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  <p:sldMasterId id="2147483655" r:id="rId2"/>
  </p:sldMasterIdLst>
  <p:notesMasterIdLst>
    <p:notesMasterId r:id="rId24"/>
  </p:notesMasterIdLst>
  <p:sldIdLst>
    <p:sldId id="256" r:id="rId3"/>
    <p:sldId id="482" r:id="rId4"/>
    <p:sldId id="384" r:id="rId5"/>
    <p:sldId id="421" r:id="rId6"/>
    <p:sldId id="423" r:id="rId7"/>
    <p:sldId id="443" r:id="rId8"/>
    <p:sldId id="442" r:id="rId9"/>
    <p:sldId id="441" r:id="rId10"/>
    <p:sldId id="444" r:id="rId11"/>
    <p:sldId id="440" r:id="rId12"/>
    <p:sldId id="439" r:id="rId13"/>
    <p:sldId id="437" r:id="rId14"/>
    <p:sldId id="434" r:id="rId15"/>
    <p:sldId id="431" r:id="rId16"/>
    <p:sldId id="430" r:id="rId17"/>
    <p:sldId id="429" r:id="rId18"/>
    <p:sldId id="428" r:id="rId19"/>
    <p:sldId id="426" r:id="rId20"/>
    <p:sldId id="446" r:id="rId21"/>
    <p:sldId id="385" r:id="rId22"/>
    <p:sldId id="274" r:id="rId23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Quicksand" panose="020B0604020202020204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7" roundtripDataSignature="AMtx7mjUEVxCxgXhpwSjWZXl+WWq2K30P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518CF9-E573-D37C-5E24-56D05BF0682A}" v="1356" dt="2023-01-12T06:32:24.587"/>
    <p1510:client id="{02B4210E-71B6-83EF-12CA-E8CBD4DAAD97}" v="232" dt="2023-01-12T05:22:34.922"/>
    <p1510:client id="{0E6D8F79-D4C4-B1DD-CED0-3C330F4CFD2C}" v="56" dt="2023-01-12T02:54:31.669"/>
    <p1510:client id="{100E70AA-CF9B-81BB-8BB0-28E170DF4445}" v="2145" dt="2023-01-11T16:31:46.469"/>
    <p1510:client id="{16AE3255-F031-4780-7BFB-047C6E9ED6B6}" v="2" dt="2023-01-20T07:23:04.224"/>
    <p1510:client id="{31A7283A-C585-7AB3-C49E-DA6B9A340860}" v="3404" dt="2023-01-11T15:52:37.697"/>
    <p1510:client id="{34DC02BE-8A5E-AEE6-CA54-DA7A4093E78D}" v="1555" dt="2023-01-12T08:34:38.761"/>
    <p1510:client id="{5190634B-D934-88D8-0310-CF710957A1E8}" v="51" dt="2023-01-12T04:53:36.738"/>
    <p1510:client id="{96AC504D-D3BC-3A8B-9C19-9C1CE85DB71B}" v="4" dt="2023-01-19T05:47:59.023"/>
    <p1510:client id="{9AEDD580-1F1C-C85D-754C-50D779A6F5BF}" v="1487" dt="2023-01-11T13:11:22.235"/>
    <p1510:client id="{AB5837A2-E497-0D3A-22A2-9A6B2B248696}" v="50" dt="2023-01-11T09:15:44.233"/>
    <p1510:client id="{D46E66D1-58C9-F366-7491-C90F9C36D2E7}" v="471" dt="2023-01-12T06:52:27.460"/>
    <p1510:client id="{ED497C95-FE41-BE20-C6DB-6EA3667E795E}" v="1" dt="2023-01-11T16:35:11.542"/>
    <p1510:client id="{F284CF3A-F667-59CD-4C27-C72FA61CFCCC}" v="501" dt="2023-01-11T13:08:34.798"/>
    <p1510:client id="{FAD1CDE5-6CD8-EB0C-BE17-3C36556E037F}" v="76" dt="2023-01-17T06:45:53.930"/>
  </p1510:revLst>
</p1510:revInfo>
</file>

<file path=ppt/tableStyles.xml><?xml version="1.0" encoding="utf-8"?>
<a:tblStyleLst xmlns:a="http://schemas.openxmlformats.org/drawingml/2006/main" def="{BFCE34CA-4AAA-41EF-A1CD-1E488E5BA1A1}">
  <a:tblStyle styleId="{BFCE34CA-4AAA-41EF-A1CD-1E488E5BA1A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97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10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9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10929a3601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" name="Google Shape;47;g10929a3601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38bc34c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38bc34c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US" sz="1000">
                <a:solidFill>
                  <a:schemeClr val="dk1"/>
                </a:solidFill>
              </a:rPr>
              <a:t>Overtime will be converted into leave entitlement (1 hour OT = 1 hour leave/ 8 hours OT = 1 days leave), this entitlement shall be applicable for salary above 4k limit to grade 22 (Senior Executive)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3729030cd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c3729030cd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c3729030cd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1c3729030cd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c38bc34c4d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c38bc34c4d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c424207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c424207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8832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c424207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c424207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464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c42420768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c424207682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09501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c424207682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g1c424207682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c424207682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1c424207682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0f49d9755c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10f49d9755c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691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55855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c4ade6df41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c4ade6df41_0_180:notes"/>
          <p:cNvSpPr txBox="1">
            <a:spLocks noGrp="1"/>
          </p:cNvSpPr>
          <p:nvPr>
            <p:ph type="body" idx="1"/>
          </p:nvPr>
        </p:nvSpPr>
        <p:spPr>
          <a:xfrm>
            <a:off x="688975" y="4822825"/>
            <a:ext cx="5510100" cy="3945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g1c4ade6df41_0_180:notes"/>
          <p:cNvSpPr txBox="1">
            <a:spLocks noGrp="1"/>
          </p:cNvSpPr>
          <p:nvPr>
            <p:ph type="sldNum" idx="12"/>
          </p:nvPr>
        </p:nvSpPr>
        <p:spPr>
          <a:xfrm>
            <a:off x="3902075" y="9518650"/>
            <a:ext cx="2984400" cy="5016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c2ed38f84d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7" name="Google Shape;67;g1c2ed38f84d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2ed38f84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c2ed38f84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c34efa8d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1c34efa8d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c34efa8d99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c34efa8d99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c34efa8d99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1c34efa8d99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c34efa8d9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1c34efa8d99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c38bc34c4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c38bc34c4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21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Char char="➢"/>
            </a:pPr>
            <a:r>
              <a:rPr lang="en-US" sz="1000">
                <a:solidFill>
                  <a:schemeClr val="dk1"/>
                </a:solidFill>
              </a:rPr>
              <a:t>Overtime will be converted into leave entitlement (1 hour OT = 1 hour leave/ 8 hours OT = 1 days leave), this entitlement shall be applicable for salary above 4k limit to grade 22 (Senior Executive)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7680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6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0" name="Google Shape;10;p6"/>
          <p:cNvCxnSpPr>
            <a:stCxn id="11" idx="0"/>
          </p:cNvCxnSpPr>
          <p:nvPr/>
        </p:nvCxnSpPr>
        <p:spPr>
          <a:xfrm>
            <a:off x="939750" y="3479498"/>
            <a:ext cx="0" cy="16641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6"/>
          <p:cNvSpPr/>
          <p:nvPr/>
        </p:nvSpPr>
        <p:spPr>
          <a:xfrm>
            <a:off x="845250" y="3479498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270" y="377211"/>
            <a:ext cx="3380428" cy="43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1530175" y="2998450"/>
            <a:ext cx="6767099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4" name="Google Shape;34;p5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" name="Google Shape;35;p5"/>
          <p:cNvSpPr/>
          <p:nvPr/>
        </p:nvSpPr>
        <p:spPr>
          <a:xfrm flipH="1">
            <a:off x="632556" y="2264550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" name="Google Shape;36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08" y="2349036"/>
            <a:ext cx="433102" cy="4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5"/>
          <p:cNvSpPr txBox="1"/>
          <p:nvPr/>
        </p:nvSpPr>
        <p:spPr>
          <a:xfrm>
            <a:off x="3078558" y="4882765"/>
            <a:ext cx="36703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Private &amp; Confidential</a:t>
            </a:r>
            <a:endParaRPr sz="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5"/>
          <p:cNvSpPr txBox="1"/>
          <p:nvPr/>
        </p:nvSpPr>
        <p:spPr>
          <a:xfrm>
            <a:off x="8768944" y="4816113"/>
            <a:ext cx="371993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‹#›</a:t>
            </a:fld>
            <a:endParaRPr sz="1200" b="0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7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subTitle" idx="1"/>
          </p:nvPr>
        </p:nvSpPr>
        <p:spPr>
          <a:xfrm>
            <a:off x="1530175" y="2998450"/>
            <a:ext cx="6767099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16" name="Google Shape;16;p7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7"/>
          <p:cNvSpPr/>
          <p:nvPr/>
        </p:nvSpPr>
        <p:spPr>
          <a:xfrm flipH="1">
            <a:off x="632556" y="2264550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08" y="2349036"/>
            <a:ext cx="433102" cy="43310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7"/>
          <p:cNvSpPr txBox="1"/>
          <p:nvPr/>
        </p:nvSpPr>
        <p:spPr>
          <a:xfrm>
            <a:off x="3078558" y="4882765"/>
            <a:ext cx="36703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Private &amp; Confidential</a:t>
            </a:r>
            <a:endParaRPr sz="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7"/>
          <p:cNvSpPr txBox="1"/>
          <p:nvPr/>
        </p:nvSpPr>
        <p:spPr>
          <a:xfrm>
            <a:off x="8768944" y="4816113"/>
            <a:ext cx="371993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‹#›</a:t>
            </a:fld>
            <a:endParaRPr sz="1200" b="0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1218357" y="504544"/>
            <a:ext cx="7453649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23" name="Google Shape;23;p8"/>
          <p:cNvSpPr txBox="1">
            <a:spLocks noGrp="1"/>
          </p:cNvSpPr>
          <p:nvPr>
            <p:ph type="body" idx="1"/>
          </p:nvPr>
        </p:nvSpPr>
        <p:spPr>
          <a:xfrm>
            <a:off x="945637" y="960120"/>
            <a:ext cx="7726369" cy="385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cxnSp>
        <p:nvCxnSpPr>
          <p:cNvPr id="24" name="Google Shape;24;p8"/>
          <p:cNvCxnSpPr>
            <a:endCxn id="25" idx="4"/>
          </p:cNvCxnSpPr>
          <p:nvPr/>
        </p:nvCxnSpPr>
        <p:spPr>
          <a:xfrm>
            <a:off x="945646" y="-78506"/>
            <a:ext cx="0" cy="8268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8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8"/>
          <p:cNvSpPr txBox="1"/>
          <p:nvPr/>
        </p:nvSpPr>
        <p:spPr>
          <a:xfrm>
            <a:off x="3417890" y="4882765"/>
            <a:ext cx="36703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Private &amp; Confidential</a:t>
            </a:r>
            <a:endParaRPr sz="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7;p8"/>
          <p:cNvSpPr/>
          <p:nvPr/>
        </p:nvSpPr>
        <p:spPr>
          <a:xfrm>
            <a:off x="893709" y="4945935"/>
            <a:ext cx="4772800" cy="70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8"/>
          <p:cNvSpPr/>
          <p:nvPr/>
        </p:nvSpPr>
        <p:spPr>
          <a:xfrm>
            <a:off x="-1" y="4945935"/>
            <a:ext cx="1165471" cy="70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8"/>
          <p:cNvSpPr/>
          <p:nvPr/>
        </p:nvSpPr>
        <p:spPr>
          <a:xfrm flipH="1">
            <a:off x="691335" y="393784"/>
            <a:ext cx="487946" cy="48794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956" y="458677"/>
            <a:ext cx="343962" cy="34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870" y="4890277"/>
            <a:ext cx="1382137" cy="177153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"/>
          <p:cNvSpPr txBox="1"/>
          <p:nvPr/>
        </p:nvSpPr>
        <p:spPr>
          <a:xfrm>
            <a:off x="8768944" y="4816113"/>
            <a:ext cx="371993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‹#›</a:t>
            </a:fld>
            <a:endParaRPr sz="1200" b="0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530175" y="2998450"/>
            <a:ext cx="6767099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36" name="Google Shape;36;p9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37;p9"/>
          <p:cNvSpPr/>
          <p:nvPr/>
        </p:nvSpPr>
        <p:spPr>
          <a:xfrm flipH="1">
            <a:off x="632556" y="2264550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08" y="2349036"/>
            <a:ext cx="433102" cy="43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10f4173487d_1_9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00" tIns="35100" rIns="70200" bIns="351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g10f4173487d_1_9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00" tIns="35100" rIns="70200" bIns="35100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00"/>
              <a:buChar char="◦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▫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g10f4173487d_1_9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00" tIns="35100" rIns="70200" bIns="351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g10f4173487d_1_9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00" tIns="35100" rIns="70200" bIns="351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g10f4173487d_1_9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0200" tIns="35100" rIns="70200" bIns="351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6532" y="0"/>
            <a:ext cx="915053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9280" y="172370"/>
            <a:ext cx="3167096" cy="405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625" y="4892787"/>
            <a:ext cx="1246856" cy="78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05109" y="4358047"/>
            <a:ext cx="931266" cy="613084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757644" y="2076994"/>
            <a:ext cx="74823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lvl="0" indent="-2857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ts val="2400"/>
              <a:buChar char="•"/>
              <a:defRPr sz="18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685800" lvl="1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2000"/>
              <a:buChar char="•"/>
              <a:defRPr sz="1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800"/>
              <a:buChar char="•"/>
              <a:defRPr sz="135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lvl="3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714500" lvl="4" indent="-2476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C00000"/>
              </a:buClr>
              <a:buSzPts val="1600"/>
              <a:buChar char="•"/>
              <a:defRPr sz="12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757646" y="1082822"/>
            <a:ext cx="7482399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entury Gothic"/>
              <a:buNone/>
              <a:defRPr sz="2100" b="1">
                <a:solidFill>
                  <a:srgbClr val="C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542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19175" y="2233519"/>
            <a:ext cx="66804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36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cxnSp>
        <p:nvCxnSpPr>
          <p:cNvPr id="10" name="Google Shape;10;p2"/>
          <p:cNvCxnSpPr>
            <a:stCxn id="11" idx="0"/>
          </p:cNvCxnSpPr>
          <p:nvPr/>
        </p:nvCxnSpPr>
        <p:spPr>
          <a:xfrm>
            <a:off x="939750" y="3479498"/>
            <a:ext cx="0" cy="16641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/>
          <p:nvPr/>
        </p:nvSpPr>
        <p:spPr>
          <a:xfrm>
            <a:off x="845250" y="3479498"/>
            <a:ext cx="189000" cy="1890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79270" y="377211"/>
            <a:ext cx="3380428" cy="433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18357" y="504544"/>
            <a:ext cx="7453649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2000" b="1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  <a:defRPr sz="1800"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945637" y="960120"/>
            <a:ext cx="7726369" cy="3852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▫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2400"/>
              <a:buFont typeface="Quicksand"/>
              <a:buChar char="■"/>
              <a:defRPr sz="24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●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○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Quicksand"/>
              <a:buChar char="■"/>
              <a:defRPr sz="1800">
                <a:solidFill>
                  <a:srgbClr val="F3F3F3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cxnSp>
        <p:nvCxnSpPr>
          <p:cNvPr id="16" name="Google Shape;16;p3"/>
          <p:cNvCxnSpPr>
            <a:endCxn id="17" idx="4"/>
          </p:cNvCxnSpPr>
          <p:nvPr/>
        </p:nvCxnSpPr>
        <p:spPr>
          <a:xfrm>
            <a:off x="945646" y="-78506"/>
            <a:ext cx="0" cy="8268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/>
          <p:nvPr/>
        </p:nvSpPr>
        <p:spPr>
          <a:xfrm>
            <a:off x="874396" y="605794"/>
            <a:ext cx="142500" cy="1425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/>
        </p:nvSpPr>
        <p:spPr>
          <a:xfrm>
            <a:off x="3417890" y="4882765"/>
            <a:ext cx="367033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US" sz="6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Highly Private &amp; Confidential</a:t>
            </a:r>
            <a:endParaRPr sz="600" b="0" i="0" u="none" strike="noStrike" cap="non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893709" y="4945935"/>
            <a:ext cx="4772800" cy="702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-1" y="4945935"/>
            <a:ext cx="1165471" cy="702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/>
          <p:nvPr/>
        </p:nvSpPr>
        <p:spPr>
          <a:xfrm flipH="1">
            <a:off x="691335" y="393784"/>
            <a:ext cx="487946" cy="487946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8956" y="458677"/>
            <a:ext cx="343962" cy="34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89870" y="4890277"/>
            <a:ext cx="1382137" cy="17715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/>
          <p:nvPr/>
        </p:nvSpPr>
        <p:spPr>
          <a:xfrm>
            <a:off x="8768944" y="4816113"/>
            <a:ext cx="371993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rPr>
              <a:t>‹#›</a:t>
            </a:fld>
            <a:endParaRPr sz="1200" b="0" i="0" u="none" strike="noStrike" cap="none">
              <a:solidFill>
                <a:schemeClr val="accen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1_Sub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30175" y="2998450"/>
            <a:ext cx="6767099" cy="3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cxnSp>
        <p:nvCxnSpPr>
          <p:cNvPr id="28" name="Google Shape;28;p4"/>
          <p:cNvCxnSpPr/>
          <p:nvPr/>
        </p:nvCxnSpPr>
        <p:spPr>
          <a:xfrm>
            <a:off x="939645" y="0"/>
            <a:ext cx="0" cy="5143500"/>
          </a:xfrm>
          <a:prstGeom prst="straightConnector1">
            <a:avLst/>
          </a:prstGeom>
          <a:noFill/>
          <a:ln w="12700" cap="flat" cmpd="sng">
            <a:solidFill>
              <a:srgbClr val="FFD89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/>
          <p:nvPr/>
        </p:nvSpPr>
        <p:spPr>
          <a:xfrm flipH="1">
            <a:off x="632556" y="2264550"/>
            <a:ext cx="614400" cy="6144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6708" y="2349036"/>
            <a:ext cx="433102" cy="4331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65475" y="549649"/>
            <a:ext cx="68580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Quicksand"/>
              <a:buNone/>
              <a:defRPr sz="1800" b="0" i="0" u="none" strike="noStrike" cap="none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65498" y="1086799"/>
            <a:ext cx="68580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◦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▫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●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○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Quicksand"/>
              <a:buChar char="■"/>
              <a:defRPr sz="2400" b="0" i="0" u="none" strike="noStrike" cap="none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10929a36013_1_0"/>
          <p:cNvSpPr txBox="1">
            <a:spLocks noGrp="1"/>
          </p:cNvSpPr>
          <p:nvPr>
            <p:ph type="ctrTitle"/>
          </p:nvPr>
        </p:nvSpPr>
        <p:spPr>
          <a:xfrm>
            <a:off x="793367" y="1148006"/>
            <a:ext cx="7649700" cy="232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</a:pPr>
            <a:r>
              <a:rPr lang="en-US" sz="2800">
                <a:solidFill>
                  <a:schemeClr val="accent2"/>
                </a:solidFill>
              </a:rPr>
              <a:t>FIRM UPDATE 2023</a:t>
            </a:r>
            <a:br>
              <a:rPr lang="en-US" sz="3200"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10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400"/>
              <a:t>Shared Service Department</a:t>
            </a:r>
            <a:endParaRPr sz="3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1218350" y="548213"/>
            <a:ext cx="756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04,Section 4.3 Overtime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in First Schedule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65" name="Google Shape;165;p18"/>
          <p:cNvGraphicFramePr/>
          <p:nvPr>
            <p:extLst>
              <p:ext uri="{D42A27DB-BD31-4B8C-83A1-F6EECF244321}">
                <p14:modId xmlns:p14="http://schemas.microsoft.com/office/powerpoint/2010/main" val="1929618580"/>
              </p:ext>
            </p:extLst>
          </p:nvPr>
        </p:nvGraphicFramePr>
        <p:xfrm>
          <a:off x="905493" y="1113311"/>
          <a:ext cx="7751035" cy="36262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207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2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6" name="Google Shape;166;p18"/>
          <p:cNvSpPr txBox="1"/>
          <p:nvPr/>
        </p:nvSpPr>
        <p:spPr>
          <a:xfrm>
            <a:off x="3616001" y="1641450"/>
            <a:ext cx="2350056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000" b="1">
                <a:latin typeface="Century Gothic"/>
              </a:rPr>
              <a:t>First Schedule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Covers all private sectors workers regardless of wages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 b="1">
                <a:latin typeface="Century Gothic"/>
              </a:rPr>
              <a:t>Provision not applicable to Section: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Overtime Payment Section 60A(3), 60C(2A)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Work during rest day Section 60(3)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Work during Public Holiday 60D(3), 60D(4)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</p:txBody>
      </p:sp>
      <p:sp>
        <p:nvSpPr>
          <p:cNvPr id="167" name="Google Shape;167;p18"/>
          <p:cNvSpPr txBox="1"/>
          <p:nvPr/>
        </p:nvSpPr>
        <p:spPr>
          <a:xfrm>
            <a:off x="5969268" y="1556575"/>
            <a:ext cx="2698138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To proposed</a:t>
            </a:r>
            <a:r>
              <a:rPr lang="en-US" sz="1000" b="1">
                <a:latin typeface="Century Gothic"/>
              </a:rPr>
              <a:t> cooling down for overtime one (1) </a:t>
            </a:r>
            <a:r>
              <a:rPr lang="en-US" sz="1000">
                <a:latin typeface="Century Gothic"/>
              </a:rPr>
              <a:t>hour and </a:t>
            </a:r>
            <a:r>
              <a:rPr lang="en-US" sz="1000" b="1">
                <a:latin typeface="Century Gothic"/>
              </a:rPr>
              <a:t>Flexi clock in time started with grade 8.</a:t>
            </a:r>
          </a:p>
        </p:txBody>
      </p:sp>
      <p:graphicFrame>
        <p:nvGraphicFramePr>
          <p:cNvPr id="168" name="Google Shape;168;p18"/>
          <p:cNvGraphicFramePr/>
          <p:nvPr>
            <p:extLst>
              <p:ext uri="{D42A27DB-BD31-4B8C-83A1-F6EECF244321}">
                <p14:modId xmlns:p14="http://schemas.microsoft.com/office/powerpoint/2010/main" val="3256919626"/>
              </p:ext>
            </p:extLst>
          </p:nvPr>
        </p:nvGraphicFramePr>
        <p:xfrm>
          <a:off x="900532" y="2122728"/>
          <a:ext cx="2651740" cy="21639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459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0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7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Flexible Clock in Time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Overtime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7.30 am - 4.30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5.00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8.00 am - 5.00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5.30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8.30 am - 5.30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6.00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9.00 am - 6.00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6.30 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9.30 am - 6.30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7.00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9" name="Google Shape;169;p18"/>
          <p:cNvSpPr txBox="1"/>
          <p:nvPr/>
        </p:nvSpPr>
        <p:spPr>
          <a:xfrm>
            <a:off x="849531" y="1593685"/>
            <a:ext cx="2764937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4.3.2 Overtime will be calculated subject to the clock in time as per below table:</a:t>
            </a:r>
          </a:p>
        </p:txBody>
      </p:sp>
      <p:graphicFrame>
        <p:nvGraphicFramePr>
          <p:cNvPr id="170" name="Google Shape;170;p18"/>
          <p:cNvGraphicFramePr/>
          <p:nvPr>
            <p:extLst>
              <p:ext uri="{D42A27DB-BD31-4B8C-83A1-F6EECF244321}">
                <p14:modId xmlns:p14="http://schemas.microsoft.com/office/powerpoint/2010/main" val="3687281523"/>
              </p:ext>
            </p:extLst>
          </p:nvPr>
        </p:nvGraphicFramePr>
        <p:xfrm>
          <a:off x="6115792" y="2241467"/>
          <a:ext cx="2543145" cy="2011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511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Flexible Clock in Time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Overtime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7.30 am - 5.30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6.30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8.00 am - 6.00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7.00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8.30 am - 6.30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7.30 pm 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9.00 am - 7.00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8.00 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825"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9.30 am – 7.30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9E9E9E"/>
                      </a:solidFill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8.30 pm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>
                    <a:lnL w="9524">
                      <a:solidFill>
                        <a:srgbClr val="9E9E9E"/>
                      </a:solidFill>
                    </a:lnL>
                    <a:lnR w="9524">
                      <a:solidFill>
                        <a:srgbClr val="9E9E9E"/>
                      </a:solidFill>
                    </a:lnR>
                    <a:lnT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4">
                      <a:solidFill>
                        <a:srgbClr val="9E9E9E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89723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702714EE-D48A-31AA-A160-635D4789830E}"/>
              </a:ext>
            </a:extLst>
          </p:cNvPr>
          <p:cNvSpPr txBox="1"/>
          <p:nvPr/>
        </p:nvSpPr>
        <p:spPr>
          <a:xfrm>
            <a:off x="3312102" y="4276972"/>
            <a:ext cx="5158344" cy="6030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11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76" name="Google Shape;176;p19"/>
          <p:cNvSpPr txBox="1"/>
          <p:nvPr/>
        </p:nvSpPr>
        <p:spPr>
          <a:xfrm>
            <a:off x="1218350" y="612513"/>
            <a:ext cx="756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04,Section 4.3 Overtime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in First Schedule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77" name="Google Shape;177;p19"/>
          <p:cNvGraphicFramePr/>
          <p:nvPr>
            <p:extLst>
              <p:ext uri="{D42A27DB-BD31-4B8C-83A1-F6EECF244321}">
                <p14:modId xmlns:p14="http://schemas.microsoft.com/office/powerpoint/2010/main" val="1995567945"/>
              </p:ext>
            </p:extLst>
          </p:nvPr>
        </p:nvGraphicFramePr>
        <p:xfrm>
          <a:off x="868383" y="1172688"/>
          <a:ext cx="7720385" cy="35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236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1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7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5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78" name="Google Shape;178;p19"/>
          <p:cNvSpPr txBox="1"/>
          <p:nvPr/>
        </p:nvSpPr>
        <p:spPr>
          <a:xfrm>
            <a:off x="878266" y="1645072"/>
            <a:ext cx="2683293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4.3.3 Overtime applicable for grade 1 - 26. Employee earnings more than RM 2000.00 a month, overtime will be converted into leave entitlement ( 1 hour OT = 1 hour leave/ 8 hours OT = 1 days leave), this entitlement shall be applicable for grade 7 - 26.</a:t>
            </a:r>
          </a:p>
        </p:txBody>
      </p:sp>
      <p:sp>
        <p:nvSpPr>
          <p:cNvPr id="179" name="Google Shape;179;p19"/>
          <p:cNvSpPr txBox="1"/>
          <p:nvPr/>
        </p:nvSpPr>
        <p:spPr>
          <a:xfrm>
            <a:off x="3472859" y="1642700"/>
            <a:ext cx="2337347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/>
            <a:r>
              <a:rPr lang="en-US" sz="1000" b="1">
                <a:latin typeface="Century Gothic"/>
              </a:rPr>
              <a:t>First Schedule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Covers all private sectors workers regardless of wages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 b="1">
                <a:latin typeface="Century Gothic"/>
              </a:rPr>
              <a:t>Provision not applicable to Section: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Overtime Payment Section 60A(3), 60C(2A)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Work during rest day Section 60(3)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Work during Public Holiday 60D(3), 60D(4)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</p:txBody>
      </p:sp>
      <p:sp>
        <p:nvSpPr>
          <p:cNvPr id="180" name="Google Shape;180;p19"/>
          <p:cNvSpPr txBox="1"/>
          <p:nvPr/>
        </p:nvSpPr>
        <p:spPr>
          <a:xfrm>
            <a:off x="5862650" y="1836975"/>
            <a:ext cx="29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1" name="Google Shape;181;p19"/>
          <p:cNvSpPr txBox="1"/>
          <p:nvPr/>
        </p:nvSpPr>
        <p:spPr>
          <a:xfrm>
            <a:off x="5761774" y="1642700"/>
            <a:ext cx="2758871" cy="3570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>
                <a:latin typeface="Century Gothic"/>
              </a:rPr>
              <a:t>To be amended accordingly section 4.3.3  in line with the Employment Act.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Overtime Eligible to employee with wages RM4,000.00 and Below.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Overtime policy shall not applicable to employee wages above RM 4,000 per month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To Add: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>
                <a:latin typeface="Century Gothic"/>
              </a:rPr>
              <a:t>Employee who need to work overtime must obtain approval from engagement manager.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>
                <a:latin typeface="Century Gothic"/>
              </a:rPr>
              <a:t>Overtime Calculation will take effect one hour after official clock out time.</a:t>
            </a:r>
          </a:p>
          <a:p>
            <a:pPr marL="457200" indent="-292100">
              <a:buSzPts val="1000"/>
              <a:buAutoNum type="arabicPeriod"/>
            </a:pPr>
            <a:r>
              <a:rPr lang="en-US" sz="1000">
                <a:latin typeface="Century Gothic"/>
              </a:rPr>
              <a:t>Minimum hour for overtime -  1 hour 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-US" sz="1000">
                <a:latin typeface="Century Gothic"/>
              </a:rPr>
              <a:t>Maximum overtime 104 hours a month.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9F0449-E0C8-6904-FE4D-9C890F8AB19C}"/>
              </a:ext>
            </a:extLst>
          </p:cNvPr>
          <p:cNvSpPr/>
          <p:nvPr/>
        </p:nvSpPr>
        <p:spPr>
          <a:xfrm>
            <a:off x="5789221" y="3117273"/>
            <a:ext cx="3124694" cy="17887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1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97" name="Google Shape;197;p21"/>
          <p:cNvSpPr txBox="1"/>
          <p:nvPr/>
        </p:nvSpPr>
        <p:spPr>
          <a:xfrm>
            <a:off x="1218350" y="704338"/>
            <a:ext cx="756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14 (Flexible Working Arrangement)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New Section 60P Flexible Working Arrangement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98" name="Google Shape;198;p21"/>
          <p:cNvGraphicFramePr/>
          <p:nvPr>
            <p:extLst>
              <p:ext uri="{D42A27DB-BD31-4B8C-83A1-F6EECF244321}">
                <p14:modId xmlns:p14="http://schemas.microsoft.com/office/powerpoint/2010/main" val="2751216303"/>
              </p:ext>
            </p:extLst>
          </p:nvPr>
        </p:nvGraphicFramePr>
        <p:xfrm>
          <a:off x="816428" y="1224642"/>
          <a:ext cx="7723198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109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11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10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9" name="Google Shape;199;p21"/>
          <p:cNvSpPr txBox="1"/>
          <p:nvPr/>
        </p:nvSpPr>
        <p:spPr>
          <a:xfrm>
            <a:off x="3505438" y="1724100"/>
            <a:ext cx="2389559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 b="1">
                <a:latin typeface="Century Gothic"/>
              </a:rPr>
              <a:t>Employees may apply for a flexible working arrangement to vary the hours of work, days of work or place of work. 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This must be responded by the employer within 60 days. Reasons must be provided in writing if the application is rejected.</a:t>
            </a:r>
            <a:endParaRPr lang="en-US" sz="1000">
              <a:latin typeface="Century Gothic"/>
            </a:endParaRPr>
          </a:p>
        </p:txBody>
      </p:sp>
      <p:sp>
        <p:nvSpPr>
          <p:cNvPr id="200" name="Google Shape;200;p21"/>
          <p:cNvSpPr txBox="1"/>
          <p:nvPr/>
        </p:nvSpPr>
        <p:spPr>
          <a:xfrm>
            <a:off x="5862650" y="1836975"/>
            <a:ext cx="2920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1" name="Google Shape;201;p21"/>
          <p:cNvSpPr txBox="1"/>
          <p:nvPr/>
        </p:nvSpPr>
        <p:spPr>
          <a:xfrm>
            <a:off x="5865309" y="1607750"/>
            <a:ext cx="2852517" cy="341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To act clause :</a:t>
            </a:r>
          </a:p>
          <a:p>
            <a:r>
              <a:rPr lang="en-US" sz="1000">
                <a:latin typeface="Century Gothic"/>
              </a:rPr>
              <a:t>EMPLOYEES POLICIES &amp; PROCEDURES – FLEXIBLE WORKING ARRANGEMENT PROCEDURES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Open FWA to all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grade ( 8 - 44)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r>
              <a:rPr lang="en-US" sz="1000">
                <a:latin typeface="Century Gothic"/>
              </a:rPr>
              <a:t>Approval to apply  FWA: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-US" sz="1000">
                <a:latin typeface="Century Gothic"/>
              </a:rPr>
              <a:t>Engagement Manager -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1 Month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-US" sz="1000">
                <a:latin typeface="Century Gothic"/>
              </a:rPr>
              <a:t>Head of Department -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More than 1 month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To Add: FWA - Refusal Application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Poor performer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Employee has conduct issue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Employee role is not suitable for FWA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Employee is unable to provide assurance that his place of work at home has the necessary facilities such as stable internet connection</a:t>
            </a:r>
          </a:p>
        </p:txBody>
      </p:sp>
      <p:sp>
        <p:nvSpPr>
          <p:cNvPr id="202" name="Google Shape;202;p21"/>
          <p:cNvSpPr txBox="1"/>
          <p:nvPr/>
        </p:nvSpPr>
        <p:spPr>
          <a:xfrm>
            <a:off x="766935" y="1694412"/>
            <a:ext cx="2705560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/>
            <a:r>
              <a:rPr lang="en-US" sz="1000">
                <a:latin typeface="Century Gothic"/>
              </a:rPr>
              <a:t>Only managers (including assistant managers), directors, and partners are eligible to request for FWA. It is however not a contractual right. 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Notwithstanding Clause 3.1.1, eligibility may be extended to other employees on a case-by-case basis.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All eligible employees are to apply to their Head of Department (</a:t>
            </a:r>
            <a:r>
              <a:rPr lang="en-US" sz="1000" err="1">
                <a:latin typeface="Century Gothic"/>
              </a:rPr>
              <a:t>HoD</a:t>
            </a:r>
            <a:r>
              <a:rPr lang="en-US" sz="1000">
                <a:latin typeface="Century Gothic"/>
              </a:rPr>
              <a:t>) in writing to participate in an FWA as set out in this procedure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D67B19-5DC1-FE27-A16B-00DED33B9412}"/>
              </a:ext>
            </a:extLst>
          </p:cNvPr>
          <p:cNvSpPr/>
          <p:nvPr/>
        </p:nvSpPr>
        <p:spPr>
          <a:xfrm>
            <a:off x="5863442" y="1692234"/>
            <a:ext cx="2805545" cy="319891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7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4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227" name="Google Shape;227;p24"/>
          <p:cNvSpPr txBox="1"/>
          <p:nvPr/>
        </p:nvSpPr>
        <p:spPr>
          <a:xfrm>
            <a:off x="1218350" y="704338"/>
            <a:ext cx="75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</a:t>
            </a:r>
            <a:r>
              <a:rPr lang="en-US" sz="1100" b="1">
                <a:latin typeface="Century Gothic"/>
                <a:ea typeface="Century Gothic"/>
                <a:cs typeface="Century Gothic"/>
                <a:sym typeface="Century Gothic"/>
              </a:rPr>
              <a:t>CLAUSE 03 ANNUAL LEAVE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28" name="Google Shape;228;p24"/>
          <p:cNvGraphicFramePr/>
          <p:nvPr>
            <p:extLst>
              <p:ext uri="{D42A27DB-BD31-4B8C-83A1-F6EECF244321}">
                <p14:modId xmlns:p14="http://schemas.microsoft.com/office/powerpoint/2010/main" val="1469965029"/>
              </p:ext>
            </p:extLst>
          </p:nvPr>
        </p:nvGraphicFramePr>
        <p:xfrm>
          <a:off x="860961" y="1224642"/>
          <a:ext cx="8047703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0821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37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1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9" name="Google Shape;229;p24"/>
          <p:cNvSpPr txBox="1"/>
          <p:nvPr/>
        </p:nvSpPr>
        <p:spPr>
          <a:xfrm>
            <a:off x="6168759" y="1679195"/>
            <a:ext cx="2735591" cy="1019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000">
                <a:latin typeface="Century Gothic"/>
              </a:rPr>
              <a:t>To remove maximum entitlement in a year and additional </a:t>
            </a:r>
            <a:r>
              <a:rPr lang="en-US" sz="1000" err="1">
                <a:latin typeface="Century Gothic"/>
              </a:rPr>
              <a:t>leave,basic</a:t>
            </a:r>
            <a:r>
              <a:rPr lang="en-US" sz="1000">
                <a:latin typeface="Century Gothic"/>
              </a:rPr>
              <a:t> in implementation  Flexible Working Arrangement and declaration of </a:t>
            </a:r>
            <a:r>
              <a:rPr lang="en-US" sz="1000" err="1">
                <a:latin typeface="Century Gothic"/>
              </a:rPr>
              <a:t>saturday</a:t>
            </a:r>
            <a:r>
              <a:rPr lang="en-US" sz="1000">
                <a:latin typeface="Century Gothic"/>
              </a:rPr>
              <a:t> off day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Proposed to add new AL Entitlement without Maximum and Additional Leave.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endParaRPr lang="en-US" sz="1000">
              <a:latin typeface="Century Gothic"/>
            </a:endParaRPr>
          </a:p>
        </p:txBody>
      </p:sp>
      <p:graphicFrame>
        <p:nvGraphicFramePr>
          <p:cNvPr id="230" name="Google Shape;230;p24"/>
          <p:cNvGraphicFramePr/>
          <p:nvPr>
            <p:extLst>
              <p:ext uri="{D42A27DB-BD31-4B8C-83A1-F6EECF244321}">
                <p14:modId xmlns:p14="http://schemas.microsoft.com/office/powerpoint/2010/main" val="4205093300"/>
              </p:ext>
            </p:extLst>
          </p:nvPr>
        </p:nvGraphicFramePr>
        <p:xfrm>
          <a:off x="847474" y="1703546"/>
          <a:ext cx="3058627" cy="2110000"/>
        </p:xfrm>
        <a:graphic>
          <a:graphicData uri="http://schemas.openxmlformats.org/drawingml/2006/table">
            <a:tbl>
              <a:tblPr bandRow="1" bandCol="1">
                <a:noFill/>
              </a:tblPr>
              <a:tblGrid>
                <a:gridCol w="7778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4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3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85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Category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31 - 44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23 - 30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7 - 22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Grade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1 - 6</a:t>
                      </a:r>
                      <a:endParaRPr sz="9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First 24 months of service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20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16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14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12 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95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Additional leave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Additional 1 days leave for every 2 years of service , but not exceeding the maximum entitlement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 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6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Maximum entitlement in a year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30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28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26</a:t>
                      </a: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</a:rPr>
                        <a:t> 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9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24 days</a:t>
                      </a:r>
                      <a:endParaRPr sz="9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31" name="Google Shape;231;p24"/>
          <p:cNvGraphicFramePr/>
          <p:nvPr>
            <p:extLst>
              <p:ext uri="{D42A27DB-BD31-4B8C-83A1-F6EECF244321}">
                <p14:modId xmlns:p14="http://schemas.microsoft.com/office/powerpoint/2010/main" val="4076571602"/>
              </p:ext>
            </p:extLst>
          </p:nvPr>
        </p:nvGraphicFramePr>
        <p:xfrm>
          <a:off x="825207" y="3967356"/>
          <a:ext cx="3065836" cy="481200"/>
        </p:xfrm>
        <a:graphic>
          <a:graphicData uri="http://schemas.openxmlformats.org/drawingml/2006/table">
            <a:tbl>
              <a:tblPr bandRow="1" bandCol="1">
                <a:noFill/>
              </a:tblPr>
              <a:tblGrid>
                <a:gridCol w="7796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5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9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52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7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472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Contract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 day per month for all levels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2" name="Google Shape;232;p24"/>
          <p:cNvSpPr txBox="1"/>
          <p:nvPr/>
        </p:nvSpPr>
        <p:spPr>
          <a:xfrm>
            <a:off x="3900452" y="1760850"/>
            <a:ext cx="2238814" cy="1877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8 days</a:t>
            </a:r>
            <a:r>
              <a:rPr lang="en-US" sz="1000">
                <a:latin typeface="Century Gothic"/>
              </a:rPr>
              <a:t> : for every 12 months of continuous service with the same employers for less than 2 years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12 days</a:t>
            </a:r>
            <a:r>
              <a:rPr lang="en-US" sz="1000">
                <a:latin typeface="Century Gothic"/>
              </a:rPr>
              <a:t> : for every 12 months of continuous service with the same employers for less than 5 years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16 days</a:t>
            </a:r>
            <a:r>
              <a:rPr lang="en-US" sz="1000">
                <a:latin typeface="Century Gothic"/>
              </a:rPr>
              <a:t> : for every 12 months of continuous service, employed for 5 years and more.</a:t>
            </a:r>
          </a:p>
        </p:txBody>
      </p:sp>
      <p:graphicFrame>
        <p:nvGraphicFramePr>
          <p:cNvPr id="233" name="Google Shape;233;p24"/>
          <p:cNvGraphicFramePr/>
          <p:nvPr>
            <p:extLst>
              <p:ext uri="{D42A27DB-BD31-4B8C-83A1-F6EECF244321}">
                <p14:modId xmlns:p14="http://schemas.microsoft.com/office/powerpoint/2010/main" val="1672093979"/>
              </p:ext>
            </p:extLst>
          </p:nvPr>
        </p:nvGraphicFramePr>
        <p:xfrm>
          <a:off x="6190012" y="3013363"/>
          <a:ext cx="2785798" cy="883550"/>
        </p:xfrm>
        <a:graphic>
          <a:graphicData uri="http://schemas.openxmlformats.org/drawingml/2006/table">
            <a:tbl>
              <a:tblPr bandRow="1" bandCol="1">
                <a:noFill/>
              </a:tblPr>
              <a:tblGrid>
                <a:gridCol w="618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2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357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37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3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Category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Grade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31 - 44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Grade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23 - 30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Grade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7 - 22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Grade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1 - 6</a:t>
                      </a:r>
                      <a:endParaRPr sz="8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Annual Leave 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22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 days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16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 days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12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days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10 days</a:t>
                      </a:r>
                      <a:endParaRPr sz="8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4" name="Google Shape;234;p24"/>
          <p:cNvGraphicFramePr/>
          <p:nvPr>
            <p:extLst>
              <p:ext uri="{D42A27DB-BD31-4B8C-83A1-F6EECF244321}">
                <p14:modId xmlns:p14="http://schemas.microsoft.com/office/powerpoint/2010/main" val="3720101294"/>
              </p:ext>
            </p:extLst>
          </p:nvPr>
        </p:nvGraphicFramePr>
        <p:xfrm>
          <a:off x="6182590" y="4074720"/>
          <a:ext cx="2795080" cy="537325"/>
        </p:xfrm>
        <a:graphic>
          <a:graphicData uri="http://schemas.openxmlformats.org/drawingml/2006/table">
            <a:tbl>
              <a:tblPr bandRow="1" bandCol="1">
                <a:noFill/>
              </a:tblPr>
              <a:tblGrid>
                <a:gridCol w="710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9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53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55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575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Contract</a:t>
                      </a:r>
                      <a:endParaRPr sz="1000" b="1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750"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  <a:ea typeface="Times New Roman"/>
                          <a:cs typeface="Times New Roman"/>
                          <a:sym typeface="Times New Roman"/>
                        </a:rPr>
                        <a:t>1 day per month for all levels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 anchor="ctr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96EDD24-7993-6A22-F91A-FBC1AEDCB866}"/>
              </a:ext>
            </a:extLst>
          </p:cNvPr>
          <p:cNvSpPr/>
          <p:nvPr/>
        </p:nvSpPr>
        <p:spPr>
          <a:xfrm>
            <a:off x="6130636" y="2924298"/>
            <a:ext cx="2976253" cy="106135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087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218350" y="704338"/>
            <a:ext cx="75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CLAUSE 4.0 STAFF WELFARE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1" name="Google Shape;241;p25"/>
          <p:cNvGraphicFramePr/>
          <p:nvPr>
            <p:extLst>
              <p:ext uri="{D42A27DB-BD31-4B8C-83A1-F6EECF244321}">
                <p14:modId xmlns:p14="http://schemas.microsoft.com/office/powerpoint/2010/main" val="869321655"/>
              </p:ext>
            </p:extLst>
          </p:nvPr>
        </p:nvGraphicFramePr>
        <p:xfrm>
          <a:off x="835269" y="1062403"/>
          <a:ext cx="7658150" cy="35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29E2492-88A6-F412-632D-765C4E70C65C}"/>
              </a:ext>
            </a:extLst>
          </p:cNvPr>
          <p:cNvSpPr txBox="1"/>
          <p:nvPr/>
        </p:nvSpPr>
        <p:spPr>
          <a:xfrm>
            <a:off x="870438" y="1595804"/>
            <a:ext cx="3659064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>
                <a:latin typeface="Century Gothic"/>
              </a:rPr>
              <a:t>4.8 a Token for marriage of staff worth up to RM500. To be eligible, the staff must </a:t>
            </a:r>
            <a:r>
              <a:rPr lang="en-US" sz="1000" b="1">
                <a:latin typeface="Century Gothic"/>
              </a:rPr>
              <a:t>serve the firm for at least one year </a:t>
            </a:r>
            <a:r>
              <a:rPr lang="en-US" sz="1000">
                <a:latin typeface="Century Gothic"/>
              </a:rPr>
              <a:t>. For those staff who served less than 1 year it’s subject to management discretion. </a:t>
            </a:r>
          </a:p>
          <a:p>
            <a:endParaRPr lang="en-US" sz="1000">
              <a:latin typeface="Century Gothic"/>
            </a:endParaRPr>
          </a:p>
          <a:p>
            <a:r>
              <a:rPr lang="en-US" sz="1000" b="1">
                <a:latin typeface="Century Gothic"/>
              </a:rPr>
              <a:t>500 ALLW 400 GIFT</a:t>
            </a:r>
          </a:p>
          <a:p>
            <a:endParaRPr lang="en-US" sz="1000" b="1">
              <a:latin typeface="Century Gothic"/>
            </a:endParaRPr>
          </a:p>
          <a:p>
            <a:r>
              <a:rPr lang="en-US" sz="1000">
                <a:latin typeface="Century Gothic"/>
              </a:rPr>
              <a:t>4.8 e New born token to all married staff worth up to 5 </a:t>
            </a:r>
            <a:r>
              <a:rPr lang="en-US" sz="1000" err="1">
                <a:latin typeface="Century Gothic"/>
              </a:rPr>
              <a:t>th</a:t>
            </a:r>
            <a:r>
              <a:rPr lang="en-US" sz="1000">
                <a:latin typeface="Century Gothic"/>
              </a:rPr>
              <a:t> child amounting to RM500.00. To be eligible, the staff must serve the firm at least one (1) year. For those staff who served less than 1 year it’s subject to management discretion. </a:t>
            </a:r>
          </a:p>
          <a:p>
            <a:endParaRPr lang="en-US" sz="1000">
              <a:latin typeface="Century Gothic"/>
            </a:endParaRPr>
          </a:p>
          <a:p>
            <a:r>
              <a:rPr lang="en-US" sz="1000" b="1">
                <a:latin typeface="Century Gothic"/>
              </a:rPr>
              <a:t>500 ALLW 200 GIFT</a:t>
            </a:r>
            <a:endParaRPr lang="en-US" sz="1000">
              <a:latin typeface="Century Gothic"/>
            </a:endParaRPr>
          </a:p>
          <a:p>
            <a:br>
              <a:rPr lang="en-US"/>
            </a:br>
            <a:endParaRPr lang="en-US" sz="1000">
              <a:latin typeface="Century Gothic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D4C5BB-00C0-BB93-F65B-927094A3AB8E}"/>
              </a:ext>
            </a:extLst>
          </p:cNvPr>
          <p:cNvSpPr txBox="1"/>
          <p:nvPr/>
        </p:nvSpPr>
        <p:spPr>
          <a:xfrm>
            <a:off x="4944208" y="1595804"/>
            <a:ext cx="3373315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Century Gothic"/>
              </a:rPr>
              <a:t>RM 1000 </a:t>
            </a:r>
            <a:endParaRPr lang="en-US" sz="1000">
              <a:latin typeface="Century Gothic"/>
            </a:endParaRPr>
          </a:p>
          <a:p>
            <a:r>
              <a:rPr lang="en-US" sz="1000" b="1">
                <a:latin typeface="Century Gothic"/>
              </a:rPr>
              <a:t>(Staffs must serve the SALIHIN at least one year)</a:t>
            </a:r>
            <a:endParaRPr lang="en-US" sz="1000">
              <a:latin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8B00A2B-2DA6-3645-419F-1426E6FE761B}"/>
              </a:ext>
            </a:extLst>
          </p:cNvPr>
          <p:cNvSpPr txBox="1"/>
          <p:nvPr/>
        </p:nvSpPr>
        <p:spPr>
          <a:xfrm>
            <a:off x="4944208" y="2680188"/>
            <a:ext cx="3329544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Century Gothic"/>
              </a:rPr>
              <a:t>RM 500.00 allowance</a:t>
            </a:r>
          </a:p>
          <a:p>
            <a:r>
              <a:rPr lang="en-US" sz="1000" b="1">
                <a:latin typeface="Century Gothic"/>
              </a:rPr>
              <a:t>(Staffs must serve the SALIHIN at least one year)</a:t>
            </a:r>
            <a:endParaRPr lang="en-US" sz="1000"/>
          </a:p>
          <a:p>
            <a:endParaRPr lang="en-US" sz="1000" b="1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8559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218350" y="704338"/>
            <a:ext cx="75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CLAUSE 5.5 SUBSISTENCE ALLOWANCE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1" name="Google Shape;241;p25"/>
          <p:cNvGraphicFramePr/>
          <p:nvPr>
            <p:extLst>
              <p:ext uri="{D42A27DB-BD31-4B8C-83A1-F6EECF244321}">
                <p14:modId xmlns:p14="http://schemas.microsoft.com/office/powerpoint/2010/main" val="2213749119"/>
              </p:ext>
            </p:extLst>
          </p:nvPr>
        </p:nvGraphicFramePr>
        <p:xfrm>
          <a:off x="835269" y="1062403"/>
          <a:ext cx="7658150" cy="35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6" descr="Table&#10;&#10;Description automatically generated">
            <a:extLst>
              <a:ext uri="{FF2B5EF4-FFF2-40B4-BE49-F238E27FC236}">
                <a16:creationId xmlns:a16="http://schemas.microsoft.com/office/drawing/2014/main" id="{00844BE1-7DFF-A4E6-56AC-250B2D731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15" y="1543442"/>
            <a:ext cx="3549161" cy="2569499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A71B03A-996E-6C14-0053-C0C7EFCBB5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4757438"/>
              </p:ext>
            </p:extLst>
          </p:nvPr>
        </p:nvGraphicFramePr>
        <p:xfrm>
          <a:off x="5334000" y="1743808"/>
          <a:ext cx="2916268" cy="1181100"/>
        </p:xfrm>
        <a:graphic>
          <a:graphicData uri="http://schemas.openxmlformats.org/drawingml/2006/table">
            <a:tbl>
              <a:tblPr firstRow="1" bandRow="1"/>
              <a:tblGrid>
                <a:gridCol w="729067">
                  <a:extLst>
                    <a:ext uri="{9D8B030D-6E8A-4147-A177-3AD203B41FA5}">
                      <a16:colId xmlns:a16="http://schemas.microsoft.com/office/drawing/2014/main" val="1287581670"/>
                    </a:ext>
                  </a:extLst>
                </a:gridCol>
                <a:gridCol w="729067">
                  <a:extLst>
                    <a:ext uri="{9D8B030D-6E8A-4147-A177-3AD203B41FA5}">
                      <a16:colId xmlns:a16="http://schemas.microsoft.com/office/drawing/2014/main" val="1736819745"/>
                    </a:ext>
                  </a:extLst>
                </a:gridCol>
                <a:gridCol w="729067">
                  <a:extLst>
                    <a:ext uri="{9D8B030D-6E8A-4147-A177-3AD203B41FA5}">
                      <a16:colId xmlns:a16="http://schemas.microsoft.com/office/drawing/2014/main" val="4074196473"/>
                    </a:ext>
                  </a:extLst>
                </a:gridCol>
                <a:gridCol w="729067">
                  <a:extLst>
                    <a:ext uri="{9D8B030D-6E8A-4147-A177-3AD203B41FA5}">
                      <a16:colId xmlns:a16="http://schemas.microsoft.com/office/drawing/2014/main" val="2845946176"/>
                    </a:ext>
                  </a:extLst>
                </a:gridCol>
              </a:tblGrid>
              <a:tr h="259953">
                <a:tc gridSpan="4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West Malaysia &amp; Sabah Sarawak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217914"/>
                  </a:ext>
                </a:extLst>
              </a:tr>
              <a:tr h="3762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Breakfast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(RM)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>
                      <a:solidFill>
                        <a:schemeClr val="tx1"/>
                      </a:solidFill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lunch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(RM)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Dinner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(RM)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Total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(RM)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R w="12700">
                      <a:solidFill>
                        <a:schemeClr val="tx1"/>
                      </a:solidFill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24386822"/>
                  </a:ext>
                </a:extLst>
              </a:tr>
              <a:tr h="25995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10.00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>
                      <a:solidFill>
                        <a:schemeClr val="tx1"/>
                      </a:solidFill>
                    </a:lnL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15.00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15.00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40.00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R w="12700">
                      <a:solidFill>
                        <a:schemeClr val="tx1"/>
                      </a:solidFill>
                    </a:lnR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09038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788564B-9692-C8BC-04C8-7D773005B0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8612733"/>
              </p:ext>
            </p:extLst>
          </p:nvPr>
        </p:nvGraphicFramePr>
        <p:xfrm>
          <a:off x="5334000" y="3084634"/>
          <a:ext cx="2861194" cy="375036"/>
        </p:xfrm>
        <a:graphic>
          <a:graphicData uri="http://schemas.openxmlformats.org/drawingml/2006/table">
            <a:tbl>
              <a:tblPr firstRow="1" bandRow="1"/>
              <a:tblGrid>
                <a:gridCol w="1430597">
                  <a:extLst>
                    <a:ext uri="{9D8B030D-6E8A-4147-A177-3AD203B41FA5}">
                      <a16:colId xmlns:a16="http://schemas.microsoft.com/office/drawing/2014/main" val="2564547549"/>
                    </a:ext>
                  </a:extLst>
                </a:gridCol>
                <a:gridCol w="1430597">
                  <a:extLst>
                    <a:ext uri="{9D8B030D-6E8A-4147-A177-3AD203B41FA5}">
                      <a16:colId xmlns:a16="http://schemas.microsoft.com/office/drawing/2014/main" val="964806830"/>
                    </a:ext>
                  </a:extLst>
                </a:gridCol>
              </a:tblGrid>
              <a:tr h="37503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Outstation Allowance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L w="12700">
                      <a:solidFill>
                        <a:schemeClr val="tx1"/>
                      </a:solidFill>
                    </a:lnL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effectLst/>
                        </a:rPr>
                        <a:t>RM 30.00 per day</a:t>
                      </a:r>
                      <a:endParaRPr lang="en-US">
                        <a:solidFill>
                          <a:schemeClr val="tx2">
                            <a:lumMod val="10000"/>
                          </a:schemeClr>
                        </a:solidFill>
                        <a:effectLst/>
                      </a:endParaRPr>
                    </a:p>
                  </a:txBody>
                  <a:tcPr marL="95250" marR="95250" marT="95250" marB="95250">
                    <a:lnR w="12700">
                      <a:solidFill>
                        <a:schemeClr val="tx1"/>
                      </a:solidFill>
                    </a:lnR>
                    <a:lnT w="12700">
                      <a:solidFill>
                        <a:schemeClr val="tx1"/>
                      </a:solidFill>
                    </a:lnT>
                    <a:lnB w="12700">
                      <a:solidFill>
                        <a:schemeClr val="tx1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66674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14D5850-63A5-E83E-2D29-5DE0BEAD7ABB}"/>
              </a:ext>
            </a:extLst>
          </p:cNvPr>
          <p:cNvSpPr/>
          <p:nvPr/>
        </p:nvSpPr>
        <p:spPr>
          <a:xfrm>
            <a:off x="5195454" y="1655123"/>
            <a:ext cx="3273136" cy="193716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13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5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240" name="Google Shape;240;p25"/>
          <p:cNvSpPr txBox="1"/>
          <p:nvPr/>
        </p:nvSpPr>
        <p:spPr>
          <a:xfrm>
            <a:off x="1218350" y="704338"/>
            <a:ext cx="7565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CLAUSE 5.5 SUBSISTENCE ALLOWANCE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241" name="Google Shape;241;p25"/>
          <p:cNvGraphicFramePr/>
          <p:nvPr>
            <p:extLst>
              <p:ext uri="{D42A27DB-BD31-4B8C-83A1-F6EECF244321}">
                <p14:modId xmlns:p14="http://schemas.microsoft.com/office/powerpoint/2010/main" val="2952931602"/>
              </p:ext>
            </p:extLst>
          </p:nvPr>
        </p:nvGraphicFramePr>
        <p:xfrm>
          <a:off x="835269" y="1062403"/>
          <a:ext cx="7658150" cy="35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80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 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FF44982-6F5C-51E8-2AC4-BFD2E3173D0F}"/>
              </a:ext>
            </a:extLst>
          </p:cNvPr>
          <p:cNvSpPr txBox="1"/>
          <p:nvPr/>
        </p:nvSpPr>
        <p:spPr>
          <a:xfrm>
            <a:off x="885093" y="1573824"/>
            <a:ext cx="3754314" cy="11695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/>
              <a:t>4.2.1 Staffs who are authorized to travel in their own vehicles on official Company business may claim mileage at the following rates:</a:t>
            </a:r>
            <a:endParaRPr lang="en-US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  <a:p>
            <a:endParaRPr lang="en-US" sz="1000"/>
          </a:p>
        </p:txBody>
      </p:sp>
      <p:pic>
        <p:nvPicPr>
          <p:cNvPr id="3" name="Picture 4" descr="Table&#10;&#10;Description automatically generated">
            <a:extLst>
              <a:ext uri="{FF2B5EF4-FFF2-40B4-BE49-F238E27FC236}">
                <a16:creationId xmlns:a16="http://schemas.microsoft.com/office/drawing/2014/main" id="{BB936356-A2B2-4E5F-31C5-170B059B4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906" y="2244969"/>
            <a:ext cx="3486150" cy="137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C7B57F-3FA4-6D33-D403-78F0637E2BEC}"/>
              </a:ext>
            </a:extLst>
          </p:cNvPr>
          <p:cNvSpPr txBox="1"/>
          <p:nvPr/>
        </p:nvSpPr>
        <p:spPr>
          <a:xfrm>
            <a:off x="5039458" y="1544515"/>
            <a:ext cx="387154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000" b="1">
                <a:latin typeface="Century Gothic"/>
              </a:rPr>
              <a:t>New rate:</a:t>
            </a:r>
            <a:endParaRPr lang="en-US"/>
          </a:p>
          <a:p>
            <a:r>
              <a:rPr lang="en-US" sz="1000" b="1">
                <a:latin typeface="Century Gothic"/>
              </a:rPr>
              <a:t>Motorcar:</a:t>
            </a:r>
            <a:endParaRPr lang="en-US" sz="1000"/>
          </a:p>
          <a:p>
            <a:r>
              <a:rPr lang="en-US" sz="1000" b="1">
                <a:latin typeface="Century Gothic"/>
              </a:rPr>
              <a:t>RM 0.80 per km for the first 500KM</a:t>
            </a:r>
            <a:endParaRPr lang="en-US" sz="1000"/>
          </a:p>
          <a:p>
            <a:r>
              <a:rPr lang="en-US" sz="1000" b="1">
                <a:latin typeface="Century Gothic"/>
              </a:rPr>
              <a:t>RM 0.70 per km for the next 150KM</a:t>
            </a:r>
            <a:endParaRPr lang="en-US" sz="1000"/>
          </a:p>
          <a:p>
            <a:r>
              <a:rPr lang="en-US" sz="1000" b="1">
                <a:latin typeface="Century Gothic"/>
              </a:rPr>
              <a:t>RM 0.60 per km for the first 50KM</a:t>
            </a:r>
            <a:endParaRPr lang="en-US" sz="1000"/>
          </a:p>
          <a:p>
            <a:endParaRPr lang="en-US" sz="1000"/>
          </a:p>
          <a:p>
            <a:r>
              <a:rPr lang="en-US" sz="1000" b="1">
                <a:latin typeface="Century Gothic"/>
              </a:rPr>
              <a:t>Motorcycle: RM 0.40/KM</a:t>
            </a:r>
            <a:endParaRPr lang="en-US" sz="1000"/>
          </a:p>
          <a:p>
            <a:endParaRPr lang="en-US" sz="1000" b="1">
              <a:latin typeface="Century Gothic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6A057-65FB-5800-C6C0-145723BBAAD6}"/>
              </a:ext>
            </a:extLst>
          </p:cNvPr>
          <p:cNvSpPr/>
          <p:nvPr/>
        </p:nvSpPr>
        <p:spPr>
          <a:xfrm>
            <a:off x="5039590" y="1506681"/>
            <a:ext cx="2538351" cy="1313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9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6"/>
          <p:cNvSpPr txBox="1">
            <a:spLocks noGrp="1"/>
          </p:cNvSpPr>
          <p:nvPr>
            <p:ph type="title"/>
          </p:nvPr>
        </p:nvSpPr>
        <p:spPr>
          <a:xfrm>
            <a:off x="1218357" y="504544"/>
            <a:ext cx="7453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</a:pPr>
            <a:r>
              <a:rPr lang="en-US" sz="1800"/>
              <a:t>PERKS &amp; BENEFITS</a:t>
            </a:r>
            <a:endParaRPr sz="1800"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/>
          </p:nvPr>
        </p:nvSpPr>
        <p:spPr>
          <a:xfrm>
            <a:off x="1218350" y="761300"/>
            <a:ext cx="7453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rgbClr val="000000"/>
                </a:solidFill>
              </a:rPr>
              <a:t>to review and revise other SALIHIN terms and conditions to streamline with the current scenario and practice. </a:t>
            </a:r>
            <a:endParaRPr sz="900" b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</p:txBody>
      </p:sp>
      <p:graphicFrame>
        <p:nvGraphicFramePr>
          <p:cNvPr id="252" name="Google Shape;252;p26"/>
          <p:cNvGraphicFramePr/>
          <p:nvPr>
            <p:extLst>
              <p:ext uri="{D42A27DB-BD31-4B8C-83A1-F6EECF244321}">
                <p14:modId xmlns:p14="http://schemas.microsoft.com/office/powerpoint/2010/main" val="2186827724"/>
              </p:ext>
            </p:extLst>
          </p:nvPr>
        </p:nvGraphicFramePr>
        <p:xfrm>
          <a:off x="1216628" y="1440613"/>
          <a:ext cx="3369745" cy="197165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71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94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85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25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entury Gothic"/>
                        </a:rPr>
                        <a:t>CLAUSE 6.4 DENTAL &amp; OPTICAL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  <a:latin typeface="Century Gothic"/>
                        </a:rPr>
                        <a:t>Grade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entury Gothic"/>
                        </a:rPr>
                        <a:t>Coverage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  <a:latin typeface="Century Gothic"/>
                        </a:rPr>
                        <a:t>Annual Entitlement</a:t>
                      </a:r>
                      <a:endParaRPr sz="1000" b="1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39 - 44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and Family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2,000.00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23 - 38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and Family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1,000.00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1 - 22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only 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500.00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Google Shape;261;p27">
            <a:extLst>
              <a:ext uri="{FF2B5EF4-FFF2-40B4-BE49-F238E27FC236}">
                <a16:creationId xmlns:a16="http://schemas.microsoft.com/office/drawing/2014/main" id="{5214FE7E-0CF2-2BA9-CDAB-6284EBC2D8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5738252"/>
              </p:ext>
            </p:extLst>
          </p:nvPr>
        </p:nvGraphicFramePr>
        <p:xfrm>
          <a:off x="4779817" y="1425038"/>
          <a:ext cx="3852200" cy="221697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24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entury Gothic"/>
                        </a:rPr>
                        <a:t>CLAUSE 6.2 GENERAL OUTPATIENT  TREATMENT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chemeClr val="lt1"/>
                          </a:solidFill>
                          <a:latin typeface="Century Gothic"/>
                        </a:rPr>
                        <a:t>Grade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entury Gothic"/>
                        </a:rPr>
                        <a:t>Coverage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lt1"/>
                          </a:solidFill>
                          <a:latin typeface="Century Gothic"/>
                        </a:rPr>
                        <a:t>Annual Entitlement </a:t>
                      </a:r>
                      <a:endParaRPr sz="1000" u="none" strike="noStrike" cap="none">
                        <a:solidFill>
                          <a:schemeClr val="lt1"/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39 - 44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and Family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3,000.00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31 - 38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and Family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2,500.00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3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 23 - 30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and Family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1,500.00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1 - 22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  <a:latin typeface="Century Gothic"/>
                        </a:rPr>
                        <a:t>Staff only 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  <a:latin typeface="Century Gothic"/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1,000.00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 anchor="ctr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9192590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8"/>
          <p:cNvSpPr txBox="1">
            <a:spLocks noGrp="1"/>
          </p:cNvSpPr>
          <p:nvPr>
            <p:ph type="title"/>
          </p:nvPr>
        </p:nvSpPr>
        <p:spPr>
          <a:xfrm>
            <a:off x="1218357" y="504544"/>
            <a:ext cx="7453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</a:pPr>
            <a:r>
              <a:rPr lang="en-US" sz="1800"/>
              <a:t>PERKS &amp; BENEFITS</a:t>
            </a:r>
            <a:endParaRPr sz="1800"/>
          </a:p>
        </p:txBody>
      </p:sp>
      <p:sp>
        <p:nvSpPr>
          <p:cNvPr id="267" name="Google Shape;267;p28"/>
          <p:cNvSpPr txBox="1">
            <a:spLocks noGrp="1"/>
          </p:cNvSpPr>
          <p:nvPr>
            <p:ph type="title"/>
          </p:nvPr>
        </p:nvSpPr>
        <p:spPr>
          <a:xfrm>
            <a:off x="1218350" y="761300"/>
            <a:ext cx="74535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>
                <a:solidFill>
                  <a:srgbClr val="000000"/>
                </a:solidFill>
              </a:rPr>
              <a:t>to review and revise other SALIHIN terms and conditions to streamline with the current scenario and practice. </a:t>
            </a:r>
            <a:endParaRPr sz="900" b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  <a:p>
            <a:pPr marL="0" lvl="0" indent="0" algn="just" rtl="0">
              <a:lnSpc>
                <a:spcPct val="100000"/>
              </a:lnSpc>
              <a:spcBef>
                <a:spcPts val="290"/>
              </a:spcBef>
              <a:spcAft>
                <a:spcPts val="0"/>
              </a:spcAft>
              <a:buSzPts val="1800"/>
              <a:buNone/>
            </a:pPr>
            <a:endParaRPr sz="1200" b="0">
              <a:solidFill>
                <a:srgbClr val="000000"/>
              </a:solidFill>
            </a:endParaRPr>
          </a:p>
        </p:txBody>
      </p:sp>
      <p:graphicFrame>
        <p:nvGraphicFramePr>
          <p:cNvPr id="269" name="Google Shape;269;p28"/>
          <p:cNvGraphicFramePr/>
          <p:nvPr>
            <p:extLst>
              <p:ext uri="{D42A27DB-BD31-4B8C-83A1-F6EECF244321}">
                <p14:modId xmlns:p14="http://schemas.microsoft.com/office/powerpoint/2010/main" val="1885054819"/>
              </p:ext>
            </p:extLst>
          </p:nvPr>
        </p:nvGraphicFramePr>
        <p:xfrm>
          <a:off x="5015975" y="1460900"/>
          <a:ext cx="3852200" cy="134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DRESSING ALLOWANCE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Grade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Coverage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Annual Entitlement 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39 - 44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staff Only 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2,500.00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30 - 38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1,000.00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71" name="Google Shape;271;p28"/>
          <p:cNvGraphicFramePr/>
          <p:nvPr>
            <p:extLst>
              <p:ext uri="{D42A27DB-BD31-4B8C-83A1-F6EECF244321}">
                <p14:modId xmlns:p14="http://schemas.microsoft.com/office/powerpoint/2010/main" val="2788145593"/>
              </p:ext>
            </p:extLst>
          </p:nvPr>
        </p:nvGraphicFramePr>
        <p:xfrm>
          <a:off x="5015975" y="3231546"/>
          <a:ext cx="3852200" cy="134667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13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5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3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50"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GADGET ALLOWANCE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chemeClr val="lt1"/>
                          </a:solidFill>
                        </a:rPr>
                        <a:t>Grade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Coverage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solidFill>
                            <a:schemeClr val="lt1"/>
                          </a:solidFill>
                        </a:rPr>
                        <a:t>Annual Entitlement </a:t>
                      </a:r>
                      <a:endParaRPr sz="1000" b="1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39 - 44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Associate Director / Executive Director / Partner</a:t>
                      </a:r>
                      <a:endParaRPr sz="1000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>
                          <a:solidFill>
                            <a:schemeClr val="tx2">
                              <a:lumMod val="10000"/>
                            </a:schemeClr>
                          </a:solidFill>
                        </a:rPr>
                        <a:t>3,000.00 (bi yearly)</a:t>
                      </a:r>
                      <a:endParaRPr sz="1000" u="none" strike="noStrike" cap="none">
                        <a:solidFill>
                          <a:schemeClr val="tx2">
                            <a:lumMod val="1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2073C8-324B-8F2C-1F98-1B07C63846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598040"/>
              </p:ext>
            </p:extLst>
          </p:nvPr>
        </p:nvGraphicFramePr>
        <p:xfrm>
          <a:off x="549234" y="2078181"/>
          <a:ext cx="4348834" cy="1603911"/>
        </p:xfrm>
        <a:graphic>
          <a:graphicData uri="http://schemas.openxmlformats.org/drawingml/2006/table">
            <a:tbl>
              <a:tblPr firstRow="1" bandRow="1">
                <a:tableStyleId>{BFCE34CA-4AAA-41EF-A1CD-1E488E5BA1A1}</a:tableStyleId>
              </a:tblPr>
              <a:tblGrid>
                <a:gridCol w="679842">
                  <a:extLst>
                    <a:ext uri="{9D8B030D-6E8A-4147-A177-3AD203B41FA5}">
                      <a16:colId xmlns:a16="http://schemas.microsoft.com/office/drawing/2014/main" val="713879509"/>
                    </a:ext>
                  </a:extLst>
                </a:gridCol>
                <a:gridCol w="1251774">
                  <a:extLst>
                    <a:ext uri="{9D8B030D-6E8A-4147-A177-3AD203B41FA5}">
                      <a16:colId xmlns:a16="http://schemas.microsoft.com/office/drawing/2014/main" val="3153682074"/>
                    </a:ext>
                  </a:extLst>
                </a:gridCol>
                <a:gridCol w="1305730">
                  <a:extLst>
                    <a:ext uri="{9D8B030D-6E8A-4147-A177-3AD203B41FA5}">
                      <a16:colId xmlns:a16="http://schemas.microsoft.com/office/drawing/2014/main" val="4026740430"/>
                    </a:ext>
                  </a:extLst>
                </a:gridCol>
                <a:gridCol w="1111488">
                  <a:extLst>
                    <a:ext uri="{9D8B030D-6E8A-4147-A177-3AD203B41FA5}">
                      <a16:colId xmlns:a16="http://schemas.microsoft.com/office/drawing/2014/main" val="3079607478"/>
                    </a:ext>
                  </a:extLst>
                </a:gridCol>
              </a:tblGrid>
              <a:tr h="304800">
                <a:tc gridSpan="4"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PROFESSIONAL AFFILIATION/MEMBERSHIPS FEE​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74920"/>
                  </a:ext>
                </a:extLst>
              </a:tr>
              <a:tr h="575211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Grade​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Registration Fees​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Total Annual Subscription Fees​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 b="1">
                          <a:solidFill>
                            <a:schemeClr val="bg1"/>
                          </a:solidFill>
                          <a:effectLst/>
                        </a:rPr>
                        <a:t>Service Bond Period​</a:t>
                      </a:r>
                      <a:endParaRPr lang="en-US" b="1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528858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000">
                          <a:effectLst/>
                        </a:rPr>
                        <a:t>39 - 44​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>
                          <a:effectLst/>
                        </a:rPr>
                        <a:t>As per invoice​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>
                          <a:effectLst/>
                        </a:rPr>
                        <a:t>5,000.00​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ase"/>
                      <a:r>
                        <a:rPr lang="en-US" sz="1000">
                          <a:effectLst/>
                        </a:rPr>
                        <a:t>1 year​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4420002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en-US" sz="1000">
                          <a:effectLst/>
                        </a:rPr>
                        <a:t>07 - 38 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>
                          <a:effectLst/>
                        </a:rPr>
                        <a:t>As per invoice​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000">
                          <a:effectLst/>
                        </a:rPr>
                        <a:t>2,000.00​</a:t>
                      </a:r>
                      <a:endParaRPr lang="en-US">
                        <a:solidFill>
                          <a:srgbClr val="F49C00"/>
                        </a:solidFill>
                        <a:effectLst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75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261255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0f49d9755c_0_8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Calendar 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290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/>
              <a:t>Employment Act Changes and </a:t>
            </a:r>
            <a:r>
              <a:rPr lang="en-US" err="1"/>
              <a:t>TnC</a:t>
            </a:r>
            <a:r>
              <a:rPr lang="en-US"/>
              <a:t> Revision</a:t>
            </a:r>
          </a:p>
        </p:txBody>
      </p:sp>
    </p:spTree>
    <p:extLst>
      <p:ext uri="{BB962C8B-B14F-4D97-AF65-F5344CB8AC3E}">
        <p14:creationId xmlns:p14="http://schemas.microsoft.com/office/powerpoint/2010/main" val="2148171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1217925" y="378113"/>
            <a:ext cx="6708150" cy="345060"/>
          </a:xfrm>
          <a:prstGeom prst="rect">
            <a:avLst/>
          </a:prstGeom>
        </p:spPr>
        <p:txBody>
          <a:bodyPr spcFirstLastPara="1" wrap="square" lIns="82283" tIns="82283" rIns="82283" bIns="82283" anchor="ctr" anchorCtr="0">
            <a:noAutofit/>
          </a:bodyPr>
          <a:lstStyle/>
          <a:p>
            <a:r>
              <a:rPr lang="en-US"/>
              <a:t>CALENDAR 2023</a:t>
            </a:r>
            <a:endParaRPr/>
          </a:p>
        </p:txBody>
      </p:sp>
      <p:pic>
        <p:nvPicPr>
          <p:cNvPr id="3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E31BA81C-92A9-33A1-1F98-0A862A3C59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59" t="17399" r="6733" b="4396"/>
          <a:stretch/>
        </p:blipFill>
        <p:spPr>
          <a:xfrm>
            <a:off x="383141" y="903044"/>
            <a:ext cx="8607044" cy="3979527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"/>
          <p:cNvSpPr txBox="1">
            <a:spLocks noGrp="1"/>
          </p:cNvSpPr>
          <p:nvPr>
            <p:ph type="ctrTitle"/>
          </p:nvPr>
        </p:nvSpPr>
        <p:spPr>
          <a:xfrm>
            <a:off x="1530175" y="2307788"/>
            <a:ext cx="67671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/>
              <a:t>Thank You</a:t>
            </a:r>
            <a:endParaRPr/>
          </a:p>
        </p:txBody>
      </p:sp>
      <p:sp>
        <p:nvSpPr>
          <p:cNvPr id="319" name="Google Shape;319;p4"/>
          <p:cNvSpPr txBox="1">
            <a:spLocks noGrp="1"/>
          </p:cNvSpPr>
          <p:nvPr>
            <p:ph type="subTitle" idx="1"/>
          </p:nvPr>
        </p:nvSpPr>
        <p:spPr>
          <a:xfrm>
            <a:off x="1530175" y="2909208"/>
            <a:ext cx="6767099" cy="44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 b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Selangor (HQ)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 b="1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555, Jalan Samudra Utara 1,Taman Samudra,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68100 Batu Caves,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Selangor </a:t>
            </a:r>
            <a:r>
              <a:rPr lang="en-US" sz="1050" err="1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Darul</a:t>
            </a: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Ehsan.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+603 6185 9970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+603 6184 2524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050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050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info@salihin.com.my</a:t>
            </a:r>
            <a:endParaRPr/>
          </a:p>
        </p:txBody>
      </p:sp>
      <p:grpSp>
        <p:nvGrpSpPr>
          <p:cNvPr id="320" name="Google Shape;320;p4"/>
          <p:cNvGrpSpPr/>
          <p:nvPr/>
        </p:nvGrpSpPr>
        <p:grpSpPr>
          <a:xfrm>
            <a:off x="1712377" y="3950491"/>
            <a:ext cx="173145" cy="801640"/>
            <a:chOff x="1712377" y="4041253"/>
            <a:chExt cx="173145" cy="801640"/>
          </a:xfrm>
        </p:grpSpPr>
        <p:sp>
          <p:nvSpPr>
            <p:cNvPr id="321" name="Google Shape;321;p4"/>
            <p:cNvSpPr/>
            <p:nvPr/>
          </p:nvSpPr>
          <p:spPr>
            <a:xfrm>
              <a:off x="1731175" y="4041253"/>
              <a:ext cx="148961" cy="171876"/>
            </a:xfrm>
            <a:custGeom>
              <a:avLst/>
              <a:gdLst/>
              <a:ahLst/>
              <a:cxnLst/>
              <a:rect l="l" t="t" r="r" b="b"/>
              <a:pathLst>
                <a:path w="73470" h="84772" extrusionOk="0">
                  <a:moveTo>
                    <a:pt x="55552" y="84773"/>
                  </a:moveTo>
                  <a:cubicBezTo>
                    <a:pt x="55552" y="84773"/>
                    <a:pt x="55552" y="84773"/>
                    <a:pt x="55552" y="84773"/>
                  </a:cubicBezTo>
                  <a:cubicBezTo>
                    <a:pt x="54600" y="84773"/>
                    <a:pt x="35550" y="83820"/>
                    <a:pt x="16500" y="59055"/>
                  </a:cubicBezTo>
                  <a:cubicBezTo>
                    <a:pt x="2212" y="40958"/>
                    <a:pt x="-2550" y="27623"/>
                    <a:pt x="1260" y="15240"/>
                  </a:cubicBezTo>
                  <a:cubicBezTo>
                    <a:pt x="1260" y="13335"/>
                    <a:pt x="2212" y="11430"/>
                    <a:pt x="3165" y="10478"/>
                  </a:cubicBezTo>
                  <a:cubicBezTo>
                    <a:pt x="4117" y="9525"/>
                    <a:pt x="5070" y="7620"/>
                    <a:pt x="6022" y="6668"/>
                  </a:cubicBezTo>
                  <a:lnTo>
                    <a:pt x="6022" y="6668"/>
                  </a:lnTo>
                  <a:lnTo>
                    <a:pt x="10785" y="2858"/>
                  </a:lnTo>
                  <a:cubicBezTo>
                    <a:pt x="12690" y="0"/>
                    <a:pt x="14595" y="0"/>
                    <a:pt x="16500" y="0"/>
                  </a:cubicBezTo>
                  <a:cubicBezTo>
                    <a:pt x="18405" y="0"/>
                    <a:pt x="20310" y="953"/>
                    <a:pt x="21262" y="2858"/>
                  </a:cubicBezTo>
                  <a:lnTo>
                    <a:pt x="31740" y="16193"/>
                  </a:lnTo>
                  <a:cubicBezTo>
                    <a:pt x="33645" y="19050"/>
                    <a:pt x="33645" y="23813"/>
                    <a:pt x="29835" y="26670"/>
                  </a:cubicBezTo>
                  <a:lnTo>
                    <a:pt x="24120" y="31433"/>
                  </a:lnTo>
                  <a:lnTo>
                    <a:pt x="24120" y="31433"/>
                  </a:lnTo>
                  <a:cubicBezTo>
                    <a:pt x="26025" y="35243"/>
                    <a:pt x="27930" y="40958"/>
                    <a:pt x="32692" y="46673"/>
                  </a:cubicBezTo>
                  <a:cubicBezTo>
                    <a:pt x="37455" y="52388"/>
                    <a:pt x="42217" y="56198"/>
                    <a:pt x="45075" y="58103"/>
                  </a:cubicBezTo>
                  <a:lnTo>
                    <a:pt x="45075" y="58103"/>
                  </a:lnTo>
                  <a:lnTo>
                    <a:pt x="50790" y="53340"/>
                  </a:lnTo>
                  <a:cubicBezTo>
                    <a:pt x="54600" y="50483"/>
                    <a:pt x="59362" y="51435"/>
                    <a:pt x="61267" y="54293"/>
                  </a:cubicBezTo>
                  <a:lnTo>
                    <a:pt x="71745" y="67628"/>
                  </a:lnTo>
                  <a:cubicBezTo>
                    <a:pt x="74602" y="71438"/>
                    <a:pt x="73650" y="76200"/>
                    <a:pt x="70792" y="79058"/>
                  </a:cubicBezTo>
                  <a:lnTo>
                    <a:pt x="66030" y="82868"/>
                  </a:lnTo>
                  <a:lnTo>
                    <a:pt x="66030" y="82868"/>
                  </a:lnTo>
                  <a:cubicBezTo>
                    <a:pt x="64125" y="82868"/>
                    <a:pt x="63172" y="83820"/>
                    <a:pt x="61267" y="83820"/>
                  </a:cubicBezTo>
                  <a:cubicBezTo>
                    <a:pt x="59362" y="84773"/>
                    <a:pt x="57457" y="84773"/>
                    <a:pt x="55552" y="84773"/>
                  </a:cubicBezTo>
                  <a:close/>
                  <a:moveTo>
                    <a:pt x="9832" y="5715"/>
                  </a:moveTo>
                  <a:lnTo>
                    <a:pt x="9832" y="5715"/>
                  </a:lnTo>
                  <a:cubicBezTo>
                    <a:pt x="7927" y="7620"/>
                    <a:pt x="6975" y="9525"/>
                    <a:pt x="6022" y="11430"/>
                  </a:cubicBezTo>
                  <a:cubicBezTo>
                    <a:pt x="5070" y="12383"/>
                    <a:pt x="4117" y="14288"/>
                    <a:pt x="4117" y="15240"/>
                  </a:cubicBezTo>
                  <a:cubicBezTo>
                    <a:pt x="1260" y="27623"/>
                    <a:pt x="5070" y="40005"/>
                    <a:pt x="19357" y="57150"/>
                  </a:cubicBezTo>
                  <a:cubicBezTo>
                    <a:pt x="38407" y="80963"/>
                    <a:pt x="55552" y="81915"/>
                    <a:pt x="56505" y="81915"/>
                  </a:cubicBezTo>
                  <a:cubicBezTo>
                    <a:pt x="58410" y="81915"/>
                    <a:pt x="59362" y="81915"/>
                    <a:pt x="61267" y="80963"/>
                  </a:cubicBezTo>
                  <a:cubicBezTo>
                    <a:pt x="63172" y="80963"/>
                    <a:pt x="64125" y="80010"/>
                    <a:pt x="66030" y="79058"/>
                  </a:cubicBezTo>
                  <a:lnTo>
                    <a:pt x="66982" y="79058"/>
                  </a:lnTo>
                  <a:lnTo>
                    <a:pt x="68887" y="76200"/>
                  </a:lnTo>
                  <a:cubicBezTo>
                    <a:pt x="70792" y="74295"/>
                    <a:pt x="71745" y="71438"/>
                    <a:pt x="69840" y="69533"/>
                  </a:cubicBezTo>
                  <a:lnTo>
                    <a:pt x="59362" y="57150"/>
                  </a:lnTo>
                  <a:cubicBezTo>
                    <a:pt x="58410" y="55245"/>
                    <a:pt x="55552" y="54293"/>
                    <a:pt x="52695" y="56198"/>
                  </a:cubicBezTo>
                  <a:lnTo>
                    <a:pt x="45075" y="61913"/>
                  </a:lnTo>
                  <a:lnTo>
                    <a:pt x="43170" y="60960"/>
                  </a:lnTo>
                  <a:cubicBezTo>
                    <a:pt x="40312" y="58103"/>
                    <a:pt x="35550" y="54293"/>
                    <a:pt x="30787" y="48578"/>
                  </a:cubicBezTo>
                  <a:cubicBezTo>
                    <a:pt x="25072" y="41910"/>
                    <a:pt x="23167" y="36195"/>
                    <a:pt x="21262" y="32385"/>
                  </a:cubicBezTo>
                  <a:lnTo>
                    <a:pt x="21262" y="32385"/>
                  </a:lnTo>
                  <a:cubicBezTo>
                    <a:pt x="21262" y="32385"/>
                    <a:pt x="21262" y="31433"/>
                    <a:pt x="21262" y="31433"/>
                  </a:cubicBezTo>
                  <a:lnTo>
                    <a:pt x="21262" y="30480"/>
                  </a:lnTo>
                  <a:lnTo>
                    <a:pt x="28882" y="24765"/>
                  </a:lnTo>
                  <a:cubicBezTo>
                    <a:pt x="30787" y="22860"/>
                    <a:pt x="30787" y="20003"/>
                    <a:pt x="28882" y="18098"/>
                  </a:cubicBezTo>
                  <a:lnTo>
                    <a:pt x="19357" y="4763"/>
                  </a:lnTo>
                  <a:cubicBezTo>
                    <a:pt x="18405" y="3810"/>
                    <a:pt x="17452" y="2858"/>
                    <a:pt x="15547" y="2858"/>
                  </a:cubicBezTo>
                  <a:cubicBezTo>
                    <a:pt x="14595" y="2858"/>
                    <a:pt x="12690" y="2858"/>
                    <a:pt x="11737" y="3810"/>
                  </a:cubicBezTo>
                  <a:lnTo>
                    <a:pt x="9832" y="571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22" name="Google Shape;322;p4"/>
            <p:cNvGrpSpPr/>
            <p:nvPr/>
          </p:nvGrpSpPr>
          <p:grpSpPr>
            <a:xfrm>
              <a:off x="1715625" y="4371546"/>
              <a:ext cx="169897" cy="169897"/>
              <a:chOff x="4533900" y="2533650"/>
              <a:chExt cx="77151" cy="77151"/>
            </a:xfrm>
          </p:grpSpPr>
          <p:sp>
            <p:nvSpPr>
              <p:cNvPr id="323" name="Google Shape;323;p4"/>
              <p:cNvSpPr/>
              <p:nvPr/>
            </p:nvSpPr>
            <p:spPr>
              <a:xfrm>
                <a:off x="4567795" y="2587942"/>
                <a:ext cx="38494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38494" h="2857" extrusionOk="0">
                    <a:moveTo>
                      <a:pt x="37542" y="0"/>
                    </a:moveTo>
                    <a:lnTo>
                      <a:pt x="1347" y="0"/>
                    </a:lnTo>
                    <a:cubicBezTo>
                      <a:pt x="395" y="0"/>
                      <a:pt x="395" y="953"/>
                      <a:pt x="395" y="953"/>
                    </a:cubicBezTo>
                    <a:cubicBezTo>
                      <a:pt x="-558" y="1905"/>
                      <a:pt x="395" y="2858"/>
                      <a:pt x="1347" y="2858"/>
                    </a:cubicBezTo>
                    <a:lnTo>
                      <a:pt x="37542" y="2858"/>
                    </a:lnTo>
                    <a:cubicBezTo>
                      <a:pt x="38495" y="2858"/>
                      <a:pt x="38495" y="1905"/>
                      <a:pt x="38495" y="1905"/>
                    </a:cubicBezTo>
                    <a:cubicBezTo>
                      <a:pt x="38495" y="953"/>
                      <a:pt x="37542" y="0"/>
                      <a:pt x="375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>
                <a:off x="4592954" y="2562225"/>
                <a:ext cx="7767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1905" extrusionOk="0">
                    <a:moveTo>
                      <a:pt x="6668" y="0"/>
                    </a:moveTo>
                    <a:lnTo>
                      <a:pt x="1905" y="0"/>
                    </a:lnTo>
                    <a:cubicBezTo>
                      <a:pt x="953" y="0"/>
                      <a:pt x="0" y="0"/>
                      <a:pt x="0" y="952"/>
                    </a:cubicBezTo>
                    <a:cubicBezTo>
                      <a:pt x="0" y="1905"/>
                      <a:pt x="953" y="1905"/>
                      <a:pt x="953" y="1905"/>
                    </a:cubicBezTo>
                    <a:lnTo>
                      <a:pt x="5715" y="1905"/>
                    </a:lnTo>
                    <a:cubicBezTo>
                      <a:pt x="6668" y="1905"/>
                      <a:pt x="6668" y="952"/>
                      <a:pt x="6668" y="952"/>
                    </a:cubicBezTo>
                    <a:cubicBezTo>
                      <a:pt x="8573" y="0"/>
                      <a:pt x="7620" y="0"/>
                      <a:pt x="66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>
                <a:off x="4593907" y="2577464"/>
                <a:ext cx="7062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1905" extrusionOk="0">
                    <a:moveTo>
                      <a:pt x="5715" y="0"/>
                    </a:moveTo>
                    <a:lnTo>
                      <a:pt x="952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1905"/>
                      <a:pt x="952" y="1905"/>
                      <a:pt x="952" y="1905"/>
                    </a:cubicBezTo>
                    <a:lnTo>
                      <a:pt x="5715" y="1905"/>
                    </a:lnTo>
                    <a:cubicBezTo>
                      <a:pt x="6667" y="1905"/>
                      <a:pt x="6667" y="952"/>
                      <a:pt x="6667" y="952"/>
                    </a:cubicBezTo>
                    <a:cubicBezTo>
                      <a:pt x="7620" y="952"/>
                      <a:pt x="6667" y="0"/>
                      <a:pt x="5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>
                <a:off x="4593907" y="2569844"/>
                <a:ext cx="7619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7619" h="2299" extrusionOk="0">
                    <a:moveTo>
                      <a:pt x="5715" y="0"/>
                    </a:moveTo>
                    <a:lnTo>
                      <a:pt x="952" y="0"/>
                    </a:lnTo>
                    <a:cubicBezTo>
                      <a:pt x="0" y="0"/>
                      <a:pt x="0" y="953"/>
                      <a:pt x="0" y="953"/>
                    </a:cubicBezTo>
                    <a:cubicBezTo>
                      <a:pt x="0" y="1905"/>
                      <a:pt x="952" y="1905"/>
                      <a:pt x="952" y="1905"/>
                    </a:cubicBezTo>
                    <a:lnTo>
                      <a:pt x="5715" y="1905"/>
                    </a:lnTo>
                    <a:cubicBezTo>
                      <a:pt x="6667" y="2857"/>
                      <a:pt x="7620" y="1905"/>
                      <a:pt x="7620" y="953"/>
                    </a:cubicBezTo>
                    <a:cubicBezTo>
                      <a:pt x="7620" y="953"/>
                      <a:pt x="6667" y="0"/>
                      <a:pt x="5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4533900" y="2533650"/>
                <a:ext cx="33099" cy="69532"/>
              </a:xfrm>
              <a:custGeom>
                <a:avLst/>
                <a:gdLst/>
                <a:ahLst/>
                <a:cxnLst/>
                <a:rect l="l" t="t" r="r" b="b"/>
                <a:pathLst>
                  <a:path w="33099" h="69532" extrusionOk="0">
                    <a:moveTo>
                      <a:pt x="32385" y="59055"/>
                    </a:moveTo>
                    <a:lnTo>
                      <a:pt x="31433" y="59055"/>
                    </a:lnTo>
                    <a:lnTo>
                      <a:pt x="31433" y="3810"/>
                    </a:lnTo>
                    <a:cubicBezTo>
                      <a:pt x="31433" y="1905"/>
                      <a:pt x="29528" y="0"/>
                      <a:pt x="26670" y="0"/>
                    </a:cubicBezTo>
                    <a:lnTo>
                      <a:pt x="11430" y="0"/>
                    </a:lnTo>
                    <a:cubicBezTo>
                      <a:pt x="9525" y="0"/>
                      <a:pt x="7620" y="1905"/>
                      <a:pt x="7620" y="3810"/>
                    </a:cubicBezTo>
                    <a:lnTo>
                      <a:pt x="7620" y="55245"/>
                    </a:lnTo>
                    <a:cubicBezTo>
                      <a:pt x="7620" y="56198"/>
                      <a:pt x="8573" y="57150"/>
                      <a:pt x="8573" y="57150"/>
                    </a:cubicBezTo>
                    <a:cubicBezTo>
                      <a:pt x="8573" y="57150"/>
                      <a:pt x="9525" y="56198"/>
                      <a:pt x="9525" y="56198"/>
                    </a:cubicBezTo>
                    <a:lnTo>
                      <a:pt x="9525" y="3810"/>
                    </a:lnTo>
                    <a:cubicBezTo>
                      <a:pt x="9525" y="2858"/>
                      <a:pt x="10478" y="2858"/>
                      <a:pt x="10478" y="2858"/>
                    </a:cubicBezTo>
                    <a:lnTo>
                      <a:pt x="25718" y="2858"/>
                    </a:lnTo>
                    <a:cubicBezTo>
                      <a:pt x="27623" y="2858"/>
                      <a:pt x="28575" y="2858"/>
                      <a:pt x="28575" y="3810"/>
                    </a:cubicBezTo>
                    <a:lnTo>
                      <a:pt x="28575" y="65723"/>
                    </a:lnTo>
                    <a:cubicBezTo>
                      <a:pt x="28575" y="66675"/>
                      <a:pt x="27623" y="67628"/>
                      <a:pt x="26670" y="67628"/>
                    </a:cubicBezTo>
                    <a:lnTo>
                      <a:pt x="11430" y="67628"/>
                    </a:lnTo>
                    <a:cubicBezTo>
                      <a:pt x="10478" y="67628"/>
                      <a:pt x="10478" y="66675"/>
                      <a:pt x="10478" y="65723"/>
                    </a:cubicBezTo>
                    <a:lnTo>
                      <a:pt x="10478" y="60960"/>
                    </a:lnTo>
                    <a:cubicBezTo>
                      <a:pt x="10478" y="60008"/>
                      <a:pt x="9525" y="60008"/>
                      <a:pt x="9525" y="60008"/>
                    </a:cubicBezTo>
                    <a:lnTo>
                      <a:pt x="6668" y="60008"/>
                    </a:lnTo>
                    <a:cubicBezTo>
                      <a:pt x="4763" y="60008"/>
                      <a:pt x="2858" y="58103"/>
                      <a:pt x="2858" y="56198"/>
                    </a:cubicBezTo>
                    <a:lnTo>
                      <a:pt x="2858" y="8573"/>
                    </a:lnTo>
                    <a:cubicBezTo>
                      <a:pt x="2858" y="7620"/>
                      <a:pt x="3810" y="5715"/>
                      <a:pt x="4763" y="4763"/>
                    </a:cubicBezTo>
                    <a:cubicBezTo>
                      <a:pt x="5715" y="4763"/>
                      <a:pt x="5715" y="3810"/>
                      <a:pt x="4763" y="2858"/>
                    </a:cubicBezTo>
                    <a:cubicBezTo>
                      <a:pt x="4763" y="1905"/>
                      <a:pt x="3810" y="1905"/>
                      <a:pt x="2858" y="2858"/>
                    </a:cubicBezTo>
                    <a:cubicBezTo>
                      <a:pt x="953" y="4763"/>
                      <a:pt x="0" y="6668"/>
                      <a:pt x="0" y="8573"/>
                    </a:cubicBezTo>
                    <a:lnTo>
                      <a:pt x="0" y="55245"/>
                    </a:lnTo>
                    <a:cubicBezTo>
                      <a:pt x="0" y="59055"/>
                      <a:pt x="2858" y="61913"/>
                      <a:pt x="6668" y="61913"/>
                    </a:cubicBezTo>
                    <a:lnTo>
                      <a:pt x="7620" y="61913"/>
                    </a:lnTo>
                    <a:lnTo>
                      <a:pt x="7620" y="65723"/>
                    </a:lnTo>
                    <a:cubicBezTo>
                      <a:pt x="7620" y="67628"/>
                      <a:pt x="9525" y="69533"/>
                      <a:pt x="11430" y="69533"/>
                    </a:cubicBezTo>
                    <a:lnTo>
                      <a:pt x="26670" y="69533"/>
                    </a:lnTo>
                    <a:cubicBezTo>
                      <a:pt x="28575" y="69533"/>
                      <a:pt x="30480" y="67628"/>
                      <a:pt x="30480" y="65723"/>
                    </a:cubicBezTo>
                    <a:lnTo>
                      <a:pt x="30480" y="61913"/>
                    </a:lnTo>
                    <a:lnTo>
                      <a:pt x="31433" y="61913"/>
                    </a:lnTo>
                    <a:cubicBezTo>
                      <a:pt x="32385" y="61913"/>
                      <a:pt x="32385" y="60960"/>
                      <a:pt x="32385" y="60960"/>
                    </a:cubicBezTo>
                    <a:cubicBezTo>
                      <a:pt x="33338" y="60008"/>
                      <a:pt x="33338" y="59055"/>
                      <a:pt x="32385" y="5905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4"/>
              <p:cNvSpPr/>
              <p:nvPr/>
            </p:nvSpPr>
            <p:spPr>
              <a:xfrm>
                <a:off x="4571047" y="2592704"/>
                <a:ext cx="3333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33337" h="18097" extrusionOk="0">
                    <a:moveTo>
                      <a:pt x="31432" y="0"/>
                    </a:moveTo>
                    <a:cubicBezTo>
                      <a:pt x="30480" y="0"/>
                      <a:pt x="30480" y="953"/>
                      <a:pt x="30480" y="953"/>
                    </a:cubicBezTo>
                    <a:lnTo>
                      <a:pt x="30480" y="15240"/>
                    </a:lnTo>
                    <a:lnTo>
                      <a:pt x="1905" y="15240"/>
                    </a:lnTo>
                    <a:lnTo>
                      <a:pt x="1905" y="1905"/>
                    </a:lnTo>
                    <a:cubicBezTo>
                      <a:pt x="1905" y="953"/>
                      <a:pt x="952" y="953"/>
                      <a:pt x="952" y="953"/>
                    </a:cubicBezTo>
                    <a:cubicBezTo>
                      <a:pt x="0" y="953"/>
                      <a:pt x="0" y="1905"/>
                      <a:pt x="0" y="1905"/>
                    </a:cubicBezTo>
                    <a:lnTo>
                      <a:pt x="0" y="17145"/>
                    </a:lnTo>
                    <a:cubicBezTo>
                      <a:pt x="0" y="18098"/>
                      <a:pt x="952" y="18098"/>
                      <a:pt x="952" y="18098"/>
                    </a:cubicBezTo>
                    <a:lnTo>
                      <a:pt x="32385" y="18098"/>
                    </a:lnTo>
                    <a:cubicBezTo>
                      <a:pt x="33338" y="18098"/>
                      <a:pt x="33338" y="17145"/>
                      <a:pt x="33338" y="17145"/>
                    </a:cubicBezTo>
                    <a:lnTo>
                      <a:pt x="33338" y="1905"/>
                    </a:lnTo>
                    <a:cubicBezTo>
                      <a:pt x="32385" y="953"/>
                      <a:pt x="32385" y="0"/>
                      <a:pt x="3143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4"/>
              <p:cNvSpPr/>
              <p:nvPr/>
            </p:nvSpPr>
            <p:spPr>
              <a:xfrm>
                <a:off x="4577714" y="2601277"/>
                <a:ext cx="15239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5239" h="1905" extrusionOk="0">
                    <a:moveTo>
                      <a:pt x="952" y="1905"/>
                    </a:moveTo>
                    <a:lnTo>
                      <a:pt x="14288" y="1905"/>
                    </a:lnTo>
                    <a:cubicBezTo>
                      <a:pt x="15240" y="1905"/>
                      <a:pt x="15240" y="952"/>
                      <a:pt x="15240" y="952"/>
                    </a:cubicBezTo>
                    <a:cubicBezTo>
                      <a:pt x="15240" y="0"/>
                      <a:pt x="14288" y="0"/>
                      <a:pt x="14288" y="0"/>
                    </a:cubicBezTo>
                    <a:lnTo>
                      <a:pt x="952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1905"/>
                      <a:pt x="952" y="1905"/>
                      <a:pt x="952" y="19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4"/>
              <p:cNvSpPr/>
              <p:nvPr/>
            </p:nvSpPr>
            <p:spPr>
              <a:xfrm>
                <a:off x="4577714" y="2596514"/>
                <a:ext cx="17145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17145" h="1905" extrusionOk="0">
                    <a:moveTo>
                      <a:pt x="952" y="1905"/>
                    </a:moveTo>
                    <a:lnTo>
                      <a:pt x="16193" y="1905"/>
                    </a:lnTo>
                    <a:cubicBezTo>
                      <a:pt x="17145" y="1905"/>
                      <a:pt x="17145" y="952"/>
                      <a:pt x="17145" y="952"/>
                    </a:cubicBezTo>
                    <a:cubicBezTo>
                      <a:pt x="17145" y="0"/>
                      <a:pt x="16193" y="0"/>
                      <a:pt x="16193" y="0"/>
                    </a:cubicBezTo>
                    <a:lnTo>
                      <a:pt x="952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952"/>
                      <a:pt x="952" y="1905"/>
                      <a:pt x="952" y="19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4"/>
              <p:cNvSpPr/>
              <p:nvPr/>
            </p:nvSpPr>
            <p:spPr>
              <a:xfrm>
                <a:off x="4572952" y="2570797"/>
                <a:ext cx="6667" cy="1904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1904" extrusionOk="0">
                    <a:moveTo>
                      <a:pt x="952" y="1905"/>
                    </a:moveTo>
                    <a:lnTo>
                      <a:pt x="5715" y="1905"/>
                    </a:lnTo>
                    <a:cubicBezTo>
                      <a:pt x="6668" y="1905"/>
                      <a:pt x="6668" y="952"/>
                      <a:pt x="6668" y="952"/>
                    </a:cubicBezTo>
                    <a:cubicBezTo>
                      <a:pt x="6668" y="0"/>
                      <a:pt x="5715" y="0"/>
                      <a:pt x="5715" y="0"/>
                    </a:cubicBezTo>
                    <a:lnTo>
                      <a:pt x="952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952"/>
                      <a:pt x="0" y="1905"/>
                      <a:pt x="952" y="19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4"/>
              <p:cNvSpPr/>
              <p:nvPr/>
            </p:nvSpPr>
            <p:spPr>
              <a:xfrm>
                <a:off x="4572952" y="2562225"/>
                <a:ext cx="7062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7062" h="2857" extrusionOk="0">
                    <a:moveTo>
                      <a:pt x="952" y="2857"/>
                    </a:moveTo>
                    <a:lnTo>
                      <a:pt x="5715" y="2857"/>
                    </a:lnTo>
                    <a:cubicBezTo>
                      <a:pt x="6668" y="2857"/>
                      <a:pt x="6668" y="1905"/>
                      <a:pt x="6668" y="1905"/>
                    </a:cubicBezTo>
                    <a:cubicBezTo>
                      <a:pt x="7620" y="0"/>
                      <a:pt x="6668" y="0"/>
                      <a:pt x="5715" y="0"/>
                    </a:cubicBezTo>
                    <a:lnTo>
                      <a:pt x="952" y="0"/>
                    </a:lnTo>
                    <a:cubicBezTo>
                      <a:pt x="0" y="0"/>
                      <a:pt x="0" y="0"/>
                      <a:pt x="0" y="952"/>
                    </a:cubicBezTo>
                    <a:cubicBezTo>
                      <a:pt x="0" y="1905"/>
                      <a:pt x="0" y="2857"/>
                      <a:pt x="952" y="28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4"/>
              <p:cNvSpPr/>
              <p:nvPr/>
            </p:nvSpPr>
            <p:spPr>
              <a:xfrm>
                <a:off x="4572952" y="2578417"/>
                <a:ext cx="6667" cy="1905"/>
              </a:xfrm>
              <a:custGeom>
                <a:avLst/>
                <a:gdLst/>
                <a:ahLst/>
                <a:cxnLst/>
                <a:rect l="l" t="t" r="r" b="b"/>
                <a:pathLst>
                  <a:path w="6667" h="1905" extrusionOk="0">
                    <a:moveTo>
                      <a:pt x="952" y="1905"/>
                    </a:moveTo>
                    <a:lnTo>
                      <a:pt x="5715" y="1905"/>
                    </a:lnTo>
                    <a:cubicBezTo>
                      <a:pt x="6668" y="1905"/>
                      <a:pt x="6668" y="953"/>
                      <a:pt x="6668" y="953"/>
                    </a:cubicBezTo>
                    <a:cubicBezTo>
                      <a:pt x="6668" y="0"/>
                      <a:pt x="5715" y="0"/>
                      <a:pt x="5715" y="0"/>
                    </a:cubicBezTo>
                    <a:lnTo>
                      <a:pt x="952" y="0"/>
                    </a:lnTo>
                    <a:cubicBezTo>
                      <a:pt x="0" y="0"/>
                      <a:pt x="0" y="953"/>
                      <a:pt x="0" y="953"/>
                    </a:cubicBezTo>
                    <a:cubicBezTo>
                      <a:pt x="0" y="953"/>
                      <a:pt x="0" y="1905"/>
                      <a:pt x="952" y="19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4"/>
              <p:cNvSpPr/>
              <p:nvPr/>
            </p:nvSpPr>
            <p:spPr>
              <a:xfrm>
                <a:off x="4568189" y="2536507"/>
                <a:ext cx="42862" cy="60007"/>
              </a:xfrm>
              <a:custGeom>
                <a:avLst/>
                <a:gdLst/>
                <a:ahLst/>
                <a:cxnLst/>
                <a:rect l="l" t="t" r="r" b="b"/>
                <a:pathLst>
                  <a:path w="42862" h="60007" extrusionOk="0">
                    <a:moveTo>
                      <a:pt x="37148" y="0"/>
                    </a:moveTo>
                    <a:lnTo>
                      <a:pt x="953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952"/>
                      <a:pt x="953" y="1905"/>
                      <a:pt x="953" y="1905"/>
                    </a:cubicBezTo>
                    <a:lnTo>
                      <a:pt x="37148" y="1905"/>
                    </a:lnTo>
                    <a:cubicBezTo>
                      <a:pt x="39053" y="1905"/>
                      <a:pt x="40958" y="3810"/>
                      <a:pt x="40958" y="5715"/>
                    </a:cubicBezTo>
                    <a:lnTo>
                      <a:pt x="40958" y="53340"/>
                    </a:lnTo>
                    <a:cubicBezTo>
                      <a:pt x="40958" y="54293"/>
                      <a:pt x="40005" y="56198"/>
                      <a:pt x="39053" y="57150"/>
                    </a:cubicBezTo>
                    <a:cubicBezTo>
                      <a:pt x="38100" y="57150"/>
                      <a:pt x="38100" y="58103"/>
                      <a:pt x="39053" y="59055"/>
                    </a:cubicBezTo>
                    <a:cubicBezTo>
                      <a:pt x="39053" y="59055"/>
                      <a:pt x="40005" y="60008"/>
                      <a:pt x="40005" y="60008"/>
                    </a:cubicBezTo>
                    <a:cubicBezTo>
                      <a:pt x="40005" y="60008"/>
                      <a:pt x="40005" y="60008"/>
                      <a:pt x="40958" y="60008"/>
                    </a:cubicBezTo>
                    <a:cubicBezTo>
                      <a:pt x="41910" y="58103"/>
                      <a:pt x="42863" y="56198"/>
                      <a:pt x="42863" y="54293"/>
                    </a:cubicBezTo>
                    <a:lnTo>
                      <a:pt x="42863" y="6668"/>
                    </a:lnTo>
                    <a:cubicBezTo>
                      <a:pt x="42863" y="2858"/>
                      <a:pt x="40005" y="0"/>
                      <a:pt x="371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335;p4"/>
              <p:cNvSpPr/>
              <p:nvPr/>
            </p:nvSpPr>
            <p:spPr>
              <a:xfrm>
                <a:off x="4583429" y="2569844"/>
                <a:ext cx="7620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299" extrusionOk="0">
                    <a:moveTo>
                      <a:pt x="5715" y="0"/>
                    </a:moveTo>
                    <a:lnTo>
                      <a:pt x="953" y="0"/>
                    </a:lnTo>
                    <a:cubicBezTo>
                      <a:pt x="0" y="0"/>
                      <a:pt x="0" y="953"/>
                      <a:pt x="0" y="953"/>
                    </a:cubicBezTo>
                    <a:cubicBezTo>
                      <a:pt x="0" y="1905"/>
                      <a:pt x="953" y="1905"/>
                      <a:pt x="953" y="1905"/>
                    </a:cubicBezTo>
                    <a:lnTo>
                      <a:pt x="5715" y="1905"/>
                    </a:lnTo>
                    <a:cubicBezTo>
                      <a:pt x="6668" y="2857"/>
                      <a:pt x="7620" y="1905"/>
                      <a:pt x="7620" y="953"/>
                    </a:cubicBezTo>
                    <a:cubicBezTo>
                      <a:pt x="7620" y="953"/>
                      <a:pt x="6668" y="0"/>
                      <a:pt x="5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336;p4"/>
              <p:cNvSpPr/>
              <p:nvPr/>
            </p:nvSpPr>
            <p:spPr>
              <a:xfrm>
                <a:off x="4572952" y="2546984"/>
                <a:ext cx="2857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9525" extrusionOk="0">
                    <a:moveTo>
                      <a:pt x="28575" y="953"/>
                    </a:moveTo>
                    <a:cubicBezTo>
                      <a:pt x="28575" y="0"/>
                      <a:pt x="27623" y="0"/>
                      <a:pt x="27623" y="0"/>
                    </a:cubicBezTo>
                    <a:lnTo>
                      <a:pt x="952" y="0"/>
                    </a:lnTo>
                    <a:cubicBezTo>
                      <a:pt x="0" y="0"/>
                      <a:pt x="0" y="953"/>
                      <a:pt x="0" y="953"/>
                    </a:cubicBezTo>
                    <a:lnTo>
                      <a:pt x="0" y="8573"/>
                    </a:lnTo>
                    <a:cubicBezTo>
                      <a:pt x="0" y="9525"/>
                      <a:pt x="952" y="9525"/>
                      <a:pt x="952" y="9525"/>
                    </a:cubicBezTo>
                    <a:lnTo>
                      <a:pt x="26670" y="9525"/>
                    </a:lnTo>
                    <a:cubicBezTo>
                      <a:pt x="27623" y="9525"/>
                      <a:pt x="27623" y="8573"/>
                      <a:pt x="27623" y="8573"/>
                    </a:cubicBezTo>
                    <a:lnTo>
                      <a:pt x="27623" y="953"/>
                    </a:lnTo>
                    <a:close/>
                    <a:moveTo>
                      <a:pt x="25718" y="7620"/>
                    </a:moveTo>
                    <a:lnTo>
                      <a:pt x="1905" y="7620"/>
                    </a:lnTo>
                    <a:lnTo>
                      <a:pt x="1905" y="1905"/>
                    </a:lnTo>
                    <a:lnTo>
                      <a:pt x="24765" y="1905"/>
                    </a:lnTo>
                    <a:lnTo>
                      <a:pt x="24765" y="76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337;p4"/>
              <p:cNvSpPr/>
              <p:nvPr/>
            </p:nvSpPr>
            <p:spPr>
              <a:xfrm>
                <a:off x="4583429" y="2577464"/>
                <a:ext cx="7620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299" extrusionOk="0">
                    <a:moveTo>
                      <a:pt x="5715" y="0"/>
                    </a:moveTo>
                    <a:lnTo>
                      <a:pt x="953" y="0"/>
                    </a:lnTo>
                    <a:cubicBezTo>
                      <a:pt x="0" y="0"/>
                      <a:pt x="0" y="952"/>
                      <a:pt x="0" y="952"/>
                    </a:cubicBezTo>
                    <a:cubicBezTo>
                      <a:pt x="0" y="1905"/>
                      <a:pt x="953" y="1905"/>
                      <a:pt x="953" y="1905"/>
                    </a:cubicBezTo>
                    <a:lnTo>
                      <a:pt x="5715" y="1905"/>
                    </a:lnTo>
                    <a:cubicBezTo>
                      <a:pt x="6668" y="2858"/>
                      <a:pt x="7620" y="1905"/>
                      <a:pt x="7620" y="952"/>
                    </a:cubicBezTo>
                    <a:cubicBezTo>
                      <a:pt x="7620" y="952"/>
                      <a:pt x="6668" y="0"/>
                      <a:pt x="5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4"/>
              <p:cNvSpPr/>
              <p:nvPr/>
            </p:nvSpPr>
            <p:spPr>
              <a:xfrm>
                <a:off x="4583429" y="2562225"/>
                <a:ext cx="7620" cy="229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2299" extrusionOk="0">
                    <a:moveTo>
                      <a:pt x="5715" y="0"/>
                    </a:moveTo>
                    <a:lnTo>
                      <a:pt x="953" y="0"/>
                    </a:lnTo>
                    <a:cubicBezTo>
                      <a:pt x="0" y="0"/>
                      <a:pt x="0" y="0"/>
                      <a:pt x="0" y="952"/>
                    </a:cubicBezTo>
                    <a:cubicBezTo>
                      <a:pt x="0" y="1905"/>
                      <a:pt x="953" y="1905"/>
                      <a:pt x="953" y="1905"/>
                    </a:cubicBezTo>
                    <a:lnTo>
                      <a:pt x="5715" y="1905"/>
                    </a:lnTo>
                    <a:cubicBezTo>
                      <a:pt x="6668" y="2857"/>
                      <a:pt x="7620" y="1905"/>
                      <a:pt x="7620" y="952"/>
                    </a:cubicBezTo>
                    <a:cubicBezTo>
                      <a:pt x="7620" y="0"/>
                      <a:pt x="6668" y="0"/>
                      <a:pt x="571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" name="Google Shape;339;p4"/>
            <p:cNvGrpSpPr/>
            <p:nvPr/>
          </p:nvGrpSpPr>
          <p:grpSpPr>
            <a:xfrm>
              <a:off x="1712377" y="4681688"/>
              <a:ext cx="167173" cy="161205"/>
              <a:chOff x="4533900" y="2533650"/>
              <a:chExt cx="80009" cy="77152"/>
            </a:xfrm>
          </p:grpSpPr>
          <p:sp>
            <p:nvSpPr>
              <p:cNvPr id="340" name="Google Shape;340;p4"/>
              <p:cNvSpPr/>
              <p:nvPr/>
            </p:nvSpPr>
            <p:spPr>
              <a:xfrm>
                <a:off x="4533900" y="2533650"/>
                <a:ext cx="80009" cy="77152"/>
              </a:xfrm>
              <a:custGeom>
                <a:avLst/>
                <a:gdLst/>
                <a:ahLst/>
                <a:cxnLst/>
                <a:rect l="l" t="t" r="r" b="b"/>
                <a:pathLst>
                  <a:path w="80009" h="77152" extrusionOk="0">
                    <a:moveTo>
                      <a:pt x="77153" y="28575"/>
                    </a:moveTo>
                    <a:cubicBezTo>
                      <a:pt x="77153" y="28575"/>
                      <a:pt x="76200" y="27623"/>
                      <a:pt x="75248" y="28575"/>
                    </a:cubicBezTo>
                    <a:lnTo>
                      <a:pt x="71438" y="30480"/>
                    </a:lnTo>
                    <a:lnTo>
                      <a:pt x="71438" y="2858"/>
                    </a:lnTo>
                    <a:cubicBezTo>
                      <a:pt x="71438" y="953"/>
                      <a:pt x="70485" y="0"/>
                      <a:pt x="68580" y="0"/>
                    </a:cubicBezTo>
                    <a:cubicBezTo>
                      <a:pt x="68580" y="0"/>
                      <a:pt x="68580" y="0"/>
                      <a:pt x="68580" y="0"/>
                    </a:cubicBezTo>
                    <a:lnTo>
                      <a:pt x="9525" y="0"/>
                    </a:lnTo>
                    <a:cubicBezTo>
                      <a:pt x="7620" y="0"/>
                      <a:pt x="6668" y="953"/>
                      <a:pt x="6668" y="2858"/>
                    </a:cubicBezTo>
                    <a:cubicBezTo>
                      <a:pt x="6668" y="2858"/>
                      <a:pt x="6668" y="2858"/>
                      <a:pt x="6668" y="2858"/>
                    </a:cubicBezTo>
                    <a:lnTo>
                      <a:pt x="6668" y="29528"/>
                    </a:lnTo>
                    <a:lnTo>
                      <a:pt x="4763" y="28575"/>
                    </a:lnTo>
                    <a:cubicBezTo>
                      <a:pt x="3810" y="28575"/>
                      <a:pt x="3810" y="28575"/>
                      <a:pt x="2858" y="28575"/>
                    </a:cubicBezTo>
                    <a:cubicBezTo>
                      <a:pt x="953" y="30480"/>
                      <a:pt x="0" y="34290"/>
                      <a:pt x="0" y="37148"/>
                    </a:cubicBezTo>
                    <a:lnTo>
                      <a:pt x="0" y="64770"/>
                    </a:lnTo>
                    <a:cubicBezTo>
                      <a:pt x="0" y="70485"/>
                      <a:pt x="2858" y="77153"/>
                      <a:pt x="12383" y="77153"/>
                    </a:cubicBezTo>
                    <a:lnTo>
                      <a:pt x="67628" y="77153"/>
                    </a:lnTo>
                    <a:cubicBezTo>
                      <a:pt x="73343" y="77153"/>
                      <a:pt x="80010" y="74295"/>
                      <a:pt x="80010" y="64770"/>
                    </a:cubicBezTo>
                    <a:lnTo>
                      <a:pt x="80010" y="37148"/>
                    </a:lnTo>
                    <a:cubicBezTo>
                      <a:pt x="80010" y="34290"/>
                      <a:pt x="79058" y="30480"/>
                      <a:pt x="77153" y="28575"/>
                    </a:cubicBezTo>
                    <a:close/>
                    <a:moveTo>
                      <a:pt x="9525" y="2858"/>
                    </a:moveTo>
                    <a:lnTo>
                      <a:pt x="68580" y="2858"/>
                    </a:lnTo>
                    <a:cubicBezTo>
                      <a:pt x="68580" y="2858"/>
                      <a:pt x="68580" y="2858"/>
                      <a:pt x="68580" y="2858"/>
                    </a:cubicBezTo>
                    <a:lnTo>
                      <a:pt x="68580" y="32385"/>
                    </a:lnTo>
                    <a:lnTo>
                      <a:pt x="39053" y="51435"/>
                    </a:lnTo>
                    <a:lnTo>
                      <a:pt x="9525" y="30480"/>
                    </a:lnTo>
                    <a:lnTo>
                      <a:pt x="9525" y="2858"/>
                    </a:lnTo>
                    <a:cubicBezTo>
                      <a:pt x="9525" y="2858"/>
                      <a:pt x="9525" y="2858"/>
                      <a:pt x="9525" y="2858"/>
                    </a:cubicBezTo>
                    <a:close/>
                    <a:moveTo>
                      <a:pt x="2858" y="67628"/>
                    </a:moveTo>
                    <a:cubicBezTo>
                      <a:pt x="2858" y="66675"/>
                      <a:pt x="2858" y="65723"/>
                      <a:pt x="2858" y="64770"/>
                    </a:cubicBezTo>
                    <a:lnTo>
                      <a:pt x="2858" y="37148"/>
                    </a:lnTo>
                    <a:cubicBezTo>
                      <a:pt x="2858" y="35243"/>
                      <a:pt x="3810" y="33338"/>
                      <a:pt x="4763" y="31433"/>
                    </a:cubicBezTo>
                    <a:lnTo>
                      <a:pt x="29528" y="47625"/>
                    </a:lnTo>
                    <a:lnTo>
                      <a:pt x="2858" y="67628"/>
                    </a:lnTo>
                    <a:close/>
                    <a:moveTo>
                      <a:pt x="67628" y="74295"/>
                    </a:moveTo>
                    <a:lnTo>
                      <a:pt x="67628" y="74295"/>
                    </a:lnTo>
                    <a:lnTo>
                      <a:pt x="12383" y="74295"/>
                    </a:lnTo>
                    <a:cubicBezTo>
                      <a:pt x="7620" y="74295"/>
                      <a:pt x="5715" y="72390"/>
                      <a:pt x="3810" y="70485"/>
                    </a:cubicBezTo>
                    <a:lnTo>
                      <a:pt x="31433" y="49530"/>
                    </a:lnTo>
                    <a:lnTo>
                      <a:pt x="39053" y="54293"/>
                    </a:lnTo>
                    <a:cubicBezTo>
                      <a:pt x="39053" y="54293"/>
                      <a:pt x="39053" y="54293"/>
                      <a:pt x="40005" y="54293"/>
                    </a:cubicBezTo>
                    <a:cubicBezTo>
                      <a:pt x="40005" y="54293"/>
                      <a:pt x="40005" y="54293"/>
                      <a:pt x="40958" y="54293"/>
                    </a:cubicBezTo>
                    <a:lnTo>
                      <a:pt x="47625" y="48578"/>
                    </a:lnTo>
                    <a:lnTo>
                      <a:pt x="75248" y="69533"/>
                    </a:lnTo>
                    <a:cubicBezTo>
                      <a:pt x="73343" y="72390"/>
                      <a:pt x="70485" y="74295"/>
                      <a:pt x="67628" y="74295"/>
                    </a:cubicBezTo>
                    <a:close/>
                    <a:moveTo>
                      <a:pt x="77153" y="37148"/>
                    </a:moveTo>
                    <a:lnTo>
                      <a:pt x="77153" y="64770"/>
                    </a:lnTo>
                    <a:cubicBezTo>
                      <a:pt x="77153" y="65723"/>
                      <a:pt x="77153" y="66675"/>
                      <a:pt x="77153" y="67628"/>
                    </a:cubicBezTo>
                    <a:lnTo>
                      <a:pt x="50483" y="47625"/>
                    </a:lnTo>
                    <a:lnTo>
                      <a:pt x="76200" y="31433"/>
                    </a:lnTo>
                    <a:cubicBezTo>
                      <a:pt x="77153" y="32385"/>
                      <a:pt x="77153" y="35243"/>
                      <a:pt x="77153" y="37148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4"/>
              <p:cNvSpPr/>
              <p:nvPr/>
            </p:nvSpPr>
            <p:spPr>
              <a:xfrm>
                <a:off x="4561522" y="2542814"/>
                <a:ext cx="24998" cy="24172"/>
              </a:xfrm>
              <a:custGeom>
                <a:avLst/>
                <a:gdLst/>
                <a:ahLst/>
                <a:cxnLst/>
                <a:rect l="l" t="t" r="r" b="b"/>
                <a:pathLst>
                  <a:path w="24998" h="24172" extrusionOk="0">
                    <a:moveTo>
                      <a:pt x="18098" y="1313"/>
                    </a:moveTo>
                    <a:cubicBezTo>
                      <a:pt x="12382" y="-1545"/>
                      <a:pt x="4763" y="360"/>
                      <a:pt x="1905" y="6075"/>
                    </a:cubicBezTo>
                    <a:cubicBezTo>
                      <a:pt x="952" y="7980"/>
                      <a:pt x="0" y="9885"/>
                      <a:pt x="0" y="11790"/>
                    </a:cubicBezTo>
                    <a:cubicBezTo>
                      <a:pt x="0" y="18458"/>
                      <a:pt x="5715" y="24173"/>
                      <a:pt x="12382" y="24173"/>
                    </a:cubicBezTo>
                    <a:cubicBezTo>
                      <a:pt x="13335" y="24173"/>
                      <a:pt x="14288" y="24173"/>
                      <a:pt x="15240" y="24173"/>
                    </a:cubicBezTo>
                    <a:cubicBezTo>
                      <a:pt x="15240" y="24173"/>
                      <a:pt x="16192" y="24173"/>
                      <a:pt x="16192" y="23220"/>
                    </a:cubicBezTo>
                    <a:cubicBezTo>
                      <a:pt x="16192" y="23220"/>
                      <a:pt x="16192" y="22268"/>
                      <a:pt x="16192" y="22268"/>
                    </a:cubicBezTo>
                    <a:cubicBezTo>
                      <a:pt x="16192" y="22268"/>
                      <a:pt x="16192" y="21315"/>
                      <a:pt x="16192" y="21315"/>
                    </a:cubicBezTo>
                    <a:cubicBezTo>
                      <a:pt x="16192" y="21315"/>
                      <a:pt x="15240" y="21315"/>
                      <a:pt x="15240" y="21315"/>
                    </a:cubicBezTo>
                    <a:cubicBezTo>
                      <a:pt x="14288" y="21315"/>
                      <a:pt x="13335" y="21315"/>
                      <a:pt x="13335" y="21315"/>
                    </a:cubicBezTo>
                    <a:cubicBezTo>
                      <a:pt x="7620" y="21315"/>
                      <a:pt x="3810" y="17505"/>
                      <a:pt x="3810" y="11790"/>
                    </a:cubicBezTo>
                    <a:cubicBezTo>
                      <a:pt x="3810" y="6075"/>
                      <a:pt x="7620" y="2265"/>
                      <a:pt x="13335" y="2265"/>
                    </a:cubicBezTo>
                    <a:cubicBezTo>
                      <a:pt x="19050" y="2265"/>
                      <a:pt x="22860" y="6075"/>
                      <a:pt x="22860" y="11790"/>
                    </a:cubicBezTo>
                    <a:cubicBezTo>
                      <a:pt x="22860" y="13695"/>
                      <a:pt x="22860" y="14648"/>
                      <a:pt x="21907" y="16553"/>
                    </a:cubicBezTo>
                    <a:cubicBezTo>
                      <a:pt x="21907" y="17505"/>
                      <a:pt x="20955" y="17505"/>
                      <a:pt x="20003" y="18458"/>
                    </a:cubicBezTo>
                    <a:lnTo>
                      <a:pt x="20003" y="18458"/>
                    </a:lnTo>
                    <a:cubicBezTo>
                      <a:pt x="20003" y="18458"/>
                      <a:pt x="20003" y="17505"/>
                      <a:pt x="20003" y="17505"/>
                    </a:cubicBezTo>
                    <a:lnTo>
                      <a:pt x="20003" y="11790"/>
                    </a:lnTo>
                    <a:cubicBezTo>
                      <a:pt x="20003" y="7980"/>
                      <a:pt x="17145" y="5123"/>
                      <a:pt x="14288" y="5123"/>
                    </a:cubicBezTo>
                    <a:cubicBezTo>
                      <a:pt x="10477" y="5123"/>
                      <a:pt x="7620" y="7980"/>
                      <a:pt x="7620" y="10838"/>
                    </a:cubicBezTo>
                    <a:cubicBezTo>
                      <a:pt x="7620" y="10838"/>
                      <a:pt x="7620" y="10838"/>
                      <a:pt x="7620" y="11790"/>
                    </a:cubicBezTo>
                    <a:cubicBezTo>
                      <a:pt x="7620" y="15600"/>
                      <a:pt x="10477" y="18458"/>
                      <a:pt x="14288" y="18458"/>
                    </a:cubicBezTo>
                    <a:cubicBezTo>
                      <a:pt x="15240" y="18458"/>
                      <a:pt x="17145" y="17505"/>
                      <a:pt x="18098" y="17505"/>
                    </a:cubicBezTo>
                    <a:lnTo>
                      <a:pt x="18098" y="17505"/>
                    </a:lnTo>
                    <a:cubicBezTo>
                      <a:pt x="18098" y="18458"/>
                      <a:pt x="18098" y="18458"/>
                      <a:pt x="19050" y="19410"/>
                    </a:cubicBezTo>
                    <a:cubicBezTo>
                      <a:pt x="20003" y="20363"/>
                      <a:pt x="20003" y="20363"/>
                      <a:pt x="20955" y="20363"/>
                    </a:cubicBezTo>
                    <a:cubicBezTo>
                      <a:pt x="20955" y="20363"/>
                      <a:pt x="21907" y="20363"/>
                      <a:pt x="21907" y="20363"/>
                    </a:cubicBezTo>
                    <a:cubicBezTo>
                      <a:pt x="22860" y="20363"/>
                      <a:pt x="24765" y="19410"/>
                      <a:pt x="24765" y="17505"/>
                    </a:cubicBezTo>
                    <a:lnTo>
                      <a:pt x="24765" y="17505"/>
                    </a:lnTo>
                    <a:cubicBezTo>
                      <a:pt x="25717" y="11790"/>
                      <a:pt x="23813" y="4170"/>
                      <a:pt x="18098" y="1313"/>
                    </a:cubicBezTo>
                    <a:close/>
                    <a:moveTo>
                      <a:pt x="12382" y="16553"/>
                    </a:moveTo>
                    <a:lnTo>
                      <a:pt x="12382" y="16553"/>
                    </a:lnTo>
                    <a:cubicBezTo>
                      <a:pt x="10477" y="15600"/>
                      <a:pt x="8572" y="14648"/>
                      <a:pt x="8572" y="11790"/>
                    </a:cubicBezTo>
                    <a:cubicBezTo>
                      <a:pt x="8572" y="11790"/>
                      <a:pt x="8572" y="11790"/>
                      <a:pt x="8572" y="11790"/>
                    </a:cubicBezTo>
                    <a:cubicBezTo>
                      <a:pt x="8572" y="9885"/>
                      <a:pt x="10477" y="7980"/>
                      <a:pt x="12382" y="7980"/>
                    </a:cubicBezTo>
                    <a:cubicBezTo>
                      <a:pt x="14288" y="7980"/>
                      <a:pt x="16192" y="9885"/>
                      <a:pt x="16192" y="11790"/>
                    </a:cubicBezTo>
                    <a:cubicBezTo>
                      <a:pt x="16192" y="14648"/>
                      <a:pt x="14288" y="15600"/>
                      <a:pt x="12382" y="16553"/>
                    </a:cubicBezTo>
                    <a:close/>
                  </a:path>
                </a:pathLst>
              </a:custGeom>
              <a:solidFill>
                <a:srgbClr val="BE1E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42" name="Google Shape;342;p4"/>
          <p:cNvPicPr preferRelativeResize="0"/>
          <p:nvPr/>
        </p:nvPicPr>
        <p:blipFill rotWithShape="1">
          <a:blip r:embed="rId3">
            <a:alphaModFix/>
          </a:blip>
          <a:srcRect l="30161" r="3074"/>
          <a:stretch/>
        </p:blipFill>
        <p:spPr>
          <a:xfrm>
            <a:off x="5425441" y="-436299"/>
            <a:ext cx="4808220" cy="4807845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1212682" y="473444"/>
            <a:ext cx="7453500" cy="3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Quicksand"/>
              <a:buNone/>
            </a:pPr>
            <a:r>
              <a:rPr lang="en-US"/>
              <a:t>EMPLOYMENT ACT</a:t>
            </a:r>
            <a:endParaRPr/>
          </a:p>
        </p:txBody>
      </p:sp>
      <p:pic>
        <p:nvPicPr>
          <p:cNvPr id="70" name="Google Shape;7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2676" y="1143324"/>
            <a:ext cx="678948" cy="67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324" y="1143324"/>
            <a:ext cx="678948" cy="6789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0"/>
          <p:cNvSpPr/>
          <p:nvPr/>
        </p:nvSpPr>
        <p:spPr>
          <a:xfrm>
            <a:off x="1956650" y="1277175"/>
            <a:ext cx="6526800" cy="523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At a Glance of the Employment Act (Amended) 2022</a:t>
            </a:r>
            <a:endParaRPr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w.e.f January 2023</a:t>
            </a:r>
            <a:endParaRPr b="1"/>
          </a:p>
        </p:txBody>
      </p:sp>
      <p:sp>
        <p:nvSpPr>
          <p:cNvPr id="73" name="Google Shape;73;p10"/>
          <p:cNvSpPr txBox="1"/>
          <p:nvPr/>
        </p:nvSpPr>
        <p:spPr>
          <a:xfrm>
            <a:off x="738300" y="2052700"/>
            <a:ext cx="2656800" cy="515700"/>
          </a:xfrm>
          <a:prstGeom prst="rect">
            <a:avLst/>
          </a:prstGeom>
          <a:solidFill>
            <a:srgbClr val="EA7676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/>
              <a:t>Any person who has entered into a contract of service </a:t>
            </a:r>
            <a:endParaRPr sz="1000" b="1"/>
          </a:p>
        </p:txBody>
      </p:sp>
      <p:sp>
        <p:nvSpPr>
          <p:cNvPr id="74" name="Google Shape;74;p10"/>
          <p:cNvSpPr txBox="1"/>
          <p:nvPr/>
        </p:nvSpPr>
        <p:spPr>
          <a:xfrm>
            <a:off x="1343425" y="2894350"/>
            <a:ext cx="2052000" cy="523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working hours 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per week</a:t>
            </a:r>
            <a:endParaRPr/>
          </a:p>
        </p:txBody>
      </p:sp>
      <p:sp>
        <p:nvSpPr>
          <p:cNvPr id="75" name="Google Shape;75;p10"/>
          <p:cNvSpPr txBox="1"/>
          <p:nvPr/>
        </p:nvSpPr>
        <p:spPr>
          <a:xfrm>
            <a:off x="2127075" y="3720975"/>
            <a:ext cx="1268100" cy="488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Overtime </a:t>
            </a:r>
            <a:endParaRPr sz="11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entitlement</a:t>
            </a:r>
            <a:endParaRPr sz="1100" b="1"/>
          </a:p>
        </p:txBody>
      </p:sp>
      <p:sp>
        <p:nvSpPr>
          <p:cNvPr id="76" name="Google Shape;76;p10"/>
          <p:cNvSpPr txBox="1"/>
          <p:nvPr/>
        </p:nvSpPr>
        <p:spPr>
          <a:xfrm>
            <a:off x="4980700" y="3542956"/>
            <a:ext cx="1627200" cy="523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Medical Leave and Hospitalisation Leave</a:t>
            </a:r>
            <a:endParaRPr/>
          </a:p>
        </p:txBody>
      </p:sp>
      <p:sp>
        <p:nvSpPr>
          <p:cNvPr id="77" name="Google Shape;77;p10"/>
          <p:cNvSpPr txBox="1"/>
          <p:nvPr/>
        </p:nvSpPr>
        <p:spPr>
          <a:xfrm>
            <a:off x="4710000" y="4187050"/>
            <a:ext cx="1898100" cy="488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Paternity Leave</a:t>
            </a:r>
            <a:endParaRPr sz="1100" b="1"/>
          </a:p>
        </p:txBody>
      </p:sp>
      <p:sp>
        <p:nvSpPr>
          <p:cNvPr id="78" name="Google Shape;78;p10"/>
          <p:cNvSpPr txBox="1"/>
          <p:nvPr/>
        </p:nvSpPr>
        <p:spPr>
          <a:xfrm>
            <a:off x="4980701" y="2912975"/>
            <a:ext cx="1627200" cy="4881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Maternity Leave</a:t>
            </a:r>
            <a:endParaRPr sz="1100" b="1"/>
          </a:p>
        </p:txBody>
      </p:sp>
      <p:sp>
        <p:nvSpPr>
          <p:cNvPr id="79" name="Google Shape;79;p10"/>
          <p:cNvSpPr txBox="1"/>
          <p:nvPr/>
        </p:nvSpPr>
        <p:spPr>
          <a:xfrm>
            <a:off x="6996925" y="2912974"/>
            <a:ext cx="1486200" cy="523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Sexual Harassment protection</a:t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6996926" y="3542943"/>
            <a:ext cx="1486200" cy="523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Flexible Working Arrangements</a:t>
            </a:r>
            <a:endParaRPr/>
          </a:p>
        </p:txBody>
      </p:sp>
      <p:sp>
        <p:nvSpPr>
          <p:cNvPr id="81" name="Google Shape;81;p10"/>
          <p:cNvSpPr txBox="1"/>
          <p:nvPr/>
        </p:nvSpPr>
        <p:spPr>
          <a:xfrm>
            <a:off x="6997275" y="4169500"/>
            <a:ext cx="1486200" cy="523200"/>
          </a:xfrm>
          <a:prstGeom prst="rect">
            <a:avLst/>
          </a:prstGeom>
          <a:solidFill>
            <a:srgbClr val="F6B26B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Employment Discrimination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664525" y="2855350"/>
            <a:ext cx="6789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34343"/>
                </a:solidFill>
              </a:rPr>
              <a:t>45 </a:t>
            </a:r>
            <a:endParaRPr sz="31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34343"/>
                </a:solidFill>
              </a:rPr>
              <a:t>hours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83" name="Google Shape;83;p10"/>
          <p:cNvSpPr txBox="1"/>
          <p:nvPr/>
        </p:nvSpPr>
        <p:spPr>
          <a:xfrm>
            <a:off x="640863" y="3600550"/>
            <a:ext cx="14862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>
                <a:solidFill>
                  <a:srgbClr val="434343"/>
                </a:solidFill>
              </a:rPr>
              <a:t>RM4,000 </a:t>
            </a:r>
            <a:endParaRPr sz="2500" b="1">
              <a:solidFill>
                <a:srgbClr val="434343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>
                <a:solidFill>
                  <a:srgbClr val="434343"/>
                </a:solidFill>
              </a:rPr>
              <a:t>and below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84" name="Google Shape;84;p10"/>
          <p:cNvSpPr/>
          <p:nvPr/>
        </p:nvSpPr>
        <p:spPr>
          <a:xfrm>
            <a:off x="3930200" y="2799875"/>
            <a:ext cx="10506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34343"/>
                </a:solidFill>
              </a:rPr>
              <a:t>98 </a:t>
            </a:r>
            <a:r>
              <a:rPr lang="en-US" sz="1100" b="1">
                <a:solidFill>
                  <a:srgbClr val="434343"/>
                </a:solidFill>
              </a:rPr>
              <a:t>days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85" name="Google Shape;85;p10"/>
          <p:cNvSpPr/>
          <p:nvPr/>
        </p:nvSpPr>
        <p:spPr>
          <a:xfrm>
            <a:off x="3802575" y="4220750"/>
            <a:ext cx="10620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34343"/>
                </a:solidFill>
              </a:rPr>
              <a:t>7</a:t>
            </a:r>
            <a:r>
              <a:rPr lang="en-US" sz="800" b="1">
                <a:solidFill>
                  <a:srgbClr val="434343"/>
                </a:solidFill>
              </a:rPr>
              <a:t> </a:t>
            </a:r>
            <a:r>
              <a:rPr lang="en-US" sz="1100" b="1">
                <a:solidFill>
                  <a:srgbClr val="434343"/>
                </a:solidFill>
              </a:rPr>
              <a:t>days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3621600" y="3503950"/>
            <a:ext cx="1627200" cy="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>
                <a:solidFill>
                  <a:srgbClr val="434343"/>
                </a:solidFill>
              </a:rPr>
              <a:t>74 </a:t>
            </a:r>
            <a:r>
              <a:rPr lang="en-US" sz="1100" b="1">
                <a:solidFill>
                  <a:srgbClr val="434343"/>
                </a:solidFill>
              </a:rPr>
              <a:t>days</a:t>
            </a:r>
            <a:endParaRPr sz="1100" b="1">
              <a:solidFill>
                <a:srgbClr val="434343"/>
              </a:solidFill>
            </a:endParaRPr>
          </a:p>
        </p:txBody>
      </p:sp>
      <p:sp>
        <p:nvSpPr>
          <p:cNvPr id="87" name="Google Shape;87;p10"/>
          <p:cNvSpPr txBox="1"/>
          <p:nvPr/>
        </p:nvSpPr>
        <p:spPr>
          <a:xfrm>
            <a:off x="3926400" y="2061425"/>
            <a:ext cx="4591500" cy="523200"/>
          </a:xfrm>
          <a:prstGeom prst="rect">
            <a:avLst/>
          </a:prstGeom>
          <a:solidFill>
            <a:srgbClr val="EA76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/>
              <a:t>ALL</a:t>
            </a:r>
            <a:endParaRPr sz="1700" b="1"/>
          </a:p>
        </p:txBody>
      </p:sp>
      <p:sp>
        <p:nvSpPr>
          <p:cNvPr id="88" name="Google Shape;88;p10"/>
          <p:cNvSpPr/>
          <p:nvPr/>
        </p:nvSpPr>
        <p:spPr>
          <a:xfrm>
            <a:off x="6769300" y="2912975"/>
            <a:ext cx="69900" cy="17622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1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T&amp;C REVISION</a:t>
            </a:r>
            <a:endParaRPr lang="en-US"/>
          </a:p>
        </p:txBody>
      </p:sp>
      <p:sp>
        <p:nvSpPr>
          <p:cNvPr id="94" name="Google Shape;94;p11"/>
          <p:cNvSpPr txBox="1"/>
          <p:nvPr/>
        </p:nvSpPr>
        <p:spPr>
          <a:xfrm>
            <a:off x="1218350" y="803663"/>
            <a:ext cx="7565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01,Clause 1.11 (Working days and Office Hours)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on clause Section 60A Hours of Work, Basic hours from 48 hours change to 45 hours</a:t>
            </a:r>
            <a:endParaRPr sz="1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00" y="1953400"/>
            <a:ext cx="3531275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1"/>
          <p:cNvSpPr txBox="1"/>
          <p:nvPr/>
        </p:nvSpPr>
        <p:spPr>
          <a:xfrm>
            <a:off x="5482625" y="2011301"/>
            <a:ext cx="3350700" cy="1940339"/>
          </a:xfrm>
          <a:prstGeom prst="rect">
            <a:avLst/>
          </a:prstGeom>
          <a:noFill/>
          <a:ln w="38100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8 hours a day, but where an employee works less than 8 hours on one or more days, he can be required to work up to 9 hours on other days in the week,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a spread over a period of 10 hours in one day.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45 hours in one week.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➢"/>
            </a:pPr>
            <a:r>
              <a:rPr lang="en-US" sz="1000">
                <a:latin typeface="Century Gothic"/>
              </a:rPr>
              <a:t>Applicable to executive above (8 - 44)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graphicFrame>
        <p:nvGraphicFramePr>
          <p:cNvPr id="97" name="Google Shape;97;p11"/>
          <p:cNvGraphicFramePr/>
          <p:nvPr>
            <p:extLst>
              <p:ext uri="{D42A27DB-BD31-4B8C-83A1-F6EECF244321}">
                <p14:modId xmlns:p14="http://schemas.microsoft.com/office/powerpoint/2010/main" val="587473259"/>
              </p:ext>
            </p:extLst>
          </p:nvPr>
        </p:nvGraphicFramePr>
        <p:xfrm>
          <a:off x="460800" y="1403975"/>
          <a:ext cx="8372650" cy="3504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212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9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28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REVISION</a:t>
                      </a: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 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8" name="Google Shape;98;p11"/>
          <p:cNvSpPr txBox="1"/>
          <p:nvPr/>
        </p:nvSpPr>
        <p:spPr>
          <a:xfrm>
            <a:off x="3809600" y="2052175"/>
            <a:ext cx="1564800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</a:rPr>
              <a:t>Malaysia Employment Act, 1955, § 60A.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rgbClr val="202124"/>
              </a:solidFill>
              <a:highlight>
                <a:srgbClr val="FFFFFF"/>
              </a:highlight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45 hours per week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</a:rPr>
              <a:t>Every employee shall be allowed each week a rest day of 1 whole day as may be determined from time to time by the employer</a:t>
            </a:r>
            <a:r>
              <a:rPr lang="en-US" sz="1000">
                <a:solidFill>
                  <a:srgbClr val="202124"/>
                </a:solidFill>
                <a:highlight>
                  <a:srgbClr val="FFFFFF"/>
                </a:highlight>
                <a:latin typeface="Century Gothic"/>
              </a:rPr>
              <a:t>.</a:t>
            </a:r>
            <a:endParaRPr lang="en-US" sz="10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41263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1800"/>
              <a:t>T&amp;C REVISION</a:t>
            </a:r>
            <a:endParaRPr lang="en-US"/>
          </a:p>
        </p:txBody>
      </p:sp>
      <p:sp>
        <p:nvSpPr>
          <p:cNvPr id="122" name="Google Shape;122;p14"/>
          <p:cNvSpPr txBox="1"/>
          <p:nvPr/>
        </p:nvSpPr>
        <p:spPr>
          <a:xfrm>
            <a:off x="1218350" y="800825"/>
            <a:ext cx="756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03,Clause 3.3 &amp; 3.4  (Sick Leave &amp; Hospitalization Leave)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on clause Section 60F Sick Leave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D1E43-77B0-E75E-692F-8FC0A64A965B}"/>
              </a:ext>
            </a:extLst>
          </p:cNvPr>
          <p:cNvSpPr/>
          <p:nvPr/>
        </p:nvSpPr>
        <p:spPr>
          <a:xfrm>
            <a:off x="1284020" y="1462150"/>
            <a:ext cx="4015343" cy="18258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C793F3-6BE2-A1A2-A1B3-61908B2892E8}"/>
              </a:ext>
            </a:extLst>
          </p:cNvPr>
          <p:cNvSpPr txBox="1"/>
          <p:nvPr/>
        </p:nvSpPr>
        <p:spPr>
          <a:xfrm>
            <a:off x="1419472" y="1618012"/>
            <a:ext cx="3718459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entury Gothic"/>
              </a:rPr>
              <a:t>HOSPITALIZATION LEAVE </a:t>
            </a:r>
          </a:p>
          <a:p>
            <a:r>
              <a:rPr lang="en-US" sz="2000">
                <a:latin typeface="Century Gothic"/>
              </a:rPr>
              <a:t>60 DAYS + MEDICAL LEAVE ENTITLEMENT </a:t>
            </a:r>
          </a:p>
        </p:txBody>
      </p:sp>
    </p:spTree>
    <p:extLst>
      <p:ext uri="{BB962C8B-B14F-4D97-AF65-F5344CB8AC3E}">
        <p14:creationId xmlns:p14="http://schemas.microsoft.com/office/powerpoint/2010/main" val="3815124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5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34" name="Google Shape;134;p15"/>
          <p:cNvSpPr txBox="1"/>
          <p:nvPr/>
        </p:nvSpPr>
        <p:spPr>
          <a:xfrm>
            <a:off x="1218350" y="704338"/>
            <a:ext cx="756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03,Clause 3.7  (Maternity Leave)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on clause Section 37 Maternity Leave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35" name="Google Shape;135;p15"/>
          <p:cNvGraphicFramePr/>
          <p:nvPr>
            <p:extLst>
              <p:ext uri="{D42A27DB-BD31-4B8C-83A1-F6EECF244321}">
                <p14:modId xmlns:p14="http://schemas.microsoft.com/office/powerpoint/2010/main" val="65741234"/>
              </p:ext>
            </p:extLst>
          </p:nvPr>
        </p:nvGraphicFramePr>
        <p:xfrm>
          <a:off x="912915" y="1224642"/>
          <a:ext cx="7751033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20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9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0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REVISION</a:t>
                      </a: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 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6" name="Google Shape;136;p15"/>
          <p:cNvSpPr txBox="1"/>
          <p:nvPr/>
        </p:nvSpPr>
        <p:spPr>
          <a:xfrm>
            <a:off x="3648063" y="1742175"/>
            <a:ext cx="2343546" cy="1723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>
                <a:latin typeface="Century Gothic"/>
              </a:rPr>
              <a:t>Increase length of maternity leave from 60  days to 98 days.</a:t>
            </a:r>
            <a:r>
              <a:rPr lang="en-US" sz="1000">
                <a:latin typeface="Century Gothic"/>
              </a:rPr>
              <a:t>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Every female employee shall be entitled to: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457200" indent="-298450">
              <a:buSzPts val="1100"/>
              <a:buAutoNum type="alphaLcParenR"/>
            </a:pPr>
            <a:r>
              <a:rPr lang="en-US" sz="1000" b="1">
                <a:latin typeface="Century Gothic"/>
              </a:rPr>
              <a:t>to maternity leave for an eligible period in respect of each confinement </a:t>
            </a: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</p:txBody>
      </p:sp>
      <p:sp>
        <p:nvSpPr>
          <p:cNvPr id="137" name="Google Shape;137;p15"/>
          <p:cNvSpPr txBox="1"/>
          <p:nvPr/>
        </p:nvSpPr>
        <p:spPr>
          <a:xfrm>
            <a:off x="950815" y="1742781"/>
            <a:ext cx="2665906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3.7.1 All married female staff shall be granted for 360 days maternity leave in a whole service period.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3.7.2 Paid maternity leave will be granted at a minimum sixty (60) consecutive days up to a maximum of ninety (90) consecutive days per calendar year inclusive of rest day and public holidays.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algn="just"/>
            <a:r>
              <a:rPr lang="en-US" sz="1000">
                <a:latin typeface="Century Gothic"/>
              </a:rPr>
              <a:t>3.7.3 Utilization  above 60 days maternity leave is subject to approval by the Head of Department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sp>
        <p:nvSpPr>
          <p:cNvPr id="138" name="Google Shape;138;p15"/>
          <p:cNvSpPr txBox="1"/>
          <p:nvPr/>
        </p:nvSpPr>
        <p:spPr>
          <a:xfrm>
            <a:off x="5984187" y="1742175"/>
            <a:ext cx="2716142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1.To amend clause 3.7.1 and 3.7.2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2. To remove clause 3.7.3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To Add: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457200" indent="-298450" algn="just">
              <a:buSzPts val="1100"/>
              <a:buAutoNum type="arabicParenR"/>
            </a:pPr>
            <a:r>
              <a:rPr lang="en-US" sz="1000">
                <a:latin typeface="Century Gothic"/>
              </a:rPr>
              <a:t>Female staffs are allowed to utilize  maternity leave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2 weeks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in advance prior to the maternity due date.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-US" sz="1000">
                <a:latin typeface="Century Gothic"/>
              </a:rPr>
              <a:t>Flexibility in utilization 98 days:</a:t>
            </a:r>
          </a:p>
          <a:p>
            <a:pPr marL="457200"/>
            <a:r>
              <a:rPr lang="en-US" sz="1000">
                <a:latin typeface="Century Gothic"/>
              </a:rPr>
              <a:t>Female staffs can opt to  spread the usage of maternity leave for the period of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9 Months.</a:t>
            </a: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SzPts val="1100"/>
              <a:buAutoNum type="arabicParenR"/>
            </a:pPr>
            <a:r>
              <a:rPr lang="en-US" sz="1000">
                <a:latin typeface="Century Gothic"/>
              </a:rPr>
              <a:t>To entitled for the paid maternity leave employee must serve the firm for a period duration of 120 days.</a:t>
            </a:r>
            <a:endParaRPr lang="en-US" sz="1000" b="1">
              <a:solidFill>
                <a:srgbClr val="FF9900"/>
              </a:solidFill>
              <a:latin typeface="Century Gothic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CFFA60-AE9F-FCE3-C36D-C3B30A0D5883}"/>
              </a:ext>
            </a:extLst>
          </p:cNvPr>
          <p:cNvSpPr/>
          <p:nvPr/>
        </p:nvSpPr>
        <p:spPr>
          <a:xfrm>
            <a:off x="6442364" y="2605149"/>
            <a:ext cx="2516084" cy="217466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24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6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44" name="Google Shape;144;p16"/>
          <p:cNvSpPr txBox="1"/>
          <p:nvPr/>
        </p:nvSpPr>
        <p:spPr>
          <a:xfrm>
            <a:off x="1218350" y="704338"/>
            <a:ext cx="75651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03,Clause 3.7  (Maternity Leave)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Changes on clause Section 37 Maternity Leave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45" name="Google Shape;145;p16"/>
          <p:cNvGraphicFramePr/>
          <p:nvPr>
            <p:extLst>
              <p:ext uri="{D42A27DB-BD31-4B8C-83A1-F6EECF244321}">
                <p14:modId xmlns:p14="http://schemas.microsoft.com/office/powerpoint/2010/main" val="2825176206"/>
              </p:ext>
            </p:extLst>
          </p:nvPr>
        </p:nvGraphicFramePr>
        <p:xfrm>
          <a:off x="920337" y="1224642"/>
          <a:ext cx="7686089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6979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82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6" name="Google Shape;146;p16"/>
          <p:cNvSpPr txBox="1"/>
          <p:nvPr/>
        </p:nvSpPr>
        <p:spPr>
          <a:xfrm>
            <a:off x="937643" y="1706100"/>
            <a:ext cx="2686449" cy="2800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3.7.4 Maternity leave may only commence on or after the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28</a:t>
            </a:r>
            <a:r>
              <a:rPr lang="en-US" sz="1000" b="1" baseline="30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th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 week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of pregnancy and absence from work due to any illness in relation to pregnancy or miscarriage before the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28</a:t>
            </a:r>
            <a:r>
              <a:rPr lang="en-US" sz="1000" b="1" baseline="30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th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 week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of pregnancy will be considered as sick leave.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3.7.5 For administrative records, the Human Resource Department should be informed in writing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at least two (2) month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s</a:t>
            </a:r>
            <a:r>
              <a:rPr lang="en-US" sz="1000">
                <a:latin typeface="Century Gothic"/>
              </a:rPr>
              <a:t> before the scheduled maternity leave.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5969268" y="1705725"/>
            <a:ext cx="2606977" cy="249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To be amended accordingly clause 3.7.4 Maternity leave may only commence on or after the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22</a:t>
            </a:r>
            <a:r>
              <a:rPr lang="en-US" sz="1000" b="1" baseline="30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th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 week</a:t>
            </a:r>
            <a:r>
              <a:rPr lang="en-US" sz="1000" b="1"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of pregnancy and absence from work due to any illness in relation to pregnancy or miscarriage before the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22</a:t>
            </a:r>
            <a:r>
              <a:rPr lang="en-US" sz="1000" b="1" baseline="30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th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 week</a:t>
            </a:r>
            <a:r>
              <a:rPr lang="en-US" sz="1000" b="1">
                <a:solidFill>
                  <a:schemeClr val="dk1"/>
                </a:solidFill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of pregnancy will be considered as sick leave.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To be amended accordingly clause 3.7.5, Human Resource should be informed once the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antenatal book</a:t>
            </a:r>
            <a:r>
              <a:rPr lang="en-US" sz="1000">
                <a:solidFill>
                  <a:schemeClr val="tx2">
                    <a:lumMod val="10000"/>
                  </a:schemeClr>
                </a:solidFill>
                <a:latin typeface="Century Gothic"/>
              </a:rPr>
              <a:t> </a:t>
            </a:r>
            <a:r>
              <a:rPr lang="en-US" sz="1000">
                <a:latin typeface="Century Gothic"/>
              </a:rPr>
              <a:t>has been issued to the staffs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</p:txBody>
      </p:sp>
      <p:sp>
        <p:nvSpPr>
          <p:cNvPr id="148" name="Google Shape;148;p16"/>
          <p:cNvSpPr txBox="1"/>
          <p:nvPr/>
        </p:nvSpPr>
        <p:spPr>
          <a:xfrm>
            <a:off x="3627218" y="1705725"/>
            <a:ext cx="2314835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the process of giving birth to a child or children, alive or dead after 22 weeks of pregnancy.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B521B2-D8F9-8DF8-752D-9E2D84F33FE5}"/>
              </a:ext>
            </a:extLst>
          </p:cNvPr>
          <p:cNvSpPr/>
          <p:nvPr/>
        </p:nvSpPr>
        <p:spPr>
          <a:xfrm>
            <a:off x="5967351" y="1707078"/>
            <a:ext cx="2612571" cy="228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31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7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54" name="Google Shape;154;p17"/>
          <p:cNvSpPr txBox="1"/>
          <p:nvPr/>
        </p:nvSpPr>
        <p:spPr>
          <a:xfrm>
            <a:off x="1218350" y="704338"/>
            <a:ext cx="7565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03,Clause 3.9 b Special Leave (Paternity Leave)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entury Gothic"/>
                <a:ea typeface="Century Gothic"/>
                <a:cs typeface="Century Gothic"/>
                <a:sym typeface="Century Gothic"/>
              </a:rPr>
              <a:t>New Clause  section 60 fa Paternity Leave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aphicFrame>
        <p:nvGraphicFramePr>
          <p:cNvPr id="155" name="Google Shape;155;p17"/>
          <p:cNvGraphicFramePr/>
          <p:nvPr>
            <p:extLst>
              <p:ext uri="{D42A27DB-BD31-4B8C-83A1-F6EECF244321}">
                <p14:modId xmlns:p14="http://schemas.microsoft.com/office/powerpoint/2010/main" val="3546074886"/>
              </p:ext>
            </p:extLst>
          </p:nvPr>
        </p:nvGraphicFramePr>
        <p:xfrm>
          <a:off x="860961" y="1224642"/>
          <a:ext cx="7797422" cy="3810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36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3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67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CURRENT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NEW EMPLOYMENT ACT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>
                          <a:solidFill>
                            <a:schemeClr val="lt1"/>
                          </a:solidFill>
                          <a:latin typeface="Century Gothic"/>
                        </a:rPr>
                        <a:t>REVISION TERMS</a:t>
                      </a:r>
                      <a:endParaRPr/>
                    </a:p>
                  </a:txBody>
                  <a:tcPr marL="91425" marR="91425" marT="91425" marB="91425">
                    <a:solidFill>
                      <a:srgbClr val="BE1E2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6" name="Google Shape;156;p17"/>
          <p:cNvSpPr txBox="1"/>
          <p:nvPr/>
        </p:nvSpPr>
        <p:spPr>
          <a:xfrm>
            <a:off x="862198" y="1794000"/>
            <a:ext cx="2718612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Birth of child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Entitlement upon confirmation of employment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latin typeface="Century Gothic"/>
              </a:rPr>
              <a:t>Three (3) consecutive working days</a:t>
            </a:r>
          </a:p>
        </p:txBody>
      </p:sp>
      <p:sp>
        <p:nvSpPr>
          <p:cNvPr id="157" name="Google Shape;157;p17"/>
          <p:cNvSpPr txBox="1"/>
          <p:nvPr/>
        </p:nvSpPr>
        <p:spPr>
          <a:xfrm>
            <a:off x="3579659" y="1690091"/>
            <a:ext cx="2426669" cy="3262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 b="1">
                <a:latin typeface="Century Gothic"/>
              </a:rPr>
              <a:t>7 consecutive days in respect of each confinement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Restricted to five confinements irrespective of the number of spouse.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A married male employee shall be entitled to paternity leave from his employe if:</a:t>
            </a:r>
          </a:p>
          <a:p>
            <a:pPr marL="457200" indent="-292100">
              <a:buSzPts val="1000"/>
              <a:buAutoNum type="alphaLcParenR"/>
            </a:pPr>
            <a:r>
              <a:rPr lang="en-US" sz="1000" b="1">
                <a:latin typeface="Century Gothic"/>
              </a:rPr>
              <a:t>Has been employed by the same employer at least twelve months before the commencement of such paternity leave </a:t>
            </a: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lphaLcParenR"/>
            </a:pPr>
            <a:r>
              <a:rPr lang="en-US" sz="1000" b="1">
                <a:latin typeface="Century Gothic"/>
              </a:rPr>
              <a:t>has notified his employer his wife’s pregnancy at least 30 days from the expected confinement or as early as possible after the birth</a:t>
            </a:r>
          </a:p>
        </p:txBody>
      </p:sp>
      <p:sp>
        <p:nvSpPr>
          <p:cNvPr id="158" name="Google Shape;158;p17"/>
          <p:cNvSpPr txBox="1"/>
          <p:nvPr/>
        </p:nvSpPr>
        <p:spPr>
          <a:xfrm>
            <a:off x="6006378" y="1794000"/>
            <a:ext cx="2665816" cy="15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r>
              <a:rPr lang="en-US" sz="1000">
                <a:latin typeface="Century Gothic"/>
              </a:rPr>
              <a:t>To be amended accordingly section 3.9b in line with the Employment Act.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latin typeface="Century Gothic"/>
              </a:rPr>
              <a:t>To add: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>
              <a:latin typeface="Century Gothic"/>
            </a:endParaRPr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AutoNum type="arabicParenR"/>
            </a:pPr>
            <a:r>
              <a:rPr lang="en-US" sz="1000">
                <a:latin typeface="Century Gothic"/>
              </a:rPr>
              <a:t>Male staff employed less than 12 months entitled</a:t>
            </a:r>
            <a:r>
              <a:rPr lang="en-US" sz="1000" b="1">
                <a:solidFill>
                  <a:schemeClr val="tx2">
                    <a:lumMod val="10000"/>
                  </a:schemeClr>
                </a:solidFill>
                <a:latin typeface="Century Gothic"/>
              </a:rPr>
              <a:t> 3 consecutive paternity leave.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000" b="1">
              <a:solidFill>
                <a:schemeClr val="tx2">
                  <a:lumMod val="10000"/>
                </a:schemeClr>
              </a:solidFill>
              <a:latin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E36EB8-BB44-147B-3426-4B66E9396FF7}"/>
              </a:ext>
            </a:extLst>
          </p:cNvPr>
          <p:cNvSpPr/>
          <p:nvPr/>
        </p:nvSpPr>
        <p:spPr>
          <a:xfrm>
            <a:off x="6056416" y="2530928"/>
            <a:ext cx="2612571" cy="6457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0D1FAB-EBB3-FA0A-9390-9C58FB912583}"/>
              </a:ext>
            </a:extLst>
          </p:cNvPr>
          <p:cNvSpPr/>
          <p:nvPr/>
        </p:nvSpPr>
        <p:spPr>
          <a:xfrm>
            <a:off x="3577442" y="1640279"/>
            <a:ext cx="2389909" cy="110589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30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8"/>
          <p:cNvSpPr txBox="1">
            <a:spLocks noGrp="1"/>
          </p:cNvSpPr>
          <p:nvPr>
            <p:ph type="title"/>
          </p:nvPr>
        </p:nvSpPr>
        <p:spPr>
          <a:xfrm>
            <a:off x="1218357" y="359344"/>
            <a:ext cx="7453500" cy="34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Quicksand"/>
              <a:buNone/>
            </a:pPr>
            <a:r>
              <a:rPr lang="en-US" sz="1800"/>
              <a:t>JUSTIFICATION &amp; PROPOSAL </a:t>
            </a:r>
            <a:endParaRPr/>
          </a:p>
        </p:txBody>
      </p:sp>
      <p:sp>
        <p:nvSpPr>
          <p:cNvPr id="164" name="Google Shape;164;p18"/>
          <p:cNvSpPr txBox="1"/>
          <p:nvPr/>
        </p:nvSpPr>
        <p:spPr>
          <a:xfrm>
            <a:off x="1218350" y="548213"/>
            <a:ext cx="75651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atin typeface="Century Gothic"/>
                <a:ea typeface="Century Gothic"/>
                <a:cs typeface="Century Gothic"/>
                <a:sym typeface="Century Gothic"/>
              </a:rPr>
              <a:t>TNC 04,Section 4.3 Overtime</a:t>
            </a: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" b="1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>
              <a:latin typeface="Century Gothic"/>
              <a:ea typeface="Century Gothic"/>
              <a:cs typeface="Century Gothi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9BBBC4-76B5-E7F4-8A7C-96388EF4E442}"/>
              </a:ext>
            </a:extLst>
          </p:cNvPr>
          <p:cNvSpPr txBox="1"/>
          <p:nvPr/>
        </p:nvSpPr>
        <p:spPr>
          <a:xfrm>
            <a:off x="1217629" y="946363"/>
            <a:ext cx="742054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b="1">
                <a:latin typeface="Century Gothic"/>
              </a:rPr>
              <a:t>Purpose</a:t>
            </a:r>
          </a:p>
          <a:p>
            <a:r>
              <a:rPr lang="en-US" sz="1200">
                <a:latin typeface="Century Gothic"/>
              </a:rPr>
              <a:t>1. To define company’s overtime policy in line with prevailing employment regulations.</a:t>
            </a:r>
          </a:p>
          <a:p>
            <a:r>
              <a:rPr lang="en-US" sz="1200">
                <a:latin typeface="Century Gothic"/>
              </a:rPr>
              <a:t>2. To ensure employees are consistently and correctly compensated for the work done beyond normal hours of work.</a:t>
            </a:r>
          </a:p>
          <a:p>
            <a:endParaRPr lang="en-US" sz="1200">
              <a:latin typeface="Century Gothic"/>
            </a:endParaRPr>
          </a:p>
          <a:p>
            <a:r>
              <a:rPr lang="en-US" sz="1200" b="1">
                <a:latin typeface="Century Gothic"/>
              </a:rPr>
              <a:t>Definition</a:t>
            </a:r>
          </a:p>
          <a:p>
            <a:r>
              <a:rPr lang="en-US" sz="1200">
                <a:latin typeface="Century Gothic"/>
              </a:rPr>
              <a:t>1. The below work shall be classified as overtime and work beyond normal hours of work;</a:t>
            </a:r>
          </a:p>
          <a:p>
            <a:r>
              <a:rPr lang="en-US" sz="1200">
                <a:latin typeface="Century Gothic"/>
              </a:rPr>
              <a:t>    a. Work done after normal hours of work in a normal workday</a:t>
            </a:r>
          </a:p>
          <a:p>
            <a:r>
              <a:rPr lang="en-US" sz="1200">
                <a:latin typeface="Century Gothic"/>
              </a:rPr>
              <a:t>    b. Work done on rest days</a:t>
            </a:r>
          </a:p>
          <a:p>
            <a:r>
              <a:rPr lang="en-US" sz="1200">
                <a:latin typeface="Century Gothic"/>
              </a:rPr>
              <a:t>    c. Work done on public holidays</a:t>
            </a:r>
          </a:p>
          <a:p>
            <a:endParaRPr lang="en-US" sz="1200">
              <a:latin typeface="Century Gothic"/>
            </a:endParaRPr>
          </a:p>
          <a:p>
            <a:r>
              <a:rPr lang="en-US" sz="1200" b="1">
                <a:latin typeface="Century Gothic"/>
              </a:rPr>
              <a:t>Applicability</a:t>
            </a:r>
          </a:p>
          <a:p>
            <a:r>
              <a:rPr lang="en-US" sz="1200">
                <a:latin typeface="Century Gothic"/>
              </a:rPr>
              <a:t>1. The overtime policy applies to the below employees:</a:t>
            </a:r>
          </a:p>
          <a:p>
            <a:r>
              <a:rPr lang="en-US" sz="1200">
                <a:latin typeface="Century Gothic"/>
              </a:rPr>
              <a:t>    a. Wages up to RM 4,000 per month</a:t>
            </a:r>
          </a:p>
          <a:p>
            <a:r>
              <a:rPr lang="en-US" sz="1200">
                <a:latin typeface="Century Gothic"/>
              </a:rPr>
              <a:t>    b. Engaged in manual </a:t>
            </a:r>
            <a:r>
              <a:rPr lang="en-US" sz="1200" err="1">
                <a:latin typeface="Century Gothic"/>
              </a:rPr>
              <a:t>labour</a:t>
            </a:r>
            <a:r>
              <a:rPr lang="en-US" sz="1200">
                <a:latin typeface="Century Gothic"/>
              </a:rPr>
              <a:t> irrespective wages</a:t>
            </a:r>
          </a:p>
          <a:p>
            <a:r>
              <a:rPr lang="en-US" sz="1200">
                <a:latin typeface="Century Gothic"/>
              </a:rPr>
              <a:t>    c. Engaged in operation or maintenance of any mechanically propelled vehicle irrespective of wages</a:t>
            </a:r>
          </a:p>
          <a:p>
            <a:r>
              <a:rPr lang="en-US" sz="1200">
                <a:latin typeface="Century Gothic"/>
              </a:rPr>
              <a:t>    d. Supervising or overseeing other employees engaged in manual </a:t>
            </a:r>
            <a:r>
              <a:rPr lang="en-US" sz="1200" err="1">
                <a:latin typeface="Century Gothic"/>
              </a:rPr>
              <a:t>labour</a:t>
            </a:r>
            <a:r>
              <a:rPr lang="en-US" sz="1200">
                <a:latin typeface="Century Gothic"/>
              </a:rPr>
              <a:t> irrespective of wages</a:t>
            </a:r>
          </a:p>
        </p:txBody>
      </p:sp>
    </p:spTree>
    <p:extLst>
      <p:ext uri="{BB962C8B-B14F-4D97-AF65-F5344CB8AC3E}">
        <p14:creationId xmlns:p14="http://schemas.microsoft.com/office/powerpoint/2010/main" val="1476417639"/>
      </p:ext>
    </p:extLst>
  </p:cSld>
  <p:clrMapOvr>
    <a:masterClrMapping/>
  </p:clrMapOvr>
</p:sld>
</file>

<file path=ppt/theme/theme1.xml><?xml version="1.0" encoding="utf-8"?>
<a:theme xmlns:a="http://schemas.openxmlformats.org/drawingml/2006/main" name="Eleanor template">
  <a:themeElements>
    <a:clrScheme name="Custom 6">
      <a:dk1>
        <a:srgbClr val="F49C00"/>
      </a:dk1>
      <a:lt1>
        <a:srgbClr val="FFFFFF"/>
      </a:lt1>
      <a:dk2>
        <a:srgbClr val="505046"/>
      </a:dk2>
      <a:lt2>
        <a:srgbClr val="EEECE1"/>
      </a:lt2>
      <a:accent1>
        <a:srgbClr val="B22600"/>
      </a:accent1>
      <a:accent2>
        <a:srgbClr val="F49C0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leanor template">
  <a:themeElements>
    <a:clrScheme name="Custom 6">
      <a:dk1>
        <a:srgbClr val="F49C00"/>
      </a:dk1>
      <a:lt1>
        <a:srgbClr val="FFFFFF"/>
      </a:lt1>
      <a:dk2>
        <a:srgbClr val="505046"/>
      </a:dk2>
      <a:lt2>
        <a:srgbClr val="EEECE1"/>
      </a:lt2>
      <a:accent1>
        <a:srgbClr val="B22600"/>
      </a:accent1>
      <a:accent2>
        <a:srgbClr val="F49C00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21</Slides>
  <Notes>21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Eleanor template</vt:lpstr>
      <vt:lpstr>Eleanor template</vt:lpstr>
      <vt:lpstr>FIRM UPDATE 2023  Shared Service Department</vt:lpstr>
      <vt:lpstr>Employment Act Changes and TnC Revision</vt:lpstr>
      <vt:lpstr>EMPLOYMENT ACT</vt:lpstr>
      <vt:lpstr>T&amp;C REVISION</vt:lpstr>
      <vt:lpstr>T&amp;C REVISION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JUSTIFICATION &amp; PROPOSAL </vt:lpstr>
      <vt:lpstr>PERKS &amp; BENEFITS</vt:lpstr>
      <vt:lpstr>PERKS &amp; BENEFITS</vt:lpstr>
      <vt:lpstr>Calendar 2023</vt:lpstr>
      <vt:lpstr>CALENDAR 2023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FIRM UPDATE 2022  Shared Service Department</dc:title>
  <dc:creator>Partner Office</dc:creator>
  <cp:revision>2</cp:revision>
  <dcterms:modified xsi:type="dcterms:W3CDTF">2023-01-31T03:04:15Z</dcterms:modified>
</cp:coreProperties>
</file>