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 id="261" r:id="rId7"/>
    <p:sldId id="262" r:id="rId8"/>
  </p:sldIdLst>
  <p:sldSz cx="9144000" cy="6858000" type="screen4x3"/>
  <p:notesSz cx="6858000" cy="9144000"/>
  <p:defaultText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956" y="-4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ms-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ms-MY"/>
          </a:p>
        </p:txBody>
      </p:sp>
      <p:sp>
        <p:nvSpPr>
          <p:cNvPr id="4" name="Date Placeholder 3"/>
          <p:cNvSpPr>
            <a:spLocks noGrp="1"/>
          </p:cNvSpPr>
          <p:nvPr>
            <p:ph type="dt" sz="half" idx="10"/>
          </p:nvPr>
        </p:nvSpPr>
        <p:spPr/>
        <p:txBody>
          <a:bodyPr/>
          <a:lstStyle/>
          <a:p>
            <a:fld id="{5B42557B-59A3-4F47-A59A-4494E3CF2FF4}" type="datetimeFigureOut">
              <a:rPr lang="ms-MY" smtClean="0"/>
              <a:t>20/06/2016</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3750035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5B42557B-59A3-4F47-A59A-4494E3CF2FF4}" type="datetimeFigureOut">
              <a:rPr lang="ms-MY" smtClean="0"/>
              <a:t>20/06/2016</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285507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ms-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5B42557B-59A3-4F47-A59A-4494E3CF2FF4}" type="datetimeFigureOut">
              <a:rPr lang="ms-MY" smtClean="0"/>
              <a:t>20/06/2016</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1359208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5B42557B-59A3-4F47-A59A-4494E3CF2FF4}" type="datetimeFigureOut">
              <a:rPr lang="ms-MY" smtClean="0"/>
              <a:t>20/06/2016</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515784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ms-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42557B-59A3-4F47-A59A-4494E3CF2FF4}" type="datetimeFigureOut">
              <a:rPr lang="ms-MY" smtClean="0"/>
              <a:t>20/06/2016</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2266787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Date Placeholder 4"/>
          <p:cNvSpPr>
            <a:spLocks noGrp="1"/>
          </p:cNvSpPr>
          <p:nvPr>
            <p:ph type="dt" sz="half" idx="10"/>
          </p:nvPr>
        </p:nvSpPr>
        <p:spPr/>
        <p:txBody>
          <a:bodyPr/>
          <a:lstStyle/>
          <a:p>
            <a:fld id="{5B42557B-59A3-4F47-A59A-4494E3CF2FF4}" type="datetimeFigureOut">
              <a:rPr lang="ms-MY" smtClean="0"/>
              <a:t>20/06/2016</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1611278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ms-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7" name="Date Placeholder 6"/>
          <p:cNvSpPr>
            <a:spLocks noGrp="1"/>
          </p:cNvSpPr>
          <p:nvPr>
            <p:ph type="dt" sz="half" idx="10"/>
          </p:nvPr>
        </p:nvSpPr>
        <p:spPr/>
        <p:txBody>
          <a:bodyPr/>
          <a:lstStyle/>
          <a:p>
            <a:fld id="{5B42557B-59A3-4F47-A59A-4494E3CF2FF4}" type="datetimeFigureOut">
              <a:rPr lang="ms-MY" smtClean="0"/>
              <a:t>20/06/2016</a:t>
            </a:fld>
            <a:endParaRPr lang="ms-MY"/>
          </a:p>
        </p:txBody>
      </p:sp>
      <p:sp>
        <p:nvSpPr>
          <p:cNvPr id="8" name="Footer Placeholder 7"/>
          <p:cNvSpPr>
            <a:spLocks noGrp="1"/>
          </p:cNvSpPr>
          <p:nvPr>
            <p:ph type="ftr" sz="quarter" idx="11"/>
          </p:nvPr>
        </p:nvSpPr>
        <p:spPr/>
        <p:txBody>
          <a:bodyPr/>
          <a:lstStyle/>
          <a:p>
            <a:endParaRPr lang="ms-MY"/>
          </a:p>
        </p:txBody>
      </p:sp>
      <p:sp>
        <p:nvSpPr>
          <p:cNvPr id="9" name="Slide Number Placeholder 8"/>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3162752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Date Placeholder 2"/>
          <p:cNvSpPr>
            <a:spLocks noGrp="1"/>
          </p:cNvSpPr>
          <p:nvPr>
            <p:ph type="dt" sz="half" idx="10"/>
          </p:nvPr>
        </p:nvSpPr>
        <p:spPr/>
        <p:txBody>
          <a:bodyPr/>
          <a:lstStyle/>
          <a:p>
            <a:fld id="{5B42557B-59A3-4F47-A59A-4494E3CF2FF4}" type="datetimeFigureOut">
              <a:rPr lang="ms-MY" smtClean="0"/>
              <a:t>20/06/2016</a:t>
            </a:fld>
            <a:endParaRPr lang="ms-MY"/>
          </a:p>
        </p:txBody>
      </p:sp>
      <p:sp>
        <p:nvSpPr>
          <p:cNvPr id="4" name="Footer Placeholder 3"/>
          <p:cNvSpPr>
            <a:spLocks noGrp="1"/>
          </p:cNvSpPr>
          <p:nvPr>
            <p:ph type="ftr" sz="quarter" idx="11"/>
          </p:nvPr>
        </p:nvSpPr>
        <p:spPr/>
        <p:txBody>
          <a:bodyPr/>
          <a:lstStyle/>
          <a:p>
            <a:endParaRPr lang="ms-MY"/>
          </a:p>
        </p:txBody>
      </p:sp>
      <p:sp>
        <p:nvSpPr>
          <p:cNvPr id="5" name="Slide Number Placeholder 4"/>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3162499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42557B-59A3-4F47-A59A-4494E3CF2FF4}" type="datetimeFigureOut">
              <a:rPr lang="ms-MY" smtClean="0"/>
              <a:t>20/06/2016</a:t>
            </a:fld>
            <a:endParaRPr lang="ms-MY"/>
          </a:p>
        </p:txBody>
      </p:sp>
      <p:sp>
        <p:nvSpPr>
          <p:cNvPr id="3" name="Footer Placeholder 2"/>
          <p:cNvSpPr>
            <a:spLocks noGrp="1"/>
          </p:cNvSpPr>
          <p:nvPr>
            <p:ph type="ftr" sz="quarter" idx="11"/>
          </p:nvPr>
        </p:nvSpPr>
        <p:spPr/>
        <p:txBody>
          <a:bodyPr/>
          <a:lstStyle/>
          <a:p>
            <a:endParaRPr lang="ms-MY"/>
          </a:p>
        </p:txBody>
      </p:sp>
      <p:sp>
        <p:nvSpPr>
          <p:cNvPr id="4" name="Slide Number Placeholder 3"/>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329329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ms-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2557B-59A3-4F47-A59A-4494E3CF2FF4}" type="datetimeFigureOut">
              <a:rPr lang="ms-MY" smtClean="0"/>
              <a:t>20/06/2016</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511486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ms-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s-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2557B-59A3-4F47-A59A-4494E3CF2FF4}" type="datetimeFigureOut">
              <a:rPr lang="ms-MY" smtClean="0"/>
              <a:t>20/06/2016</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8ABB004C-7DC1-4ED7-A03D-77756DC2406D}" type="slidenum">
              <a:rPr lang="ms-MY" smtClean="0"/>
              <a:t>‹#›</a:t>
            </a:fld>
            <a:endParaRPr lang="ms-MY"/>
          </a:p>
        </p:txBody>
      </p:sp>
    </p:spTree>
    <p:extLst>
      <p:ext uri="{BB962C8B-B14F-4D97-AF65-F5344CB8AC3E}">
        <p14:creationId xmlns:p14="http://schemas.microsoft.com/office/powerpoint/2010/main" val="606370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ms-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2557B-59A3-4F47-A59A-4494E3CF2FF4}" type="datetimeFigureOut">
              <a:rPr lang="ms-MY" smtClean="0"/>
              <a:t>20/06/2016</a:t>
            </a:fld>
            <a:endParaRPr lang="ms-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s-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B004C-7DC1-4ED7-A03D-77756DC2406D}" type="slidenum">
              <a:rPr lang="ms-MY" smtClean="0"/>
              <a:t>‹#›</a:t>
            </a:fld>
            <a:endParaRPr lang="ms-MY"/>
          </a:p>
        </p:txBody>
      </p:sp>
    </p:spTree>
    <p:extLst>
      <p:ext uri="{BB962C8B-B14F-4D97-AF65-F5344CB8AC3E}">
        <p14:creationId xmlns:p14="http://schemas.microsoft.com/office/powerpoint/2010/main" val="3890992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08920"/>
            <a:ext cx="8229600" cy="1143000"/>
          </a:xfrm>
        </p:spPr>
        <p:txBody>
          <a:bodyPr/>
          <a:lstStyle/>
          <a:p>
            <a:r>
              <a:rPr lang="en-US" dirty="0" smtClean="0"/>
              <a:t>SALES</a:t>
            </a:r>
            <a:endParaRPr lang="ms-MY" dirty="0"/>
          </a:p>
        </p:txBody>
      </p:sp>
    </p:spTree>
    <p:extLst>
      <p:ext uri="{BB962C8B-B14F-4D97-AF65-F5344CB8AC3E}">
        <p14:creationId xmlns:p14="http://schemas.microsoft.com/office/powerpoint/2010/main" val="3762348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95536" y="5271291"/>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Cash Sales</a:t>
            </a:r>
            <a:endParaRPr lang="ms-MY" dirty="0"/>
          </a:p>
        </p:txBody>
      </p:sp>
      <p:sp>
        <p:nvSpPr>
          <p:cNvPr id="5" name="Rounded Rectangle 4"/>
          <p:cNvSpPr/>
          <p:nvPr/>
        </p:nvSpPr>
        <p:spPr>
          <a:xfrm>
            <a:off x="3892770" y="2185628"/>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Sales Invoices</a:t>
            </a:r>
            <a:endParaRPr lang="ms-MY" dirty="0"/>
          </a:p>
        </p:txBody>
      </p:sp>
      <p:sp>
        <p:nvSpPr>
          <p:cNvPr id="6" name="Rounded Rectangle 5"/>
          <p:cNvSpPr/>
          <p:nvPr/>
        </p:nvSpPr>
        <p:spPr>
          <a:xfrm>
            <a:off x="5647464" y="2185628"/>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Receive Payments</a:t>
            </a:r>
            <a:endParaRPr lang="ms-MY" dirty="0"/>
          </a:p>
        </p:txBody>
      </p:sp>
      <p:sp>
        <p:nvSpPr>
          <p:cNvPr id="7" name="Rounded Rectangle 6"/>
          <p:cNvSpPr/>
          <p:nvPr/>
        </p:nvSpPr>
        <p:spPr>
          <a:xfrm>
            <a:off x="3923928" y="636975"/>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Sales Return</a:t>
            </a:r>
            <a:endParaRPr lang="ms-MY" dirty="0"/>
          </a:p>
        </p:txBody>
      </p:sp>
      <p:sp>
        <p:nvSpPr>
          <p:cNvPr id="8" name="Rounded Rectangle 7"/>
          <p:cNvSpPr/>
          <p:nvPr/>
        </p:nvSpPr>
        <p:spPr>
          <a:xfrm>
            <a:off x="395536" y="630476"/>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Sales Quotation</a:t>
            </a:r>
            <a:endParaRPr lang="ms-MY" dirty="0"/>
          </a:p>
        </p:txBody>
      </p:sp>
      <p:sp>
        <p:nvSpPr>
          <p:cNvPr id="9" name="Rounded Rectangle 8"/>
          <p:cNvSpPr/>
          <p:nvPr/>
        </p:nvSpPr>
        <p:spPr>
          <a:xfrm>
            <a:off x="395536" y="2185628"/>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Sales Order</a:t>
            </a:r>
            <a:endParaRPr lang="ms-MY" dirty="0"/>
          </a:p>
        </p:txBody>
      </p:sp>
      <p:sp>
        <p:nvSpPr>
          <p:cNvPr id="10" name="Rounded Rectangle 9"/>
          <p:cNvSpPr/>
          <p:nvPr/>
        </p:nvSpPr>
        <p:spPr>
          <a:xfrm>
            <a:off x="2144153" y="2185628"/>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Delivery Orders</a:t>
            </a:r>
            <a:endParaRPr lang="ms-MY" dirty="0"/>
          </a:p>
        </p:txBody>
      </p:sp>
      <p:sp>
        <p:nvSpPr>
          <p:cNvPr id="11" name="Rounded Rectangle 10"/>
          <p:cNvSpPr/>
          <p:nvPr/>
        </p:nvSpPr>
        <p:spPr>
          <a:xfrm>
            <a:off x="2144153" y="3770537"/>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Delivery Returns</a:t>
            </a:r>
            <a:endParaRPr lang="ms-MY" dirty="0"/>
          </a:p>
        </p:txBody>
      </p:sp>
      <p:sp>
        <p:nvSpPr>
          <p:cNvPr id="12" name="Rounded Rectangle 11"/>
          <p:cNvSpPr/>
          <p:nvPr/>
        </p:nvSpPr>
        <p:spPr>
          <a:xfrm>
            <a:off x="2144153" y="636975"/>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Stock</a:t>
            </a:r>
            <a:endParaRPr lang="ms-MY" dirty="0"/>
          </a:p>
        </p:txBody>
      </p:sp>
      <p:sp>
        <p:nvSpPr>
          <p:cNvPr id="13" name="Rounded Rectangle 12"/>
          <p:cNvSpPr/>
          <p:nvPr/>
        </p:nvSpPr>
        <p:spPr>
          <a:xfrm>
            <a:off x="5647464" y="1033019"/>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Debit note</a:t>
            </a:r>
            <a:endParaRPr lang="ms-MY" dirty="0"/>
          </a:p>
        </p:txBody>
      </p:sp>
      <p:sp>
        <p:nvSpPr>
          <p:cNvPr id="14" name="Rounded Rectangle 13"/>
          <p:cNvSpPr/>
          <p:nvPr/>
        </p:nvSpPr>
        <p:spPr>
          <a:xfrm>
            <a:off x="5647464" y="3353585"/>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Credit Note</a:t>
            </a:r>
            <a:endParaRPr lang="ms-MY" dirty="0"/>
          </a:p>
        </p:txBody>
      </p:sp>
      <p:sp>
        <p:nvSpPr>
          <p:cNvPr id="15" name="Rounded Rectangle 14"/>
          <p:cNvSpPr/>
          <p:nvPr/>
        </p:nvSpPr>
        <p:spPr>
          <a:xfrm>
            <a:off x="7396081" y="3353585"/>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Refund</a:t>
            </a:r>
            <a:endParaRPr lang="ms-MY" dirty="0"/>
          </a:p>
        </p:txBody>
      </p:sp>
      <p:sp>
        <p:nvSpPr>
          <p:cNvPr id="16" name="Rounded Rectangle 15"/>
          <p:cNvSpPr/>
          <p:nvPr/>
        </p:nvSpPr>
        <p:spPr>
          <a:xfrm>
            <a:off x="7396081" y="2199556"/>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Sales Return</a:t>
            </a:r>
            <a:endParaRPr lang="ms-MY" dirty="0"/>
          </a:p>
        </p:txBody>
      </p:sp>
      <p:cxnSp>
        <p:nvCxnSpPr>
          <p:cNvPr id="18" name="Straight Arrow Connector 17"/>
          <p:cNvCxnSpPr>
            <a:stCxn id="8" idx="2"/>
            <a:endCxn id="9" idx="0"/>
          </p:cNvCxnSpPr>
          <p:nvPr/>
        </p:nvCxnSpPr>
        <p:spPr>
          <a:xfrm>
            <a:off x="1043608" y="1422564"/>
            <a:ext cx="0" cy="763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9" idx="3"/>
            <a:endCxn id="10" idx="1"/>
          </p:cNvCxnSpPr>
          <p:nvPr/>
        </p:nvCxnSpPr>
        <p:spPr>
          <a:xfrm>
            <a:off x="1691680" y="2581672"/>
            <a:ext cx="452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0" idx="0"/>
            <a:endCxn id="12" idx="2"/>
          </p:cNvCxnSpPr>
          <p:nvPr/>
        </p:nvCxnSpPr>
        <p:spPr>
          <a:xfrm flipV="1">
            <a:off x="2792225" y="1429063"/>
            <a:ext cx="0" cy="7565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3440297" y="2581672"/>
            <a:ext cx="452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5188914" y="2581672"/>
            <a:ext cx="452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6943608" y="2582069"/>
            <a:ext cx="452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792225" y="3007473"/>
            <a:ext cx="0" cy="763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532717" y="1442991"/>
            <a:ext cx="0" cy="7565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6295047" y="2975301"/>
            <a:ext cx="0" cy="3782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6295536" y="1839516"/>
            <a:ext cx="0" cy="346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943607" y="3740898"/>
            <a:ext cx="452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5" idx="3"/>
          </p:cNvCxnSpPr>
          <p:nvPr/>
        </p:nvCxnSpPr>
        <p:spPr>
          <a:xfrm flipV="1">
            <a:off x="5188914" y="1804096"/>
            <a:ext cx="458550" cy="7775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5" idx="3"/>
          </p:cNvCxnSpPr>
          <p:nvPr/>
        </p:nvCxnSpPr>
        <p:spPr>
          <a:xfrm>
            <a:off x="5188914" y="2581672"/>
            <a:ext cx="458550" cy="8073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2146410" y="5271291"/>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Credit Note</a:t>
            </a:r>
            <a:endParaRPr lang="ms-MY" dirty="0"/>
          </a:p>
        </p:txBody>
      </p:sp>
      <p:sp>
        <p:nvSpPr>
          <p:cNvPr id="42" name="Rounded Rectangle 41"/>
          <p:cNvSpPr/>
          <p:nvPr/>
        </p:nvSpPr>
        <p:spPr>
          <a:xfrm>
            <a:off x="3865488" y="5271291"/>
            <a:ext cx="129614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Refund</a:t>
            </a:r>
            <a:endParaRPr lang="ms-MY" dirty="0"/>
          </a:p>
        </p:txBody>
      </p:sp>
      <p:cxnSp>
        <p:nvCxnSpPr>
          <p:cNvPr id="43" name="Straight Arrow Connector 42"/>
          <p:cNvCxnSpPr/>
          <p:nvPr/>
        </p:nvCxnSpPr>
        <p:spPr>
          <a:xfrm>
            <a:off x="1693937" y="5667335"/>
            <a:ext cx="452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3423238" y="5677614"/>
            <a:ext cx="452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741922" y="1619430"/>
            <a:ext cx="301686" cy="369332"/>
          </a:xfrm>
          <a:prstGeom prst="rect">
            <a:avLst/>
          </a:prstGeom>
          <a:noFill/>
        </p:spPr>
        <p:txBody>
          <a:bodyPr wrap="none" rtlCol="0">
            <a:spAutoFit/>
          </a:bodyPr>
          <a:lstStyle/>
          <a:p>
            <a:r>
              <a:rPr lang="en-US" dirty="0" smtClean="0"/>
              <a:t>1</a:t>
            </a:r>
            <a:endParaRPr lang="ms-MY" dirty="0"/>
          </a:p>
        </p:txBody>
      </p:sp>
      <p:sp>
        <p:nvSpPr>
          <p:cNvPr id="63" name="TextBox 62"/>
          <p:cNvSpPr txBox="1"/>
          <p:nvPr/>
        </p:nvSpPr>
        <p:spPr>
          <a:xfrm>
            <a:off x="3517142" y="5327155"/>
            <a:ext cx="301686" cy="369332"/>
          </a:xfrm>
          <a:prstGeom prst="rect">
            <a:avLst/>
          </a:prstGeom>
          <a:noFill/>
        </p:spPr>
        <p:txBody>
          <a:bodyPr wrap="none" rtlCol="0">
            <a:spAutoFit/>
          </a:bodyPr>
          <a:lstStyle/>
          <a:p>
            <a:r>
              <a:rPr lang="en-US" dirty="0" smtClean="0"/>
              <a:t>2</a:t>
            </a:r>
            <a:endParaRPr lang="ms-MY" dirty="0"/>
          </a:p>
        </p:txBody>
      </p:sp>
      <p:sp>
        <p:nvSpPr>
          <p:cNvPr id="64" name="TextBox 63"/>
          <p:cNvSpPr txBox="1"/>
          <p:nvPr/>
        </p:nvSpPr>
        <p:spPr>
          <a:xfrm>
            <a:off x="1756470" y="5327155"/>
            <a:ext cx="301686" cy="369332"/>
          </a:xfrm>
          <a:prstGeom prst="rect">
            <a:avLst/>
          </a:prstGeom>
          <a:noFill/>
        </p:spPr>
        <p:txBody>
          <a:bodyPr wrap="none" rtlCol="0">
            <a:spAutoFit/>
          </a:bodyPr>
          <a:lstStyle/>
          <a:p>
            <a:r>
              <a:rPr lang="en-US" dirty="0" smtClean="0"/>
              <a:t>1</a:t>
            </a:r>
            <a:endParaRPr lang="ms-MY" dirty="0"/>
          </a:p>
        </p:txBody>
      </p:sp>
      <p:sp>
        <p:nvSpPr>
          <p:cNvPr id="65" name="TextBox 64"/>
          <p:cNvSpPr txBox="1"/>
          <p:nvPr/>
        </p:nvSpPr>
        <p:spPr>
          <a:xfrm>
            <a:off x="1756470" y="2245498"/>
            <a:ext cx="301686" cy="369332"/>
          </a:xfrm>
          <a:prstGeom prst="rect">
            <a:avLst/>
          </a:prstGeom>
          <a:noFill/>
        </p:spPr>
        <p:txBody>
          <a:bodyPr wrap="none" rtlCol="0">
            <a:spAutoFit/>
          </a:bodyPr>
          <a:lstStyle/>
          <a:p>
            <a:r>
              <a:rPr lang="en-US" dirty="0" smtClean="0"/>
              <a:t>2</a:t>
            </a:r>
            <a:endParaRPr lang="ms-MY" dirty="0"/>
          </a:p>
        </p:txBody>
      </p:sp>
      <p:sp>
        <p:nvSpPr>
          <p:cNvPr id="66" name="TextBox 65"/>
          <p:cNvSpPr txBox="1"/>
          <p:nvPr/>
        </p:nvSpPr>
        <p:spPr>
          <a:xfrm>
            <a:off x="2555776" y="3168919"/>
            <a:ext cx="301686" cy="369332"/>
          </a:xfrm>
          <a:prstGeom prst="rect">
            <a:avLst/>
          </a:prstGeom>
          <a:noFill/>
        </p:spPr>
        <p:txBody>
          <a:bodyPr wrap="none" rtlCol="0">
            <a:spAutoFit/>
          </a:bodyPr>
          <a:lstStyle/>
          <a:p>
            <a:r>
              <a:rPr lang="en-US" dirty="0" smtClean="0"/>
              <a:t>4</a:t>
            </a:r>
            <a:endParaRPr lang="ms-MY" dirty="0"/>
          </a:p>
        </p:txBody>
      </p:sp>
      <p:sp>
        <p:nvSpPr>
          <p:cNvPr id="67" name="TextBox 66"/>
          <p:cNvSpPr txBox="1"/>
          <p:nvPr/>
        </p:nvSpPr>
        <p:spPr>
          <a:xfrm>
            <a:off x="2555776" y="1654850"/>
            <a:ext cx="301686" cy="369332"/>
          </a:xfrm>
          <a:prstGeom prst="rect">
            <a:avLst/>
          </a:prstGeom>
          <a:noFill/>
        </p:spPr>
        <p:txBody>
          <a:bodyPr wrap="none" rtlCol="0">
            <a:spAutoFit/>
          </a:bodyPr>
          <a:lstStyle/>
          <a:p>
            <a:r>
              <a:rPr lang="en-US" dirty="0" smtClean="0"/>
              <a:t>3</a:t>
            </a:r>
            <a:endParaRPr lang="ms-MY" dirty="0"/>
          </a:p>
        </p:txBody>
      </p:sp>
      <p:sp>
        <p:nvSpPr>
          <p:cNvPr id="68" name="TextBox 67"/>
          <p:cNvSpPr txBox="1"/>
          <p:nvPr/>
        </p:nvSpPr>
        <p:spPr>
          <a:xfrm>
            <a:off x="5966069" y="1821273"/>
            <a:ext cx="418704" cy="369332"/>
          </a:xfrm>
          <a:prstGeom prst="rect">
            <a:avLst/>
          </a:prstGeom>
          <a:noFill/>
        </p:spPr>
        <p:txBody>
          <a:bodyPr wrap="none" rtlCol="0">
            <a:spAutoFit/>
          </a:bodyPr>
          <a:lstStyle/>
          <a:p>
            <a:r>
              <a:rPr lang="en-US" dirty="0" smtClean="0"/>
              <a:t>10</a:t>
            </a:r>
            <a:endParaRPr lang="ms-MY" dirty="0"/>
          </a:p>
        </p:txBody>
      </p:sp>
      <p:sp>
        <p:nvSpPr>
          <p:cNvPr id="69" name="TextBox 68"/>
          <p:cNvSpPr txBox="1"/>
          <p:nvPr/>
        </p:nvSpPr>
        <p:spPr>
          <a:xfrm>
            <a:off x="5966069" y="2971790"/>
            <a:ext cx="418704" cy="369332"/>
          </a:xfrm>
          <a:prstGeom prst="rect">
            <a:avLst/>
          </a:prstGeom>
          <a:noFill/>
        </p:spPr>
        <p:txBody>
          <a:bodyPr wrap="none" rtlCol="0">
            <a:spAutoFit/>
          </a:bodyPr>
          <a:lstStyle/>
          <a:p>
            <a:r>
              <a:rPr lang="en-US" dirty="0" smtClean="0"/>
              <a:t>11</a:t>
            </a:r>
            <a:endParaRPr lang="ms-MY" dirty="0"/>
          </a:p>
        </p:txBody>
      </p:sp>
      <p:sp>
        <p:nvSpPr>
          <p:cNvPr id="70" name="TextBox 69"/>
          <p:cNvSpPr txBox="1"/>
          <p:nvPr/>
        </p:nvSpPr>
        <p:spPr>
          <a:xfrm>
            <a:off x="4283684" y="1636607"/>
            <a:ext cx="301686" cy="369332"/>
          </a:xfrm>
          <a:prstGeom prst="rect">
            <a:avLst/>
          </a:prstGeom>
          <a:noFill/>
        </p:spPr>
        <p:txBody>
          <a:bodyPr wrap="none" rtlCol="0">
            <a:spAutoFit/>
          </a:bodyPr>
          <a:lstStyle/>
          <a:p>
            <a:r>
              <a:rPr lang="en-US" dirty="0" smtClean="0"/>
              <a:t>6</a:t>
            </a:r>
            <a:endParaRPr lang="ms-MY" dirty="0"/>
          </a:p>
        </p:txBody>
      </p:sp>
      <p:sp>
        <p:nvSpPr>
          <p:cNvPr id="71" name="TextBox 70"/>
          <p:cNvSpPr txBox="1"/>
          <p:nvPr/>
        </p:nvSpPr>
        <p:spPr>
          <a:xfrm>
            <a:off x="3515690" y="2258869"/>
            <a:ext cx="301686" cy="369332"/>
          </a:xfrm>
          <a:prstGeom prst="rect">
            <a:avLst/>
          </a:prstGeom>
          <a:noFill/>
        </p:spPr>
        <p:txBody>
          <a:bodyPr wrap="none" rtlCol="0">
            <a:spAutoFit/>
          </a:bodyPr>
          <a:lstStyle/>
          <a:p>
            <a:r>
              <a:rPr lang="en-US" dirty="0" smtClean="0"/>
              <a:t>5</a:t>
            </a:r>
            <a:endParaRPr lang="ms-MY" dirty="0"/>
          </a:p>
        </p:txBody>
      </p:sp>
      <p:sp>
        <p:nvSpPr>
          <p:cNvPr id="72" name="TextBox 71"/>
          <p:cNvSpPr txBox="1"/>
          <p:nvPr/>
        </p:nvSpPr>
        <p:spPr>
          <a:xfrm>
            <a:off x="6960175" y="3401205"/>
            <a:ext cx="418704" cy="369332"/>
          </a:xfrm>
          <a:prstGeom prst="rect">
            <a:avLst/>
          </a:prstGeom>
          <a:noFill/>
        </p:spPr>
        <p:txBody>
          <a:bodyPr wrap="none" rtlCol="0">
            <a:spAutoFit/>
          </a:bodyPr>
          <a:lstStyle/>
          <a:p>
            <a:r>
              <a:rPr lang="en-US" dirty="0" smtClean="0"/>
              <a:t>13</a:t>
            </a:r>
            <a:endParaRPr lang="ms-MY" dirty="0"/>
          </a:p>
        </p:txBody>
      </p:sp>
      <p:sp>
        <p:nvSpPr>
          <p:cNvPr id="73" name="TextBox 72"/>
          <p:cNvSpPr txBox="1"/>
          <p:nvPr/>
        </p:nvSpPr>
        <p:spPr>
          <a:xfrm>
            <a:off x="6960175" y="2263836"/>
            <a:ext cx="418704" cy="369332"/>
          </a:xfrm>
          <a:prstGeom prst="rect">
            <a:avLst/>
          </a:prstGeom>
          <a:noFill/>
        </p:spPr>
        <p:txBody>
          <a:bodyPr wrap="none" rtlCol="0">
            <a:spAutoFit/>
          </a:bodyPr>
          <a:lstStyle/>
          <a:p>
            <a:r>
              <a:rPr lang="en-US" dirty="0" smtClean="0"/>
              <a:t>12</a:t>
            </a:r>
            <a:endParaRPr lang="ms-MY" dirty="0"/>
          </a:p>
        </p:txBody>
      </p:sp>
      <p:sp>
        <p:nvSpPr>
          <p:cNvPr id="74" name="TextBox 73"/>
          <p:cNvSpPr txBox="1"/>
          <p:nvPr/>
        </p:nvSpPr>
        <p:spPr>
          <a:xfrm>
            <a:off x="5178273" y="2926498"/>
            <a:ext cx="301686" cy="369332"/>
          </a:xfrm>
          <a:prstGeom prst="rect">
            <a:avLst/>
          </a:prstGeom>
          <a:noFill/>
        </p:spPr>
        <p:txBody>
          <a:bodyPr wrap="none" rtlCol="0">
            <a:spAutoFit/>
          </a:bodyPr>
          <a:lstStyle/>
          <a:p>
            <a:r>
              <a:rPr lang="en-US" dirty="0" smtClean="0"/>
              <a:t>9</a:t>
            </a:r>
            <a:endParaRPr lang="ms-MY" dirty="0"/>
          </a:p>
        </p:txBody>
      </p:sp>
      <p:sp>
        <p:nvSpPr>
          <p:cNvPr id="75" name="TextBox 74"/>
          <p:cNvSpPr txBox="1"/>
          <p:nvPr/>
        </p:nvSpPr>
        <p:spPr>
          <a:xfrm>
            <a:off x="5273080" y="2241492"/>
            <a:ext cx="301686" cy="369332"/>
          </a:xfrm>
          <a:prstGeom prst="rect">
            <a:avLst/>
          </a:prstGeom>
          <a:noFill/>
        </p:spPr>
        <p:txBody>
          <a:bodyPr wrap="none" rtlCol="0">
            <a:spAutoFit/>
          </a:bodyPr>
          <a:lstStyle/>
          <a:p>
            <a:r>
              <a:rPr lang="en-US" dirty="0" smtClean="0"/>
              <a:t>7</a:t>
            </a:r>
            <a:endParaRPr lang="ms-MY" dirty="0"/>
          </a:p>
        </p:txBody>
      </p:sp>
      <p:sp>
        <p:nvSpPr>
          <p:cNvPr id="76" name="TextBox 75"/>
          <p:cNvSpPr txBox="1"/>
          <p:nvPr/>
        </p:nvSpPr>
        <p:spPr>
          <a:xfrm>
            <a:off x="5191171" y="1891964"/>
            <a:ext cx="301686" cy="369332"/>
          </a:xfrm>
          <a:prstGeom prst="rect">
            <a:avLst/>
          </a:prstGeom>
          <a:noFill/>
        </p:spPr>
        <p:txBody>
          <a:bodyPr wrap="none" rtlCol="0">
            <a:spAutoFit/>
          </a:bodyPr>
          <a:lstStyle/>
          <a:p>
            <a:r>
              <a:rPr lang="en-US" dirty="0"/>
              <a:t>8</a:t>
            </a:r>
            <a:endParaRPr lang="ms-MY" dirty="0"/>
          </a:p>
        </p:txBody>
      </p:sp>
      <p:sp>
        <p:nvSpPr>
          <p:cNvPr id="77" name="Rounded Rectangle 76"/>
          <p:cNvSpPr/>
          <p:nvPr/>
        </p:nvSpPr>
        <p:spPr>
          <a:xfrm>
            <a:off x="251520" y="332656"/>
            <a:ext cx="8568952" cy="4464496"/>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sp>
        <p:nvSpPr>
          <p:cNvPr id="78" name="Rounded Rectangle 77"/>
          <p:cNvSpPr/>
          <p:nvPr/>
        </p:nvSpPr>
        <p:spPr>
          <a:xfrm>
            <a:off x="251520" y="5157192"/>
            <a:ext cx="5077596" cy="1008112"/>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s-MY"/>
          </a:p>
        </p:txBody>
      </p:sp>
    </p:spTree>
    <p:extLst>
      <p:ext uri="{BB962C8B-B14F-4D97-AF65-F5344CB8AC3E}">
        <p14:creationId xmlns:p14="http://schemas.microsoft.com/office/powerpoint/2010/main" val="3566965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764704"/>
          </a:xfrm>
        </p:spPr>
        <p:txBody>
          <a:bodyPr/>
          <a:lstStyle/>
          <a:p>
            <a:r>
              <a:rPr lang="en-US" dirty="0" smtClean="0"/>
              <a:t>Condition</a:t>
            </a:r>
            <a:endParaRPr lang="ms-MY" dirty="0"/>
          </a:p>
        </p:txBody>
      </p:sp>
      <p:graphicFrame>
        <p:nvGraphicFramePr>
          <p:cNvPr id="4" name="Table 3"/>
          <p:cNvGraphicFramePr>
            <a:graphicFrameLocks noGrp="1"/>
          </p:cNvGraphicFramePr>
          <p:nvPr>
            <p:extLst>
              <p:ext uri="{D42A27DB-BD31-4B8C-83A1-F6EECF244321}">
                <p14:modId xmlns:p14="http://schemas.microsoft.com/office/powerpoint/2010/main" val="792676585"/>
              </p:ext>
            </p:extLst>
          </p:nvPr>
        </p:nvGraphicFramePr>
        <p:xfrm>
          <a:off x="539552" y="908720"/>
          <a:ext cx="8064897" cy="5618480"/>
        </p:xfrm>
        <a:graphic>
          <a:graphicData uri="http://schemas.openxmlformats.org/drawingml/2006/table">
            <a:tbl>
              <a:tblPr firstRow="1" bandRow="1">
                <a:tableStyleId>{5C22544A-7EE6-4342-B048-85BDC9FD1C3A}</a:tableStyleId>
              </a:tblPr>
              <a:tblGrid>
                <a:gridCol w="568643"/>
                <a:gridCol w="1902143"/>
                <a:gridCol w="5594111"/>
              </a:tblGrid>
              <a:tr h="370840">
                <a:tc>
                  <a:txBody>
                    <a:bodyPr/>
                    <a:lstStyle/>
                    <a:p>
                      <a:r>
                        <a:rPr lang="en-US" sz="1200" dirty="0" smtClean="0">
                          <a:latin typeface="Times New Roman" pitchFamily="18" charset="0"/>
                          <a:cs typeface="Times New Roman" pitchFamily="18" charset="0"/>
                        </a:rPr>
                        <a:t>No.</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Process</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Findings</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1.</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Cash Sales</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Directly</a:t>
                      </a:r>
                      <a:r>
                        <a:rPr lang="en-US" sz="1200" baseline="0" dirty="0" smtClean="0">
                          <a:latin typeface="Times New Roman" pitchFamily="18" charset="0"/>
                          <a:cs typeface="Times New Roman" pitchFamily="18" charset="0"/>
                        </a:rPr>
                        <a:t> deduct item in stock &amp; payment.</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2.</a:t>
                      </a:r>
                      <a:endParaRPr lang="ms-MY" sz="12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itchFamily="18" charset="0"/>
                          <a:cs typeface="Times New Roman" pitchFamily="18" charset="0"/>
                        </a:rPr>
                        <a:t>Sales Quotation</a:t>
                      </a:r>
                      <a:endParaRPr lang="ms-MY" sz="1200" dirty="0" smtClean="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Same</a:t>
                      </a:r>
                      <a:r>
                        <a:rPr lang="en-US" sz="1200" baseline="0" dirty="0" smtClean="0">
                          <a:latin typeface="Times New Roman" pitchFamily="18" charset="0"/>
                          <a:cs typeface="Times New Roman" pitchFamily="18" charset="0"/>
                        </a:rPr>
                        <a:t> with SPS14.01</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3.</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Sales Order</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Can</a:t>
                      </a:r>
                      <a:r>
                        <a:rPr lang="en-US" sz="1200" baseline="0" dirty="0" smtClean="0">
                          <a:latin typeface="Times New Roman" pitchFamily="18" charset="0"/>
                          <a:cs typeface="Times New Roman" pitchFamily="18" charset="0"/>
                        </a:rPr>
                        <a:t> get the detail from SQ or directly create SO</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4.</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Delivery Order</a:t>
                      </a:r>
                      <a:endParaRPr lang="ms-MY" sz="1200" dirty="0">
                        <a:latin typeface="Times New Roman" pitchFamily="18" charset="0"/>
                        <a:cs typeface="Times New Roman" pitchFamily="18" charset="0"/>
                      </a:endParaRP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latin typeface="Times New Roman" pitchFamily="18" charset="0"/>
                          <a:cs typeface="Times New Roman" pitchFamily="18" charset="0"/>
                        </a:rPr>
                        <a:t>Can</a:t>
                      </a:r>
                      <a:r>
                        <a:rPr lang="en-US" sz="1200" baseline="0" dirty="0" smtClean="0">
                          <a:latin typeface="Times New Roman" pitchFamily="18" charset="0"/>
                          <a:cs typeface="Times New Roman" pitchFamily="18" charset="0"/>
                        </a:rPr>
                        <a:t> get the detail from SO or directly create DO</a:t>
                      </a:r>
                      <a:endParaRPr lang="ms-MY" sz="1200" dirty="0" smtClean="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5.</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Stock</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Deduct</a:t>
                      </a:r>
                      <a:r>
                        <a:rPr lang="en-US" sz="1200" baseline="0" dirty="0" smtClean="0">
                          <a:latin typeface="Times New Roman" pitchFamily="18" charset="0"/>
                          <a:cs typeface="Times New Roman" pitchFamily="18" charset="0"/>
                        </a:rPr>
                        <a:t> quantity after have DO and increase quantity after DR.</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6.</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Delivery Return</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Get details</a:t>
                      </a:r>
                      <a:r>
                        <a:rPr lang="en-US" sz="1200" baseline="0" dirty="0" smtClean="0">
                          <a:latin typeface="Times New Roman" pitchFamily="18" charset="0"/>
                          <a:cs typeface="Times New Roman" pitchFamily="18" charset="0"/>
                        </a:rPr>
                        <a:t> from DO. Cannot make DR if INVOICE created.</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7.</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Sales Invoice</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Can get details from SQ/SO/DO</a:t>
                      </a:r>
                      <a:r>
                        <a:rPr lang="en-US" sz="1200" baseline="0" dirty="0" smtClean="0">
                          <a:latin typeface="Times New Roman" pitchFamily="18" charset="0"/>
                          <a:cs typeface="Times New Roman" pitchFamily="18" charset="0"/>
                        </a:rPr>
                        <a:t> or directly create invoice.</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8.</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Sales Return</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Get</a:t>
                      </a:r>
                      <a:r>
                        <a:rPr lang="en-US" sz="1200" baseline="0" dirty="0" smtClean="0">
                          <a:latin typeface="Times New Roman" pitchFamily="18" charset="0"/>
                          <a:cs typeface="Times New Roman" pitchFamily="18" charset="0"/>
                        </a:rPr>
                        <a:t> details from INVOICE but once invoice fully paid, can’t be return. If payment made partially, remaining amount only can be return.</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9.</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Receive Payments</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Details</a:t>
                      </a:r>
                      <a:r>
                        <a:rPr lang="en-US" sz="1200" baseline="0" dirty="0" smtClean="0">
                          <a:latin typeface="Times New Roman" pitchFamily="18" charset="0"/>
                          <a:cs typeface="Times New Roman" pitchFamily="18" charset="0"/>
                        </a:rPr>
                        <a:t> from INVOICE. Amount will be increase if Debit Note created &amp; amount will be deduct if Credit Note created.</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10.</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Debit</a:t>
                      </a:r>
                      <a:r>
                        <a:rPr lang="en-US" sz="1200" baseline="0" dirty="0" smtClean="0">
                          <a:latin typeface="Times New Roman" pitchFamily="18" charset="0"/>
                          <a:cs typeface="Times New Roman" pitchFamily="18" charset="0"/>
                        </a:rPr>
                        <a:t> Note</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Same with SPS14.01</a:t>
                      </a:r>
                      <a:r>
                        <a:rPr lang="en-US" sz="1200" baseline="0" dirty="0" smtClean="0">
                          <a:latin typeface="Times New Roman" pitchFamily="18" charset="0"/>
                          <a:cs typeface="Times New Roman" pitchFamily="18" charset="0"/>
                        </a:rPr>
                        <a:t> and the debit amount will automatically increase in the invoice amount.</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11.</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Credit Note</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2</a:t>
                      </a:r>
                      <a:r>
                        <a:rPr lang="en-US" sz="1200" baseline="0" dirty="0" smtClean="0">
                          <a:latin typeface="Times New Roman" pitchFamily="18" charset="0"/>
                          <a:cs typeface="Times New Roman" pitchFamily="18" charset="0"/>
                        </a:rPr>
                        <a:t> sections created. Remaining amount of invoice to be deduct by credit note and another one is the amount that want to apply of the credit note amount but this sections amount can be more than credit note’s amount if the other amount need to deduct and the amount will appear in Refund transaction.</a:t>
                      </a:r>
                      <a:endParaRPr lang="ms-MY" sz="1200" dirty="0">
                        <a:latin typeface="Times New Roman" pitchFamily="18" charset="0"/>
                        <a:cs typeface="Times New Roman" pitchFamily="18" charset="0"/>
                      </a:endParaRPr>
                    </a:p>
                  </a:txBody>
                  <a:tcPr/>
                </a:tc>
              </a:tr>
              <a:tr h="370840">
                <a:tc>
                  <a:txBody>
                    <a:bodyPr/>
                    <a:lstStyle/>
                    <a:p>
                      <a:r>
                        <a:rPr lang="en-US" sz="1200" dirty="0" smtClean="0">
                          <a:latin typeface="Times New Roman" pitchFamily="18" charset="0"/>
                          <a:cs typeface="Times New Roman" pitchFamily="18" charset="0"/>
                        </a:rPr>
                        <a:t>12.</a:t>
                      </a:r>
                      <a:endParaRPr lang="ms-MY"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Refund</a:t>
                      </a:r>
                      <a:endParaRPr lang="ms-MY" sz="1200" dirty="0">
                        <a:latin typeface="Times New Roman" pitchFamily="18" charset="0"/>
                        <a:cs typeface="Times New Roman" pitchFamily="18" charset="0"/>
                      </a:endParaRPr>
                    </a:p>
                  </a:txBody>
                  <a:tcPr/>
                </a:tc>
                <a:tc>
                  <a:txBody>
                    <a:bodyPr/>
                    <a:lstStyle/>
                    <a:p>
                      <a:pPr marL="285750" indent="-285750">
                        <a:buFont typeface="Arial" pitchFamily="34" charset="0"/>
                        <a:buChar char="•"/>
                      </a:pPr>
                      <a:r>
                        <a:rPr lang="en-US" sz="1200" dirty="0" smtClean="0">
                          <a:latin typeface="Times New Roman" pitchFamily="18" charset="0"/>
                          <a:cs typeface="Times New Roman" pitchFamily="18" charset="0"/>
                        </a:rPr>
                        <a:t>Details appeared if in</a:t>
                      </a:r>
                      <a:r>
                        <a:rPr lang="en-US" sz="1200" baseline="0" dirty="0" smtClean="0">
                          <a:latin typeface="Times New Roman" pitchFamily="18" charset="0"/>
                          <a:cs typeface="Times New Roman" pitchFamily="18" charset="0"/>
                        </a:rPr>
                        <a:t> the Credit Note transaction have other amount than credit note amount.</a:t>
                      </a:r>
                      <a:endParaRPr lang="ms-MY" sz="12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159573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852936"/>
            <a:ext cx="8229600" cy="1143000"/>
          </a:xfrm>
        </p:spPr>
        <p:txBody>
          <a:bodyPr/>
          <a:lstStyle/>
          <a:p>
            <a:r>
              <a:rPr lang="en-US" dirty="0" smtClean="0"/>
              <a:t>PURCHASE</a:t>
            </a:r>
            <a:endParaRPr lang="ms-MY" dirty="0"/>
          </a:p>
        </p:txBody>
      </p:sp>
    </p:spTree>
    <p:extLst>
      <p:ext uri="{BB962C8B-B14F-4D97-AF65-F5344CB8AC3E}">
        <p14:creationId xmlns:p14="http://schemas.microsoft.com/office/powerpoint/2010/main" val="3619458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 name="Group 101"/>
          <p:cNvGrpSpPr/>
          <p:nvPr/>
        </p:nvGrpSpPr>
        <p:grpSpPr>
          <a:xfrm>
            <a:off x="245660" y="1354157"/>
            <a:ext cx="8666327" cy="3639938"/>
            <a:chOff x="354842" y="1067554"/>
            <a:chExt cx="8666327" cy="3639938"/>
          </a:xfrm>
        </p:grpSpPr>
        <p:sp>
          <p:nvSpPr>
            <p:cNvPr id="24" name="Rounded Rectangle 23"/>
            <p:cNvSpPr/>
            <p:nvPr/>
          </p:nvSpPr>
          <p:spPr>
            <a:xfrm>
              <a:off x="354842" y="1067554"/>
              <a:ext cx="8666327" cy="3639938"/>
            </a:xfrm>
            <a:prstGeom prst="roundRect">
              <a:avLst/>
            </a:prstGeom>
            <a:noFill/>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MY"/>
            </a:p>
          </p:txBody>
        </p:sp>
        <p:grpSp>
          <p:nvGrpSpPr>
            <p:cNvPr id="98" name="Group 97"/>
            <p:cNvGrpSpPr/>
            <p:nvPr/>
          </p:nvGrpSpPr>
          <p:grpSpPr>
            <a:xfrm>
              <a:off x="461659" y="1519183"/>
              <a:ext cx="8382347" cy="2774142"/>
              <a:chOff x="560968" y="501445"/>
              <a:chExt cx="8382347" cy="2774142"/>
            </a:xfrm>
          </p:grpSpPr>
          <p:sp>
            <p:nvSpPr>
              <p:cNvPr id="4" name="TextBox 3"/>
              <p:cNvSpPr txBox="1"/>
              <p:nvPr/>
            </p:nvSpPr>
            <p:spPr>
              <a:xfrm>
                <a:off x="2004064" y="1685119"/>
                <a:ext cx="98519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MY" dirty="0"/>
                  <a:t>GRN</a:t>
                </a:r>
              </a:p>
            </p:txBody>
          </p:sp>
          <p:sp>
            <p:nvSpPr>
              <p:cNvPr id="5" name="TextBox 4"/>
              <p:cNvSpPr txBox="1"/>
              <p:nvPr/>
            </p:nvSpPr>
            <p:spPr>
              <a:xfrm>
                <a:off x="560968" y="1668815"/>
                <a:ext cx="54974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MY" dirty="0"/>
                  <a:t>PO</a:t>
                </a:r>
              </a:p>
            </p:txBody>
          </p:sp>
          <p:sp>
            <p:nvSpPr>
              <p:cNvPr id="6" name="TextBox 5"/>
              <p:cNvSpPr txBox="1"/>
              <p:nvPr/>
            </p:nvSpPr>
            <p:spPr>
              <a:xfrm>
                <a:off x="3930555" y="1666917"/>
                <a:ext cx="966308"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MY" dirty="0"/>
                  <a:t>P.INV</a:t>
                </a:r>
              </a:p>
            </p:txBody>
          </p:sp>
          <p:sp>
            <p:nvSpPr>
              <p:cNvPr id="7" name="TextBox 6"/>
              <p:cNvSpPr txBox="1"/>
              <p:nvPr/>
            </p:nvSpPr>
            <p:spPr>
              <a:xfrm>
                <a:off x="5863171" y="1676018"/>
                <a:ext cx="108529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lgn="ctr"/>
                <a:r>
                  <a:rPr lang="en-MY" dirty="0"/>
                  <a:t>PAYMENT</a:t>
                </a:r>
              </a:p>
            </p:txBody>
          </p:sp>
          <p:cxnSp>
            <p:nvCxnSpPr>
              <p:cNvPr id="34" name="Straight Arrow Connector 33"/>
              <p:cNvCxnSpPr>
                <a:stCxn id="4" idx="3"/>
              </p:cNvCxnSpPr>
              <p:nvPr/>
            </p:nvCxnSpPr>
            <p:spPr>
              <a:xfrm>
                <a:off x="2989256" y="1869785"/>
                <a:ext cx="9412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992625" y="501445"/>
                <a:ext cx="996631"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MY" dirty="0"/>
                  <a:t>GRR</a:t>
                </a:r>
              </a:p>
            </p:txBody>
          </p:sp>
          <p:cxnSp>
            <p:nvCxnSpPr>
              <p:cNvPr id="79" name="Straight Arrow Connector 78"/>
              <p:cNvCxnSpPr>
                <a:stCxn id="4" idx="0"/>
                <a:endCxn id="37" idx="2"/>
              </p:cNvCxnSpPr>
              <p:nvPr/>
            </p:nvCxnSpPr>
            <p:spPr>
              <a:xfrm flipH="1" flipV="1">
                <a:off x="2490941" y="870777"/>
                <a:ext cx="5719" cy="814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5" idx="3"/>
              </p:cNvCxnSpPr>
              <p:nvPr/>
            </p:nvCxnSpPr>
            <p:spPr>
              <a:xfrm>
                <a:off x="1110715" y="1861633"/>
                <a:ext cx="912233" cy="81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6" idx="3"/>
              </p:cNvCxnSpPr>
              <p:nvPr/>
            </p:nvCxnSpPr>
            <p:spPr>
              <a:xfrm>
                <a:off x="4896863" y="1851583"/>
                <a:ext cx="952778" cy="45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3779966" y="517711"/>
                <a:ext cx="126748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MY" dirty="0" smtClean="0"/>
                  <a:t>P. RETURN</a:t>
                </a:r>
                <a:endParaRPr lang="en-MY" dirty="0"/>
              </a:p>
            </p:txBody>
          </p:sp>
          <p:cxnSp>
            <p:nvCxnSpPr>
              <p:cNvPr id="42" name="Straight Arrow Connector 41"/>
              <p:cNvCxnSpPr>
                <a:stCxn id="6" idx="0"/>
                <a:endCxn id="41" idx="2"/>
              </p:cNvCxnSpPr>
              <p:nvPr/>
            </p:nvCxnSpPr>
            <p:spPr>
              <a:xfrm flipV="1">
                <a:off x="4413709" y="887043"/>
                <a:ext cx="0" cy="7798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7976384" y="1672064"/>
                <a:ext cx="96693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lgn="ctr"/>
                <a:r>
                  <a:rPr lang="en-MY" dirty="0" smtClean="0"/>
                  <a:t>REFUND</a:t>
                </a:r>
                <a:endParaRPr lang="en-MY" dirty="0"/>
              </a:p>
            </p:txBody>
          </p:sp>
          <p:cxnSp>
            <p:nvCxnSpPr>
              <p:cNvPr id="63" name="Straight Arrow Connector 62"/>
              <p:cNvCxnSpPr>
                <a:stCxn id="7" idx="3"/>
                <a:endCxn id="52" idx="1"/>
              </p:cNvCxnSpPr>
              <p:nvPr/>
            </p:nvCxnSpPr>
            <p:spPr>
              <a:xfrm flipV="1">
                <a:off x="6948468" y="1856730"/>
                <a:ext cx="1027916" cy="3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flipV="1">
                <a:off x="6408557" y="889315"/>
                <a:ext cx="0" cy="7798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5931201" y="501487"/>
                <a:ext cx="89922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lgn="ctr"/>
                <a:r>
                  <a:rPr lang="en-MY" dirty="0" smtClean="0"/>
                  <a:t>D.NOTE</a:t>
                </a:r>
                <a:endParaRPr lang="en-MY" dirty="0"/>
              </a:p>
            </p:txBody>
          </p:sp>
          <p:sp>
            <p:nvSpPr>
              <p:cNvPr id="87" name="TextBox 86"/>
              <p:cNvSpPr txBox="1"/>
              <p:nvPr/>
            </p:nvSpPr>
            <p:spPr>
              <a:xfrm>
                <a:off x="5863171" y="2906255"/>
                <a:ext cx="108529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MY" dirty="0" smtClean="0"/>
                  <a:t>C.NOTE</a:t>
                </a:r>
                <a:endParaRPr lang="en-MY" dirty="0"/>
              </a:p>
            </p:txBody>
          </p:sp>
          <p:cxnSp>
            <p:nvCxnSpPr>
              <p:cNvPr id="88" name="Straight Arrow Connector 87"/>
              <p:cNvCxnSpPr>
                <a:stCxn id="7" idx="2"/>
                <a:endCxn id="87" idx="0"/>
              </p:cNvCxnSpPr>
              <p:nvPr/>
            </p:nvCxnSpPr>
            <p:spPr>
              <a:xfrm>
                <a:off x="6405820" y="2045350"/>
                <a:ext cx="0" cy="8609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2022948" y="2906255"/>
                <a:ext cx="966308"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MY" dirty="0" smtClean="0"/>
                  <a:t>STOCK</a:t>
                </a:r>
                <a:endParaRPr lang="en-MY" dirty="0"/>
              </a:p>
            </p:txBody>
          </p:sp>
          <p:cxnSp>
            <p:nvCxnSpPr>
              <p:cNvPr id="95" name="Straight Arrow Connector 94"/>
              <p:cNvCxnSpPr>
                <a:stCxn id="4" idx="2"/>
                <a:endCxn id="94" idx="0"/>
              </p:cNvCxnSpPr>
              <p:nvPr/>
            </p:nvCxnSpPr>
            <p:spPr>
              <a:xfrm>
                <a:off x="2496660" y="2054451"/>
                <a:ext cx="9442" cy="8518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
        <p:nvSpPr>
          <p:cNvPr id="103" name="TextBox 102"/>
          <p:cNvSpPr txBox="1"/>
          <p:nvPr/>
        </p:nvSpPr>
        <p:spPr>
          <a:xfrm>
            <a:off x="476507" y="3427425"/>
            <a:ext cx="301686" cy="369332"/>
          </a:xfrm>
          <a:prstGeom prst="rect">
            <a:avLst/>
          </a:prstGeom>
          <a:noFill/>
        </p:spPr>
        <p:txBody>
          <a:bodyPr wrap="none" rtlCol="0">
            <a:spAutoFit/>
          </a:bodyPr>
          <a:lstStyle/>
          <a:p>
            <a:r>
              <a:rPr lang="en-MY" dirty="0" smtClean="0"/>
              <a:t>1</a:t>
            </a:r>
            <a:endParaRPr lang="en-MY" dirty="0"/>
          </a:p>
        </p:txBody>
      </p:sp>
      <p:sp>
        <p:nvSpPr>
          <p:cNvPr id="104" name="TextBox 103"/>
          <p:cNvSpPr txBox="1"/>
          <p:nvPr/>
        </p:nvSpPr>
        <p:spPr>
          <a:xfrm>
            <a:off x="2294489" y="3427425"/>
            <a:ext cx="301686" cy="369332"/>
          </a:xfrm>
          <a:prstGeom prst="rect">
            <a:avLst/>
          </a:prstGeom>
          <a:noFill/>
        </p:spPr>
        <p:txBody>
          <a:bodyPr wrap="none" rtlCol="0">
            <a:spAutoFit/>
          </a:bodyPr>
          <a:lstStyle/>
          <a:p>
            <a:r>
              <a:rPr lang="en-MY" dirty="0" smtClean="0"/>
              <a:t>2</a:t>
            </a:r>
            <a:endParaRPr lang="en-MY" dirty="0"/>
          </a:p>
        </p:txBody>
      </p:sp>
      <p:sp>
        <p:nvSpPr>
          <p:cNvPr id="105" name="TextBox 104"/>
          <p:cNvSpPr txBox="1"/>
          <p:nvPr/>
        </p:nvSpPr>
        <p:spPr>
          <a:xfrm>
            <a:off x="2296872" y="2228543"/>
            <a:ext cx="301686" cy="369332"/>
          </a:xfrm>
          <a:prstGeom prst="rect">
            <a:avLst/>
          </a:prstGeom>
          <a:noFill/>
        </p:spPr>
        <p:txBody>
          <a:bodyPr wrap="none" rtlCol="0">
            <a:spAutoFit/>
          </a:bodyPr>
          <a:lstStyle/>
          <a:p>
            <a:r>
              <a:rPr lang="en-MY" dirty="0"/>
              <a:t>3</a:t>
            </a:r>
          </a:p>
        </p:txBody>
      </p:sp>
      <p:sp>
        <p:nvSpPr>
          <p:cNvPr id="106" name="TextBox 105"/>
          <p:cNvSpPr txBox="1"/>
          <p:nvPr/>
        </p:nvSpPr>
        <p:spPr>
          <a:xfrm>
            <a:off x="6320245" y="3427425"/>
            <a:ext cx="301686" cy="369332"/>
          </a:xfrm>
          <a:prstGeom prst="rect">
            <a:avLst/>
          </a:prstGeom>
          <a:noFill/>
        </p:spPr>
        <p:txBody>
          <a:bodyPr wrap="none" rtlCol="0">
            <a:spAutoFit/>
          </a:bodyPr>
          <a:lstStyle/>
          <a:p>
            <a:r>
              <a:rPr lang="en-MY" dirty="0"/>
              <a:t>7</a:t>
            </a:r>
          </a:p>
        </p:txBody>
      </p:sp>
      <p:sp>
        <p:nvSpPr>
          <p:cNvPr id="107" name="TextBox 106"/>
          <p:cNvSpPr txBox="1"/>
          <p:nvPr/>
        </p:nvSpPr>
        <p:spPr>
          <a:xfrm>
            <a:off x="7961727" y="3429647"/>
            <a:ext cx="301686" cy="369332"/>
          </a:xfrm>
          <a:prstGeom prst="rect">
            <a:avLst/>
          </a:prstGeom>
          <a:noFill/>
        </p:spPr>
        <p:txBody>
          <a:bodyPr wrap="none" rtlCol="0">
            <a:spAutoFit/>
          </a:bodyPr>
          <a:lstStyle/>
          <a:p>
            <a:r>
              <a:rPr lang="en-MY" dirty="0" smtClean="0"/>
              <a:t>8</a:t>
            </a:r>
            <a:endParaRPr lang="en-MY" dirty="0"/>
          </a:p>
        </p:txBody>
      </p:sp>
      <p:sp>
        <p:nvSpPr>
          <p:cNvPr id="108" name="TextBox 107"/>
          <p:cNvSpPr txBox="1"/>
          <p:nvPr/>
        </p:nvSpPr>
        <p:spPr>
          <a:xfrm>
            <a:off x="4245909" y="3349691"/>
            <a:ext cx="301686" cy="369332"/>
          </a:xfrm>
          <a:prstGeom prst="rect">
            <a:avLst/>
          </a:prstGeom>
          <a:noFill/>
        </p:spPr>
        <p:txBody>
          <a:bodyPr wrap="none" rtlCol="0">
            <a:spAutoFit/>
          </a:bodyPr>
          <a:lstStyle/>
          <a:p>
            <a:r>
              <a:rPr lang="en-MY" dirty="0" smtClean="0"/>
              <a:t>4</a:t>
            </a:r>
            <a:endParaRPr lang="en-MY" dirty="0"/>
          </a:p>
        </p:txBody>
      </p:sp>
      <p:sp>
        <p:nvSpPr>
          <p:cNvPr id="109" name="TextBox 108"/>
          <p:cNvSpPr txBox="1"/>
          <p:nvPr/>
        </p:nvSpPr>
        <p:spPr>
          <a:xfrm>
            <a:off x="4245909" y="2247286"/>
            <a:ext cx="301686" cy="369332"/>
          </a:xfrm>
          <a:prstGeom prst="rect">
            <a:avLst/>
          </a:prstGeom>
          <a:noFill/>
        </p:spPr>
        <p:txBody>
          <a:bodyPr wrap="none" rtlCol="0">
            <a:spAutoFit/>
          </a:bodyPr>
          <a:lstStyle/>
          <a:p>
            <a:r>
              <a:rPr lang="en-MY" dirty="0"/>
              <a:t>5</a:t>
            </a:r>
          </a:p>
        </p:txBody>
      </p:sp>
      <p:sp>
        <p:nvSpPr>
          <p:cNvPr id="110" name="TextBox 109"/>
          <p:cNvSpPr txBox="1"/>
          <p:nvPr/>
        </p:nvSpPr>
        <p:spPr>
          <a:xfrm>
            <a:off x="6320245" y="2257499"/>
            <a:ext cx="301686" cy="369332"/>
          </a:xfrm>
          <a:prstGeom prst="rect">
            <a:avLst/>
          </a:prstGeom>
          <a:noFill/>
        </p:spPr>
        <p:txBody>
          <a:bodyPr wrap="none" rtlCol="0">
            <a:spAutoFit/>
          </a:bodyPr>
          <a:lstStyle/>
          <a:p>
            <a:r>
              <a:rPr lang="en-MY" dirty="0"/>
              <a:t>6</a:t>
            </a:r>
          </a:p>
        </p:txBody>
      </p:sp>
      <p:sp>
        <p:nvSpPr>
          <p:cNvPr id="111" name="TextBox 110"/>
          <p:cNvSpPr txBox="1"/>
          <p:nvPr/>
        </p:nvSpPr>
        <p:spPr>
          <a:xfrm>
            <a:off x="6320245" y="4555973"/>
            <a:ext cx="301686" cy="369332"/>
          </a:xfrm>
          <a:prstGeom prst="rect">
            <a:avLst/>
          </a:prstGeom>
          <a:noFill/>
        </p:spPr>
        <p:txBody>
          <a:bodyPr wrap="none" rtlCol="0">
            <a:spAutoFit/>
          </a:bodyPr>
          <a:lstStyle/>
          <a:p>
            <a:r>
              <a:rPr lang="en-MY" dirty="0" smtClean="0"/>
              <a:t>6</a:t>
            </a:r>
            <a:endParaRPr lang="en-MY" dirty="0"/>
          </a:p>
        </p:txBody>
      </p:sp>
    </p:spTree>
    <p:extLst>
      <p:ext uri="{BB962C8B-B14F-4D97-AF65-F5344CB8AC3E}">
        <p14:creationId xmlns:p14="http://schemas.microsoft.com/office/powerpoint/2010/main" val="35525610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8740" y="464023"/>
            <a:ext cx="3549946" cy="369332"/>
          </a:xfrm>
          <a:prstGeom prst="rect">
            <a:avLst/>
          </a:prstGeom>
          <a:noFill/>
        </p:spPr>
        <p:txBody>
          <a:bodyPr wrap="none" rtlCol="0">
            <a:spAutoFit/>
          </a:bodyPr>
          <a:lstStyle/>
          <a:p>
            <a:r>
              <a:rPr lang="en-MY" dirty="0" smtClean="0"/>
              <a:t>FLOW OF INVENTORY IN TREEZSOFT</a:t>
            </a:r>
            <a:endParaRPr lang="en-MY" dirty="0"/>
          </a:p>
        </p:txBody>
      </p:sp>
      <p:graphicFrame>
        <p:nvGraphicFramePr>
          <p:cNvPr id="7" name="Table 6"/>
          <p:cNvGraphicFramePr>
            <a:graphicFrameLocks noGrp="1"/>
          </p:cNvGraphicFramePr>
          <p:nvPr>
            <p:extLst>
              <p:ext uri="{D42A27DB-BD31-4B8C-83A1-F6EECF244321}">
                <p14:modId xmlns:p14="http://schemas.microsoft.com/office/powerpoint/2010/main" val="121720074"/>
              </p:ext>
            </p:extLst>
          </p:nvPr>
        </p:nvGraphicFramePr>
        <p:xfrm>
          <a:off x="668740" y="1078170"/>
          <a:ext cx="8215953" cy="5222240"/>
        </p:xfrm>
        <a:graphic>
          <a:graphicData uri="http://schemas.openxmlformats.org/drawingml/2006/table">
            <a:tbl>
              <a:tblPr firstRow="1" bandRow="1">
                <a:tableStyleId>{E8B1032C-EA38-4F05-BA0D-38AFFFC7BED3}</a:tableStyleId>
              </a:tblPr>
              <a:tblGrid>
                <a:gridCol w="531566"/>
                <a:gridCol w="2126263"/>
                <a:gridCol w="5558124"/>
              </a:tblGrid>
              <a:tr h="311698">
                <a:tc>
                  <a:txBody>
                    <a:bodyPr/>
                    <a:lstStyle/>
                    <a:p>
                      <a:r>
                        <a:rPr lang="en-MY" dirty="0" smtClean="0"/>
                        <a:t>NO</a:t>
                      </a:r>
                      <a:endParaRPr lang="en-MY" dirty="0"/>
                    </a:p>
                  </a:txBody>
                  <a:tcPr/>
                </a:tc>
                <a:tc>
                  <a:txBody>
                    <a:bodyPr/>
                    <a:lstStyle/>
                    <a:p>
                      <a:r>
                        <a:rPr lang="en-MY" dirty="0" smtClean="0"/>
                        <a:t>PROCESS</a:t>
                      </a:r>
                      <a:endParaRPr lang="en-MY" dirty="0"/>
                    </a:p>
                  </a:txBody>
                  <a:tcPr/>
                </a:tc>
                <a:tc>
                  <a:txBody>
                    <a:bodyPr/>
                    <a:lstStyle/>
                    <a:p>
                      <a:r>
                        <a:rPr lang="en-MY" smtClean="0"/>
                        <a:t>FINDINGS</a:t>
                      </a:r>
                      <a:endParaRPr lang="en-MY" dirty="0"/>
                    </a:p>
                  </a:txBody>
                  <a:tcPr/>
                </a:tc>
              </a:tr>
              <a:tr h="370840">
                <a:tc>
                  <a:txBody>
                    <a:bodyPr/>
                    <a:lstStyle/>
                    <a:p>
                      <a:pPr algn="ctr"/>
                      <a:r>
                        <a:rPr lang="en-MY" dirty="0" smtClean="0"/>
                        <a:t>1</a:t>
                      </a:r>
                      <a:endParaRPr lang="en-MY"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dirty="0" smtClean="0"/>
                        <a:t>Create PO</a:t>
                      </a:r>
                    </a:p>
                  </a:txBody>
                  <a:tcPr/>
                </a:tc>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smtClean="0"/>
                        <a:t>Create PO. New item can be added directly.</a:t>
                      </a:r>
                    </a:p>
                  </a:txBody>
                  <a:tcPr/>
                </a:tc>
              </a:tr>
              <a:tr h="370840">
                <a:tc>
                  <a:txBody>
                    <a:bodyPr/>
                    <a:lstStyle/>
                    <a:p>
                      <a:pPr algn="ctr"/>
                      <a:r>
                        <a:rPr lang="en-MY" dirty="0" smtClean="0"/>
                        <a:t>2</a:t>
                      </a:r>
                      <a:endParaRPr lang="en-MY"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dirty="0" smtClean="0"/>
                        <a:t>Create GRN</a:t>
                      </a:r>
                    </a:p>
                  </a:txBody>
                  <a:tcPr/>
                </a:tc>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smtClean="0"/>
                        <a:t>Data will be taken from PO.</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smtClean="0"/>
                        <a:t>Can delete before create Invoice.</a:t>
                      </a:r>
                    </a:p>
                  </a:txBody>
                  <a:tcPr/>
                </a:tc>
              </a:tr>
              <a:tr h="370840">
                <a:tc>
                  <a:txBody>
                    <a:bodyPr/>
                    <a:lstStyle/>
                    <a:p>
                      <a:pPr algn="ctr"/>
                      <a:r>
                        <a:rPr lang="en-MY" dirty="0" smtClean="0"/>
                        <a:t>3</a:t>
                      </a:r>
                      <a:endParaRPr lang="en-MY"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dirty="0" smtClean="0"/>
                        <a:t>Create GRR</a:t>
                      </a:r>
                    </a:p>
                  </a:txBody>
                  <a:tcPr/>
                </a:tc>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smtClean="0"/>
                        <a:t>GRR is applied if user use GRN. </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smtClean="0"/>
                        <a:t>Cannot do GRR once Invoice has created.</a:t>
                      </a:r>
                    </a:p>
                  </a:txBody>
                  <a:tcPr/>
                </a:tc>
              </a:tr>
              <a:tr h="370840">
                <a:tc>
                  <a:txBody>
                    <a:bodyPr/>
                    <a:lstStyle/>
                    <a:p>
                      <a:pPr algn="ctr"/>
                      <a:r>
                        <a:rPr lang="en-MY" dirty="0" smtClean="0"/>
                        <a:t>4</a:t>
                      </a:r>
                      <a:endParaRPr lang="en-MY"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dirty="0" smtClean="0"/>
                        <a:t>Create Invoice</a:t>
                      </a:r>
                    </a:p>
                  </a:txBody>
                  <a:tcPr/>
                </a:tc>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smtClean="0"/>
                        <a:t>Data will be taken from PO/GRN.</a:t>
                      </a:r>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smtClean="0"/>
                        <a:t>Cannot delete once payment is made.</a:t>
                      </a:r>
                    </a:p>
                  </a:txBody>
                  <a:tcPr/>
                </a:tc>
              </a:tr>
              <a:tr h="370840">
                <a:tc>
                  <a:txBody>
                    <a:bodyPr/>
                    <a:lstStyle/>
                    <a:p>
                      <a:pPr algn="ctr"/>
                      <a:r>
                        <a:rPr lang="en-MY" dirty="0" smtClean="0"/>
                        <a:t>5</a:t>
                      </a:r>
                      <a:endParaRPr lang="en-MY" dirty="0"/>
                    </a:p>
                  </a:txBody>
                  <a:tcPr/>
                </a:tc>
                <a:tc>
                  <a:txBody>
                    <a:bodyPr/>
                    <a:lstStyle/>
                    <a:p>
                      <a:r>
                        <a:rPr lang="en-MY" dirty="0" smtClean="0"/>
                        <a:t>Create Purchase</a:t>
                      </a:r>
                      <a:r>
                        <a:rPr lang="en-MY" baseline="0" dirty="0" smtClean="0"/>
                        <a:t> Return</a:t>
                      </a:r>
                      <a:endParaRPr lang="en-MY" dirty="0"/>
                    </a:p>
                  </a:txBody>
                  <a:tcPr/>
                </a:tc>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err="1" smtClean="0"/>
                        <a:t>P.Return</a:t>
                      </a:r>
                      <a:r>
                        <a:rPr lang="en-MY" dirty="0" smtClean="0"/>
                        <a:t> is applied if user create invoice without</a:t>
                      </a:r>
                      <a:r>
                        <a:rPr lang="en-MY" baseline="0" dirty="0" smtClean="0"/>
                        <a:t> GRN.</a:t>
                      </a:r>
                      <a:endParaRPr lang="en-MY" dirty="0" smtClean="0"/>
                    </a:p>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dirty="0" smtClean="0"/>
                        <a:t>Cannot</a:t>
                      </a:r>
                      <a:r>
                        <a:rPr lang="en-MY" baseline="0" dirty="0" smtClean="0"/>
                        <a:t> delete once payment is fully paid.</a:t>
                      </a:r>
                      <a:endParaRPr lang="en-MY" dirty="0" smtClean="0"/>
                    </a:p>
                  </a:txBody>
                  <a:tcPr/>
                </a:tc>
              </a:tr>
              <a:tr h="370840">
                <a:tc>
                  <a:txBody>
                    <a:bodyPr/>
                    <a:lstStyle/>
                    <a:p>
                      <a:pPr algn="ctr"/>
                      <a:r>
                        <a:rPr lang="en-MY" dirty="0" smtClean="0"/>
                        <a:t>6</a:t>
                      </a:r>
                      <a:endParaRPr lang="en-MY"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dirty="0" smtClean="0"/>
                        <a:t>Create DN/CN</a:t>
                      </a:r>
                    </a:p>
                  </a:txBody>
                  <a:tcPr/>
                </a:tc>
                <a:tc>
                  <a:txBody>
                    <a:bodyPr/>
                    <a:lstStyle/>
                    <a:p>
                      <a:pPr marL="285750" indent="-285750">
                        <a:buFont typeface="Wingdings" panose="05000000000000000000" pitchFamily="2" charset="2"/>
                        <a:buChar char="§"/>
                      </a:pPr>
                      <a:r>
                        <a:rPr lang="en-MY" dirty="0" smtClean="0"/>
                        <a:t>Cannot create</a:t>
                      </a:r>
                      <a:r>
                        <a:rPr lang="en-MY" baseline="0" dirty="0" smtClean="0"/>
                        <a:t> CN </a:t>
                      </a:r>
                      <a:r>
                        <a:rPr lang="en-MY" dirty="0" smtClean="0"/>
                        <a:t>once full payment is made.</a:t>
                      </a:r>
                    </a:p>
                    <a:p>
                      <a:pPr marL="285750" indent="-285750">
                        <a:buFont typeface="Wingdings" panose="05000000000000000000" pitchFamily="2" charset="2"/>
                        <a:buChar char="§"/>
                      </a:pPr>
                      <a:r>
                        <a:rPr lang="en-MY" dirty="0" smtClean="0"/>
                        <a:t>DN</a:t>
                      </a:r>
                      <a:r>
                        <a:rPr lang="en-MY" baseline="0" dirty="0" smtClean="0"/>
                        <a:t> will increase invoice.</a:t>
                      </a:r>
                      <a:endParaRPr lang="en-MY" dirty="0" smtClean="0"/>
                    </a:p>
                    <a:p>
                      <a:pPr marL="285750" indent="-285750">
                        <a:buFont typeface="Wingdings" panose="05000000000000000000" pitchFamily="2" charset="2"/>
                        <a:buChar char="§"/>
                      </a:pPr>
                      <a:r>
                        <a:rPr lang="en-MY" dirty="0" smtClean="0"/>
                        <a:t>Effect</a:t>
                      </a:r>
                      <a:r>
                        <a:rPr lang="en-MY" baseline="0" dirty="0" smtClean="0"/>
                        <a:t> on invoice. Not inventory.</a:t>
                      </a:r>
                      <a:endParaRPr lang="en-MY" dirty="0"/>
                    </a:p>
                  </a:txBody>
                  <a:tcPr/>
                </a:tc>
              </a:tr>
              <a:tr h="370840">
                <a:tc>
                  <a:txBody>
                    <a:bodyPr/>
                    <a:lstStyle/>
                    <a:p>
                      <a:pPr algn="ctr"/>
                      <a:r>
                        <a:rPr lang="en-MY" dirty="0" smtClean="0"/>
                        <a:t>7</a:t>
                      </a:r>
                      <a:endParaRPr lang="en-MY"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dirty="0" smtClean="0"/>
                        <a:t>Create Payment</a:t>
                      </a:r>
                    </a:p>
                  </a:txBody>
                  <a:tcPr/>
                </a:tc>
                <a:tc>
                  <a:txBody>
                    <a:bodyPr/>
                    <a:lstStyle/>
                    <a:p>
                      <a:pPr marL="285750" indent="-285750">
                        <a:buFont typeface="Wingdings" panose="05000000000000000000" pitchFamily="2" charset="2"/>
                        <a:buChar char="§"/>
                      </a:pPr>
                      <a:r>
                        <a:rPr lang="en-MY" dirty="0" smtClean="0"/>
                        <a:t>Knock off</a:t>
                      </a:r>
                      <a:r>
                        <a:rPr lang="en-MY" baseline="0" dirty="0" smtClean="0"/>
                        <a:t> by invoice</a:t>
                      </a:r>
                    </a:p>
                    <a:p>
                      <a:pPr marL="285750" indent="-285750">
                        <a:buFont typeface="Wingdings" panose="05000000000000000000" pitchFamily="2" charset="2"/>
                        <a:buChar char="§"/>
                      </a:pPr>
                      <a:r>
                        <a:rPr lang="en-MY" baseline="0" dirty="0" smtClean="0"/>
                        <a:t>Cannot duplicate cheque no.</a:t>
                      </a:r>
                      <a:endParaRPr lang="en-MY" dirty="0"/>
                    </a:p>
                  </a:txBody>
                  <a:tcPr/>
                </a:tc>
              </a:tr>
              <a:tr h="370840">
                <a:tc>
                  <a:txBody>
                    <a:bodyPr/>
                    <a:lstStyle/>
                    <a:p>
                      <a:pPr algn="ctr"/>
                      <a:r>
                        <a:rPr lang="en-MY" dirty="0" smtClean="0"/>
                        <a:t>8</a:t>
                      </a:r>
                      <a:endParaRPr lang="en-MY"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dirty="0" smtClean="0"/>
                        <a:t>Create Refund</a:t>
                      </a:r>
                    </a:p>
                  </a:txBody>
                  <a:tcPr/>
                </a:tc>
                <a:tc>
                  <a:txBody>
                    <a:bodyPr/>
                    <a:lstStyle/>
                    <a:p>
                      <a:pPr marL="285750" indent="-285750">
                        <a:buFont typeface="Wingdings" panose="05000000000000000000" pitchFamily="2" charset="2"/>
                        <a:buChar char="§"/>
                      </a:pPr>
                      <a:r>
                        <a:rPr lang="en-MY" dirty="0" smtClean="0"/>
                        <a:t>Can</a:t>
                      </a:r>
                      <a:r>
                        <a:rPr lang="en-MY" baseline="0" dirty="0" smtClean="0"/>
                        <a:t> be refund if there is no invoice to be set off.</a:t>
                      </a:r>
                      <a:endParaRPr lang="en-MY" dirty="0"/>
                    </a:p>
                  </a:txBody>
                  <a:tcPr/>
                </a:tc>
              </a:tr>
            </a:tbl>
          </a:graphicData>
        </a:graphic>
      </p:graphicFrame>
    </p:spTree>
    <p:extLst>
      <p:ext uri="{BB962C8B-B14F-4D97-AF65-F5344CB8AC3E}">
        <p14:creationId xmlns:p14="http://schemas.microsoft.com/office/powerpoint/2010/main" val="4211546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5093" y="682388"/>
            <a:ext cx="776175" cy="369332"/>
          </a:xfrm>
          <a:prstGeom prst="rect">
            <a:avLst/>
          </a:prstGeom>
          <a:noFill/>
        </p:spPr>
        <p:txBody>
          <a:bodyPr wrap="none" rtlCol="0">
            <a:spAutoFit/>
          </a:bodyPr>
          <a:lstStyle/>
          <a:p>
            <a:r>
              <a:rPr lang="en-MY" dirty="0" smtClean="0"/>
              <a:t>ISSUE:</a:t>
            </a:r>
          </a:p>
        </p:txBody>
      </p:sp>
      <p:sp>
        <p:nvSpPr>
          <p:cNvPr id="5" name="TextBox 4"/>
          <p:cNvSpPr txBox="1"/>
          <p:nvPr/>
        </p:nvSpPr>
        <p:spPr>
          <a:xfrm>
            <a:off x="655093" y="1296538"/>
            <a:ext cx="4885312" cy="369332"/>
          </a:xfrm>
          <a:prstGeom prst="rect">
            <a:avLst/>
          </a:prstGeom>
          <a:noFill/>
        </p:spPr>
        <p:txBody>
          <a:bodyPr wrap="none" rtlCol="0">
            <a:spAutoFit/>
          </a:bodyPr>
          <a:lstStyle/>
          <a:p>
            <a:pPr marL="285750" indent="-285750">
              <a:buFont typeface="Wingdings" panose="05000000000000000000" pitchFamily="2" charset="2"/>
              <a:buChar char="ü"/>
            </a:pPr>
            <a:r>
              <a:rPr lang="en-MY" dirty="0" smtClean="0"/>
              <a:t>Amount of inventory is taken wrongly. Use FIFO</a:t>
            </a:r>
          </a:p>
        </p:txBody>
      </p:sp>
      <p:sp>
        <p:nvSpPr>
          <p:cNvPr id="6" name="TextBox 5"/>
          <p:cNvSpPr txBox="1"/>
          <p:nvPr/>
        </p:nvSpPr>
        <p:spPr>
          <a:xfrm>
            <a:off x="655093" y="1910688"/>
            <a:ext cx="7738280" cy="1754326"/>
          </a:xfrm>
          <a:prstGeom prst="rect">
            <a:avLst/>
          </a:prstGeom>
          <a:noFill/>
        </p:spPr>
        <p:txBody>
          <a:bodyPr wrap="square" rtlCol="0">
            <a:spAutoFit/>
          </a:bodyPr>
          <a:lstStyle/>
          <a:p>
            <a:r>
              <a:rPr lang="en-MY" dirty="0" smtClean="0"/>
              <a:t>Purchase 5 units of goods cost RM100 each. Then, return 2 units to supplier. Total quantity will be 3 units with cost RM300.</a:t>
            </a:r>
          </a:p>
          <a:p>
            <a:endParaRPr lang="en-MY" dirty="0"/>
          </a:p>
          <a:p>
            <a:r>
              <a:rPr lang="en-MY" dirty="0" smtClean="0"/>
              <a:t>Then, purchase 5 units of goods cost RM150 each. </a:t>
            </a:r>
          </a:p>
          <a:p>
            <a:r>
              <a:rPr lang="en-MY" dirty="0" smtClean="0"/>
              <a:t>The total quantity should be 8 units with cost RM 1,050.</a:t>
            </a:r>
          </a:p>
          <a:p>
            <a:r>
              <a:rPr lang="en-MY" dirty="0" smtClean="0"/>
              <a:t>But, the system recorded as RM 950.</a:t>
            </a:r>
            <a:endParaRPr lang="en-MY" dirty="0"/>
          </a:p>
        </p:txBody>
      </p:sp>
    </p:spTree>
    <p:extLst>
      <p:ext uri="{BB962C8B-B14F-4D97-AF65-F5344CB8AC3E}">
        <p14:creationId xmlns:p14="http://schemas.microsoft.com/office/powerpoint/2010/main" val="1478697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532</Words>
  <Application>Microsoft Office PowerPoint</Application>
  <PresentationFormat>On-screen Show (4:3)</PresentationFormat>
  <Paragraphs>133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SALES</vt:lpstr>
      <vt:lpstr>PowerPoint Presentation</vt:lpstr>
      <vt:lpstr>Condition</vt:lpstr>
      <vt:lpstr>PURCHASE</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18</cp:revision>
  <dcterms:created xsi:type="dcterms:W3CDTF">2016-06-20T04:30:36Z</dcterms:created>
  <dcterms:modified xsi:type="dcterms:W3CDTF">2016-06-20T08:27:48Z</dcterms:modified>
</cp:coreProperties>
</file>