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8"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277" r:id="rId22"/>
    <p:sldId id="278" r:id="rId23"/>
    <p:sldId id="279" r:id="rId24"/>
    <p:sldId id="280" r:id="rId25"/>
    <p:sldId id="281" r:id="rId26"/>
    <p:sldId id="282" r:id="rId27"/>
    <p:sldId id="283" r:id="rId28"/>
    <p:sldId id="294" r:id="rId29"/>
    <p:sldId id="285" r:id="rId30"/>
    <p:sldId id="272" r:id="rId31"/>
    <p:sldId id="273"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4660"/>
  </p:normalViewPr>
  <p:slideViewPr>
    <p:cSldViewPr>
      <p:cViewPr>
        <p:scale>
          <a:sx n="70" d="100"/>
          <a:sy n="70" d="100"/>
        </p:scale>
        <p:origin x="-1626" y="-72"/>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D6079-D537-481A-8FDF-BEC42B268120}" type="doc">
      <dgm:prSet loTypeId="urn:microsoft.com/office/officeart/2005/8/layout/cycle7" loCatId="cycle" qsTypeId="urn:microsoft.com/office/officeart/2005/8/quickstyle/3d7" qsCatId="3D" csTypeId="urn:microsoft.com/office/officeart/2005/8/colors/colorful2" csCatId="colorful" phldr="1"/>
      <dgm:spPr/>
      <dgm:t>
        <a:bodyPr/>
        <a:lstStyle/>
        <a:p>
          <a:endParaRPr lang="en-MY"/>
        </a:p>
      </dgm:t>
    </dgm:pt>
    <dgm:pt modelId="{003F7C09-930A-4AA7-95CD-5A75CB620CA5}">
      <dgm:prSet phldrT="[Text]" custT="1"/>
      <dgm:spPr/>
      <dgm:t>
        <a:bodyPr/>
        <a:lstStyle/>
        <a:p>
          <a:r>
            <a:rPr lang="en-US" sz="2400" b="1" u="none" dirty="0" smtClean="0">
              <a:latin typeface="+mn-lt"/>
            </a:rPr>
            <a:t>KNOWLEDGE</a:t>
          </a:r>
        </a:p>
        <a:p>
          <a:r>
            <a:rPr lang="en-US" sz="1800" b="1" dirty="0" smtClean="0">
              <a:latin typeface="+mn-lt"/>
            </a:rPr>
            <a:t>Cherish competencies, skills, continuous learning and innovations to better serve dynamism of clients’ expectation</a:t>
          </a:r>
          <a:endParaRPr lang="en-MY" sz="1800" b="1" dirty="0">
            <a:latin typeface="+mn-lt"/>
          </a:endParaRPr>
        </a:p>
      </dgm:t>
    </dgm:pt>
    <dgm:pt modelId="{95B72CA7-C698-426F-8215-49157EF636F1}" type="parTrans" cxnId="{842AE1B3-240B-45FE-9BE6-236094994EAB}">
      <dgm:prSet/>
      <dgm:spPr/>
      <dgm:t>
        <a:bodyPr/>
        <a:lstStyle/>
        <a:p>
          <a:endParaRPr lang="en-MY" sz="2400" b="1"/>
        </a:p>
      </dgm:t>
    </dgm:pt>
    <dgm:pt modelId="{4E59D327-BD60-4427-9689-83884325CCA4}" type="sibTrans" cxnId="{842AE1B3-240B-45FE-9BE6-236094994EAB}">
      <dgm:prSet custT="1"/>
      <dgm:spPr/>
      <dgm:t>
        <a:bodyPr/>
        <a:lstStyle/>
        <a:p>
          <a:endParaRPr lang="en-MY" sz="2000" b="1"/>
        </a:p>
      </dgm:t>
    </dgm:pt>
    <dgm:pt modelId="{A91453AB-9A58-4A5F-8B9F-1D92F4FA68D3}">
      <dgm:prSet phldrT="[Text]" custT="1"/>
      <dgm:spPr/>
      <dgm:t>
        <a:bodyPr/>
        <a:lstStyle/>
        <a:p>
          <a:r>
            <a:rPr lang="en-US" sz="2400" b="1" u="none" dirty="0" smtClean="0">
              <a:latin typeface="+mn-lt"/>
            </a:rPr>
            <a:t>HARMONY</a:t>
          </a:r>
        </a:p>
        <a:p>
          <a:r>
            <a:rPr lang="en-MY" sz="1800" b="1" dirty="0" smtClean="0">
              <a:latin typeface="+mn-lt"/>
            </a:rPr>
            <a:t>Harmonise knowledge and accountability that will enable us to excel in serving clients</a:t>
          </a:r>
          <a:endParaRPr lang="en-MY" sz="1800" b="1" dirty="0">
            <a:latin typeface="+mn-lt"/>
          </a:endParaRPr>
        </a:p>
      </dgm:t>
    </dgm:pt>
    <dgm:pt modelId="{757B2AF5-F207-4DFE-90C1-574AA551D7C2}" type="parTrans" cxnId="{33ED6DE4-5762-42AE-9F93-8A5DD3E30E36}">
      <dgm:prSet/>
      <dgm:spPr/>
      <dgm:t>
        <a:bodyPr/>
        <a:lstStyle/>
        <a:p>
          <a:endParaRPr lang="en-MY" sz="2400" b="1"/>
        </a:p>
      </dgm:t>
    </dgm:pt>
    <dgm:pt modelId="{3862110C-E6D7-471F-B5B6-1DAEF48EC61C}" type="sibTrans" cxnId="{33ED6DE4-5762-42AE-9F93-8A5DD3E30E36}">
      <dgm:prSet custT="1"/>
      <dgm:spPr/>
      <dgm:t>
        <a:bodyPr/>
        <a:lstStyle/>
        <a:p>
          <a:endParaRPr lang="en-MY" sz="2000" b="1"/>
        </a:p>
      </dgm:t>
    </dgm:pt>
    <dgm:pt modelId="{6447AEE7-6A54-4CD9-A5BF-8825AABAFF1A}">
      <dgm:prSet phldrT="[Text]" custT="1"/>
      <dgm:spPr/>
      <dgm:t>
        <a:bodyPr/>
        <a:lstStyle/>
        <a:p>
          <a:r>
            <a:rPr lang="en-US" sz="2400" b="1" u="none" dirty="0" smtClean="0">
              <a:latin typeface="+mn-lt"/>
            </a:rPr>
            <a:t>ACCOUNTABILITY</a:t>
          </a:r>
        </a:p>
        <a:p>
          <a:r>
            <a:rPr lang="en-MY" sz="1800" b="1" dirty="0" smtClean="0">
              <a:latin typeface="+mn-lt"/>
            </a:rPr>
            <a:t>Approach our duties with  ownership and responsibility</a:t>
          </a:r>
          <a:endParaRPr lang="en-MY" sz="1800" b="1" dirty="0">
            <a:latin typeface="+mn-lt"/>
          </a:endParaRPr>
        </a:p>
      </dgm:t>
    </dgm:pt>
    <dgm:pt modelId="{5AD46CCD-E938-4C32-86CB-F67A05353EA3}" type="parTrans" cxnId="{61695458-9DBC-48D0-B7F6-9E0D6DA8A55A}">
      <dgm:prSet/>
      <dgm:spPr/>
      <dgm:t>
        <a:bodyPr/>
        <a:lstStyle/>
        <a:p>
          <a:endParaRPr lang="en-MY" sz="2400" b="1"/>
        </a:p>
      </dgm:t>
    </dgm:pt>
    <dgm:pt modelId="{2E22700D-086A-4BF6-B73C-857C62A2F124}" type="sibTrans" cxnId="{61695458-9DBC-48D0-B7F6-9E0D6DA8A55A}">
      <dgm:prSet custT="1"/>
      <dgm:spPr/>
      <dgm:t>
        <a:bodyPr/>
        <a:lstStyle/>
        <a:p>
          <a:endParaRPr lang="en-MY" sz="2000" b="1"/>
        </a:p>
      </dgm:t>
    </dgm:pt>
    <dgm:pt modelId="{9BBB0F01-1467-4C07-A2D5-36EAA43EB247}" type="pres">
      <dgm:prSet presAssocID="{CF6D6079-D537-481A-8FDF-BEC42B268120}" presName="Name0" presStyleCnt="0">
        <dgm:presLayoutVars>
          <dgm:dir/>
          <dgm:resizeHandles val="exact"/>
        </dgm:presLayoutVars>
      </dgm:prSet>
      <dgm:spPr/>
      <dgm:t>
        <a:bodyPr/>
        <a:lstStyle/>
        <a:p>
          <a:endParaRPr lang="en-MY"/>
        </a:p>
      </dgm:t>
    </dgm:pt>
    <dgm:pt modelId="{5EECBECB-F662-4388-9524-FC215586FA01}" type="pres">
      <dgm:prSet presAssocID="{003F7C09-930A-4AA7-95CD-5A75CB620CA5}" presName="node" presStyleLbl="node1" presStyleIdx="0" presStyleCnt="3" custScaleX="159764" custScaleY="192393" custRadScaleRad="83470">
        <dgm:presLayoutVars>
          <dgm:bulletEnabled val="1"/>
        </dgm:presLayoutVars>
      </dgm:prSet>
      <dgm:spPr/>
      <dgm:t>
        <a:bodyPr/>
        <a:lstStyle/>
        <a:p>
          <a:endParaRPr lang="en-MY"/>
        </a:p>
      </dgm:t>
    </dgm:pt>
    <dgm:pt modelId="{EEBCA2DE-FD96-4A64-A240-4BA363DCACF3}" type="pres">
      <dgm:prSet presAssocID="{4E59D327-BD60-4427-9689-83884325CCA4}" presName="sibTrans" presStyleLbl="sibTrans2D1" presStyleIdx="0" presStyleCnt="3" custScaleX="430849" custLinFactX="138126" custLinFactY="-19744" custLinFactNeighborX="200000" custLinFactNeighborY="-100000"/>
      <dgm:spPr/>
      <dgm:t>
        <a:bodyPr/>
        <a:lstStyle/>
        <a:p>
          <a:endParaRPr lang="en-MY"/>
        </a:p>
      </dgm:t>
    </dgm:pt>
    <dgm:pt modelId="{DDC4618D-8BE9-4702-9264-63BB4285498D}" type="pres">
      <dgm:prSet presAssocID="{4E59D327-BD60-4427-9689-83884325CCA4}" presName="connectorText" presStyleLbl="sibTrans2D1" presStyleIdx="0" presStyleCnt="3"/>
      <dgm:spPr/>
      <dgm:t>
        <a:bodyPr/>
        <a:lstStyle/>
        <a:p>
          <a:endParaRPr lang="en-MY"/>
        </a:p>
      </dgm:t>
    </dgm:pt>
    <dgm:pt modelId="{7C3265C8-C122-4ADD-A02D-E979085F0608}" type="pres">
      <dgm:prSet presAssocID="{A91453AB-9A58-4A5F-8B9F-1D92F4FA68D3}" presName="node" presStyleLbl="node1" presStyleIdx="1" presStyleCnt="3" custScaleX="159764" custScaleY="191528" custRadScaleRad="115389" custRadScaleInc="-21254">
        <dgm:presLayoutVars>
          <dgm:bulletEnabled val="1"/>
        </dgm:presLayoutVars>
      </dgm:prSet>
      <dgm:spPr/>
      <dgm:t>
        <a:bodyPr/>
        <a:lstStyle/>
        <a:p>
          <a:endParaRPr lang="en-MY"/>
        </a:p>
      </dgm:t>
    </dgm:pt>
    <dgm:pt modelId="{5F52B817-9349-4DA2-9EB2-18F17EE6B8D7}" type="pres">
      <dgm:prSet presAssocID="{3862110C-E6D7-471F-B5B6-1DAEF48EC61C}" presName="sibTrans" presStyleLbl="sibTrans2D1" presStyleIdx="1" presStyleCnt="3" custScaleX="224615"/>
      <dgm:spPr/>
      <dgm:t>
        <a:bodyPr/>
        <a:lstStyle/>
        <a:p>
          <a:endParaRPr lang="en-MY"/>
        </a:p>
      </dgm:t>
    </dgm:pt>
    <dgm:pt modelId="{DC58DE24-9F1C-4C8B-9E41-FFAD59081E35}" type="pres">
      <dgm:prSet presAssocID="{3862110C-E6D7-471F-B5B6-1DAEF48EC61C}" presName="connectorText" presStyleLbl="sibTrans2D1" presStyleIdx="1" presStyleCnt="3"/>
      <dgm:spPr/>
      <dgm:t>
        <a:bodyPr/>
        <a:lstStyle/>
        <a:p>
          <a:endParaRPr lang="en-MY"/>
        </a:p>
      </dgm:t>
    </dgm:pt>
    <dgm:pt modelId="{DC863967-91BD-4FFD-8100-88D8B66B8FDD}" type="pres">
      <dgm:prSet presAssocID="{6447AEE7-6A54-4CD9-A5BF-8825AABAFF1A}" presName="node" presStyleLbl="node1" presStyleIdx="2" presStyleCnt="3" custScaleX="145241" custScaleY="193919" custRadScaleRad="112079" custRadScaleInc="20874">
        <dgm:presLayoutVars>
          <dgm:bulletEnabled val="1"/>
        </dgm:presLayoutVars>
      </dgm:prSet>
      <dgm:spPr/>
      <dgm:t>
        <a:bodyPr/>
        <a:lstStyle/>
        <a:p>
          <a:endParaRPr lang="en-MY"/>
        </a:p>
      </dgm:t>
    </dgm:pt>
    <dgm:pt modelId="{BD4F905F-B8AD-4545-89F7-E2E33F8CF72D}" type="pres">
      <dgm:prSet presAssocID="{2E22700D-086A-4BF6-B73C-857C62A2F124}" presName="sibTrans" presStyleLbl="sibTrans2D1" presStyleIdx="2" presStyleCnt="3" custScaleX="457286" custLinFactX="-159562" custLinFactY="-35839" custLinFactNeighborX="-200000" custLinFactNeighborY="-100000"/>
      <dgm:spPr/>
      <dgm:t>
        <a:bodyPr/>
        <a:lstStyle/>
        <a:p>
          <a:endParaRPr lang="en-MY"/>
        </a:p>
      </dgm:t>
    </dgm:pt>
    <dgm:pt modelId="{43925CFE-A632-4363-B2AE-972526FA86F3}" type="pres">
      <dgm:prSet presAssocID="{2E22700D-086A-4BF6-B73C-857C62A2F124}" presName="connectorText" presStyleLbl="sibTrans2D1" presStyleIdx="2" presStyleCnt="3"/>
      <dgm:spPr/>
      <dgm:t>
        <a:bodyPr/>
        <a:lstStyle/>
        <a:p>
          <a:endParaRPr lang="en-MY"/>
        </a:p>
      </dgm:t>
    </dgm:pt>
  </dgm:ptLst>
  <dgm:cxnLst>
    <dgm:cxn modelId="{DEB8D77E-85E1-4A4C-AAF5-EFB39813EEAD}" type="presOf" srcId="{CF6D6079-D537-481A-8FDF-BEC42B268120}" destId="{9BBB0F01-1467-4C07-A2D5-36EAA43EB247}" srcOrd="0" destOrd="0" presId="urn:microsoft.com/office/officeart/2005/8/layout/cycle7"/>
    <dgm:cxn modelId="{746B825F-2D2D-480F-B321-C63F3E6F14EC}" type="presOf" srcId="{2E22700D-086A-4BF6-B73C-857C62A2F124}" destId="{43925CFE-A632-4363-B2AE-972526FA86F3}" srcOrd="1" destOrd="0" presId="urn:microsoft.com/office/officeart/2005/8/layout/cycle7"/>
    <dgm:cxn modelId="{EF5D841B-05E9-4B8C-AA73-E91D56F9299C}" type="presOf" srcId="{6447AEE7-6A54-4CD9-A5BF-8825AABAFF1A}" destId="{DC863967-91BD-4FFD-8100-88D8B66B8FDD}" srcOrd="0" destOrd="0" presId="urn:microsoft.com/office/officeart/2005/8/layout/cycle7"/>
    <dgm:cxn modelId="{E0C0C8A7-66AE-46E9-A097-82192CE8C169}" type="presOf" srcId="{3862110C-E6D7-471F-B5B6-1DAEF48EC61C}" destId="{DC58DE24-9F1C-4C8B-9E41-FFAD59081E35}" srcOrd="1" destOrd="0" presId="urn:microsoft.com/office/officeart/2005/8/layout/cycle7"/>
    <dgm:cxn modelId="{4034E983-E3D2-46F4-9403-6DE51DA00650}" type="presOf" srcId="{003F7C09-930A-4AA7-95CD-5A75CB620CA5}" destId="{5EECBECB-F662-4388-9524-FC215586FA01}" srcOrd="0" destOrd="0" presId="urn:microsoft.com/office/officeart/2005/8/layout/cycle7"/>
    <dgm:cxn modelId="{FE881173-5EFD-48C0-95BA-75C40412BE49}" type="presOf" srcId="{2E22700D-086A-4BF6-B73C-857C62A2F124}" destId="{BD4F905F-B8AD-4545-89F7-E2E33F8CF72D}" srcOrd="0" destOrd="0" presId="urn:microsoft.com/office/officeart/2005/8/layout/cycle7"/>
    <dgm:cxn modelId="{3AF65163-E99F-45F5-8C58-D34588487029}" type="presOf" srcId="{3862110C-E6D7-471F-B5B6-1DAEF48EC61C}" destId="{5F52B817-9349-4DA2-9EB2-18F17EE6B8D7}" srcOrd="0" destOrd="0" presId="urn:microsoft.com/office/officeart/2005/8/layout/cycle7"/>
    <dgm:cxn modelId="{68F714B7-C3D4-45CB-9FFD-92F25F35B005}" type="presOf" srcId="{4E59D327-BD60-4427-9689-83884325CCA4}" destId="{DDC4618D-8BE9-4702-9264-63BB4285498D}" srcOrd="1" destOrd="0" presId="urn:microsoft.com/office/officeart/2005/8/layout/cycle7"/>
    <dgm:cxn modelId="{33ED6DE4-5762-42AE-9F93-8A5DD3E30E36}" srcId="{CF6D6079-D537-481A-8FDF-BEC42B268120}" destId="{A91453AB-9A58-4A5F-8B9F-1D92F4FA68D3}" srcOrd="1" destOrd="0" parTransId="{757B2AF5-F207-4DFE-90C1-574AA551D7C2}" sibTransId="{3862110C-E6D7-471F-B5B6-1DAEF48EC61C}"/>
    <dgm:cxn modelId="{842AE1B3-240B-45FE-9BE6-236094994EAB}" srcId="{CF6D6079-D537-481A-8FDF-BEC42B268120}" destId="{003F7C09-930A-4AA7-95CD-5A75CB620CA5}" srcOrd="0" destOrd="0" parTransId="{95B72CA7-C698-426F-8215-49157EF636F1}" sibTransId="{4E59D327-BD60-4427-9689-83884325CCA4}"/>
    <dgm:cxn modelId="{6CFD0C7A-46F3-43BA-8CB0-AE34CC0AFA5E}" type="presOf" srcId="{4E59D327-BD60-4427-9689-83884325CCA4}" destId="{EEBCA2DE-FD96-4A64-A240-4BA363DCACF3}" srcOrd="0" destOrd="0" presId="urn:microsoft.com/office/officeart/2005/8/layout/cycle7"/>
    <dgm:cxn modelId="{F45E78B2-DB07-47C4-B1D3-9D2675053325}" type="presOf" srcId="{A91453AB-9A58-4A5F-8B9F-1D92F4FA68D3}" destId="{7C3265C8-C122-4ADD-A02D-E979085F0608}" srcOrd="0" destOrd="0" presId="urn:microsoft.com/office/officeart/2005/8/layout/cycle7"/>
    <dgm:cxn modelId="{61695458-9DBC-48D0-B7F6-9E0D6DA8A55A}" srcId="{CF6D6079-D537-481A-8FDF-BEC42B268120}" destId="{6447AEE7-6A54-4CD9-A5BF-8825AABAFF1A}" srcOrd="2" destOrd="0" parTransId="{5AD46CCD-E938-4C32-86CB-F67A05353EA3}" sibTransId="{2E22700D-086A-4BF6-B73C-857C62A2F124}"/>
    <dgm:cxn modelId="{474191F1-C71E-4E44-A1AD-072B18D17B12}" type="presParOf" srcId="{9BBB0F01-1467-4C07-A2D5-36EAA43EB247}" destId="{5EECBECB-F662-4388-9524-FC215586FA01}" srcOrd="0" destOrd="0" presId="urn:microsoft.com/office/officeart/2005/8/layout/cycle7"/>
    <dgm:cxn modelId="{897D5295-3560-4EFA-BBAB-4881B6B48421}" type="presParOf" srcId="{9BBB0F01-1467-4C07-A2D5-36EAA43EB247}" destId="{EEBCA2DE-FD96-4A64-A240-4BA363DCACF3}" srcOrd="1" destOrd="0" presId="urn:microsoft.com/office/officeart/2005/8/layout/cycle7"/>
    <dgm:cxn modelId="{7195AA11-FA57-4D83-B38E-E615490642DA}" type="presParOf" srcId="{EEBCA2DE-FD96-4A64-A240-4BA363DCACF3}" destId="{DDC4618D-8BE9-4702-9264-63BB4285498D}" srcOrd="0" destOrd="0" presId="urn:microsoft.com/office/officeart/2005/8/layout/cycle7"/>
    <dgm:cxn modelId="{1BFCF072-59B4-40AC-85E4-3306E3CE60EA}" type="presParOf" srcId="{9BBB0F01-1467-4C07-A2D5-36EAA43EB247}" destId="{7C3265C8-C122-4ADD-A02D-E979085F0608}" srcOrd="2" destOrd="0" presId="urn:microsoft.com/office/officeart/2005/8/layout/cycle7"/>
    <dgm:cxn modelId="{D0E0D5B0-0D64-4BDD-89A5-95A90BD60D02}" type="presParOf" srcId="{9BBB0F01-1467-4C07-A2D5-36EAA43EB247}" destId="{5F52B817-9349-4DA2-9EB2-18F17EE6B8D7}" srcOrd="3" destOrd="0" presId="urn:microsoft.com/office/officeart/2005/8/layout/cycle7"/>
    <dgm:cxn modelId="{98D63593-29D0-47B3-847B-EA20121FD654}" type="presParOf" srcId="{5F52B817-9349-4DA2-9EB2-18F17EE6B8D7}" destId="{DC58DE24-9F1C-4C8B-9E41-FFAD59081E35}" srcOrd="0" destOrd="0" presId="urn:microsoft.com/office/officeart/2005/8/layout/cycle7"/>
    <dgm:cxn modelId="{1B60405B-52AC-4F00-96A9-766028BFC6E9}" type="presParOf" srcId="{9BBB0F01-1467-4C07-A2D5-36EAA43EB247}" destId="{DC863967-91BD-4FFD-8100-88D8B66B8FDD}" srcOrd="4" destOrd="0" presId="urn:microsoft.com/office/officeart/2005/8/layout/cycle7"/>
    <dgm:cxn modelId="{2994EBD8-9B38-43CC-B941-B40E30924BEF}" type="presParOf" srcId="{9BBB0F01-1467-4C07-A2D5-36EAA43EB247}" destId="{BD4F905F-B8AD-4545-89F7-E2E33F8CF72D}" srcOrd="5" destOrd="0" presId="urn:microsoft.com/office/officeart/2005/8/layout/cycle7"/>
    <dgm:cxn modelId="{5DC1934D-59F5-457F-94D5-0A41A3FC1F36}" type="presParOf" srcId="{BD4F905F-B8AD-4545-89F7-E2E33F8CF72D}" destId="{43925CFE-A632-4363-B2AE-972526FA86F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4633D-70D1-4372-A709-C2350B4071DA}" type="doc">
      <dgm:prSet loTypeId="urn:microsoft.com/office/officeart/2005/8/layout/hList6" loCatId="list" qsTypeId="urn:microsoft.com/office/officeart/2005/8/quickstyle/3d2" qsCatId="3D" csTypeId="urn:microsoft.com/office/officeart/2005/8/colors/accent3_2" csCatId="accent3" phldr="1"/>
      <dgm:spPr/>
      <dgm:t>
        <a:bodyPr/>
        <a:lstStyle/>
        <a:p>
          <a:endParaRPr lang="en-MY"/>
        </a:p>
      </dgm:t>
    </dgm:pt>
    <dgm:pt modelId="{03570F93-442B-42C9-A37D-B95F4E309F5A}">
      <dgm:prSet phldrT="[Text]"/>
      <dgm:spPr/>
      <dgm:t>
        <a:bodyPr/>
        <a:lstStyle/>
        <a:p>
          <a:r>
            <a:rPr lang="en-US" b="1" smtClean="0">
              <a:latin typeface="Century Gothic" pitchFamily="34" charset="0"/>
              <a:cs typeface="Calibri" pitchFamily="34" charset="0"/>
            </a:rPr>
            <a:t>We have the right ‘hands-on’ team with vast knowledge and relevant experience.</a:t>
          </a:r>
          <a:endParaRPr lang="en-MY" b="1" dirty="0">
            <a:latin typeface="Century Gothic" pitchFamily="34" charset="0"/>
          </a:endParaRPr>
        </a:p>
      </dgm:t>
    </dgm:pt>
    <dgm:pt modelId="{1CCB8BA9-D413-4B00-B340-C97386982F52}" type="parTrans" cxnId="{5118EDB8-BC84-487D-AFCA-F8CCFB28F273}">
      <dgm:prSet/>
      <dgm:spPr/>
      <dgm:t>
        <a:bodyPr/>
        <a:lstStyle/>
        <a:p>
          <a:endParaRPr lang="en-MY">
            <a:latin typeface="Century Gothic" pitchFamily="34" charset="0"/>
          </a:endParaRPr>
        </a:p>
      </dgm:t>
    </dgm:pt>
    <dgm:pt modelId="{BF469B52-F00F-4A17-BAA8-2654D94F3672}" type="sibTrans" cxnId="{5118EDB8-BC84-487D-AFCA-F8CCFB28F273}">
      <dgm:prSet/>
      <dgm:spPr/>
      <dgm:t>
        <a:bodyPr/>
        <a:lstStyle/>
        <a:p>
          <a:endParaRPr lang="en-MY">
            <a:latin typeface="Century Gothic" pitchFamily="34" charset="0"/>
          </a:endParaRPr>
        </a:p>
      </dgm:t>
    </dgm:pt>
    <dgm:pt modelId="{E7A46CA2-387B-4204-8B14-9D8E3F974982}">
      <dgm:prSet phldrT="[Text]"/>
      <dgm:spPr/>
      <dgm:t>
        <a:bodyPr/>
        <a:lstStyle/>
        <a:p>
          <a:r>
            <a:rPr lang="en-US" b="1" smtClean="0">
              <a:latin typeface="Century Gothic" pitchFamily="34" charset="0"/>
              <a:cs typeface="Calibri" pitchFamily="34" charset="0"/>
            </a:rPr>
            <a:t>We would be able to provide complete and comprehensive  reports in tandem to your key areas of concern.</a:t>
          </a:r>
          <a:endParaRPr lang="en-MY" b="1" dirty="0">
            <a:latin typeface="Century Gothic" pitchFamily="34" charset="0"/>
          </a:endParaRPr>
        </a:p>
      </dgm:t>
    </dgm:pt>
    <dgm:pt modelId="{30435925-AE3B-47BE-B1DB-26D8E58DC13D}" type="parTrans" cxnId="{18FEB2AE-53D5-4A25-AF01-CF398638608E}">
      <dgm:prSet/>
      <dgm:spPr/>
      <dgm:t>
        <a:bodyPr/>
        <a:lstStyle/>
        <a:p>
          <a:endParaRPr lang="en-MY">
            <a:latin typeface="Century Gothic" pitchFamily="34" charset="0"/>
          </a:endParaRPr>
        </a:p>
      </dgm:t>
    </dgm:pt>
    <dgm:pt modelId="{69565DE8-A3B2-406A-A2C0-5F4453928B7C}" type="sibTrans" cxnId="{18FEB2AE-53D5-4A25-AF01-CF398638608E}">
      <dgm:prSet/>
      <dgm:spPr/>
      <dgm:t>
        <a:bodyPr/>
        <a:lstStyle/>
        <a:p>
          <a:endParaRPr lang="en-MY">
            <a:latin typeface="Century Gothic" pitchFamily="34" charset="0"/>
          </a:endParaRPr>
        </a:p>
      </dgm:t>
    </dgm:pt>
    <dgm:pt modelId="{85F9A8FC-EAC1-4EE1-AD06-18CB21FF3A70}">
      <dgm:prSet phldrT="[Text]"/>
      <dgm:spPr/>
      <dgm:t>
        <a:bodyPr/>
        <a:lstStyle/>
        <a:p>
          <a:r>
            <a:rPr lang="en-US" b="1" smtClean="0">
              <a:latin typeface="Century Gothic" pitchFamily="34" charset="0"/>
              <a:cs typeface="Calibri" pitchFamily="34" charset="0"/>
            </a:rPr>
            <a:t>Our Engagement Partner, Board of Advisors and Managers will be involved in closed co-operation to ensure of best services.</a:t>
          </a:r>
          <a:endParaRPr lang="en-MY" b="1" dirty="0">
            <a:latin typeface="Century Gothic" pitchFamily="34" charset="0"/>
          </a:endParaRPr>
        </a:p>
      </dgm:t>
    </dgm:pt>
    <dgm:pt modelId="{EFA7FED9-EA7C-427A-94E6-D1F601A827AC}" type="parTrans" cxnId="{2CEBDAD0-D2FC-414C-9322-4F38822A2885}">
      <dgm:prSet/>
      <dgm:spPr/>
      <dgm:t>
        <a:bodyPr/>
        <a:lstStyle/>
        <a:p>
          <a:endParaRPr lang="en-MY">
            <a:latin typeface="Century Gothic" pitchFamily="34" charset="0"/>
          </a:endParaRPr>
        </a:p>
      </dgm:t>
    </dgm:pt>
    <dgm:pt modelId="{ED629076-7C93-4A42-B487-E354A08DF810}" type="sibTrans" cxnId="{2CEBDAD0-D2FC-414C-9322-4F38822A2885}">
      <dgm:prSet/>
      <dgm:spPr/>
      <dgm:t>
        <a:bodyPr/>
        <a:lstStyle/>
        <a:p>
          <a:endParaRPr lang="en-MY">
            <a:latin typeface="Century Gothic" pitchFamily="34" charset="0"/>
          </a:endParaRPr>
        </a:p>
      </dgm:t>
    </dgm:pt>
    <dgm:pt modelId="{495ED85D-7FC3-4CA5-A0D2-DB7AB751CD87}">
      <dgm:prSet phldrT="[Text]"/>
      <dgm:spPr/>
      <dgm:t>
        <a:bodyPr/>
        <a:lstStyle/>
        <a:p>
          <a:r>
            <a:rPr lang="en-US" b="1" smtClean="0">
              <a:latin typeface="Century Gothic" pitchFamily="34" charset="0"/>
              <a:cs typeface="Calibri" pitchFamily="34" charset="0"/>
            </a:rPr>
            <a:t>We offer ‘value for money’ without compromising on the quality and timeliness of our services.</a:t>
          </a:r>
          <a:endParaRPr lang="en-MY" b="1" dirty="0">
            <a:latin typeface="Century Gothic" pitchFamily="34" charset="0"/>
          </a:endParaRPr>
        </a:p>
      </dgm:t>
    </dgm:pt>
    <dgm:pt modelId="{CE0C881E-270E-4F80-8F7C-87EB2C59E574}" type="parTrans" cxnId="{4C03651B-E913-400A-A2BE-83AADDF90492}">
      <dgm:prSet/>
      <dgm:spPr/>
      <dgm:t>
        <a:bodyPr/>
        <a:lstStyle/>
        <a:p>
          <a:endParaRPr lang="en-MY">
            <a:latin typeface="Century Gothic" pitchFamily="34" charset="0"/>
          </a:endParaRPr>
        </a:p>
      </dgm:t>
    </dgm:pt>
    <dgm:pt modelId="{E49E214B-827D-4B61-A253-BE08EDD0D3F9}" type="sibTrans" cxnId="{4C03651B-E913-400A-A2BE-83AADDF90492}">
      <dgm:prSet/>
      <dgm:spPr/>
      <dgm:t>
        <a:bodyPr/>
        <a:lstStyle/>
        <a:p>
          <a:endParaRPr lang="en-MY">
            <a:latin typeface="Century Gothic" pitchFamily="34" charset="0"/>
          </a:endParaRPr>
        </a:p>
      </dgm:t>
    </dgm:pt>
    <dgm:pt modelId="{BA09B25F-0E9D-4AA2-867C-54A15C2CB86B}">
      <dgm:prSet phldrT="[Text]"/>
      <dgm:spPr/>
      <dgm:t>
        <a:bodyPr/>
        <a:lstStyle/>
        <a:p>
          <a:r>
            <a:rPr lang="en-US" b="1" smtClean="0">
              <a:latin typeface="Century Gothic" pitchFamily="34" charset="0"/>
              <a:cs typeface="Calibri" pitchFamily="34" charset="0"/>
            </a:rPr>
            <a:t>We will apply our considerable experience to ensure minimal disruption to clients’ daily operations.</a:t>
          </a:r>
          <a:endParaRPr lang="en-MY" b="1" dirty="0">
            <a:latin typeface="Century Gothic" pitchFamily="34" charset="0"/>
          </a:endParaRPr>
        </a:p>
      </dgm:t>
    </dgm:pt>
    <dgm:pt modelId="{EA6CA015-4095-4208-85BA-D06C0EB94FE2}" type="parTrans" cxnId="{FBA5894E-5D6A-4CE0-8538-CB283B09272E}">
      <dgm:prSet/>
      <dgm:spPr/>
      <dgm:t>
        <a:bodyPr/>
        <a:lstStyle/>
        <a:p>
          <a:endParaRPr lang="en-MY">
            <a:latin typeface="Century Gothic" pitchFamily="34" charset="0"/>
          </a:endParaRPr>
        </a:p>
      </dgm:t>
    </dgm:pt>
    <dgm:pt modelId="{2D65AF02-164B-45A7-AFD5-D0C6CE5FD244}" type="sibTrans" cxnId="{FBA5894E-5D6A-4CE0-8538-CB283B09272E}">
      <dgm:prSet/>
      <dgm:spPr/>
      <dgm:t>
        <a:bodyPr/>
        <a:lstStyle/>
        <a:p>
          <a:endParaRPr lang="en-MY">
            <a:latin typeface="Century Gothic" pitchFamily="34" charset="0"/>
          </a:endParaRPr>
        </a:p>
      </dgm:t>
    </dgm:pt>
    <dgm:pt modelId="{45ED61D0-BC2E-4923-8A3F-777EB3972F06}" type="pres">
      <dgm:prSet presAssocID="{61B4633D-70D1-4372-A709-C2350B4071DA}" presName="Name0" presStyleCnt="0">
        <dgm:presLayoutVars>
          <dgm:dir/>
          <dgm:resizeHandles val="exact"/>
        </dgm:presLayoutVars>
      </dgm:prSet>
      <dgm:spPr/>
      <dgm:t>
        <a:bodyPr/>
        <a:lstStyle/>
        <a:p>
          <a:endParaRPr lang="en-MY"/>
        </a:p>
      </dgm:t>
    </dgm:pt>
    <dgm:pt modelId="{614844D3-B94A-4B70-B5DB-FD9CAC374F85}" type="pres">
      <dgm:prSet presAssocID="{03570F93-442B-42C9-A37D-B95F4E309F5A}" presName="node" presStyleLbl="node1" presStyleIdx="0" presStyleCnt="5" custScaleX="98000" custScaleY="98381">
        <dgm:presLayoutVars>
          <dgm:bulletEnabled val="1"/>
        </dgm:presLayoutVars>
      </dgm:prSet>
      <dgm:spPr/>
      <dgm:t>
        <a:bodyPr/>
        <a:lstStyle/>
        <a:p>
          <a:endParaRPr lang="en-MY"/>
        </a:p>
      </dgm:t>
    </dgm:pt>
    <dgm:pt modelId="{B5A76085-28EA-40B5-932C-2F2590FA5A4D}" type="pres">
      <dgm:prSet presAssocID="{BF469B52-F00F-4A17-BAA8-2654D94F3672}" presName="sibTrans" presStyleCnt="0"/>
      <dgm:spPr/>
      <dgm:t>
        <a:bodyPr/>
        <a:lstStyle/>
        <a:p>
          <a:endParaRPr lang="en-US"/>
        </a:p>
      </dgm:t>
    </dgm:pt>
    <dgm:pt modelId="{0C398F66-09C5-49D1-B43C-6ED6F5E67E39}" type="pres">
      <dgm:prSet presAssocID="{E7A46CA2-387B-4204-8B14-9D8E3F974982}" presName="node" presStyleLbl="node1" presStyleIdx="1" presStyleCnt="5">
        <dgm:presLayoutVars>
          <dgm:bulletEnabled val="1"/>
        </dgm:presLayoutVars>
      </dgm:prSet>
      <dgm:spPr/>
      <dgm:t>
        <a:bodyPr/>
        <a:lstStyle/>
        <a:p>
          <a:endParaRPr lang="en-MY"/>
        </a:p>
      </dgm:t>
    </dgm:pt>
    <dgm:pt modelId="{CF12A831-68FE-4DD0-B4C5-FF64CDB4CF17}" type="pres">
      <dgm:prSet presAssocID="{69565DE8-A3B2-406A-A2C0-5F4453928B7C}" presName="sibTrans" presStyleCnt="0"/>
      <dgm:spPr/>
      <dgm:t>
        <a:bodyPr/>
        <a:lstStyle/>
        <a:p>
          <a:endParaRPr lang="en-US"/>
        </a:p>
      </dgm:t>
    </dgm:pt>
    <dgm:pt modelId="{43F0E6F8-A747-4FD1-973C-BE0FFF468C2B}" type="pres">
      <dgm:prSet presAssocID="{85F9A8FC-EAC1-4EE1-AD06-18CB21FF3A70}" presName="node" presStyleLbl="node1" presStyleIdx="2" presStyleCnt="5">
        <dgm:presLayoutVars>
          <dgm:bulletEnabled val="1"/>
        </dgm:presLayoutVars>
      </dgm:prSet>
      <dgm:spPr/>
      <dgm:t>
        <a:bodyPr/>
        <a:lstStyle/>
        <a:p>
          <a:endParaRPr lang="en-MY"/>
        </a:p>
      </dgm:t>
    </dgm:pt>
    <dgm:pt modelId="{E9377816-FD6E-4F7C-9769-62CC0240431B}" type="pres">
      <dgm:prSet presAssocID="{ED629076-7C93-4A42-B487-E354A08DF810}" presName="sibTrans" presStyleCnt="0"/>
      <dgm:spPr/>
      <dgm:t>
        <a:bodyPr/>
        <a:lstStyle/>
        <a:p>
          <a:endParaRPr lang="en-US"/>
        </a:p>
      </dgm:t>
    </dgm:pt>
    <dgm:pt modelId="{67C5842A-EFD7-42D3-90F7-1D174BC2850E}" type="pres">
      <dgm:prSet presAssocID="{495ED85D-7FC3-4CA5-A0D2-DB7AB751CD87}" presName="node" presStyleLbl="node1" presStyleIdx="3" presStyleCnt="5">
        <dgm:presLayoutVars>
          <dgm:bulletEnabled val="1"/>
        </dgm:presLayoutVars>
      </dgm:prSet>
      <dgm:spPr/>
      <dgm:t>
        <a:bodyPr/>
        <a:lstStyle/>
        <a:p>
          <a:endParaRPr lang="en-MY"/>
        </a:p>
      </dgm:t>
    </dgm:pt>
    <dgm:pt modelId="{7B7746AB-CAD7-4224-8F27-31D644A722EC}" type="pres">
      <dgm:prSet presAssocID="{E49E214B-827D-4B61-A253-BE08EDD0D3F9}" presName="sibTrans" presStyleCnt="0"/>
      <dgm:spPr/>
      <dgm:t>
        <a:bodyPr/>
        <a:lstStyle/>
        <a:p>
          <a:endParaRPr lang="en-US"/>
        </a:p>
      </dgm:t>
    </dgm:pt>
    <dgm:pt modelId="{E68CE35A-A77D-4A5F-BCD1-5F58C261D780}" type="pres">
      <dgm:prSet presAssocID="{BA09B25F-0E9D-4AA2-867C-54A15C2CB86B}" presName="node" presStyleLbl="node1" presStyleIdx="4" presStyleCnt="5">
        <dgm:presLayoutVars>
          <dgm:bulletEnabled val="1"/>
        </dgm:presLayoutVars>
      </dgm:prSet>
      <dgm:spPr/>
      <dgm:t>
        <a:bodyPr/>
        <a:lstStyle/>
        <a:p>
          <a:endParaRPr lang="en-MY"/>
        </a:p>
      </dgm:t>
    </dgm:pt>
  </dgm:ptLst>
  <dgm:cxnLst>
    <dgm:cxn modelId="{45731F1B-B18B-46DC-AC5A-2CFAB3B45B49}" type="presOf" srcId="{85F9A8FC-EAC1-4EE1-AD06-18CB21FF3A70}" destId="{43F0E6F8-A747-4FD1-973C-BE0FFF468C2B}" srcOrd="0" destOrd="0" presId="urn:microsoft.com/office/officeart/2005/8/layout/hList6"/>
    <dgm:cxn modelId="{637D3D9F-1FC1-4293-8A9C-031A76D487C4}" type="presOf" srcId="{03570F93-442B-42C9-A37D-B95F4E309F5A}" destId="{614844D3-B94A-4B70-B5DB-FD9CAC374F85}" srcOrd="0" destOrd="0" presId="urn:microsoft.com/office/officeart/2005/8/layout/hList6"/>
    <dgm:cxn modelId="{4C03651B-E913-400A-A2BE-83AADDF90492}" srcId="{61B4633D-70D1-4372-A709-C2350B4071DA}" destId="{495ED85D-7FC3-4CA5-A0D2-DB7AB751CD87}" srcOrd="3" destOrd="0" parTransId="{CE0C881E-270E-4F80-8F7C-87EB2C59E574}" sibTransId="{E49E214B-827D-4B61-A253-BE08EDD0D3F9}"/>
    <dgm:cxn modelId="{FBA5894E-5D6A-4CE0-8538-CB283B09272E}" srcId="{61B4633D-70D1-4372-A709-C2350B4071DA}" destId="{BA09B25F-0E9D-4AA2-867C-54A15C2CB86B}" srcOrd="4" destOrd="0" parTransId="{EA6CA015-4095-4208-85BA-D06C0EB94FE2}" sibTransId="{2D65AF02-164B-45A7-AFD5-D0C6CE5FD244}"/>
    <dgm:cxn modelId="{980DE807-82F8-415A-B2B9-93010B6A35F8}" type="presOf" srcId="{E7A46CA2-387B-4204-8B14-9D8E3F974982}" destId="{0C398F66-09C5-49D1-B43C-6ED6F5E67E39}" srcOrd="0" destOrd="0" presId="urn:microsoft.com/office/officeart/2005/8/layout/hList6"/>
    <dgm:cxn modelId="{2CEBDAD0-D2FC-414C-9322-4F38822A2885}" srcId="{61B4633D-70D1-4372-A709-C2350B4071DA}" destId="{85F9A8FC-EAC1-4EE1-AD06-18CB21FF3A70}" srcOrd="2" destOrd="0" parTransId="{EFA7FED9-EA7C-427A-94E6-D1F601A827AC}" sibTransId="{ED629076-7C93-4A42-B487-E354A08DF810}"/>
    <dgm:cxn modelId="{5118EDB8-BC84-487D-AFCA-F8CCFB28F273}" srcId="{61B4633D-70D1-4372-A709-C2350B4071DA}" destId="{03570F93-442B-42C9-A37D-B95F4E309F5A}" srcOrd="0" destOrd="0" parTransId="{1CCB8BA9-D413-4B00-B340-C97386982F52}" sibTransId="{BF469B52-F00F-4A17-BAA8-2654D94F3672}"/>
    <dgm:cxn modelId="{2F263F72-4680-4B42-AD53-7474343F3980}" type="presOf" srcId="{61B4633D-70D1-4372-A709-C2350B4071DA}" destId="{45ED61D0-BC2E-4923-8A3F-777EB3972F06}" srcOrd="0" destOrd="0" presId="urn:microsoft.com/office/officeart/2005/8/layout/hList6"/>
    <dgm:cxn modelId="{31F3A8A9-847C-4A72-9DD9-7850AF67F2B5}" type="presOf" srcId="{495ED85D-7FC3-4CA5-A0D2-DB7AB751CD87}" destId="{67C5842A-EFD7-42D3-90F7-1D174BC2850E}" srcOrd="0" destOrd="0" presId="urn:microsoft.com/office/officeart/2005/8/layout/hList6"/>
    <dgm:cxn modelId="{6FACBE68-458A-4085-AC8F-0C9703B28AE7}" type="presOf" srcId="{BA09B25F-0E9D-4AA2-867C-54A15C2CB86B}" destId="{E68CE35A-A77D-4A5F-BCD1-5F58C261D780}" srcOrd="0" destOrd="0" presId="urn:microsoft.com/office/officeart/2005/8/layout/hList6"/>
    <dgm:cxn modelId="{18FEB2AE-53D5-4A25-AF01-CF398638608E}" srcId="{61B4633D-70D1-4372-A709-C2350B4071DA}" destId="{E7A46CA2-387B-4204-8B14-9D8E3F974982}" srcOrd="1" destOrd="0" parTransId="{30435925-AE3B-47BE-B1DB-26D8E58DC13D}" sibTransId="{69565DE8-A3B2-406A-A2C0-5F4453928B7C}"/>
    <dgm:cxn modelId="{B8CDBAA8-DBD4-4278-B958-4DB456039694}" type="presParOf" srcId="{45ED61D0-BC2E-4923-8A3F-777EB3972F06}" destId="{614844D3-B94A-4B70-B5DB-FD9CAC374F85}" srcOrd="0" destOrd="0" presId="urn:microsoft.com/office/officeart/2005/8/layout/hList6"/>
    <dgm:cxn modelId="{129985BD-BEC4-4299-9F8A-A0FCE15E95CD}" type="presParOf" srcId="{45ED61D0-BC2E-4923-8A3F-777EB3972F06}" destId="{B5A76085-28EA-40B5-932C-2F2590FA5A4D}" srcOrd="1" destOrd="0" presId="urn:microsoft.com/office/officeart/2005/8/layout/hList6"/>
    <dgm:cxn modelId="{FD27169D-699D-4931-AFCD-CBEBAAB1073C}" type="presParOf" srcId="{45ED61D0-BC2E-4923-8A3F-777EB3972F06}" destId="{0C398F66-09C5-49D1-B43C-6ED6F5E67E39}" srcOrd="2" destOrd="0" presId="urn:microsoft.com/office/officeart/2005/8/layout/hList6"/>
    <dgm:cxn modelId="{A04238CF-8010-410B-8536-26DC0C8EB1BA}" type="presParOf" srcId="{45ED61D0-BC2E-4923-8A3F-777EB3972F06}" destId="{CF12A831-68FE-4DD0-B4C5-FF64CDB4CF17}" srcOrd="3" destOrd="0" presId="urn:microsoft.com/office/officeart/2005/8/layout/hList6"/>
    <dgm:cxn modelId="{2CA6859F-FD04-44F5-B98B-9FC1489E045D}" type="presParOf" srcId="{45ED61D0-BC2E-4923-8A3F-777EB3972F06}" destId="{43F0E6F8-A747-4FD1-973C-BE0FFF468C2B}" srcOrd="4" destOrd="0" presId="urn:microsoft.com/office/officeart/2005/8/layout/hList6"/>
    <dgm:cxn modelId="{D22E2C15-3576-4F2E-A2A7-17C53E6D47FA}" type="presParOf" srcId="{45ED61D0-BC2E-4923-8A3F-777EB3972F06}" destId="{E9377816-FD6E-4F7C-9769-62CC0240431B}" srcOrd="5" destOrd="0" presId="urn:microsoft.com/office/officeart/2005/8/layout/hList6"/>
    <dgm:cxn modelId="{FE3782F5-8204-499E-A82D-430830576659}" type="presParOf" srcId="{45ED61D0-BC2E-4923-8A3F-777EB3972F06}" destId="{67C5842A-EFD7-42D3-90F7-1D174BC2850E}" srcOrd="6" destOrd="0" presId="urn:microsoft.com/office/officeart/2005/8/layout/hList6"/>
    <dgm:cxn modelId="{AEA73A40-5801-4431-B13B-5292EAC7DA77}" type="presParOf" srcId="{45ED61D0-BC2E-4923-8A3F-777EB3972F06}" destId="{7B7746AB-CAD7-4224-8F27-31D644A722EC}" srcOrd="7" destOrd="0" presId="urn:microsoft.com/office/officeart/2005/8/layout/hList6"/>
    <dgm:cxn modelId="{6CEA373B-DAA1-463A-95F0-90EFEC7BA4CE}" type="presParOf" srcId="{45ED61D0-BC2E-4923-8A3F-777EB3972F06}" destId="{E68CE35A-A77D-4A5F-BCD1-5F58C261D780}" srcOrd="8"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4BC06F8D-CA4B-405B-957C-1C6B6EFE59B9}" type="presOf" srcId="{50C911B0-F986-416F-9967-5BDEC37285AB}" destId="{1F1505D0-3E04-468A-AC4C-B0DA0ABFC8A3}" srcOrd="0" destOrd="0" presId="urn:microsoft.com/office/officeart/2005/8/layout/cycle6"/>
    <dgm:cxn modelId="{44838A28-7253-42B6-BECA-15EED0D1F4DD}" type="presOf" srcId="{26533736-1668-46F5-893A-71292DEE370A}" destId="{A8FA639B-2291-4B3D-8E89-90459838ADF4}" srcOrd="0" destOrd="0" presId="urn:microsoft.com/office/officeart/2005/8/layout/cycle6"/>
    <dgm:cxn modelId="{40681082-546A-4500-B2EC-F98CBABEFE41}" type="presOf" srcId="{217DF204-7CDB-4498-84B7-40B8AB53ECCA}" destId="{11936D8A-0E9E-43B9-945B-0C7E1FDBBB88}" srcOrd="0" destOrd="0" presId="urn:microsoft.com/office/officeart/2005/8/layout/cycle6"/>
    <dgm:cxn modelId="{842FEA5D-768D-42B4-A52A-9C28A15BCA4B}" type="presOf" srcId="{F2C364C2-F4A9-4F80-BC4A-DA5A60DA1531}" destId="{1471DCD8-21F8-440E-90A3-A9B3436E95E4}"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A267DD2A-AD00-4F33-851F-F87585EB9008}" type="presOf" srcId="{B7F35ED3-D3D9-4FBF-A72F-E76F62EAAB98}" destId="{3C920333-BC8A-4CE5-8445-943691A01437}"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BD205062-E2F8-4D15-B1A1-464F8C0F10B6}" type="presOf" srcId="{052707EE-A87C-4865-88B8-8A4BBA3D67C4}" destId="{30A478CF-2F51-43BC-9A0C-256864938F94}" srcOrd="0" destOrd="0" presId="urn:microsoft.com/office/officeart/2005/8/layout/cycle6"/>
    <dgm:cxn modelId="{E2CBD8C6-AB92-4CA2-953A-D7A049DA39E8}" type="presOf" srcId="{9C069953-96E6-4554-A40B-7C2604BE5643}" destId="{E639C2D0-7068-4F9B-A6CD-DA05990C857A}" srcOrd="0" destOrd="0" presId="urn:microsoft.com/office/officeart/2005/8/layout/cycle6"/>
    <dgm:cxn modelId="{69355CBA-E205-4655-BA9A-7B13159FAF89}" type="presOf" srcId="{8CB6CF8A-0847-476F-95E5-9937B220B2CB}" destId="{F93D98E7-4F84-4883-B469-4B57B15D5830}" srcOrd="0" destOrd="0" presId="urn:microsoft.com/office/officeart/2005/8/layout/cycle6"/>
    <dgm:cxn modelId="{2B7866DD-545F-458D-8F70-1D18F2774B20}" type="presOf" srcId="{45B81521-09D5-4AB2-9E75-91B20B3D4D21}" destId="{BE8FAAC0-DD1E-4799-B27E-14D21731CC41}" srcOrd="0" destOrd="0" presId="urn:microsoft.com/office/officeart/2005/8/layout/cycle6"/>
    <dgm:cxn modelId="{22CEDF30-E14F-4BEE-9FE5-BD6751D38723}" type="presOf" srcId="{51BB526B-63E0-45F9-80CE-8F663C269FB9}" destId="{A9993D5E-80C6-411A-8C50-7530E2C8486F}" srcOrd="0" destOrd="0" presId="urn:microsoft.com/office/officeart/2005/8/layout/cycle6"/>
    <dgm:cxn modelId="{1E575818-4541-4164-A6DE-88D284222494}" type="presOf" srcId="{867D0334-AC7A-4D06-891C-68B74A630BED}" destId="{3A855AC6-EEE5-4A3F-9F36-5F8737753F18}" srcOrd="0" destOrd="0" presId="urn:microsoft.com/office/officeart/2005/8/layout/cycle6"/>
    <dgm:cxn modelId="{D191EF90-3FBE-4214-B875-F76835970C0B}" type="presParOf" srcId="{3C920333-BC8A-4CE5-8445-943691A01437}" destId="{F93D98E7-4F84-4883-B469-4B57B15D5830}" srcOrd="0" destOrd="0" presId="urn:microsoft.com/office/officeart/2005/8/layout/cycle6"/>
    <dgm:cxn modelId="{03C7F206-671A-4681-9C99-9BE6D1CCDAAB}" type="presParOf" srcId="{3C920333-BC8A-4CE5-8445-943691A01437}" destId="{BF961D28-A608-46FF-8118-CBD79381E961}" srcOrd="1" destOrd="0" presId="urn:microsoft.com/office/officeart/2005/8/layout/cycle6"/>
    <dgm:cxn modelId="{50B3D9EB-288D-4370-B031-D00BD272BF7A}" type="presParOf" srcId="{3C920333-BC8A-4CE5-8445-943691A01437}" destId="{1F1505D0-3E04-468A-AC4C-B0DA0ABFC8A3}" srcOrd="2" destOrd="0" presId="urn:microsoft.com/office/officeart/2005/8/layout/cycle6"/>
    <dgm:cxn modelId="{A7E90251-1A67-4F7D-8935-33A1F14FA77A}" type="presParOf" srcId="{3C920333-BC8A-4CE5-8445-943691A01437}" destId="{11936D8A-0E9E-43B9-945B-0C7E1FDBBB88}" srcOrd="3" destOrd="0" presId="urn:microsoft.com/office/officeart/2005/8/layout/cycle6"/>
    <dgm:cxn modelId="{CA9A3BE3-1BA0-4DE6-AFB7-39FB790C85D6}" type="presParOf" srcId="{3C920333-BC8A-4CE5-8445-943691A01437}" destId="{4FF55BC2-20CA-4F6E-A7B3-5A26B7A4FE6F}" srcOrd="4" destOrd="0" presId="urn:microsoft.com/office/officeart/2005/8/layout/cycle6"/>
    <dgm:cxn modelId="{FCD27C13-4065-48A2-9D78-FE45515F8FAF}" type="presParOf" srcId="{3C920333-BC8A-4CE5-8445-943691A01437}" destId="{1471DCD8-21F8-440E-90A3-A9B3436E95E4}" srcOrd="5" destOrd="0" presId="urn:microsoft.com/office/officeart/2005/8/layout/cycle6"/>
    <dgm:cxn modelId="{A62DDDE0-C615-42FC-9D17-D4BCBF35406C}" type="presParOf" srcId="{3C920333-BC8A-4CE5-8445-943691A01437}" destId="{A8FA639B-2291-4B3D-8E89-90459838ADF4}" srcOrd="6" destOrd="0" presId="urn:microsoft.com/office/officeart/2005/8/layout/cycle6"/>
    <dgm:cxn modelId="{9A7A6002-BDC2-4B34-AD35-D96897E1CF74}" type="presParOf" srcId="{3C920333-BC8A-4CE5-8445-943691A01437}" destId="{D272C9DC-22E9-45A4-B822-B57038B949E1}" srcOrd="7" destOrd="0" presId="urn:microsoft.com/office/officeart/2005/8/layout/cycle6"/>
    <dgm:cxn modelId="{1D80AB1C-AAEC-4D6E-BA37-4B77DCF38B24}" type="presParOf" srcId="{3C920333-BC8A-4CE5-8445-943691A01437}" destId="{30A478CF-2F51-43BC-9A0C-256864938F94}" srcOrd="8" destOrd="0" presId="urn:microsoft.com/office/officeart/2005/8/layout/cycle6"/>
    <dgm:cxn modelId="{3CEC5DEB-8949-4B08-A8D7-0B92B5DD3EB4}" type="presParOf" srcId="{3C920333-BC8A-4CE5-8445-943691A01437}" destId="{3A855AC6-EEE5-4A3F-9F36-5F8737753F18}" srcOrd="9" destOrd="0" presId="urn:microsoft.com/office/officeart/2005/8/layout/cycle6"/>
    <dgm:cxn modelId="{FDE29845-69CD-449A-BB6E-884748996845}" type="presParOf" srcId="{3C920333-BC8A-4CE5-8445-943691A01437}" destId="{D98331F9-CF82-4CB5-A883-A7F12D9F4CEF}" srcOrd="10" destOrd="0" presId="urn:microsoft.com/office/officeart/2005/8/layout/cycle6"/>
    <dgm:cxn modelId="{CC55AF3A-94EB-45CD-A1D1-BF1C055E138C}" type="presParOf" srcId="{3C920333-BC8A-4CE5-8445-943691A01437}" destId="{E639C2D0-7068-4F9B-A6CD-DA05990C857A}" srcOrd="11" destOrd="0" presId="urn:microsoft.com/office/officeart/2005/8/layout/cycle6"/>
    <dgm:cxn modelId="{DB122009-39D2-45A6-90C7-C75219A50670}" type="presParOf" srcId="{3C920333-BC8A-4CE5-8445-943691A01437}" destId="{A9993D5E-80C6-411A-8C50-7530E2C8486F}" srcOrd="12" destOrd="0" presId="urn:microsoft.com/office/officeart/2005/8/layout/cycle6"/>
    <dgm:cxn modelId="{297EC2DC-0A09-452A-8892-DCE5F699E793}" type="presParOf" srcId="{3C920333-BC8A-4CE5-8445-943691A01437}" destId="{21E27AEC-E276-4C75-9D3F-7995D2360247}" srcOrd="13" destOrd="0" presId="urn:microsoft.com/office/officeart/2005/8/layout/cycle6"/>
    <dgm:cxn modelId="{BA45F2EF-027C-4217-85A6-29499D5DEB32}"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A153A-BA9D-4C62-91FC-486AF098C394}"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MY"/>
        </a:p>
      </dgm:t>
    </dgm:pt>
    <dgm:pt modelId="{C08755EC-F6C5-420D-BD2B-0EDD82818CEE}">
      <dgm:prSet/>
      <dgm:spPr/>
      <dgm:t>
        <a:bodyPr/>
        <a:lstStyle/>
        <a:p>
          <a:pPr rtl="0"/>
          <a:r>
            <a:rPr lang="en-MY" dirty="0" smtClean="0"/>
            <a:t>Cash Book System</a:t>
          </a:r>
          <a:endParaRPr lang="en-MY" dirty="0"/>
        </a:p>
      </dgm:t>
    </dgm:pt>
    <dgm:pt modelId="{E816FCEA-D2D9-41F0-8FDB-4987D8892A16}" type="parTrans" cxnId="{8D075C6D-B517-4566-AACB-C812AE01810E}">
      <dgm:prSet/>
      <dgm:spPr/>
      <dgm:t>
        <a:bodyPr/>
        <a:lstStyle/>
        <a:p>
          <a:endParaRPr lang="en-MY"/>
        </a:p>
      </dgm:t>
    </dgm:pt>
    <dgm:pt modelId="{6A29DC54-A498-4389-9316-F642F07D2ACC}" type="sibTrans" cxnId="{8D075C6D-B517-4566-AACB-C812AE01810E}">
      <dgm:prSet/>
      <dgm:spPr/>
      <dgm:t>
        <a:bodyPr/>
        <a:lstStyle/>
        <a:p>
          <a:endParaRPr lang="en-MY"/>
        </a:p>
      </dgm:t>
    </dgm:pt>
    <dgm:pt modelId="{B80D21B7-716A-4FC4-8145-583B8D2D37CE}">
      <dgm:prSet/>
      <dgm:spPr/>
      <dgm:t>
        <a:bodyPr/>
        <a:lstStyle/>
        <a:p>
          <a:pPr rtl="0"/>
          <a:r>
            <a:rPr lang="en-MY" dirty="0" smtClean="0"/>
            <a:t>POS System</a:t>
          </a:r>
          <a:endParaRPr lang="en-MY" dirty="0"/>
        </a:p>
      </dgm:t>
    </dgm:pt>
    <dgm:pt modelId="{F1342649-C82F-4093-BF3A-0CF04CF1D13F}" type="parTrans" cxnId="{C46717EF-F7DA-420F-BA0B-9C70610FDE94}">
      <dgm:prSet/>
      <dgm:spPr/>
      <dgm:t>
        <a:bodyPr/>
        <a:lstStyle/>
        <a:p>
          <a:endParaRPr lang="en-MY"/>
        </a:p>
      </dgm:t>
    </dgm:pt>
    <dgm:pt modelId="{0FE535BB-5C13-466D-8D29-F7C4F2F43A39}" type="sibTrans" cxnId="{C46717EF-F7DA-420F-BA0B-9C70610FDE94}">
      <dgm:prSet/>
      <dgm:spPr/>
      <dgm:t>
        <a:bodyPr/>
        <a:lstStyle/>
        <a:p>
          <a:endParaRPr lang="en-MY"/>
        </a:p>
      </dgm:t>
    </dgm:pt>
    <dgm:pt modelId="{C2547EAD-2BDD-46B7-8623-72AAFDC3C6C4}">
      <dgm:prSet/>
      <dgm:spPr/>
      <dgm:t>
        <a:bodyPr/>
        <a:lstStyle/>
        <a:p>
          <a:pPr rtl="0"/>
          <a:r>
            <a:rPr lang="en-MY" smtClean="0"/>
            <a:t>Fixed Asset Management</a:t>
          </a:r>
          <a:endParaRPr lang="en-MY"/>
        </a:p>
      </dgm:t>
    </dgm:pt>
    <dgm:pt modelId="{164B28B8-B624-40C8-9432-5D170F019CC2}" type="parTrans" cxnId="{C9EC0A6B-AB0C-4235-98C3-680C751653BE}">
      <dgm:prSet/>
      <dgm:spPr/>
      <dgm:t>
        <a:bodyPr/>
        <a:lstStyle/>
        <a:p>
          <a:endParaRPr lang="en-MY"/>
        </a:p>
      </dgm:t>
    </dgm:pt>
    <dgm:pt modelId="{DBA85BD9-EC20-4B19-8386-3186BC405488}" type="sibTrans" cxnId="{C9EC0A6B-AB0C-4235-98C3-680C751653BE}">
      <dgm:prSet/>
      <dgm:spPr/>
      <dgm:t>
        <a:bodyPr/>
        <a:lstStyle/>
        <a:p>
          <a:endParaRPr lang="en-MY"/>
        </a:p>
      </dgm:t>
    </dgm:pt>
    <dgm:pt modelId="{E20DFF6A-1852-4F72-B2BF-1207A4DE0B86}">
      <dgm:prSet/>
      <dgm:spPr/>
      <dgm:t>
        <a:bodyPr/>
        <a:lstStyle/>
        <a:p>
          <a:pPr rtl="0"/>
          <a:r>
            <a:rPr lang="en-MY" smtClean="0"/>
            <a:t>Payroll System</a:t>
          </a:r>
          <a:endParaRPr lang="en-MY"/>
        </a:p>
      </dgm:t>
    </dgm:pt>
    <dgm:pt modelId="{1BD78303-4D9C-4B12-8414-A07FEA54EC0A}" type="parTrans" cxnId="{EE95966C-D7E3-4AB4-AA1B-02AD25D8B6C3}">
      <dgm:prSet/>
      <dgm:spPr/>
      <dgm:t>
        <a:bodyPr/>
        <a:lstStyle/>
        <a:p>
          <a:endParaRPr lang="en-MY"/>
        </a:p>
      </dgm:t>
    </dgm:pt>
    <dgm:pt modelId="{C609970A-0A77-49C3-BAA7-6A35C43F0FB6}" type="sibTrans" cxnId="{EE95966C-D7E3-4AB4-AA1B-02AD25D8B6C3}">
      <dgm:prSet/>
      <dgm:spPr/>
      <dgm:t>
        <a:bodyPr/>
        <a:lstStyle/>
        <a:p>
          <a:endParaRPr lang="en-MY"/>
        </a:p>
      </dgm:t>
    </dgm:pt>
    <dgm:pt modelId="{8DCB5D89-907A-45EC-8CCC-05A4E6F5C6D7}">
      <dgm:prSet/>
      <dgm:spPr/>
      <dgm:t>
        <a:bodyPr/>
        <a:lstStyle/>
        <a:p>
          <a:pPr rtl="0"/>
          <a:r>
            <a:rPr lang="en-MY" smtClean="0"/>
            <a:t>CRM System</a:t>
          </a:r>
          <a:endParaRPr lang="en-MY"/>
        </a:p>
      </dgm:t>
    </dgm:pt>
    <dgm:pt modelId="{C3ECE9D1-09AD-4E4E-AC8D-71468FC087A3}" type="parTrans" cxnId="{1F2757BC-7344-43F4-BA64-9A15E52AB160}">
      <dgm:prSet/>
      <dgm:spPr/>
      <dgm:t>
        <a:bodyPr/>
        <a:lstStyle/>
        <a:p>
          <a:endParaRPr lang="en-MY"/>
        </a:p>
      </dgm:t>
    </dgm:pt>
    <dgm:pt modelId="{EEE2B533-68DB-4A4F-ACFB-9FE2AC2FF907}" type="sibTrans" cxnId="{1F2757BC-7344-43F4-BA64-9A15E52AB160}">
      <dgm:prSet/>
      <dgm:spPr/>
      <dgm:t>
        <a:bodyPr/>
        <a:lstStyle/>
        <a:p>
          <a:endParaRPr lang="en-MY"/>
        </a:p>
      </dgm:t>
    </dgm:pt>
    <dgm:pt modelId="{AB0D6DB7-6B5D-4F3F-BF8C-397B13D4B178}" type="pres">
      <dgm:prSet presAssocID="{45BA153A-BA9D-4C62-91FC-486AF098C394}" presName="linear" presStyleCnt="0">
        <dgm:presLayoutVars>
          <dgm:animLvl val="lvl"/>
          <dgm:resizeHandles val="exact"/>
        </dgm:presLayoutVars>
      </dgm:prSet>
      <dgm:spPr/>
      <dgm:t>
        <a:bodyPr/>
        <a:lstStyle/>
        <a:p>
          <a:endParaRPr lang="en-MY"/>
        </a:p>
      </dgm:t>
    </dgm:pt>
    <dgm:pt modelId="{9CBB304F-D530-40F5-BBC6-13F8E06A133B}" type="pres">
      <dgm:prSet presAssocID="{C08755EC-F6C5-420D-BD2B-0EDD82818CEE}" presName="parentText" presStyleLbl="node1" presStyleIdx="0" presStyleCnt="5" custLinFactY="-32290" custLinFactNeighborX="2172" custLinFactNeighborY="-100000">
        <dgm:presLayoutVars>
          <dgm:chMax val="0"/>
          <dgm:bulletEnabled val="1"/>
        </dgm:presLayoutVars>
      </dgm:prSet>
      <dgm:spPr/>
      <dgm:t>
        <a:bodyPr/>
        <a:lstStyle/>
        <a:p>
          <a:endParaRPr lang="en-MY"/>
        </a:p>
      </dgm:t>
    </dgm:pt>
    <dgm:pt modelId="{E6B96454-346E-4B46-BDF5-A0C990666CA4}" type="pres">
      <dgm:prSet presAssocID="{6A29DC54-A498-4389-9316-F642F07D2ACC}" presName="spacer" presStyleCnt="0"/>
      <dgm:spPr/>
    </dgm:pt>
    <dgm:pt modelId="{1B24C026-57A6-42C2-A041-F51D277D6346}" type="pres">
      <dgm:prSet presAssocID="{B80D21B7-716A-4FC4-8145-583B8D2D37CE}" presName="parentText" presStyleLbl="node1" presStyleIdx="1" presStyleCnt="5">
        <dgm:presLayoutVars>
          <dgm:chMax val="0"/>
          <dgm:bulletEnabled val="1"/>
        </dgm:presLayoutVars>
      </dgm:prSet>
      <dgm:spPr/>
      <dgm:t>
        <a:bodyPr/>
        <a:lstStyle/>
        <a:p>
          <a:endParaRPr lang="en-MY"/>
        </a:p>
      </dgm:t>
    </dgm:pt>
    <dgm:pt modelId="{737EDECE-CB2F-4C37-9324-36996463EC31}" type="pres">
      <dgm:prSet presAssocID="{0FE535BB-5C13-466D-8D29-F7C4F2F43A39}" presName="spacer" presStyleCnt="0"/>
      <dgm:spPr/>
    </dgm:pt>
    <dgm:pt modelId="{0E404BC9-02B3-4B30-8D0B-EB6575441CA4}" type="pres">
      <dgm:prSet presAssocID="{C2547EAD-2BDD-46B7-8623-72AAFDC3C6C4}" presName="parentText" presStyleLbl="node1" presStyleIdx="2" presStyleCnt="5">
        <dgm:presLayoutVars>
          <dgm:chMax val="0"/>
          <dgm:bulletEnabled val="1"/>
        </dgm:presLayoutVars>
      </dgm:prSet>
      <dgm:spPr/>
      <dgm:t>
        <a:bodyPr/>
        <a:lstStyle/>
        <a:p>
          <a:endParaRPr lang="en-MY"/>
        </a:p>
      </dgm:t>
    </dgm:pt>
    <dgm:pt modelId="{D73E191B-D557-4E79-B3A9-C445C14B9C94}" type="pres">
      <dgm:prSet presAssocID="{DBA85BD9-EC20-4B19-8386-3186BC405488}" presName="spacer" presStyleCnt="0"/>
      <dgm:spPr/>
    </dgm:pt>
    <dgm:pt modelId="{7C3D1297-A24A-4689-A875-62E09BCFE2FD}" type="pres">
      <dgm:prSet presAssocID="{E20DFF6A-1852-4F72-B2BF-1207A4DE0B86}" presName="parentText" presStyleLbl="node1" presStyleIdx="3" presStyleCnt="5">
        <dgm:presLayoutVars>
          <dgm:chMax val="0"/>
          <dgm:bulletEnabled val="1"/>
        </dgm:presLayoutVars>
      </dgm:prSet>
      <dgm:spPr/>
      <dgm:t>
        <a:bodyPr/>
        <a:lstStyle/>
        <a:p>
          <a:endParaRPr lang="en-MY"/>
        </a:p>
      </dgm:t>
    </dgm:pt>
    <dgm:pt modelId="{E2A4627B-FB77-49C6-959E-E73BF6521053}" type="pres">
      <dgm:prSet presAssocID="{C609970A-0A77-49C3-BAA7-6A35C43F0FB6}" presName="spacer" presStyleCnt="0"/>
      <dgm:spPr/>
    </dgm:pt>
    <dgm:pt modelId="{9A5EF4A0-AF59-4D40-8DBB-70FA311B4030}" type="pres">
      <dgm:prSet presAssocID="{8DCB5D89-907A-45EC-8CCC-05A4E6F5C6D7}" presName="parentText" presStyleLbl="node1" presStyleIdx="4" presStyleCnt="5">
        <dgm:presLayoutVars>
          <dgm:chMax val="0"/>
          <dgm:bulletEnabled val="1"/>
        </dgm:presLayoutVars>
      </dgm:prSet>
      <dgm:spPr/>
      <dgm:t>
        <a:bodyPr/>
        <a:lstStyle/>
        <a:p>
          <a:endParaRPr lang="en-MY"/>
        </a:p>
      </dgm:t>
    </dgm:pt>
  </dgm:ptLst>
  <dgm:cxnLst>
    <dgm:cxn modelId="{C9EC0A6B-AB0C-4235-98C3-680C751653BE}" srcId="{45BA153A-BA9D-4C62-91FC-486AF098C394}" destId="{C2547EAD-2BDD-46B7-8623-72AAFDC3C6C4}" srcOrd="2" destOrd="0" parTransId="{164B28B8-B624-40C8-9432-5D170F019CC2}" sibTransId="{DBA85BD9-EC20-4B19-8386-3186BC405488}"/>
    <dgm:cxn modelId="{8D075C6D-B517-4566-AACB-C812AE01810E}" srcId="{45BA153A-BA9D-4C62-91FC-486AF098C394}" destId="{C08755EC-F6C5-420D-BD2B-0EDD82818CEE}" srcOrd="0" destOrd="0" parTransId="{E816FCEA-D2D9-41F0-8FDB-4987D8892A16}" sibTransId="{6A29DC54-A498-4389-9316-F642F07D2ACC}"/>
    <dgm:cxn modelId="{DF766CF0-312D-4A6B-B98A-E63BF41D2362}" type="presOf" srcId="{8DCB5D89-907A-45EC-8CCC-05A4E6F5C6D7}" destId="{9A5EF4A0-AF59-4D40-8DBB-70FA311B4030}" srcOrd="0" destOrd="0" presId="urn:microsoft.com/office/officeart/2005/8/layout/vList2"/>
    <dgm:cxn modelId="{C46717EF-F7DA-420F-BA0B-9C70610FDE94}" srcId="{45BA153A-BA9D-4C62-91FC-486AF098C394}" destId="{B80D21B7-716A-4FC4-8145-583B8D2D37CE}" srcOrd="1" destOrd="0" parTransId="{F1342649-C82F-4093-BF3A-0CF04CF1D13F}" sibTransId="{0FE535BB-5C13-466D-8D29-F7C4F2F43A39}"/>
    <dgm:cxn modelId="{35F227E6-3D9C-4331-A054-61A6E44DF04C}" type="presOf" srcId="{C08755EC-F6C5-420D-BD2B-0EDD82818CEE}" destId="{9CBB304F-D530-40F5-BBC6-13F8E06A133B}" srcOrd="0" destOrd="0" presId="urn:microsoft.com/office/officeart/2005/8/layout/vList2"/>
    <dgm:cxn modelId="{EE95966C-D7E3-4AB4-AA1B-02AD25D8B6C3}" srcId="{45BA153A-BA9D-4C62-91FC-486AF098C394}" destId="{E20DFF6A-1852-4F72-B2BF-1207A4DE0B86}" srcOrd="3" destOrd="0" parTransId="{1BD78303-4D9C-4B12-8414-A07FEA54EC0A}" sibTransId="{C609970A-0A77-49C3-BAA7-6A35C43F0FB6}"/>
    <dgm:cxn modelId="{1F2757BC-7344-43F4-BA64-9A15E52AB160}" srcId="{45BA153A-BA9D-4C62-91FC-486AF098C394}" destId="{8DCB5D89-907A-45EC-8CCC-05A4E6F5C6D7}" srcOrd="4" destOrd="0" parTransId="{C3ECE9D1-09AD-4E4E-AC8D-71468FC087A3}" sibTransId="{EEE2B533-68DB-4A4F-ACFB-9FE2AC2FF907}"/>
    <dgm:cxn modelId="{9022C5C7-2580-46F3-B9DC-C7444FAAE747}" type="presOf" srcId="{C2547EAD-2BDD-46B7-8623-72AAFDC3C6C4}" destId="{0E404BC9-02B3-4B30-8D0B-EB6575441CA4}" srcOrd="0" destOrd="0" presId="urn:microsoft.com/office/officeart/2005/8/layout/vList2"/>
    <dgm:cxn modelId="{35BA66D2-72E2-4662-8D5F-13A866D86084}" type="presOf" srcId="{B80D21B7-716A-4FC4-8145-583B8D2D37CE}" destId="{1B24C026-57A6-42C2-A041-F51D277D6346}" srcOrd="0" destOrd="0" presId="urn:microsoft.com/office/officeart/2005/8/layout/vList2"/>
    <dgm:cxn modelId="{423586F9-259F-4157-AC1A-5DE7C8C2E5F3}" type="presOf" srcId="{45BA153A-BA9D-4C62-91FC-486AF098C394}" destId="{AB0D6DB7-6B5D-4F3F-BF8C-397B13D4B178}" srcOrd="0" destOrd="0" presId="urn:microsoft.com/office/officeart/2005/8/layout/vList2"/>
    <dgm:cxn modelId="{970C14C5-EEB8-4C2C-9A35-E0C787CD71FC}" type="presOf" srcId="{E20DFF6A-1852-4F72-B2BF-1207A4DE0B86}" destId="{7C3D1297-A24A-4689-A875-62E09BCFE2FD}" srcOrd="0" destOrd="0" presId="urn:microsoft.com/office/officeart/2005/8/layout/vList2"/>
    <dgm:cxn modelId="{CBCDC15A-AD28-4A66-8329-54B20AD4D5C0}" type="presParOf" srcId="{AB0D6DB7-6B5D-4F3F-BF8C-397B13D4B178}" destId="{9CBB304F-D530-40F5-BBC6-13F8E06A133B}" srcOrd="0" destOrd="0" presId="urn:microsoft.com/office/officeart/2005/8/layout/vList2"/>
    <dgm:cxn modelId="{7947B5CF-13D8-40C8-842D-D5491E704F95}" type="presParOf" srcId="{AB0D6DB7-6B5D-4F3F-BF8C-397B13D4B178}" destId="{E6B96454-346E-4B46-BDF5-A0C990666CA4}" srcOrd="1" destOrd="0" presId="urn:microsoft.com/office/officeart/2005/8/layout/vList2"/>
    <dgm:cxn modelId="{4D3C0853-6128-4A2D-BEEC-F1132EC3D076}" type="presParOf" srcId="{AB0D6DB7-6B5D-4F3F-BF8C-397B13D4B178}" destId="{1B24C026-57A6-42C2-A041-F51D277D6346}" srcOrd="2" destOrd="0" presId="urn:microsoft.com/office/officeart/2005/8/layout/vList2"/>
    <dgm:cxn modelId="{B62525E9-94D7-49F4-BA4B-2039927FE6E2}" type="presParOf" srcId="{AB0D6DB7-6B5D-4F3F-BF8C-397B13D4B178}" destId="{737EDECE-CB2F-4C37-9324-36996463EC31}" srcOrd="3" destOrd="0" presId="urn:microsoft.com/office/officeart/2005/8/layout/vList2"/>
    <dgm:cxn modelId="{52FF7BC9-86AD-4038-9034-738BF3B4936B}" type="presParOf" srcId="{AB0D6DB7-6B5D-4F3F-BF8C-397B13D4B178}" destId="{0E404BC9-02B3-4B30-8D0B-EB6575441CA4}" srcOrd="4" destOrd="0" presId="urn:microsoft.com/office/officeart/2005/8/layout/vList2"/>
    <dgm:cxn modelId="{F62EE4F0-76A9-4922-82FD-6B5613993E01}" type="presParOf" srcId="{AB0D6DB7-6B5D-4F3F-BF8C-397B13D4B178}" destId="{D73E191B-D557-4E79-B3A9-C445C14B9C94}" srcOrd="5" destOrd="0" presId="urn:microsoft.com/office/officeart/2005/8/layout/vList2"/>
    <dgm:cxn modelId="{94597F75-E050-4A62-A343-90771A3B7A40}" type="presParOf" srcId="{AB0D6DB7-6B5D-4F3F-BF8C-397B13D4B178}" destId="{7C3D1297-A24A-4689-A875-62E09BCFE2FD}" srcOrd="6" destOrd="0" presId="urn:microsoft.com/office/officeart/2005/8/layout/vList2"/>
    <dgm:cxn modelId="{FA6B19C2-1CA6-49F0-9A5D-8AAA81418B1E}" type="presParOf" srcId="{AB0D6DB7-6B5D-4F3F-BF8C-397B13D4B178}" destId="{E2A4627B-FB77-49C6-959E-E73BF6521053}" srcOrd="7" destOrd="0" presId="urn:microsoft.com/office/officeart/2005/8/layout/vList2"/>
    <dgm:cxn modelId="{91E8EE4E-E561-4D28-B8D6-AD73BD061129}" type="presParOf" srcId="{AB0D6DB7-6B5D-4F3F-BF8C-397B13D4B178}" destId="{9A5EF4A0-AF59-4D40-8DBB-70FA311B403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9CC70A-BA11-4A17-AECD-BA65DC571A7D}"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MY"/>
        </a:p>
      </dgm:t>
    </dgm:pt>
    <dgm:pt modelId="{F202EFFC-7D1F-426F-98D6-7150B3888D64}">
      <dgm:prSet phldrT="[Text]" custT="1"/>
      <dgm:spPr/>
      <dgm:t>
        <a:bodyPr/>
        <a:lstStyle/>
        <a:p>
          <a:r>
            <a:rPr lang="en-US" sz="1100" dirty="0" smtClean="0"/>
            <a:t>KUMPULAN UTUSAN publish about SPS Services at their own marketing channel either online/offline</a:t>
          </a:r>
          <a:endParaRPr lang="en-MY" sz="1100" dirty="0"/>
        </a:p>
      </dgm:t>
    </dgm:pt>
    <dgm:pt modelId="{9A525A28-45C0-4FA1-AAA0-7C12ACEB8869}" type="parTrans" cxnId="{2F072D17-5B62-42C9-A18E-57D324D5D0A0}">
      <dgm:prSet/>
      <dgm:spPr/>
      <dgm:t>
        <a:bodyPr/>
        <a:lstStyle/>
        <a:p>
          <a:endParaRPr lang="en-MY"/>
        </a:p>
      </dgm:t>
    </dgm:pt>
    <dgm:pt modelId="{8ADDA623-51D0-467B-83AB-A375539D2167}" type="sibTrans" cxnId="{2F072D17-5B62-42C9-A18E-57D324D5D0A0}">
      <dgm:prSet/>
      <dgm:spPr/>
      <dgm:t>
        <a:bodyPr/>
        <a:lstStyle/>
        <a:p>
          <a:endParaRPr lang="en-MY"/>
        </a:p>
      </dgm:t>
    </dgm:pt>
    <dgm:pt modelId="{5DD8DB54-A7C5-4A6C-B45D-4B23A9D00286}">
      <dgm:prSet phldrT="[Text]" custT="1"/>
      <dgm:spPr/>
      <dgm:t>
        <a:bodyPr/>
        <a:lstStyle/>
        <a:p>
          <a:pPr algn="ctr"/>
          <a:r>
            <a:rPr lang="en-US" sz="1100" dirty="0" smtClean="0"/>
            <a:t>Interested client will call or contact KUMPULAN UTUSAN via  online form or dedicated phone number.</a:t>
          </a:r>
          <a:endParaRPr lang="en-MY" sz="1100" dirty="0"/>
        </a:p>
      </dgm:t>
    </dgm:pt>
    <dgm:pt modelId="{9ADE3DAA-003F-4C63-90E2-7335B859C8B6}" type="parTrans" cxnId="{8E38EDC0-7B28-46EB-A23D-4E1522E1907D}">
      <dgm:prSet/>
      <dgm:spPr/>
      <dgm:t>
        <a:bodyPr/>
        <a:lstStyle/>
        <a:p>
          <a:endParaRPr lang="en-MY"/>
        </a:p>
      </dgm:t>
    </dgm:pt>
    <dgm:pt modelId="{13B6CDC0-851F-422E-A644-0F212286C664}" type="sibTrans" cxnId="{8E38EDC0-7B28-46EB-A23D-4E1522E1907D}">
      <dgm:prSet/>
      <dgm:spPr/>
      <dgm:t>
        <a:bodyPr/>
        <a:lstStyle/>
        <a:p>
          <a:endParaRPr lang="en-MY"/>
        </a:p>
      </dgm:t>
    </dgm:pt>
    <dgm:pt modelId="{214AA58F-43E7-4F86-874A-1F9A07E93659}">
      <dgm:prSet phldrT="[Text]" custT="1"/>
      <dgm:spPr/>
      <dgm:t>
        <a:bodyPr/>
        <a:lstStyle/>
        <a:p>
          <a:r>
            <a:rPr lang="en-US" sz="1100" baseline="0" dirty="0" smtClean="0"/>
            <a:t>SPS will contact client and furnish the business requirement. </a:t>
          </a:r>
          <a:endParaRPr lang="en-MY" sz="1100" dirty="0"/>
        </a:p>
      </dgm:t>
    </dgm:pt>
    <dgm:pt modelId="{066660BA-4C34-469C-A1A8-A23660EA8421}" type="parTrans" cxnId="{E30E0850-50F4-46A5-AA03-5350B9C17C4A}">
      <dgm:prSet/>
      <dgm:spPr/>
      <dgm:t>
        <a:bodyPr/>
        <a:lstStyle/>
        <a:p>
          <a:endParaRPr lang="en-MY"/>
        </a:p>
      </dgm:t>
    </dgm:pt>
    <dgm:pt modelId="{87640FA5-073A-499F-A5C3-46E140C16C9C}" type="sibTrans" cxnId="{E30E0850-50F4-46A5-AA03-5350B9C17C4A}">
      <dgm:prSet/>
      <dgm:spPr/>
      <dgm:t>
        <a:bodyPr/>
        <a:lstStyle/>
        <a:p>
          <a:endParaRPr lang="en-MY"/>
        </a:p>
      </dgm:t>
    </dgm:pt>
    <dgm:pt modelId="{09B4A1A9-A1D4-43D6-AA4C-F0E9C96AD01B}">
      <dgm:prSet phldrT="[Text]" custT="1"/>
      <dgm:spPr/>
      <dgm:t>
        <a:bodyPr/>
        <a:lstStyle/>
        <a:p>
          <a:r>
            <a:rPr lang="en-US" sz="1100" dirty="0" smtClean="0"/>
            <a:t>Client will be billed when the service delivery is completed. </a:t>
          </a:r>
          <a:endParaRPr lang="en-MY" sz="1100" dirty="0"/>
        </a:p>
      </dgm:t>
    </dgm:pt>
    <dgm:pt modelId="{64EA0BB0-3385-4AF6-AB75-7A0852CF08DE}" type="parTrans" cxnId="{F8EBE4F9-313C-42B0-91F9-4C6C4C179EBB}">
      <dgm:prSet/>
      <dgm:spPr/>
      <dgm:t>
        <a:bodyPr/>
        <a:lstStyle/>
        <a:p>
          <a:endParaRPr lang="en-MY"/>
        </a:p>
      </dgm:t>
    </dgm:pt>
    <dgm:pt modelId="{B9C03656-21FC-4F07-87BE-77240B825EE7}" type="sibTrans" cxnId="{F8EBE4F9-313C-42B0-91F9-4C6C4C179EBB}">
      <dgm:prSet/>
      <dgm:spPr/>
      <dgm:t>
        <a:bodyPr/>
        <a:lstStyle/>
        <a:p>
          <a:endParaRPr lang="en-MY"/>
        </a:p>
      </dgm:t>
    </dgm:pt>
    <dgm:pt modelId="{A8334CD5-3CD5-4079-A5E7-2A0F594A5332}">
      <dgm:prSet phldrT="[Text]" custT="1"/>
      <dgm:spPr/>
      <dgm:t>
        <a:bodyPr/>
        <a:lstStyle/>
        <a:p>
          <a:r>
            <a:rPr lang="en-US" sz="1100" dirty="0" smtClean="0"/>
            <a:t>KUMPULAN UTUSAN’s commission will be settled upon receipt of full payment from the clients.</a:t>
          </a:r>
          <a:endParaRPr lang="en-MY" sz="1100" dirty="0"/>
        </a:p>
      </dgm:t>
    </dgm:pt>
    <dgm:pt modelId="{A848E095-6D39-4EB1-82D2-92B9431B2A19}" type="parTrans" cxnId="{EDF8F813-1B44-47A2-B429-DF48A01C9DD9}">
      <dgm:prSet/>
      <dgm:spPr/>
      <dgm:t>
        <a:bodyPr/>
        <a:lstStyle/>
        <a:p>
          <a:endParaRPr lang="en-MY"/>
        </a:p>
      </dgm:t>
    </dgm:pt>
    <dgm:pt modelId="{35A9BF3B-4731-4A16-8778-0446B9F050A4}" type="sibTrans" cxnId="{EDF8F813-1B44-47A2-B429-DF48A01C9DD9}">
      <dgm:prSet/>
      <dgm:spPr/>
      <dgm:t>
        <a:bodyPr/>
        <a:lstStyle/>
        <a:p>
          <a:endParaRPr lang="en-MY"/>
        </a:p>
      </dgm:t>
    </dgm:pt>
    <dgm:pt modelId="{2B22CAFE-FAC2-4490-A3F1-59A93CCF90BE}">
      <dgm:prSet custT="1"/>
      <dgm:spPr/>
      <dgm:t>
        <a:bodyPr/>
        <a:lstStyle/>
        <a:p>
          <a:r>
            <a:rPr lang="en-US" sz="1100" dirty="0" smtClean="0"/>
            <a:t>Client will choose the </a:t>
          </a:r>
          <a:r>
            <a:rPr lang="en-US" sz="1100" dirty="0" err="1" smtClean="0"/>
            <a:t>the</a:t>
          </a:r>
          <a:r>
            <a:rPr lang="en-US" sz="1100" dirty="0" smtClean="0"/>
            <a:t> service </a:t>
          </a:r>
          <a:r>
            <a:rPr lang="en-US" sz="1100" dirty="0" err="1" smtClean="0"/>
            <a:t>i.e</a:t>
          </a:r>
          <a:r>
            <a:rPr lang="en-US" sz="1100" dirty="0" smtClean="0"/>
            <a:t> SPS business application or SPS professional services</a:t>
          </a:r>
          <a:endParaRPr lang="en-MY" sz="1100" dirty="0"/>
        </a:p>
      </dgm:t>
    </dgm:pt>
    <dgm:pt modelId="{7D01E907-DEBB-4568-BE3F-2F66EDC5963E}" type="parTrans" cxnId="{986D2FB1-59D0-4DE0-B75E-B63D63B3A380}">
      <dgm:prSet/>
      <dgm:spPr/>
      <dgm:t>
        <a:bodyPr/>
        <a:lstStyle/>
        <a:p>
          <a:endParaRPr lang="en-MY"/>
        </a:p>
      </dgm:t>
    </dgm:pt>
    <dgm:pt modelId="{9482D77B-601F-41FA-B94B-3A19DE665763}" type="sibTrans" cxnId="{986D2FB1-59D0-4DE0-B75E-B63D63B3A380}">
      <dgm:prSet/>
      <dgm:spPr/>
      <dgm:t>
        <a:bodyPr/>
        <a:lstStyle/>
        <a:p>
          <a:endParaRPr lang="en-MY"/>
        </a:p>
      </dgm:t>
    </dgm:pt>
    <dgm:pt modelId="{E2647545-BB27-4D61-A8B6-7DB1AF611F0F}" type="pres">
      <dgm:prSet presAssocID="{FC9CC70A-BA11-4A17-AECD-BA65DC571A7D}" presName="cycle" presStyleCnt="0">
        <dgm:presLayoutVars>
          <dgm:dir/>
          <dgm:resizeHandles val="exact"/>
        </dgm:presLayoutVars>
      </dgm:prSet>
      <dgm:spPr/>
      <dgm:t>
        <a:bodyPr/>
        <a:lstStyle/>
        <a:p>
          <a:endParaRPr lang="en-MY"/>
        </a:p>
      </dgm:t>
    </dgm:pt>
    <dgm:pt modelId="{053B45BB-E7D6-4E38-B4ED-FB01973C52E0}" type="pres">
      <dgm:prSet presAssocID="{F202EFFC-7D1F-426F-98D6-7150B3888D64}" presName="node" presStyleLbl="node1" presStyleIdx="0" presStyleCnt="6" custScaleX="113891" custScaleY="183560" custRadScaleRad="90084">
        <dgm:presLayoutVars>
          <dgm:bulletEnabled val="1"/>
        </dgm:presLayoutVars>
      </dgm:prSet>
      <dgm:spPr/>
      <dgm:t>
        <a:bodyPr/>
        <a:lstStyle/>
        <a:p>
          <a:endParaRPr lang="en-MY"/>
        </a:p>
      </dgm:t>
    </dgm:pt>
    <dgm:pt modelId="{34294343-FFBF-4098-961F-306FE0BA4C1B}" type="pres">
      <dgm:prSet presAssocID="{F202EFFC-7D1F-426F-98D6-7150B3888D64}" presName="spNode" presStyleCnt="0"/>
      <dgm:spPr/>
    </dgm:pt>
    <dgm:pt modelId="{14CFD3EC-71B5-42E6-B8E9-8B2D17489AFE}" type="pres">
      <dgm:prSet presAssocID="{8ADDA623-51D0-467B-83AB-A375539D2167}" presName="sibTrans" presStyleLbl="sibTrans1D1" presStyleIdx="0" presStyleCnt="6"/>
      <dgm:spPr/>
      <dgm:t>
        <a:bodyPr/>
        <a:lstStyle/>
        <a:p>
          <a:endParaRPr lang="en-MY"/>
        </a:p>
      </dgm:t>
    </dgm:pt>
    <dgm:pt modelId="{2C196610-8F12-4D77-9937-E7FC7837944E}" type="pres">
      <dgm:prSet presAssocID="{5DD8DB54-A7C5-4A6C-B45D-4B23A9D00286}" presName="node" presStyleLbl="node1" presStyleIdx="1" presStyleCnt="6" custScaleX="113194" custScaleY="165933">
        <dgm:presLayoutVars>
          <dgm:bulletEnabled val="1"/>
        </dgm:presLayoutVars>
      </dgm:prSet>
      <dgm:spPr/>
      <dgm:t>
        <a:bodyPr/>
        <a:lstStyle/>
        <a:p>
          <a:endParaRPr lang="en-MY"/>
        </a:p>
      </dgm:t>
    </dgm:pt>
    <dgm:pt modelId="{D79DA6BD-B4DD-4249-B029-A0B8A992D165}" type="pres">
      <dgm:prSet presAssocID="{5DD8DB54-A7C5-4A6C-B45D-4B23A9D00286}" presName="spNode" presStyleCnt="0"/>
      <dgm:spPr/>
    </dgm:pt>
    <dgm:pt modelId="{1F7EAE04-EE00-4331-9A06-2CB8A0D96C8A}" type="pres">
      <dgm:prSet presAssocID="{13B6CDC0-851F-422E-A644-0F212286C664}" presName="sibTrans" presStyleLbl="sibTrans1D1" presStyleIdx="1" presStyleCnt="6"/>
      <dgm:spPr/>
      <dgm:t>
        <a:bodyPr/>
        <a:lstStyle/>
        <a:p>
          <a:endParaRPr lang="en-MY"/>
        </a:p>
      </dgm:t>
    </dgm:pt>
    <dgm:pt modelId="{9EECD564-73B9-4FCB-8487-CAFCC95AF019}" type="pres">
      <dgm:prSet presAssocID="{214AA58F-43E7-4F86-874A-1F9A07E93659}" presName="node" presStyleLbl="node1" presStyleIdx="2" presStyleCnt="6" custScaleX="115254" custScaleY="115254">
        <dgm:presLayoutVars>
          <dgm:bulletEnabled val="1"/>
        </dgm:presLayoutVars>
      </dgm:prSet>
      <dgm:spPr/>
      <dgm:t>
        <a:bodyPr/>
        <a:lstStyle/>
        <a:p>
          <a:endParaRPr lang="en-MY"/>
        </a:p>
      </dgm:t>
    </dgm:pt>
    <dgm:pt modelId="{EA4B7FBD-1B26-454E-AC64-D184FE9CF494}" type="pres">
      <dgm:prSet presAssocID="{214AA58F-43E7-4F86-874A-1F9A07E93659}" presName="spNode" presStyleCnt="0"/>
      <dgm:spPr/>
    </dgm:pt>
    <dgm:pt modelId="{4AC16BD1-0F25-4E2E-B982-EB13612439FB}" type="pres">
      <dgm:prSet presAssocID="{87640FA5-073A-499F-A5C3-46E140C16C9C}" presName="sibTrans" presStyleLbl="sibTrans1D1" presStyleIdx="2" presStyleCnt="6"/>
      <dgm:spPr/>
      <dgm:t>
        <a:bodyPr/>
        <a:lstStyle/>
        <a:p>
          <a:endParaRPr lang="en-MY"/>
        </a:p>
      </dgm:t>
    </dgm:pt>
    <dgm:pt modelId="{32BBFA8D-2400-4125-AD1F-2383EAAE8673}" type="pres">
      <dgm:prSet presAssocID="{2B22CAFE-FAC2-4490-A3F1-59A93CCF90BE}" presName="node" presStyleLbl="node1" presStyleIdx="3" presStyleCnt="6" custScaleX="129545" custScaleY="152837" custRadScaleRad="87525">
        <dgm:presLayoutVars>
          <dgm:bulletEnabled val="1"/>
        </dgm:presLayoutVars>
      </dgm:prSet>
      <dgm:spPr/>
      <dgm:t>
        <a:bodyPr/>
        <a:lstStyle/>
        <a:p>
          <a:endParaRPr lang="en-MY"/>
        </a:p>
      </dgm:t>
    </dgm:pt>
    <dgm:pt modelId="{67733AB3-7A33-46EB-9799-1FD99B689460}" type="pres">
      <dgm:prSet presAssocID="{2B22CAFE-FAC2-4490-A3F1-59A93CCF90BE}" presName="spNode" presStyleCnt="0"/>
      <dgm:spPr/>
    </dgm:pt>
    <dgm:pt modelId="{E233C54C-4D71-45A4-8D76-184544AFECAD}" type="pres">
      <dgm:prSet presAssocID="{9482D77B-601F-41FA-B94B-3A19DE665763}" presName="sibTrans" presStyleLbl="sibTrans1D1" presStyleIdx="3" presStyleCnt="6"/>
      <dgm:spPr/>
      <dgm:t>
        <a:bodyPr/>
        <a:lstStyle/>
        <a:p>
          <a:endParaRPr lang="en-MY"/>
        </a:p>
      </dgm:t>
    </dgm:pt>
    <dgm:pt modelId="{535F8EBF-E8B0-4D6F-8F35-65EDC94ECCAF}" type="pres">
      <dgm:prSet presAssocID="{09B4A1A9-A1D4-43D6-AA4C-F0E9C96AD01B}" presName="node" presStyleLbl="node1" presStyleIdx="4" presStyleCnt="6" custScaleX="149443" custScaleY="107727">
        <dgm:presLayoutVars>
          <dgm:bulletEnabled val="1"/>
        </dgm:presLayoutVars>
      </dgm:prSet>
      <dgm:spPr/>
      <dgm:t>
        <a:bodyPr/>
        <a:lstStyle/>
        <a:p>
          <a:endParaRPr lang="en-MY"/>
        </a:p>
      </dgm:t>
    </dgm:pt>
    <dgm:pt modelId="{017137BA-9304-46E3-A127-54F88DFC463B}" type="pres">
      <dgm:prSet presAssocID="{09B4A1A9-A1D4-43D6-AA4C-F0E9C96AD01B}" presName="spNode" presStyleCnt="0"/>
      <dgm:spPr/>
    </dgm:pt>
    <dgm:pt modelId="{FF053A77-1FB1-4B7E-90D0-C6C0166F3A1E}" type="pres">
      <dgm:prSet presAssocID="{B9C03656-21FC-4F07-87BE-77240B825EE7}" presName="sibTrans" presStyleLbl="sibTrans1D1" presStyleIdx="4" presStyleCnt="6"/>
      <dgm:spPr/>
      <dgm:t>
        <a:bodyPr/>
        <a:lstStyle/>
        <a:p>
          <a:endParaRPr lang="en-MY"/>
        </a:p>
      </dgm:t>
    </dgm:pt>
    <dgm:pt modelId="{B7CF4178-7B8C-413F-A3DB-4290770D7F83}" type="pres">
      <dgm:prSet presAssocID="{A8334CD5-3CD5-4079-A5E7-2A0F594A5332}" presName="node" presStyleLbl="node1" presStyleIdx="5" presStyleCnt="6" custScaleX="144190" custScaleY="123743">
        <dgm:presLayoutVars>
          <dgm:bulletEnabled val="1"/>
        </dgm:presLayoutVars>
      </dgm:prSet>
      <dgm:spPr/>
      <dgm:t>
        <a:bodyPr/>
        <a:lstStyle/>
        <a:p>
          <a:endParaRPr lang="en-MY"/>
        </a:p>
      </dgm:t>
    </dgm:pt>
    <dgm:pt modelId="{4D338D02-E63E-4D97-B98A-7785C00F96B6}" type="pres">
      <dgm:prSet presAssocID="{A8334CD5-3CD5-4079-A5E7-2A0F594A5332}" presName="spNode" presStyleCnt="0"/>
      <dgm:spPr/>
    </dgm:pt>
    <dgm:pt modelId="{E90C21BB-D907-40FD-95AF-E6CEBBC09BD7}" type="pres">
      <dgm:prSet presAssocID="{35A9BF3B-4731-4A16-8778-0446B9F050A4}" presName="sibTrans" presStyleLbl="sibTrans1D1" presStyleIdx="5" presStyleCnt="6"/>
      <dgm:spPr/>
      <dgm:t>
        <a:bodyPr/>
        <a:lstStyle/>
        <a:p>
          <a:endParaRPr lang="en-MY"/>
        </a:p>
      </dgm:t>
    </dgm:pt>
  </dgm:ptLst>
  <dgm:cxnLst>
    <dgm:cxn modelId="{640773BC-A19A-41EA-A25F-E3B9E1C1ACAC}" type="presOf" srcId="{13B6CDC0-851F-422E-A644-0F212286C664}" destId="{1F7EAE04-EE00-4331-9A06-2CB8A0D96C8A}" srcOrd="0" destOrd="0" presId="urn:microsoft.com/office/officeart/2005/8/layout/cycle5"/>
    <dgm:cxn modelId="{8E38EDC0-7B28-46EB-A23D-4E1522E1907D}" srcId="{FC9CC70A-BA11-4A17-AECD-BA65DC571A7D}" destId="{5DD8DB54-A7C5-4A6C-B45D-4B23A9D00286}" srcOrd="1" destOrd="0" parTransId="{9ADE3DAA-003F-4C63-90E2-7335B859C8B6}" sibTransId="{13B6CDC0-851F-422E-A644-0F212286C664}"/>
    <dgm:cxn modelId="{9B3FC033-BD82-4D15-8686-C5C0AECEA00B}" type="presOf" srcId="{F202EFFC-7D1F-426F-98D6-7150B3888D64}" destId="{053B45BB-E7D6-4E38-B4ED-FB01973C52E0}" srcOrd="0" destOrd="0" presId="urn:microsoft.com/office/officeart/2005/8/layout/cycle5"/>
    <dgm:cxn modelId="{2F072D17-5B62-42C9-A18E-57D324D5D0A0}" srcId="{FC9CC70A-BA11-4A17-AECD-BA65DC571A7D}" destId="{F202EFFC-7D1F-426F-98D6-7150B3888D64}" srcOrd="0" destOrd="0" parTransId="{9A525A28-45C0-4FA1-AAA0-7C12ACEB8869}" sibTransId="{8ADDA623-51D0-467B-83AB-A375539D2167}"/>
    <dgm:cxn modelId="{605BBFC9-5E51-4C55-B2AC-97F29B193CEA}" type="presOf" srcId="{B9C03656-21FC-4F07-87BE-77240B825EE7}" destId="{FF053A77-1FB1-4B7E-90D0-C6C0166F3A1E}" srcOrd="0" destOrd="0" presId="urn:microsoft.com/office/officeart/2005/8/layout/cycle5"/>
    <dgm:cxn modelId="{74244D37-9378-4046-85AE-E17554E9D035}" type="presOf" srcId="{8ADDA623-51D0-467B-83AB-A375539D2167}" destId="{14CFD3EC-71B5-42E6-B8E9-8B2D17489AFE}" srcOrd="0" destOrd="0" presId="urn:microsoft.com/office/officeart/2005/8/layout/cycle5"/>
    <dgm:cxn modelId="{1E2F0783-007E-499C-B131-68EE8721490A}" type="presOf" srcId="{214AA58F-43E7-4F86-874A-1F9A07E93659}" destId="{9EECD564-73B9-4FCB-8487-CAFCC95AF019}" srcOrd="0" destOrd="0" presId="urn:microsoft.com/office/officeart/2005/8/layout/cycle5"/>
    <dgm:cxn modelId="{E30E0850-50F4-46A5-AA03-5350B9C17C4A}" srcId="{FC9CC70A-BA11-4A17-AECD-BA65DC571A7D}" destId="{214AA58F-43E7-4F86-874A-1F9A07E93659}" srcOrd="2" destOrd="0" parTransId="{066660BA-4C34-469C-A1A8-A23660EA8421}" sibTransId="{87640FA5-073A-499F-A5C3-46E140C16C9C}"/>
    <dgm:cxn modelId="{E0EBB8AC-49C3-4A89-A3D1-D271F7A0D8AB}" type="presOf" srcId="{9482D77B-601F-41FA-B94B-3A19DE665763}" destId="{E233C54C-4D71-45A4-8D76-184544AFECAD}" srcOrd="0" destOrd="0" presId="urn:microsoft.com/office/officeart/2005/8/layout/cycle5"/>
    <dgm:cxn modelId="{86E63BD3-9126-4A7B-9D97-1F637CBA4F0B}" type="presOf" srcId="{A8334CD5-3CD5-4079-A5E7-2A0F594A5332}" destId="{B7CF4178-7B8C-413F-A3DB-4290770D7F83}" srcOrd="0" destOrd="0" presId="urn:microsoft.com/office/officeart/2005/8/layout/cycle5"/>
    <dgm:cxn modelId="{3DD23125-1DB6-430C-B322-77544E32BBAE}" type="presOf" srcId="{FC9CC70A-BA11-4A17-AECD-BA65DC571A7D}" destId="{E2647545-BB27-4D61-A8B6-7DB1AF611F0F}" srcOrd="0" destOrd="0" presId="urn:microsoft.com/office/officeart/2005/8/layout/cycle5"/>
    <dgm:cxn modelId="{986D2FB1-59D0-4DE0-B75E-B63D63B3A380}" srcId="{FC9CC70A-BA11-4A17-AECD-BA65DC571A7D}" destId="{2B22CAFE-FAC2-4490-A3F1-59A93CCF90BE}" srcOrd="3" destOrd="0" parTransId="{7D01E907-DEBB-4568-BE3F-2F66EDC5963E}" sibTransId="{9482D77B-601F-41FA-B94B-3A19DE665763}"/>
    <dgm:cxn modelId="{BD208D6F-15D0-4550-B835-935FE39CE7FE}" type="presOf" srcId="{35A9BF3B-4731-4A16-8778-0446B9F050A4}" destId="{E90C21BB-D907-40FD-95AF-E6CEBBC09BD7}" srcOrd="0" destOrd="0" presId="urn:microsoft.com/office/officeart/2005/8/layout/cycle5"/>
    <dgm:cxn modelId="{DA19EDB1-6633-453A-A302-6CC0D5884AB6}" type="presOf" srcId="{2B22CAFE-FAC2-4490-A3F1-59A93CCF90BE}" destId="{32BBFA8D-2400-4125-AD1F-2383EAAE8673}" srcOrd="0" destOrd="0" presId="urn:microsoft.com/office/officeart/2005/8/layout/cycle5"/>
    <dgm:cxn modelId="{EDF8F813-1B44-47A2-B429-DF48A01C9DD9}" srcId="{FC9CC70A-BA11-4A17-AECD-BA65DC571A7D}" destId="{A8334CD5-3CD5-4079-A5E7-2A0F594A5332}" srcOrd="5" destOrd="0" parTransId="{A848E095-6D39-4EB1-82D2-92B9431B2A19}" sibTransId="{35A9BF3B-4731-4A16-8778-0446B9F050A4}"/>
    <dgm:cxn modelId="{F8EBE4F9-313C-42B0-91F9-4C6C4C179EBB}" srcId="{FC9CC70A-BA11-4A17-AECD-BA65DC571A7D}" destId="{09B4A1A9-A1D4-43D6-AA4C-F0E9C96AD01B}" srcOrd="4" destOrd="0" parTransId="{64EA0BB0-3385-4AF6-AB75-7A0852CF08DE}" sibTransId="{B9C03656-21FC-4F07-87BE-77240B825EE7}"/>
    <dgm:cxn modelId="{106CE23B-5948-423C-88D4-43797DD768F5}" type="presOf" srcId="{87640FA5-073A-499F-A5C3-46E140C16C9C}" destId="{4AC16BD1-0F25-4E2E-B982-EB13612439FB}" srcOrd="0" destOrd="0" presId="urn:microsoft.com/office/officeart/2005/8/layout/cycle5"/>
    <dgm:cxn modelId="{D5DF200E-E132-4F68-A3D1-C11BEE447902}" type="presOf" srcId="{5DD8DB54-A7C5-4A6C-B45D-4B23A9D00286}" destId="{2C196610-8F12-4D77-9937-E7FC7837944E}" srcOrd="0" destOrd="0" presId="urn:microsoft.com/office/officeart/2005/8/layout/cycle5"/>
    <dgm:cxn modelId="{60124AF1-6861-4234-978C-4B5AB1024928}" type="presOf" srcId="{09B4A1A9-A1D4-43D6-AA4C-F0E9C96AD01B}" destId="{535F8EBF-E8B0-4D6F-8F35-65EDC94ECCAF}" srcOrd="0" destOrd="0" presId="urn:microsoft.com/office/officeart/2005/8/layout/cycle5"/>
    <dgm:cxn modelId="{A936F0CE-0167-4D1C-9760-7CEF55ECF041}" type="presParOf" srcId="{E2647545-BB27-4D61-A8B6-7DB1AF611F0F}" destId="{053B45BB-E7D6-4E38-B4ED-FB01973C52E0}" srcOrd="0" destOrd="0" presId="urn:microsoft.com/office/officeart/2005/8/layout/cycle5"/>
    <dgm:cxn modelId="{431184D5-3964-48C6-BCD6-0335E2B230E4}" type="presParOf" srcId="{E2647545-BB27-4D61-A8B6-7DB1AF611F0F}" destId="{34294343-FFBF-4098-961F-306FE0BA4C1B}" srcOrd="1" destOrd="0" presId="urn:microsoft.com/office/officeart/2005/8/layout/cycle5"/>
    <dgm:cxn modelId="{B23E77DD-1F9D-4D6A-898E-80B801119F43}" type="presParOf" srcId="{E2647545-BB27-4D61-A8B6-7DB1AF611F0F}" destId="{14CFD3EC-71B5-42E6-B8E9-8B2D17489AFE}" srcOrd="2" destOrd="0" presId="urn:microsoft.com/office/officeart/2005/8/layout/cycle5"/>
    <dgm:cxn modelId="{CDE9208A-9726-4229-8F8A-0251E491D273}" type="presParOf" srcId="{E2647545-BB27-4D61-A8B6-7DB1AF611F0F}" destId="{2C196610-8F12-4D77-9937-E7FC7837944E}" srcOrd="3" destOrd="0" presId="urn:microsoft.com/office/officeart/2005/8/layout/cycle5"/>
    <dgm:cxn modelId="{89F253FC-305B-4614-8731-0BFD521404E9}" type="presParOf" srcId="{E2647545-BB27-4D61-A8B6-7DB1AF611F0F}" destId="{D79DA6BD-B4DD-4249-B029-A0B8A992D165}" srcOrd="4" destOrd="0" presId="urn:microsoft.com/office/officeart/2005/8/layout/cycle5"/>
    <dgm:cxn modelId="{74F703AA-3E93-478C-9225-D1C9DF2FFFCF}" type="presParOf" srcId="{E2647545-BB27-4D61-A8B6-7DB1AF611F0F}" destId="{1F7EAE04-EE00-4331-9A06-2CB8A0D96C8A}" srcOrd="5" destOrd="0" presId="urn:microsoft.com/office/officeart/2005/8/layout/cycle5"/>
    <dgm:cxn modelId="{9CED53F4-F20F-44E6-9470-4A2170B3C634}" type="presParOf" srcId="{E2647545-BB27-4D61-A8B6-7DB1AF611F0F}" destId="{9EECD564-73B9-4FCB-8487-CAFCC95AF019}" srcOrd="6" destOrd="0" presId="urn:microsoft.com/office/officeart/2005/8/layout/cycle5"/>
    <dgm:cxn modelId="{2C893223-7C77-4829-BC41-844D8C6970B3}" type="presParOf" srcId="{E2647545-BB27-4D61-A8B6-7DB1AF611F0F}" destId="{EA4B7FBD-1B26-454E-AC64-D184FE9CF494}" srcOrd="7" destOrd="0" presId="urn:microsoft.com/office/officeart/2005/8/layout/cycle5"/>
    <dgm:cxn modelId="{DD403965-02FC-4B59-87A9-11F2B054D42A}" type="presParOf" srcId="{E2647545-BB27-4D61-A8B6-7DB1AF611F0F}" destId="{4AC16BD1-0F25-4E2E-B982-EB13612439FB}" srcOrd="8" destOrd="0" presId="urn:microsoft.com/office/officeart/2005/8/layout/cycle5"/>
    <dgm:cxn modelId="{42ECAAE8-527E-4853-8DE8-6E86B39961C6}" type="presParOf" srcId="{E2647545-BB27-4D61-A8B6-7DB1AF611F0F}" destId="{32BBFA8D-2400-4125-AD1F-2383EAAE8673}" srcOrd="9" destOrd="0" presId="urn:microsoft.com/office/officeart/2005/8/layout/cycle5"/>
    <dgm:cxn modelId="{440F3CAD-5C99-42F1-B6E8-D88149D93C26}" type="presParOf" srcId="{E2647545-BB27-4D61-A8B6-7DB1AF611F0F}" destId="{67733AB3-7A33-46EB-9799-1FD99B689460}" srcOrd="10" destOrd="0" presId="urn:microsoft.com/office/officeart/2005/8/layout/cycle5"/>
    <dgm:cxn modelId="{2588547E-0019-4B4E-8DDD-9EEDA265A898}" type="presParOf" srcId="{E2647545-BB27-4D61-A8B6-7DB1AF611F0F}" destId="{E233C54C-4D71-45A4-8D76-184544AFECAD}" srcOrd="11" destOrd="0" presId="urn:microsoft.com/office/officeart/2005/8/layout/cycle5"/>
    <dgm:cxn modelId="{5EA44ABE-EC79-4FE5-B797-B302C8D09B55}" type="presParOf" srcId="{E2647545-BB27-4D61-A8B6-7DB1AF611F0F}" destId="{535F8EBF-E8B0-4D6F-8F35-65EDC94ECCAF}" srcOrd="12" destOrd="0" presId="urn:microsoft.com/office/officeart/2005/8/layout/cycle5"/>
    <dgm:cxn modelId="{39CACCA9-55E3-4A6A-98E4-F7092C376AAA}" type="presParOf" srcId="{E2647545-BB27-4D61-A8B6-7DB1AF611F0F}" destId="{017137BA-9304-46E3-A127-54F88DFC463B}" srcOrd="13" destOrd="0" presId="urn:microsoft.com/office/officeart/2005/8/layout/cycle5"/>
    <dgm:cxn modelId="{53234FBD-D9D4-4A26-96FF-3C05FF7F6501}" type="presParOf" srcId="{E2647545-BB27-4D61-A8B6-7DB1AF611F0F}" destId="{FF053A77-1FB1-4B7E-90D0-C6C0166F3A1E}" srcOrd="14" destOrd="0" presId="urn:microsoft.com/office/officeart/2005/8/layout/cycle5"/>
    <dgm:cxn modelId="{25899E6B-A168-4110-B13D-91FDEDE18C52}" type="presParOf" srcId="{E2647545-BB27-4D61-A8B6-7DB1AF611F0F}" destId="{B7CF4178-7B8C-413F-A3DB-4290770D7F83}" srcOrd="15" destOrd="0" presId="urn:microsoft.com/office/officeart/2005/8/layout/cycle5"/>
    <dgm:cxn modelId="{C0EC02B8-0211-4787-9BAC-B8A85E8098CF}" type="presParOf" srcId="{E2647545-BB27-4D61-A8B6-7DB1AF611F0F}" destId="{4D338D02-E63E-4D97-B98A-7785C00F96B6}" srcOrd="16" destOrd="0" presId="urn:microsoft.com/office/officeart/2005/8/layout/cycle5"/>
    <dgm:cxn modelId="{3D042583-29E1-4586-800E-4D67693FF00E}" type="presParOf" srcId="{E2647545-BB27-4D61-A8B6-7DB1AF611F0F}" destId="{E90C21BB-D907-40FD-95AF-E6CEBBC09BD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CBECB-F662-4388-9524-FC215586FA01}">
      <dsp:nvSpPr>
        <dsp:cNvPr id="0" name=""/>
        <dsp:cNvSpPr/>
      </dsp:nvSpPr>
      <dsp:spPr>
        <a:xfrm>
          <a:off x="2419988" y="-148464"/>
          <a:ext cx="3176947" cy="1912891"/>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none" kern="1200" dirty="0" smtClean="0">
              <a:latin typeface="+mn-lt"/>
            </a:rPr>
            <a:t>KNOWLEDGE</a:t>
          </a:r>
        </a:p>
        <a:p>
          <a:pPr lvl="0" algn="ctr" defTabSz="1066800">
            <a:lnSpc>
              <a:spcPct val="90000"/>
            </a:lnSpc>
            <a:spcBef>
              <a:spcPct val="0"/>
            </a:spcBef>
            <a:spcAft>
              <a:spcPct val="35000"/>
            </a:spcAft>
          </a:pPr>
          <a:r>
            <a:rPr lang="en-US" sz="1800" b="1" kern="1200" dirty="0" smtClean="0">
              <a:latin typeface="+mn-lt"/>
            </a:rPr>
            <a:t>Cherish competencies, skills, continuous learning and innovations to better serve dynamism of clients’ expectation</a:t>
          </a:r>
          <a:endParaRPr lang="en-MY" sz="1800" b="1" kern="1200" dirty="0">
            <a:latin typeface="+mn-lt"/>
          </a:endParaRPr>
        </a:p>
      </dsp:txBody>
      <dsp:txXfrm>
        <a:off x="2476015" y="-92437"/>
        <a:ext cx="3064893" cy="1800837"/>
      </dsp:txXfrm>
    </dsp:sp>
    <dsp:sp modelId="{EEBCA2DE-FD96-4A64-A240-4BA363DCACF3}">
      <dsp:nvSpPr>
        <dsp:cNvPr id="0" name=""/>
        <dsp:cNvSpPr/>
      </dsp:nvSpPr>
      <dsp:spPr>
        <a:xfrm rot="2812842">
          <a:off x="5454716" y="1335210"/>
          <a:ext cx="1402478" cy="347991"/>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MY" sz="2000" b="1" kern="1200"/>
        </a:p>
      </dsp:txBody>
      <dsp:txXfrm>
        <a:off x="5559113" y="1404808"/>
        <a:ext cx="1193684" cy="208795"/>
      </dsp:txXfrm>
    </dsp:sp>
    <dsp:sp modelId="{7C3265C8-C122-4ADD-A02D-E979085F0608}">
      <dsp:nvSpPr>
        <dsp:cNvPr id="0" name=""/>
        <dsp:cNvSpPr/>
      </dsp:nvSpPr>
      <dsp:spPr>
        <a:xfrm>
          <a:off x="4509645" y="2087383"/>
          <a:ext cx="3176947" cy="1904291"/>
        </a:xfrm>
        <a:prstGeom prst="roundRect">
          <a:avLst>
            <a:gd name="adj" fmla="val 10000"/>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none" kern="1200" dirty="0" smtClean="0">
              <a:latin typeface="+mn-lt"/>
            </a:rPr>
            <a:t>HARMONY</a:t>
          </a:r>
        </a:p>
        <a:p>
          <a:pPr lvl="0" algn="ctr" defTabSz="1066800">
            <a:lnSpc>
              <a:spcPct val="90000"/>
            </a:lnSpc>
            <a:spcBef>
              <a:spcPct val="0"/>
            </a:spcBef>
            <a:spcAft>
              <a:spcPct val="35000"/>
            </a:spcAft>
          </a:pPr>
          <a:r>
            <a:rPr lang="en-MY" sz="1800" b="1" kern="1200" dirty="0" smtClean="0">
              <a:latin typeface="+mn-lt"/>
            </a:rPr>
            <a:t>Harmonise knowledge and accountability that will enable us to excel in serving clients</a:t>
          </a:r>
          <a:endParaRPr lang="en-MY" sz="1800" b="1" kern="1200" dirty="0">
            <a:latin typeface="+mn-lt"/>
          </a:endParaRPr>
        </a:p>
      </dsp:txBody>
      <dsp:txXfrm>
        <a:off x="4565420" y="2143158"/>
        <a:ext cx="3065397" cy="1792741"/>
      </dsp:txXfrm>
    </dsp:sp>
    <dsp:sp modelId="{5F52B817-9349-4DA2-9EB2-18F17EE6B8D7}">
      <dsp:nvSpPr>
        <dsp:cNvPr id="0" name=""/>
        <dsp:cNvSpPr/>
      </dsp:nvSpPr>
      <dsp:spPr>
        <a:xfrm rot="10808800">
          <a:off x="3601919" y="2860079"/>
          <a:ext cx="731155" cy="347991"/>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MY" sz="2000" b="1" kern="1200"/>
        </a:p>
      </dsp:txBody>
      <dsp:txXfrm rot="10800000">
        <a:off x="3706316" y="2929677"/>
        <a:ext cx="522361" cy="208795"/>
      </dsp:txXfrm>
    </dsp:sp>
    <dsp:sp modelId="{DC863967-91BD-4FFD-8100-88D8B66B8FDD}">
      <dsp:nvSpPr>
        <dsp:cNvPr id="0" name=""/>
        <dsp:cNvSpPr/>
      </dsp:nvSpPr>
      <dsp:spPr>
        <a:xfrm>
          <a:off x="537195" y="2064959"/>
          <a:ext cx="2888153" cy="1928064"/>
        </a:xfrm>
        <a:prstGeom prst="roundRect">
          <a:avLst>
            <a:gd name="adj" fmla="val 1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none" kern="1200" dirty="0" smtClean="0">
              <a:latin typeface="+mn-lt"/>
            </a:rPr>
            <a:t>ACCOUNTABILITY</a:t>
          </a:r>
        </a:p>
        <a:p>
          <a:pPr lvl="0" algn="ctr" defTabSz="1066800">
            <a:lnSpc>
              <a:spcPct val="90000"/>
            </a:lnSpc>
            <a:spcBef>
              <a:spcPct val="0"/>
            </a:spcBef>
            <a:spcAft>
              <a:spcPct val="35000"/>
            </a:spcAft>
          </a:pPr>
          <a:r>
            <a:rPr lang="en-MY" sz="1800" b="1" kern="1200" dirty="0" smtClean="0">
              <a:latin typeface="+mn-lt"/>
            </a:rPr>
            <a:t>Approach our duties with  ownership and responsibility</a:t>
          </a:r>
          <a:endParaRPr lang="en-MY" sz="1800" b="1" kern="1200" dirty="0">
            <a:latin typeface="+mn-lt"/>
          </a:endParaRPr>
        </a:p>
      </dsp:txBody>
      <dsp:txXfrm>
        <a:off x="593666" y="2121430"/>
        <a:ext cx="2775211" cy="1815122"/>
      </dsp:txXfrm>
    </dsp:sp>
    <dsp:sp modelId="{BD4F905F-B8AD-4545-89F7-E2E33F8CF72D}">
      <dsp:nvSpPr>
        <dsp:cNvPr id="0" name=""/>
        <dsp:cNvSpPr/>
      </dsp:nvSpPr>
      <dsp:spPr>
        <a:xfrm rot="18743265">
          <a:off x="1083633" y="1267988"/>
          <a:ext cx="1488535" cy="347991"/>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MY" sz="2000" b="1" kern="1200"/>
        </a:p>
      </dsp:txBody>
      <dsp:txXfrm>
        <a:off x="1188030" y="1337586"/>
        <a:ext cx="1279741" cy="208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44D3-B94A-4B70-B5DB-FD9CAC374F85}">
      <dsp:nvSpPr>
        <dsp:cNvPr id="0" name=""/>
        <dsp:cNvSpPr/>
      </dsp:nvSpPr>
      <dsp:spPr>
        <a:xfrm rot="16200000">
          <a:off x="-717880" y="745419"/>
          <a:ext cx="2885379" cy="144202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5792" bIns="0" numCol="1" spcCol="1270" anchor="ctr" anchorCtr="0">
          <a:noAutofit/>
        </a:bodyPr>
        <a:lstStyle/>
        <a:p>
          <a:pPr lvl="0" algn="ctr" defTabSz="533400">
            <a:lnSpc>
              <a:spcPct val="90000"/>
            </a:lnSpc>
            <a:spcBef>
              <a:spcPct val="0"/>
            </a:spcBef>
            <a:spcAft>
              <a:spcPct val="35000"/>
            </a:spcAft>
          </a:pPr>
          <a:r>
            <a:rPr lang="en-US" sz="1200" b="1" kern="1200" smtClean="0">
              <a:latin typeface="Century Gothic" pitchFamily="34" charset="0"/>
              <a:cs typeface="Calibri" pitchFamily="34" charset="0"/>
            </a:rPr>
            <a:t>We have the right ‘hands-on’ team with vast knowledge and relevant experience.</a:t>
          </a:r>
          <a:endParaRPr lang="en-MY" sz="1200" b="1" kern="1200" dirty="0">
            <a:latin typeface="Century Gothic" pitchFamily="34" charset="0"/>
          </a:endParaRPr>
        </a:p>
      </dsp:txBody>
      <dsp:txXfrm rot="5400000">
        <a:off x="3798" y="600817"/>
        <a:ext cx="1442023" cy="1731227"/>
      </dsp:txXfrm>
    </dsp:sp>
    <dsp:sp modelId="{0C398F66-09C5-49D1-B43C-6ED6F5E67E39}">
      <dsp:nvSpPr>
        <dsp:cNvPr id="0" name=""/>
        <dsp:cNvSpPr/>
      </dsp:nvSpPr>
      <dsp:spPr>
        <a:xfrm rot="16200000">
          <a:off x="825474" y="730705"/>
          <a:ext cx="2932863" cy="1471452"/>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5792" bIns="0" numCol="1" spcCol="1270" anchor="ctr" anchorCtr="0">
          <a:noAutofit/>
        </a:bodyPr>
        <a:lstStyle/>
        <a:p>
          <a:pPr lvl="0" algn="ctr" defTabSz="533400">
            <a:lnSpc>
              <a:spcPct val="90000"/>
            </a:lnSpc>
            <a:spcBef>
              <a:spcPct val="0"/>
            </a:spcBef>
            <a:spcAft>
              <a:spcPct val="35000"/>
            </a:spcAft>
          </a:pPr>
          <a:r>
            <a:rPr lang="en-US" sz="1200" b="1" kern="1200" smtClean="0">
              <a:latin typeface="Century Gothic" pitchFamily="34" charset="0"/>
              <a:cs typeface="Calibri" pitchFamily="34" charset="0"/>
            </a:rPr>
            <a:t>We would be able to provide complete and comprehensive  reports in tandem to your key areas of concern.</a:t>
          </a:r>
          <a:endParaRPr lang="en-MY" sz="1200" b="1" kern="1200" dirty="0">
            <a:latin typeface="Century Gothic" pitchFamily="34" charset="0"/>
          </a:endParaRPr>
        </a:p>
      </dsp:txBody>
      <dsp:txXfrm rot="5400000">
        <a:off x="1556179" y="586573"/>
        <a:ext cx="1471452" cy="1759717"/>
      </dsp:txXfrm>
    </dsp:sp>
    <dsp:sp modelId="{43F0E6F8-A747-4FD1-973C-BE0FFF468C2B}">
      <dsp:nvSpPr>
        <dsp:cNvPr id="0" name=""/>
        <dsp:cNvSpPr/>
      </dsp:nvSpPr>
      <dsp:spPr>
        <a:xfrm rot="16200000">
          <a:off x="2407285" y="730705"/>
          <a:ext cx="2932863" cy="1471452"/>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5792" bIns="0" numCol="1" spcCol="1270" anchor="ctr" anchorCtr="0">
          <a:noAutofit/>
        </a:bodyPr>
        <a:lstStyle/>
        <a:p>
          <a:pPr lvl="0" algn="ctr" defTabSz="533400">
            <a:lnSpc>
              <a:spcPct val="90000"/>
            </a:lnSpc>
            <a:spcBef>
              <a:spcPct val="0"/>
            </a:spcBef>
            <a:spcAft>
              <a:spcPct val="35000"/>
            </a:spcAft>
          </a:pPr>
          <a:r>
            <a:rPr lang="en-US" sz="1200" b="1" kern="1200" smtClean="0">
              <a:latin typeface="Century Gothic" pitchFamily="34" charset="0"/>
              <a:cs typeface="Calibri" pitchFamily="34" charset="0"/>
            </a:rPr>
            <a:t>Our Engagement Partner, Board of Advisors and Managers will be involved in closed co-operation to ensure of best services.</a:t>
          </a:r>
          <a:endParaRPr lang="en-MY" sz="1200" b="1" kern="1200" dirty="0">
            <a:latin typeface="Century Gothic" pitchFamily="34" charset="0"/>
          </a:endParaRPr>
        </a:p>
      </dsp:txBody>
      <dsp:txXfrm rot="5400000">
        <a:off x="3137990" y="586573"/>
        <a:ext cx="1471452" cy="1759717"/>
      </dsp:txXfrm>
    </dsp:sp>
    <dsp:sp modelId="{67C5842A-EFD7-42D3-90F7-1D174BC2850E}">
      <dsp:nvSpPr>
        <dsp:cNvPr id="0" name=""/>
        <dsp:cNvSpPr/>
      </dsp:nvSpPr>
      <dsp:spPr>
        <a:xfrm rot="16200000">
          <a:off x="3989097" y="730705"/>
          <a:ext cx="2932863" cy="1471452"/>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5792" bIns="0" numCol="1" spcCol="1270" anchor="ctr" anchorCtr="0">
          <a:noAutofit/>
        </a:bodyPr>
        <a:lstStyle/>
        <a:p>
          <a:pPr lvl="0" algn="ctr" defTabSz="533400">
            <a:lnSpc>
              <a:spcPct val="90000"/>
            </a:lnSpc>
            <a:spcBef>
              <a:spcPct val="0"/>
            </a:spcBef>
            <a:spcAft>
              <a:spcPct val="35000"/>
            </a:spcAft>
          </a:pPr>
          <a:r>
            <a:rPr lang="en-US" sz="1200" b="1" kern="1200" smtClean="0">
              <a:latin typeface="Century Gothic" pitchFamily="34" charset="0"/>
              <a:cs typeface="Calibri" pitchFamily="34" charset="0"/>
            </a:rPr>
            <a:t>We offer ‘value for money’ without compromising on the quality and timeliness of our services.</a:t>
          </a:r>
          <a:endParaRPr lang="en-MY" sz="1200" b="1" kern="1200" dirty="0">
            <a:latin typeface="Century Gothic" pitchFamily="34" charset="0"/>
          </a:endParaRPr>
        </a:p>
      </dsp:txBody>
      <dsp:txXfrm rot="5400000">
        <a:off x="4719802" y="586573"/>
        <a:ext cx="1471452" cy="1759717"/>
      </dsp:txXfrm>
    </dsp:sp>
    <dsp:sp modelId="{E68CE35A-A77D-4A5F-BCD1-5F58C261D780}">
      <dsp:nvSpPr>
        <dsp:cNvPr id="0" name=""/>
        <dsp:cNvSpPr/>
      </dsp:nvSpPr>
      <dsp:spPr>
        <a:xfrm rot="16200000">
          <a:off x="5570908" y="730705"/>
          <a:ext cx="2932863" cy="1471452"/>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5792" bIns="0" numCol="1" spcCol="1270" anchor="ctr" anchorCtr="0">
          <a:noAutofit/>
        </a:bodyPr>
        <a:lstStyle/>
        <a:p>
          <a:pPr lvl="0" algn="ctr" defTabSz="533400">
            <a:lnSpc>
              <a:spcPct val="90000"/>
            </a:lnSpc>
            <a:spcBef>
              <a:spcPct val="0"/>
            </a:spcBef>
            <a:spcAft>
              <a:spcPct val="35000"/>
            </a:spcAft>
          </a:pPr>
          <a:r>
            <a:rPr lang="en-US" sz="1200" b="1" kern="1200" smtClean="0">
              <a:latin typeface="Century Gothic" pitchFamily="34" charset="0"/>
              <a:cs typeface="Calibri" pitchFamily="34" charset="0"/>
            </a:rPr>
            <a:t>We will apply our considerable experience to ensure minimal disruption to clients’ daily operations.</a:t>
          </a:r>
          <a:endParaRPr lang="en-MY" sz="1200" b="1" kern="1200" dirty="0">
            <a:latin typeface="Century Gothic" pitchFamily="34" charset="0"/>
          </a:endParaRPr>
        </a:p>
      </dsp:txBody>
      <dsp:txXfrm rot="5400000">
        <a:off x="6301613" y="586573"/>
        <a:ext cx="1471452" cy="1759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588799" y="2578"/>
          <a:ext cx="1451799" cy="9436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634865" y="48644"/>
        <a:ext cx="1359667" cy="851537"/>
      </dsp:txXfrm>
    </dsp:sp>
    <dsp:sp modelId="{1F1505D0-3E04-468A-AC4C-B0DA0ABFC8A3}">
      <dsp:nvSpPr>
        <dsp:cNvPr id="0" name=""/>
        <dsp:cNvSpPr/>
      </dsp:nvSpPr>
      <dsp:spPr>
        <a:xfrm>
          <a:off x="1430503" y="474413"/>
          <a:ext cx="3768392" cy="3768392"/>
        </a:xfrm>
        <a:custGeom>
          <a:avLst/>
          <a:gdLst/>
          <a:ahLst/>
          <a:cxnLst/>
          <a:rect l="0" t="0" r="0" b="0"/>
          <a:pathLst>
            <a:path>
              <a:moveTo>
                <a:pt x="2620055" y="149633"/>
              </a:moveTo>
              <a:arcTo wR="1884196" hR="1884196" stAng="17579295" swAng="195999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380777" y="1304525"/>
          <a:ext cx="1451799" cy="94366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426843" y="1350591"/>
        <a:ext cx="1359667" cy="851537"/>
      </dsp:txXfrm>
    </dsp:sp>
    <dsp:sp modelId="{1471DCD8-21F8-440E-90A3-A9B3436E95E4}">
      <dsp:nvSpPr>
        <dsp:cNvPr id="0" name=""/>
        <dsp:cNvSpPr/>
      </dsp:nvSpPr>
      <dsp:spPr>
        <a:xfrm>
          <a:off x="1430503" y="474413"/>
          <a:ext cx="3768392" cy="3768392"/>
        </a:xfrm>
        <a:custGeom>
          <a:avLst/>
          <a:gdLst/>
          <a:ahLst/>
          <a:cxnLst/>
          <a:rect l="0" t="0" r="0" b="0"/>
          <a:pathLst>
            <a:path>
              <a:moveTo>
                <a:pt x="3765822" y="1785820"/>
              </a:moveTo>
              <a:arcTo wR="1884196" hR="1884196" stAng="21420430" swAng="2195114"/>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696302" y="3411121"/>
          <a:ext cx="1451799" cy="94366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742368" y="3457187"/>
        <a:ext cx="1359667" cy="851537"/>
      </dsp:txXfrm>
    </dsp:sp>
    <dsp:sp modelId="{30A478CF-2F51-43BC-9A0C-256864938F94}">
      <dsp:nvSpPr>
        <dsp:cNvPr id="0" name=""/>
        <dsp:cNvSpPr/>
      </dsp:nvSpPr>
      <dsp:spPr>
        <a:xfrm>
          <a:off x="1430503" y="474413"/>
          <a:ext cx="3768392" cy="3768392"/>
        </a:xfrm>
        <a:custGeom>
          <a:avLst/>
          <a:gdLst/>
          <a:ahLst/>
          <a:cxnLst/>
          <a:rect l="0" t="0" r="0" b="0"/>
          <a:pathLst>
            <a:path>
              <a:moveTo>
                <a:pt x="2258322" y="3730876"/>
              </a:moveTo>
              <a:arcTo wR="1884196" hR="1884196" stAng="4712834" swAng="1374332"/>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481296" y="3411121"/>
          <a:ext cx="1451799" cy="94366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527362" y="3457187"/>
        <a:ext cx="1359667" cy="851537"/>
      </dsp:txXfrm>
    </dsp:sp>
    <dsp:sp modelId="{E639C2D0-7068-4F9B-A6CD-DA05990C857A}">
      <dsp:nvSpPr>
        <dsp:cNvPr id="0" name=""/>
        <dsp:cNvSpPr/>
      </dsp:nvSpPr>
      <dsp:spPr>
        <a:xfrm>
          <a:off x="1430503" y="474413"/>
          <a:ext cx="3768392" cy="3768392"/>
        </a:xfrm>
        <a:custGeom>
          <a:avLst/>
          <a:gdLst/>
          <a:ahLst/>
          <a:cxnLst/>
          <a:rect l="0" t="0" r="0" b="0"/>
          <a:pathLst>
            <a:path>
              <a:moveTo>
                <a:pt x="314671" y="2926686"/>
              </a:moveTo>
              <a:arcTo wR="1884196" hR="1884196" stAng="8784455" swAng="2195114"/>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96822" y="1304525"/>
          <a:ext cx="1451799" cy="9436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Waqf / Endowment Module</a:t>
          </a:r>
          <a:endParaRPr lang="en-MY" sz="1700" kern="1200" dirty="0"/>
        </a:p>
      </dsp:txBody>
      <dsp:txXfrm>
        <a:off x="842888" y="1350591"/>
        <a:ext cx="1359667" cy="851537"/>
      </dsp:txXfrm>
    </dsp:sp>
    <dsp:sp modelId="{BE8FAAC0-DD1E-4799-B27E-14D21731CC41}">
      <dsp:nvSpPr>
        <dsp:cNvPr id="0" name=""/>
        <dsp:cNvSpPr/>
      </dsp:nvSpPr>
      <dsp:spPr>
        <a:xfrm>
          <a:off x="1430503" y="474413"/>
          <a:ext cx="3768392" cy="3768392"/>
        </a:xfrm>
        <a:custGeom>
          <a:avLst/>
          <a:gdLst/>
          <a:ahLst/>
          <a:cxnLst/>
          <a:rect l="0" t="0" r="0" b="0"/>
          <a:pathLst>
            <a:path>
              <a:moveTo>
                <a:pt x="328503" y="821174"/>
              </a:moveTo>
              <a:arcTo wR="1884196" hR="1884196" stAng="12860713" swAng="1959991"/>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B304F-D530-40F5-BBC6-13F8E06A133B}">
      <dsp:nvSpPr>
        <dsp:cNvPr id="0" name=""/>
        <dsp:cNvSpPr/>
      </dsp:nvSpPr>
      <dsp:spPr>
        <a:xfrm>
          <a:off x="0" y="0"/>
          <a:ext cx="6101794" cy="551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Cash Book System</a:t>
          </a:r>
          <a:endParaRPr lang="en-MY" sz="2300" kern="1200" dirty="0"/>
        </a:p>
      </dsp:txBody>
      <dsp:txXfrm>
        <a:off x="26930" y="26930"/>
        <a:ext cx="6047934" cy="497795"/>
      </dsp:txXfrm>
    </dsp:sp>
    <dsp:sp modelId="{1B24C026-57A6-42C2-A041-F51D277D6346}">
      <dsp:nvSpPr>
        <dsp:cNvPr id="0" name=""/>
        <dsp:cNvSpPr/>
      </dsp:nvSpPr>
      <dsp:spPr>
        <a:xfrm>
          <a:off x="0" y="668377"/>
          <a:ext cx="6101794" cy="551655"/>
        </a:xfrm>
        <a:prstGeom prst="roundRect">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POS System</a:t>
          </a:r>
          <a:endParaRPr lang="en-MY" sz="2300" kern="1200" dirty="0"/>
        </a:p>
      </dsp:txBody>
      <dsp:txXfrm>
        <a:off x="26930" y="695307"/>
        <a:ext cx="6047934" cy="497795"/>
      </dsp:txXfrm>
    </dsp:sp>
    <dsp:sp modelId="{0E404BC9-02B3-4B30-8D0B-EB6575441CA4}">
      <dsp:nvSpPr>
        <dsp:cNvPr id="0" name=""/>
        <dsp:cNvSpPr/>
      </dsp:nvSpPr>
      <dsp:spPr>
        <a:xfrm>
          <a:off x="0" y="1286272"/>
          <a:ext cx="6101794" cy="551655"/>
        </a:xfrm>
        <a:prstGeom prst="round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Fixed Asset Management</a:t>
          </a:r>
          <a:endParaRPr lang="en-MY" sz="2300" kern="1200"/>
        </a:p>
      </dsp:txBody>
      <dsp:txXfrm>
        <a:off x="26930" y="1313202"/>
        <a:ext cx="6047934" cy="497795"/>
      </dsp:txXfrm>
    </dsp:sp>
    <dsp:sp modelId="{7C3D1297-A24A-4689-A875-62E09BCFE2FD}">
      <dsp:nvSpPr>
        <dsp:cNvPr id="0" name=""/>
        <dsp:cNvSpPr/>
      </dsp:nvSpPr>
      <dsp:spPr>
        <a:xfrm>
          <a:off x="0" y="1904167"/>
          <a:ext cx="6101794" cy="551655"/>
        </a:xfrm>
        <a:prstGeom prst="roundRect">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Payroll System</a:t>
          </a:r>
          <a:endParaRPr lang="en-MY" sz="2300" kern="1200"/>
        </a:p>
      </dsp:txBody>
      <dsp:txXfrm>
        <a:off x="26930" y="1931097"/>
        <a:ext cx="6047934" cy="497795"/>
      </dsp:txXfrm>
    </dsp:sp>
    <dsp:sp modelId="{9A5EF4A0-AF59-4D40-8DBB-70FA311B4030}">
      <dsp:nvSpPr>
        <dsp:cNvPr id="0" name=""/>
        <dsp:cNvSpPr/>
      </dsp:nvSpPr>
      <dsp:spPr>
        <a:xfrm>
          <a:off x="0" y="2522062"/>
          <a:ext cx="6101794" cy="55165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CRM System</a:t>
          </a:r>
          <a:endParaRPr lang="en-MY" sz="2300" kern="1200"/>
        </a:p>
      </dsp:txBody>
      <dsp:txXfrm>
        <a:off x="26930" y="2548992"/>
        <a:ext cx="6047934"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B45BB-E7D6-4E38-B4ED-FB01973C52E0}">
      <dsp:nvSpPr>
        <dsp:cNvPr id="0" name=""/>
        <dsp:cNvSpPr/>
      </dsp:nvSpPr>
      <dsp:spPr>
        <a:xfrm>
          <a:off x="3693411" y="-76195"/>
          <a:ext cx="1260585" cy="13206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KUMPULAN UTUSAN publish about SPS Services at their own marketing channel either online/offline</a:t>
          </a:r>
          <a:endParaRPr lang="en-MY" sz="1100" kern="1200" dirty="0"/>
        </a:p>
      </dsp:txBody>
      <dsp:txXfrm>
        <a:off x="3754948" y="-14658"/>
        <a:ext cx="1137511" cy="1197534"/>
      </dsp:txXfrm>
    </dsp:sp>
    <dsp:sp modelId="{14CFD3EC-71B5-42E6-B8E9-8B2D17489AFE}">
      <dsp:nvSpPr>
        <dsp:cNvPr id="0" name=""/>
        <dsp:cNvSpPr/>
      </dsp:nvSpPr>
      <dsp:spPr>
        <a:xfrm>
          <a:off x="3724536" y="654479"/>
          <a:ext cx="3393610" cy="3393610"/>
        </a:xfrm>
        <a:custGeom>
          <a:avLst/>
          <a:gdLst/>
          <a:ahLst/>
          <a:cxnLst/>
          <a:rect l="0" t="0" r="0" b="0"/>
          <a:pathLst>
            <a:path>
              <a:moveTo>
                <a:pt x="1280435" y="51878"/>
              </a:moveTo>
              <a:arcTo wR="1696805" hR="1696805" stAng="15347726" swAng="32145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C196610-8F12-4D77-9937-E7FC7837944E}">
      <dsp:nvSpPr>
        <dsp:cNvPr id="0" name=""/>
        <dsp:cNvSpPr/>
      </dsp:nvSpPr>
      <dsp:spPr>
        <a:xfrm>
          <a:off x="5166745" y="667359"/>
          <a:ext cx="1252870" cy="1193792"/>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Interested client will call or contact KUMPULAN UTUSAN via  online form or dedicated phone number.</a:t>
          </a:r>
          <a:endParaRPr lang="en-MY" sz="1100" kern="1200" dirty="0"/>
        </a:p>
      </dsp:txBody>
      <dsp:txXfrm>
        <a:off x="5225021" y="725635"/>
        <a:ext cx="1136318" cy="1077240"/>
      </dsp:txXfrm>
    </dsp:sp>
    <dsp:sp modelId="{1F7EAE04-EE00-4331-9A06-2CB8A0D96C8A}">
      <dsp:nvSpPr>
        <dsp:cNvPr id="0" name=""/>
        <dsp:cNvSpPr/>
      </dsp:nvSpPr>
      <dsp:spPr>
        <a:xfrm>
          <a:off x="2626898" y="415853"/>
          <a:ext cx="3393610" cy="3393610"/>
        </a:xfrm>
        <a:custGeom>
          <a:avLst/>
          <a:gdLst/>
          <a:ahLst/>
          <a:cxnLst/>
          <a:rect l="0" t="0" r="0" b="0"/>
          <a:pathLst>
            <a:path>
              <a:moveTo>
                <a:pt x="3389703" y="1581726"/>
              </a:moveTo>
              <a:arcTo wR="1696805" hR="1696805" stAng="21366671" swAng="843989"/>
            </a:path>
          </a:pathLst>
        </a:custGeom>
        <a:noFill/>
        <a:ln w="9525" cap="flat" cmpd="sng" algn="ctr">
          <a:solidFill>
            <a:schemeClr val="accent2">
              <a:hueOff val="936304"/>
              <a:satOff val="-1168"/>
              <a:lumOff val="27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EECD564-73B9-4FCB-8487-CAFCC95AF019}">
      <dsp:nvSpPr>
        <dsp:cNvPr id="0" name=""/>
        <dsp:cNvSpPr/>
      </dsp:nvSpPr>
      <dsp:spPr>
        <a:xfrm>
          <a:off x="5155344" y="2546467"/>
          <a:ext cx="1275671" cy="829186"/>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baseline="0" dirty="0" smtClean="0"/>
            <a:t>SPS will contact client and furnish the business requirement. </a:t>
          </a:r>
          <a:endParaRPr lang="en-MY" sz="1100" kern="1200" dirty="0"/>
        </a:p>
      </dsp:txBody>
      <dsp:txXfrm>
        <a:off x="5195822" y="2586945"/>
        <a:ext cx="1194715" cy="748230"/>
      </dsp:txXfrm>
    </dsp:sp>
    <dsp:sp modelId="{4AC16BD1-0F25-4E2E-B982-EB13612439FB}">
      <dsp:nvSpPr>
        <dsp:cNvPr id="0" name=""/>
        <dsp:cNvSpPr/>
      </dsp:nvSpPr>
      <dsp:spPr>
        <a:xfrm>
          <a:off x="3400304" y="20613"/>
          <a:ext cx="3393610" cy="3393610"/>
        </a:xfrm>
        <a:custGeom>
          <a:avLst/>
          <a:gdLst/>
          <a:ahLst/>
          <a:cxnLst/>
          <a:rect l="0" t="0" r="0" b="0"/>
          <a:pathLst>
            <a:path>
              <a:moveTo>
                <a:pt x="1974447" y="3370741"/>
              </a:moveTo>
              <a:arcTo wR="1696805" hR="1696805" stAng="4834952" swAng="510164"/>
            </a:path>
          </a:pathLst>
        </a:custGeom>
        <a:noFill/>
        <a:ln w="9525" cap="flat" cmpd="sng" algn="ctr">
          <a:solidFill>
            <a:schemeClr val="accent2">
              <a:hueOff val="1872608"/>
              <a:satOff val="-233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BBFA8D-2400-4125-AD1F-2383EAAE8673}">
      <dsp:nvSpPr>
        <dsp:cNvPr id="0" name=""/>
        <dsp:cNvSpPr/>
      </dsp:nvSpPr>
      <dsp:spPr>
        <a:xfrm>
          <a:off x="3606779" y="3048000"/>
          <a:ext cx="1433849" cy="1099574"/>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Client will choose the </a:t>
          </a:r>
          <a:r>
            <a:rPr lang="en-US" sz="1100" kern="1200" dirty="0" err="1" smtClean="0"/>
            <a:t>the</a:t>
          </a:r>
          <a:r>
            <a:rPr lang="en-US" sz="1100" kern="1200" dirty="0" smtClean="0"/>
            <a:t> service </a:t>
          </a:r>
          <a:r>
            <a:rPr lang="en-US" sz="1100" kern="1200" dirty="0" err="1" smtClean="0"/>
            <a:t>i.e</a:t>
          </a:r>
          <a:r>
            <a:rPr lang="en-US" sz="1100" kern="1200" dirty="0" smtClean="0"/>
            <a:t> SPS business application or SPS professional services</a:t>
          </a:r>
          <a:endParaRPr lang="en-MY" sz="1100" kern="1200" dirty="0"/>
        </a:p>
      </dsp:txBody>
      <dsp:txXfrm>
        <a:off x="3660456" y="3101677"/>
        <a:ext cx="1326495" cy="992220"/>
      </dsp:txXfrm>
    </dsp:sp>
    <dsp:sp modelId="{E233C54C-4D71-45A4-8D76-184544AFECAD}">
      <dsp:nvSpPr>
        <dsp:cNvPr id="0" name=""/>
        <dsp:cNvSpPr/>
      </dsp:nvSpPr>
      <dsp:spPr>
        <a:xfrm>
          <a:off x="1928771" y="19777"/>
          <a:ext cx="3393610" cy="3393610"/>
        </a:xfrm>
        <a:custGeom>
          <a:avLst/>
          <a:gdLst/>
          <a:ahLst/>
          <a:cxnLst/>
          <a:rect l="0" t="0" r="0" b="0"/>
          <a:pathLst>
            <a:path>
              <a:moveTo>
                <a:pt x="1588011" y="3390119"/>
              </a:moveTo>
              <a:arcTo wR="1696805" hR="1696805" stAng="5620568" swAng="550152"/>
            </a:path>
          </a:pathLst>
        </a:custGeom>
        <a:noFill/>
        <a:ln w="9525" cap="flat" cmpd="sng" algn="ctr">
          <a:solidFill>
            <a:schemeClr val="accent2">
              <a:hueOff val="2808911"/>
              <a:satOff val="-3503"/>
              <a:lumOff val="82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5F8EBF-E8B0-4D6F-8F35-65EDC94ECCAF}">
      <dsp:nvSpPr>
        <dsp:cNvPr id="0" name=""/>
        <dsp:cNvSpPr/>
      </dsp:nvSpPr>
      <dsp:spPr>
        <a:xfrm>
          <a:off x="2027184" y="2573544"/>
          <a:ext cx="1654087" cy="775033"/>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Client will be billed when the service delivery is completed. </a:t>
          </a:r>
          <a:endParaRPr lang="en-MY" sz="1100" kern="1200" dirty="0"/>
        </a:p>
      </dsp:txBody>
      <dsp:txXfrm>
        <a:off x="2065018" y="2611378"/>
        <a:ext cx="1578419" cy="699365"/>
      </dsp:txXfrm>
    </dsp:sp>
    <dsp:sp modelId="{FF053A77-1FB1-4B7E-90D0-C6C0166F3A1E}">
      <dsp:nvSpPr>
        <dsp:cNvPr id="0" name=""/>
        <dsp:cNvSpPr/>
      </dsp:nvSpPr>
      <dsp:spPr>
        <a:xfrm>
          <a:off x="2626898" y="415853"/>
          <a:ext cx="3393610" cy="3393610"/>
        </a:xfrm>
        <a:custGeom>
          <a:avLst/>
          <a:gdLst/>
          <a:ahLst/>
          <a:cxnLst/>
          <a:rect l="0" t="0" r="0" b="0"/>
          <a:pathLst>
            <a:path>
              <a:moveTo>
                <a:pt x="25387" y="1989229"/>
              </a:moveTo>
              <a:arcTo wR="1696805" hR="1696805" stAng="10204573" swAng="1070143"/>
            </a:path>
          </a:pathLst>
        </a:custGeom>
        <a:noFill/>
        <a:ln w="9525" cap="flat" cmpd="sng" algn="ctr">
          <a:solidFill>
            <a:schemeClr val="accent2">
              <a:hueOff val="3745215"/>
              <a:satOff val="-4671"/>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7CF4178-7B8C-413F-A3DB-4290770D7F83}">
      <dsp:nvSpPr>
        <dsp:cNvPr id="0" name=""/>
        <dsp:cNvSpPr/>
      </dsp:nvSpPr>
      <dsp:spPr>
        <a:xfrm>
          <a:off x="2056255" y="819126"/>
          <a:ext cx="1595945" cy="89025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KUMPULAN UTUSAN’s commission will be settled upon receipt of full payment from the clients.</a:t>
          </a:r>
          <a:endParaRPr lang="en-MY" sz="1100" kern="1200" dirty="0"/>
        </a:p>
      </dsp:txBody>
      <dsp:txXfrm>
        <a:off x="2099714" y="862585"/>
        <a:ext cx="1509027" cy="803341"/>
      </dsp:txXfrm>
    </dsp:sp>
    <dsp:sp modelId="{E90C21BB-D907-40FD-95AF-E6CEBBC09BD7}">
      <dsp:nvSpPr>
        <dsp:cNvPr id="0" name=""/>
        <dsp:cNvSpPr/>
      </dsp:nvSpPr>
      <dsp:spPr>
        <a:xfrm>
          <a:off x="2110509" y="716280"/>
          <a:ext cx="3393610" cy="3393610"/>
        </a:xfrm>
        <a:custGeom>
          <a:avLst/>
          <a:gdLst/>
          <a:ahLst/>
          <a:cxnLst/>
          <a:rect l="0" t="0" r="0" b="0"/>
          <a:pathLst>
            <a:path>
              <a:moveTo>
                <a:pt x="1205772" y="72602"/>
              </a:moveTo>
              <a:arcTo wR="1696805" hR="1696805" stAng="15190725" swAng="584557"/>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CE0CDF-C16C-4B6D-96CC-4EBCD24C6A90}" type="datetimeFigureOut">
              <a:rPr lang="en-US" smtClean="0"/>
              <a:t>11/5/2015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ABD73-96F1-4AE7-9402-CACF375B0AEF}" type="datetimeFigureOut">
              <a:rPr lang="en-MY" smtClean="0"/>
              <a:t>5/11/2015</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36BEB-4520-4BA7-BFAE-D97AB4FD0C6D}" type="slidenum">
              <a:rPr lang="en-MY" smtClean="0"/>
              <a:t>‹#›</a:t>
            </a:fld>
            <a:endParaRPr lang="en-MY"/>
          </a:p>
        </p:txBody>
      </p:sp>
    </p:spTree>
    <p:extLst>
      <p:ext uri="{BB962C8B-B14F-4D97-AF65-F5344CB8AC3E}">
        <p14:creationId xmlns:p14="http://schemas.microsoft.com/office/powerpoint/2010/main" val="49782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612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645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421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2726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160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391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34" name="Shape 13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0970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157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11" name="Shape 41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041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15988" y="742950"/>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99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60" name="Shape 160"/>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170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12" name="Shape 212"/>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341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054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770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368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71" name="Shape 27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9078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T\Work\Audry\Desktop\Printing Item\Salihin Premier\stationery\slide6.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2053" name="Picture 5" descr="D:\IT\Work\Audry\Desktop\Printing Item\Salihin Premier\stationery\slide5.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33864687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6105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3855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14"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743201" y="679971"/>
            <a:ext cx="6403976" cy="457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T\Work\Audry\Desktop\Printing Item\MIA 2015\MIA - Sponsorship logo-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T\Work\Audry\Desktop\Printing Item\Salihin Premier\Design\slide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45162" y="6094434"/>
            <a:ext cx="3398838" cy="762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3"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5375870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1871034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CCFCF-26A9-4D7A-970A-2239FACBBEE9}"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399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CCFCF-26A9-4D7A-970A-2239FACBBEE9}"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2739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CCFCF-26A9-4D7A-970A-2239FACBBEE9}"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4324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0361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7971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76097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Tree>
    <p:extLst>
      <p:ext uri="{BB962C8B-B14F-4D97-AF65-F5344CB8AC3E}">
        <p14:creationId xmlns:p14="http://schemas.microsoft.com/office/powerpoint/2010/main" val="217461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26" Type="http://schemas.openxmlformats.org/officeDocument/2006/relationships/image" Target="../media/image50.pn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0.gif"/><Relationship Id="rId20"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image" Target="../media/image48.pn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jp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6.jpg"/></Relationships>
</file>

<file path=ppt/slides/_rels/slide23.xml.rels><?xml version="1.0" encoding="UTF-8" standalone="yes"?>
<Relationships xmlns="http://schemas.openxmlformats.org/package/2006/relationships"><Relationship Id="rId3" Type="http://schemas.openxmlformats.org/officeDocument/2006/relationships/hyperlink" Target="http://gstpedia.my/news/all-systems-go-at-customs-help-centre-on-first-day-of-gst-the-sta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gstpedia.my/news/govt-urges-55000-smes-to-redeem-gst-e-voucher-ns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8.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9.jpeg"/><Relationship Id="rId7" Type="http://schemas.openxmlformats.org/officeDocument/2006/relationships/image" Target="../media/image23.png"/><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diagramColors" Target="../diagrams/colors2.xml"/><Relationship Id="rId5" Type="http://schemas.openxmlformats.org/officeDocument/2006/relationships/image" Target="../media/image21.jpeg"/><Relationship Id="rId10" Type="http://schemas.openxmlformats.org/officeDocument/2006/relationships/diagramQuickStyle" Target="../diagrams/quickStyle2.xml"/><Relationship Id="rId4" Type="http://schemas.openxmlformats.org/officeDocument/2006/relationships/image" Target="../media/image20.jpeg"/><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0"/>
            <a:ext cx="7772400" cy="685800"/>
          </a:xfrm>
        </p:spPr>
        <p:txBody>
          <a:bodyPr>
            <a:normAutofit fontScale="90000"/>
          </a:bodyPr>
          <a:lstStyle/>
          <a:p>
            <a:r>
              <a:rPr lang="en-US" dirty="0" smtClean="0"/>
              <a:t>SALIHIN PREMIER SOLUTIONS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50" y="2328406"/>
            <a:ext cx="2188473" cy="871994"/>
          </a:xfrm>
          <a:prstGeom prst="rect">
            <a:avLst/>
          </a:prstGeom>
        </p:spPr>
      </p:pic>
      <p:sp>
        <p:nvSpPr>
          <p:cNvPr id="8" name="TextBox 7"/>
          <p:cNvSpPr txBox="1"/>
          <p:nvPr/>
        </p:nvSpPr>
        <p:spPr>
          <a:xfrm>
            <a:off x="533400" y="4953000"/>
            <a:ext cx="1425711" cy="369332"/>
          </a:xfrm>
          <a:prstGeom prst="rect">
            <a:avLst/>
          </a:prstGeom>
          <a:noFill/>
        </p:spPr>
        <p:txBody>
          <a:bodyPr wrap="none" rtlCol="0">
            <a:spAutoFit/>
          </a:bodyPr>
          <a:lstStyle/>
          <a:p>
            <a:r>
              <a:rPr lang="en-MY" dirty="0" smtClean="0"/>
              <a:t>Prepared for:</a:t>
            </a:r>
            <a:endParaRPr lang="en-MY" dirty="0"/>
          </a:p>
        </p:txBody>
      </p:sp>
      <p:sp>
        <p:nvSpPr>
          <p:cNvPr id="9" name="TextBox 8"/>
          <p:cNvSpPr txBox="1"/>
          <p:nvPr/>
        </p:nvSpPr>
        <p:spPr>
          <a:xfrm>
            <a:off x="5791200" y="4958443"/>
            <a:ext cx="1382943" cy="369332"/>
          </a:xfrm>
          <a:prstGeom prst="rect">
            <a:avLst/>
          </a:prstGeom>
          <a:noFill/>
        </p:spPr>
        <p:txBody>
          <a:bodyPr wrap="none" rtlCol="0">
            <a:spAutoFit/>
          </a:bodyPr>
          <a:lstStyle/>
          <a:p>
            <a:r>
              <a:rPr lang="en-MY" dirty="0" smtClean="0"/>
              <a:t>Prepared by:</a:t>
            </a:r>
            <a:endParaRPr lang="en-MY"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5303355"/>
            <a:ext cx="1484090" cy="591333"/>
          </a:xfrm>
          <a:prstGeom prst="rect">
            <a:avLst/>
          </a:prstGeom>
        </p:spPr>
      </p:pic>
      <p:sp>
        <p:nvSpPr>
          <p:cNvPr id="3" name="TextBox 2"/>
          <p:cNvSpPr txBox="1"/>
          <p:nvPr/>
        </p:nvSpPr>
        <p:spPr>
          <a:xfrm>
            <a:off x="473750" y="4202668"/>
            <a:ext cx="4395947" cy="369332"/>
          </a:xfrm>
          <a:prstGeom prst="rect">
            <a:avLst/>
          </a:prstGeom>
          <a:noFill/>
        </p:spPr>
        <p:txBody>
          <a:bodyPr wrap="none" rtlCol="0">
            <a:spAutoFit/>
          </a:bodyPr>
          <a:lstStyle/>
          <a:p>
            <a:r>
              <a:rPr lang="en-US" dirty="0" smtClean="0"/>
              <a:t>Smart Media Partnership Business Proposal</a:t>
            </a:r>
            <a:endParaRPr lang="en-MY" dirty="0"/>
          </a:p>
        </p:txBody>
      </p:sp>
      <p:pic>
        <p:nvPicPr>
          <p:cNvPr id="1026" name="Picture 2" descr="http://nisahharon.files.wordpress.com/2009/07/logokumpulanutus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37" y="5294155"/>
            <a:ext cx="2896763" cy="118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6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Shape 260"/>
          <p:cNvSpPr/>
          <p:nvPr/>
        </p:nvSpPr>
        <p:spPr>
          <a:xfrm>
            <a:off x="658424" y="4542355"/>
            <a:ext cx="7835241" cy="1107990"/>
          </a:xfrm>
          <a:prstGeom prst="rect">
            <a:avLst/>
          </a:prstGeom>
          <a:noFill/>
          <a:ln>
            <a:noFill/>
          </a:ln>
        </p:spPr>
        <p:txBody>
          <a:bodyPr lIns="84392" tIns="42185" rIns="84392" bIns="42185" anchor="t" anchorCtr="0">
            <a:noAutofit/>
          </a:bodyPr>
          <a:lstStyle/>
          <a:p>
            <a:pPr algn="just">
              <a:buSzPct val="25000"/>
            </a:pPr>
            <a:r>
              <a:rPr lang="en-US" dirty="0">
                <a:solidFill>
                  <a:schemeClr val="dk1"/>
                </a:solidFill>
                <a:latin typeface="Century Gothic"/>
                <a:ea typeface="Century Gothic"/>
                <a:cs typeface="Century Gothic"/>
                <a:sym typeface="Century Gothic"/>
              </a:rPr>
              <a:t>Eying international reach, </a:t>
            </a:r>
            <a:r>
              <a:rPr lang="en-MY" dirty="0">
                <a:solidFill>
                  <a:srgbClr val="FF0000"/>
                </a:solidFill>
                <a:latin typeface="Neuropol" pitchFamily="34" charset="0"/>
                <a:cs typeface="Calibri"/>
              </a:rPr>
              <a:t>SALIHIN</a:t>
            </a:r>
            <a:r>
              <a:rPr lang="en-US" dirty="0" smtClean="0">
                <a:solidFill>
                  <a:schemeClr val="dk1"/>
                </a:solidFill>
                <a:latin typeface="Century Gothic"/>
                <a:ea typeface="Century Gothic"/>
                <a:cs typeface="Century Gothic"/>
                <a:sym typeface="Century Gothic"/>
              </a:rPr>
              <a:t> </a:t>
            </a:r>
            <a:r>
              <a:rPr lang="en-US" dirty="0">
                <a:solidFill>
                  <a:schemeClr val="dk1"/>
                </a:solidFill>
                <a:latin typeface="Century Gothic"/>
                <a:ea typeface="Century Gothic"/>
                <a:cs typeface="Century Gothic"/>
                <a:sym typeface="Century Gothic"/>
              </a:rPr>
              <a:t>is a member firm of </a:t>
            </a:r>
            <a:r>
              <a:rPr lang="en-US" b="1" dirty="0">
                <a:solidFill>
                  <a:schemeClr val="dk1"/>
                </a:solidFill>
                <a:latin typeface="Century Gothic"/>
                <a:ea typeface="Century Gothic"/>
                <a:cs typeface="Century Gothic"/>
                <a:sym typeface="Century Gothic"/>
              </a:rPr>
              <a:t>i2an</a:t>
            </a:r>
            <a:r>
              <a:rPr lang="en-US" dirty="0">
                <a:solidFill>
                  <a:schemeClr val="dk1"/>
                </a:solidFill>
                <a:latin typeface="Century Gothic"/>
                <a:ea typeface="Century Gothic"/>
                <a:cs typeface="Century Gothic"/>
                <a:sym typeface="Century Gothic"/>
              </a:rPr>
              <a:t>, a reputable global network of financial professionals which currently has over 500 professionals present in the major financial </a:t>
            </a:r>
            <a:r>
              <a:rPr lang="en-US" dirty="0" err="1">
                <a:solidFill>
                  <a:schemeClr val="dk1"/>
                </a:solidFill>
                <a:latin typeface="Century Gothic"/>
                <a:ea typeface="Century Gothic"/>
                <a:cs typeface="Century Gothic"/>
                <a:sym typeface="Century Gothic"/>
              </a:rPr>
              <a:t>centres</a:t>
            </a:r>
            <a:r>
              <a:rPr lang="en-US" dirty="0">
                <a:solidFill>
                  <a:schemeClr val="dk1"/>
                </a:solidFill>
                <a:latin typeface="Century Gothic"/>
                <a:ea typeface="Century Gothic"/>
                <a:cs typeface="Century Gothic"/>
                <a:sym typeface="Century Gothic"/>
              </a:rPr>
              <a:t> in Europe, the United States and Asia.</a:t>
            </a:r>
          </a:p>
        </p:txBody>
      </p:sp>
      <p:sp>
        <p:nvSpPr>
          <p:cNvPr id="261" name="Shape 261"/>
          <p:cNvSpPr/>
          <p:nvPr/>
        </p:nvSpPr>
        <p:spPr>
          <a:xfrm>
            <a:off x="658424" y="1586799"/>
            <a:ext cx="3522853" cy="2386446"/>
          </a:xfrm>
          <a:prstGeom prst="rect">
            <a:avLst/>
          </a:prstGeom>
          <a:noFill/>
          <a:ln>
            <a:noFill/>
          </a:ln>
        </p:spPr>
        <p:txBody>
          <a:bodyPr lIns="84392" tIns="42185" rIns="84392" bIns="42185" anchor="t" anchorCtr="0">
            <a:noAutofit/>
          </a:bodyPr>
          <a:lstStyle/>
          <a:p>
            <a:pPr algn="just">
              <a:buSzPct val="25000"/>
            </a:pPr>
            <a:r>
              <a:rPr lang="en-US" dirty="0">
                <a:solidFill>
                  <a:srgbClr val="231F20"/>
                </a:solidFill>
                <a:latin typeface="Century Gothic"/>
                <a:ea typeface="Century Gothic"/>
                <a:cs typeface="Century Gothic"/>
                <a:sym typeface="Century Gothic"/>
              </a:rPr>
              <a:t>Today’s globalization and increasing complexity in the business environment call for strategic alliances. While providing firms with flexibility, they also allow firms to leverage resources and capabilities to achieve objectives that might otherwise beyond their reach.</a:t>
            </a:r>
          </a:p>
        </p:txBody>
      </p:sp>
      <p:pic>
        <p:nvPicPr>
          <p:cNvPr id="262" name="Shape 262"/>
          <p:cNvPicPr preferRelativeResize="0"/>
          <p:nvPr/>
        </p:nvPicPr>
        <p:blipFill rotWithShape="1">
          <a:blip r:embed="rId3">
            <a:alphaModFix/>
          </a:blip>
          <a:srcRect/>
          <a:stretch/>
        </p:blipFill>
        <p:spPr>
          <a:xfrm>
            <a:off x="4267200" y="2979203"/>
            <a:ext cx="4226465" cy="1156511"/>
          </a:xfrm>
          <a:prstGeom prst="rect">
            <a:avLst/>
          </a:prstGeom>
          <a:noFill/>
          <a:ln>
            <a:noFill/>
          </a:ln>
        </p:spPr>
      </p:pic>
      <p:sp>
        <p:nvSpPr>
          <p:cNvPr id="263" name="Shape 263"/>
          <p:cNvSpPr/>
          <p:nvPr/>
        </p:nvSpPr>
        <p:spPr>
          <a:xfrm>
            <a:off x="5715000" y="3907114"/>
            <a:ext cx="1727856" cy="262751"/>
          </a:xfrm>
          <a:prstGeom prst="rect">
            <a:avLst/>
          </a:prstGeom>
          <a:noFill/>
          <a:ln>
            <a:noFill/>
          </a:ln>
        </p:spPr>
        <p:txBody>
          <a:bodyPr lIns="84392" tIns="42185" rIns="84392" bIns="42185" anchor="t" anchorCtr="0">
            <a:noAutofit/>
          </a:bodyPr>
          <a:lstStyle/>
          <a:p>
            <a:pPr>
              <a:buSzPct val="25000"/>
            </a:pPr>
            <a:r>
              <a:rPr lang="en-US" sz="1015" b="1" dirty="0">
                <a:solidFill>
                  <a:schemeClr val="dk1"/>
                </a:solidFill>
                <a:latin typeface="Century Gothic"/>
                <a:ea typeface="Century Gothic"/>
                <a:cs typeface="Century Gothic"/>
                <a:sym typeface="Century Gothic"/>
              </a:rPr>
              <a:t>http://www.i2an.com/</a:t>
            </a:r>
          </a:p>
        </p:txBody>
      </p:sp>
      <p:grpSp>
        <p:nvGrpSpPr>
          <p:cNvPr id="266" name="Shape 266"/>
          <p:cNvGrpSpPr/>
          <p:nvPr/>
        </p:nvGrpSpPr>
        <p:grpSpPr>
          <a:xfrm>
            <a:off x="4285927" y="1674941"/>
            <a:ext cx="4334948" cy="1144459"/>
            <a:chOff x="4793078" y="1699758"/>
            <a:chExt cx="4316098" cy="1139482"/>
          </a:xfrm>
        </p:grpSpPr>
        <p:pic>
          <p:nvPicPr>
            <p:cNvPr id="267" name="Shape 267"/>
            <p:cNvPicPr preferRelativeResize="0"/>
            <p:nvPr/>
          </p:nvPicPr>
          <p:blipFill rotWithShape="1">
            <a:blip r:embed="rId4">
              <a:alphaModFix/>
            </a:blip>
            <a:srcRect l="2572" t="26556" r="10981" b="46888"/>
            <a:stretch/>
          </p:blipFill>
          <p:spPr>
            <a:xfrm>
              <a:off x="4793078" y="1844824"/>
              <a:ext cx="4316098" cy="994416"/>
            </a:xfrm>
            <a:prstGeom prst="rect">
              <a:avLst/>
            </a:prstGeom>
            <a:noFill/>
            <a:ln>
              <a:noFill/>
            </a:ln>
          </p:spPr>
        </p:pic>
        <p:pic>
          <p:nvPicPr>
            <p:cNvPr id="268" name="Shape 268"/>
            <p:cNvPicPr preferRelativeResize="0"/>
            <p:nvPr/>
          </p:nvPicPr>
          <p:blipFill rotWithShape="1">
            <a:blip r:embed="rId5">
              <a:alphaModFix/>
            </a:blip>
            <a:srcRect/>
            <a:stretch/>
          </p:blipFill>
          <p:spPr>
            <a:xfrm>
              <a:off x="6275246" y="1699758"/>
              <a:ext cx="1494260" cy="408882"/>
            </a:xfrm>
            <a:prstGeom prst="rect">
              <a:avLst/>
            </a:prstGeom>
            <a:noFill/>
            <a:ln>
              <a:noFill/>
            </a:ln>
          </p:spPr>
        </p:pic>
      </p:grpSp>
      <p:sp>
        <p:nvSpPr>
          <p:cNvPr id="12" name="TextBox 11"/>
          <p:cNvSpPr txBox="1"/>
          <p:nvPr/>
        </p:nvSpPr>
        <p:spPr>
          <a:xfrm>
            <a:off x="3581400" y="42456"/>
            <a:ext cx="5562599" cy="584775"/>
          </a:xfrm>
          <a:prstGeom prst="rect">
            <a:avLst/>
          </a:prstGeom>
          <a:noFill/>
        </p:spPr>
        <p:txBody>
          <a:bodyPr wrap="square" rtlCol="0">
            <a:spAutoFit/>
          </a:bodyPr>
          <a:lstStyle/>
          <a:p>
            <a:r>
              <a:rPr lang="en-MY" sz="3200" b="1" dirty="0" smtClean="0"/>
              <a:t>ABOUT US|</a:t>
            </a:r>
            <a:r>
              <a:rPr lang="en-MY" sz="2000" dirty="0" smtClean="0"/>
              <a:t>INTERNATIONA LINKS/NETWORK</a:t>
            </a:r>
            <a:endParaRPr lang="en-MY" sz="2800" dirty="0"/>
          </a:p>
        </p:txBody>
      </p:sp>
    </p:spTree>
    <p:extLst>
      <p:ext uri="{BB962C8B-B14F-4D97-AF65-F5344CB8AC3E}">
        <p14:creationId xmlns:p14="http://schemas.microsoft.com/office/powerpoint/2010/main" val="2411005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34" name="Straight Connector 33"/>
          <p:cNvCxnSpPr/>
          <p:nvPr/>
        </p:nvCxnSpPr>
        <p:spPr>
          <a:xfrm>
            <a:off x="4453050" y="1454011"/>
            <a:ext cx="0" cy="4349154"/>
          </a:xfrm>
          <a:prstGeom prst="line">
            <a:avLst/>
          </a:prstGeom>
        </p:spPr>
        <p:style>
          <a:lnRef idx="3">
            <a:schemeClr val="accent3"/>
          </a:lnRef>
          <a:fillRef idx="0">
            <a:schemeClr val="accent3"/>
          </a:fillRef>
          <a:effectRef idx="2">
            <a:schemeClr val="accent3"/>
          </a:effectRef>
          <a:fontRef idx="minor">
            <a:schemeClr val="tx1"/>
          </a:fontRef>
        </p:style>
      </p:cxnSp>
      <p:grpSp>
        <p:nvGrpSpPr>
          <p:cNvPr id="3" name="Group 2"/>
          <p:cNvGrpSpPr/>
          <p:nvPr/>
        </p:nvGrpSpPr>
        <p:grpSpPr>
          <a:xfrm>
            <a:off x="-107510" y="1752600"/>
            <a:ext cx="8749420" cy="4078560"/>
            <a:chOff x="-3584" y="1910459"/>
            <a:chExt cx="9478538" cy="4418440"/>
          </a:xfrm>
        </p:grpSpPr>
        <p:cxnSp>
          <p:nvCxnSpPr>
            <p:cNvPr id="240" name="Shape 240"/>
            <p:cNvCxnSpPr/>
            <p:nvPr/>
          </p:nvCxnSpPr>
          <p:spPr>
            <a:xfrm flipH="1">
              <a:off x="-3584" y="5181601"/>
              <a:ext cx="5007824" cy="0"/>
            </a:xfrm>
            <a:prstGeom prst="straightConnector1">
              <a:avLst/>
            </a:prstGeom>
            <a:noFill/>
            <a:ln w="9525" cap="flat" cmpd="sng">
              <a:solidFill>
                <a:schemeClr val="lt1"/>
              </a:solidFill>
              <a:prstDash val="solid"/>
              <a:round/>
              <a:headEnd type="none" w="med" len="med"/>
              <a:tailEnd type="none" w="med" len="med"/>
            </a:ln>
          </p:spPr>
        </p:cxnSp>
        <p:grpSp>
          <p:nvGrpSpPr>
            <p:cNvPr id="41" name="Group 1"/>
            <p:cNvGrpSpPr/>
            <p:nvPr/>
          </p:nvGrpSpPr>
          <p:grpSpPr>
            <a:xfrm rot="20575923">
              <a:off x="1050001" y="4226581"/>
              <a:ext cx="3181396" cy="2102318"/>
              <a:chOff x="1208864" y="2186941"/>
              <a:chExt cx="6587890" cy="4541179"/>
            </a:xfrm>
          </p:grpSpPr>
          <p:pic>
            <p:nvPicPr>
              <p:cNvPr id="42" name="Picture 41" descr="\\sna-server1\SNA RESOURCE CENTRE\1-innoCERT 2012\newspaper\thestar 5 May 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665"/>
              <a:stretch/>
            </p:blipFill>
            <p:spPr bwMode="auto">
              <a:xfrm>
                <a:off x="4929738" y="2513734"/>
                <a:ext cx="2867016" cy="2770908"/>
              </a:xfrm>
              <a:prstGeom prst="rect">
                <a:avLst/>
              </a:prstGeom>
              <a:ln>
                <a:noFill/>
              </a:ln>
              <a:effectLst>
                <a:outerShdw blurRad="292100" dist="139700" dir="2700000" algn="tl" rotWithShape="0">
                  <a:srgbClr val="333333">
                    <a:alpha val="65000"/>
                  </a:srgbClr>
                </a:outerShdw>
              </a:effectLst>
              <a:extLst/>
            </p:spPr>
          </p:pic>
          <p:pic>
            <p:nvPicPr>
              <p:cNvPr id="43" name="Picture 3" descr="\\sna-server1\SNA RESOURCE CENTRE\1-innoCERT 2012\newspaper\B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8864" y="2186941"/>
                <a:ext cx="4034974" cy="2427279"/>
              </a:xfrm>
              <a:prstGeom prst="rect">
                <a:avLst/>
              </a:prstGeom>
              <a:ln>
                <a:noFill/>
              </a:ln>
              <a:effectLst>
                <a:outerShdw blurRad="292100" dist="139700" dir="2700000" algn="tl" rotWithShape="0">
                  <a:srgbClr val="333333">
                    <a:alpha val="65000"/>
                  </a:srgbClr>
                </a:outerShdw>
              </a:effectLst>
              <a:extLst/>
            </p:spPr>
          </p:pic>
          <p:pic>
            <p:nvPicPr>
              <p:cNvPr id="44" name="Picture 4" descr="\\sna-server1\SNA RESOURCE CENTRE\1-innoCERT 2012\newspaper\Tax Article by 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2076969" y="4322670"/>
                <a:ext cx="2664760" cy="1884694"/>
              </a:xfrm>
              <a:prstGeom prst="rect">
                <a:avLst/>
              </a:prstGeom>
              <a:ln>
                <a:noFill/>
              </a:ln>
              <a:effectLst>
                <a:outerShdw blurRad="292100" dist="139700" dir="2700000" algn="tl" rotWithShape="0">
                  <a:srgbClr val="333333">
                    <a:alpha val="65000"/>
                  </a:srgbClr>
                </a:outerShdw>
              </a:effectLst>
              <a:extLst/>
            </p:spPr>
          </p:pic>
          <p:pic>
            <p:nvPicPr>
              <p:cNvPr id="45" name="Picture 2" descr="C:\Users\Account\Desktop\HARIAN METRO 26 JUNE 2012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918"/>
              <a:stretch/>
            </p:blipFill>
            <p:spPr bwMode="auto">
              <a:xfrm>
                <a:off x="4238828" y="4443838"/>
                <a:ext cx="3269420" cy="2284282"/>
              </a:xfrm>
              <a:prstGeom prst="rect">
                <a:avLst/>
              </a:prstGeom>
              <a:ln>
                <a:noFill/>
              </a:ln>
              <a:effectLst>
                <a:outerShdw blurRad="292100" dist="139700" dir="2700000" algn="tl" rotWithShape="0">
                  <a:srgbClr val="333333">
                    <a:alpha val="65000"/>
                  </a:srgbClr>
                </a:outerShdw>
              </a:effectLst>
              <a:extLst/>
            </p:spPr>
          </p:pic>
        </p:grpSp>
        <p:grpSp>
          <p:nvGrpSpPr>
            <p:cNvPr id="10" name="Group 3"/>
            <p:cNvGrpSpPr/>
            <p:nvPr/>
          </p:nvGrpSpPr>
          <p:grpSpPr>
            <a:xfrm>
              <a:off x="5261718" y="4325128"/>
              <a:ext cx="3424798" cy="1908572"/>
              <a:chOff x="896475" y="1828800"/>
              <a:chExt cx="8085294" cy="4023026"/>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2840" t="13928" r="29879" b="13928"/>
              <a:stretch/>
            </p:blipFill>
            <p:spPr>
              <a:xfrm>
                <a:off x="1491406" y="3480620"/>
                <a:ext cx="4195143" cy="95655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74165" t="12842" b="14012"/>
              <a:stretch/>
            </p:blipFill>
            <p:spPr>
              <a:xfrm>
                <a:off x="1524000" y="4882008"/>
                <a:ext cx="2292281" cy="969818"/>
              </a:xfrm>
              <a:prstGeom prst="rect">
                <a:avLst/>
              </a:prstGeom>
              <a:ln>
                <a:noFill/>
              </a:ln>
              <a:effectLst>
                <a:outerShdw blurRad="292100" dist="139700" dir="2700000" algn="tl" rotWithShape="0">
                  <a:srgbClr val="333333">
                    <a:alpha val="65000"/>
                  </a:srgbClr>
                </a:outerShdw>
              </a:effectLst>
            </p:spPr>
          </p:pic>
          <p:pic>
            <p:nvPicPr>
              <p:cNvPr id="13" name="Picture 2" descr="Z:\IT\IT FOLDER\LOGO\rc 200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5114" y="2280659"/>
                <a:ext cx="1447800"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71605" y="3125657"/>
                <a:ext cx="2819402" cy="502805"/>
              </a:xfrm>
              <a:prstGeom prst="rect">
                <a:avLst/>
              </a:prstGeom>
              <a:noFill/>
            </p:spPr>
            <p:txBody>
              <a:bodyPr wrap="square" rtlCol="0">
                <a:spAutoFit/>
              </a:bodyPr>
              <a:lstStyle/>
              <a:p>
                <a:r>
                  <a:rPr lang="en-US" sz="831" dirty="0"/>
                  <a:t>SILVER SPONSOR</a:t>
                </a:r>
                <a:endParaRPr lang="en-MY" sz="831" dirty="0"/>
              </a:p>
            </p:txBody>
          </p:sp>
          <p:sp>
            <p:nvSpPr>
              <p:cNvPr id="15" name="TextBox 14"/>
              <p:cNvSpPr txBox="1"/>
              <p:nvPr/>
            </p:nvSpPr>
            <p:spPr>
              <a:xfrm>
                <a:off x="1289820" y="4521109"/>
                <a:ext cx="2819402" cy="502805"/>
              </a:xfrm>
              <a:prstGeom prst="rect">
                <a:avLst/>
              </a:prstGeom>
              <a:noFill/>
            </p:spPr>
            <p:txBody>
              <a:bodyPr wrap="square" rtlCol="0">
                <a:spAutoFit/>
              </a:bodyPr>
              <a:lstStyle/>
              <a:p>
                <a:r>
                  <a:rPr lang="en-US" sz="831" dirty="0"/>
                  <a:t>CO- SPONSOR</a:t>
                </a:r>
                <a:endParaRPr lang="en-MY" sz="831" dirty="0"/>
              </a:p>
            </p:txBody>
          </p:sp>
          <p:pic>
            <p:nvPicPr>
              <p:cNvPr id="16" name="Picture 3" descr="C:\Users\Account\Desktop\miaconference20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6475" y="2220186"/>
                <a:ext cx="2882935" cy="700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62367" y="1850854"/>
                <a:ext cx="2819402" cy="502805"/>
              </a:xfrm>
              <a:prstGeom prst="rect">
                <a:avLst/>
              </a:prstGeom>
              <a:noFill/>
            </p:spPr>
            <p:txBody>
              <a:bodyPr wrap="square" rtlCol="0">
                <a:spAutoFit/>
              </a:bodyPr>
              <a:lstStyle/>
              <a:p>
                <a:r>
                  <a:rPr lang="en-US" sz="831" dirty="0"/>
                  <a:t>MAIN SPONSOR</a:t>
                </a:r>
                <a:endParaRPr lang="en-MY" sz="831" dirty="0"/>
              </a:p>
            </p:txBody>
          </p:sp>
          <p:sp>
            <p:nvSpPr>
              <p:cNvPr id="18" name="TextBox 17"/>
              <p:cNvSpPr txBox="1"/>
              <p:nvPr/>
            </p:nvSpPr>
            <p:spPr>
              <a:xfrm>
                <a:off x="1326252" y="1828800"/>
                <a:ext cx="2819402" cy="502805"/>
              </a:xfrm>
              <a:prstGeom prst="rect">
                <a:avLst/>
              </a:prstGeom>
              <a:noFill/>
            </p:spPr>
            <p:txBody>
              <a:bodyPr wrap="square" rtlCol="0">
                <a:spAutoFit/>
              </a:bodyPr>
              <a:lstStyle/>
              <a:p>
                <a:r>
                  <a:rPr lang="en-US" sz="831" dirty="0"/>
                  <a:t>GOLD SPONSOR</a:t>
                </a:r>
                <a:endParaRPr lang="en-MY" sz="831" dirty="0"/>
              </a:p>
            </p:txBody>
          </p:sp>
          <p:pic>
            <p:nvPicPr>
              <p:cNvPr id="19" name="Picture 2" descr="C:\Users\Account\Desktop\Untitled-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6973" y="2317267"/>
                <a:ext cx="1442319" cy="603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1243777" y="3023706"/>
                <a:ext cx="7239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33948" y="4427263"/>
                <a:ext cx="7239000" cy="0"/>
              </a:xfrm>
              <a:prstGeom prst="line">
                <a:avLst/>
              </a:prstGeom>
            </p:spPr>
            <p:style>
              <a:lnRef idx="1">
                <a:schemeClr val="accent4"/>
              </a:lnRef>
              <a:fillRef idx="0">
                <a:schemeClr val="accent4"/>
              </a:fillRef>
              <a:effectRef idx="0">
                <a:schemeClr val="accent4"/>
              </a:effectRef>
              <a:fontRef idx="minor">
                <a:schemeClr val="tx1"/>
              </a:fontRef>
            </p:style>
          </p:cxnSp>
        </p:grpSp>
        <p:pic>
          <p:nvPicPr>
            <p:cNvPr id="22" name="Picture 2" descr="C:\Users\Account\Desktop\awar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764" y="1974727"/>
              <a:ext cx="2254287" cy="1012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3" name="Group 30"/>
            <p:cNvGrpSpPr/>
            <p:nvPr/>
          </p:nvGrpSpPr>
          <p:grpSpPr>
            <a:xfrm>
              <a:off x="761326" y="1910459"/>
              <a:ext cx="3607657" cy="1870966"/>
              <a:chOff x="4724400" y="1462758"/>
              <a:chExt cx="3581400" cy="2004969"/>
            </a:xfrm>
          </p:grpSpPr>
          <p:sp>
            <p:nvSpPr>
              <p:cNvPr id="24" name="Rounded Rectangle 23"/>
              <p:cNvSpPr/>
              <p:nvPr/>
            </p:nvSpPr>
            <p:spPr>
              <a:xfrm>
                <a:off x="4724400" y="1462758"/>
                <a:ext cx="3581400" cy="20049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MY" sz="1662"/>
              </a:p>
            </p:txBody>
          </p:sp>
          <p:pic>
            <p:nvPicPr>
              <p:cNvPr id="25" name="Picture 2" descr="C:\Users\Account\Desktop\Afif's Portal\Bahan\1.bm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53815" y="2557317"/>
                <a:ext cx="1141051" cy="634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Picture 4" descr="C:\Users\Account\Desktop\Afif's Portal\Bahan\3.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3815" y="1763801"/>
                <a:ext cx="1141051" cy="610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3" descr="C:\Users\Account\Desktop\tv-al-hijrah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76205" y="1682235"/>
                <a:ext cx="435874" cy="5648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ccount\Desktop\big_Harian-Metro01.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47351" y="2324781"/>
                <a:ext cx="584395" cy="5843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Account\Desktop\SCACSC.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07289" y="2444114"/>
                <a:ext cx="478114" cy="3456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ccount\Desktop\rtm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56343" y="1732882"/>
                <a:ext cx="458491" cy="4635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Account\Desktop\bernama_tv_logo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23628" y="1658003"/>
                <a:ext cx="582944" cy="64324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Account\Desktop\EWW.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16378" y="2444114"/>
                <a:ext cx="603729" cy="34566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Account\Desktop\images.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40097" y="3024389"/>
                <a:ext cx="801558" cy="17966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 descr="C:\Users\Acchead\Pictures\USAHAWAN SUKSES.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10762" y="3326055"/>
              <a:ext cx="1021556" cy="2451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16822" y="2987506"/>
              <a:ext cx="1212469" cy="905224"/>
            </a:xfrm>
            <a:prstGeom prst="rect">
              <a:avLst/>
            </a:prstGeom>
            <a:ln>
              <a:noFill/>
            </a:ln>
            <a:effectLst>
              <a:outerShdw blurRad="50800" dist="38100" dir="5400000" algn="t" rotWithShape="0">
                <a:prstClr val="black">
                  <a:alpha val="40000"/>
                </a:prstClr>
              </a:outerShdw>
            </a:effectLst>
          </p:spPr>
        </p:pic>
        <p:pic>
          <p:nvPicPr>
            <p:cNvPr id="37" name="Picture 2" descr="W:\GST Administration Centre\Admin\Logo\1inno2010.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437243" y="3263738"/>
              <a:ext cx="1095348" cy="75807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descr="W:\GST Administration Centre\Admin\Logo\1inno201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38016" y="3248781"/>
              <a:ext cx="1088827" cy="77303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4" descr="W:\GST Administration Centre\Admin\Logo\MSC.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171159" y="1976245"/>
              <a:ext cx="1303795" cy="8712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4267200" y="42456"/>
            <a:ext cx="4876799" cy="584775"/>
          </a:xfrm>
          <a:prstGeom prst="rect">
            <a:avLst/>
          </a:prstGeom>
          <a:noFill/>
        </p:spPr>
        <p:txBody>
          <a:bodyPr wrap="square" rtlCol="0">
            <a:spAutoFit/>
          </a:bodyPr>
          <a:lstStyle/>
          <a:p>
            <a:r>
              <a:rPr lang="en-MY" sz="3200" b="1" dirty="0" smtClean="0"/>
              <a:t>ABOUT US|</a:t>
            </a:r>
            <a:r>
              <a:rPr lang="en-MY" sz="2000" dirty="0" smtClean="0"/>
              <a:t>AWARDS &amp; RECOGNITION</a:t>
            </a:r>
            <a:endParaRPr lang="en-MY" sz="2800" dirty="0"/>
          </a:p>
        </p:txBody>
      </p:sp>
    </p:spTree>
    <p:extLst>
      <p:ext uri="{BB962C8B-B14F-4D97-AF65-F5344CB8AC3E}">
        <p14:creationId xmlns:p14="http://schemas.microsoft.com/office/powerpoint/2010/main" val="142017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308" y="5046786"/>
            <a:ext cx="4622607" cy="0"/>
          </a:xfrm>
          <a:prstGeom prst="straightConnector1">
            <a:avLst/>
          </a:prstGeom>
          <a:noFill/>
          <a:ln w="9525" cap="flat" cmpd="sng">
            <a:solidFill>
              <a:schemeClr val="lt1"/>
            </a:solidFill>
            <a:prstDash val="solid"/>
            <a:round/>
            <a:headEnd type="none" w="med" len="med"/>
            <a:tailEnd type="none" w="med" len="med"/>
          </a:ln>
        </p:spPr>
      </p:cxnSp>
      <p:sp>
        <p:nvSpPr>
          <p:cNvPr id="243" name="Shape 243"/>
          <p:cNvSpPr/>
          <p:nvPr/>
        </p:nvSpPr>
        <p:spPr>
          <a:xfrm>
            <a:off x="872224" y="2286000"/>
            <a:ext cx="7494149" cy="2579246"/>
          </a:xfrm>
          <a:prstGeom prst="rect">
            <a:avLst/>
          </a:prstGeom>
          <a:noFill/>
          <a:ln>
            <a:noFill/>
          </a:ln>
        </p:spPr>
        <p:txBody>
          <a:bodyPr lIns="84392" tIns="42185" rIns="84392" bIns="42185" anchor="t" anchorCtr="0">
            <a:noAutofit/>
          </a:bodyPr>
          <a:lstStyle/>
          <a:p>
            <a:pPr algn="just">
              <a:buSzPct val="25000"/>
            </a:pPr>
            <a:r>
              <a:rPr lang="en-US" sz="2800" dirty="0" smtClean="0">
                <a:solidFill>
                  <a:schemeClr val="dk1"/>
                </a:solidFill>
                <a:latin typeface="Century Gothic"/>
                <a:ea typeface="Century Gothic"/>
                <a:cs typeface="Century Gothic"/>
                <a:sym typeface="Century Gothic"/>
              </a:rPr>
              <a:t>		 serves </a:t>
            </a:r>
            <a:r>
              <a:rPr lang="en-US" sz="2800" dirty="0">
                <a:solidFill>
                  <a:schemeClr val="dk1"/>
                </a:solidFill>
                <a:latin typeface="Century Gothic"/>
                <a:ea typeface="Century Gothic"/>
                <a:cs typeface="Century Gothic"/>
                <a:sym typeface="Century Gothic"/>
              </a:rPr>
              <a:t>diverse clients including corporate companies, foundations/non-profit </a:t>
            </a:r>
            <a:r>
              <a:rPr lang="en-US" sz="2800" dirty="0" err="1">
                <a:solidFill>
                  <a:schemeClr val="dk1"/>
                </a:solidFill>
                <a:latin typeface="Century Gothic"/>
                <a:ea typeface="Century Gothic"/>
                <a:cs typeface="Century Gothic"/>
                <a:sym typeface="Century Gothic"/>
              </a:rPr>
              <a:t>organisations</a:t>
            </a:r>
            <a:r>
              <a:rPr lang="en-US" sz="2800" dirty="0">
                <a:solidFill>
                  <a:schemeClr val="dk1"/>
                </a:solidFill>
                <a:latin typeface="Century Gothic"/>
                <a:ea typeface="Century Gothic"/>
                <a:cs typeface="Century Gothic"/>
                <a:sym typeface="Century Gothic"/>
              </a:rPr>
              <a:t>, government bodies and government-linked companies. Their diversity spans across different sectors of the economy.</a:t>
            </a:r>
          </a:p>
        </p:txBody>
      </p:sp>
      <p:sp>
        <p:nvSpPr>
          <p:cNvPr id="8" name="TextBox 7"/>
          <p:cNvSpPr txBox="1"/>
          <p:nvPr/>
        </p:nvSpPr>
        <p:spPr>
          <a:xfrm>
            <a:off x="4619299" y="42456"/>
            <a:ext cx="4524700" cy="584775"/>
          </a:xfrm>
          <a:prstGeom prst="rect">
            <a:avLst/>
          </a:prstGeom>
          <a:noFill/>
        </p:spPr>
        <p:txBody>
          <a:bodyPr wrap="square" rtlCol="0">
            <a:spAutoFit/>
          </a:bodyPr>
          <a:lstStyle/>
          <a:p>
            <a:r>
              <a:rPr lang="en-MY" sz="3200" b="1" dirty="0" smtClean="0"/>
              <a:t>ABOUT US|</a:t>
            </a:r>
            <a:r>
              <a:rPr lang="en-MY" sz="2000" dirty="0" smtClean="0"/>
              <a:t>CLIENTELE OVERVIEW</a:t>
            </a:r>
            <a:endParaRPr lang="en-MY" sz="2800" dirty="0"/>
          </a:p>
        </p:txBody>
      </p:sp>
      <p:pic>
        <p:nvPicPr>
          <p:cNvPr id="9" name="Shape 109"/>
          <p:cNvPicPr preferRelativeResize="0"/>
          <p:nvPr/>
        </p:nvPicPr>
        <p:blipFill rotWithShape="1">
          <a:blip r:embed="rId3">
            <a:alphaModFix/>
          </a:blip>
          <a:srcRect/>
          <a:stretch/>
        </p:blipFill>
        <p:spPr>
          <a:xfrm>
            <a:off x="974495" y="2362200"/>
            <a:ext cx="1768705" cy="347235"/>
          </a:xfrm>
          <a:prstGeom prst="rect">
            <a:avLst/>
          </a:prstGeom>
          <a:noFill/>
          <a:ln>
            <a:noFill/>
          </a:ln>
        </p:spPr>
      </p:pic>
    </p:spTree>
    <p:extLst>
      <p:ext uri="{BB962C8B-B14F-4D97-AF65-F5344CB8AC3E}">
        <p14:creationId xmlns:p14="http://schemas.microsoft.com/office/powerpoint/2010/main" val="2430877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cxnSp>
        <p:nvCxnSpPr>
          <p:cNvPr id="250" name="Shape 250"/>
          <p:cNvCxnSpPr/>
          <p:nvPr/>
        </p:nvCxnSpPr>
        <p:spPr>
          <a:xfrm rot="10800000">
            <a:off x="-3174" y="5046785"/>
            <a:ext cx="4622799" cy="0"/>
          </a:xfrm>
          <a:prstGeom prst="straightConnector1">
            <a:avLst/>
          </a:prstGeom>
          <a:noFill/>
          <a:ln w="9525" cap="flat" cmpd="sng">
            <a:solidFill>
              <a:schemeClr val="lt1"/>
            </a:solidFill>
            <a:prstDash val="solid"/>
            <a:round/>
            <a:headEnd type="none" w="med" len="med"/>
            <a:tailEnd type="none" w="med" len="med"/>
          </a:ln>
        </p:spPr>
      </p:cxnSp>
      <p:pic>
        <p:nvPicPr>
          <p:cNvPr id="254" name="Shape 254"/>
          <p:cNvPicPr preferRelativeResize="0"/>
          <p:nvPr/>
        </p:nvPicPr>
        <p:blipFill rotWithShape="1">
          <a:blip r:embed="rId3">
            <a:alphaModFix/>
          </a:blip>
          <a:srcRect/>
          <a:stretch/>
        </p:blipFill>
        <p:spPr>
          <a:xfrm>
            <a:off x="650333" y="1434931"/>
            <a:ext cx="7088086" cy="4450490"/>
          </a:xfrm>
          <a:prstGeom prst="rect">
            <a:avLst/>
          </a:prstGeom>
          <a:noFill/>
          <a:ln>
            <a:noFill/>
          </a:ln>
        </p:spPr>
      </p:pic>
      <p:sp>
        <p:nvSpPr>
          <p:cNvPr id="7" name="TextBox 6"/>
          <p:cNvSpPr txBox="1"/>
          <p:nvPr/>
        </p:nvSpPr>
        <p:spPr>
          <a:xfrm>
            <a:off x="3810000" y="42456"/>
            <a:ext cx="5333999" cy="584775"/>
          </a:xfrm>
          <a:prstGeom prst="rect">
            <a:avLst/>
          </a:prstGeom>
          <a:noFill/>
        </p:spPr>
        <p:txBody>
          <a:bodyPr wrap="square" rtlCol="0">
            <a:spAutoFit/>
          </a:bodyPr>
          <a:lstStyle/>
          <a:p>
            <a:r>
              <a:rPr lang="en-MY" sz="3200" b="1" dirty="0" smtClean="0"/>
              <a:t>ABOUT US|</a:t>
            </a:r>
            <a:r>
              <a:rPr lang="en-MY" sz="2000" dirty="0" smtClean="0"/>
              <a:t>SALIHIN CLIENTELE OVERVIEW</a:t>
            </a:r>
            <a:endParaRPr lang="en-MY" sz="2800" dirty="0"/>
          </a:p>
        </p:txBody>
      </p:sp>
    </p:spTree>
    <p:extLst>
      <p:ext uri="{BB962C8B-B14F-4D97-AF65-F5344CB8AC3E}">
        <p14:creationId xmlns:p14="http://schemas.microsoft.com/office/powerpoint/2010/main" val="224639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alihinpremier.com/templates/clientblock/images/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59" y="3155760"/>
            <a:ext cx="1430128" cy="920614"/>
          </a:xfrm>
          <a:prstGeom prst="rect">
            <a:avLst/>
          </a:prstGeom>
          <a:noFill/>
          <a:ln>
            <a:noFill/>
          </a:ln>
          <a:extLst/>
        </p:spPr>
      </p:pic>
      <p:pic>
        <p:nvPicPr>
          <p:cNvPr id="13" name="Picture 6" descr="http://salihinpremier.com/templates/clientblock/images/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41" y="1930779"/>
            <a:ext cx="1228505" cy="921379"/>
          </a:xfrm>
          <a:prstGeom prst="rect">
            <a:avLst/>
          </a:prstGeom>
          <a:noFill/>
          <a:ln>
            <a:noFill/>
          </a:ln>
          <a:extLst/>
        </p:spPr>
      </p:pic>
      <p:pic>
        <p:nvPicPr>
          <p:cNvPr id="14" name="Picture 8" descr="http://salihinpremier.com/templates/clientblock/images/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58" y="4550387"/>
            <a:ext cx="1309894" cy="982420"/>
          </a:xfrm>
          <a:prstGeom prst="rect">
            <a:avLst/>
          </a:prstGeom>
          <a:noFill/>
          <a:ln>
            <a:noFill/>
          </a:ln>
          <a:extLst/>
        </p:spPr>
      </p:pic>
      <p:pic>
        <p:nvPicPr>
          <p:cNvPr id="15" name="Picture 10" descr="http://salihinpremier.com/templates/clientblock/image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732" y="4536532"/>
            <a:ext cx="1341649" cy="1006238"/>
          </a:xfrm>
          <a:prstGeom prst="rect">
            <a:avLst/>
          </a:prstGeom>
          <a:noFill/>
          <a:ln>
            <a:noFill/>
          </a:ln>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59" y="3200400"/>
            <a:ext cx="1066800" cy="927202"/>
          </a:xfrm>
          <a:prstGeom prst="rect">
            <a:avLst/>
          </a:prstGeom>
          <a:noFill/>
          <a:ln>
            <a:no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7340" y="1447800"/>
            <a:ext cx="3129460" cy="4340292"/>
          </a:xfrm>
          <a:prstGeom prst="rect">
            <a:avLst/>
          </a:prstGeom>
        </p:spPr>
      </p:pic>
      <p:pic>
        <p:nvPicPr>
          <p:cNvPr id="18" name="Picture 2" descr="http://salihinpremier.com/templates/clientblock/images/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4166" y="1930779"/>
            <a:ext cx="1360782" cy="1020588"/>
          </a:xfrm>
          <a:prstGeom prst="rect">
            <a:avLst/>
          </a:prstGeom>
          <a:noFill/>
          <a:ln>
            <a:noFill/>
          </a:ln>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3978" y="3155760"/>
            <a:ext cx="1250373" cy="937780"/>
          </a:xfrm>
          <a:prstGeom prst="rect">
            <a:avLst/>
          </a:prstGeom>
          <a:noFill/>
          <a:ln>
            <a:noFill/>
          </a:ln>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517" y="4475844"/>
            <a:ext cx="1550608" cy="1162956"/>
          </a:xfrm>
          <a:prstGeom prst="rect">
            <a:avLst/>
          </a:prstGeom>
          <a:noFill/>
          <a:ln>
            <a:noFill/>
          </a:ln>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2846" y="2202014"/>
            <a:ext cx="2133600" cy="478118"/>
          </a:xfrm>
          <a:prstGeom prst="rect">
            <a:avLst/>
          </a:prstGeom>
          <a:noFill/>
          <a:ln>
            <a:noFill/>
          </a:ln>
        </p:spPr>
      </p:pic>
      <p:sp>
        <p:nvSpPr>
          <p:cNvPr id="22" name="TextBox 21"/>
          <p:cNvSpPr txBox="1"/>
          <p:nvPr/>
        </p:nvSpPr>
        <p:spPr>
          <a:xfrm>
            <a:off x="4267200" y="42456"/>
            <a:ext cx="4876799" cy="584775"/>
          </a:xfrm>
          <a:prstGeom prst="rect">
            <a:avLst/>
          </a:prstGeom>
          <a:noFill/>
        </p:spPr>
        <p:txBody>
          <a:bodyPr wrap="square" rtlCol="0">
            <a:spAutoFit/>
          </a:bodyPr>
          <a:lstStyle/>
          <a:p>
            <a:r>
              <a:rPr lang="en-MY" sz="3200" b="1" dirty="0" smtClean="0"/>
              <a:t>ABOUT US|</a:t>
            </a:r>
            <a:r>
              <a:rPr lang="en-MY" sz="2000" dirty="0" smtClean="0"/>
              <a:t>SPS CLIENTELE OVERVIEW</a:t>
            </a:r>
            <a:endParaRPr lang="en-MY" sz="2800" dirty="0"/>
          </a:p>
        </p:txBody>
      </p:sp>
    </p:spTree>
    <p:extLst>
      <p:ext uri="{BB962C8B-B14F-4D97-AF65-F5344CB8AC3E}">
        <p14:creationId xmlns:p14="http://schemas.microsoft.com/office/powerpoint/2010/main" val="113713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362201" y="5710872"/>
            <a:ext cx="5867399" cy="746740"/>
          </a:xfrm>
          <a:prstGeom prst="rect">
            <a:avLst/>
          </a:prstGeom>
          <a:noFill/>
          <a:ln>
            <a:noFill/>
          </a:ln>
        </p:spPr>
        <p:txBody>
          <a:bodyPr lIns="84392" tIns="42185" rIns="84392" bIns="42185" anchor="t" anchorCtr="0">
            <a:noAutofit/>
          </a:bodyPr>
          <a:lstStyle/>
          <a:p>
            <a:pPr>
              <a:buSzPct val="25000"/>
            </a:pPr>
            <a:r>
              <a:rPr lang="en-US" sz="2800" dirty="0">
                <a:solidFill>
                  <a:schemeClr val="dk1"/>
                </a:solidFill>
                <a:latin typeface="Calibri"/>
                <a:ea typeface="Calibri"/>
                <a:cs typeface="Calibri"/>
                <a:sym typeface="Calibri"/>
              </a:rPr>
              <a:t>2.0 SALIHIN PREMIER SOLUTIONS (SPS)</a:t>
            </a:r>
          </a:p>
        </p:txBody>
      </p:sp>
      <p:grpSp>
        <p:nvGrpSpPr>
          <p:cNvPr id="274" name="Shape 274"/>
          <p:cNvGrpSpPr/>
          <p:nvPr/>
        </p:nvGrpSpPr>
        <p:grpSpPr>
          <a:xfrm>
            <a:off x="228600" y="4191000"/>
            <a:ext cx="8001000" cy="2266611"/>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2064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90099"/>
            <a:ext cx="8088923" cy="3920599"/>
          </a:xfrm>
          <a:prstGeom prst="rect">
            <a:avLst/>
          </a:prstGeom>
          <a:noFill/>
          <a:ln>
            <a:noFill/>
          </a:ln>
        </p:spPr>
        <p:txBody>
          <a:bodyPr lIns="84392" tIns="42185" rIns="84392" bIns="42185" anchor="t" anchorCtr="0">
            <a:noAutofit/>
          </a:bodyPr>
          <a:lstStyle/>
          <a:p>
            <a:pPr algn="just">
              <a:buSzPct val="25000"/>
            </a:pPr>
            <a:r>
              <a:rPr lang="en-US" dirty="0">
                <a:solidFill>
                  <a:schemeClr val="dk1"/>
                </a:solidFill>
                <a:latin typeface="Calibri"/>
                <a:ea typeface="Calibri"/>
                <a:cs typeface="Calibri"/>
                <a:sym typeface="Calibri"/>
              </a:rPr>
              <a:t>The </a:t>
            </a:r>
            <a:r>
              <a:rPr lang="en-US" b="1" dirty="0">
                <a:solidFill>
                  <a:srgbClr val="FF0000"/>
                </a:solidFill>
                <a:latin typeface="Calibri"/>
                <a:ea typeface="Calibri"/>
                <a:cs typeface="Calibri"/>
                <a:sym typeface="Calibri"/>
              </a:rPr>
              <a:t>SALIHIN PREMIER SOLUTIONS</a:t>
            </a:r>
            <a:r>
              <a:rPr lang="en-US" dirty="0">
                <a:solidFill>
                  <a:srgbClr val="FF0000"/>
                </a:solidFill>
                <a:latin typeface="Calibri"/>
                <a:ea typeface="Calibri"/>
                <a:cs typeface="Calibri"/>
                <a:sym typeface="Calibri"/>
              </a:rPr>
              <a:t> </a:t>
            </a:r>
            <a:r>
              <a:rPr lang="en-US" dirty="0">
                <a:solidFill>
                  <a:schemeClr val="dk1"/>
                </a:solidFill>
                <a:latin typeface="Calibri"/>
                <a:ea typeface="Calibri"/>
                <a:cs typeface="Calibri"/>
                <a:sym typeface="Calibri"/>
              </a:rPr>
              <a:t>also know as </a:t>
            </a:r>
            <a:r>
              <a:rPr lang="en-US" b="1" dirty="0" smtClean="0">
                <a:solidFill>
                  <a:srgbClr val="FF0000"/>
                </a:solidFill>
                <a:latin typeface="Calibri"/>
                <a:ea typeface="Calibri"/>
                <a:cs typeface="Calibri"/>
                <a:sym typeface="Calibri"/>
              </a:rPr>
              <a:t>SPS</a:t>
            </a:r>
            <a:r>
              <a:rPr lang="en-US" dirty="0" smtClean="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dirty="0">
              <a:solidFill>
                <a:schemeClr val="dk1"/>
              </a:solidFill>
              <a:latin typeface="Calibri"/>
              <a:ea typeface="Calibri"/>
              <a:cs typeface="Calibri"/>
              <a:sym typeface="Calibri"/>
            </a:endParaRPr>
          </a:p>
          <a:p>
            <a:pPr algn="just">
              <a:buSzPct val="25000"/>
            </a:pPr>
            <a:r>
              <a:rPr lang="en-US" b="1" dirty="0" smtClean="0">
                <a:solidFill>
                  <a:srgbClr val="FF0000"/>
                </a:solidFill>
                <a:latin typeface="Calibri"/>
                <a:ea typeface="Calibri"/>
                <a:cs typeface="Calibri"/>
                <a:sym typeface="Calibri"/>
              </a:rPr>
              <a:t>SPS </a:t>
            </a:r>
            <a:r>
              <a:rPr lang="en-US" dirty="0" smtClean="0">
                <a:solidFill>
                  <a:schemeClr val="dk1"/>
                </a:solidFill>
                <a:latin typeface="Calibri"/>
                <a:ea typeface="Calibri"/>
                <a:cs typeface="Calibri"/>
                <a:sym typeface="Calibri"/>
              </a:rPr>
              <a:t>is </a:t>
            </a:r>
            <a:r>
              <a:rPr lang="en-US" dirty="0">
                <a:solidFill>
                  <a:schemeClr val="dk1"/>
                </a:solidFill>
                <a:latin typeface="Calibri"/>
                <a:ea typeface="Calibri"/>
                <a:cs typeface="Calibri"/>
                <a:sym typeface="Calibri"/>
              </a:rPr>
              <a:t>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dirty="0">
              <a:solidFill>
                <a:schemeClr val="dk1"/>
              </a:solidFill>
              <a:latin typeface="Calibri"/>
              <a:ea typeface="Calibri"/>
              <a:cs typeface="Calibri"/>
              <a:sym typeface="Calibri"/>
            </a:endParaRPr>
          </a:p>
          <a:p>
            <a:pPr algn="just">
              <a:buSzPct val="25000"/>
            </a:pPr>
            <a:r>
              <a:rPr lang="en-US" dirty="0">
                <a:solidFill>
                  <a:schemeClr val="dk1"/>
                </a:solidFill>
                <a:latin typeface="Calibri"/>
                <a:ea typeface="Calibri"/>
                <a:cs typeface="Calibri"/>
                <a:sym typeface="Calibri"/>
              </a:rPr>
              <a:t>The Zakat module makes </a:t>
            </a:r>
            <a:r>
              <a:rPr lang="en-US" b="1" dirty="0" smtClean="0">
                <a:solidFill>
                  <a:srgbClr val="FF0000"/>
                </a:solidFill>
                <a:latin typeface="Calibri"/>
                <a:ea typeface="Calibri"/>
                <a:cs typeface="Calibri"/>
                <a:sym typeface="Calibri"/>
              </a:rPr>
              <a:t>SPS </a:t>
            </a:r>
            <a:r>
              <a:rPr lang="en-US" dirty="0" smtClean="0">
                <a:solidFill>
                  <a:schemeClr val="dk1"/>
                </a:solidFill>
                <a:latin typeface="Calibri"/>
                <a:ea typeface="Calibri"/>
                <a:cs typeface="Calibri"/>
                <a:sym typeface="Calibri"/>
              </a:rPr>
              <a:t>the </a:t>
            </a:r>
            <a:r>
              <a:rPr lang="en-US" dirty="0">
                <a:solidFill>
                  <a:schemeClr val="dk1"/>
                </a:solidFill>
                <a:latin typeface="Calibri"/>
                <a:ea typeface="Calibri"/>
                <a:cs typeface="Calibri"/>
                <a:sym typeface="Calibri"/>
              </a:rPr>
              <a:t>first comprehensive accounting software with Zakat solution. It will make it easier than ever for Muslim businesses, corporations and organizations to determine the amount payable as Zakat. With Zakat feature built in, it is simply the best accounting software yet. </a:t>
            </a:r>
          </a:p>
        </p:txBody>
      </p:sp>
      <p:sp>
        <p:nvSpPr>
          <p:cNvPr id="6" name="TextBox 5"/>
          <p:cNvSpPr txBox="1"/>
          <p:nvPr/>
        </p:nvSpPr>
        <p:spPr>
          <a:xfrm>
            <a:off x="5029200" y="42456"/>
            <a:ext cx="4114799" cy="584775"/>
          </a:xfrm>
          <a:prstGeom prst="rect">
            <a:avLst/>
          </a:prstGeom>
          <a:noFill/>
        </p:spPr>
        <p:txBody>
          <a:bodyPr wrap="square" rtlCol="0">
            <a:spAutoFit/>
          </a:bodyPr>
          <a:lstStyle/>
          <a:p>
            <a:r>
              <a:rPr lang="en-MY" sz="3200" b="1" dirty="0" smtClean="0"/>
              <a:t>ABOUT US|</a:t>
            </a:r>
            <a:r>
              <a:rPr lang="en-MY" sz="2000" dirty="0" smtClean="0"/>
              <a:t>SPS BACKGROUND</a:t>
            </a:r>
            <a:endParaRPr lang="en-MY" sz="2800" dirty="0"/>
          </a:p>
        </p:txBody>
      </p:sp>
    </p:spTree>
    <p:extLst>
      <p:ext uri="{BB962C8B-B14F-4D97-AF65-F5344CB8AC3E}">
        <p14:creationId xmlns:p14="http://schemas.microsoft.com/office/powerpoint/2010/main" val="375511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209799" y="990600"/>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modules that makes the SPS Accounting software like no other’s.</a:t>
            </a:r>
          </a:p>
        </p:txBody>
      </p:sp>
      <p:graphicFrame>
        <p:nvGraphicFramePr>
          <p:cNvPr id="2" name="Diagram 1"/>
          <p:cNvGraphicFramePr/>
          <p:nvPr>
            <p:extLst>
              <p:ext uri="{D42A27DB-BD31-4B8C-83A1-F6EECF244321}">
                <p14:modId xmlns:p14="http://schemas.microsoft.com/office/powerpoint/2010/main" val="4113859236"/>
              </p:ext>
            </p:extLst>
          </p:nvPr>
        </p:nvGraphicFramePr>
        <p:xfrm>
          <a:off x="1145930" y="1755413"/>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348435" y="42456"/>
            <a:ext cx="2795564" cy="584775"/>
          </a:xfrm>
          <a:prstGeom prst="rect">
            <a:avLst/>
          </a:prstGeom>
          <a:noFill/>
        </p:spPr>
        <p:txBody>
          <a:bodyPr wrap="square" rtlCol="0">
            <a:spAutoFit/>
          </a:bodyPr>
          <a:lstStyle/>
          <a:p>
            <a:r>
              <a:rPr lang="en-MY" sz="3200" b="1" dirty="0" smtClean="0"/>
              <a:t>SPS|</a:t>
            </a:r>
            <a:r>
              <a:rPr lang="en-MY" sz="2000" dirty="0" smtClean="0"/>
              <a:t>MODULES IN SPS</a:t>
            </a:r>
            <a:endParaRPr lang="en-MY" sz="2800" dirty="0"/>
          </a:p>
        </p:txBody>
      </p:sp>
    </p:spTree>
    <p:extLst>
      <p:ext uri="{BB962C8B-B14F-4D97-AF65-F5344CB8AC3E}">
        <p14:creationId xmlns:p14="http://schemas.microsoft.com/office/powerpoint/2010/main" val="318726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6" name="TextBox 5"/>
          <p:cNvSpPr txBox="1"/>
          <p:nvPr/>
        </p:nvSpPr>
        <p:spPr>
          <a:xfrm>
            <a:off x="6476999" y="42456"/>
            <a:ext cx="2666999" cy="584775"/>
          </a:xfrm>
          <a:prstGeom prst="rect">
            <a:avLst/>
          </a:prstGeom>
          <a:noFill/>
        </p:spPr>
        <p:txBody>
          <a:bodyPr wrap="square" rtlCol="0">
            <a:spAutoFit/>
          </a:bodyPr>
          <a:lstStyle/>
          <a:p>
            <a:r>
              <a:rPr lang="en-MY" sz="3200" b="1" dirty="0" smtClean="0"/>
              <a:t>SPS|</a:t>
            </a:r>
            <a:r>
              <a:rPr lang="en-MY" sz="2000" dirty="0" smtClean="0"/>
              <a:t>CORE FEATURES</a:t>
            </a:r>
            <a:endParaRPr lang="en-MY" sz="2800" dirty="0"/>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Wakaf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 Installer Faster &amp; Easier</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3317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aphicFrame>
        <p:nvGraphicFramePr>
          <p:cNvPr id="5" name="Content Placeholder 2"/>
          <p:cNvGraphicFramePr>
            <a:graphicFrameLocks noGrp="1"/>
          </p:cNvGraphicFramePr>
          <p:nvPr>
            <p:ph idx="1"/>
            <p:extLst>
              <p:ext uri="{D42A27DB-BD31-4B8C-83A1-F6EECF244321}">
                <p14:modId xmlns:p14="http://schemas.microsoft.com/office/powerpoint/2010/main" val="3527373463"/>
              </p:ext>
            </p:extLst>
          </p:nvPr>
        </p:nvGraphicFramePr>
        <p:xfrm>
          <a:off x="3011498" y="1714500"/>
          <a:ext cx="6101795"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3276600"/>
            <a:ext cx="2857500" cy="2695575"/>
          </a:xfrm>
          <a:prstGeom prst="rect">
            <a:avLst/>
          </a:prstGeom>
        </p:spPr>
      </p:pic>
      <p:sp>
        <p:nvSpPr>
          <p:cNvPr id="7" name="TextBox 6"/>
          <p:cNvSpPr txBox="1"/>
          <p:nvPr/>
        </p:nvSpPr>
        <p:spPr>
          <a:xfrm>
            <a:off x="5334000" y="96228"/>
            <a:ext cx="3810000" cy="584775"/>
          </a:xfrm>
          <a:prstGeom prst="rect">
            <a:avLst/>
          </a:prstGeom>
          <a:noFill/>
        </p:spPr>
        <p:txBody>
          <a:bodyPr wrap="square" rtlCol="0">
            <a:spAutoFit/>
          </a:bodyPr>
          <a:lstStyle/>
          <a:p>
            <a:r>
              <a:rPr lang="en-MY" sz="3200" b="1" dirty="0"/>
              <a:t>SPS| </a:t>
            </a:r>
            <a:r>
              <a:rPr lang="en-MY" sz="2000" dirty="0" smtClean="0"/>
              <a:t>FUTURE ENHANCEMENT</a:t>
            </a:r>
            <a:endParaRPr lang="en-MY" sz="2000" dirty="0"/>
          </a:p>
        </p:txBody>
      </p:sp>
    </p:spTree>
    <p:extLst>
      <p:ext uri="{BB962C8B-B14F-4D97-AF65-F5344CB8AC3E}">
        <p14:creationId xmlns:p14="http://schemas.microsoft.com/office/powerpoint/2010/main" val="2096876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6" name="TextBox 5"/>
          <p:cNvSpPr txBox="1"/>
          <p:nvPr/>
        </p:nvSpPr>
        <p:spPr>
          <a:xfrm>
            <a:off x="5867400" y="96228"/>
            <a:ext cx="3276600" cy="523220"/>
          </a:xfrm>
          <a:prstGeom prst="rect">
            <a:avLst/>
          </a:prstGeom>
          <a:noFill/>
        </p:spPr>
        <p:txBody>
          <a:bodyPr wrap="square" rtlCol="0">
            <a:spAutoFit/>
          </a:bodyPr>
          <a:lstStyle/>
          <a:p>
            <a:r>
              <a:rPr lang="en-MY" sz="2800" b="1" dirty="0" smtClean="0"/>
              <a:t>TABLE OF CONTENTS</a:t>
            </a:r>
            <a:endParaRPr lang="en-MY" sz="2800" b="1" dirty="0"/>
          </a:p>
        </p:txBody>
      </p:sp>
      <p:sp>
        <p:nvSpPr>
          <p:cNvPr id="8" name="TextBox 7"/>
          <p:cNvSpPr txBox="1"/>
          <p:nvPr/>
        </p:nvSpPr>
        <p:spPr>
          <a:xfrm>
            <a:off x="457200" y="1665744"/>
            <a:ext cx="838200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1.0	 ABOUT US					</a:t>
            </a:r>
            <a:r>
              <a:rPr lang="en-US" sz="1600" b="1" dirty="0" smtClean="0">
                <a:solidFill>
                  <a:schemeClr val="dk1"/>
                </a:solidFill>
                <a:latin typeface="Century Gothic" panose="020B0502020202020204" pitchFamily="34" charset="0"/>
                <a:ea typeface="Century Gothic"/>
                <a:cs typeface="Century Gothic"/>
                <a:sym typeface="Century Gothic"/>
              </a:rPr>
              <a:t>		03</a:t>
            </a:r>
            <a:endParaRPr lang="en-US" sz="1600" b="1" dirty="0">
              <a:solidFill>
                <a:schemeClr val="dk1"/>
              </a:solidFill>
              <a:latin typeface="Century Gothic" panose="020B0502020202020204" pitchFamily="34" charset="0"/>
              <a:ea typeface="Century Gothic"/>
              <a:cs typeface="Century Gothic"/>
              <a:sym typeface="Century Gothic"/>
            </a:endParaRPr>
          </a:p>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2.0	 </a:t>
            </a:r>
            <a:r>
              <a:rPr lang="en-US" sz="1600" b="1" dirty="0">
                <a:solidFill>
                  <a:schemeClr val="dk1"/>
                </a:solidFill>
                <a:latin typeface="Century Gothic" panose="020B0502020202020204" pitchFamily="34" charset="0"/>
                <a:ea typeface="Calibri"/>
                <a:cs typeface="Calibri"/>
                <a:sym typeface="Calibri"/>
              </a:rPr>
              <a:t>ABOUT SALIHIN PREMIER SOLUTIONS (SPS) </a:t>
            </a:r>
            <a:r>
              <a:rPr lang="en-US" sz="1600" b="1" dirty="0" smtClean="0">
                <a:solidFill>
                  <a:schemeClr val="dk1"/>
                </a:solidFill>
                <a:latin typeface="Century Gothic" panose="020B0502020202020204" pitchFamily="34" charset="0"/>
                <a:ea typeface="Calibri"/>
                <a:cs typeface="Calibri"/>
                <a:sym typeface="Calibri"/>
              </a:rPr>
              <a:t>	</a:t>
            </a:r>
            <a:r>
              <a:rPr lang="en-US" sz="1600" b="1" dirty="0">
                <a:solidFill>
                  <a:schemeClr val="dk1"/>
                </a:solidFill>
                <a:latin typeface="Century Gothic" panose="020B0502020202020204" pitchFamily="34" charset="0"/>
                <a:ea typeface="Calibri"/>
                <a:cs typeface="Calibri"/>
                <a:sym typeface="Calibri"/>
              </a:rPr>
              <a:t>	</a:t>
            </a:r>
            <a:r>
              <a:rPr lang="en-US" sz="1600" b="1" dirty="0" smtClean="0">
                <a:solidFill>
                  <a:schemeClr val="dk1"/>
                </a:solidFill>
                <a:latin typeface="Century Gothic" panose="020B0502020202020204" pitchFamily="34" charset="0"/>
                <a:ea typeface="Calibri"/>
                <a:cs typeface="Calibri"/>
                <a:sym typeface="Calibri"/>
              </a:rPr>
              <a:t>		</a:t>
            </a:r>
            <a:r>
              <a:rPr lang="en-US" sz="1600" b="1" dirty="0" smtClean="0">
                <a:solidFill>
                  <a:schemeClr val="dk1"/>
                </a:solidFill>
                <a:latin typeface="Century Gothic" panose="020B0502020202020204" pitchFamily="34" charset="0"/>
                <a:ea typeface="Century Gothic"/>
                <a:cs typeface="Century Gothic"/>
                <a:sym typeface="Century Gothic"/>
              </a:rPr>
              <a:t>15</a:t>
            </a:r>
            <a:endParaRPr lang="en-US" sz="1600" b="1" dirty="0">
              <a:solidFill>
                <a:schemeClr val="dk1"/>
              </a:solidFill>
              <a:latin typeface="Century Gothic" panose="020B0502020202020204" pitchFamily="34" charset="0"/>
              <a:ea typeface="Century Gothic"/>
              <a:cs typeface="Century Gothic"/>
              <a:sym typeface="Century Gothic"/>
            </a:endParaRPr>
          </a:p>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3.0	 OUR PROPOSAL 			</a:t>
            </a:r>
            <a:r>
              <a:rPr lang="en-US" sz="1600" b="1" dirty="0">
                <a:solidFill>
                  <a:schemeClr val="dk1"/>
                </a:solidFill>
                <a:latin typeface="Century Gothic" panose="020B0502020202020204" pitchFamily="34" charset="0"/>
                <a:ea typeface="Calibri"/>
                <a:cs typeface="Calibri"/>
                <a:sym typeface="Calibri"/>
              </a:rPr>
              <a:t>	</a:t>
            </a:r>
            <a:r>
              <a:rPr lang="en-US" sz="1600" b="1" dirty="0" smtClean="0">
                <a:solidFill>
                  <a:schemeClr val="dk1"/>
                </a:solidFill>
                <a:latin typeface="Century Gothic" panose="020B0502020202020204" pitchFamily="34" charset="0"/>
                <a:ea typeface="Calibri"/>
                <a:cs typeface="Calibri"/>
                <a:sym typeface="Calibri"/>
              </a:rPr>
              <a:t>		20</a:t>
            </a:r>
            <a:endParaRPr lang="en-US" sz="1600" b="1" dirty="0">
              <a:solidFill>
                <a:schemeClr val="dk1"/>
              </a:solidFill>
              <a:latin typeface="Century Gothic" panose="020B0502020202020204" pitchFamily="34" charset="0"/>
              <a:ea typeface="Calibri"/>
              <a:cs typeface="Calibri"/>
              <a:sym typeface="Calibri"/>
            </a:endParaRPr>
          </a:p>
          <a:p>
            <a:pPr marL="316531" indent="-316531">
              <a:lnSpc>
                <a:spcPct val="150000"/>
              </a:lnSpc>
              <a:buClr>
                <a:schemeClr val="dk1"/>
              </a:buClr>
              <a:buSzPct val="25000"/>
            </a:pPr>
            <a:r>
              <a:rPr lang="en-US" sz="1600" b="1" dirty="0" smtClean="0">
                <a:solidFill>
                  <a:schemeClr val="dk1"/>
                </a:solidFill>
                <a:latin typeface="Century Gothic" panose="020B0502020202020204" pitchFamily="34" charset="0"/>
                <a:ea typeface="Century Gothic"/>
                <a:cs typeface="Century Gothic"/>
                <a:sym typeface="Century Gothic"/>
              </a:rPr>
              <a:t>4.0 CONTACT US	</a:t>
            </a:r>
            <a:r>
              <a:rPr lang="en-US" sz="1600" b="1" dirty="0">
                <a:solidFill>
                  <a:schemeClr val="dk1"/>
                </a:solidFill>
                <a:latin typeface="Century Gothic" panose="020B0502020202020204" pitchFamily="34" charset="0"/>
                <a:ea typeface="Century Gothic"/>
                <a:cs typeface="Century Gothic"/>
                <a:sym typeface="Century Gothic"/>
              </a:rPr>
              <a:t>						48</a:t>
            </a:r>
          </a:p>
          <a:p>
            <a:pPr marL="316531" indent="-316531">
              <a:lnSpc>
                <a:spcPct val="150000"/>
              </a:lnSpc>
              <a:buClr>
                <a:schemeClr val="dk1"/>
              </a:buClr>
              <a:buSzPct val="25000"/>
            </a:pPr>
            <a:r>
              <a:rPr lang="en-US" sz="1600" b="1" dirty="0">
                <a:solidFill>
                  <a:schemeClr val="dk1"/>
                </a:solidFill>
                <a:latin typeface="Century Gothic" panose="020B0502020202020204" pitchFamily="34" charset="0"/>
                <a:ea typeface="Century Gothic"/>
                <a:cs typeface="Century Gothic"/>
                <a:sym typeface="Century Gothic"/>
              </a:rPr>
              <a:t>5</a:t>
            </a:r>
            <a:r>
              <a:rPr lang="en-US" sz="1600" b="1" dirty="0" smtClean="0">
                <a:solidFill>
                  <a:schemeClr val="dk1"/>
                </a:solidFill>
                <a:latin typeface="Century Gothic" panose="020B0502020202020204" pitchFamily="34" charset="0"/>
                <a:ea typeface="Century Gothic"/>
                <a:cs typeface="Century Gothic"/>
                <a:sym typeface="Century Gothic"/>
              </a:rPr>
              <a:t>.0 </a:t>
            </a:r>
            <a:r>
              <a:rPr lang="en-US" sz="1600" b="1" dirty="0">
                <a:solidFill>
                  <a:schemeClr val="dk1"/>
                </a:solidFill>
                <a:latin typeface="Century Gothic" panose="020B0502020202020204" pitchFamily="34" charset="0"/>
                <a:ea typeface="Century Gothic"/>
                <a:cs typeface="Century Gothic"/>
                <a:sym typeface="Century Gothic"/>
              </a:rPr>
              <a:t>OUR CREDENTIALS						48</a:t>
            </a:r>
          </a:p>
          <a:p>
            <a:pPr marL="316531" indent="-316531">
              <a:lnSpc>
                <a:spcPct val="150000"/>
              </a:lnSpc>
              <a:buClr>
                <a:schemeClr val="dk1"/>
              </a:buClr>
              <a:buSzPct val="25000"/>
            </a:pPr>
            <a:r>
              <a:rPr lang="en-US" sz="1600" b="1" dirty="0" smtClean="0">
                <a:solidFill>
                  <a:schemeClr val="dk1"/>
                </a:solidFill>
                <a:latin typeface="Century Gothic" panose="020B0502020202020204" pitchFamily="34" charset="0"/>
                <a:ea typeface="Century Gothic"/>
                <a:cs typeface="Century Gothic"/>
                <a:sym typeface="Century Gothic"/>
              </a:rPr>
              <a:t>6.0 </a:t>
            </a:r>
            <a:r>
              <a:rPr lang="en-US" sz="1600" b="1" dirty="0">
                <a:solidFill>
                  <a:schemeClr val="dk1"/>
                </a:solidFill>
                <a:latin typeface="Century Gothic" panose="020B0502020202020204" pitchFamily="34" charset="0"/>
                <a:ea typeface="Century Gothic"/>
                <a:cs typeface="Century Gothic"/>
                <a:sym typeface="Century Gothic"/>
              </a:rPr>
              <a:t>APPENDIXES							52               </a:t>
            </a:r>
            <a:endParaRPr lang="en-US" sz="2000" b="1" dirty="0">
              <a:solidFill>
                <a:schemeClr val="dk1"/>
              </a:solidFill>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3787609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362201" y="5401262"/>
            <a:ext cx="6629399" cy="770938"/>
          </a:xfrm>
          <a:prstGeom prst="rect">
            <a:avLst/>
          </a:prstGeom>
          <a:noFill/>
          <a:ln>
            <a:noFill/>
          </a:ln>
        </p:spPr>
        <p:txBody>
          <a:bodyPr lIns="84392" tIns="42185" rIns="84392" bIns="42185" anchor="t" anchorCtr="0">
            <a:noAutofit/>
          </a:bodyPr>
          <a:lstStyle/>
          <a:p>
            <a:pPr algn="just">
              <a:buSzPct val="25000"/>
            </a:pPr>
            <a:r>
              <a:rPr lang="en-US" sz="2000" dirty="0">
                <a:solidFill>
                  <a:schemeClr val="dk1"/>
                </a:solidFill>
                <a:latin typeface="Calibri"/>
                <a:ea typeface="Calibri"/>
                <a:cs typeface="Calibri"/>
                <a:sym typeface="Calibri"/>
              </a:rPr>
              <a:t>3.0 OUR PROPOSAL : </a:t>
            </a:r>
            <a:r>
              <a:rPr lang="en-US" sz="2000" dirty="0" smtClean="0"/>
              <a:t>SMART MEDIA PARTNERSHIP PROPOSAL</a:t>
            </a:r>
            <a:endParaRPr lang="en-MY" sz="2000" dirty="0"/>
          </a:p>
        </p:txBody>
      </p:sp>
      <p:grpSp>
        <p:nvGrpSpPr>
          <p:cNvPr id="274" name="Shape 274"/>
          <p:cNvGrpSpPr/>
          <p:nvPr/>
        </p:nvGrpSpPr>
        <p:grpSpPr>
          <a:xfrm>
            <a:off x="228600" y="4114800"/>
            <a:ext cx="8001000" cy="2266611"/>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412562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4343400" y="76200"/>
            <a:ext cx="4724400" cy="584775"/>
          </a:xfrm>
          <a:prstGeom prst="rect">
            <a:avLst/>
          </a:prstGeom>
          <a:noFill/>
        </p:spPr>
        <p:txBody>
          <a:bodyPr wrap="square" rtlCol="0">
            <a:spAutoFit/>
          </a:bodyPr>
          <a:lstStyle/>
          <a:p>
            <a:pPr algn="r"/>
            <a:r>
              <a:rPr lang="en-MY" sz="3200" b="1" dirty="0" smtClean="0"/>
              <a:t>EXECUTIVE SUMMARY</a:t>
            </a:r>
            <a:endParaRPr lang="en-MY" sz="3200" b="1" dirty="0"/>
          </a:p>
        </p:txBody>
      </p:sp>
      <p:sp>
        <p:nvSpPr>
          <p:cNvPr id="4" name="Rectangle 3"/>
          <p:cNvSpPr/>
          <p:nvPr/>
        </p:nvSpPr>
        <p:spPr>
          <a:xfrm>
            <a:off x="1447800" y="1582341"/>
            <a:ext cx="6096000" cy="2308324"/>
          </a:xfrm>
          <a:prstGeom prst="rect">
            <a:avLst/>
          </a:prstGeom>
        </p:spPr>
        <p:txBody>
          <a:bodyPr wrap="square">
            <a:spAutoFit/>
          </a:bodyPr>
          <a:lstStyle/>
          <a:p>
            <a:pPr algn="just"/>
            <a:r>
              <a:rPr lang="en-US" dirty="0" smtClean="0"/>
              <a:t>SALIHIN CONSULTING GROUP (SALIHIN) </a:t>
            </a:r>
            <a:r>
              <a:rPr lang="en-US" dirty="0"/>
              <a:t>would like to propose a smart </a:t>
            </a:r>
            <a:r>
              <a:rPr lang="en-US" dirty="0" smtClean="0"/>
              <a:t>media partnership </a:t>
            </a:r>
            <a:r>
              <a:rPr lang="en-US" dirty="0"/>
              <a:t>with </a:t>
            </a:r>
            <a:r>
              <a:rPr lang="en-US" dirty="0" smtClean="0"/>
              <a:t>KUMPULAN UTUSAN </a:t>
            </a:r>
            <a:r>
              <a:rPr lang="en-US" dirty="0"/>
              <a:t>in exploring a new business segment utilizing </a:t>
            </a:r>
            <a:r>
              <a:rPr lang="en-US" dirty="0" smtClean="0"/>
              <a:t>SALIHIN range of Business Applications and Corporate Advisory &amp; Services.</a:t>
            </a:r>
            <a:endParaRPr lang="en-MY" dirty="0"/>
          </a:p>
          <a:p>
            <a:pPr algn="just"/>
            <a:r>
              <a:rPr lang="en-US" dirty="0"/>
              <a:t> </a:t>
            </a:r>
            <a:endParaRPr lang="en-MY" dirty="0"/>
          </a:p>
          <a:p>
            <a:pPr algn="just"/>
            <a:r>
              <a:rPr lang="en-US" dirty="0"/>
              <a:t>This smart partnership will provide </a:t>
            </a:r>
            <a:r>
              <a:rPr lang="en-US" dirty="0" smtClean="0"/>
              <a:t>KUMPULAN UTUSAN </a:t>
            </a:r>
            <a:r>
              <a:rPr lang="en-US" dirty="0"/>
              <a:t>a variety of </a:t>
            </a:r>
            <a:r>
              <a:rPr lang="en-US" dirty="0" smtClean="0"/>
              <a:t>business related products and services as a new potential revenue stream.</a:t>
            </a:r>
            <a:endParaRPr lang="en-MY" dirty="0"/>
          </a:p>
        </p:txBody>
      </p:sp>
    </p:spTree>
    <p:extLst>
      <p:ext uri="{BB962C8B-B14F-4D97-AF65-F5344CB8AC3E}">
        <p14:creationId xmlns:p14="http://schemas.microsoft.com/office/powerpoint/2010/main" val="4124528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4343400" y="76200"/>
            <a:ext cx="4724400" cy="584775"/>
          </a:xfrm>
          <a:prstGeom prst="rect">
            <a:avLst/>
          </a:prstGeom>
          <a:noFill/>
        </p:spPr>
        <p:txBody>
          <a:bodyPr wrap="square" rtlCol="0">
            <a:spAutoFit/>
          </a:bodyPr>
          <a:lstStyle/>
          <a:p>
            <a:pPr algn="r"/>
            <a:r>
              <a:rPr lang="en-MY" sz="3200" b="1" dirty="0" smtClean="0"/>
              <a:t>PRODUCT OFFERINGS</a:t>
            </a:r>
            <a:endParaRPr lang="en-MY" sz="3200" b="1" dirty="0"/>
          </a:p>
        </p:txBody>
      </p:sp>
      <p:sp>
        <p:nvSpPr>
          <p:cNvPr id="2" name="Rectangle 1"/>
          <p:cNvSpPr/>
          <p:nvPr/>
        </p:nvSpPr>
        <p:spPr>
          <a:xfrm>
            <a:off x="2743200" y="1066800"/>
            <a:ext cx="3734036" cy="369332"/>
          </a:xfrm>
          <a:prstGeom prst="rect">
            <a:avLst/>
          </a:prstGeom>
        </p:spPr>
        <p:txBody>
          <a:bodyPr wrap="none">
            <a:spAutoFit/>
          </a:bodyPr>
          <a:lstStyle/>
          <a:p>
            <a:r>
              <a:rPr lang="en-US" dirty="0" smtClean="0"/>
              <a:t>SALIHIN </a:t>
            </a:r>
            <a:r>
              <a:rPr lang="en-US" dirty="0"/>
              <a:t>offers the following services:-</a:t>
            </a:r>
            <a:endParaRPr lang="en-MY" dirty="0"/>
          </a:p>
        </p:txBody>
      </p:sp>
      <p:sp>
        <p:nvSpPr>
          <p:cNvPr id="3" name="TextBox 2"/>
          <p:cNvSpPr txBox="1"/>
          <p:nvPr/>
        </p:nvSpPr>
        <p:spPr>
          <a:xfrm>
            <a:off x="609600" y="1764268"/>
            <a:ext cx="2292615" cy="369332"/>
          </a:xfrm>
          <a:prstGeom prst="rect">
            <a:avLst/>
          </a:prstGeom>
          <a:noFill/>
        </p:spPr>
        <p:txBody>
          <a:bodyPr wrap="none" rtlCol="0">
            <a:spAutoFit/>
          </a:bodyPr>
          <a:lstStyle/>
          <a:p>
            <a:r>
              <a:rPr lang="en-US" dirty="0" smtClean="0"/>
              <a:t>SPS Business Solutions</a:t>
            </a:r>
            <a:endParaRPr lang="en-MY"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671268"/>
            <a:ext cx="1519223" cy="605332"/>
          </a:xfrm>
          <a:prstGeom prst="rect">
            <a:avLst/>
          </a:prstGeom>
        </p:spPr>
      </p:pic>
      <p:sp>
        <p:nvSpPr>
          <p:cNvPr id="6" name="TextBox 5"/>
          <p:cNvSpPr txBox="1"/>
          <p:nvPr/>
        </p:nvSpPr>
        <p:spPr>
          <a:xfrm>
            <a:off x="641924" y="2286000"/>
            <a:ext cx="1912062" cy="338554"/>
          </a:xfrm>
          <a:prstGeom prst="rect">
            <a:avLst/>
          </a:prstGeom>
          <a:noFill/>
        </p:spPr>
        <p:txBody>
          <a:bodyPr wrap="none" rtlCol="0">
            <a:spAutoFit/>
          </a:bodyPr>
          <a:lstStyle/>
          <a:p>
            <a:pPr algn="ctr"/>
            <a:r>
              <a:rPr lang="en-US" sz="1600" dirty="0" smtClean="0"/>
              <a:t>Accounting Software</a:t>
            </a:r>
          </a:p>
        </p:txBody>
      </p:sp>
      <p:sp>
        <p:nvSpPr>
          <p:cNvPr id="7" name="TextBox 6"/>
          <p:cNvSpPr txBox="1"/>
          <p:nvPr/>
        </p:nvSpPr>
        <p:spPr>
          <a:xfrm>
            <a:off x="3962400" y="1764268"/>
            <a:ext cx="4541821" cy="369332"/>
          </a:xfrm>
          <a:prstGeom prst="rect">
            <a:avLst/>
          </a:prstGeom>
          <a:noFill/>
        </p:spPr>
        <p:txBody>
          <a:bodyPr wrap="none" rtlCol="0">
            <a:spAutoFit/>
          </a:bodyPr>
          <a:lstStyle/>
          <a:p>
            <a:r>
              <a:rPr lang="en-US" dirty="0" smtClean="0"/>
              <a:t>SPS Business Advisory &amp; Professional Services</a:t>
            </a:r>
            <a:endParaRPr lang="en-MY" dirty="0"/>
          </a:p>
        </p:txBody>
      </p:sp>
      <p:grpSp>
        <p:nvGrpSpPr>
          <p:cNvPr id="4" name="Group 3"/>
          <p:cNvGrpSpPr/>
          <p:nvPr/>
        </p:nvGrpSpPr>
        <p:grpSpPr>
          <a:xfrm>
            <a:off x="4372001" y="2209800"/>
            <a:ext cx="3628999" cy="4085647"/>
            <a:chOff x="4191000" y="2209800"/>
            <a:chExt cx="3628999" cy="4085647"/>
          </a:xfrm>
        </p:grpSpPr>
        <p:grpSp>
          <p:nvGrpSpPr>
            <p:cNvPr id="9" name="Group 8"/>
            <p:cNvGrpSpPr/>
            <p:nvPr/>
          </p:nvGrpSpPr>
          <p:grpSpPr>
            <a:xfrm>
              <a:off x="4191000" y="2209800"/>
              <a:ext cx="1711726" cy="792088"/>
              <a:chOff x="2654425" y="1511424"/>
              <a:chExt cx="1635526" cy="792088"/>
            </a:xfrm>
          </p:grpSpPr>
          <p:grpSp>
            <p:nvGrpSpPr>
              <p:cNvPr id="43" name="Group 42"/>
              <p:cNvGrpSpPr/>
              <p:nvPr/>
            </p:nvGrpSpPr>
            <p:grpSpPr>
              <a:xfrm>
                <a:off x="2666672" y="1511424"/>
                <a:ext cx="1622951" cy="792088"/>
                <a:chOff x="2666672" y="1511424"/>
                <a:chExt cx="1622951" cy="792088"/>
              </a:xfrm>
            </p:grpSpPr>
            <p:sp>
              <p:nvSpPr>
                <p:cNvPr id="46" name="Shape 164"/>
                <p:cNvSpPr/>
                <p:nvPr/>
              </p:nvSpPr>
              <p:spPr>
                <a:xfrm>
                  <a:off x="2666672" y="1511424"/>
                  <a:ext cx="1622951" cy="792088"/>
                </a:xfrm>
                <a:prstGeom prst="roundRect">
                  <a:avLst>
                    <a:gd name="adj" fmla="val 9410"/>
                  </a:avLst>
                </a:prstGeom>
                <a:solidFill>
                  <a:schemeClr val="lt1"/>
                </a:solidFill>
                <a:ln w="381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7" name="Shape 165"/>
                <p:cNvSpPr/>
                <p:nvPr/>
              </p:nvSpPr>
              <p:spPr>
                <a:xfrm>
                  <a:off x="2666672" y="1511425"/>
                  <a:ext cx="1622951" cy="196011"/>
                </a:xfrm>
                <a:prstGeom prst="round2SameRect">
                  <a:avLst>
                    <a:gd name="adj1" fmla="val 48698"/>
                    <a:gd name="adj2" fmla="val 0"/>
                  </a:avLst>
                </a:prstGeom>
                <a:solidFill>
                  <a:srgbClr val="92D050"/>
                </a:solidFill>
                <a:ln>
                  <a:solidFill>
                    <a:srgbClr val="92D050"/>
                  </a:solid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44" name="Shape 166"/>
              <p:cNvSpPr txBox="1"/>
              <p:nvPr/>
            </p:nvSpPr>
            <p:spPr>
              <a:xfrm>
                <a:off x="2654425" y="1696353"/>
                <a:ext cx="1635198" cy="607159"/>
              </a:xfrm>
              <a:prstGeom prst="rect">
                <a:avLst/>
              </a:prstGeom>
              <a:noFill/>
              <a:ln>
                <a:solidFill>
                  <a:srgbClr val="92D050"/>
                </a:solid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Financial Statement Audit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Compliance Audit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Operational Audit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Forensic Audit</a:t>
                </a:r>
              </a:p>
            </p:txBody>
          </p:sp>
          <p:sp>
            <p:nvSpPr>
              <p:cNvPr id="45" name="Shape 167"/>
              <p:cNvSpPr txBox="1"/>
              <p:nvPr/>
            </p:nvSpPr>
            <p:spPr>
              <a:xfrm>
                <a:off x="2667000" y="1529056"/>
                <a:ext cx="1622951" cy="167297"/>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baseline="0" dirty="0">
                    <a:solidFill>
                      <a:schemeClr val="lt1"/>
                    </a:solidFill>
                    <a:latin typeface="Calibri"/>
                    <a:ea typeface="Calibri"/>
                    <a:cs typeface="Calibri"/>
                    <a:sym typeface="Calibri"/>
                  </a:rPr>
                  <a:t>AUDIT &amp; ASSURANCE</a:t>
                </a:r>
              </a:p>
            </p:txBody>
          </p:sp>
        </p:grpSp>
        <p:grpSp>
          <p:nvGrpSpPr>
            <p:cNvPr id="10" name="Group 9"/>
            <p:cNvGrpSpPr/>
            <p:nvPr/>
          </p:nvGrpSpPr>
          <p:grpSpPr>
            <a:xfrm>
              <a:off x="4238599" y="4953000"/>
              <a:ext cx="1727754" cy="1342447"/>
              <a:chOff x="4507853" y="1511424"/>
              <a:chExt cx="1727754" cy="1342447"/>
            </a:xfrm>
          </p:grpSpPr>
          <p:grpSp>
            <p:nvGrpSpPr>
              <p:cNvPr id="38" name="Group 37"/>
              <p:cNvGrpSpPr/>
              <p:nvPr/>
            </p:nvGrpSpPr>
            <p:grpSpPr>
              <a:xfrm>
                <a:off x="4507853" y="1511424"/>
                <a:ext cx="1705001" cy="1342447"/>
                <a:chOff x="4507853" y="1511424"/>
                <a:chExt cx="1705001" cy="1342447"/>
              </a:xfrm>
            </p:grpSpPr>
            <p:sp>
              <p:nvSpPr>
                <p:cNvPr id="41" name="Shape 176"/>
                <p:cNvSpPr/>
                <p:nvPr/>
              </p:nvSpPr>
              <p:spPr>
                <a:xfrm>
                  <a:off x="4512872" y="1511424"/>
                  <a:ext cx="1699982" cy="1342447"/>
                </a:xfrm>
                <a:prstGeom prst="roundRect">
                  <a:avLst>
                    <a:gd name="adj" fmla="val 9410"/>
                  </a:avLst>
                </a:prstGeom>
                <a:solidFill>
                  <a:schemeClr val="lt1"/>
                </a:solidFill>
                <a:ln w="381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2" name="Shape 177"/>
                <p:cNvSpPr/>
                <p:nvPr/>
              </p:nvSpPr>
              <p:spPr>
                <a:xfrm>
                  <a:off x="4507853" y="1511425"/>
                  <a:ext cx="1703224" cy="405556"/>
                </a:xfrm>
                <a:prstGeom prst="round2SameRect">
                  <a:avLst>
                    <a:gd name="adj1" fmla="val 48698"/>
                    <a:gd name="adj2" fmla="val 0"/>
                  </a:avLst>
                </a:prstGeom>
                <a:solidFill>
                  <a:srgbClr val="92D050"/>
                </a:solidFill>
                <a:ln>
                  <a:solidFill>
                    <a:srgbClr val="92D050"/>
                  </a:solid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39" name="Shape 178"/>
              <p:cNvSpPr txBox="1"/>
              <p:nvPr/>
            </p:nvSpPr>
            <p:spPr>
              <a:xfrm>
                <a:off x="4577654" y="1929603"/>
                <a:ext cx="1635200" cy="92426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Compliance and Advisory</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Preparation and Filing</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Audit and Investigation</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Training</a:t>
                </a:r>
              </a:p>
            </p:txBody>
          </p:sp>
          <p:sp>
            <p:nvSpPr>
              <p:cNvPr id="40" name="Shape 179"/>
              <p:cNvSpPr txBox="1"/>
              <p:nvPr/>
            </p:nvSpPr>
            <p:spPr>
              <a:xfrm>
                <a:off x="4754829" y="1511424"/>
                <a:ext cx="1480778" cy="51899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baseline="0" dirty="0">
                    <a:solidFill>
                      <a:schemeClr val="lt1"/>
                    </a:solidFill>
                    <a:latin typeface="Calibri"/>
                    <a:ea typeface="Calibri"/>
                    <a:cs typeface="Calibri"/>
                    <a:sym typeface="Calibri"/>
                  </a:rPr>
                  <a:t>GOODS AND SERVICES TAX (GST)</a:t>
                </a:r>
              </a:p>
            </p:txBody>
          </p:sp>
        </p:grpSp>
        <p:grpSp>
          <p:nvGrpSpPr>
            <p:cNvPr id="11" name="Group 10"/>
            <p:cNvGrpSpPr/>
            <p:nvPr/>
          </p:nvGrpSpPr>
          <p:grpSpPr>
            <a:xfrm>
              <a:off x="6096000" y="5029200"/>
              <a:ext cx="1654279" cy="1231706"/>
              <a:chOff x="4577654" y="4474128"/>
              <a:chExt cx="1654279" cy="1231706"/>
            </a:xfrm>
          </p:grpSpPr>
          <p:grpSp>
            <p:nvGrpSpPr>
              <p:cNvPr id="33" name="Group 32"/>
              <p:cNvGrpSpPr/>
              <p:nvPr/>
            </p:nvGrpSpPr>
            <p:grpSpPr>
              <a:xfrm>
                <a:off x="4577654" y="4474128"/>
                <a:ext cx="1654279" cy="1231706"/>
                <a:chOff x="4577654" y="4474128"/>
                <a:chExt cx="1654279" cy="1231706"/>
              </a:xfrm>
            </p:grpSpPr>
            <p:sp>
              <p:nvSpPr>
                <p:cNvPr id="36" name="Shape 182"/>
                <p:cNvSpPr/>
                <p:nvPr/>
              </p:nvSpPr>
              <p:spPr>
                <a:xfrm>
                  <a:off x="4577654" y="4474128"/>
                  <a:ext cx="1654279" cy="1231706"/>
                </a:xfrm>
                <a:prstGeom prst="roundRect">
                  <a:avLst>
                    <a:gd name="adj" fmla="val 9410"/>
                  </a:avLst>
                </a:prstGeom>
                <a:solidFill>
                  <a:schemeClr val="lt1"/>
                </a:solidFill>
                <a:ln w="381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 name="Shape 183"/>
                <p:cNvSpPr/>
                <p:nvPr/>
              </p:nvSpPr>
              <p:spPr>
                <a:xfrm>
                  <a:off x="4577654" y="4474129"/>
                  <a:ext cx="1654279" cy="304800"/>
                </a:xfrm>
                <a:prstGeom prst="round2SameRect">
                  <a:avLst>
                    <a:gd name="adj1" fmla="val 48698"/>
                    <a:gd name="adj2" fmla="val 0"/>
                  </a:avLst>
                </a:prstGeom>
                <a:solidFill>
                  <a:srgbClr val="92D050"/>
                </a:solidFill>
                <a:ln>
                  <a:solidFill>
                    <a:srgbClr val="92D050"/>
                  </a:solid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34" name="Shape 184"/>
              <p:cNvSpPr txBox="1"/>
              <p:nvPr/>
            </p:nvSpPr>
            <p:spPr>
              <a:xfrm>
                <a:off x="4781365" y="4831661"/>
                <a:ext cx="124592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err="1">
                    <a:solidFill>
                      <a:schemeClr val="dk1"/>
                    </a:solidFill>
                    <a:latin typeface="Century Gothic"/>
                    <a:ea typeface="Century Gothic"/>
                    <a:cs typeface="Century Gothic"/>
                    <a:sym typeface="Century Gothic"/>
                  </a:rPr>
                  <a:t>Shariah</a:t>
                </a:r>
                <a:r>
                  <a:rPr lang="en-US" sz="900" b="0" i="0" u="none" strike="noStrike" cap="none" baseline="0" dirty="0">
                    <a:solidFill>
                      <a:schemeClr val="dk1"/>
                    </a:solidFill>
                    <a:latin typeface="Century Gothic"/>
                    <a:ea typeface="Century Gothic"/>
                    <a:cs typeface="Century Gothic"/>
                    <a:sym typeface="Century Gothic"/>
                  </a:rPr>
                  <a:t> Compliance Audit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Advisory Services  </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Zakat - Alms Giving</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Waqf - Islamic Endowment</a:t>
                </a:r>
              </a:p>
            </p:txBody>
          </p:sp>
          <p:sp>
            <p:nvSpPr>
              <p:cNvPr id="35" name="Shape 185"/>
              <p:cNvSpPr txBox="1"/>
              <p:nvPr/>
            </p:nvSpPr>
            <p:spPr>
              <a:xfrm>
                <a:off x="4655822" y="4506340"/>
                <a:ext cx="1536226" cy="246220"/>
              </a:xfrm>
              <a:prstGeom prst="rect">
                <a:avLst/>
              </a:prstGeom>
              <a:solidFill>
                <a:srgbClr val="92D050"/>
              </a:solidFill>
              <a:ln>
                <a:solidFill>
                  <a:srgbClr val="92D050"/>
                </a:solidFill>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baseline="0" dirty="0">
                    <a:solidFill>
                      <a:schemeClr val="lt1"/>
                    </a:solidFill>
                    <a:latin typeface="Calibri"/>
                    <a:ea typeface="Calibri"/>
                    <a:cs typeface="Calibri"/>
                    <a:sym typeface="Calibri"/>
                  </a:rPr>
                  <a:t>ISLAMIC ACCOUNTING &amp; AUDITING</a:t>
                </a:r>
              </a:p>
            </p:txBody>
          </p:sp>
        </p:grpSp>
        <p:grpSp>
          <p:nvGrpSpPr>
            <p:cNvPr id="12" name="Group 11"/>
            <p:cNvGrpSpPr/>
            <p:nvPr/>
          </p:nvGrpSpPr>
          <p:grpSpPr>
            <a:xfrm>
              <a:off x="6095582" y="3733800"/>
              <a:ext cx="1676818" cy="1219200"/>
              <a:chOff x="2666582" y="2417911"/>
              <a:chExt cx="1676818" cy="1219200"/>
            </a:xfrm>
          </p:grpSpPr>
          <p:grpSp>
            <p:nvGrpSpPr>
              <p:cNvPr id="27" name="Shape 190"/>
              <p:cNvGrpSpPr/>
              <p:nvPr/>
            </p:nvGrpSpPr>
            <p:grpSpPr>
              <a:xfrm>
                <a:off x="2666582" y="2417911"/>
                <a:ext cx="1623041" cy="1185753"/>
                <a:chOff x="990600" y="1335746"/>
                <a:chExt cx="2286000" cy="1271034"/>
              </a:xfrm>
            </p:grpSpPr>
            <p:sp>
              <p:nvSpPr>
                <p:cNvPr id="31" name="Shape 191"/>
                <p:cNvSpPr/>
                <p:nvPr/>
              </p:nvSpPr>
              <p:spPr>
                <a:xfrm>
                  <a:off x="990600" y="1335746"/>
                  <a:ext cx="2286000" cy="1271034"/>
                </a:xfrm>
                <a:prstGeom prst="roundRect">
                  <a:avLst>
                    <a:gd name="adj" fmla="val 9410"/>
                  </a:avLst>
                </a:prstGeom>
                <a:solidFill>
                  <a:schemeClr val="lt1"/>
                </a:solidFill>
                <a:ln w="381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2" name="Shape 192"/>
                <p:cNvSpPr/>
                <p:nvPr/>
              </p:nvSpPr>
              <p:spPr>
                <a:xfrm>
                  <a:off x="990600" y="1371600"/>
                  <a:ext cx="2286000" cy="225649"/>
                </a:xfrm>
                <a:prstGeom prst="round2SameRect">
                  <a:avLst>
                    <a:gd name="adj1" fmla="val 48698"/>
                    <a:gd name="adj2" fmla="val 0"/>
                  </a:avLst>
                </a:prstGeom>
                <a:solidFill>
                  <a:srgbClr val="92D050"/>
                </a:solidFill>
                <a:ln>
                  <a:solidFill>
                    <a:srgbClr val="92D050"/>
                  </a:solid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29" name="Shape 193"/>
              <p:cNvSpPr txBox="1"/>
              <p:nvPr/>
            </p:nvSpPr>
            <p:spPr>
              <a:xfrm>
                <a:off x="2723167" y="2661868"/>
                <a:ext cx="1519217" cy="97524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 b="0" i="0" u="none" strike="noStrike" cap="none" baseline="0" dirty="0">
                    <a:solidFill>
                      <a:schemeClr val="dk1"/>
                    </a:solidFill>
                    <a:latin typeface="Century Gothic"/>
                    <a:ea typeface="Century Gothic"/>
                    <a:cs typeface="Century Gothic"/>
                    <a:sym typeface="Century Gothic"/>
                  </a:rPr>
                  <a:t>Tax Compliance</a:t>
                </a:r>
              </a:p>
              <a:p>
                <a:pPr marL="0" marR="0" lvl="0" indent="0" algn="ctr" rtl="0">
                  <a:spcBef>
                    <a:spcPts val="0"/>
                  </a:spcBef>
                  <a:buSzPct val="25000"/>
                  <a:buNone/>
                </a:pPr>
                <a:r>
                  <a:rPr lang="en-US" sz="800" b="0" i="0" u="none" strike="noStrike" cap="none" baseline="0" dirty="0">
                    <a:solidFill>
                      <a:schemeClr val="dk1"/>
                    </a:solidFill>
                    <a:latin typeface="Century Gothic"/>
                    <a:ea typeface="Century Gothic"/>
                    <a:cs typeface="Century Gothic"/>
                    <a:sym typeface="Century Gothic"/>
                  </a:rPr>
                  <a:t>Corporate Tax Advisory</a:t>
                </a:r>
              </a:p>
              <a:p>
                <a:pPr marL="0" marR="0" lvl="0" indent="0" algn="ctr" rtl="0">
                  <a:spcBef>
                    <a:spcPts val="0"/>
                  </a:spcBef>
                  <a:buSzPct val="25000"/>
                  <a:buNone/>
                </a:pPr>
                <a:r>
                  <a:rPr lang="en-US" sz="800" b="0" i="0" u="none" strike="noStrike" cap="none" baseline="0" dirty="0">
                    <a:solidFill>
                      <a:schemeClr val="dk1"/>
                    </a:solidFill>
                    <a:latin typeface="Century Gothic"/>
                    <a:ea typeface="Century Gothic"/>
                    <a:cs typeface="Century Gothic"/>
                    <a:sym typeface="Century Gothic"/>
                  </a:rPr>
                  <a:t>Indirect Tax Services</a:t>
                </a:r>
              </a:p>
              <a:p>
                <a:pPr marL="0" marR="0" lvl="0" indent="0" algn="ctr" rtl="0">
                  <a:spcBef>
                    <a:spcPts val="0"/>
                  </a:spcBef>
                  <a:buSzPct val="25000"/>
                  <a:buNone/>
                </a:pPr>
                <a:r>
                  <a:rPr lang="en-US" sz="800" b="0" i="0" u="none" strike="noStrike" cap="none" baseline="0" dirty="0">
                    <a:solidFill>
                      <a:schemeClr val="dk1"/>
                    </a:solidFill>
                    <a:latin typeface="Century Gothic"/>
                    <a:ea typeface="Century Gothic"/>
                    <a:cs typeface="Century Gothic"/>
                    <a:sym typeface="Century Gothic"/>
                  </a:rPr>
                  <a:t>Tax Audit and Investigation</a:t>
                </a:r>
              </a:p>
              <a:p>
                <a:pPr marL="0" marR="0" lvl="0" indent="0" algn="ctr" rtl="0">
                  <a:spcBef>
                    <a:spcPts val="0"/>
                  </a:spcBef>
                  <a:buSzPct val="25000"/>
                  <a:buNone/>
                </a:pPr>
                <a:r>
                  <a:rPr lang="en-US" sz="800" b="0" i="0" u="none" strike="noStrike" cap="none" baseline="0" dirty="0">
                    <a:solidFill>
                      <a:schemeClr val="dk1"/>
                    </a:solidFill>
                    <a:latin typeface="Century Gothic"/>
                    <a:ea typeface="Century Gothic"/>
                    <a:cs typeface="Century Gothic"/>
                    <a:sym typeface="Century Gothic"/>
                  </a:rPr>
                  <a:t>Real Property </a:t>
                </a:r>
                <a:r>
                  <a:rPr lang="en-US" sz="900" b="0" i="0" u="none" strike="noStrike" cap="none" baseline="0" dirty="0">
                    <a:solidFill>
                      <a:schemeClr val="dk1"/>
                    </a:solidFill>
                    <a:latin typeface="Century Gothic"/>
                    <a:ea typeface="Century Gothic"/>
                    <a:cs typeface="Century Gothic"/>
                    <a:sym typeface="Century Gothic"/>
                  </a:rPr>
                  <a:t>Gain Tax</a:t>
                </a:r>
              </a:p>
            </p:txBody>
          </p:sp>
          <p:sp>
            <p:nvSpPr>
              <p:cNvPr id="30" name="Shape 194"/>
              <p:cNvSpPr txBox="1"/>
              <p:nvPr/>
            </p:nvSpPr>
            <p:spPr>
              <a:xfrm>
                <a:off x="2708201" y="2488924"/>
                <a:ext cx="1635199" cy="17294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baseline="0" dirty="0">
                    <a:solidFill>
                      <a:schemeClr val="lt1"/>
                    </a:solidFill>
                    <a:latin typeface="Century Gothic"/>
                    <a:ea typeface="Century Gothic"/>
                    <a:cs typeface="Century Gothic"/>
                    <a:sym typeface="Century Gothic"/>
                  </a:rPr>
                  <a:t>TAXATION</a:t>
                </a:r>
              </a:p>
            </p:txBody>
          </p:sp>
        </p:grpSp>
        <p:grpSp>
          <p:nvGrpSpPr>
            <p:cNvPr id="13" name="Group 12"/>
            <p:cNvGrpSpPr/>
            <p:nvPr/>
          </p:nvGrpSpPr>
          <p:grpSpPr>
            <a:xfrm>
              <a:off x="6019800" y="2209800"/>
              <a:ext cx="1800199" cy="1370124"/>
              <a:chOff x="4572000" y="2949612"/>
              <a:chExt cx="1800199" cy="1370124"/>
            </a:xfrm>
          </p:grpSpPr>
          <p:grpSp>
            <p:nvGrpSpPr>
              <p:cNvPr id="22" name="Group 21"/>
              <p:cNvGrpSpPr/>
              <p:nvPr/>
            </p:nvGrpSpPr>
            <p:grpSpPr>
              <a:xfrm>
                <a:off x="4627095" y="2949612"/>
                <a:ext cx="1604838" cy="1370124"/>
                <a:chOff x="4627095" y="2949612"/>
                <a:chExt cx="1604838" cy="1370124"/>
              </a:xfrm>
            </p:grpSpPr>
            <p:sp>
              <p:nvSpPr>
                <p:cNvPr id="25" name="Shape 203"/>
                <p:cNvSpPr/>
                <p:nvPr/>
              </p:nvSpPr>
              <p:spPr>
                <a:xfrm>
                  <a:off x="4627095" y="2949612"/>
                  <a:ext cx="1604838" cy="1370124"/>
                </a:xfrm>
                <a:prstGeom prst="roundRect">
                  <a:avLst>
                    <a:gd name="adj" fmla="val 9410"/>
                  </a:avLst>
                </a:prstGeom>
                <a:solidFill>
                  <a:schemeClr val="lt1"/>
                </a:solidFill>
                <a:ln w="381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entury Gothic"/>
                    <a:ea typeface="Century Gothic"/>
                    <a:cs typeface="Century Gothic"/>
                    <a:sym typeface="Century Gothic"/>
                  </a:endParaRPr>
                </a:p>
              </p:txBody>
            </p:sp>
            <p:sp>
              <p:nvSpPr>
                <p:cNvPr id="26" name="Shape 204"/>
                <p:cNvSpPr/>
                <p:nvPr/>
              </p:nvSpPr>
              <p:spPr>
                <a:xfrm>
                  <a:off x="4627095" y="2949613"/>
                  <a:ext cx="1604838" cy="304800"/>
                </a:xfrm>
                <a:prstGeom prst="round2SameRect">
                  <a:avLst>
                    <a:gd name="adj1" fmla="val 48698"/>
                    <a:gd name="adj2" fmla="val 0"/>
                  </a:avLst>
                </a:prstGeom>
                <a:solidFill>
                  <a:srgbClr val="92D050"/>
                </a:solidFill>
                <a:ln>
                  <a:solidFill>
                    <a:srgbClr val="92D050"/>
                  </a:solid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grpSp>
          <p:sp>
            <p:nvSpPr>
              <p:cNvPr id="23" name="Shape 205"/>
              <p:cNvSpPr txBox="1"/>
              <p:nvPr/>
            </p:nvSpPr>
            <p:spPr>
              <a:xfrm>
                <a:off x="4653558" y="3295643"/>
                <a:ext cx="1578375" cy="10240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Company Incorporation</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Other valuable Secretarial Services</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Registration with Ministry of Finance </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and other Government Agencies</a:t>
                </a:r>
              </a:p>
            </p:txBody>
          </p:sp>
          <p:sp>
            <p:nvSpPr>
              <p:cNvPr id="24" name="Shape 206"/>
              <p:cNvSpPr txBox="1"/>
              <p:nvPr/>
            </p:nvSpPr>
            <p:spPr>
              <a:xfrm>
                <a:off x="4572000" y="2972300"/>
                <a:ext cx="1800199" cy="24622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baseline="0" dirty="0">
                    <a:solidFill>
                      <a:schemeClr val="lt1"/>
                    </a:solidFill>
                    <a:latin typeface="Century Gothic"/>
                    <a:ea typeface="Century Gothic"/>
                    <a:cs typeface="Century Gothic"/>
                    <a:sym typeface="Century Gothic"/>
                  </a:rPr>
                  <a:t>CORPORATE SECRETARIAL SERVICES</a:t>
                </a:r>
              </a:p>
            </p:txBody>
          </p:sp>
        </p:grpSp>
        <p:grpSp>
          <p:nvGrpSpPr>
            <p:cNvPr id="14" name="Group 13"/>
            <p:cNvGrpSpPr/>
            <p:nvPr/>
          </p:nvGrpSpPr>
          <p:grpSpPr>
            <a:xfrm>
              <a:off x="4191000" y="3200400"/>
              <a:ext cx="1775353" cy="1626128"/>
              <a:chOff x="2666672" y="4133768"/>
              <a:chExt cx="1622952" cy="1626128"/>
            </a:xfrm>
          </p:grpSpPr>
          <p:grpSp>
            <p:nvGrpSpPr>
              <p:cNvPr id="17" name="Group 16"/>
              <p:cNvGrpSpPr/>
              <p:nvPr/>
            </p:nvGrpSpPr>
            <p:grpSpPr>
              <a:xfrm>
                <a:off x="2714773" y="4152696"/>
                <a:ext cx="1527611" cy="1583642"/>
                <a:chOff x="2714773" y="4152696"/>
                <a:chExt cx="1527611" cy="1583642"/>
              </a:xfrm>
            </p:grpSpPr>
            <p:sp>
              <p:nvSpPr>
                <p:cNvPr id="20" name="Shape 170"/>
                <p:cNvSpPr/>
                <p:nvPr/>
              </p:nvSpPr>
              <p:spPr>
                <a:xfrm>
                  <a:off x="2714773" y="4152696"/>
                  <a:ext cx="1527611" cy="1583642"/>
                </a:xfrm>
                <a:prstGeom prst="roundRect">
                  <a:avLst>
                    <a:gd name="adj" fmla="val 9410"/>
                  </a:avLst>
                </a:prstGeom>
                <a:solidFill>
                  <a:schemeClr val="lt1"/>
                </a:solidFill>
                <a:ln w="381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1" name="Shape 171"/>
                <p:cNvSpPr/>
                <p:nvPr/>
              </p:nvSpPr>
              <p:spPr>
                <a:xfrm>
                  <a:off x="2714773" y="4152697"/>
                  <a:ext cx="1527611" cy="391891"/>
                </a:xfrm>
                <a:prstGeom prst="round2SameRect">
                  <a:avLst>
                    <a:gd name="adj1" fmla="val 48698"/>
                    <a:gd name="adj2" fmla="val 0"/>
                  </a:avLst>
                </a:prstGeom>
                <a:solidFill>
                  <a:srgbClr val="92D050"/>
                </a:solidFill>
                <a:ln>
                  <a:solidFill>
                    <a:srgbClr val="92D050"/>
                  </a:solid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8" name="Shape 172"/>
              <p:cNvSpPr txBox="1"/>
              <p:nvPr/>
            </p:nvSpPr>
            <p:spPr>
              <a:xfrm>
                <a:off x="2666672" y="4572744"/>
                <a:ext cx="1622952" cy="118715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Due Diligence</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Internal Audit and Forensic Accounting</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Valuation</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Capital Market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Managerial Finance</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Mergers &amp; Acquisitions</a:t>
                </a:r>
              </a:p>
            </p:txBody>
          </p:sp>
          <p:sp>
            <p:nvSpPr>
              <p:cNvPr id="19" name="Shape 173"/>
              <p:cNvSpPr txBox="1"/>
              <p:nvPr/>
            </p:nvSpPr>
            <p:spPr>
              <a:xfrm>
                <a:off x="2747983" y="4133768"/>
                <a:ext cx="1519217" cy="5144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0" u="none" strike="noStrike" cap="none" baseline="0" dirty="0">
                    <a:solidFill>
                      <a:schemeClr val="lt1"/>
                    </a:solidFill>
                    <a:latin typeface="Calibri"/>
                    <a:ea typeface="Calibri"/>
                    <a:cs typeface="Calibri"/>
                    <a:sym typeface="Calibri"/>
                  </a:rPr>
                  <a:t>CORPORATE FINANCE &amp; </a:t>
                </a:r>
              </a:p>
              <a:p>
                <a:pPr marL="0" marR="0" lvl="0" indent="0" algn="ctr" rtl="0">
                  <a:spcBef>
                    <a:spcPts val="0"/>
                  </a:spcBef>
                  <a:buSzPct val="25000"/>
                  <a:buNone/>
                </a:pPr>
                <a:r>
                  <a:rPr lang="en-US" sz="1000" b="1" i="0" u="none" strike="noStrike" cap="none" baseline="0" dirty="0">
                    <a:solidFill>
                      <a:schemeClr val="lt1"/>
                    </a:solidFill>
                    <a:latin typeface="Calibri"/>
                    <a:ea typeface="Calibri"/>
                    <a:cs typeface="Calibri"/>
                    <a:sym typeface="Calibri"/>
                  </a:rPr>
                  <a:t>TRANSACTION SERVICES</a:t>
                </a:r>
              </a:p>
            </p:txBody>
          </p:sp>
        </p:gr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867029"/>
            <a:ext cx="1611250" cy="1085971"/>
          </a:xfrm>
          <a:prstGeom prst="rect">
            <a:avLst/>
          </a:prstGeom>
        </p:spPr>
      </p:pic>
      <p:sp>
        <p:nvSpPr>
          <p:cNvPr id="49" name="Rectangle 48"/>
          <p:cNvSpPr/>
          <p:nvPr/>
        </p:nvSpPr>
        <p:spPr>
          <a:xfrm>
            <a:off x="718416" y="3505200"/>
            <a:ext cx="1643784" cy="338554"/>
          </a:xfrm>
          <a:prstGeom prst="rect">
            <a:avLst/>
          </a:prstGeom>
        </p:spPr>
        <p:txBody>
          <a:bodyPr wrap="none">
            <a:spAutoFit/>
          </a:bodyPr>
          <a:lstStyle/>
          <a:p>
            <a:pPr algn="ctr"/>
            <a:r>
              <a:rPr lang="en-US" sz="1600" dirty="0" smtClean="0"/>
              <a:t>SPS Point </a:t>
            </a:r>
            <a:r>
              <a:rPr lang="en-US" sz="1600" dirty="0"/>
              <a:t>of Sales</a:t>
            </a:r>
          </a:p>
        </p:txBody>
      </p:sp>
      <p:sp>
        <p:nvSpPr>
          <p:cNvPr id="50" name="TextBox 49"/>
          <p:cNvSpPr txBox="1"/>
          <p:nvPr/>
        </p:nvSpPr>
        <p:spPr>
          <a:xfrm>
            <a:off x="604047" y="5373469"/>
            <a:ext cx="3510753" cy="646331"/>
          </a:xfrm>
          <a:prstGeom prst="rect">
            <a:avLst/>
          </a:prstGeom>
          <a:noFill/>
        </p:spPr>
        <p:txBody>
          <a:bodyPr wrap="square" rtlCol="0">
            <a:spAutoFit/>
          </a:bodyPr>
          <a:lstStyle/>
          <a:p>
            <a:r>
              <a:rPr lang="en-US" sz="1200" dirty="0" smtClean="0"/>
              <a:t>SPS Accounting Training</a:t>
            </a:r>
          </a:p>
          <a:p>
            <a:r>
              <a:rPr lang="en-US" sz="1200" dirty="0" smtClean="0"/>
              <a:t>SPS GST Training</a:t>
            </a:r>
          </a:p>
          <a:p>
            <a:r>
              <a:rPr lang="en-US" sz="1200" dirty="0" smtClean="0"/>
              <a:t>MATA GST Course (In Collaboration with RMCD)</a:t>
            </a:r>
            <a:endParaRPr lang="en-MY" sz="1200" dirty="0"/>
          </a:p>
        </p:txBody>
      </p:sp>
    </p:spTree>
    <p:extLst>
      <p:ext uri="{BB962C8B-B14F-4D97-AF65-F5344CB8AC3E}">
        <p14:creationId xmlns:p14="http://schemas.microsoft.com/office/powerpoint/2010/main" val="2463703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4343400" y="76200"/>
            <a:ext cx="4724400" cy="584775"/>
          </a:xfrm>
          <a:prstGeom prst="rect">
            <a:avLst/>
          </a:prstGeom>
          <a:noFill/>
        </p:spPr>
        <p:txBody>
          <a:bodyPr wrap="square" rtlCol="0">
            <a:spAutoFit/>
          </a:bodyPr>
          <a:lstStyle/>
          <a:p>
            <a:pPr algn="r"/>
            <a:r>
              <a:rPr lang="en-MY" sz="3200" b="1" dirty="0" smtClean="0"/>
              <a:t>TARGET MARKET/ USER</a:t>
            </a:r>
            <a:endParaRPr lang="en-MY" sz="3200" b="1" dirty="0"/>
          </a:p>
        </p:txBody>
      </p:sp>
      <p:sp>
        <p:nvSpPr>
          <p:cNvPr id="4" name="Rounded Rectangle 3"/>
          <p:cNvSpPr/>
          <p:nvPr/>
        </p:nvSpPr>
        <p:spPr>
          <a:xfrm>
            <a:off x="1066800" y="4164842"/>
            <a:ext cx="1524000" cy="1447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 5,845,823 Registered Business Owner in Malaysia </a:t>
            </a:r>
            <a:endParaRPr lang="en-MY" sz="1600" dirty="0"/>
          </a:p>
        </p:txBody>
      </p:sp>
      <p:sp>
        <p:nvSpPr>
          <p:cNvPr id="5" name="Rounded Rectangle 4"/>
          <p:cNvSpPr/>
          <p:nvPr/>
        </p:nvSpPr>
        <p:spPr>
          <a:xfrm>
            <a:off x="2819400" y="5105400"/>
            <a:ext cx="15240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Tax Agents</a:t>
            </a:r>
            <a:endParaRPr lang="en-MY" dirty="0"/>
          </a:p>
        </p:txBody>
      </p:sp>
      <p:sp>
        <p:nvSpPr>
          <p:cNvPr id="6" name="Rounded Rectangle 5"/>
          <p:cNvSpPr/>
          <p:nvPr/>
        </p:nvSpPr>
        <p:spPr>
          <a:xfrm>
            <a:off x="4572000" y="5105400"/>
            <a:ext cx="15240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Accounting Firms</a:t>
            </a:r>
            <a:endParaRPr lang="en-MY" dirty="0"/>
          </a:p>
        </p:txBody>
      </p:sp>
      <p:sp>
        <p:nvSpPr>
          <p:cNvPr id="7" name="Rounded Rectangle 6"/>
          <p:cNvSpPr/>
          <p:nvPr/>
        </p:nvSpPr>
        <p:spPr>
          <a:xfrm>
            <a:off x="6324600" y="4164842"/>
            <a:ext cx="1524000" cy="1447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 1.137,387 Companies Registered in Malaysia.</a:t>
            </a:r>
            <a:endParaRPr lang="en-MY" sz="1600" dirty="0"/>
          </a:p>
        </p:txBody>
      </p:sp>
      <p:sp>
        <p:nvSpPr>
          <p:cNvPr id="8" name="Rectangle 7"/>
          <p:cNvSpPr/>
          <p:nvPr/>
        </p:nvSpPr>
        <p:spPr>
          <a:xfrm>
            <a:off x="76200" y="6291590"/>
            <a:ext cx="4572000" cy="261610"/>
          </a:xfrm>
          <a:prstGeom prst="rect">
            <a:avLst/>
          </a:prstGeom>
        </p:spPr>
        <p:txBody>
          <a:bodyPr>
            <a:spAutoFit/>
          </a:bodyPr>
          <a:lstStyle/>
          <a:p>
            <a:pPr lvl="0"/>
            <a:r>
              <a:rPr lang="en-MY" sz="1100" b="1" dirty="0"/>
              <a:t>*Source:</a:t>
            </a:r>
            <a:r>
              <a:rPr lang="en-MY" sz="1100" b="1" dirty="0">
                <a:solidFill>
                  <a:schemeClr val="tx2">
                    <a:lumMod val="60000"/>
                    <a:lumOff val="40000"/>
                  </a:schemeClr>
                </a:solidFill>
              </a:rPr>
              <a:t> </a:t>
            </a:r>
            <a:r>
              <a:rPr lang="en-MY" sz="1100" dirty="0">
                <a:solidFill>
                  <a:schemeClr val="tx2">
                    <a:lumMod val="60000"/>
                    <a:lumOff val="40000"/>
                  </a:schemeClr>
                </a:solidFill>
              </a:rPr>
              <a:t>https://www.ssm.com.my/statistic-total-business-companies</a:t>
            </a:r>
            <a:endParaRPr lang="en-MY" sz="2800" b="1" dirty="0"/>
          </a:p>
        </p:txBody>
      </p:sp>
      <p:sp>
        <p:nvSpPr>
          <p:cNvPr id="9" name="Rounded Rectangle 8"/>
          <p:cNvSpPr/>
          <p:nvPr/>
        </p:nvSpPr>
        <p:spPr>
          <a:xfrm>
            <a:off x="1066800" y="1066799"/>
            <a:ext cx="3276600" cy="1766675"/>
          </a:xfrm>
          <a:prstGeom prst="roundRect">
            <a:avLst/>
          </a:prstGeom>
        </p:spPr>
        <p:style>
          <a:lnRef idx="2">
            <a:schemeClr val="accent3"/>
          </a:lnRef>
          <a:fillRef idx="1">
            <a:schemeClr val="lt1"/>
          </a:fillRef>
          <a:effectRef idx="0">
            <a:schemeClr val="accent3"/>
          </a:effectRef>
          <a:fontRef idx="minor">
            <a:schemeClr val="dk1"/>
          </a:fontRef>
        </p:style>
        <p:txBody>
          <a:bodyPr/>
          <a:lstStyle/>
          <a:p>
            <a:pPr algn="ctr"/>
            <a:r>
              <a:rPr lang="en-US" sz="1400" dirty="0" smtClean="0"/>
              <a:t>No of Companies registered with Royal Malaysian Customs Department (RMCD) as at 1</a:t>
            </a:r>
            <a:r>
              <a:rPr lang="en-US" sz="1400" baseline="30000" dirty="0" smtClean="0"/>
              <a:t>st</a:t>
            </a:r>
            <a:r>
              <a:rPr lang="en-US" sz="1400" dirty="0" smtClean="0"/>
              <a:t> April 2015</a:t>
            </a:r>
          </a:p>
          <a:p>
            <a:pPr algn="ctr"/>
            <a:endParaRPr lang="en-US" sz="1600" dirty="0" smtClean="0"/>
          </a:p>
          <a:p>
            <a:pPr algn="ctr"/>
            <a:r>
              <a:rPr lang="en-MY" sz="1600" b="1" dirty="0" smtClean="0"/>
              <a:t>363,584</a:t>
            </a:r>
            <a:r>
              <a:rPr lang="en-MY" sz="1600" dirty="0" smtClean="0"/>
              <a:t> </a:t>
            </a:r>
            <a:r>
              <a:rPr lang="en-US" sz="1600" b="1" dirty="0" smtClean="0"/>
              <a:t>Registered Companies</a:t>
            </a:r>
          </a:p>
          <a:p>
            <a:pPr algn="ctr"/>
            <a:endParaRPr lang="en-US" sz="1600" dirty="0" smtClean="0"/>
          </a:p>
          <a:p>
            <a:pPr algn="ctr"/>
            <a:endParaRPr lang="en-MY" sz="1600" dirty="0"/>
          </a:p>
        </p:txBody>
      </p:sp>
      <p:sp>
        <p:nvSpPr>
          <p:cNvPr id="10" name="Rounded Rectangle 9"/>
          <p:cNvSpPr/>
          <p:nvPr/>
        </p:nvSpPr>
        <p:spPr>
          <a:xfrm>
            <a:off x="4572000" y="1066800"/>
            <a:ext cx="3276600" cy="1766676"/>
          </a:xfrm>
          <a:prstGeom prst="roundRect">
            <a:avLst/>
          </a:prstGeom>
        </p:spPr>
        <p:style>
          <a:lnRef idx="2">
            <a:schemeClr val="accent3"/>
          </a:lnRef>
          <a:fillRef idx="1">
            <a:schemeClr val="lt1"/>
          </a:fillRef>
          <a:effectRef idx="0">
            <a:schemeClr val="accent3"/>
          </a:effectRef>
          <a:fontRef idx="minor">
            <a:schemeClr val="dk1"/>
          </a:fontRef>
        </p:style>
        <p:txBody>
          <a:bodyPr/>
          <a:lstStyle/>
          <a:p>
            <a:pPr algn="ctr"/>
            <a:r>
              <a:rPr lang="en-US" sz="1400" dirty="0" smtClean="0"/>
              <a:t>No of Companies registered with RMCD and downloaded GST e-Vouchers as at 26</a:t>
            </a:r>
            <a:r>
              <a:rPr lang="en-US" sz="1400" baseline="30000" dirty="0" smtClean="0"/>
              <a:t>th</a:t>
            </a:r>
            <a:r>
              <a:rPr lang="en-US" sz="1400" dirty="0" smtClean="0"/>
              <a:t> March 2015</a:t>
            </a:r>
          </a:p>
          <a:p>
            <a:pPr algn="ctr"/>
            <a:endParaRPr lang="en-US" sz="1600" dirty="0" smtClean="0"/>
          </a:p>
          <a:p>
            <a:pPr algn="ctr"/>
            <a:r>
              <a:rPr lang="en-MY" sz="1600" b="1" dirty="0"/>
              <a:t>95,000</a:t>
            </a:r>
            <a:r>
              <a:rPr lang="en-US" sz="1600" b="1" dirty="0" smtClean="0"/>
              <a:t> Registered Companies</a:t>
            </a:r>
          </a:p>
          <a:p>
            <a:pPr algn="ctr"/>
            <a:endParaRPr lang="en-US" sz="1600" dirty="0" smtClean="0"/>
          </a:p>
          <a:p>
            <a:pPr algn="ctr"/>
            <a:endParaRPr lang="en-MY" sz="1600" dirty="0"/>
          </a:p>
        </p:txBody>
      </p:sp>
      <p:sp>
        <p:nvSpPr>
          <p:cNvPr id="11" name="Rounded Rectangle 10"/>
          <p:cNvSpPr/>
          <p:nvPr/>
        </p:nvSpPr>
        <p:spPr>
          <a:xfrm>
            <a:off x="1066800" y="2941605"/>
            <a:ext cx="6781800" cy="715995"/>
          </a:xfrm>
          <a:prstGeom prst="roundRect">
            <a:avLst/>
          </a:prstGeom>
        </p:spPr>
        <p:style>
          <a:lnRef idx="3">
            <a:schemeClr val="lt1"/>
          </a:lnRef>
          <a:fillRef idx="1">
            <a:schemeClr val="accent3"/>
          </a:fillRef>
          <a:effectRef idx="1">
            <a:schemeClr val="accent3"/>
          </a:effectRef>
          <a:fontRef idx="minor">
            <a:schemeClr val="lt1"/>
          </a:fontRef>
        </p:style>
        <p:txBody>
          <a:bodyPr/>
          <a:lstStyle/>
          <a:p>
            <a:pPr algn="ctr"/>
            <a:r>
              <a:rPr lang="en-US" sz="1600" dirty="0" smtClean="0"/>
              <a:t>No of Companies registered with RMCD and Not Claimed for GST Vouchers</a:t>
            </a:r>
          </a:p>
          <a:p>
            <a:pPr algn="ctr"/>
            <a:r>
              <a:rPr lang="en-US" sz="1600" b="1" dirty="0" smtClean="0">
                <a:solidFill>
                  <a:schemeClr val="tx1">
                    <a:lumMod val="85000"/>
                    <a:lumOff val="15000"/>
                  </a:schemeClr>
                </a:solidFill>
              </a:rPr>
              <a:t>250,000 Registered Companies</a:t>
            </a:r>
            <a:endParaRPr lang="en-MY" sz="800" b="1" dirty="0">
              <a:solidFill>
                <a:schemeClr val="tx1">
                  <a:lumMod val="85000"/>
                  <a:lumOff val="15000"/>
                </a:schemeClr>
              </a:solidFill>
            </a:endParaRPr>
          </a:p>
          <a:p>
            <a:pPr algn="ctr"/>
            <a:endParaRPr lang="en-US" sz="1600" dirty="0" smtClean="0"/>
          </a:p>
          <a:p>
            <a:pPr algn="ctr"/>
            <a:endParaRPr lang="en-MY" sz="1600" dirty="0"/>
          </a:p>
        </p:txBody>
      </p:sp>
      <p:sp>
        <p:nvSpPr>
          <p:cNvPr id="2" name="Rounded Rectangle 1"/>
          <p:cNvSpPr/>
          <p:nvPr/>
        </p:nvSpPr>
        <p:spPr>
          <a:xfrm>
            <a:off x="3200400" y="4056965"/>
            <a:ext cx="2514600" cy="59123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TARGET USERS</a:t>
            </a:r>
            <a:endParaRPr lang="en-MY" dirty="0"/>
          </a:p>
        </p:txBody>
      </p:sp>
      <p:cxnSp>
        <p:nvCxnSpPr>
          <p:cNvPr id="15" name="Elbow Connector 14"/>
          <p:cNvCxnSpPr>
            <a:stCxn id="2" idx="2"/>
            <a:endCxn id="5" idx="0"/>
          </p:cNvCxnSpPr>
          <p:nvPr/>
        </p:nvCxnSpPr>
        <p:spPr>
          <a:xfrm rot="5400000">
            <a:off x="3790950" y="4438650"/>
            <a:ext cx="457200" cy="8763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2" idx="2"/>
            <a:endCxn id="6" idx="0"/>
          </p:cNvCxnSpPr>
          <p:nvPr/>
        </p:nvCxnSpPr>
        <p:spPr>
          <a:xfrm rot="16200000" flipH="1">
            <a:off x="4667250" y="4438650"/>
            <a:ext cx="457200" cy="8763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2" idx="3"/>
            <a:endCxn id="7" idx="1"/>
          </p:cNvCxnSpPr>
          <p:nvPr/>
        </p:nvCxnSpPr>
        <p:spPr>
          <a:xfrm>
            <a:off x="5715000" y="4352583"/>
            <a:ext cx="609600" cy="53615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 idx="1"/>
            <a:endCxn id="4" idx="3"/>
          </p:cNvCxnSpPr>
          <p:nvPr/>
        </p:nvCxnSpPr>
        <p:spPr>
          <a:xfrm rot="10800000" flipV="1">
            <a:off x="2590800" y="4352582"/>
            <a:ext cx="609600" cy="53615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5400" y="2500608"/>
            <a:ext cx="2895600" cy="461665"/>
          </a:xfrm>
          <a:prstGeom prst="rect">
            <a:avLst/>
          </a:prstGeom>
          <a:noFill/>
        </p:spPr>
        <p:txBody>
          <a:bodyPr wrap="square" rtlCol="0">
            <a:spAutoFit/>
          </a:bodyPr>
          <a:lstStyle/>
          <a:p>
            <a:pPr marL="171450" indent="-171450">
              <a:buFont typeface="Arial" charset="0"/>
              <a:buChar char="•"/>
            </a:pPr>
            <a:r>
              <a:rPr lang="en-US" sz="800" dirty="0" smtClean="0"/>
              <a:t>Source </a:t>
            </a:r>
            <a:r>
              <a:rPr lang="en-US" sz="800" dirty="0">
                <a:hlinkClick r:id="rId3"/>
              </a:rPr>
              <a:t>http://gstpedia.my/news/all-systems-go-at-customs-help-centre-on-first-day-of-gst-the-star</a:t>
            </a:r>
            <a:r>
              <a:rPr lang="en-US" sz="800" dirty="0" smtClean="0">
                <a:hlinkClick r:id="rId3"/>
              </a:rPr>
              <a:t>/</a:t>
            </a:r>
            <a:endParaRPr lang="en-US" sz="800" dirty="0" smtClean="0"/>
          </a:p>
          <a:p>
            <a:pPr marL="171450" indent="-171450">
              <a:buFont typeface="Arial" charset="0"/>
              <a:buChar char="•"/>
            </a:pPr>
            <a:endParaRPr lang="en-MY" sz="800" dirty="0"/>
          </a:p>
        </p:txBody>
      </p:sp>
      <p:sp>
        <p:nvSpPr>
          <p:cNvPr id="18" name="TextBox 17"/>
          <p:cNvSpPr txBox="1"/>
          <p:nvPr/>
        </p:nvSpPr>
        <p:spPr>
          <a:xfrm>
            <a:off x="4762500" y="2510135"/>
            <a:ext cx="2895600" cy="461665"/>
          </a:xfrm>
          <a:prstGeom prst="rect">
            <a:avLst/>
          </a:prstGeom>
          <a:noFill/>
        </p:spPr>
        <p:txBody>
          <a:bodyPr wrap="square" rtlCol="0">
            <a:spAutoFit/>
          </a:bodyPr>
          <a:lstStyle/>
          <a:p>
            <a:pPr marL="171450" indent="-171450">
              <a:buFont typeface="Arial" charset="0"/>
              <a:buChar char="•"/>
            </a:pPr>
            <a:r>
              <a:rPr lang="en-US" sz="800" dirty="0"/>
              <a:t>Source </a:t>
            </a:r>
            <a:r>
              <a:rPr lang="en-US" sz="800" dirty="0">
                <a:hlinkClick r:id="rId4"/>
              </a:rPr>
              <a:t>http://gstpedia.my/news/govt-urges-55000-smes-to-redeem-gst-e-voucher-nst</a:t>
            </a:r>
            <a:r>
              <a:rPr lang="en-US" sz="800" dirty="0" smtClean="0">
                <a:hlinkClick r:id="rId4"/>
              </a:rPr>
              <a:t>/</a:t>
            </a:r>
            <a:endParaRPr lang="en-US" sz="800" dirty="0" smtClean="0"/>
          </a:p>
          <a:p>
            <a:endParaRPr lang="en-MY" sz="800" dirty="0"/>
          </a:p>
        </p:txBody>
      </p:sp>
    </p:spTree>
    <p:extLst>
      <p:ext uri="{BB962C8B-B14F-4D97-AF65-F5344CB8AC3E}">
        <p14:creationId xmlns:p14="http://schemas.microsoft.com/office/powerpoint/2010/main" val="128631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4343400" y="76200"/>
            <a:ext cx="4724400" cy="584775"/>
          </a:xfrm>
          <a:prstGeom prst="rect">
            <a:avLst/>
          </a:prstGeom>
          <a:noFill/>
        </p:spPr>
        <p:txBody>
          <a:bodyPr wrap="square" rtlCol="0">
            <a:spAutoFit/>
          </a:bodyPr>
          <a:lstStyle/>
          <a:p>
            <a:pPr algn="r"/>
            <a:r>
              <a:rPr lang="en-MY" sz="3200" b="1" dirty="0" smtClean="0"/>
              <a:t>BENEFITS</a:t>
            </a:r>
            <a:endParaRPr lang="en-MY" sz="3200" b="1" dirty="0"/>
          </a:p>
        </p:txBody>
      </p:sp>
      <p:sp>
        <p:nvSpPr>
          <p:cNvPr id="8" name="Rectangle 7"/>
          <p:cNvSpPr/>
          <p:nvPr/>
        </p:nvSpPr>
        <p:spPr>
          <a:xfrm>
            <a:off x="1371600" y="2413338"/>
            <a:ext cx="6172200" cy="646331"/>
          </a:xfrm>
          <a:prstGeom prst="rect">
            <a:avLst/>
          </a:prstGeom>
        </p:spPr>
        <p:txBody>
          <a:bodyPr wrap="square">
            <a:spAutoFit/>
          </a:bodyPr>
          <a:lstStyle/>
          <a:p>
            <a:r>
              <a:rPr lang="en-US" dirty="0"/>
              <a:t>Benefits of the </a:t>
            </a:r>
            <a:r>
              <a:rPr lang="en-US" dirty="0" smtClean="0"/>
              <a:t>SALIHIN-KUMPULAN UTUSAN Smart Media Partnership:</a:t>
            </a:r>
            <a:endParaRPr lang="en-MY" dirty="0"/>
          </a:p>
        </p:txBody>
      </p:sp>
      <p:sp>
        <p:nvSpPr>
          <p:cNvPr id="17" name="Rounded Rectangle 16"/>
          <p:cNvSpPr/>
          <p:nvPr/>
        </p:nvSpPr>
        <p:spPr>
          <a:xfrm>
            <a:off x="1143000" y="3276600"/>
            <a:ext cx="2133600" cy="1371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 Platform for a win-win smart partnership</a:t>
            </a:r>
            <a:endParaRPr lang="en-MY" dirty="0"/>
          </a:p>
        </p:txBody>
      </p:sp>
      <p:sp>
        <p:nvSpPr>
          <p:cNvPr id="19" name="Rounded Rectangle 18"/>
          <p:cNvSpPr/>
          <p:nvPr/>
        </p:nvSpPr>
        <p:spPr>
          <a:xfrm>
            <a:off x="3429000" y="3276600"/>
            <a:ext cx="2133600" cy="1371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An venue in exploring new business segment  </a:t>
            </a:r>
            <a:endParaRPr lang="en-MY" dirty="0"/>
          </a:p>
        </p:txBody>
      </p:sp>
      <p:sp>
        <p:nvSpPr>
          <p:cNvPr id="20" name="Rounded Rectangle 19"/>
          <p:cNvSpPr/>
          <p:nvPr/>
        </p:nvSpPr>
        <p:spPr>
          <a:xfrm>
            <a:off x="5715000" y="3276600"/>
            <a:ext cx="2133600" cy="1371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Opportunities in generating new revenue stream</a:t>
            </a:r>
            <a:endParaRPr lang="en-MY" dirty="0"/>
          </a:p>
        </p:txBody>
      </p:sp>
    </p:spTree>
    <p:extLst>
      <p:ext uri="{BB962C8B-B14F-4D97-AF65-F5344CB8AC3E}">
        <p14:creationId xmlns:p14="http://schemas.microsoft.com/office/powerpoint/2010/main" val="4124769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4343400" y="76200"/>
            <a:ext cx="4724400" cy="584775"/>
          </a:xfrm>
          <a:prstGeom prst="rect">
            <a:avLst/>
          </a:prstGeom>
          <a:noFill/>
        </p:spPr>
        <p:txBody>
          <a:bodyPr wrap="square" rtlCol="0">
            <a:spAutoFit/>
          </a:bodyPr>
          <a:lstStyle/>
          <a:p>
            <a:pPr algn="r"/>
            <a:r>
              <a:rPr lang="en-MY" sz="3200" b="1" dirty="0" smtClean="0"/>
              <a:t>PROPOSED PROCESS FLOW</a:t>
            </a:r>
            <a:endParaRPr lang="en-MY" sz="3200" b="1" dirty="0"/>
          </a:p>
        </p:txBody>
      </p:sp>
      <p:sp>
        <p:nvSpPr>
          <p:cNvPr id="2" name="Rectangle 1"/>
          <p:cNvSpPr/>
          <p:nvPr/>
        </p:nvSpPr>
        <p:spPr>
          <a:xfrm>
            <a:off x="609600" y="990600"/>
            <a:ext cx="7882382" cy="1200329"/>
          </a:xfrm>
          <a:prstGeom prst="rect">
            <a:avLst/>
          </a:prstGeom>
        </p:spPr>
        <p:txBody>
          <a:bodyPr wrap="square">
            <a:spAutoFit/>
          </a:bodyPr>
          <a:lstStyle/>
          <a:p>
            <a:pPr algn="just"/>
            <a:r>
              <a:rPr lang="en-US" dirty="0"/>
              <a:t>Our partnership proposal is based on building a smart working relationship, utilizing </a:t>
            </a:r>
            <a:r>
              <a:rPr lang="en-US" dirty="0" smtClean="0"/>
              <a:t>SALIHIN’s SPS Services </a:t>
            </a:r>
            <a:r>
              <a:rPr lang="en-US" dirty="0"/>
              <a:t>to capitalize on </a:t>
            </a:r>
            <a:r>
              <a:rPr lang="en-US" dirty="0" smtClean="0"/>
              <a:t>KUMPULAN UTUSAN customer base via KUMPULAN UTUSAN’s media coverage (</a:t>
            </a:r>
            <a:r>
              <a:rPr lang="en-US" dirty="0" err="1" smtClean="0"/>
              <a:t>Utusan</a:t>
            </a:r>
            <a:r>
              <a:rPr lang="en-US" dirty="0" smtClean="0"/>
              <a:t> Malaysia, </a:t>
            </a:r>
            <a:r>
              <a:rPr lang="en-US" dirty="0" err="1" smtClean="0"/>
              <a:t>Kosmo</a:t>
            </a:r>
            <a:r>
              <a:rPr lang="en-US" dirty="0" smtClean="0"/>
              <a:t>, 12 magazines &amp; </a:t>
            </a:r>
            <a:r>
              <a:rPr lang="en-US" dirty="0" err="1" smtClean="0"/>
              <a:t>Utusan</a:t>
            </a:r>
            <a:r>
              <a:rPr lang="en-US" dirty="0" smtClean="0"/>
              <a:t> Online resources-where applicable).  </a:t>
            </a:r>
            <a:endParaRPr lang="en-MY" dirty="0"/>
          </a:p>
        </p:txBody>
      </p:sp>
      <p:graphicFrame>
        <p:nvGraphicFramePr>
          <p:cNvPr id="7" name="Diagram 6"/>
          <p:cNvGraphicFramePr/>
          <p:nvPr>
            <p:extLst>
              <p:ext uri="{D42A27DB-BD31-4B8C-83A1-F6EECF244321}">
                <p14:modId xmlns:p14="http://schemas.microsoft.com/office/powerpoint/2010/main" val="2570519497"/>
              </p:ext>
            </p:extLst>
          </p:nvPr>
        </p:nvGraphicFramePr>
        <p:xfrm>
          <a:off x="-685800" y="2286000"/>
          <a:ext cx="8458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5669754" y="3581400"/>
            <a:ext cx="1416846" cy="1052898"/>
          </a:xfrm>
          <a:prstGeom prst="roundRect">
            <a:avLst/>
          </a:prstGeom>
          <a:solidFill>
            <a:srgbClr val="BF7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Interested client direct call or contact SALIHIN by produce unique promotional code ID</a:t>
            </a:r>
            <a:endParaRPr lang="en-MY" sz="1100" dirty="0"/>
          </a:p>
        </p:txBody>
      </p:sp>
      <p:sp>
        <p:nvSpPr>
          <p:cNvPr id="9" name="TextBox 8"/>
          <p:cNvSpPr txBox="1"/>
          <p:nvPr/>
        </p:nvSpPr>
        <p:spPr>
          <a:xfrm>
            <a:off x="5715000" y="3304401"/>
            <a:ext cx="457200" cy="276999"/>
          </a:xfrm>
          <a:prstGeom prst="rect">
            <a:avLst/>
          </a:prstGeom>
          <a:noFill/>
        </p:spPr>
        <p:txBody>
          <a:bodyPr wrap="square" rtlCol="0">
            <a:spAutoFit/>
          </a:bodyPr>
          <a:lstStyle/>
          <a:p>
            <a:r>
              <a:rPr lang="en-US" sz="1200" b="1" dirty="0" smtClean="0"/>
              <a:t>OR</a:t>
            </a:r>
            <a:endParaRPr lang="en-MY" sz="1200" b="1" dirty="0"/>
          </a:p>
        </p:txBody>
      </p:sp>
      <p:sp>
        <p:nvSpPr>
          <p:cNvPr id="10" name="Oval 9"/>
          <p:cNvSpPr/>
          <p:nvPr/>
        </p:nvSpPr>
        <p:spPr>
          <a:xfrm>
            <a:off x="4191000" y="2514600"/>
            <a:ext cx="228600" cy="2286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1</a:t>
            </a:r>
            <a:endParaRPr lang="en-MY" dirty="0"/>
          </a:p>
        </p:txBody>
      </p:sp>
      <p:sp>
        <p:nvSpPr>
          <p:cNvPr id="11" name="Oval 10"/>
          <p:cNvSpPr/>
          <p:nvPr/>
        </p:nvSpPr>
        <p:spPr>
          <a:xfrm>
            <a:off x="5562600" y="3810000"/>
            <a:ext cx="228600" cy="2286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2</a:t>
            </a:r>
            <a:endParaRPr lang="en-MY" dirty="0"/>
          </a:p>
        </p:txBody>
      </p:sp>
      <p:sp>
        <p:nvSpPr>
          <p:cNvPr id="12" name="Oval 11"/>
          <p:cNvSpPr/>
          <p:nvPr/>
        </p:nvSpPr>
        <p:spPr>
          <a:xfrm>
            <a:off x="5486400" y="5486400"/>
            <a:ext cx="228600" cy="2286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3</a:t>
            </a:r>
            <a:endParaRPr lang="en-MY" dirty="0"/>
          </a:p>
        </p:txBody>
      </p:sp>
      <p:sp>
        <p:nvSpPr>
          <p:cNvPr id="13" name="Oval 12"/>
          <p:cNvSpPr/>
          <p:nvPr/>
        </p:nvSpPr>
        <p:spPr>
          <a:xfrm>
            <a:off x="2819400" y="6096000"/>
            <a:ext cx="228600" cy="2286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4</a:t>
            </a:r>
            <a:endParaRPr lang="en-MY" dirty="0"/>
          </a:p>
        </p:txBody>
      </p:sp>
      <p:sp>
        <p:nvSpPr>
          <p:cNvPr id="14" name="Oval 13"/>
          <p:cNvSpPr/>
          <p:nvPr/>
        </p:nvSpPr>
        <p:spPr>
          <a:xfrm>
            <a:off x="1219200" y="5257800"/>
            <a:ext cx="228600" cy="2286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5</a:t>
            </a:r>
            <a:endParaRPr lang="en-MY" dirty="0"/>
          </a:p>
        </p:txBody>
      </p:sp>
      <p:sp>
        <p:nvSpPr>
          <p:cNvPr id="15" name="Oval 14"/>
          <p:cNvSpPr/>
          <p:nvPr/>
        </p:nvSpPr>
        <p:spPr>
          <a:xfrm>
            <a:off x="1219200" y="3581400"/>
            <a:ext cx="228600" cy="2286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6</a:t>
            </a:r>
            <a:endParaRPr lang="en-MY" dirty="0"/>
          </a:p>
        </p:txBody>
      </p:sp>
      <p:sp>
        <p:nvSpPr>
          <p:cNvPr id="3" name="AutoShape 2" descr="Image result for utusan malays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93169">
            <a:off x="7302901" y="2632884"/>
            <a:ext cx="1303382" cy="162760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50376">
            <a:off x="7516742" y="4007189"/>
            <a:ext cx="1169809" cy="1652588"/>
          </a:xfrm>
          <a:prstGeom prst="rect">
            <a:avLst/>
          </a:prstGeom>
        </p:spPr>
      </p:pic>
    </p:spTree>
    <p:extLst>
      <p:ext uri="{BB962C8B-B14F-4D97-AF65-F5344CB8AC3E}">
        <p14:creationId xmlns:p14="http://schemas.microsoft.com/office/powerpoint/2010/main" val="1416572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4343400" y="76200"/>
            <a:ext cx="4724400" cy="584775"/>
          </a:xfrm>
          <a:prstGeom prst="rect">
            <a:avLst/>
          </a:prstGeom>
          <a:noFill/>
        </p:spPr>
        <p:txBody>
          <a:bodyPr wrap="square" rtlCol="0">
            <a:spAutoFit/>
          </a:bodyPr>
          <a:lstStyle/>
          <a:p>
            <a:pPr algn="r"/>
            <a:r>
              <a:rPr lang="en-MY" sz="3200" b="1" dirty="0" smtClean="0"/>
              <a:t>BUSINESS MODEL</a:t>
            </a:r>
            <a:endParaRPr lang="en-MY" sz="3200" b="1" dirty="0"/>
          </a:p>
        </p:txBody>
      </p:sp>
      <p:sp>
        <p:nvSpPr>
          <p:cNvPr id="2" name="Rectangle 1"/>
          <p:cNvSpPr/>
          <p:nvPr/>
        </p:nvSpPr>
        <p:spPr>
          <a:xfrm>
            <a:off x="1905000" y="1219200"/>
            <a:ext cx="4953000" cy="923330"/>
          </a:xfrm>
          <a:prstGeom prst="rect">
            <a:avLst/>
          </a:prstGeom>
        </p:spPr>
        <p:txBody>
          <a:bodyPr wrap="square">
            <a:spAutoFit/>
          </a:bodyPr>
          <a:lstStyle/>
          <a:p>
            <a:pPr algn="just"/>
            <a:r>
              <a:rPr lang="en-US" dirty="0" smtClean="0"/>
              <a:t>SALIHIN </a:t>
            </a:r>
            <a:r>
              <a:rPr lang="en-US" dirty="0"/>
              <a:t>would like to propose </a:t>
            </a:r>
            <a:r>
              <a:rPr lang="en-US" dirty="0" smtClean="0"/>
              <a:t>a revenue sharing business model for KUMPULAN UTUSAN’s </a:t>
            </a:r>
            <a:r>
              <a:rPr lang="en-US" dirty="0"/>
              <a:t>consideration.</a:t>
            </a:r>
            <a:endParaRPr lang="en-MY" dirty="0"/>
          </a:p>
        </p:txBody>
      </p:sp>
      <p:sp>
        <p:nvSpPr>
          <p:cNvPr id="3" name="Rectangle 2"/>
          <p:cNvSpPr/>
          <p:nvPr/>
        </p:nvSpPr>
        <p:spPr>
          <a:xfrm>
            <a:off x="609600" y="4540984"/>
            <a:ext cx="7848600" cy="1708160"/>
          </a:xfrm>
          <a:prstGeom prst="rect">
            <a:avLst/>
          </a:prstGeom>
        </p:spPr>
        <p:txBody>
          <a:bodyPr wrap="square">
            <a:spAutoFit/>
          </a:bodyPr>
          <a:lstStyle/>
          <a:p>
            <a:r>
              <a:rPr lang="en-US" dirty="0"/>
              <a:t>Responsibilities of </a:t>
            </a:r>
            <a:r>
              <a:rPr lang="en-US" dirty="0" smtClean="0"/>
              <a:t>Each Party</a:t>
            </a:r>
            <a:r>
              <a:rPr lang="en-US" dirty="0"/>
              <a:t>:</a:t>
            </a:r>
            <a:endParaRPr lang="en-MY" dirty="0"/>
          </a:p>
          <a:p>
            <a:pPr lvl="0"/>
            <a:endParaRPr lang="en-US" sz="500" dirty="0" smtClean="0"/>
          </a:p>
          <a:p>
            <a:pPr lvl="0"/>
            <a:r>
              <a:rPr lang="en-US" sz="1600" dirty="0" smtClean="0"/>
              <a:t>KUMPULAN UTUSAN : </a:t>
            </a:r>
            <a:r>
              <a:rPr lang="en-US" sz="1600" dirty="0"/>
              <a:t>Responsible for the advertisement and promotion of the </a:t>
            </a:r>
            <a:r>
              <a:rPr lang="en-US" sz="1600" dirty="0" smtClean="0"/>
              <a:t>SPS Services. </a:t>
            </a:r>
          </a:p>
          <a:p>
            <a:pPr lvl="0"/>
            <a:r>
              <a:rPr lang="en-US" sz="1600" dirty="0" smtClean="0"/>
              <a:t>                            All </a:t>
            </a:r>
            <a:r>
              <a:rPr lang="en-US" sz="1600" dirty="0"/>
              <a:t>A&amp;P cost will be borne by </a:t>
            </a:r>
            <a:r>
              <a:rPr lang="en-US" sz="1600" dirty="0" smtClean="0"/>
              <a:t>KUMPULAN UTUSAN.</a:t>
            </a:r>
          </a:p>
          <a:p>
            <a:pPr lvl="0"/>
            <a:endParaRPr lang="en-MY" dirty="0"/>
          </a:p>
          <a:p>
            <a:pPr lvl="0"/>
            <a:r>
              <a:rPr lang="en-US" sz="1600" dirty="0" smtClean="0"/>
              <a:t>SALIHIN           : </a:t>
            </a:r>
            <a:r>
              <a:rPr lang="en-US" sz="1600" dirty="0"/>
              <a:t>Responsible for </a:t>
            </a:r>
            <a:r>
              <a:rPr lang="en-US" sz="1600" dirty="0" smtClean="0"/>
              <a:t>SPS services development,  operation and maintenance. </a:t>
            </a:r>
          </a:p>
          <a:p>
            <a:pPr lvl="0"/>
            <a:r>
              <a:rPr lang="en-US" sz="1600" dirty="0"/>
              <a:t> </a:t>
            </a:r>
            <a:r>
              <a:rPr lang="en-US" sz="1600" dirty="0" smtClean="0"/>
              <a:t>                          All development, operation and maintenance cost </a:t>
            </a:r>
            <a:r>
              <a:rPr lang="en-US" sz="1600" dirty="0"/>
              <a:t>will be borne by </a:t>
            </a:r>
            <a:r>
              <a:rPr lang="en-US" sz="1600" dirty="0" smtClean="0"/>
              <a:t>SALIHIN.</a:t>
            </a:r>
            <a:endParaRPr lang="en-MY" sz="1600" dirty="0"/>
          </a:p>
        </p:txBody>
      </p:sp>
      <p:sp>
        <p:nvSpPr>
          <p:cNvPr id="4" name="Rounded Rectangle 3"/>
          <p:cNvSpPr/>
          <p:nvPr/>
        </p:nvSpPr>
        <p:spPr>
          <a:xfrm>
            <a:off x="762000" y="2142530"/>
            <a:ext cx="3581400" cy="22008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SPS Business Application</a:t>
            </a:r>
          </a:p>
          <a:p>
            <a:pPr algn="ctr"/>
            <a:r>
              <a:rPr lang="en-US" b="1" dirty="0" smtClean="0"/>
              <a:t>Revenue Sharing Apportionment</a:t>
            </a:r>
          </a:p>
          <a:p>
            <a:pPr algn="ctr"/>
            <a:endParaRPr lang="en-US" dirty="0" smtClean="0"/>
          </a:p>
          <a:p>
            <a:pPr algn="ctr"/>
            <a:endParaRPr lang="en-US" dirty="0" smtClean="0"/>
          </a:p>
          <a:p>
            <a:pPr algn="ctr"/>
            <a:endParaRPr lang="en-US" dirty="0"/>
          </a:p>
          <a:p>
            <a:pPr algn="ctr"/>
            <a:endParaRPr lang="en-US" dirty="0"/>
          </a:p>
        </p:txBody>
      </p:sp>
      <p:sp>
        <p:nvSpPr>
          <p:cNvPr id="6" name="Rounded Rectangle 5"/>
          <p:cNvSpPr/>
          <p:nvPr/>
        </p:nvSpPr>
        <p:spPr>
          <a:xfrm>
            <a:off x="4419600" y="2142530"/>
            <a:ext cx="3657600" cy="220087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SPS Business Advisory &amp; Professional services</a:t>
            </a:r>
          </a:p>
          <a:p>
            <a:pPr algn="ctr"/>
            <a:r>
              <a:rPr lang="en-US" b="1" dirty="0" smtClean="0"/>
              <a:t>Revenue Sharing Apportionment</a:t>
            </a:r>
          </a:p>
          <a:p>
            <a:pPr algn="ctr"/>
            <a:endParaRPr lang="en-US" dirty="0" smtClean="0"/>
          </a:p>
          <a:p>
            <a:pPr algn="ctr"/>
            <a:endParaRPr lang="en-US" dirty="0"/>
          </a:p>
          <a:p>
            <a:pPr algn="ctr"/>
            <a:endParaRPr lang="en-US" dirty="0"/>
          </a:p>
        </p:txBody>
      </p:sp>
      <p:sp>
        <p:nvSpPr>
          <p:cNvPr id="5" name="Rounded Rectangle 4"/>
          <p:cNvSpPr/>
          <p:nvPr/>
        </p:nvSpPr>
        <p:spPr>
          <a:xfrm>
            <a:off x="1104900" y="3352800"/>
            <a:ext cx="2933700" cy="8763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dirty="0" smtClean="0"/>
              <a:t>SALIHIN	                     : 70%</a:t>
            </a:r>
          </a:p>
          <a:p>
            <a:pPr algn="just"/>
            <a:r>
              <a:rPr lang="en-US" dirty="0" smtClean="0"/>
              <a:t>KUMPULAN UTUSAN: 30%	</a:t>
            </a:r>
            <a:endParaRPr lang="en-MY" dirty="0"/>
          </a:p>
        </p:txBody>
      </p:sp>
      <p:sp>
        <p:nvSpPr>
          <p:cNvPr id="8" name="Rounded Rectangle 7"/>
          <p:cNvSpPr/>
          <p:nvPr/>
        </p:nvSpPr>
        <p:spPr>
          <a:xfrm>
            <a:off x="4781550" y="3352800"/>
            <a:ext cx="2933700" cy="88909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en-US" dirty="0" smtClean="0"/>
              <a:t>SALIHIN	                     : 80%</a:t>
            </a:r>
          </a:p>
          <a:p>
            <a:pPr algn="just"/>
            <a:r>
              <a:rPr lang="en-US" dirty="0" smtClean="0"/>
              <a:t>KUMPULAN UTUSAN: 20%	</a:t>
            </a:r>
            <a:endParaRPr lang="en-MY" dirty="0"/>
          </a:p>
        </p:txBody>
      </p:sp>
    </p:spTree>
    <p:extLst>
      <p:ext uri="{BB962C8B-B14F-4D97-AF65-F5344CB8AC3E}">
        <p14:creationId xmlns:p14="http://schemas.microsoft.com/office/powerpoint/2010/main" val="3642094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3200400" y="76200"/>
            <a:ext cx="5867400" cy="584775"/>
          </a:xfrm>
          <a:prstGeom prst="rect">
            <a:avLst/>
          </a:prstGeom>
          <a:noFill/>
        </p:spPr>
        <p:txBody>
          <a:bodyPr wrap="square" rtlCol="0">
            <a:spAutoFit/>
          </a:bodyPr>
          <a:lstStyle/>
          <a:p>
            <a:pPr algn="r"/>
            <a:r>
              <a:rPr lang="en-MY" sz="3200" b="1" dirty="0" smtClean="0"/>
              <a:t>COMMERCIAL ARRANGEMENT</a:t>
            </a:r>
            <a:endParaRPr lang="en-MY" sz="3200" b="1" dirty="0"/>
          </a:p>
        </p:txBody>
      </p:sp>
      <p:sp>
        <p:nvSpPr>
          <p:cNvPr id="2" name="Rectangle 1"/>
          <p:cNvSpPr/>
          <p:nvPr/>
        </p:nvSpPr>
        <p:spPr>
          <a:xfrm>
            <a:off x="380999" y="1066800"/>
            <a:ext cx="8001001" cy="923330"/>
          </a:xfrm>
          <a:prstGeom prst="rect">
            <a:avLst/>
          </a:prstGeom>
        </p:spPr>
        <p:txBody>
          <a:bodyPr wrap="square">
            <a:spAutoFit/>
          </a:bodyPr>
          <a:lstStyle/>
          <a:p>
            <a:pPr algn="just"/>
            <a:r>
              <a:rPr lang="en-US" dirty="0"/>
              <a:t>In the spirit of business collaboration between </a:t>
            </a:r>
            <a:r>
              <a:rPr lang="en-US" dirty="0" smtClean="0"/>
              <a:t>SALIHIN </a:t>
            </a:r>
            <a:r>
              <a:rPr lang="en-US" dirty="0"/>
              <a:t>and </a:t>
            </a:r>
            <a:r>
              <a:rPr lang="en-US" dirty="0" smtClean="0"/>
              <a:t>KUMPULAN UTUSAN, we </a:t>
            </a:r>
            <a:r>
              <a:rPr lang="en-US" dirty="0"/>
              <a:t>will support </a:t>
            </a:r>
            <a:r>
              <a:rPr lang="en-US" dirty="0" smtClean="0"/>
              <a:t>KUMPULAN UTUSAN </a:t>
            </a:r>
            <a:r>
              <a:rPr lang="en-US" dirty="0"/>
              <a:t>in providing quality products </a:t>
            </a:r>
            <a:r>
              <a:rPr lang="en-US" dirty="0" smtClean="0"/>
              <a:t>and services with </a:t>
            </a:r>
            <a:r>
              <a:rPr lang="en-US" dirty="0"/>
              <a:t>the highest degree of customer satisfaction.</a:t>
            </a:r>
            <a:endParaRPr lang="en-MY" dirty="0"/>
          </a:p>
        </p:txBody>
      </p:sp>
      <p:sp>
        <p:nvSpPr>
          <p:cNvPr id="3" name="Rounded Rectangle 2"/>
          <p:cNvSpPr/>
          <p:nvPr/>
        </p:nvSpPr>
        <p:spPr>
          <a:xfrm>
            <a:off x="381000" y="2590800"/>
            <a:ext cx="2514600" cy="1295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t>SALIHIN will allow KUMPULAN UTUSAN to market all SPS Services agreed upon by both parties </a:t>
            </a:r>
            <a:endParaRPr lang="en-MY" sz="1600" dirty="0"/>
          </a:p>
        </p:txBody>
      </p:sp>
      <p:sp>
        <p:nvSpPr>
          <p:cNvPr id="5" name="Rounded Rectangle 4"/>
          <p:cNvSpPr/>
          <p:nvPr/>
        </p:nvSpPr>
        <p:spPr>
          <a:xfrm>
            <a:off x="3124200" y="2590800"/>
            <a:ext cx="2514600" cy="1295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SALIHIN will participate proactively in any event  especially in conducting training related to financial and GST</a:t>
            </a:r>
            <a:endParaRPr lang="en-MY" sz="1600" dirty="0"/>
          </a:p>
        </p:txBody>
      </p:sp>
      <p:sp>
        <p:nvSpPr>
          <p:cNvPr id="6" name="Rounded Rectangle 5"/>
          <p:cNvSpPr/>
          <p:nvPr/>
        </p:nvSpPr>
        <p:spPr>
          <a:xfrm>
            <a:off x="5867400" y="2590800"/>
            <a:ext cx="2514600" cy="1295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t>SALIHIN will provide financial and GST articles as part of indirect promotion strategy</a:t>
            </a:r>
            <a:endParaRPr lang="en-MY" sz="1600" dirty="0"/>
          </a:p>
        </p:txBody>
      </p:sp>
      <p:sp>
        <p:nvSpPr>
          <p:cNvPr id="4" name="Rounded Rectangle 3"/>
          <p:cNvSpPr/>
          <p:nvPr/>
        </p:nvSpPr>
        <p:spPr>
          <a:xfrm>
            <a:off x="381000" y="2133600"/>
            <a:ext cx="2514600" cy="381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BRANDING</a:t>
            </a:r>
            <a:endParaRPr lang="en-MY" dirty="0"/>
          </a:p>
        </p:txBody>
      </p:sp>
      <p:sp>
        <p:nvSpPr>
          <p:cNvPr id="10" name="Rounded Rectangle 9"/>
          <p:cNvSpPr/>
          <p:nvPr/>
        </p:nvSpPr>
        <p:spPr>
          <a:xfrm>
            <a:off x="3124200" y="2141561"/>
            <a:ext cx="2514600"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PARTICIPATION</a:t>
            </a:r>
            <a:endParaRPr lang="en-MY" dirty="0"/>
          </a:p>
        </p:txBody>
      </p:sp>
      <p:sp>
        <p:nvSpPr>
          <p:cNvPr id="11" name="Rounded Rectangle 10"/>
          <p:cNvSpPr/>
          <p:nvPr/>
        </p:nvSpPr>
        <p:spPr>
          <a:xfrm>
            <a:off x="5867401" y="2141560"/>
            <a:ext cx="2514600" cy="37303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GST ARTICLES</a:t>
            </a:r>
            <a:endParaRPr lang="en-MY" dirty="0"/>
          </a:p>
        </p:txBody>
      </p:sp>
      <p:sp>
        <p:nvSpPr>
          <p:cNvPr id="9" name="Rounded Rectangle 8"/>
          <p:cNvSpPr/>
          <p:nvPr/>
        </p:nvSpPr>
        <p:spPr>
          <a:xfrm>
            <a:off x="381000" y="4419600"/>
            <a:ext cx="2362200" cy="1752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*SME AWARD</a:t>
            </a:r>
          </a:p>
          <a:p>
            <a:pPr algn="ctr"/>
            <a:r>
              <a:rPr lang="en-US" dirty="0" smtClean="0"/>
              <a:t>Joint program between </a:t>
            </a:r>
          </a:p>
          <a:p>
            <a:pPr algn="ctr"/>
            <a:r>
              <a:rPr lang="en-US" dirty="0" smtClean="0"/>
              <a:t>SALIHIN-KUMPULAN UTUSAN</a:t>
            </a:r>
            <a:endParaRPr lang="en-MY"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327478"/>
            <a:ext cx="914400" cy="1771650"/>
          </a:xfrm>
          <a:prstGeom prst="rect">
            <a:avLst/>
          </a:prstGeom>
        </p:spPr>
      </p:pic>
      <p:sp>
        <p:nvSpPr>
          <p:cNvPr id="14" name="Rectangle 13"/>
          <p:cNvSpPr/>
          <p:nvPr/>
        </p:nvSpPr>
        <p:spPr>
          <a:xfrm>
            <a:off x="304800" y="6324600"/>
            <a:ext cx="4648200" cy="261610"/>
          </a:xfrm>
          <a:prstGeom prst="rect">
            <a:avLst/>
          </a:prstGeom>
        </p:spPr>
        <p:txBody>
          <a:bodyPr wrap="square">
            <a:spAutoFit/>
          </a:bodyPr>
          <a:lstStyle/>
          <a:p>
            <a:pPr algn="just"/>
            <a:r>
              <a:rPr lang="en-US" sz="1000" dirty="0" smtClean="0"/>
              <a:t>* Arrangement still under pre-negotiation between SALIHIN and respective parties</a:t>
            </a:r>
            <a:r>
              <a:rPr lang="en-US" sz="1100" dirty="0" smtClean="0"/>
              <a:t>.  </a:t>
            </a:r>
            <a:endParaRPr lang="en-MY" sz="1100" dirty="0"/>
          </a:p>
        </p:txBody>
      </p:sp>
      <p:sp>
        <p:nvSpPr>
          <p:cNvPr id="15" name="Rectangle 14"/>
          <p:cNvSpPr/>
          <p:nvPr/>
        </p:nvSpPr>
        <p:spPr>
          <a:xfrm>
            <a:off x="3962400" y="4114800"/>
            <a:ext cx="4495800" cy="2246769"/>
          </a:xfrm>
          <a:prstGeom prst="rect">
            <a:avLst/>
          </a:prstGeom>
        </p:spPr>
        <p:txBody>
          <a:bodyPr wrap="square">
            <a:spAutoFit/>
          </a:bodyPr>
          <a:lstStyle/>
          <a:p>
            <a:pPr marL="285750" indent="-285750" algn="just">
              <a:buFont typeface="Arial" panose="020B0604020202020204" pitchFamily="34" charset="0"/>
              <a:buChar char="•"/>
            </a:pPr>
            <a:r>
              <a:rPr lang="en-US" sz="1400" dirty="0" smtClean="0"/>
              <a:t>SALIHIN-KUMPULAN UTUSAN will share the success stories of entrepreneurs on monthly basis in </a:t>
            </a:r>
            <a:r>
              <a:rPr lang="en-US" sz="1400" dirty="0" err="1" smtClean="0"/>
              <a:t>Utusan</a:t>
            </a:r>
            <a:r>
              <a:rPr lang="en-US" sz="1400" dirty="0" smtClean="0"/>
              <a:t> Malaysia/ </a:t>
            </a:r>
            <a:r>
              <a:rPr lang="en-US" sz="1400" dirty="0" err="1" smtClean="0"/>
              <a:t>Kosmo</a:t>
            </a:r>
            <a:r>
              <a:rPr lang="en-US" sz="1400" dirty="0" smtClean="0"/>
              <a:t>.</a:t>
            </a:r>
          </a:p>
          <a:p>
            <a:pPr marL="285750" indent="-285750" algn="just">
              <a:buFont typeface="Arial" panose="020B0604020202020204" pitchFamily="34" charset="0"/>
              <a:buChar char="•"/>
            </a:pPr>
            <a:r>
              <a:rPr lang="en-US" sz="1400" dirty="0" smtClean="0"/>
              <a:t> SALIHIN will do the selection of the SME award winner lists based on agreed criteria.</a:t>
            </a:r>
          </a:p>
          <a:p>
            <a:pPr marL="285750" indent="-285750" algn="just">
              <a:buFont typeface="Arial" panose="020B0604020202020204" pitchFamily="34" charset="0"/>
              <a:buChar char="•"/>
            </a:pPr>
            <a:r>
              <a:rPr lang="en-US" sz="1400" dirty="0" smtClean="0"/>
              <a:t>An event will be held to celebrate the winners.</a:t>
            </a:r>
          </a:p>
          <a:p>
            <a:pPr marL="285750" indent="-285750" algn="just">
              <a:buFont typeface="Arial" panose="020B0604020202020204" pitchFamily="34" charset="0"/>
              <a:buChar char="•"/>
            </a:pPr>
            <a:r>
              <a:rPr lang="en-US" sz="1400" dirty="0" smtClean="0"/>
              <a:t>Award will be sponsored by SALIHIN.</a:t>
            </a:r>
          </a:p>
          <a:p>
            <a:pPr marL="285750" indent="-285750" algn="just">
              <a:buFont typeface="Arial" panose="020B0604020202020204" pitchFamily="34" charset="0"/>
              <a:buChar char="•"/>
            </a:pPr>
            <a:r>
              <a:rPr lang="en-US" sz="1400" dirty="0" smtClean="0"/>
              <a:t>We will propose Government Agencies responsible for entrepreneurs to sponsor the event and entrepreneurs segment in </a:t>
            </a:r>
            <a:r>
              <a:rPr lang="en-US" sz="1400" dirty="0" err="1" smtClean="0"/>
              <a:t>Utusan</a:t>
            </a:r>
            <a:r>
              <a:rPr lang="en-US" sz="1400" dirty="0" smtClean="0"/>
              <a:t> Malaysia/ </a:t>
            </a:r>
            <a:r>
              <a:rPr lang="en-US" sz="1400" dirty="0" err="1" smtClean="0"/>
              <a:t>Kosmo</a:t>
            </a:r>
            <a:endParaRPr lang="en-MY" sz="1400" dirty="0"/>
          </a:p>
        </p:txBody>
      </p:sp>
    </p:spTree>
    <p:extLst>
      <p:ext uri="{BB962C8B-B14F-4D97-AF65-F5344CB8AC3E}">
        <p14:creationId xmlns:p14="http://schemas.microsoft.com/office/powerpoint/2010/main" val="337220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3200400" y="76200"/>
            <a:ext cx="5867400" cy="584775"/>
          </a:xfrm>
          <a:prstGeom prst="rect">
            <a:avLst/>
          </a:prstGeom>
          <a:noFill/>
        </p:spPr>
        <p:txBody>
          <a:bodyPr wrap="square" rtlCol="0">
            <a:spAutoFit/>
          </a:bodyPr>
          <a:lstStyle/>
          <a:p>
            <a:pPr algn="r"/>
            <a:r>
              <a:rPr lang="en-MY" sz="3200" b="1" dirty="0" smtClean="0"/>
              <a:t>PROJECTED REVENUE</a:t>
            </a:r>
            <a:endParaRPr lang="en-MY" sz="3200" b="1" dirty="0"/>
          </a:p>
        </p:txBody>
      </p:sp>
      <p:graphicFrame>
        <p:nvGraphicFramePr>
          <p:cNvPr id="2" name="Table 1"/>
          <p:cNvGraphicFramePr>
            <a:graphicFrameLocks noGrp="1"/>
          </p:cNvGraphicFramePr>
          <p:nvPr>
            <p:extLst>
              <p:ext uri="{D42A27DB-BD31-4B8C-83A1-F6EECF244321}">
                <p14:modId xmlns:p14="http://schemas.microsoft.com/office/powerpoint/2010/main" val="1066342651"/>
              </p:ext>
            </p:extLst>
          </p:nvPr>
        </p:nvGraphicFramePr>
        <p:xfrm>
          <a:off x="457200" y="1261464"/>
          <a:ext cx="8229600" cy="4140972"/>
        </p:xfrm>
        <a:graphic>
          <a:graphicData uri="http://schemas.openxmlformats.org/drawingml/2006/table">
            <a:tbl>
              <a:tblPr>
                <a:tableStyleId>{5C22544A-7EE6-4342-B048-85BDC9FD1C3A}</a:tableStyleId>
              </a:tblPr>
              <a:tblGrid>
                <a:gridCol w="1384950"/>
                <a:gridCol w="434089"/>
                <a:gridCol w="488350"/>
                <a:gridCol w="488350"/>
                <a:gridCol w="488350"/>
                <a:gridCol w="488350"/>
                <a:gridCol w="488350"/>
                <a:gridCol w="537443"/>
                <a:gridCol w="537443"/>
                <a:gridCol w="537443"/>
                <a:gridCol w="537443"/>
                <a:gridCol w="537443"/>
                <a:gridCol w="609792"/>
                <a:gridCol w="671804"/>
              </a:tblGrid>
              <a:tr h="116457">
                <a:tc>
                  <a:txBody>
                    <a:bodyPr/>
                    <a:lstStyle/>
                    <a:p>
                      <a:pPr algn="l" fontAlgn="b"/>
                      <a:r>
                        <a:rPr lang="en-MY" sz="1000" u="none" strike="noStrike" dirty="0">
                          <a:effectLst/>
                        </a:rPr>
                        <a:t>SPS Accounting (A)</a:t>
                      </a:r>
                      <a:endParaRPr lang="en-MY" sz="1000" b="1" i="0" u="none" strike="noStrike" dirty="0">
                        <a:effectLst/>
                        <a:latin typeface="Tw Cen MT"/>
                      </a:endParaRPr>
                    </a:p>
                  </a:txBody>
                  <a:tcPr marL="7764" marR="7764" marT="7764" marB="0" anchor="b"/>
                </a:tc>
                <a:tc>
                  <a:txBody>
                    <a:bodyPr/>
                    <a:lstStyle/>
                    <a:p>
                      <a:pPr algn="r" fontAlgn="b"/>
                      <a:r>
                        <a:rPr lang="en-MY" sz="1000" u="none" strike="noStrike">
                          <a:effectLst/>
                        </a:rPr>
                        <a:t>M1</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M2</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M3</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M4</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M5</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M6</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M7</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M8</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M9</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M10</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M11</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M12</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Total Year</a:t>
                      </a:r>
                      <a:endParaRPr lang="en-MY" sz="1000" b="1" i="0" u="none" strike="noStrike">
                        <a:effectLst/>
                        <a:latin typeface="Tw Cen MT"/>
                      </a:endParaRPr>
                    </a:p>
                  </a:txBody>
                  <a:tcPr marL="7764" marR="7764" marT="7764" marB="0" anchor="b"/>
                </a:tc>
              </a:tr>
              <a:tr h="116457">
                <a:tc>
                  <a:txBody>
                    <a:bodyPr/>
                    <a:lstStyle/>
                    <a:p>
                      <a:pPr algn="l" fontAlgn="b"/>
                      <a:r>
                        <a:rPr lang="en-MY" sz="1000" u="none" strike="noStrike" dirty="0">
                          <a:effectLst/>
                        </a:rPr>
                        <a:t>No of Users</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14</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21</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31</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70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213</a:t>
                      </a:r>
                      <a:endParaRPr lang="en-MY" sz="1000" b="0" i="0" u="none" strike="noStrike">
                        <a:effectLst/>
                        <a:latin typeface="Tw Cen MT"/>
                      </a:endParaRPr>
                    </a:p>
                  </a:txBody>
                  <a:tcPr marL="7764" marR="7764" marT="7764" marB="0" anchor="b"/>
                </a:tc>
              </a:tr>
              <a:tr h="116457">
                <a:tc>
                  <a:txBody>
                    <a:bodyPr/>
                    <a:lstStyle/>
                    <a:p>
                      <a:pPr algn="l" fontAlgn="b"/>
                      <a:r>
                        <a:rPr lang="en-MY" sz="1000" b="1" u="none" strike="noStrike" dirty="0">
                          <a:effectLst/>
                        </a:rPr>
                        <a:t>Gross Revenue</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5,760</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a:effectLst/>
                        </a:rPr>
                        <a:t>7,200</a:t>
                      </a:r>
                      <a:endParaRPr lang="en-MY" sz="1000" b="1" i="0" u="none" strike="noStrike">
                        <a:effectLst/>
                        <a:latin typeface="Tw Cen MT"/>
                      </a:endParaRPr>
                    </a:p>
                  </a:txBody>
                  <a:tcPr marL="7764" marR="7764" marT="7764" marB="0" anchor="b"/>
                </a:tc>
                <a:tc>
                  <a:txBody>
                    <a:bodyPr/>
                    <a:lstStyle/>
                    <a:p>
                      <a:pPr algn="r" fontAlgn="b"/>
                      <a:r>
                        <a:rPr lang="en-MY" sz="1000" b="1" u="none" strike="noStrike" dirty="0">
                          <a:effectLst/>
                        </a:rPr>
                        <a:t>9,000</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11,250</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14,063</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17,578</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26,367</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a:effectLst/>
                        </a:rPr>
                        <a:t>39,551</a:t>
                      </a:r>
                      <a:endParaRPr lang="en-MY" sz="1000" b="1" i="0" u="none" strike="noStrike">
                        <a:effectLst/>
                        <a:latin typeface="Tw Cen MT"/>
                      </a:endParaRPr>
                    </a:p>
                  </a:txBody>
                  <a:tcPr marL="7764" marR="7764" marT="7764" marB="0" anchor="b"/>
                </a:tc>
                <a:tc>
                  <a:txBody>
                    <a:bodyPr/>
                    <a:lstStyle/>
                    <a:p>
                      <a:pPr algn="r" fontAlgn="b"/>
                      <a:r>
                        <a:rPr lang="en-MY" sz="1000" b="1" u="none" strike="noStrike">
                          <a:effectLst/>
                        </a:rPr>
                        <a:t>59,326</a:t>
                      </a:r>
                      <a:endParaRPr lang="en-MY" sz="1000" b="1" i="0" u="none" strike="noStrike">
                        <a:effectLst/>
                        <a:latin typeface="Tw Cen MT"/>
                      </a:endParaRPr>
                    </a:p>
                  </a:txBody>
                  <a:tcPr marL="7764" marR="7764" marT="7764" marB="0" anchor="b"/>
                </a:tc>
                <a:tc>
                  <a:txBody>
                    <a:bodyPr/>
                    <a:lstStyle/>
                    <a:p>
                      <a:pPr algn="r" fontAlgn="b"/>
                      <a:r>
                        <a:rPr lang="en-MY" sz="1000" b="1" u="none" strike="noStrike">
                          <a:effectLst/>
                        </a:rPr>
                        <a:t>88,989</a:t>
                      </a:r>
                      <a:endParaRPr lang="en-MY" sz="1000" b="1" i="0" u="none" strike="noStrike">
                        <a:effectLst/>
                        <a:latin typeface="Tw Cen MT"/>
                      </a:endParaRPr>
                    </a:p>
                  </a:txBody>
                  <a:tcPr marL="7764" marR="7764" marT="7764" marB="0" anchor="b"/>
                </a:tc>
                <a:tc>
                  <a:txBody>
                    <a:bodyPr/>
                    <a:lstStyle/>
                    <a:p>
                      <a:pPr algn="r" fontAlgn="b"/>
                      <a:r>
                        <a:rPr lang="en-MY" sz="1000" b="1" u="none" strike="noStrike" dirty="0">
                          <a:effectLst/>
                        </a:rPr>
                        <a:t>133,484</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200,226</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612,794</a:t>
                      </a:r>
                      <a:endParaRPr lang="en-MY" sz="1000" b="1" i="0" u="none" strike="noStrike" dirty="0">
                        <a:effectLst/>
                        <a:latin typeface="Tw Cen MT"/>
                      </a:endParaRPr>
                    </a:p>
                  </a:txBody>
                  <a:tcPr marL="7764" marR="7764" marT="7764" marB="0" anchor="b"/>
                </a:tc>
              </a:tr>
              <a:tr h="116457">
                <a:tc>
                  <a:txBody>
                    <a:bodyPr/>
                    <a:lstStyle/>
                    <a:p>
                      <a:pPr algn="l" fontAlgn="b"/>
                      <a:endParaRPr lang="en-MY" sz="1000" b="1" i="0" u="none" strike="noStrike" dirty="0">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dirty="0">
                        <a:effectLst/>
                        <a:latin typeface="Tw Cen MT"/>
                      </a:endParaRPr>
                    </a:p>
                  </a:txBody>
                  <a:tcPr marL="7764" marR="7764" marT="7764" marB="0" anchor="b"/>
                </a:tc>
                <a:tc>
                  <a:txBody>
                    <a:bodyPr/>
                    <a:lstStyle/>
                    <a:p>
                      <a:pPr algn="r" fontAlgn="b"/>
                      <a:endParaRPr lang="en-MY" sz="1000" b="0" i="0" u="none" strike="noStrike" dirty="0">
                        <a:effectLst/>
                        <a:latin typeface="Tw Cen MT"/>
                      </a:endParaRPr>
                    </a:p>
                  </a:txBody>
                  <a:tcPr marL="7764" marR="7764" marT="7764" marB="0" anchor="b"/>
                </a:tc>
                <a:tc>
                  <a:txBody>
                    <a:bodyPr/>
                    <a:lstStyle/>
                    <a:p>
                      <a:pPr algn="r" fontAlgn="b"/>
                      <a:endParaRPr lang="en-MY" sz="1000" b="0" i="0" u="none" strike="noStrike" dirty="0">
                        <a:effectLst/>
                        <a:latin typeface="Tw Cen MT"/>
                      </a:endParaRPr>
                    </a:p>
                  </a:txBody>
                  <a:tcPr marL="7764" marR="7764" marT="7764" marB="0" anchor="b"/>
                </a:tc>
                <a:tc>
                  <a:txBody>
                    <a:bodyPr/>
                    <a:lstStyle/>
                    <a:p>
                      <a:pPr algn="r" fontAlgn="b"/>
                      <a:endParaRPr lang="en-MY" sz="1000" b="0" i="0" u="none" strike="noStrike" dirty="0">
                        <a:effectLst/>
                        <a:latin typeface="Tw Cen MT"/>
                      </a:endParaRPr>
                    </a:p>
                  </a:txBody>
                  <a:tcPr marL="7764" marR="7764" marT="7764" marB="0" anchor="b"/>
                </a:tc>
                <a:tc>
                  <a:txBody>
                    <a:bodyPr/>
                    <a:lstStyle/>
                    <a:p>
                      <a:pPr algn="r" fontAlgn="b"/>
                      <a:endParaRPr lang="en-MY" sz="1000" b="0" i="0" u="none" strike="noStrike" dirty="0">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SPS P.O.S (B)</a:t>
                      </a:r>
                      <a:endParaRPr lang="en-MY" sz="1000" b="1" i="0" u="none" strike="noStrike" dirty="0">
                        <a:effectLst/>
                        <a:latin typeface="Tw Cen MT"/>
                      </a:endParaRPr>
                    </a:p>
                  </a:txBody>
                  <a:tcPr marL="7764" marR="7764" marT="7764" marB="0" anchor="b"/>
                </a:tc>
                <a:tc>
                  <a:txBody>
                    <a:bodyPr/>
                    <a:lstStyle/>
                    <a:p>
                      <a:pPr algn="r" fontAlgn="b"/>
                      <a:r>
                        <a:rPr lang="en-MY" sz="1000" u="none" strike="noStrike">
                          <a:effectLst/>
                        </a:rPr>
                        <a:t>M1</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M2</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M3</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M4</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M5</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M6</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M7</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M8</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M9</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M10</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M11</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M12</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Total Year</a:t>
                      </a:r>
                      <a:endParaRPr lang="en-MY" sz="1000" b="1" i="0" u="none" strike="noStrike">
                        <a:effectLst/>
                        <a:latin typeface="Tw Cen MT"/>
                      </a:endParaRPr>
                    </a:p>
                  </a:txBody>
                  <a:tcPr marL="7764" marR="7764" marT="7764" marB="0" anchor="b"/>
                </a:tc>
              </a:tr>
              <a:tr h="116457">
                <a:tc>
                  <a:txBody>
                    <a:bodyPr/>
                    <a:lstStyle/>
                    <a:p>
                      <a:pPr algn="l" fontAlgn="b"/>
                      <a:r>
                        <a:rPr lang="en-MY" sz="1000" u="none" strike="noStrike" dirty="0">
                          <a:effectLst/>
                        </a:rPr>
                        <a:t>No of Users</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14</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21</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31</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70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213</a:t>
                      </a:r>
                      <a:endParaRPr lang="en-MY" sz="1000" b="0" i="0" u="none" strike="noStrike">
                        <a:effectLst/>
                        <a:latin typeface="Tw Cen MT"/>
                      </a:endParaRPr>
                    </a:p>
                  </a:txBody>
                  <a:tcPr marL="7764" marR="7764" marT="7764" marB="0" anchor="b"/>
                </a:tc>
              </a:tr>
              <a:tr h="116457">
                <a:tc>
                  <a:txBody>
                    <a:bodyPr/>
                    <a:lstStyle/>
                    <a:p>
                      <a:pPr algn="l" fontAlgn="b"/>
                      <a:r>
                        <a:rPr lang="en-MY" sz="1000" b="1" u="none" strike="noStrike" dirty="0">
                          <a:effectLst/>
                        </a:rPr>
                        <a:t>Gross Revenue</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7,760</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9,700</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12,125</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15,156</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18,945</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23,682</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35,522</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53,284</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79,926</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119,888</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179,832</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269,749</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825,569</a:t>
                      </a:r>
                      <a:endParaRPr lang="en-MY" sz="1000" b="1" i="0" u="none" strike="noStrike" dirty="0">
                        <a:effectLst/>
                        <a:latin typeface="Tw Cen MT"/>
                      </a:endParaRPr>
                    </a:p>
                  </a:txBody>
                  <a:tcPr marL="7764" marR="7764" marT="7764" marB="0" anchor="b"/>
                </a:tc>
              </a:tr>
              <a:tr h="116457">
                <a:tc>
                  <a:txBody>
                    <a:bodyPr/>
                    <a:lstStyle/>
                    <a:p>
                      <a:pPr algn="l" fontAlgn="b"/>
                      <a:endParaRPr lang="en-MY" sz="1000" b="1" i="0" u="none" strike="noStrike" dirty="0">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c>
                  <a:txBody>
                    <a:bodyPr/>
                    <a:lstStyle/>
                    <a:p>
                      <a:pPr algn="r" fontAlgn="b"/>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SPS Business Advisory (C)</a:t>
                      </a:r>
                      <a:endParaRPr lang="en-MY" sz="1000" b="1" i="0" u="none" strike="noStrike" dirty="0">
                        <a:effectLst/>
                        <a:latin typeface="Tw Cen MT"/>
                      </a:endParaRPr>
                    </a:p>
                  </a:txBody>
                  <a:tcPr marL="7764" marR="7764" marT="7764" marB="0" anchor="b"/>
                </a:tc>
                <a:tc>
                  <a:txBody>
                    <a:bodyPr/>
                    <a:lstStyle/>
                    <a:p>
                      <a:pPr algn="r" fontAlgn="b"/>
                      <a:r>
                        <a:rPr lang="en-MY" sz="1000" u="none" strike="noStrike">
                          <a:effectLst/>
                        </a:rPr>
                        <a:t>M1</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M2</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M3</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M4</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M5</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M6</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M7</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M8</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M9</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M10</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M11</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M12</a:t>
                      </a:r>
                      <a:endParaRPr lang="en-MY" sz="1000" b="1" i="0" u="none" strike="noStrike">
                        <a:effectLst/>
                        <a:latin typeface="Tw Cen MT"/>
                      </a:endParaRPr>
                    </a:p>
                  </a:txBody>
                  <a:tcPr marL="7764" marR="7764" marT="7764" marB="0" anchor="b"/>
                </a:tc>
                <a:tc>
                  <a:txBody>
                    <a:bodyPr/>
                    <a:lstStyle/>
                    <a:p>
                      <a:pPr algn="r" fontAlgn="b"/>
                      <a:r>
                        <a:rPr lang="en-MY" sz="1000" u="none" strike="noStrike">
                          <a:effectLst/>
                        </a:rPr>
                        <a:t>Total Year</a:t>
                      </a:r>
                      <a:endParaRPr lang="en-MY" sz="1000" b="1" i="0" u="none" strike="noStrike">
                        <a:effectLst/>
                        <a:latin typeface="Tw Cen MT"/>
                      </a:endParaRPr>
                    </a:p>
                  </a:txBody>
                  <a:tcPr marL="7764" marR="7764" marT="7764" marB="0" anchor="b"/>
                </a:tc>
              </a:tr>
              <a:tr h="116457">
                <a:tc>
                  <a:txBody>
                    <a:bodyPr/>
                    <a:lstStyle/>
                    <a:p>
                      <a:pPr algn="l" fontAlgn="b"/>
                      <a:r>
                        <a:rPr lang="en-MY" sz="1000" u="none" strike="noStrike" dirty="0">
                          <a:effectLst/>
                        </a:rPr>
                        <a:t>No of Users</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13</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93</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Audit</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GST</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Financial Accounting</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Taxation</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Corporate Secretarial</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Corporate Finance</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Islamic Accounting</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Training</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3,600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3,780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3,969</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4,167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4,376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4,595</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6,892</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10,338</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15,507</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23,260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34,890</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52,336</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167,710</a:t>
                      </a:r>
                      <a:endParaRPr lang="en-MY" sz="1000" b="0" i="0" u="none" strike="noStrike">
                        <a:effectLst/>
                        <a:latin typeface="Tw Cen MT"/>
                      </a:endParaRPr>
                    </a:p>
                  </a:txBody>
                  <a:tcPr marL="7764" marR="7764" marT="7764" marB="0" anchor="b"/>
                </a:tc>
              </a:tr>
              <a:tr h="116457">
                <a:tc>
                  <a:txBody>
                    <a:bodyPr/>
                    <a:lstStyle/>
                    <a:p>
                      <a:pPr algn="l" fontAlgn="b"/>
                      <a:r>
                        <a:rPr lang="en-MY" sz="1000" b="1" u="none" strike="noStrike" dirty="0">
                          <a:effectLst/>
                        </a:rPr>
                        <a:t>Gross Revenue</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a:effectLst/>
                        </a:rPr>
                        <a:t>28,800</a:t>
                      </a:r>
                      <a:endParaRPr lang="en-MY" sz="1000" b="1" i="0" u="none" strike="noStrike">
                        <a:effectLst/>
                        <a:latin typeface="Tw Cen MT"/>
                      </a:endParaRPr>
                    </a:p>
                  </a:txBody>
                  <a:tcPr marL="7764" marR="7764" marT="7764" marB="0" anchor="b"/>
                </a:tc>
                <a:tc>
                  <a:txBody>
                    <a:bodyPr/>
                    <a:lstStyle/>
                    <a:p>
                      <a:pPr algn="r" fontAlgn="b"/>
                      <a:r>
                        <a:rPr lang="en-MY" sz="1000" b="1" u="none" strike="noStrike" dirty="0">
                          <a:effectLst/>
                        </a:rPr>
                        <a:t>30,240</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31,752</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33,340</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35,007</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36,757</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55,135</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82,703</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124,055</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186,082</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279,123</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418,684</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1,341,677</a:t>
                      </a:r>
                      <a:endParaRPr lang="en-MY" sz="1000" b="1" i="0" u="none" strike="noStrike" dirty="0">
                        <a:effectLst/>
                        <a:latin typeface="Tw Cen MT"/>
                      </a:endParaRPr>
                    </a:p>
                  </a:txBody>
                  <a:tcPr marL="7764" marR="7764" marT="7764" marB="0" anchor="b"/>
                </a:tc>
              </a:tr>
              <a:tr h="116457">
                <a:tc gridSpan="14">
                  <a:txBody>
                    <a:bodyPr/>
                    <a:lstStyle/>
                    <a:p>
                      <a:pPr algn="l" fontAlgn="b"/>
                      <a:r>
                        <a:rPr lang="en-MY" sz="1000" b="1" u="none" strike="noStrike" dirty="0" smtClean="0">
                          <a:effectLst/>
                        </a:rPr>
                        <a:t>KUMPULAN UTUSAN </a:t>
                      </a:r>
                      <a:r>
                        <a:rPr lang="en-MY" sz="1000" b="1" u="none" strike="noStrike" dirty="0">
                          <a:effectLst/>
                        </a:rPr>
                        <a:t>Share of Revenue Apportionment</a:t>
                      </a:r>
                      <a:endParaRPr lang="en-MY" sz="1000" b="1" i="0" u="none" strike="noStrike" dirty="0">
                        <a:effectLst/>
                        <a:latin typeface="Tw Cen MT"/>
                      </a:endParaRPr>
                    </a:p>
                  </a:txBody>
                  <a:tcPr marL="7764" marR="7764" marT="7764" marB="0" anchor="b"/>
                </a:tc>
                <a:tc hMerge="1">
                  <a:txBody>
                    <a:bodyPr/>
                    <a:lstStyle/>
                    <a:p>
                      <a:endParaRPr lang="en-MY"/>
                    </a:p>
                  </a:txBody>
                  <a:tcPr/>
                </a:tc>
                <a:tc hMerge="1">
                  <a:txBody>
                    <a:bodyPr/>
                    <a:lstStyle/>
                    <a:p>
                      <a:pPr algn="r" fontAlgn="b"/>
                      <a:endParaRPr lang="en-MY" sz="1000" b="0" i="0" u="none" strike="noStrike">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c hMerge="1">
                  <a:txBody>
                    <a:bodyPr/>
                    <a:lstStyle/>
                    <a:p>
                      <a:pPr algn="r" fontAlgn="b"/>
                      <a:endParaRPr lang="en-MY" sz="1000" b="0" i="0" u="none" strike="noStrike" dirty="0">
                        <a:effectLst/>
                        <a:latin typeface="Tw Cen MT"/>
                      </a:endParaRPr>
                    </a:p>
                  </a:txBody>
                  <a:tcPr marL="7764" marR="7764" marT="7764" marB="0" anchor="b"/>
                </a:tc>
              </a:tr>
              <a:tr h="116457">
                <a:tc>
                  <a:txBody>
                    <a:bodyPr/>
                    <a:lstStyle/>
                    <a:p>
                      <a:pPr algn="l" fontAlgn="b"/>
                      <a:r>
                        <a:rPr lang="en-MY" sz="1000" u="none" strike="noStrike" dirty="0">
                          <a:effectLst/>
                        </a:rPr>
                        <a:t>SPS Business Application (A + B)</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       4,056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5,070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6,338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7,922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9,902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12,378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18,567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27,850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41,776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62,663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93,995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140,992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431,509 </a:t>
                      </a:r>
                      <a:endParaRPr lang="en-MY" sz="1000" b="0" i="0" u="none" strike="noStrike">
                        <a:effectLst/>
                        <a:latin typeface="Tw Cen MT"/>
                      </a:endParaRPr>
                    </a:p>
                  </a:txBody>
                  <a:tcPr marL="7764" marR="7764" marT="7764" marB="0" anchor="b"/>
                </a:tc>
              </a:tr>
              <a:tr h="116457">
                <a:tc>
                  <a:txBody>
                    <a:bodyPr/>
                    <a:lstStyle/>
                    <a:p>
                      <a:pPr algn="l" fontAlgn="b"/>
                      <a:r>
                        <a:rPr lang="en-MY" sz="1000" u="none" strike="noStrike" dirty="0">
                          <a:effectLst/>
                        </a:rPr>
                        <a:t>SPS Business Advisory (C)</a:t>
                      </a:r>
                      <a:endParaRPr lang="en-MY" sz="1000" b="0" i="0" u="none" strike="noStrike" dirty="0">
                        <a:effectLst/>
                        <a:latin typeface="Tw Cen MT"/>
                      </a:endParaRPr>
                    </a:p>
                  </a:txBody>
                  <a:tcPr marL="7764" marR="7764" marT="7764" marB="0" anchor="b"/>
                </a:tc>
                <a:tc>
                  <a:txBody>
                    <a:bodyPr/>
                    <a:lstStyle/>
                    <a:p>
                      <a:pPr algn="r" fontAlgn="b"/>
                      <a:r>
                        <a:rPr lang="en-MY" sz="1000" u="none" strike="noStrike">
                          <a:effectLst/>
                        </a:rPr>
                        <a:t>       5,760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6,048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6,350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6,668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7,001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7,351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11,027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16,541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24,811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37,216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55,825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83,737 </a:t>
                      </a:r>
                      <a:endParaRPr lang="en-MY" sz="1000" b="0" i="0" u="none" strike="noStrike">
                        <a:effectLst/>
                        <a:latin typeface="Tw Cen MT"/>
                      </a:endParaRPr>
                    </a:p>
                  </a:txBody>
                  <a:tcPr marL="7764" marR="7764" marT="7764" marB="0" anchor="b"/>
                </a:tc>
                <a:tc>
                  <a:txBody>
                    <a:bodyPr/>
                    <a:lstStyle/>
                    <a:p>
                      <a:pPr algn="r" fontAlgn="b"/>
                      <a:r>
                        <a:rPr lang="en-MY" sz="1000" u="none" strike="noStrike">
                          <a:effectLst/>
                        </a:rPr>
                        <a:t>             268,335 </a:t>
                      </a:r>
                      <a:endParaRPr lang="en-MY" sz="1000" b="0" i="0" u="none" strike="noStrike">
                        <a:effectLst/>
                        <a:latin typeface="Tw Cen MT"/>
                      </a:endParaRPr>
                    </a:p>
                  </a:txBody>
                  <a:tcPr marL="7764" marR="7764" marT="7764" marB="0" anchor="b"/>
                </a:tc>
              </a:tr>
              <a:tr h="116457">
                <a:tc>
                  <a:txBody>
                    <a:bodyPr/>
                    <a:lstStyle/>
                    <a:p>
                      <a:pPr algn="l" fontAlgn="b"/>
                      <a:r>
                        <a:rPr lang="en-MY" sz="1000" b="1" u="none" strike="noStrike" dirty="0">
                          <a:effectLst/>
                        </a:rPr>
                        <a:t>Total Gross Revenue (A+B+C)</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9,816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11,118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12,688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14,590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16,904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19,729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29,594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44,391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66,586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99,880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149,819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224,729 </a:t>
                      </a:r>
                      <a:endParaRPr lang="en-MY" sz="1000" b="1" i="0" u="none" strike="noStrike" dirty="0">
                        <a:effectLst/>
                        <a:latin typeface="Tw Cen MT"/>
                      </a:endParaRPr>
                    </a:p>
                  </a:txBody>
                  <a:tcPr marL="7764" marR="7764" marT="7764" marB="0" anchor="b"/>
                </a:tc>
                <a:tc>
                  <a:txBody>
                    <a:bodyPr/>
                    <a:lstStyle/>
                    <a:p>
                      <a:pPr algn="r" fontAlgn="b"/>
                      <a:r>
                        <a:rPr lang="en-MY" sz="1000" b="1" u="none" strike="noStrike" dirty="0">
                          <a:effectLst/>
                        </a:rPr>
                        <a:t>             699,844 </a:t>
                      </a:r>
                      <a:endParaRPr lang="en-MY" sz="1000" b="1" i="0" u="none" strike="noStrike" dirty="0">
                        <a:effectLst/>
                        <a:latin typeface="Tw Cen MT"/>
                      </a:endParaRPr>
                    </a:p>
                  </a:txBody>
                  <a:tcPr marL="7764" marR="7764" marT="7764" marB="0" anchor="b"/>
                </a:tc>
              </a:tr>
            </a:tbl>
          </a:graphicData>
        </a:graphic>
      </p:graphicFrame>
      <p:sp>
        <p:nvSpPr>
          <p:cNvPr id="6" name="TextBox 5"/>
          <p:cNvSpPr txBox="1"/>
          <p:nvPr/>
        </p:nvSpPr>
        <p:spPr>
          <a:xfrm>
            <a:off x="381000" y="5491371"/>
            <a:ext cx="3886200" cy="1061829"/>
          </a:xfrm>
          <a:prstGeom prst="rect">
            <a:avLst/>
          </a:prstGeom>
          <a:noFill/>
        </p:spPr>
        <p:txBody>
          <a:bodyPr wrap="square" rtlCol="0">
            <a:spAutoFit/>
          </a:bodyPr>
          <a:lstStyle/>
          <a:p>
            <a:pPr fontAlgn="b"/>
            <a:r>
              <a:rPr lang="en-MY" sz="700" b="1" dirty="0"/>
              <a:t>This forecast is based on assumption </a:t>
            </a:r>
            <a:r>
              <a:rPr lang="en-MY" sz="700" b="1" dirty="0" smtClean="0"/>
              <a:t>below</a:t>
            </a:r>
          </a:p>
          <a:p>
            <a:pPr marL="171450" indent="-171450" fontAlgn="b">
              <a:buFont typeface="Arial" panose="020B0604020202020204" pitchFamily="34" charset="0"/>
              <a:buChar char="•"/>
            </a:pPr>
            <a:r>
              <a:rPr lang="en-MY" sz="700" dirty="0" smtClean="0"/>
              <a:t>No </a:t>
            </a:r>
            <a:r>
              <a:rPr lang="en-MY" sz="700" dirty="0"/>
              <a:t>of companies </a:t>
            </a:r>
            <a:r>
              <a:rPr lang="en-MY" sz="700" dirty="0" err="1"/>
              <a:t>did'nt</a:t>
            </a:r>
            <a:r>
              <a:rPr lang="en-MY" sz="700" dirty="0"/>
              <a:t> claim for RMCD </a:t>
            </a:r>
            <a:r>
              <a:rPr lang="en-MY" sz="700" dirty="0" smtClean="0"/>
              <a:t>Vouchers</a:t>
            </a:r>
          </a:p>
          <a:p>
            <a:pPr marL="171450" indent="-171450" fontAlgn="b">
              <a:buFont typeface="Arial" panose="020B0604020202020204" pitchFamily="34" charset="0"/>
              <a:buChar char="•"/>
            </a:pPr>
            <a:r>
              <a:rPr lang="en-MY" sz="700" dirty="0" smtClean="0"/>
              <a:t>1 </a:t>
            </a:r>
            <a:r>
              <a:rPr lang="en-MY" sz="700" dirty="0"/>
              <a:t>% are reading </a:t>
            </a:r>
            <a:r>
              <a:rPr lang="en-MY" sz="700" dirty="0" err="1"/>
              <a:t>Sihar</a:t>
            </a:r>
            <a:r>
              <a:rPr lang="en-MY" sz="700" dirty="0"/>
              <a:t> </a:t>
            </a:r>
            <a:r>
              <a:rPr lang="en-MY" sz="700" dirty="0" err="1" smtClean="0"/>
              <a:t>Harian</a:t>
            </a:r>
            <a:endParaRPr lang="en-MY" sz="700" dirty="0" smtClean="0"/>
          </a:p>
          <a:p>
            <a:pPr marL="171450" indent="-171450" fontAlgn="b">
              <a:buFont typeface="Arial" panose="020B0604020202020204" pitchFamily="34" charset="0"/>
              <a:buChar char="•"/>
            </a:pPr>
            <a:r>
              <a:rPr lang="en-MY" sz="700" dirty="0" smtClean="0"/>
              <a:t>0.05 </a:t>
            </a:r>
            <a:r>
              <a:rPr lang="en-MY" sz="700" dirty="0"/>
              <a:t>% buy SPS and POS </a:t>
            </a:r>
            <a:r>
              <a:rPr lang="en-MY" sz="700" dirty="0" smtClean="0"/>
              <a:t>concurrently</a:t>
            </a:r>
          </a:p>
          <a:p>
            <a:pPr marL="171450" indent="-171450" fontAlgn="b">
              <a:buFont typeface="Arial" panose="020B0604020202020204" pitchFamily="34" charset="0"/>
              <a:buChar char="•"/>
            </a:pPr>
            <a:r>
              <a:rPr lang="en-MY" sz="700" dirty="0" smtClean="0"/>
              <a:t>Growth </a:t>
            </a:r>
            <a:r>
              <a:rPr lang="en-MY" sz="700" dirty="0"/>
              <a:t>rate for SPS Business Solutions is expected at 25% for the first 6 month and 50% on following month </a:t>
            </a:r>
            <a:r>
              <a:rPr lang="en-MY" sz="700" dirty="0" smtClean="0"/>
              <a:t>onward</a:t>
            </a:r>
          </a:p>
          <a:p>
            <a:pPr marL="171450" indent="-171450" fontAlgn="b">
              <a:buFont typeface="Arial" panose="020B0604020202020204" pitchFamily="34" charset="0"/>
              <a:buChar char="•"/>
            </a:pPr>
            <a:r>
              <a:rPr lang="en-MY" sz="700" dirty="0" smtClean="0"/>
              <a:t>Growth </a:t>
            </a:r>
            <a:r>
              <a:rPr lang="en-MY" sz="700" dirty="0"/>
              <a:t>rate for SPS Business Advisory &amp; Corporate services is expected at 5% for the first 6 month and 50% on following month </a:t>
            </a:r>
            <a:r>
              <a:rPr lang="en-MY" sz="700" dirty="0" smtClean="0"/>
              <a:t>onward</a:t>
            </a:r>
          </a:p>
          <a:p>
            <a:pPr marL="171450" indent="-171450" fontAlgn="b">
              <a:buFont typeface="Arial" panose="020B0604020202020204" pitchFamily="34" charset="0"/>
              <a:buChar char="•"/>
            </a:pPr>
            <a:r>
              <a:rPr lang="en-MY" sz="700" dirty="0" smtClean="0"/>
              <a:t>Based </a:t>
            </a:r>
            <a:r>
              <a:rPr lang="en-MY" sz="700" dirty="0"/>
              <a:t>Charges for business advisory is assume at RM </a:t>
            </a:r>
            <a:r>
              <a:rPr lang="en-MY" sz="700" dirty="0" smtClean="0"/>
              <a:t>1,800.00</a:t>
            </a:r>
            <a:endParaRPr lang="en-MY" sz="700" dirty="0">
              <a:latin typeface="Tw Cen MT"/>
            </a:endParaRPr>
          </a:p>
        </p:txBody>
      </p:sp>
      <p:sp>
        <p:nvSpPr>
          <p:cNvPr id="7" name="TextBox 6"/>
          <p:cNvSpPr txBox="1"/>
          <p:nvPr/>
        </p:nvSpPr>
        <p:spPr>
          <a:xfrm>
            <a:off x="1219200" y="914400"/>
            <a:ext cx="6553200" cy="338554"/>
          </a:xfrm>
          <a:prstGeom prst="rect">
            <a:avLst/>
          </a:prstGeom>
          <a:noFill/>
        </p:spPr>
        <p:txBody>
          <a:bodyPr wrap="square" rtlCol="0">
            <a:spAutoFit/>
          </a:bodyPr>
          <a:lstStyle/>
          <a:p>
            <a:pPr algn="ctr"/>
            <a:r>
              <a:rPr lang="en-US" sz="1600" b="1" dirty="0" smtClean="0"/>
              <a:t>Revenue Projection for SPS Mart Media Partnership</a:t>
            </a:r>
            <a:endParaRPr lang="en-MY" sz="1600" b="1" dirty="0"/>
          </a:p>
        </p:txBody>
      </p:sp>
    </p:spTree>
    <p:extLst>
      <p:ext uri="{BB962C8B-B14F-4D97-AF65-F5344CB8AC3E}">
        <p14:creationId xmlns:p14="http://schemas.microsoft.com/office/powerpoint/2010/main" val="110825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8" name="TextBox 27"/>
          <p:cNvSpPr txBox="1"/>
          <p:nvPr/>
        </p:nvSpPr>
        <p:spPr>
          <a:xfrm>
            <a:off x="3200400" y="76200"/>
            <a:ext cx="5867400" cy="584775"/>
          </a:xfrm>
          <a:prstGeom prst="rect">
            <a:avLst/>
          </a:prstGeom>
          <a:noFill/>
        </p:spPr>
        <p:txBody>
          <a:bodyPr wrap="square" rtlCol="0">
            <a:spAutoFit/>
          </a:bodyPr>
          <a:lstStyle/>
          <a:p>
            <a:pPr algn="r"/>
            <a:r>
              <a:rPr lang="en-MY" sz="3200" b="1" dirty="0" smtClean="0"/>
              <a:t>SUMMARY</a:t>
            </a:r>
            <a:endParaRPr lang="en-MY" sz="3200" b="1" dirty="0"/>
          </a:p>
        </p:txBody>
      </p:sp>
      <p:sp>
        <p:nvSpPr>
          <p:cNvPr id="2" name="Rectangle 1"/>
          <p:cNvSpPr/>
          <p:nvPr/>
        </p:nvSpPr>
        <p:spPr>
          <a:xfrm>
            <a:off x="2286000" y="2828836"/>
            <a:ext cx="4572000" cy="1477328"/>
          </a:xfrm>
          <a:prstGeom prst="rect">
            <a:avLst/>
          </a:prstGeom>
        </p:spPr>
        <p:txBody>
          <a:bodyPr>
            <a:spAutoFit/>
          </a:bodyPr>
          <a:lstStyle/>
          <a:p>
            <a:pPr algn="just"/>
            <a:r>
              <a:rPr lang="en-US" dirty="0" smtClean="0"/>
              <a:t>SALIHIN </a:t>
            </a:r>
            <a:r>
              <a:rPr lang="en-US" dirty="0"/>
              <a:t>believes in providing the best and most efficient </a:t>
            </a:r>
            <a:r>
              <a:rPr lang="en-US" dirty="0" smtClean="0"/>
              <a:t>business solutions technology and professional services </a:t>
            </a:r>
            <a:r>
              <a:rPr lang="en-US" dirty="0"/>
              <a:t>to your organization.  We look forward to an opportunity to work with you and welcome future collaborations.</a:t>
            </a:r>
            <a:endParaRPr lang="en-MY" dirty="0"/>
          </a:p>
        </p:txBody>
      </p:sp>
    </p:spTree>
    <p:extLst>
      <p:ext uri="{BB962C8B-B14F-4D97-AF65-F5344CB8AC3E}">
        <p14:creationId xmlns:p14="http://schemas.microsoft.com/office/powerpoint/2010/main" val="335182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2362201" y="5710872"/>
            <a:ext cx="5867399" cy="539791"/>
          </a:xfrm>
          <a:prstGeom prst="rect">
            <a:avLst/>
          </a:prstGeom>
          <a:noFill/>
          <a:ln>
            <a:noFill/>
          </a:ln>
        </p:spPr>
        <p:txBody>
          <a:bodyPr lIns="84392" tIns="42185" rIns="84392" bIns="42185" anchor="t" anchorCtr="0">
            <a:noAutofit/>
          </a:bodyPr>
          <a:lstStyle/>
          <a:p>
            <a:pPr>
              <a:buSzPct val="25000"/>
            </a:pPr>
            <a:r>
              <a:rPr lang="en-US" sz="2800" dirty="0">
                <a:latin typeface="Calibri"/>
                <a:ea typeface="Calibri"/>
                <a:cs typeface="Calibri"/>
                <a:sym typeface="Calibri"/>
              </a:rPr>
              <a:t>1.0 ABOUT US</a:t>
            </a:r>
          </a:p>
        </p:txBody>
      </p:sp>
      <p:grpSp>
        <p:nvGrpSpPr>
          <p:cNvPr id="125" name="Shape 125"/>
          <p:cNvGrpSpPr/>
          <p:nvPr/>
        </p:nvGrpSpPr>
        <p:grpSpPr>
          <a:xfrm>
            <a:off x="228600" y="4191000"/>
            <a:ext cx="8001000" cy="2266611"/>
            <a:chOff x="609600" y="3008661"/>
            <a:chExt cx="8001000" cy="2455495"/>
          </a:xfrm>
        </p:grpSpPr>
        <p:cxnSp>
          <p:nvCxnSpPr>
            <p:cNvPr id="126" name="Shape 126"/>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127" name="Shape 127"/>
            <p:cNvGrpSpPr/>
            <p:nvPr/>
          </p:nvGrpSpPr>
          <p:grpSpPr>
            <a:xfrm>
              <a:off x="609600" y="3008661"/>
              <a:ext cx="1905000" cy="2231303"/>
              <a:chOff x="609600" y="3008661"/>
              <a:chExt cx="1905000" cy="2231303"/>
            </a:xfrm>
          </p:grpSpPr>
          <p:sp>
            <p:nvSpPr>
              <p:cNvPr id="128" name="Shape 128"/>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129" name="Shape 129"/>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2421430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00312" y="152400"/>
            <a:ext cx="2341090" cy="584775"/>
          </a:xfrm>
          <a:prstGeom prst="rect">
            <a:avLst/>
          </a:prstGeom>
          <a:noFill/>
        </p:spPr>
        <p:txBody>
          <a:bodyPr wrap="none" rtlCol="0">
            <a:spAutoFit/>
          </a:bodyPr>
          <a:lstStyle/>
          <a:p>
            <a:r>
              <a:rPr lang="en-MY" sz="3200" b="1" dirty="0" smtClean="0"/>
              <a:t>CONTACT US</a:t>
            </a:r>
            <a:endParaRPr lang="en-MY" sz="3200" b="1" dirty="0"/>
          </a:p>
        </p:txBody>
      </p:sp>
      <p:sp>
        <p:nvSpPr>
          <p:cNvPr id="4" name="Shape 427"/>
          <p:cNvSpPr/>
          <p:nvPr/>
        </p:nvSpPr>
        <p:spPr>
          <a:xfrm>
            <a:off x="2667000" y="5879078"/>
            <a:ext cx="3919666"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a:solidFill>
                  <a:srgbClr val="FF0000"/>
                </a:solidFill>
                <a:latin typeface="Calibri"/>
                <a:ea typeface="Calibri"/>
                <a:cs typeface="Calibri"/>
                <a:sym typeface="Calibri"/>
              </a:rPr>
              <a:t>Careline : 1 300 88 5678</a:t>
            </a:r>
          </a:p>
        </p:txBody>
      </p:sp>
      <p:sp>
        <p:nvSpPr>
          <p:cNvPr id="5" name="Shape 428"/>
          <p:cNvSpPr/>
          <p:nvPr/>
        </p:nvSpPr>
        <p:spPr>
          <a:xfrm>
            <a:off x="2251391" y="5157592"/>
            <a:ext cx="4750884"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Official Website : www.</a:t>
            </a:r>
            <a:r>
              <a:rPr lang="en-US" sz="1400" b="0" i="0" u="none" strike="noStrike" cap="none" baseline="0" dirty="0">
                <a:solidFill>
                  <a:srgbClr val="FF0000"/>
                </a:solidFill>
                <a:latin typeface="Arial"/>
                <a:ea typeface="Arial"/>
                <a:cs typeface="Arial"/>
                <a:sym typeface="Arial"/>
              </a:rPr>
              <a:t>salihin</a:t>
            </a:r>
            <a:r>
              <a:rPr lang="en-US" sz="1400" b="1" i="0" u="none" strike="noStrike" cap="none" baseline="0" dirty="0">
                <a:solidFill>
                  <a:srgbClr val="000000"/>
                </a:solidFill>
                <a:latin typeface="Calibri"/>
                <a:ea typeface="Calibri"/>
                <a:cs typeface="Calibri"/>
                <a:sym typeface="Calibri"/>
              </a:rPr>
              <a:t>.com.my</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Customer Service : www.salihinpremier.com</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E-mail : </a:t>
            </a:r>
            <a:r>
              <a:rPr lang="en-US" sz="1400" b="1" dirty="0" smtClean="0">
                <a:solidFill>
                  <a:srgbClr val="000000"/>
                </a:solidFill>
                <a:latin typeface="Calibri"/>
                <a:ea typeface="Calibri"/>
                <a:cs typeface="Calibri"/>
                <a:sym typeface="Calibri"/>
              </a:rPr>
              <a:t>sales</a:t>
            </a:r>
            <a:r>
              <a:rPr lang="en-US" sz="1400" b="1" i="0" u="none" strike="noStrike" cap="none" baseline="0" dirty="0" smtClean="0">
                <a:solidFill>
                  <a:srgbClr val="000000"/>
                </a:solidFill>
                <a:latin typeface="Calibri"/>
                <a:ea typeface="Calibri"/>
                <a:cs typeface="Calibri"/>
                <a:sym typeface="Calibri"/>
              </a:rPr>
              <a:t>@</a:t>
            </a:r>
            <a:r>
              <a:rPr lang="en-US" sz="1400" b="0" i="0" u="none" strike="noStrike" cap="none" baseline="0" dirty="0" smtClean="0">
                <a:solidFill>
                  <a:srgbClr val="FF0000"/>
                </a:solidFill>
                <a:latin typeface="Arial"/>
                <a:ea typeface="Arial"/>
                <a:cs typeface="Arial"/>
                <a:sym typeface="Arial"/>
              </a:rPr>
              <a:t>salihinpremier</a:t>
            </a:r>
            <a:r>
              <a:rPr lang="en-US" sz="1400" b="1" i="0" u="none" strike="noStrike" cap="none" baseline="0" dirty="0" smtClean="0">
                <a:solidFill>
                  <a:srgbClr val="000000"/>
                </a:solidFill>
                <a:latin typeface="Calibri"/>
                <a:ea typeface="Calibri"/>
                <a:cs typeface="Calibri"/>
                <a:sym typeface="Calibri"/>
              </a:rPr>
              <a:t>.com</a:t>
            </a:r>
            <a:endParaRPr lang="en-US" sz="1400" b="1" i="0" u="none" strike="noStrike" cap="none" baseline="0" dirty="0">
              <a:solidFill>
                <a:srgbClr val="000000"/>
              </a:solidFill>
              <a:latin typeface="Calibri"/>
              <a:ea typeface="Calibri"/>
              <a:cs typeface="Calibri"/>
              <a:sym typeface="Calibri"/>
            </a:endParaRPr>
          </a:p>
        </p:txBody>
      </p:sp>
      <p:cxnSp>
        <p:nvCxnSpPr>
          <p:cNvPr id="7" name="Shape 429"/>
          <p:cNvCxnSpPr/>
          <p:nvPr/>
        </p:nvCxnSpPr>
        <p:spPr>
          <a:xfrm>
            <a:off x="609600" y="5138685"/>
            <a:ext cx="8255000" cy="0"/>
          </a:xfrm>
          <a:prstGeom prst="straightConnector1">
            <a:avLst/>
          </a:prstGeom>
          <a:noFill/>
          <a:ln w="38100" cap="flat" cmpd="sng">
            <a:solidFill>
              <a:schemeClr val="accent2"/>
            </a:solidFill>
            <a:prstDash val="solid"/>
            <a:round/>
            <a:headEnd type="none" w="med" len="med"/>
            <a:tailEnd type="none" w="med" len="med"/>
          </a:ln>
        </p:spPr>
      </p:cxnSp>
      <p:sp>
        <p:nvSpPr>
          <p:cNvPr id="10" name="Shape 433"/>
          <p:cNvSpPr/>
          <p:nvPr/>
        </p:nvSpPr>
        <p:spPr>
          <a:xfrm>
            <a:off x="609600" y="1643246"/>
            <a:ext cx="4953000" cy="33671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0F243E"/>
                </a:solidFill>
                <a:latin typeface="Century Gothic"/>
                <a:ea typeface="Century Gothic"/>
                <a:cs typeface="Century Gothic"/>
                <a:sym typeface="Century Gothic"/>
              </a:rPr>
              <a:t>CORPORATE CENTRE:</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Office</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Unit 2A-1, Level 1</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Tower 2A, Plaza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err="1">
                <a:solidFill>
                  <a:srgbClr val="0F243E"/>
                </a:solidFill>
                <a:latin typeface="Century Gothic"/>
                <a:ea typeface="Century Gothic"/>
                <a:cs typeface="Century Gothic"/>
                <a:sym typeface="Century Gothic"/>
              </a:rPr>
              <a:t>Jalan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Stesen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5</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50470, Kuala Lumpur</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Tel: +603 2261 4180</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Fax: +603 2261 4182</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lvl="0">
              <a:buSzPct val="25000"/>
            </a:pPr>
            <a:r>
              <a:rPr lang="en-US" sz="1400" dirty="0">
                <a:solidFill>
                  <a:srgbClr val="FF0000"/>
                </a:solidFill>
                <a:latin typeface="Century Gothic"/>
                <a:ea typeface="Century Gothic"/>
                <a:cs typeface="Century Gothic"/>
                <a:sym typeface="Century Gothic"/>
              </a:rPr>
              <a:t>CONSULTANT: WAN MOHD ISKANDAR WAN OMAR	</a:t>
            </a:r>
          </a:p>
          <a:p>
            <a:pPr lvl="0">
              <a:buSzPct val="25000"/>
            </a:pPr>
            <a:r>
              <a:rPr lang="en-US" sz="1400" dirty="0">
                <a:solidFill>
                  <a:srgbClr val="FF0000"/>
                </a:solidFill>
                <a:latin typeface="Century Gothic"/>
                <a:ea typeface="Century Gothic"/>
                <a:cs typeface="Century Gothic"/>
                <a:sym typeface="Century Gothic"/>
              </a:rPr>
              <a:t>EMAIL: wanmohdiskandar@salihin.com.my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062" y="1453218"/>
            <a:ext cx="4036826" cy="2938133"/>
          </a:xfrm>
          <a:prstGeom prst="rect">
            <a:avLst/>
          </a:prstGeom>
        </p:spPr>
      </p:pic>
    </p:spTree>
    <p:extLst>
      <p:ext uri="{BB962C8B-B14F-4D97-AF65-F5344CB8AC3E}">
        <p14:creationId xmlns:p14="http://schemas.microsoft.com/office/powerpoint/2010/main" val="3880792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28"/>
          <p:cNvSpPr/>
          <p:nvPr/>
        </p:nvSpPr>
        <p:spPr>
          <a:xfrm>
            <a:off x="2327648" y="5410200"/>
            <a:ext cx="4750884"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Official Website : www.</a:t>
            </a:r>
            <a:r>
              <a:rPr lang="en-US" sz="1400" b="0" i="0" u="none" strike="noStrike" cap="none" baseline="0" dirty="0">
                <a:solidFill>
                  <a:srgbClr val="FF0000"/>
                </a:solidFill>
                <a:latin typeface="Arial"/>
                <a:ea typeface="Arial"/>
                <a:cs typeface="Arial"/>
                <a:sym typeface="Arial"/>
              </a:rPr>
              <a:t>salihin</a:t>
            </a:r>
            <a:r>
              <a:rPr lang="en-US" sz="1400" b="1" i="0" u="none" strike="noStrike" cap="none" baseline="0" dirty="0">
                <a:solidFill>
                  <a:srgbClr val="000000"/>
                </a:solidFill>
                <a:latin typeface="Calibri"/>
                <a:ea typeface="Calibri"/>
                <a:cs typeface="Calibri"/>
                <a:sym typeface="Calibri"/>
              </a:rPr>
              <a:t>.com.my</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Customer Service : www.salihinpremier.com</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E-mail : </a:t>
            </a:r>
            <a:r>
              <a:rPr lang="en-US" sz="1400" b="1" dirty="0" smtClean="0">
                <a:solidFill>
                  <a:srgbClr val="000000"/>
                </a:solidFill>
                <a:latin typeface="Calibri"/>
                <a:ea typeface="Calibri"/>
                <a:cs typeface="Calibri"/>
                <a:sym typeface="Calibri"/>
              </a:rPr>
              <a:t>sales</a:t>
            </a:r>
            <a:r>
              <a:rPr lang="en-US" sz="1400" b="1" i="0" u="none" strike="noStrike" cap="none" baseline="0" dirty="0" smtClean="0">
                <a:solidFill>
                  <a:srgbClr val="000000"/>
                </a:solidFill>
                <a:latin typeface="Calibri"/>
                <a:ea typeface="Calibri"/>
                <a:cs typeface="Calibri"/>
                <a:sym typeface="Calibri"/>
              </a:rPr>
              <a:t>@</a:t>
            </a:r>
            <a:r>
              <a:rPr lang="en-US" sz="1400" b="0" i="0" u="none" strike="noStrike" cap="none" baseline="0" dirty="0" smtClean="0">
                <a:solidFill>
                  <a:srgbClr val="FF0000"/>
                </a:solidFill>
                <a:latin typeface="Arial"/>
                <a:ea typeface="Arial"/>
                <a:cs typeface="Arial"/>
                <a:sym typeface="Arial"/>
              </a:rPr>
              <a:t>salihinpremier</a:t>
            </a:r>
            <a:r>
              <a:rPr lang="en-US" sz="1400" b="1" i="0" u="none" strike="noStrike" cap="none" baseline="0" dirty="0" smtClean="0">
                <a:solidFill>
                  <a:srgbClr val="000000"/>
                </a:solidFill>
                <a:latin typeface="Calibri"/>
                <a:ea typeface="Calibri"/>
                <a:cs typeface="Calibri"/>
                <a:sym typeface="Calibri"/>
              </a:rPr>
              <a:t>.com</a:t>
            </a:r>
            <a:endParaRPr lang="en-US" sz="1400" b="1" i="0" u="none" strike="noStrike" cap="none" baseline="0" dirty="0">
              <a:solidFill>
                <a:srgbClr val="000000"/>
              </a:solidFill>
              <a:latin typeface="Calibri"/>
              <a:ea typeface="Calibri"/>
              <a:cs typeface="Calibri"/>
              <a:sym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971800"/>
            <a:ext cx="2548181" cy="1015319"/>
          </a:xfrm>
          <a:prstGeom prst="rect">
            <a:avLst/>
          </a:prstGeom>
        </p:spPr>
      </p:pic>
    </p:spTree>
    <p:extLst>
      <p:ext uri="{BB962C8B-B14F-4D97-AF65-F5344CB8AC3E}">
        <p14:creationId xmlns:p14="http://schemas.microsoft.com/office/powerpoint/2010/main" val="2600537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2311736" y="5708976"/>
            <a:ext cx="5867399" cy="539791"/>
          </a:xfrm>
          <a:prstGeom prst="rect">
            <a:avLst/>
          </a:prstGeom>
          <a:noFill/>
          <a:ln>
            <a:noFill/>
          </a:ln>
        </p:spPr>
        <p:txBody>
          <a:bodyPr lIns="84392" tIns="42185" rIns="84392" bIns="42185" anchor="t" anchorCtr="0">
            <a:noAutofit/>
          </a:bodyPr>
          <a:lstStyle/>
          <a:p>
            <a:pPr>
              <a:buSzPct val="25000"/>
            </a:pPr>
            <a:r>
              <a:rPr lang="en-US" sz="2954" dirty="0" smtClean="0">
                <a:solidFill>
                  <a:schemeClr val="dk1"/>
                </a:solidFill>
                <a:latin typeface="Calibri"/>
                <a:ea typeface="Calibri"/>
                <a:cs typeface="Calibri"/>
                <a:sym typeface="Calibri"/>
              </a:rPr>
              <a:t>APPENDIXES</a:t>
            </a:r>
            <a:endParaRPr lang="en-US" sz="2954" dirty="0">
              <a:solidFill>
                <a:schemeClr val="dk1"/>
              </a:solidFill>
              <a:latin typeface="Calibri"/>
              <a:ea typeface="Calibri"/>
              <a:cs typeface="Calibri"/>
              <a:sym typeface="Calibri"/>
            </a:endParaRPr>
          </a:p>
        </p:txBody>
      </p:sp>
      <p:grpSp>
        <p:nvGrpSpPr>
          <p:cNvPr id="402" name="Shape 402"/>
          <p:cNvGrpSpPr/>
          <p:nvPr/>
        </p:nvGrpSpPr>
        <p:grpSpPr>
          <a:xfrm>
            <a:off x="228600" y="4191000"/>
            <a:ext cx="8001000" cy="2266611"/>
            <a:chOff x="609600" y="3008661"/>
            <a:chExt cx="8001000" cy="2455495"/>
          </a:xfrm>
        </p:grpSpPr>
        <p:cxnSp>
          <p:nvCxnSpPr>
            <p:cNvPr id="403" name="Shape 403"/>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404" name="Shape 404"/>
            <p:cNvGrpSpPr/>
            <p:nvPr/>
          </p:nvGrpSpPr>
          <p:grpSpPr>
            <a:xfrm>
              <a:off x="609600" y="3008661"/>
              <a:ext cx="1905000" cy="2231303"/>
              <a:chOff x="609600" y="3008661"/>
              <a:chExt cx="1905000" cy="2231303"/>
            </a:xfrm>
          </p:grpSpPr>
          <p:sp>
            <p:nvSpPr>
              <p:cNvPr id="405" name="Shape 405"/>
              <p:cNvSpPr/>
              <p:nvPr/>
            </p:nvSpPr>
            <p:spPr>
              <a:xfrm>
                <a:off x="609600" y="3564692"/>
                <a:ext cx="1676399" cy="1675271"/>
              </a:xfrm>
              <a:prstGeom prst="rect">
                <a:avLst/>
              </a:prstGeom>
              <a:solidFill>
                <a:srgbClr val="FF0000"/>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pic>
            <p:nvPicPr>
              <p:cNvPr id="406" name="Shape 406"/>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Tree>
    <p:extLst>
      <p:ext uri="{BB962C8B-B14F-4D97-AF65-F5344CB8AC3E}">
        <p14:creationId xmlns:p14="http://schemas.microsoft.com/office/powerpoint/2010/main" val="20362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title"/>
          </p:nvPr>
        </p:nvSpPr>
        <p:spPr>
          <a:xfrm>
            <a:off x="2570762" y="1358564"/>
            <a:ext cx="3374792" cy="698836"/>
          </a:xfrm>
          <a:prstGeom prst="rect">
            <a:avLst/>
          </a:prstGeom>
          <a:noFill/>
          <a:ln>
            <a:noFill/>
          </a:ln>
        </p:spPr>
        <p:txBody>
          <a:bodyPr vert="horz" lIns="84392" tIns="42185" rIns="84392" bIns="42185" rtlCol="0" anchor="ctr" anchorCtr="0">
            <a:noAutofit/>
          </a:bodyPr>
          <a:lstStyle/>
          <a:p>
            <a:pPr algn="l">
              <a:spcBef>
                <a:spcPts val="0"/>
              </a:spcBef>
              <a:buClr>
                <a:srgbClr val="9C08AC"/>
              </a:buClr>
              <a:buSzPct val="25000"/>
            </a:pPr>
            <a:r>
              <a:rPr lang="en-US" sz="3200" b="1" dirty="0">
                <a:solidFill>
                  <a:srgbClr val="C00000"/>
                </a:solidFill>
                <a:latin typeface="Calibri"/>
                <a:ea typeface="Calibri"/>
                <a:cs typeface="Calibri"/>
                <a:sym typeface="Calibri"/>
              </a:rPr>
              <a:t>AT A</a:t>
            </a:r>
            <a:r>
              <a:rPr lang="en-US" sz="3200" b="1" dirty="0" smtClean="0">
                <a:solidFill>
                  <a:srgbClr val="C00000"/>
                </a:solidFill>
                <a:latin typeface="Calibri"/>
                <a:ea typeface="Calibri"/>
                <a:cs typeface="Calibri"/>
                <a:sym typeface="Calibri"/>
              </a:rPr>
              <a:t> </a:t>
            </a:r>
            <a:r>
              <a:rPr lang="en-US" sz="3200" b="1" dirty="0">
                <a:solidFill>
                  <a:srgbClr val="C00000"/>
                </a:solidFill>
                <a:latin typeface="Calibri"/>
                <a:ea typeface="Calibri"/>
                <a:cs typeface="Calibri"/>
                <a:sym typeface="Calibri"/>
              </a:rPr>
              <a:t>GLANCE</a:t>
            </a:r>
          </a:p>
        </p:txBody>
      </p:sp>
      <p:pic>
        <p:nvPicPr>
          <p:cNvPr id="138" name="Shape 138"/>
          <p:cNvPicPr preferRelativeResize="0"/>
          <p:nvPr/>
        </p:nvPicPr>
        <p:blipFill rotWithShape="1">
          <a:blip r:embed="rId3">
            <a:alphaModFix/>
          </a:blip>
          <a:srcRect/>
          <a:stretch/>
        </p:blipFill>
        <p:spPr>
          <a:xfrm>
            <a:off x="432515" y="1477466"/>
            <a:ext cx="2078074" cy="407226"/>
          </a:xfrm>
          <a:prstGeom prst="rect">
            <a:avLst/>
          </a:prstGeom>
          <a:noFill/>
          <a:ln>
            <a:noFill/>
          </a:ln>
        </p:spPr>
      </p:pic>
      <p:pic>
        <p:nvPicPr>
          <p:cNvPr id="140" name="Shape 140"/>
          <p:cNvPicPr preferRelativeResize="0"/>
          <p:nvPr/>
        </p:nvPicPr>
        <p:blipFill rotWithShape="1">
          <a:blip r:embed="rId4">
            <a:alphaModFix/>
          </a:blip>
          <a:srcRect r="75074"/>
          <a:stretch/>
        </p:blipFill>
        <p:spPr>
          <a:xfrm>
            <a:off x="7926494" y="2586742"/>
            <a:ext cx="853637" cy="658188"/>
          </a:xfrm>
          <a:prstGeom prst="rect">
            <a:avLst/>
          </a:prstGeom>
          <a:noFill/>
          <a:ln>
            <a:noFill/>
          </a:ln>
        </p:spPr>
      </p:pic>
      <p:pic>
        <p:nvPicPr>
          <p:cNvPr id="141" name="Shape 141"/>
          <p:cNvPicPr preferRelativeResize="0"/>
          <p:nvPr/>
        </p:nvPicPr>
        <p:blipFill rotWithShape="1">
          <a:blip r:embed="rId4">
            <a:alphaModFix/>
          </a:blip>
          <a:srcRect l="35962" r="32018"/>
          <a:stretch/>
        </p:blipFill>
        <p:spPr>
          <a:xfrm>
            <a:off x="7805040" y="3494790"/>
            <a:ext cx="1096548" cy="658188"/>
          </a:xfrm>
          <a:prstGeom prst="rect">
            <a:avLst/>
          </a:prstGeom>
          <a:noFill/>
          <a:ln>
            <a:noFill/>
          </a:ln>
        </p:spPr>
      </p:pic>
      <p:pic>
        <p:nvPicPr>
          <p:cNvPr id="142" name="Shape 142"/>
          <p:cNvPicPr preferRelativeResize="0"/>
          <p:nvPr/>
        </p:nvPicPr>
        <p:blipFill rotWithShape="1">
          <a:blip r:embed="rId4">
            <a:alphaModFix/>
          </a:blip>
          <a:srcRect l="75322"/>
          <a:stretch/>
        </p:blipFill>
        <p:spPr>
          <a:xfrm>
            <a:off x="7846606" y="4315111"/>
            <a:ext cx="845116" cy="658188"/>
          </a:xfrm>
          <a:prstGeom prst="rect">
            <a:avLst/>
          </a:prstGeom>
          <a:noFill/>
          <a:ln>
            <a:noFill/>
          </a:ln>
        </p:spPr>
      </p:pic>
      <p:pic>
        <p:nvPicPr>
          <p:cNvPr id="145" name="Shape 145"/>
          <p:cNvPicPr preferRelativeResize="0"/>
          <p:nvPr/>
        </p:nvPicPr>
        <p:blipFill rotWithShape="1">
          <a:blip r:embed="rId5">
            <a:alphaModFix/>
          </a:blip>
          <a:srcRect/>
          <a:stretch/>
        </p:blipFill>
        <p:spPr>
          <a:xfrm>
            <a:off x="8001000" y="1707982"/>
            <a:ext cx="727650" cy="716626"/>
          </a:xfrm>
          <a:prstGeom prst="rect">
            <a:avLst/>
          </a:prstGeom>
          <a:noFill/>
          <a:ln>
            <a:noFill/>
          </a:ln>
        </p:spPr>
      </p:pic>
      <p:pic>
        <p:nvPicPr>
          <p:cNvPr id="146" name="Shape 146"/>
          <p:cNvPicPr preferRelativeResize="0"/>
          <p:nvPr/>
        </p:nvPicPr>
        <p:blipFill rotWithShape="1">
          <a:blip r:embed="rId6">
            <a:alphaModFix/>
          </a:blip>
          <a:srcRect/>
          <a:stretch/>
        </p:blipFill>
        <p:spPr>
          <a:xfrm>
            <a:off x="7974737" y="5135433"/>
            <a:ext cx="757152" cy="748773"/>
          </a:xfrm>
          <a:prstGeom prst="rect">
            <a:avLst/>
          </a:prstGeom>
          <a:noFill/>
          <a:ln>
            <a:noFill/>
          </a:ln>
        </p:spPr>
      </p:pic>
      <p:sp>
        <p:nvSpPr>
          <p:cNvPr id="13" name="Content Placeholder 2"/>
          <p:cNvSpPr txBox="1">
            <a:spLocks/>
          </p:cNvSpPr>
          <p:nvPr/>
        </p:nvSpPr>
        <p:spPr>
          <a:xfrm>
            <a:off x="432515" y="2013643"/>
            <a:ext cx="6943398" cy="1816096"/>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931" algn="just">
              <a:buNone/>
            </a:pPr>
            <a:r>
              <a:rPr lang="en-MY" sz="1292" dirty="0">
                <a:latin typeface="Century Gothic" pitchFamily="34" charset="0"/>
                <a:cs typeface="Calibri"/>
              </a:rPr>
              <a:t>SALIHIN introduced its name to the world on January, 2002. The genesis of our 12 years’ journey began with an ardent determination to spread our wings and make our presence felt. Since then, each year that passes confirms and demonstrates our commitment to our vision. </a:t>
            </a:r>
          </a:p>
          <a:p>
            <a:pPr marL="0" indent="2931" algn="just">
              <a:buNone/>
            </a:pPr>
            <a:endParaRPr lang="en-MY" sz="554" dirty="0">
              <a:latin typeface="Century Gothic" pitchFamily="34" charset="0"/>
              <a:cs typeface="Calibri"/>
            </a:endParaRPr>
          </a:p>
          <a:p>
            <a:pPr marL="0" indent="2931" algn="just">
              <a:buNone/>
            </a:pPr>
            <a:r>
              <a:rPr lang="en-MY" sz="1292" dirty="0">
                <a:latin typeface="Century Gothic" pitchFamily="34" charset="0"/>
                <a:cs typeface="Calibri"/>
              </a:rPr>
              <a:t>The past decade spent witnessed continuing effort to build our brand, which has now become identical to our commitment to integrity and high quality services. SALIHIN is </a:t>
            </a:r>
            <a:r>
              <a:rPr lang="en-MY" sz="1292" b="1" dirty="0">
                <a:latin typeface="Century Gothic" pitchFamily="34" charset="0"/>
                <a:cs typeface="Calibri"/>
              </a:rPr>
              <a:t>MSC Status Company</a:t>
            </a:r>
            <a:r>
              <a:rPr lang="en-MY" sz="1292" dirty="0">
                <a:latin typeface="Century Gothic" pitchFamily="34" charset="0"/>
                <a:cs typeface="Calibri"/>
              </a:rPr>
              <a:t> and a </a:t>
            </a:r>
            <a:r>
              <a:rPr lang="en-MY" sz="1292" b="1" dirty="0">
                <a:latin typeface="Century Gothic" pitchFamily="34" charset="0"/>
                <a:cs typeface="Calibri"/>
              </a:rPr>
              <a:t>certified company of 1-innocert</a:t>
            </a:r>
            <a:r>
              <a:rPr lang="en-MY" sz="1292" dirty="0">
                <a:latin typeface="Century Gothic" pitchFamily="34" charset="0"/>
                <a:cs typeface="Calibri"/>
              </a:rPr>
              <a:t> and </a:t>
            </a:r>
            <a:r>
              <a:rPr lang="en-MY" sz="1292" b="1" dirty="0">
                <a:latin typeface="Century Gothic" pitchFamily="34" charset="0"/>
                <a:cs typeface="Calibri"/>
              </a:rPr>
              <a:t>Enterprise 50</a:t>
            </a:r>
            <a:r>
              <a:rPr lang="en-MY" sz="1292" dirty="0">
                <a:latin typeface="Century Gothic" pitchFamily="34" charset="0"/>
                <a:cs typeface="Calibri"/>
              </a:rPr>
              <a:t>.</a:t>
            </a: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sp>
        <p:nvSpPr>
          <p:cNvPr id="14" name="Content Placeholder 2"/>
          <p:cNvSpPr txBox="1">
            <a:spLocks/>
          </p:cNvSpPr>
          <p:nvPr/>
        </p:nvSpPr>
        <p:spPr>
          <a:xfrm>
            <a:off x="432515" y="3844600"/>
            <a:ext cx="7002132" cy="2316096"/>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931" algn="just">
              <a:spcBef>
                <a:spcPts val="0"/>
              </a:spcBef>
              <a:spcAft>
                <a:spcPts val="554"/>
              </a:spcAft>
              <a:buNone/>
            </a:pPr>
            <a:r>
              <a:rPr lang="en-MY" sz="1292" dirty="0">
                <a:latin typeface="Century Gothic" pitchFamily="34" charset="0"/>
                <a:cs typeface="Calibri"/>
              </a:rPr>
              <a:t>In addition, SALIHIN is an established boutique firm specialising in all aspects of corporate finance advisory and investment management, providing services to the Government, Ministries, Multinational Companies, Public Listed Companies and Government Linked Institutions, Commercial Banks and Private Companies. </a:t>
            </a:r>
          </a:p>
          <a:p>
            <a:pPr marL="0" indent="2931" algn="just">
              <a:spcBef>
                <a:spcPts val="0"/>
              </a:spcBef>
              <a:spcAft>
                <a:spcPts val="554"/>
              </a:spcAft>
              <a:buNone/>
            </a:pPr>
            <a:r>
              <a:rPr lang="en-MY" sz="1292" dirty="0">
                <a:latin typeface="Century Gothic" pitchFamily="34" charset="0"/>
                <a:cs typeface="Calibri"/>
              </a:rPr>
              <a:t>We are </a:t>
            </a:r>
            <a:r>
              <a:rPr lang="en-MY" sz="1292" b="1" dirty="0">
                <a:latin typeface="Century Gothic" panose="020B0502020202020204" pitchFamily="34" charset="0"/>
                <a:cs typeface="Calibri"/>
              </a:rPr>
              <a:t>licensed by the Securities Commission Malaysia to advise on Corporate Finance</a:t>
            </a:r>
            <a:r>
              <a:rPr lang="en-MY" sz="1292" dirty="0">
                <a:latin typeface="Century Gothic" panose="020B0502020202020204" pitchFamily="34" charset="0"/>
                <a:cs typeface="Calibri"/>
              </a:rPr>
              <a:t> under the Capital Market and Services Act 2007. We have performed various engagements from Strategic Transaction Advisory, Fund Raising Exercise for both Debt &amp; Equity Markets, Strategic and Financial Advisory on Public Private Partnership and Corporate Restructuring. </a:t>
            </a:r>
          </a:p>
          <a:p>
            <a:pPr marL="0" indent="2931" algn="just">
              <a:spcBef>
                <a:spcPts val="0"/>
              </a:spcBef>
              <a:spcAft>
                <a:spcPts val="554"/>
              </a:spcAft>
              <a:buNone/>
            </a:pPr>
            <a:r>
              <a:rPr lang="en-MY" sz="1292" dirty="0">
                <a:latin typeface="Century Gothic" panose="020B0502020202020204" pitchFamily="34" charset="0"/>
                <a:cs typeface="Calibri"/>
              </a:rPr>
              <a:t>For further info, visit </a:t>
            </a:r>
            <a:r>
              <a:rPr lang="en-MY" sz="1292" dirty="0">
                <a:solidFill>
                  <a:srgbClr val="FF0000"/>
                </a:solidFill>
                <a:latin typeface="Century Gothic" pitchFamily="34" charset="0"/>
                <a:cs typeface="Calibri"/>
              </a:rPr>
              <a:t>www.</a:t>
            </a:r>
            <a:r>
              <a:rPr lang="en-MY" sz="1292" dirty="0">
                <a:solidFill>
                  <a:srgbClr val="FF0000"/>
                </a:solidFill>
                <a:latin typeface="Neuropol" pitchFamily="34" charset="0"/>
                <a:cs typeface="Calibri"/>
              </a:rPr>
              <a:t>SALIHIN</a:t>
            </a:r>
            <a:r>
              <a:rPr lang="en-MY" sz="1477" dirty="0">
                <a:solidFill>
                  <a:srgbClr val="FF0000"/>
                </a:solidFill>
                <a:latin typeface="Century Gothic" pitchFamily="34" charset="0"/>
                <a:cs typeface="Calibri"/>
              </a:rPr>
              <a:t>.</a:t>
            </a:r>
            <a:r>
              <a:rPr lang="en-MY" sz="1292" dirty="0">
                <a:solidFill>
                  <a:srgbClr val="FF0000"/>
                </a:solidFill>
                <a:latin typeface="Century Gothic" pitchFamily="34" charset="0"/>
                <a:cs typeface="Calibri"/>
              </a:rPr>
              <a:t>com.my</a:t>
            </a:r>
          </a:p>
        </p:txBody>
      </p:sp>
      <p:sp>
        <p:nvSpPr>
          <p:cNvPr id="15" name="TextBox 14"/>
          <p:cNvSpPr txBox="1"/>
          <p:nvPr/>
        </p:nvSpPr>
        <p:spPr>
          <a:xfrm>
            <a:off x="4800600" y="42456"/>
            <a:ext cx="4343400" cy="584775"/>
          </a:xfrm>
          <a:prstGeom prst="rect">
            <a:avLst/>
          </a:prstGeom>
          <a:noFill/>
        </p:spPr>
        <p:txBody>
          <a:bodyPr wrap="square" rtlCol="0">
            <a:spAutoFit/>
          </a:bodyPr>
          <a:lstStyle/>
          <a:p>
            <a:r>
              <a:rPr lang="en-MY" sz="3200" b="1" dirty="0" smtClean="0"/>
              <a:t>ABOUT US|</a:t>
            </a:r>
            <a:r>
              <a:rPr lang="en-MY" sz="2000" dirty="0" smtClean="0"/>
              <a:t>FIRM’S DESCRIPTION</a:t>
            </a:r>
            <a:endParaRPr lang="en-MY" sz="2400" dirty="0"/>
          </a:p>
        </p:txBody>
      </p:sp>
    </p:spTree>
    <p:extLst>
      <p:ext uri="{BB962C8B-B14F-4D97-AF65-F5344CB8AC3E}">
        <p14:creationId xmlns:p14="http://schemas.microsoft.com/office/powerpoint/2010/main" val="103263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8" name="Shape 153"/>
          <p:cNvSpPr txBox="1"/>
          <p:nvPr/>
        </p:nvSpPr>
        <p:spPr>
          <a:xfrm>
            <a:off x="1862034" y="5784099"/>
            <a:ext cx="5562600" cy="76798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lIns="84392" tIns="42185" rIns="84392" bIns="42185" anchor="t" anchorCtr="0">
            <a:noAutofit/>
          </a:bodyPr>
          <a:lstStyle/>
          <a:p>
            <a:pPr>
              <a:buSzPct val="25000"/>
            </a:pPr>
            <a:r>
              <a:rPr lang="en-US" sz="1200" b="1" dirty="0">
                <a:solidFill>
                  <a:schemeClr val="dk1"/>
                </a:solidFill>
                <a:latin typeface="Calibri"/>
                <a:ea typeface="Calibri"/>
                <a:cs typeface="Calibri"/>
                <a:sym typeface="Calibri"/>
              </a:rPr>
              <a:t>In </a:t>
            </a:r>
            <a:r>
              <a:rPr lang="en-US" sz="1200" b="1" dirty="0" smtClean="0">
                <a:solidFill>
                  <a:schemeClr val="dk1"/>
                </a:solidFill>
                <a:latin typeface="Calibri"/>
                <a:ea typeface="Calibri"/>
                <a:cs typeface="Calibri"/>
                <a:sym typeface="Calibri"/>
              </a:rPr>
              <a:t>front</a:t>
            </a:r>
            <a:r>
              <a:rPr lang="en-US" sz="1200" b="1" dirty="0">
                <a:solidFill>
                  <a:schemeClr val="dk1"/>
                </a:solidFill>
                <a:latin typeface="Calibri"/>
                <a:ea typeface="Calibri"/>
                <a:cs typeface="Calibri"/>
                <a:sym typeface="Calibri"/>
              </a:rPr>
              <a: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Salihin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Abang</a:t>
            </a:r>
            <a:endParaRPr lang="en-US" sz="1200" dirty="0">
              <a:solidFill>
                <a:schemeClr val="dk1"/>
              </a:solidFill>
              <a:latin typeface="Calibri"/>
              <a:ea typeface="Calibri"/>
              <a:cs typeface="Calibri"/>
              <a:sym typeface="Calibri"/>
            </a:endParaRPr>
          </a:p>
          <a:p>
            <a:pPr>
              <a:buSzPct val="25000"/>
            </a:pPr>
            <a:r>
              <a:rPr lang="en-US" sz="1200" b="1" dirty="0" smtClean="0">
                <a:solidFill>
                  <a:schemeClr val="dk1"/>
                </a:solidFill>
                <a:latin typeface="Calibri"/>
                <a:ea typeface="Calibri"/>
                <a:cs typeface="Calibri"/>
                <a:sym typeface="Calibri"/>
              </a:rPr>
              <a:t>Left to right:</a:t>
            </a:r>
            <a:r>
              <a:rPr lang="en-US" sz="1200" dirty="0" smtClean="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Ahmad </a:t>
            </a:r>
            <a:r>
              <a:rPr lang="en-US" sz="1200" dirty="0" err="1">
                <a:solidFill>
                  <a:schemeClr val="dk1"/>
                </a:solidFill>
                <a:latin typeface="Calibri"/>
                <a:ea typeface="Calibri"/>
                <a:cs typeface="Calibri"/>
                <a:sym typeface="Calibri"/>
              </a:rPr>
              <a:t>Izwan</a:t>
            </a:r>
            <a:r>
              <a:rPr lang="en-US" sz="1200" dirty="0">
                <a:solidFill>
                  <a:schemeClr val="dk1"/>
                </a:solidFill>
                <a:latin typeface="Calibri"/>
                <a:ea typeface="Calibri"/>
                <a:cs typeface="Calibri"/>
                <a:sym typeface="Calibri"/>
              </a:rPr>
              <a:t> Adnan, </a:t>
            </a:r>
            <a:r>
              <a:rPr lang="en-US" sz="1200" dirty="0" err="1">
                <a:solidFill>
                  <a:schemeClr val="dk1"/>
                </a:solidFill>
                <a:latin typeface="Calibri"/>
                <a:ea typeface="Calibri"/>
                <a:cs typeface="Calibri"/>
                <a:sym typeface="Calibri"/>
              </a:rPr>
              <a:t>Faizul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Nizan</a:t>
            </a:r>
            <a:r>
              <a:rPr lang="en-US" sz="1200" dirty="0">
                <a:solidFill>
                  <a:schemeClr val="dk1"/>
                </a:solidFill>
                <a:latin typeface="Calibri"/>
                <a:ea typeface="Calibri"/>
                <a:cs typeface="Calibri"/>
                <a:sym typeface="Calibri"/>
              </a:rPr>
              <a:t> </a:t>
            </a:r>
            <a:r>
              <a:rPr lang="en-US" sz="1200" dirty="0" err="1" smtClean="0">
                <a:solidFill>
                  <a:schemeClr val="dk1"/>
                </a:solidFill>
                <a:latin typeface="Calibri"/>
                <a:ea typeface="Calibri"/>
                <a:cs typeface="Calibri"/>
                <a:sym typeface="Calibri"/>
              </a:rPr>
              <a:t>Zulkefli</a:t>
            </a:r>
            <a:r>
              <a:rPr lang="en-US" sz="1200" dirty="0" smtClean="0">
                <a:solidFill>
                  <a:schemeClr val="dk1"/>
                </a:solidFill>
                <a:latin typeface="Calibri"/>
                <a:ea typeface="Calibri"/>
                <a:cs typeface="Calibri"/>
                <a:sym typeface="Calibri"/>
              </a:rPr>
              <a:t>, Tuan Haji </a:t>
            </a:r>
            <a:r>
              <a:rPr lang="en-US" sz="1200" dirty="0" err="1" smtClean="0">
                <a:solidFill>
                  <a:schemeClr val="dk1"/>
                </a:solidFill>
                <a:latin typeface="Calibri"/>
                <a:ea typeface="Calibri"/>
                <a:cs typeface="Calibri"/>
                <a:sym typeface="Calibri"/>
              </a:rPr>
              <a:t>Abd</a:t>
            </a:r>
            <a:r>
              <a:rPr lang="en-US" sz="1200" dirty="0">
                <a:solidFill>
                  <a:schemeClr val="dk1"/>
                </a:solidFill>
                <a:latin typeface="Calibri"/>
                <a:ea typeface="Calibri"/>
                <a:cs typeface="Calibri"/>
                <a:sym typeface="Calibri"/>
              </a:rPr>
              <a:t>. Aziz Abu </a:t>
            </a:r>
            <a:r>
              <a:rPr lang="en-US" sz="1200" dirty="0" err="1">
                <a:solidFill>
                  <a:schemeClr val="dk1"/>
                </a:solidFill>
                <a:latin typeface="Calibri"/>
                <a:ea typeface="Calibri"/>
                <a:cs typeface="Calibri"/>
                <a:sym typeface="Calibri"/>
              </a:rPr>
              <a:t>Bakar</a:t>
            </a:r>
            <a:r>
              <a:rPr lang="en-US" sz="1200" dirty="0">
                <a:solidFill>
                  <a:schemeClr val="dk1"/>
                </a:solidFill>
                <a:latin typeface="Calibri"/>
                <a:ea typeface="Calibri"/>
                <a:cs typeface="Calibri"/>
                <a:sym typeface="Calibri"/>
              </a:rPr>
              <a:t>, Ahmad </a:t>
            </a:r>
            <a:r>
              <a:rPr lang="en-US" sz="1200" dirty="0" err="1">
                <a:solidFill>
                  <a:schemeClr val="dk1"/>
                </a:solidFill>
                <a:latin typeface="Calibri"/>
                <a:ea typeface="Calibri"/>
                <a:cs typeface="Calibri"/>
                <a:sym typeface="Calibri"/>
              </a:rPr>
              <a:t>Aljafree</a:t>
            </a:r>
            <a:r>
              <a:rPr lang="en-US" sz="1200" dirty="0">
                <a:solidFill>
                  <a:schemeClr val="dk1"/>
                </a:solidFill>
                <a:latin typeface="Calibri"/>
                <a:ea typeface="Calibri"/>
                <a:cs typeface="Calibri"/>
                <a:sym typeface="Calibri"/>
              </a:rPr>
              <a:t> </a:t>
            </a:r>
            <a:r>
              <a:rPr lang="en-US" sz="1200" dirty="0" err="1" smtClean="0">
                <a:solidFill>
                  <a:schemeClr val="dk1"/>
                </a:solidFill>
                <a:latin typeface="Calibri"/>
                <a:ea typeface="Calibri"/>
                <a:cs typeface="Calibri"/>
                <a:sym typeface="Calibri"/>
              </a:rPr>
              <a:t>Razalli</a:t>
            </a:r>
            <a:r>
              <a:rPr lang="en-US" sz="1200" dirty="0" smtClean="0">
                <a:solidFill>
                  <a:schemeClr val="dk1"/>
                </a:solidFill>
                <a:latin typeface="Calibri"/>
                <a:ea typeface="Calibri"/>
                <a:cs typeface="Calibri"/>
                <a:sym typeface="Calibri"/>
              </a:rPr>
              <a:t>, </a:t>
            </a:r>
            <a:r>
              <a:rPr lang="en-US" sz="1200" dirty="0" err="1" smtClean="0">
                <a:solidFill>
                  <a:schemeClr val="dk1"/>
                </a:solidFill>
                <a:latin typeface="Calibri"/>
                <a:ea typeface="Calibri"/>
                <a:cs typeface="Calibri"/>
                <a:sym typeface="Calibri"/>
              </a:rPr>
              <a:t>Mohd</a:t>
            </a:r>
            <a:r>
              <a:rPr lang="en-US" sz="1200" dirty="0" smtClean="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Faried</a:t>
            </a:r>
            <a:r>
              <a:rPr lang="en-US" sz="1200" dirty="0">
                <a:solidFill>
                  <a:schemeClr val="dk1"/>
                </a:solidFill>
                <a:latin typeface="Calibri"/>
                <a:ea typeface="Calibri"/>
                <a:cs typeface="Calibri"/>
                <a:sym typeface="Calibri"/>
              </a:rPr>
              <a:t> </a:t>
            </a:r>
            <a:r>
              <a:rPr lang="en-US" sz="1200" dirty="0" smtClean="0">
                <a:solidFill>
                  <a:schemeClr val="dk1"/>
                </a:solidFill>
                <a:latin typeface="Calibri"/>
                <a:ea typeface="Calibri"/>
                <a:cs typeface="Calibri"/>
                <a:sym typeface="Calibri"/>
              </a:rPr>
              <a:t>Jamil, </a:t>
            </a:r>
            <a:r>
              <a:rPr lang="en-US" sz="1200" dirty="0" err="1" smtClean="0">
                <a:solidFill>
                  <a:schemeClr val="dk1"/>
                </a:solidFill>
                <a:latin typeface="Calibri"/>
                <a:ea typeface="Calibri"/>
                <a:cs typeface="Calibri"/>
                <a:sym typeface="Calibri"/>
              </a:rPr>
              <a:t>Abdussalam</a:t>
            </a:r>
            <a:r>
              <a:rPr lang="en-US" sz="1200" dirty="0" smtClean="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Shokhawi</a:t>
            </a:r>
            <a:endParaRPr lang="en-US" sz="1200" dirty="0">
              <a:solidFill>
                <a:schemeClr val="dk1"/>
              </a:solidFill>
              <a:latin typeface="Calibri"/>
              <a:ea typeface="Calibri"/>
              <a:cs typeface="Calibri"/>
              <a:sym typeface="Calibri"/>
            </a:endParaRPr>
          </a:p>
        </p:txBody>
      </p:sp>
      <p:pic>
        <p:nvPicPr>
          <p:cNvPr id="59" name="Shape 157"/>
          <p:cNvPicPr preferRelativeResize="0"/>
          <p:nvPr/>
        </p:nvPicPr>
        <p:blipFill rotWithShape="1">
          <a:blip r:embed="rId3">
            <a:alphaModFix/>
          </a:blip>
          <a:srcRect/>
          <a:stretch/>
        </p:blipFill>
        <p:spPr>
          <a:xfrm>
            <a:off x="1447800" y="1456775"/>
            <a:ext cx="6391069" cy="4333021"/>
          </a:xfrm>
          <a:prstGeom prst="rect">
            <a:avLst/>
          </a:prstGeom>
          <a:noFill/>
          <a:ln>
            <a:noFill/>
          </a:ln>
        </p:spPr>
      </p:pic>
      <p:sp>
        <p:nvSpPr>
          <p:cNvPr id="9" name="TextBox 8"/>
          <p:cNvSpPr txBox="1"/>
          <p:nvPr/>
        </p:nvSpPr>
        <p:spPr>
          <a:xfrm>
            <a:off x="5257800" y="42456"/>
            <a:ext cx="3886199" cy="584775"/>
          </a:xfrm>
          <a:prstGeom prst="rect">
            <a:avLst/>
          </a:prstGeom>
          <a:noFill/>
        </p:spPr>
        <p:txBody>
          <a:bodyPr wrap="square" rtlCol="0">
            <a:spAutoFit/>
          </a:bodyPr>
          <a:lstStyle/>
          <a:p>
            <a:r>
              <a:rPr lang="en-MY" sz="3200" b="1" dirty="0" smtClean="0"/>
              <a:t>ABOUT US|</a:t>
            </a:r>
            <a:r>
              <a:rPr lang="en-MY" sz="2000" dirty="0" smtClean="0"/>
              <a:t>KEY PERSONNEL</a:t>
            </a:r>
            <a:endParaRPr lang="en-MY" sz="2400" dirty="0"/>
          </a:p>
        </p:txBody>
      </p:sp>
    </p:spTree>
    <p:extLst>
      <p:ext uri="{BB962C8B-B14F-4D97-AF65-F5344CB8AC3E}">
        <p14:creationId xmlns:p14="http://schemas.microsoft.com/office/powerpoint/2010/main" val="466150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3" name="Shape 163"/>
          <p:cNvGrpSpPr/>
          <p:nvPr/>
        </p:nvGrpSpPr>
        <p:grpSpPr>
          <a:xfrm>
            <a:off x="304800" y="1158592"/>
            <a:ext cx="2482041" cy="1371624"/>
            <a:chOff x="990600" y="1371599"/>
            <a:chExt cx="2286000" cy="1539633"/>
          </a:xfrm>
        </p:grpSpPr>
        <p:sp>
          <p:nvSpPr>
            <p:cNvPr id="164" name="Shape 164"/>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65" name="Shape 165"/>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66" name="Shape 166"/>
          <p:cNvSpPr txBox="1"/>
          <p:nvPr/>
        </p:nvSpPr>
        <p:spPr>
          <a:xfrm>
            <a:off x="562984" y="1642739"/>
            <a:ext cx="1923956" cy="766389"/>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Financial Statement Audit</a:t>
            </a:r>
          </a:p>
          <a:p>
            <a:pPr algn="ctr">
              <a:buSzPct val="25000"/>
            </a:pPr>
            <a:r>
              <a:rPr lang="en-US" sz="1000" dirty="0">
                <a:solidFill>
                  <a:schemeClr val="dk1"/>
                </a:solidFill>
                <a:latin typeface="Century Gothic"/>
                <a:ea typeface="Century Gothic"/>
                <a:cs typeface="Century Gothic"/>
                <a:sym typeface="Century Gothic"/>
              </a:rPr>
              <a:t>Compliance Audit</a:t>
            </a:r>
          </a:p>
          <a:p>
            <a:pPr algn="ctr">
              <a:buSzPct val="25000"/>
            </a:pPr>
            <a:r>
              <a:rPr lang="en-US" sz="1000" dirty="0">
                <a:solidFill>
                  <a:schemeClr val="dk1"/>
                </a:solidFill>
                <a:latin typeface="Century Gothic"/>
                <a:ea typeface="Century Gothic"/>
                <a:cs typeface="Century Gothic"/>
                <a:sym typeface="Century Gothic"/>
              </a:rPr>
              <a:t>Operational Audit</a:t>
            </a:r>
          </a:p>
          <a:p>
            <a:pPr algn="ctr">
              <a:buSzPct val="25000"/>
            </a:pPr>
            <a:r>
              <a:rPr lang="en-US" sz="1000" dirty="0">
                <a:solidFill>
                  <a:schemeClr val="dk1"/>
                </a:solidFill>
                <a:latin typeface="Century Gothic"/>
                <a:ea typeface="Century Gothic"/>
                <a:cs typeface="Century Gothic"/>
                <a:sym typeface="Century Gothic"/>
              </a:rPr>
              <a:t>Forensic Audit</a:t>
            </a:r>
          </a:p>
        </p:txBody>
      </p:sp>
      <p:sp>
        <p:nvSpPr>
          <p:cNvPr id="167" name="Shape 167"/>
          <p:cNvSpPr txBox="1"/>
          <p:nvPr/>
        </p:nvSpPr>
        <p:spPr>
          <a:xfrm>
            <a:off x="707938" y="1179534"/>
            <a:ext cx="1580710" cy="211820"/>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AUDIT &amp; ASSURANCE</a:t>
            </a:r>
          </a:p>
        </p:txBody>
      </p:sp>
      <p:grpSp>
        <p:nvGrpSpPr>
          <p:cNvPr id="174" name="Shape 174"/>
          <p:cNvGrpSpPr/>
          <p:nvPr/>
        </p:nvGrpSpPr>
        <p:grpSpPr>
          <a:xfrm>
            <a:off x="3034972" y="1153864"/>
            <a:ext cx="2482041" cy="1371624"/>
            <a:chOff x="2952584" y="1329720"/>
            <a:chExt cx="2228850" cy="1231706"/>
          </a:xfrm>
        </p:grpSpPr>
        <p:grpSp>
          <p:nvGrpSpPr>
            <p:cNvPr id="175" name="Shape 175"/>
            <p:cNvGrpSpPr/>
            <p:nvPr/>
          </p:nvGrpSpPr>
          <p:grpSpPr>
            <a:xfrm>
              <a:off x="2952584" y="1329720"/>
              <a:ext cx="2228850" cy="1231706"/>
              <a:chOff x="990600" y="1371599"/>
              <a:chExt cx="2286000" cy="1539633"/>
            </a:xfrm>
          </p:grpSpPr>
          <p:sp>
            <p:nvSpPr>
              <p:cNvPr id="176" name="Shape 176"/>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77" name="Shape 177"/>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78" name="Shape 178"/>
            <p:cNvSpPr txBox="1"/>
            <p:nvPr/>
          </p:nvSpPr>
          <p:spPr>
            <a:xfrm>
              <a:off x="3121326" y="1749610"/>
              <a:ext cx="1887054" cy="646331"/>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GST Compliance and Advisory</a:t>
              </a:r>
            </a:p>
            <a:p>
              <a:pPr algn="ctr">
                <a:buSzPct val="25000"/>
              </a:pPr>
              <a:r>
                <a:rPr lang="en-US" sz="1000" dirty="0">
                  <a:solidFill>
                    <a:schemeClr val="dk1"/>
                  </a:solidFill>
                  <a:latin typeface="Century Gothic"/>
                  <a:ea typeface="Century Gothic"/>
                  <a:cs typeface="Century Gothic"/>
                  <a:sym typeface="Century Gothic"/>
                </a:rPr>
                <a:t>GST Preparation and Filing</a:t>
              </a:r>
            </a:p>
            <a:p>
              <a:pPr algn="ctr">
                <a:buSzPct val="25000"/>
              </a:pPr>
              <a:r>
                <a:rPr lang="en-US" sz="1000" dirty="0">
                  <a:solidFill>
                    <a:schemeClr val="dk1"/>
                  </a:solidFill>
                  <a:latin typeface="Century Gothic"/>
                  <a:ea typeface="Century Gothic"/>
                  <a:cs typeface="Century Gothic"/>
                  <a:sym typeface="Century Gothic"/>
                </a:rPr>
                <a:t>GST Audit and Investigation</a:t>
              </a:r>
            </a:p>
            <a:p>
              <a:pPr algn="ctr">
                <a:buSzPct val="25000"/>
              </a:pPr>
              <a:r>
                <a:rPr lang="en-US" sz="1000" dirty="0">
                  <a:solidFill>
                    <a:schemeClr val="dk1"/>
                  </a:solidFill>
                  <a:latin typeface="Century Gothic"/>
                  <a:ea typeface="Century Gothic"/>
                  <a:cs typeface="Century Gothic"/>
                  <a:sym typeface="Century Gothic"/>
                </a:rPr>
                <a:t>GST Training</a:t>
              </a:r>
            </a:p>
          </p:txBody>
        </p:sp>
        <p:sp>
          <p:nvSpPr>
            <p:cNvPr id="179" name="Shape 179"/>
            <p:cNvSpPr txBox="1"/>
            <p:nvPr/>
          </p:nvSpPr>
          <p:spPr>
            <a:xfrm>
              <a:off x="3032597" y="1352407"/>
              <a:ext cx="2148836" cy="273019"/>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GOODS AND SERVICES TAX (GST)</a:t>
              </a:r>
            </a:p>
          </p:txBody>
        </p:sp>
      </p:grpSp>
      <p:grpSp>
        <p:nvGrpSpPr>
          <p:cNvPr id="180" name="Shape 180"/>
          <p:cNvGrpSpPr/>
          <p:nvPr/>
        </p:nvGrpSpPr>
        <p:grpSpPr>
          <a:xfrm>
            <a:off x="3071538" y="4437116"/>
            <a:ext cx="2482041" cy="1371624"/>
            <a:chOff x="2952584" y="4236368"/>
            <a:chExt cx="2228850" cy="1231706"/>
          </a:xfrm>
        </p:grpSpPr>
        <p:grpSp>
          <p:nvGrpSpPr>
            <p:cNvPr id="181" name="Shape 181"/>
            <p:cNvGrpSpPr/>
            <p:nvPr/>
          </p:nvGrpSpPr>
          <p:grpSpPr>
            <a:xfrm>
              <a:off x="2952584" y="4236368"/>
              <a:ext cx="2228850" cy="1231706"/>
              <a:chOff x="990600" y="1371599"/>
              <a:chExt cx="2286000" cy="1539633"/>
            </a:xfrm>
          </p:grpSpPr>
          <p:sp>
            <p:nvSpPr>
              <p:cNvPr id="182" name="Shape 182"/>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83" name="Shape 183"/>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84" name="Shape 184"/>
            <p:cNvSpPr txBox="1"/>
            <p:nvPr/>
          </p:nvSpPr>
          <p:spPr>
            <a:xfrm>
              <a:off x="3227675" y="4677605"/>
              <a:ext cx="1678666" cy="646331"/>
            </a:xfrm>
            <a:prstGeom prst="rect">
              <a:avLst/>
            </a:prstGeom>
            <a:noFill/>
            <a:ln>
              <a:noFill/>
            </a:ln>
          </p:spPr>
          <p:txBody>
            <a:bodyPr lIns="84392" tIns="42185" rIns="84392" bIns="42185" anchor="t" anchorCtr="0">
              <a:noAutofit/>
            </a:bodyPr>
            <a:lstStyle/>
            <a:p>
              <a:pPr algn="ctr">
                <a:buSzPct val="25000"/>
              </a:pPr>
              <a:r>
                <a:rPr lang="en-US" sz="1000" dirty="0" err="1">
                  <a:solidFill>
                    <a:schemeClr val="dk1"/>
                  </a:solidFill>
                  <a:latin typeface="Century Gothic"/>
                  <a:ea typeface="Century Gothic"/>
                  <a:cs typeface="Century Gothic"/>
                  <a:sym typeface="Century Gothic"/>
                </a:rPr>
                <a:t>Shariah</a:t>
              </a:r>
              <a:r>
                <a:rPr lang="en-US" sz="1000" dirty="0">
                  <a:solidFill>
                    <a:schemeClr val="dk1"/>
                  </a:solidFill>
                  <a:latin typeface="Century Gothic"/>
                  <a:ea typeface="Century Gothic"/>
                  <a:cs typeface="Century Gothic"/>
                  <a:sym typeface="Century Gothic"/>
                </a:rPr>
                <a:t> Compliance Audit</a:t>
              </a:r>
            </a:p>
            <a:p>
              <a:pPr algn="ctr">
                <a:buSzPct val="25000"/>
              </a:pPr>
              <a:r>
                <a:rPr lang="en-US" sz="1000" dirty="0">
                  <a:solidFill>
                    <a:schemeClr val="dk1"/>
                  </a:solidFill>
                  <a:latin typeface="Century Gothic"/>
                  <a:ea typeface="Century Gothic"/>
                  <a:cs typeface="Century Gothic"/>
                  <a:sym typeface="Century Gothic"/>
                </a:rPr>
                <a:t>Advisory Services  </a:t>
              </a:r>
            </a:p>
            <a:p>
              <a:pPr algn="ctr">
                <a:buSzPct val="25000"/>
              </a:pPr>
              <a:r>
                <a:rPr lang="en-US" sz="1000" dirty="0">
                  <a:solidFill>
                    <a:schemeClr val="dk1"/>
                  </a:solidFill>
                  <a:latin typeface="Century Gothic"/>
                  <a:ea typeface="Century Gothic"/>
                  <a:cs typeface="Century Gothic"/>
                  <a:sym typeface="Century Gothic"/>
                </a:rPr>
                <a:t>Zakat - Alms Giving</a:t>
              </a:r>
            </a:p>
            <a:p>
              <a:pPr algn="ctr">
                <a:buSzPct val="25000"/>
              </a:pPr>
              <a:r>
                <a:rPr lang="en-US" sz="1000" dirty="0">
                  <a:solidFill>
                    <a:schemeClr val="dk1"/>
                  </a:solidFill>
                  <a:latin typeface="Century Gothic"/>
                  <a:ea typeface="Century Gothic"/>
                  <a:cs typeface="Century Gothic"/>
                  <a:sym typeface="Century Gothic"/>
                </a:rPr>
                <a:t>Waqf - Islamic Endowment</a:t>
              </a:r>
            </a:p>
          </p:txBody>
        </p:sp>
        <p:sp>
          <p:nvSpPr>
            <p:cNvPr id="185" name="Shape 185"/>
            <p:cNvSpPr txBox="1"/>
            <p:nvPr/>
          </p:nvSpPr>
          <p:spPr>
            <a:xfrm>
              <a:off x="3057901" y="4268580"/>
              <a:ext cx="2069795" cy="246220"/>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ISLAMIC ACCOUNTING &amp; AUDITING</a:t>
              </a:r>
            </a:p>
          </p:txBody>
        </p:sp>
      </p:grpSp>
      <p:grpSp>
        <p:nvGrpSpPr>
          <p:cNvPr id="186" name="Shape 186"/>
          <p:cNvGrpSpPr/>
          <p:nvPr/>
        </p:nvGrpSpPr>
        <p:grpSpPr>
          <a:xfrm>
            <a:off x="5501985" y="3850378"/>
            <a:ext cx="3675014" cy="2365942"/>
            <a:chOff x="5567723" y="4661442"/>
            <a:chExt cx="3358224" cy="2161996"/>
          </a:xfrm>
        </p:grpSpPr>
        <p:pic>
          <p:nvPicPr>
            <p:cNvPr id="187" name="Shape 187"/>
            <p:cNvPicPr preferRelativeResize="0"/>
            <p:nvPr/>
          </p:nvPicPr>
          <p:blipFill rotWithShape="1">
            <a:blip r:embed="rId3">
              <a:alphaModFix/>
            </a:blip>
            <a:srcRect/>
            <a:stretch/>
          </p:blipFill>
          <p:spPr>
            <a:xfrm>
              <a:off x="6318058" y="4661442"/>
              <a:ext cx="1857554" cy="1840844"/>
            </a:xfrm>
            <a:prstGeom prst="rect">
              <a:avLst/>
            </a:prstGeom>
            <a:noFill/>
            <a:ln>
              <a:noFill/>
            </a:ln>
          </p:spPr>
        </p:pic>
        <p:sp>
          <p:nvSpPr>
            <p:cNvPr id="188" name="Shape 188"/>
            <p:cNvSpPr txBox="1"/>
            <p:nvPr/>
          </p:nvSpPr>
          <p:spPr>
            <a:xfrm>
              <a:off x="5567723" y="6344138"/>
              <a:ext cx="3358224" cy="479300"/>
            </a:xfrm>
            <a:prstGeom prst="rect">
              <a:avLst/>
            </a:prstGeom>
            <a:noFill/>
            <a:ln>
              <a:noFill/>
            </a:ln>
          </p:spPr>
          <p:txBody>
            <a:bodyPr lIns="84392" tIns="42185" rIns="84392" bIns="42185" anchor="t" anchorCtr="0">
              <a:noAutofit/>
            </a:bodyPr>
            <a:lstStyle/>
            <a:p>
              <a:pPr algn="ctr">
                <a:lnSpc>
                  <a:spcPct val="115000"/>
                </a:lnSpc>
                <a:spcAft>
                  <a:spcPts val="923"/>
                </a:spcAft>
                <a:buSzPct val="25000"/>
              </a:pPr>
              <a:r>
                <a:rPr lang="en-US" sz="1000" b="1" dirty="0">
                  <a:solidFill>
                    <a:schemeClr val="dk1"/>
                  </a:solidFill>
                  <a:latin typeface="Century Gothic"/>
                  <a:ea typeface="Century Gothic"/>
                  <a:cs typeface="Century Gothic"/>
                  <a:sym typeface="Century Gothic"/>
                </a:rPr>
                <a:t>BATU CAVES . KUALA LUMPUR . JOHOR </a:t>
              </a:r>
              <a:r>
                <a:rPr lang="en-US" sz="1000" b="1" dirty="0" smtClean="0">
                  <a:solidFill>
                    <a:schemeClr val="dk1"/>
                  </a:solidFill>
                  <a:latin typeface="Century Gothic"/>
                  <a:ea typeface="Century Gothic"/>
                  <a:cs typeface="Century Gothic"/>
                  <a:sym typeface="Century Gothic"/>
                </a:rPr>
                <a:t>BAHRU . KUCHING</a:t>
              </a:r>
              <a:endParaRPr lang="en-US" sz="1000" b="1" dirty="0">
                <a:solidFill>
                  <a:schemeClr val="dk1"/>
                </a:solidFill>
                <a:latin typeface="Century Gothic"/>
                <a:ea typeface="Century Gothic"/>
                <a:cs typeface="Century Gothic"/>
                <a:sym typeface="Century Gothic"/>
              </a:endParaRPr>
            </a:p>
          </p:txBody>
        </p:sp>
      </p:grpSp>
      <p:grpSp>
        <p:nvGrpSpPr>
          <p:cNvPr id="189" name="Shape 189"/>
          <p:cNvGrpSpPr/>
          <p:nvPr/>
        </p:nvGrpSpPr>
        <p:grpSpPr>
          <a:xfrm>
            <a:off x="304800" y="2750560"/>
            <a:ext cx="2482041" cy="1371624"/>
            <a:chOff x="488504" y="2819399"/>
            <a:chExt cx="2228850" cy="1231706"/>
          </a:xfrm>
        </p:grpSpPr>
        <p:grpSp>
          <p:nvGrpSpPr>
            <p:cNvPr id="190" name="Shape 190"/>
            <p:cNvGrpSpPr/>
            <p:nvPr/>
          </p:nvGrpSpPr>
          <p:grpSpPr>
            <a:xfrm>
              <a:off x="488504" y="2819399"/>
              <a:ext cx="2228850" cy="1231706"/>
              <a:chOff x="990600" y="1371599"/>
              <a:chExt cx="2286000" cy="1539633"/>
            </a:xfrm>
          </p:grpSpPr>
          <p:sp>
            <p:nvSpPr>
              <p:cNvPr id="191" name="Shape 191"/>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192" name="Shape 192"/>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193" name="Shape 193"/>
            <p:cNvSpPr txBox="1"/>
            <p:nvPr/>
          </p:nvSpPr>
          <p:spPr>
            <a:xfrm>
              <a:off x="756558" y="3195237"/>
              <a:ext cx="1691488" cy="784830"/>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Tax Compliance</a:t>
              </a:r>
            </a:p>
            <a:p>
              <a:pPr algn="ctr">
                <a:buSzPct val="25000"/>
              </a:pPr>
              <a:r>
                <a:rPr lang="en-US" sz="1000" dirty="0">
                  <a:solidFill>
                    <a:schemeClr val="dk1"/>
                  </a:solidFill>
                  <a:latin typeface="Century Gothic"/>
                  <a:ea typeface="Century Gothic"/>
                  <a:cs typeface="Century Gothic"/>
                  <a:sym typeface="Century Gothic"/>
                </a:rPr>
                <a:t>Corporate Tax Advisory</a:t>
              </a:r>
            </a:p>
            <a:p>
              <a:pPr algn="ctr">
                <a:buSzPct val="25000"/>
              </a:pPr>
              <a:r>
                <a:rPr lang="en-US" sz="1000" dirty="0">
                  <a:solidFill>
                    <a:schemeClr val="dk1"/>
                  </a:solidFill>
                  <a:latin typeface="Century Gothic"/>
                  <a:ea typeface="Century Gothic"/>
                  <a:cs typeface="Century Gothic"/>
                  <a:sym typeface="Century Gothic"/>
                </a:rPr>
                <a:t>Indirect Tax Services</a:t>
              </a:r>
            </a:p>
            <a:p>
              <a:pPr algn="ctr">
                <a:buSzPct val="25000"/>
              </a:pPr>
              <a:r>
                <a:rPr lang="en-US" sz="1000" dirty="0">
                  <a:solidFill>
                    <a:schemeClr val="dk1"/>
                  </a:solidFill>
                  <a:latin typeface="Century Gothic"/>
                  <a:ea typeface="Century Gothic"/>
                  <a:cs typeface="Century Gothic"/>
                  <a:sym typeface="Century Gothic"/>
                </a:rPr>
                <a:t>Tax Audit and Investigation</a:t>
              </a:r>
            </a:p>
            <a:p>
              <a:pPr algn="ctr">
                <a:buSzPct val="25000"/>
              </a:pPr>
              <a:r>
                <a:rPr lang="en-US" sz="1000" dirty="0">
                  <a:solidFill>
                    <a:schemeClr val="dk1"/>
                  </a:solidFill>
                  <a:latin typeface="Century Gothic"/>
                  <a:ea typeface="Century Gothic"/>
                  <a:cs typeface="Century Gothic"/>
                  <a:sym typeface="Century Gothic"/>
                </a:rPr>
                <a:t>Real Property Gain Tax</a:t>
              </a:r>
            </a:p>
          </p:txBody>
        </p:sp>
        <p:sp>
          <p:nvSpPr>
            <p:cNvPr id="194" name="Shape 194"/>
            <p:cNvSpPr txBox="1"/>
            <p:nvPr/>
          </p:nvSpPr>
          <p:spPr>
            <a:xfrm>
              <a:off x="1185757" y="2851613"/>
              <a:ext cx="926420" cy="230709"/>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ea typeface="Century Gothic"/>
                  <a:cs typeface="Century Gothic"/>
                  <a:sym typeface="Century Gothic"/>
                </a:rPr>
                <a:t>TAXATION</a:t>
              </a:r>
            </a:p>
          </p:txBody>
        </p:sp>
      </p:grpSp>
      <p:grpSp>
        <p:nvGrpSpPr>
          <p:cNvPr id="195" name="Shape 195"/>
          <p:cNvGrpSpPr/>
          <p:nvPr/>
        </p:nvGrpSpPr>
        <p:grpSpPr>
          <a:xfrm>
            <a:off x="5701707" y="1185541"/>
            <a:ext cx="2628027" cy="1371624"/>
            <a:chOff x="5339951" y="1329720"/>
            <a:chExt cx="2359945" cy="1231706"/>
          </a:xfrm>
        </p:grpSpPr>
        <p:grpSp>
          <p:nvGrpSpPr>
            <p:cNvPr id="196" name="Shape 196"/>
            <p:cNvGrpSpPr/>
            <p:nvPr/>
          </p:nvGrpSpPr>
          <p:grpSpPr>
            <a:xfrm>
              <a:off x="5406126" y="1329720"/>
              <a:ext cx="2228850" cy="1231706"/>
              <a:chOff x="990600" y="1371599"/>
              <a:chExt cx="2286000" cy="1539633"/>
            </a:xfrm>
          </p:grpSpPr>
          <p:sp>
            <p:nvSpPr>
              <p:cNvPr id="197" name="Shape 197"/>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entury Gothic"/>
                  <a:ea typeface="Century Gothic"/>
                  <a:cs typeface="Century Gothic"/>
                  <a:sym typeface="Century Gothic"/>
                </a:endParaRPr>
              </a:p>
            </p:txBody>
          </p:sp>
          <p:sp>
            <p:nvSpPr>
              <p:cNvPr id="198" name="Shape 198"/>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entury Gothic"/>
                  <a:ea typeface="Century Gothic"/>
                  <a:cs typeface="Century Gothic"/>
                  <a:sym typeface="Century Gothic"/>
                </a:endParaRPr>
              </a:p>
            </p:txBody>
          </p:sp>
        </p:grpSp>
        <p:sp>
          <p:nvSpPr>
            <p:cNvPr id="199" name="Shape 199"/>
            <p:cNvSpPr txBox="1"/>
            <p:nvPr/>
          </p:nvSpPr>
          <p:spPr>
            <a:xfrm>
              <a:off x="5339951" y="1725443"/>
              <a:ext cx="2359941" cy="646331"/>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Accounting System Development and </a:t>
              </a:r>
            </a:p>
            <a:p>
              <a:pPr algn="ctr">
                <a:buSzPct val="25000"/>
              </a:pPr>
              <a:r>
                <a:rPr lang="en-US" sz="1000" dirty="0">
                  <a:solidFill>
                    <a:schemeClr val="dk1"/>
                  </a:solidFill>
                  <a:latin typeface="Century Gothic"/>
                  <a:ea typeface="Century Gothic"/>
                  <a:cs typeface="Century Gothic"/>
                  <a:sym typeface="Century Gothic"/>
                </a:rPr>
                <a:t>Implementation</a:t>
              </a:r>
            </a:p>
            <a:p>
              <a:pPr algn="ctr">
                <a:buSzPct val="25000"/>
              </a:pPr>
              <a:r>
                <a:rPr lang="en-US" sz="1000" dirty="0">
                  <a:solidFill>
                    <a:schemeClr val="dk1"/>
                  </a:solidFill>
                  <a:latin typeface="Century Gothic"/>
                  <a:ea typeface="Century Gothic"/>
                  <a:cs typeface="Century Gothic"/>
                  <a:sym typeface="Century Gothic"/>
                </a:rPr>
                <a:t>Financial Statements Review</a:t>
              </a:r>
            </a:p>
            <a:p>
              <a:pPr algn="ctr">
                <a:buSzPct val="25000"/>
              </a:pPr>
              <a:r>
                <a:rPr lang="en-US" sz="1000" dirty="0">
                  <a:solidFill>
                    <a:schemeClr val="dk1"/>
                  </a:solidFill>
                  <a:latin typeface="Century Gothic"/>
                  <a:ea typeface="Century Gothic"/>
                  <a:cs typeface="Century Gothic"/>
                  <a:sym typeface="Century Gothic"/>
                </a:rPr>
                <a:t>Business Process Outsourcing </a:t>
              </a:r>
            </a:p>
          </p:txBody>
        </p:sp>
        <p:sp>
          <p:nvSpPr>
            <p:cNvPr id="200" name="Shape 200"/>
            <p:cNvSpPr txBox="1"/>
            <p:nvPr/>
          </p:nvSpPr>
          <p:spPr>
            <a:xfrm>
              <a:off x="5351129" y="1352408"/>
              <a:ext cx="2348767" cy="190212"/>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ea typeface="Century Gothic"/>
                  <a:cs typeface="Century Gothic"/>
                  <a:sym typeface="Century Gothic"/>
                </a:rPr>
                <a:t>FINANCIAL ACCOUNTING SERVICES</a:t>
              </a:r>
            </a:p>
          </p:txBody>
        </p:sp>
      </p:grpSp>
      <p:grpSp>
        <p:nvGrpSpPr>
          <p:cNvPr id="201" name="Shape 201"/>
          <p:cNvGrpSpPr/>
          <p:nvPr/>
        </p:nvGrpSpPr>
        <p:grpSpPr>
          <a:xfrm>
            <a:off x="2959664" y="2750437"/>
            <a:ext cx="2742046" cy="1371624"/>
            <a:chOff x="5337460" y="2777520"/>
            <a:chExt cx="2500171" cy="1231706"/>
          </a:xfrm>
        </p:grpSpPr>
        <p:grpSp>
          <p:nvGrpSpPr>
            <p:cNvPr id="202" name="Shape 202"/>
            <p:cNvGrpSpPr/>
            <p:nvPr/>
          </p:nvGrpSpPr>
          <p:grpSpPr>
            <a:xfrm>
              <a:off x="5406125" y="2777520"/>
              <a:ext cx="2228848" cy="1231706"/>
              <a:chOff x="990600" y="1371599"/>
              <a:chExt cx="2286000" cy="1539633"/>
            </a:xfrm>
          </p:grpSpPr>
          <p:sp>
            <p:nvSpPr>
              <p:cNvPr id="203" name="Shape 203"/>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entury Gothic"/>
                  <a:ea typeface="Century Gothic"/>
                  <a:cs typeface="Century Gothic"/>
                  <a:sym typeface="Century Gothic"/>
                </a:endParaRPr>
              </a:p>
            </p:txBody>
          </p:sp>
          <p:sp>
            <p:nvSpPr>
              <p:cNvPr id="204" name="Shape 204"/>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entury Gothic"/>
                  <a:ea typeface="Century Gothic"/>
                  <a:cs typeface="Century Gothic"/>
                  <a:sym typeface="Century Gothic"/>
                </a:endParaRPr>
              </a:p>
            </p:txBody>
          </p:sp>
        </p:grpSp>
        <p:sp>
          <p:nvSpPr>
            <p:cNvPr id="205" name="Shape 205"/>
            <p:cNvSpPr txBox="1"/>
            <p:nvPr/>
          </p:nvSpPr>
          <p:spPr>
            <a:xfrm>
              <a:off x="5433467" y="3219165"/>
              <a:ext cx="2185213" cy="646331"/>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Company Incorporation</a:t>
              </a:r>
            </a:p>
            <a:p>
              <a:pPr algn="ctr">
                <a:buSzPct val="25000"/>
              </a:pPr>
              <a:r>
                <a:rPr lang="en-US" sz="1000" dirty="0">
                  <a:solidFill>
                    <a:schemeClr val="dk1"/>
                  </a:solidFill>
                  <a:latin typeface="Century Gothic"/>
                  <a:ea typeface="Century Gothic"/>
                  <a:cs typeface="Century Gothic"/>
                  <a:sym typeface="Century Gothic"/>
                </a:rPr>
                <a:t>Other valuable Secretarial Services</a:t>
              </a:r>
            </a:p>
            <a:p>
              <a:pPr algn="ctr">
                <a:buSzPct val="25000"/>
              </a:pPr>
              <a:r>
                <a:rPr lang="en-US" sz="1000" dirty="0">
                  <a:solidFill>
                    <a:schemeClr val="dk1"/>
                  </a:solidFill>
                  <a:latin typeface="Century Gothic"/>
                  <a:ea typeface="Century Gothic"/>
                  <a:cs typeface="Century Gothic"/>
                  <a:sym typeface="Century Gothic"/>
                </a:rPr>
                <a:t>Registration with Ministry of Finance </a:t>
              </a:r>
            </a:p>
            <a:p>
              <a:pPr algn="ctr">
                <a:buSzPct val="25000"/>
              </a:pPr>
              <a:r>
                <a:rPr lang="en-US" sz="1000" dirty="0">
                  <a:solidFill>
                    <a:schemeClr val="dk1"/>
                  </a:solidFill>
                  <a:latin typeface="Century Gothic"/>
                  <a:ea typeface="Century Gothic"/>
                  <a:cs typeface="Century Gothic"/>
                  <a:sym typeface="Century Gothic"/>
                </a:rPr>
                <a:t>and other Government Agencies</a:t>
              </a:r>
            </a:p>
          </p:txBody>
        </p:sp>
        <p:sp>
          <p:nvSpPr>
            <p:cNvPr id="206" name="Shape 206"/>
            <p:cNvSpPr txBox="1"/>
            <p:nvPr/>
          </p:nvSpPr>
          <p:spPr>
            <a:xfrm>
              <a:off x="5337460" y="2800208"/>
              <a:ext cx="2500171" cy="246220"/>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ea typeface="Century Gothic"/>
                  <a:cs typeface="Century Gothic"/>
                  <a:sym typeface="Century Gothic"/>
                </a:rPr>
                <a:t>CORPORATE SECRETARIAL SERVICES</a:t>
              </a:r>
            </a:p>
          </p:txBody>
        </p:sp>
      </p:grpSp>
      <p:grpSp>
        <p:nvGrpSpPr>
          <p:cNvPr id="50" name="Shape 168"/>
          <p:cNvGrpSpPr/>
          <p:nvPr/>
        </p:nvGrpSpPr>
        <p:grpSpPr>
          <a:xfrm>
            <a:off x="187236" y="4384013"/>
            <a:ext cx="2733017" cy="1449251"/>
            <a:chOff x="382933" y="4219516"/>
            <a:chExt cx="2454223" cy="1301414"/>
          </a:xfrm>
        </p:grpSpPr>
        <p:grpSp>
          <p:nvGrpSpPr>
            <p:cNvPr id="51" name="Shape 169"/>
            <p:cNvGrpSpPr/>
            <p:nvPr/>
          </p:nvGrpSpPr>
          <p:grpSpPr>
            <a:xfrm>
              <a:off x="488505" y="4267201"/>
              <a:ext cx="2228850" cy="1231706"/>
              <a:chOff x="990600" y="1371599"/>
              <a:chExt cx="2286000" cy="1539633"/>
            </a:xfrm>
          </p:grpSpPr>
          <p:sp>
            <p:nvSpPr>
              <p:cNvPr id="54" name="Shape 170"/>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84392" tIns="42185" rIns="84392" bIns="42185" anchor="ctr" anchorCtr="0">
                <a:noAutofit/>
              </a:bodyPr>
              <a:lstStyle/>
              <a:p>
                <a:pPr algn="ctr"/>
                <a:endParaRPr sz="1662">
                  <a:solidFill>
                    <a:schemeClr val="dk1"/>
                  </a:solidFill>
                  <a:latin typeface="Calibri"/>
                  <a:ea typeface="Calibri"/>
                  <a:cs typeface="Calibri"/>
                  <a:sym typeface="Calibri"/>
                </a:endParaRPr>
              </a:p>
            </p:txBody>
          </p:sp>
          <p:sp>
            <p:nvSpPr>
              <p:cNvPr id="55" name="Shape 171"/>
              <p:cNvSpPr/>
              <p:nvPr/>
            </p:nvSpPr>
            <p:spPr>
              <a:xfrm>
                <a:off x="990600" y="1371600"/>
                <a:ext cx="2286000" cy="381000"/>
              </a:xfrm>
              <a:prstGeom prst="round2SameRect">
                <a:avLst>
                  <a:gd name="adj1" fmla="val 48698"/>
                  <a:gd name="adj2" fmla="val 0"/>
                </a:avLst>
              </a:prstGeom>
              <a:solidFill>
                <a:srgbClr val="9C08AC"/>
              </a:solidFill>
              <a:ln>
                <a:noFill/>
              </a:ln>
            </p:spPr>
            <p:txBody>
              <a:bodyPr lIns="84392" tIns="42185" rIns="84392" bIns="42185" anchor="ctr" anchorCtr="0">
                <a:noAutofit/>
              </a:bodyPr>
              <a:lstStyle/>
              <a:p>
                <a:pPr algn="ctr"/>
                <a:endParaRPr sz="1662">
                  <a:solidFill>
                    <a:schemeClr val="lt1"/>
                  </a:solidFill>
                  <a:latin typeface="Calibri"/>
                  <a:ea typeface="Calibri"/>
                  <a:cs typeface="Calibri"/>
                  <a:sym typeface="Calibri"/>
                </a:endParaRPr>
              </a:p>
            </p:txBody>
          </p:sp>
        </p:grpSp>
        <p:sp>
          <p:nvSpPr>
            <p:cNvPr id="52" name="Shape 172"/>
            <p:cNvSpPr txBox="1"/>
            <p:nvPr/>
          </p:nvSpPr>
          <p:spPr>
            <a:xfrm>
              <a:off x="382933" y="4597601"/>
              <a:ext cx="2454223" cy="923329"/>
            </a:xfrm>
            <a:prstGeom prst="rect">
              <a:avLst/>
            </a:prstGeom>
            <a:noFill/>
            <a:ln>
              <a:noFill/>
            </a:ln>
          </p:spPr>
          <p:txBody>
            <a:bodyPr lIns="84392" tIns="42185" rIns="84392" bIns="42185" anchor="t" anchorCtr="0">
              <a:noAutofit/>
            </a:bodyPr>
            <a:lstStyle/>
            <a:p>
              <a:pPr algn="ctr">
                <a:buSzPct val="25000"/>
              </a:pPr>
              <a:r>
                <a:rPr lang="en-US" sz="1000" dirty="0">
                  <a:solidFill>
                    <a:schemeClr val="dk1"/>
                  </a:solidFill>
                  <a:latin typeface="Century Gothic"/>
                  <a:ea typeface="Century Gothic"/>
                  <a:cs typeface="Century Gothic"/>
                  <a:sym typeface="Century Gothic"/>
                </a:rPr>
                <a:t>Due </a:t>
              </a:r>
              <a:r>
                <a:rPr lang="en-US" sz="1000" dirty="0" smtClean="0">
                  <a:solidFill>
                    <a:schemeClr val="dk1"/>
                  </a:solidFill>
                  <a:latin typeface="Century Gothic"/>
                  <a:ea typeface="Century Gothic"/>
                  <a:cs typeface="Century Gothic"/>
                  <a:sym typeface="Century Gothic"/>
                </a:rPr>
                <a:t>Diligence</a:t>
              </a:r>
            </a:p>
            <a:p>
              <a:pPr algn="ctr">
                <a:buSzPct val="25000"/>
              </a:pPr>
              <a:r>
                <a:rPr lang="en-US" sz="1000" dirty="0" smtClean="0">
                  <a:solidFill>
                    <a:schemeClr val="dk1"/>
                  </a:solidFill>
                  <a:latin typeface="Century Gothic"/>
                  <a:ea typeface="Century Gothic"/>
                  <a:cs typeface="Century Gothic"/>
                  <a:sym typeface="Century Gothic"/>
                </a:rPr>
                <a:t>Internal </a:t>
              </a:r>
              <a:r>
                <a:rPr lang="en-US" sz="1000" dirty="0">
                  <a:solidFill>
                    <a:schemeClr val="dk1"/>
                  </a:solidFill>
                  <a:latin typeface="Century Gothic"/>
                  <a:ea typeface="Century Gothic"/>
                  <a:cs typeface="Century Gothic"/>
                  <a:sym typeface="Century Gothic"/>
                </a:rPr>
                <a:t>Audit and Forensic Accounting</a:t>
              </a:r>
            </a:p>
            <a:p>
              <a:pPr algn="ctr">
                <a:buSzPct val="25000"/>
              </a:pPr>
              <a:r>
                <a:rPr lang="en-US" sz="1000" dirty="0">
                  <a:solidFill>
                    <a:schemeClr val="dk1"/>
                  </a:solidFill>
                  <a:latin typeface="Century Gothic"/>
                  <a:ea typeface="Century Gothic"/>
                  <a:cs typeface="Century Gothic"/>
                  <a:sym typeface="Century Gothic"/>
                </a:rPr>
                <a:t>Valuation</a:t>
              </a:r>
            </a:p>
            <a:p>
              <a:pPr algn="ctr">
                <a:buSzPct val="25000"/>
              </a:pPr>
              <a:r>
                <a:rPr lang="en-US" sz="1000" dirty="0">
                  <a:solidFill>
                    <a:schemeClr val="dk1"/>
                  </a:solidFill>
                  <a:latin typeface="Century Gothic"/>
                  <a:ea typeface="Century Gothic"/>
                  <a:cs typeface="Century Gothic"/>
                  <a:sym typeface="Century Gothic"/>
                </a:rPr>
                <a:t>Capital Market</a:t>
              </a:r>
            </a:p>
            <a:p>
              <a:pPr algn="ctr">
                <a:buSzPct val="25000"/>
              </a:pPr>
              <a:r>
                <a:rPr lang="en-US" sz="1000" dirty="0">
                  <a:solidFill>
                    <a:schemeClr val="dk1"/>
                  </a:solidFill>
                  <a:latin typeface="Century Gothic"/>
                  <a:ea typeface="Century Gothic"/>
                  <a:cs typeface="Century Gothic"/>
                  <a:sym typeface="Century Gothic"/>
                </a:rPr>
                <a:t>Managerial Finance</a:t>
              </a:r>
            </a:p>
            <a:p>
              <a:pPr algn="ctr">
                <a:buSzPct val="25000"/>
              </a:pPr>
              <a:r>
                <a:rPr lang="en-US" sz="1000" dirty="0">
                  <a:solidFill>
                    <a:schemeClr val="dk1"/>
                  </a:solidFill>
                  <a:latin typeface="Century Gothic"/>
                  <a:ea typeface="Century Gothic"/>
                  <a:cs typeface="Century Gothic"/>
                  <a:sym typeface="Century Gothic"/>
                </a:rPr>
                <a:t>Mergers &amp; Acquisitions</a:t>
              </a:r>
            </a:p>
          </p:txBody>
        </p:sp>
        <p:sp>
          <p:nvSpPr>
            <p:cNvPr id="53" name="Shape 173"/>
            <p:cNvSpPr txBox="1"/>
            <p:nvPr/>
          </p:nvSpPr>
          <p:spPr>
            <a:xfrm>
              <a:off x="870023" y="4219516"/>
              <a:ext cx="1487908" cy="400109"/>
            </a:xfrm>
            <a:prstGeom prst="rect">
              <a:avLst/>
            </a:prstGeom>
            <a:noFill/>
            <a:ln>
              <a:noFill/>
            </a:ln>
          </p:spPr>
          <p:txBody>
            <a:bodyPr lIns="84392" tIns="42185" rIns="84392" bIns="42185" anchor="t" anchorCtr="0">
              <a:noAutofit/>
            </a:bodyPr>
            <a:lstStyle/>
            <a:p>
              <a:pPr algn="ctr">
                <a:buSzPct val="25000"/>
              </a:pPr>
              <a:r>
                <a:rPr lang="en-US" sz="1000" b="1" dirty="0">
                  <a:solidFill>
                    <a:schemeClr val="lt1"/>
                  </a:solidFill>
                  <a:latin typeface="Calibri"/>
                  <a:ea typeface="Calibri"/>
                  <a:cs typeface="Calibri"/>
                  <a:sym typeface="Calibri"/>
                </a:rPr>
                <a:t>CORPORATE FINANCE &amp; </a:t>
              </a:r>
            </a:p>
            <a:p>
              <a:pPr algn="ctr">
                <a:buSzPct val="25000"/>
              </a:pPr>
              <a:r>
                <a:rPr lang="en-US" sz="1000" b="1" dirty="0">
                  <a:solidFill>
                    <a:schemeClr val="lt1"/>
                  </a:solidFill>
                  <a:latin typeface="Calibri"/>
                  <a:ea typeface="Calibri"/>
                  <a:cs typeface="Calibri"/>
                  <a:sym typeface="Calibri"/>
                </a:rPr>
                <a:t>TRANSACTION SERVICES</a:t>
              </a:r>
            </a:p>
          </p:txBody>
        </p:sp>
      </p:gr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637" y="3062358"/>
            <a:ext cx="1940167" cy="749498"/>
          </a:xfrm>
          <a:prstGeom prst="rect">
            <a:avLst/>
          </a:prstGeom>
        </p:spPr>
      </p:pic>
      <p:sp>
        <p:nvSpPr>
          <p:cNvPr id="57" name="TextBox 56"/>
          <p:cNvSpPr txBox="1"/>
          <p:nvPr/>
        </p:nvSpPr>
        <p:spPr>
          <a:xfrm>
            <a:off x="5029200" y="42456"/>
            <a:ext cx="4114799" cy="584775"/>
          </a:xfrm>
          <a:prstGeom prst="rect">
            <a:avLst/>
          </a:prstGeom>
          <a:noFill/>
        </p:spPr>
        <p:txBody>
          <a:bodyPr wrap="square" rtlCol="0">
            <a:spAutoFit/>
          </a:bodyPr>
          <a:lstStyle/>
          <a:p>
            <a:r>
              <a:rPr lang="en-MY" sz="3200" b="1" dirty="0" smtClean="0"/>
              <a:t>ABOUT US|</a:t>
            </a:r>
            <a:r>
              <a:rPr lang="en-MY" sz="2000" dirty="0" smtClean="0"/>
              <a:t>SERVICE &amp; OFFICES</a:t>
            </a:r>
            <a:endParaRPr lang="en-MY" sz="2400" dirty="0"/>
          </a:p>
        </p:txBody>
      </p:sp>
    </p:spTree>
    <p:extLst>
      <p:ext uri="{BB962C8B-B14F-4D97-AF65-F5344CB8AC3E}">
        <p14:creationId xmlns:p14="http://schemas.microsoft.com/office/powerpoint/2010/main" val="16633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 name="Group 1"/>
          <p:cNvGrpSpPr/>
          <p:nvPr/>
        </p:nvGrpSpPr>
        <p:grpSpPr>
          <a:xfrm>
            <a:off x="583865" y="1600201"/>
            <a:ext cx="7909802" cy="4149970"/>
            <a:chOff x="632521" y="1447800"/>
            <a:chExt cx="8568952" cy="4495800"/>
          </a:xfrm>
        </p:grpSpPr>
        <p:sp>
          <p:nvSpPr>
            <p:cNvPr id="24" name="Freeform 23"/>
            <p:cNvSpPr/>
            <p:nvPr/>
          </p:nvSpPr>
          <p:spPr bwMode="auto">
            <a:xfrm>
              <a:off x="632521" y="1447800"/>
              <a:ext cx="4413522" cy="648802"/>
            </a:xfrm>
            <a:custGeom>
              <a:avLst/>
              <a:gdLst>
                <a:gd name="connsiteX0" fmla="*/ 0 w 4042638"/>
                <a:gd name="connsiteY0" fmla="*/ 127923 h 767520"/>
                <a:gd name="connsiteX1" fmla="*/ 127923 w 4042638"/>
                <a:gd name="connsiteY1" fmla="*/ 0 h 767520"/>
                <a:gd name="connsiteX2" fmla="*/ 3914715 w 4042638"/>
                <a:gd name="connsiteY2" fmla="*/ 0 h 767520"/>
                <a:gd name="connsiteX3" fmla="*/ 4042638 w 4042638"/>
                <a:gd name="connsiteY3" fmla="*/ 127923 h 767520"/>
                <a:gd name="connsiteX4" fmla="*/ 4042638 w 4042638"/>
                <a:gd name="connsiteY4" fmla="*/ 639597 h 767520"/>
                <a:gd name="connsiteX5" fmla="*/ 3914715 w 4042638"/>
                <a:gd name="connsiteY5" fmla="*/ 767520 h 767520"/>
                <a:gd name="connsiteX6" fmla="*/ 127923 w 4042638"/>
                <a:gd name="connsiteY6" fmla="*/ 767520 h 767520"/>
                <a:gd name="connsiteX7" fmla="*/ 0 w 4042638"/>
                <a:gd name="connsiteY7" fmla="*/ 639597 h 767520"/>
                <a:gd name="connsiteX8" fmla="*/ 0 w 404263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638" h="767520">
                  <a:moveTo>
                    <a:pt x="0" y="127923"/>
                  </a:moveTo>
                  <a:cubicBezTo>
                    <a:pt x="0" y="57273"/>
                    <a:pt x="57273" y="0"/>
                    <a:pt x="127923" y="0"/>
                  </a:cubicBezTo>
                  <a:lnTo>
                    <a:pt x="3914715" y="0"/>
                  </a:lnTo>
                  <a:cubicBezTo>
                    <a:pt x="3985365" y="0"/>
                    <a:pt x="4042638" y="57273"/>
                    <a:pt x="4042638" y="127923"/>
                  </a:cubicBezTo>
                  <a:lnTo>
                    <a:pt x="4042638" y="639597"/>
                  </a:lnTo>
                  <a:cubicBezTo>
                    <a:pt x="4042638" y="710247"/>
                    <a:pt x="3985365" y="767520"/>
                    <a:pt x="3914715" y="767520"/>
                  </a:cubicBezTo>
                  <a:lnTo>
                    <a:pt x="127923" y="767520"/>
                  </a:lnTo>
                  <a:cubicBezTo>
                    <a:pt x="57273" y="767520"/>
                    <a:pt x="0" y="710247"/>
                    <a:pt x="0" y="639597"/>
                  </a:cubicBezTo>
                  <a:lnTo>
                    <a:pt x="0" y="127923"/>
                  </a:lnTo>
                  <a:close/>
                </a:path>
              </a:pathLst>
            </a:custGeom>
            <a:ln/>
          </p:spPr>
          <p:style>
            <a:lnRef idx="1">
              <a:schemeClr val="accent3"/>
            </a:lnRef>
            <a:fillRef idx="3">
              <a:schemeClr val="accent3"/>
            </a:fillRef>
            <a:effectRef idx="2">
              <a:schemeClr val="accent3"/>
            </a:effectRef>
            <a:fontRef idx="minor">
              <a:schemeClr val="lt1"/>
            </a:fontRef>
          </p:style>
          <p:txBody>
            <a:bodyPr lIns="199385" tIns="147126" rIns="147126" bIns="147126" spcCol="1270" anchor="ctr"/>
            <a:lstStyle/>
            <a:p>
              <a:pPr defTabSz="1313017">
                <a:lnSpc>
                  <a:spcPct val="90000"/>
                </a:lnSpc>
                <a:spcAft>
                  <a:spcPct val="35000"/>
                </a:spcAft>
                <a:defRPr/>
              </a:pPr>
              <a:r>
                <a:rPr lang="en-US" sz="2954" b="1" dirty="0">
                  <a:solidFill>
                    <a:schemeClr val="bg1"/>
                  </a:solidFill>
                </a:rPr>
                <a:t>VISION</a:t>
              </a:r>
            </a:p>
          </p:txBody>
        </p:sp>
        <p:sp>
          <p:nvSpPr>
            <p:cNvPr id="25" name="Freeform 24"/>
            <p:cNvSpPr/>
            <p:nvPr/>
          </p:nvSpPr>
          <p:spPr bwMode="auto">
            <a:xfrm>
              <a:off x="1250894" y="2279649"/>
              <a:ext cx="7950578" cy="895350"/>
            </a:xfrm>
            <a:custGeom>
              <a:avLst/>
              <a:gdLst>
                <a:gd name="connsiteX0" fmla="*/ 0 w 8507414"/>
                <a:gd name="connsiteY0" fmla="*/ 0 h 794880"/>
                <a:gd name="connsiteX1" fmla="*/ 8507414 w 8507414"/>
                <a:gd name="connsiteY1" fmla="*/ 0 h 794880"/>
                <a:gd name="connsiteX2" fmla="*/ 8507414 w 8507414"/>
                <a:gd name="connsiteY2" fmla="*/ 794880 h 794880"/>
                <a:gd name="connsiteX3" fmla="*/ 0 w 8507414"/>
                <a:gd name="connsiteY3" fmla="*/ 794880 h 794880"/>
                <a:gd name="connsiteX4" fmla="*/ 0 w 8507414"/>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414" h="794880">
                  <a:moveTo>
                    <a:pt x="0" y="0"/>
                  </a:moveTo>
                  <a:lnTo>
                    <a:pt x="8507414" y="0"/>
                  </a:lnTo>
                  <a:lnTo>
                    <a:pt x="8507414"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9332" tIns="37514" rIns="210078" bIns="37514" spcCol="1270"/>
            <a:lstStyle/>
            <a:p>
              <a:pPr marL="0" lvl="1" algn="just" defTabSz="1025795">
                <a:lnSpc>
                  <a:spcPct val="90000"/>
                </a:lnSpc>
                <a:spcAft>
                  <a:spcPct val="20000"/>
                </a:spcAft>
                <a:defRPr/>
              </a:pPr>
              <a:r>
                <a:rPr lang="en-US" sz="1477" dirty="0">
                  <a:solidFill>
                    <a:schemeClr val="tx1"/>
                  </a:solidFill>
                  <a:latin typeface="Century Gothic" pitchFamily="34" charset="0"/>
                </a:rPr>
                <a:t>SALIHIN aspires to become a ‘</a:t>
              </a:r>
              <a:r>
                <a:rPr lang="en-US" sz="1477" dirty="0" err="1">
                  <a:solidFill>
                    <a:schemeClr val="tx1"/>
                  </a:solidFill>
                  <a:latin typeface="Century Gothic" pitchFamily="34" charset="0"/>
                </a:rPr>
                <a:t>glocal</a:t>
              </a:r>
              <a:r>
                <a:rPr lang="en-US" sz="1477" dirty="0">
                  <a:solidFill>
                    <a:schemeClr val="tx1"/>
                  </a:solidFill>
                  <a:latin typeface="Century Gothic" pitchFamily="34" charset="0"/>
                </a:rPr>
                <a:t>’ consulting firm serving both local and international clients. Its </a:t>
              </a:r>
              <a:r>
                <a:rPr lang="en-US" sz="1477" dirty="0" err="1">
                  <a:solidFill>
                    <a:schemeClr val="tx1"/>
                  </a:solidFill>
                  <a:latin typeface="Century Gothic" pitchFamily="34" charset="0"/>
                </a:rPr>
                <a:t>glocal</a:t>
              </a:r>
              <a:r>
                <a:rPr lang="en-US" sz="1477" dirty="0">
                  <a:solidFill>
                    <a:schemeClr val="tx1"/>
                  </a:solidFill>
                  <a:latin typeface="Century Gothic" pitchFamily="34" charset="0"/>
                </a:rPr>
                <a:t> strategic move is not just to spread its wings but to make its presence felt as the preferred and leading global national firm of Malaysian origin in business consultation and other non-traditional services.</a:t>
              </a:r>
            </a:p>
          </p:txBody>
        </p:sp>
        <p:sp>
          <p:nvSpPr>
            <p:cNvPr id="26" name="Freeform 25"/>
            <p:cNvSpPr/>
            <p:nvPr/>
          </p:nvSpPr>
          <p:spPr bwMode="auto">
            <a:xfrm>
              <a:off x="634846" y="3831503"/>
              <a:ext cx="4413522" cy="648802"/>
            </a:xfrm>
            <a:custGeom>
              <a:avLst/>
              <a:gdLst>
                <a:gd name="connsiteX0" fmla="*/ 0 w 4042638"/>
                <a:gd name="connsiteY0" fmla="*/ 127923 h 767520"/>
                <a:gd name="connsiteX1" fmla="*/ 127923 w 4042638"/>
                <a:gd name="connsiteY1" fmla="*/ 0 h 767520"/>
                <a:gd name="connsiteX2" fmla="*/ 3914715 w 4042638"/>
                <a:gd name="connsiteY2" fmla="*/ 0 h 767520"/>
                <a:gd name="connsiteX3" fmla="*/ 4042638 w 4042638"/>
                <a:gd name="connsiteY3" fmla="*/ 127923 h 767520"/>
                <a:gd name="connsiteX4" fmla="*/ 4042638 w 4042638"/>
                <a:gd name="connsiteY4" fmla="*/ 639597 h 767520"/>
                <a:gd name="connsiteX5" fmla="*/ 3914715 w 4042638"/>
                <a:gd name="connsiteY5" fmla="*/ 767520 h 767520"/>
                <a:gd name="connsiteX6" fmla="*/ 127923 w 4042638"/>
                <a:gd name="connsiteY6" fmla="*/ 767520 h 767520"/>
                <a:gd name="connsiteX7" fmla="*/ 0 w 4042638"/>
                <a:gd name="connsiteY7" fmla="*/ 639597 h 767520"/>
                <a:gd name="connsiteX8" fmla="*/ 0 w 404263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638" h="767520">
                  <a:moveTo>
                    <a:pt x="0" y="127923"/>
                  </a:moveTo>
                  <a:cubicBezTo>
                    <a:pt x="0" y="57273"/>
                    <a:pt x="57273" y="0"/>
                    <a:pt x="127923" y="0"/>
                  </a:cubicBezTo>
                  <a:lnTo>
                    <a:pt x="3914715" y="0"/>
                  </a:lnTo>
                  <a:cubicBezTo>
                    <a:pt x="3985365" y="0"/>
                    <a:pt x="4042638" y="57273"/>
                    <a:pt x="4042638" y="127923"/>
                  </a:cubicBezTo>
                  <a:lnTo>
                    <a:pt x="4042638" y="639597"/>
                  </a:lnTo>
                  <a:cubicBezTo>
                    <a:pt x="4042638" y="710247"/>
                    <a:pt x="3985365" y="767520"/>
                    <a:pt x="3914715" y="767520"/>
                  </a:cubicBezTo>
                  <a:lnTo>
                    <a:pt x="127923" y="767520"/>
                  </a:lnTo>
                  <a:cubicBezTo>
                    <a:pt x="57273" y="767520"/>
                    <a:pt x="0" y="710247"/>
                    <a:pt x="0" y="639597"/>
                  </a:cubicBezTo>
                  <a:lnTo>
                    <a:pt x="0" y="127923"/>
                  </a:lnTo>
                  <a:close/>
                </a:path>
              </a:pathLst>
            </a:custGeom>
            <a:ln/>
          </p:spPr>
          <p:style>
            <a:lnRef idx="1">
              <a:schemeClr val="accent3"/>
            </a:lnRef>
            <a:fillRef idx="3">
              <a:schemeClr val="accent3"/>
            </a:fillRef>
            <a:effectRef idx="2">
              <a:schemeClr val="accent3"/>
            </a:effectRef>
            <a:fontRef idx="minor">
              <a:schemeClr val="lt1"/>
            </a:fontRef>
          </p:style>
          <p:txBody>
            <a:bodyPr lIns="199385" tIns="147126" rIns="147126" bIns="147126" spcCol="1270" anchor="ctr"/>
            <a:lstStyle/>
            <a:p>
              <a:pPr defTabSz="1313017">
                <a:lnSpc>
                  <a:spcPct val="90000"/>
                </a:lnSpc>
                <a:spcAft>
                  <a:spcPct val="35000"/>
                </a:spcAft>
                <a:defRPr/>
              </a:pPr>
              <a:r>
                <a:rPr lang="en-US" sz="2954" b="1" dirty="0">
                  <a:solidFill>
                    <a:schemeClr val="bg1"/>
                  </a:solidFill>
                </a:rPr>
                <a:t>MISSION</a:t>
              </a:r>
            </a:p>
          </p:txBody>
        </p:sp>
        <p:sp>
          <p:nvSpPr>
            <p:cNvPr id="27" name="Freeform 26"/>
            <p:cNvSpPr/>
            <p:nvPr/>
          </p:nvSpPr>
          <p:spPr bwMode="auto">
            <a:xfrm>
              <a:off x="1250895" y="4480305"/>
              <a:ext cx="7950578" cy="1463295"/>
            </a:xfrm>
            <a:custGeom>
              <a:avLst/>
              <a:gdLst>
                <a:gd name="connsiteX0" fmla="*/ 0 w 8507414"/>
                <a:gd name="connsiteY0" fmla="*/ 0 h 1490400"/>
                <a:gd name="connsiteX1" fmla="*/ 8507414 w 8507414"/>
                <a:gd name="connsiteY1" fmla="*/ 0 h 1490400"/>
                <a:gd name="connsiteX2" fmla="*/ 8507414 w 8507414"/>
                <a:gd name="connsiteY2" fmla="*/ 1490400 h 1490400"/>
                <a:gd name="connsiteX3" fmla="*/ 0 w 8507414"/>
                <a:gd name="connsiteY3" fmla="*/ 1490400 h 1490400"/>
                <a:gd name="connsiteX4" fmla="*/ 0 w 8507414"/>
                <a:gd name="connsiteY4" fmla="*/ 0 h 14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414" h="1490400">
                  <a:moveTo>
                    <a:pt x="0" y="0"/>
                  </a:moveTo>
                  <a:lnTo>
                    <a:pt x="8507414" y="0"/>
                  </a:lnTo>
                  <a:lnTo>
                    <a:pt x="8507414" y="1490400"/>
                  </a:lnTo>
                  <a:lnTo>
                    <a:pt x="0" y="149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9332" tIns="37514" rIns="210078" bIns="37514" spcCol="1270"/>
            <a:lstStyle/>
            <a:p>
              <a:pPr marL="0" lvl="1" algn="just" defTabSz="1025795">
                <a:lnSpc>
                  <a:spcPct val="90000"/>
                </a:lnSpc>
                <a:spcAft>
                  <a:spcPct val="20000"/>
                </a:spcAft>
                <a:defRPr/>
              </a:pPr>
              <a:endParaRPr lang="en-US" sz="2215" dirty="0">
                <a:solidFill>
                  <a:schemeClr val="tx2">
                    <a:lumMod val="50000"/>
                  </a:schemeClr>
                </a:solidFill>
              </a:endParaRPr>
            </a:p>
          </p:txBody>
        </p:sp>
        <p:sp>
          <p:nvSpPr>
            <p:cNvPr id="28" name="Rectangle 27"/>
            <p:cNvSpPr/>
            <p:nvPr/>
          </p:nvSpPr>
          <p:spPr>
            <a:xfrm>
              <a:off x="1448088" y="4614106"/>
              <a:ext cx="7560840" cy="1208317"/>
            </a:xfrm>
            <a:prstGeom prst="rect">
              <a:avLst/>
            </a:prstGeom>
          </p:spPr>
          <p:txBody>
            <a:bodyPr wrap="square">
              <a:spAutoFit/>
            </a:bodyPr>
            <a:lstStyle/>
            <a:p>
              <a:pPr marL="0" lvl="1" algn="just" defTabSz="1025795">
                <a:lnSpc>
                  <a:spcPct val="90000"/>
                </a:lnSpc>
                <a:spcAft>
                  <a:spcPct val="20000"/>
                </a:spcAft>
                <a:defRPr/>
              </a:pPr>
              <a:r>
                <a:rPr lang="en-US" sz="1477" dirty="0">
                  <a:latin typeface="Century Gothic" pitchFamily="34" charset="0"/>
                </a:rPr>
                <a:t>SALIHIN is dedicated to create value by focusing on customer satisfaction and growth, excellent internal business processes and superior human resource development. Without compromising our professional integrity and independence, we strive to offer the highest quality and value added services to our clients. </a:t>
              </a:r>
            </a:p>
          </p:txBody>
        </p:sp>
      </p:grpSp>
      <p:sp>
        <p:nvSpPr>
          <p:cNvPr id="11" name="TextBox 10"/>
          <p:cNvSpPr txBox="1"/>
          <p:nvPr/>
        </p:nvSpPr>
        <p:spPr>
          <a:xfrm>
            <a:off x="5029200" y="42456"/>
            <a:ext cx="4114799" cy="584775"/>
          </a:xfrm>
          <a:prstGeom prst="rect">
            <a:avLst/>
          </a:prstGeom>
          <a:noFill/>
        </p:spPr>
        <p:txBody>
          <a:bodyPr wrap="square" rtlCol="0">
            <a:spAutoFit/>
          </a:bodyPr>
          <a:lstStyle/>
          <a:p>
            <a:r>
              <a:rPr lang="en-MY" sz="3200" b="1" dirty="0" smtClean="0"/>
              <a:t>ABOUT US|</a:t>
            </a:r>
            <a:r>
              <a:rPr lang="en-MY" sz="2000" dirty="0" smtClean="0"/>
              <a:t>VISION &amp; MISSION</a:t>
            </a:r>
            <a:endParaRPr lang="en-MY" sz="2400" dirty="0"/>
          </a:p>
        </p:txBody>
      </p:sp>
    </p:spTree>
    <p:extLst>
      <p:ext uri="{BB962C8B-B14F-4D97-AF65-F5344CB8AC3E}">
        <p14:creationId xmlns:p14="http://schemas.microsoft.com/office/powerpoint/2010/main" val="316998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21121" y="4680302"/>
            <a:ext cx="4622607" cy="0"/>
          </a:xfrm>
          <a:prstGeom prst="straightConnector1">
            <a:avLst/>
          </a:prstGeom>
          <a:noFill/>
          <a:ln w="9525" cap="flat" cmpd="sng">
            <a:solidFill>
              <a:schemeClr val="lt1"/>
            </a:solidFill>
            <a:prstDash val="solid"/>
            <a:round/>
            <a:headEnd type="none" w="med" len="med"/>
            <a:tailEnd type="none" w="med" len="med"/>
          </a:ln>
        </p:spPr>
      </p:cxnSp>
      <p:graphicFrame>
        <p:nvGraphicFramePr>
          <p:cNvPr id="8" name="Diagram 7"/>
          <p:cNvGraphicFramePr/>
          <p:nvPr>
            <p:extLst>
              <p:ext uri="{D42A27DB-BD31-4B8C-83A1-F6EECF244321}">
                <p14:modId xmlns:p14="http://schemas.microsoft.com/office/powerpoint/2010/main" val="1858042142"/>
              </p:ext>
            </p:extLst>
          </p:nvPr>
        </p:nvGraphicFramePr>
        <p:xfrm>
          <a:off x="381000" y="1600200"/>
          <a:ext cx="8161322" cy="3841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562600" y="42456"/>
            <a:ext cx="3581399" cy="584775"/>
          </a:xfrm>
          <a:prstGeom prst="rect">
            <a:avLst/>
          </a:prstGeom>
          <a:noFill/>
        </p:spPr>
        <p:txBody>
          <a:bodyPr wrap="square" rtlCol="0">
            <a:spAutoFit/>
          </a:bodyPr>
          <a:lstStyle/>
          <a:p>
            <a:r>
              <a:rPr lang="en-MY" sz="3200" b="1" dirty="0" smtClean="0"/>
              <a:t>ABOUT US|</a:t>
            </a:r>
            <a:r>
              <a:rPr lang="en-MY" sz="2000" dirty="0" smtClean="0"/>
              <a:t>CORE VALUES</a:t>
            </a:r>
            <a:endParaRPr lang="en-MY" sz="2800" dirty="0"/>
          </a:p>
        </p:txBody>
      </p:sp>
    </p:spTree>
    <p:extLst>
      <p:ext uri="{BB962C8B-B14F-4D97-AF65-F5344CB8AC3E}">
        <p14:creationId xmlns:p14="http://schemas.microsoft.com/office/powerpoint/2010/main" val="356669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308" y="5046786"/>
            <a:ext cx="4622607" cy="0"/>
          </a:xfrm>
          <a:prstGeom prst="straightConnector1">
            <a:avLst/>
          </a:prstGeom>
          <a:noFill/>
          <a:ln w="9525" cap="flat" cmpd="sng">
            <a:solidFill>
              <a:schemeClr val="lt1"/>
            </a:solidFill>
            <a:prstDash val="solid"/>
            <a:round/>
            <a:headEnd type="none" w="med" len="med"/>
            <a:tailEnd type="none" w="med" len="med"/>
          </a:ln>
        </p:spPr>
      </p:cxnSp>
      <p:sp>
        <p:nvSpPr>
          <p:cNvPr id="9" name="Subtitle 2"/>
          <p:cNvSpPr txBox="1">
            <a:spLocks/>
          </p:cNvSpPr>
          <p:nvPr/>
        </p:nvSpPr>
        <p:spPr>
          <a:xfrm>
            <a:off x="563329" y="1371600"/>
            <a:ext cx="7913311" cy="731226"/>
          </a:xfrm>
          <a:prstGeom prst="rect">
            <a:avLst/>
          </a:prstGeom>
          <a:noFill/>
          <a:ln>
            <a:noFill/>
          </a:ln>
        </p:spPr>
        <p:txBody>
          <a:bodyPr lIns="84392" tIns="84392" rIns="84392" bIns="84392"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indent="0" algn="just">
              <a:buNone/>
            </a:pPr>
            <a:r>
              <a:rPr lang="en-US" sz="1662" dirty="0">
                <a:latin typeface="Century Gothic" pitchFamily="34" charset="0"/>
                <a:cs typeface="Calibri" pitchFamily="34" charset="0"/>
              </a:rPr>
              <a:t>The following are key reasons why we should be your organization’s preferred choice</a:t>
            </a:r>
            <a:r>
              <a:rPr lang="en-US" sz="1662" dirty="0" smtClean="0">
                <a:latin typeface="Century Gothic" pitchFamily="34" charset="0"/>
                <a:cs typeface="Calibri" pitchFamily="34" charset="0"/>
              </a:rPr>
              <a:t>:</a:t>
            </a:r>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a:p>
            <a:endParaRPr lang="en-US" sz="1662" dirty="0">
              <a:solidFill>
                <a:schemeClr val="tx1"/>
              </a:solidFill>
              <a:latin typeface="Century Gothic" pitchFamily="34" charset="0"/>
              <a:cs typeface="Calibr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513" y="5222796"/>
            <a:ext cx="894944" cy="8261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855" y="5187583"/>
            <a:ext cx="915836" cy="84538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100" y="5273071"/>
            <a:ext cx="965954" cy="72555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5698" y="5284155"/>
            <a:ext cx="762000" cy="70338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9720" y="5202554"/>
            <a:ext cx="916872" cy="846344"/>
          </a:xfrm>
          <a:prstGeom prst="rect">
            <a:avLst/>
          </a:prstGeom>
        </p:spPr>
      </p:pic>
      <p:graphicFrame>
        <p:nvGraphicFramePr>
          <p:cNvPr id="15" name="Diagram 14"/>
          <p:cNvGraphicFramePr/>
          <p:nvPr>
            <p:extLst>
              <p:ext uri="{D42A27DB-BD31-4B8C-83A1-F6EECF244321}">
                <p14:modId xmlns:p14="http://schemas.microsoft.com/office/powerpoint/2010/main" val="4273199561"/>
              </p:ext>
            </p:extLst>
          </p:nvPr>
        </p:nvGraphicFramePr>
        <p:xfrm>
          <a:off x="685854" y="2290661"/>
          <a:ext cx="7776864" cy="29328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p:cNvSpPr txBox="1"/>
          <p:nvPr/>
        </p:nvSpPr>
        <p:spPr>
          <a:xfrm>
            <a:off x="5562600" y="42456"/>
            <a:ext cx="3581399" cy="584775"/>
          </a:xfrm>
          <a:prstGeom prst="rect">
            <a:avLst/>
          </a:prstGeom>
          <a:noFill/>
        </p:spPr>
        <p:txBody>
          <a:bodyPr wrap="square" rtlCol="0">
            <a:spAutoFit/>
          </a:bodyPr>
          <a:lstStyle/>
          <a:p>
            <a:r>
              <a:rPr lang="en-MY" sz="3200" b="1" dirty="0" smtClean="0"/>
              <a:t>ABOUT US|</a:t>
            </a:r>
            <a:r>
              <a:rPr lang="en-MY" sz="2000" dirty="0" smtClean="0"/>
              <a:t>CORE VALUES</a:t>
            </a:r>
            <a:endParaRPr lang="en-MY" sz="2800" dirty="0"/>
          </a:p>
        </p:txBody>
      </p:sp>
    </p:spTree>
    <p:extLst>
      <p:ext uri="{BB962C8B-B14F-4D97-AF65-F5344CB8AC3E}">
        <p14:creationId xmlns:p14="http://schemas.microsoft.com/office/powerpoint/2010/main" val="343337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2312</Words>
  <Application>Microsoft Office PowerPoint</Application>
  <PresentationFormat>On-screen Show (4:3)</PresentationFormat>
  <Paragraphs>576</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SALIHIN PREMIER SOLUTIONS </vt:lpstr>
      <vt:lpstr>PowerPoint Presentation</vt:lpstr>
      <vt:lpstr>PowerPoint Presentation</vt:lpstr>
      <vt:lpstr>AT A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Admin</cp:lastModifiedBy>
  <cp:revision>94</cp:revision>
  <dcterms:created xsi:type="dcterms:W3CDTF">2015-09-02T03:54:44Z</dcterms:created>
  <dcterms:modified xsi:type="dcterms:W3CDTF">2015-11-05T02:36:41Z</dcterms:modified>
</cp:coreProperties>
</file>