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7" r:id="rId4"/>
    <p:sldId id="285" r:id="rId5"/>
    <p:sldId id="28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5271E-8516-439E-9AFD-6269FF5F91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A899AA-735A-45E4-A61E-54AA8FDECAAF}">
      <dgm:prSet phldrT="[Text]" custT="1"/>
      <dgm:spPr/>
      <dgm:t>
        <a:bodyPr/>
        <a:lstStyle/>
        <a:p>
          <a:r>
            <a:rPr lang="en-US" sz="1200" b="1" dirty="0" smtClean="0"/>
            <a:t>Only Muslim needs to pay zakat</a:t>
          </a:r>
          <a:endParaRPr lang="en-US" sz="1200" dirty="0"/>
        </a:p>
      </dgm:t>
    </dgm:pt>
    <dgm:pt modelId="{7557D6AF-07BC-4B15-83EF-611301329454}" type="parTrans" cxnId="{50C47802-FB61-480C-96D0-07FA5787AD36}">
      <dgm:prSet/>
      <dgm:spPr/>
      <dgm:t>
        <a:bodyPr/>
        <a:lstStyle/>
        <a:p>
          <a:endParaRPr lang="en-US"/>
        </a:p>
      </dgm:t>
    </dgm:pt>
    <dgm:pt modelId="{0A7A83C6-F8CB-4F56-9245-D15416119C91}" type="sibTrans" cxnId="{50C47802-FB61-480C-96D0-07FA5787AD36}">
      <dgm:prSet/>
      <dgm:spPr/>
      <dgm:t>
        <a:bodyPr/>
        <a:lstStyle/>
        <a:p>
          <a:endParaRPr lang="en-US"/>
        </a:p>
      </dgm:t>
    </dgm:pt>
    <dgm:pt modelId="{524675F0-ABD0-4745-9108-138341E0DEC3}">
      <dgm:prSet phldrT="[Text]" custT="1"/>
      <dgm:spPr/>
      <dgm:t>
        <a:bodyPr/>
        <a:lstStyle/>
        <a:p>
          <a:r>
            <a:rPr lang="en-US" sz="1200" b="1" dirty="0" smtClean="0"/>
            <a:t>Complete Ownership</a:t>
          </a:r>
          <a:endParaRPr lang="en-US" sz="1200" dirty="0"/>
        </a:p>
      </dgm:t>
    </dgm:pt>
    <dgm:pt modelId="{5B5F64DD-01A9-4522-9440-10B2602764BB}" type="parTrans" cxnId="{FF232D65-37F5-4637-B385-E2643FA95EFB}">
      <dgm:prSet/>
      <dgm:spPr/>
      <dgm:t>
        <a:bodyPr/>
        <a:lstStyle/>
        <a:p>
          <a:endParaRPr lang="en-US"/>
        </a:p>
      </dgm:t>
    </dgm:pt>
    <dgm:pt modelId="{F2E1E6F1-7F23-4A5B-9A92-9B16E8CCB758}" type="sibTrans" cxnId="{FF232D65-37F5-4637-B385-E2643FA95EFB}">
      <dgm:prSet/>
      <dgm:spPr/>
      <dgm:t>
        <a:bodyPr/>
        <a:lstStyle/>
        <a:p>
          <a:endParaRPr lang="en-US"/>
        </a:p>
      </dgm:t>
    </dgm:pt>
    <dgm:pt modelId="{D1C41739-A0B6-41A1-BC17-7C45C6B197DB}">
      <dgm:prSet phldrT="[Text]" custT="1"/>
      <dgm:spPr/>
      <dgm:t>
        <a:bodyPr/>
        <a:lstStyle/>
        <a:p>
          <a:r>
            <a:rPr lang="en-US" sz="1200" b="1" dirty="0" smtClean="0"/>
            <a:t>Assets Must be for business purposes </a:t>
          </a:r>
          <a:endParaRPr lang="en-US" sz="1200" dirty="0"/>
        </a:p>
      </dgm:t>
    </dgm:pt>
    <dgm:pt modelId="{4260F9C3-5A74-463C-8E8F-141E25831CCA}" type="parTrans" cxnId="{AFBBC050-7FB9-4BA8-8447-8E33E4F9DA81}">
      <dgm:prSet/>
      <dgm:spPr/>
      <dgm:t>
        <a:bodyPr/>
        <a:lstStyle/>
        <a:p>
          <a:endParaRPr lang="en-US"/>
        </a:p>
      </dgm:t>
    </dgm:pt>
    <dgm:pt modelId="{88CE645A-4930-4EA8-9ACF-5C736F215441}" type="sibTrans" cxnId="{AFBBC050-7FB9-4BA8-8447-8E33E4F9DA81}">
      <dgm:prSet/>
      <dgm:spPr/>
      <dgm:t>
        <a:bodyPr/>
        <a:lstStyle/>
        <a:p>
          <a:endParaRPr lang="en-US"/>
        </a:p>
      </dgm:t>
    </dgm:pt>
    <dgm:pt modelId="{740AACED-2DDD-47FD-BD35-70CCC276A400}">
      <dgm:prSet custT="1"/>
      <dgm:spPr/>
      <dgm:t>
        <a:bodyPr/>
        <a:lstStyle/>
        <a:p>
          <a:r>
            <a:rPr lang="en-US" sz="1200" b="1" dirty="0" smtClean="0"/>
            <a:t>Valuation</a:t>
          </a:r>
          <a:endParaRPr lang="en-US" sz="1200" dirty="0"/>
        </a:p>
      </dgm:t>
    </dgm:pt>
    <dgm:pt modelId="{CD153896-76AC-40FA-A5CA-E0BDDC0541A4}" type="parTrans" cxnId="{4165EEED-54A5-41A1-9F94-C004EC06DDD0}">
      <dgm:prSet/>
      <dgm:spPr/>
      <dgm:t>
        <a:bodyPr/>
        <a:lstStyle/>
        <a:p>
          <a:endParaRPr lang="en-US"/>
        </a:p>
      </dgm:t>
    </dgm:pt>
    <dgm:pt modelId="{71406B5F-D13D-465D-9C96-1F14ED3660F7}" type="sibTrans" cxnId="{4165EEED-54A5-41A1-9F94-C004EC06DDD0}">
      <dgm:prSet/>
      <dgm:spPr/>
      <dgm:t>
        <a:bodyPr/>
        <a:lstStyle/>
        <a:p>
          <a:endParaRPr lang="en-US"/>
        </a:p>
      </dgm:t>
    </dgm:pt>
    <dgm:pt modelId="{34709F9B-6270-41AF-A16C-32A6E8A07030}">
      <dgm:prSet custT="1"/>
      <dgm:spPr/>
      <dgm:t>
        <a:bodyPr/>
        <a:lstStyle/>
        <a:p>
          <a:r>
            <a:rPr lang="en-US" sz="1200" b="1" dirty="0" smtClean="0"/>
            <a:t>Must have complete </a:t>
          </a:r>
          <a:r>
            <a:rPr lang="en-US" sz="1200" b="1" i="1" dirty="0" smtClean="0"/>
            <a:t>haul</a:t>
          </a:r>
          <a:endParaRPr lang="en-US" sz="1200" dirty="0"/>
        </a:p>
      </dgm:t>
    </dgm:pt>
    <dgm:pt modelId="{B7626C41-D5AE-463C-891B-2D204AB05923}" type="parTrans" cxnId="{84BA9DBD-3B49-45B0-8578-A583C9F2B36E}">
      <dgm:prSet/>
      <dgm:spPr/>
      <dgm:t>
        <a:bodyPr/>
        <a:lstStyle/>
        <a:p>
          <a:endParaRPr lang="en-US"/>
        </a:p>
      </dgm:t>
    </dgm:pt>
    <dgm:pt modelId="{BE1AC14A-02CA-4477-8A59-021450FF6D6F}" type="sibTrans" cxnId="{84BA9DBD-3B49-45B0-8578-A583C9F2B36E}">
      <dgm:prSet/>
      <dgm:spPr/>
      <dgm:t>
        <a:bodyPr/>
        <a:lstStyle/>
        <a:p>
          <a:endParaRPr lang="en-US"/>
        </a:p>
      </dgm:t>
    </dgm:pt>
    <dgm:pt modelId="{3BABD90A-9B3C-4B20-AA45-3C679DEE6FA4}">
      <dgm:prSet custT="1"/>
      <dgm:spPr/>
      <dgm:t>
        <a:bodyPr/>
        <a:lstStyle/>
        <a:p>
          <a:r>
            <a:rPr lang="en-US" sz="1200" b="1" dirty="0" err="1" smtClean="0"/>
            <a:t>Nisab</a:t>
          </a:r>
          <a:r>
            <a:rPr lang="en-US" sz="1200" b="1" dirty="0" smtClean="0"/>
            <a:t>  (Minimum Amount)</a:t>
          </a:r>
          <a:endParaRPr lang="en-US" sz="1200" dirty="0"/>
        </a:p>
      </dgm:t>
    </dgm:pt>
    <dgm:pt modelId="{4B19B83B-A2B2-4D48-80E0-767DFE8EDE19}" type="parTrans" cxnId="{098AD190-195F-432C-83A7-CBC0D38C5C5A}">
      <dgm:prSet/>
      <dgm:spPr/>
      <dgm:t>
        <a:bodyPr/>
        <a:lstStyle/>
        <a:p>
          <a:endParaRPr lang="en-US"/>
        </a:p>
      </dgm:t>
    </dgm:pt>
    <dgm:pt modelId="{FC360A11-3478-422D-93FE-55E5AE5072E8}" type="sibTrans" cxnId="{098AD190-195F-432C-83A7-CBC0D38C5C5A}">
      <dgm:prSet/>
      <dgm:spPr/>
      <dgm:t>
        <a:bodyPr/>
        <a:lstStyle/>
        <a:p>
          <a:endParaRPr lang="en-US"/>
        </a:p>
      </dgm:t>
    </dgm:pt>
    <dgm:pt modelId="{0779FD1E-8A07-4459-8910-BBBE41B9E2C6}">
      <dgm:prSet custT="1"/>
      <dgm:spPr/>
      <dgm:t>
        <a:bodyPr/>
        <a:lstStyle/>
        <a:p>
          <a:r>
            <a:rPr lang="en-US" sz="1200" b="1" dirty="0" smtClean="0"/>
            <a:t>Zakat Rate</a:t>
          </a:r>
          <a:endParaRPr lang="en-US" sz="1200" dirty="0"/>
        </a:p>
      </dgm:t>
    </dgm:pt>
    <dgm:pt modelId="{34F17FB6-F9AE-4B73-B11E-B7AC195B2AC8}" type="parTrans" cxnId="{B6F8F95E-B595-49D0-8526-BF81B281AB9A}">
      <dgm:prSet/>
      <dgm:spPr/>
      <dgm:t>
        <a:bodyPr/>
        <a:lstStyle/>
        <a:p>
          <a:endParaRPr lang="en-US"/>
        </a:p>
      </dgm:t>
    </dgm:pt>
    <dgm:pt modelId="{57405862-EDE5-42C5-AFC1-65CA47A78D60}" type="sibTrans" cxnId="{B6F8F95E-B595-49D0-8526-BF81B281AB9A}">
      <dgm:prSet/>
      <dgm:spPr/>
      <dgm:t>
        <a:bodyPr/>
        <a:lstStyle/>
        <a:p>
          <a:endParaRPr lang="en-US"/>
        </a:p>
      </dgm:t>
    </dgm:pt>
    <dgm:pt modelId="{777FE6EF-D81E-4C96-B75B-A725760E3F93}">
      <dgm:prSet custT="1"/>
      <dgm:spPr/>
      <dgm:t>
        <a:bodyPr/>
        <a:lstStyle/>
        <a:p>
          <a:r>
            <a:rPr lang="en-US" sz="1200" dirty="0" smtClean="0"/>
            <a:t>Zakat is payable only on Muslim share of the business wealth. Where a company is owned by Muslim and non-Muslim, the zakat is chargeable on the Muslim’s percentage share of the business assets.</a:t>
          </a:r>
          <a:endParaRPr lang="en-US" sz="1200" dirty="0"/>
        </a:p>
      </dgm:t>
    </dgm:pt>
    <dgm:pt modelId="{56C31497-4638-464F-AC4C-C33323F0C1CB}" type="parTrans" cxnId="{5043F5B0-E871-4AB8-8698-1588124869CC}">
      <dgm:prSet/>
      <dgm:spPr/>
      <dgm:t>
        <a:bodyPr/>
        <a:lstStyle/>
        <a:p>
          <a:endParaRPr lang="en-US"/>
        </a:p>
      </dgm:t>
    </dgm:pt>
    <dgm:pt modelId="{39811C6C-799B-42CB-9C16-55F363711374}" type="sibTrans" cxnId="{5043F5B0-E871-4AB8-8698-1588124869CC}">
      <dgm:prSet/>
      <dgm:spPr/>
      <dgm:t>
        <a:bodyPr/>
        <a:lstStyle/>
        <a:p>
          <a:endParaRPr lang="en-US"/>
        </a:p>
      </dgm:t>
    </dgm:pt>
    <dgm:pt modelId="{3B476FE2-892B-44AC-A9DF-A3CE52F57D23}">
      <dgm:prSet custT="1"/>
      <dgm:spPr/>
      <dgm:t>
        <a:bodyPr/>
        <a:lstStyle/>
        <a:p>
          <a:r>
            <a:rPr lang="en-US" sz="1200" dirty="0" smtClean="0"/>
            <a:t>A substance together with benefits. The ownership must be complete. The owner(s) must have complete ownership over the property especially the power to dispose.</a:t>
          </a:r>
          <a:endParaRPr lang="en-US" sz="1200" dirty="0"/>
        </a:p>
      </dgm:t>
    </dgm:pt>
    <dgm:pt modelId="{16B056CB-A264-4E32-8556-2B5B76BFE68B}" type="parTrans" cxnId="{4C478F5E-143D-4020-A7EC-C1F0D9B0F9A9}">
      <dgm:prSet/>
      <dgm:spPr/>
      <dgm:t>
        <a:bodyPr/>
        <a:lstStyle/>
        <a:p>
          <a:endParaRPr lang="en-US"/>
        </a:p>
      </dgm:t>
    </dgm:pt>
    <dgm:pt modelId="{5675A361-5008-4BDD-A1B0-EE149DFB8FD2}" type="sibTrans" cxnId="{4C478F5E-143D-4020-A7EC-C1F0D9B0F9A9}">
      <dgm:prSet/>
      <dgm:spPr/>
      <dgm:t>
        <a:bodyPr/>
        <a:lstStyle/>
        <a:p>
          <a:endParaRPr lang="en-US"/>
        </a:p>
      </dgm:t>
    </dgm:pt>
    <dgm:pt modelId="{D81A336B-23D9-4F92-8181-9C1B23DA6D84}">
      <dgm:prSet custT="1"/>
      <dgm:spPr/>
      <dgm:t>
        <a:bodyPr/>
        <a:lstStyle/>
        <a:p>
          <a:r>
            <a:rPr lang="en-US" sz="1200" smtClean="0"/>
            <a:t>Property acquired with the intent and purpose of the trade is zakatable. Assets acquired for business purposes and the assets must be used in business activities. Thus, fixed assets are not zakatable unless they are sold as part of main trading activities.</a:t>
          </a:r>
          <a:endParaRPr lang="en-US" sz="1200"/>
        </a:p>
      </dgm:t>
    </dgm:pt>
    <dgm:pt modelId="{82ACE5EF-D4D2-44A4-A220-423CF2D3FAA2}" type="parTrans" cxnId="{5691FE5E-B2C0-4DE8-8986-B0BBA8F1C98E}">
      <dgm:prSet/>
      <dgm:spPr/>
      <dgm:t>
        <a:bodyPr/>
        <a:lstStyle/>
        <a:p>
          <a:endParaRPr lang="en-US"/>
        </a:p>
      </dgm:t>
    </dgm:pt>
    <dgm:pt modelId="{0D586AFE-9057-4643-8663-351B062156FD}" type="sibTrans" cxnId="{5691FE5E-B2C0-4DE8-8986-B0BBA8F1C98E}">
      <dgm:prSet/>
      <dgm:spPr/>
      <dgm:t>
        <a:bodyPr/>
        <a:lstStyle/>
        <a:p>
          <a:endParaRPr lang="en-US"/>
        </a:p>
      </dgm:t>
    </dgm:pt>
    <dgm:pt modelId="{DB9FC2F0-2E36-4B83-A797-8EF4018C5092}">
      <dgm:prSet custT="1"/>
      <dgm:spPr/>
      <dgm:t>
        <a:bodyPr/>
        <a:lstStyle/>
        <a:p>
          <a:r>
            <a:rPr lang="en-US" sz="1200" smtClean="0"/>
            <a:t>Items for zakat must be valued at their market selling prices, i.e. cash equivalent value, NOT historical cost.</a:t>
          </a:r>
          <a:endParaRPr lang="en-US" sz="1200"/>
        </a:p>
      </dgm:t>
    </dgm:pt>
    <dgm:pt modelId="{6D803B0D-31B2-475B-8CC8-E5D47A45B34D}" type="parTrans" cxnId="{BE0A329F-5A10-4AFE-9513-6988D6499F96}">
      <dgm:prSet/>
      <dgm:spPr/>
      <dgm:t>
        <a:bodyPr/>
        <a:lstStyle/>
        <a:p>
          <a:endParaRPr lang="en-US"/>
        </a:p>
      </dgm:t>
    </dgm:pt>
    <dgm:pt modelId="{8C5F5E39-2751-4CF8-A753-5E4F3759C9F9}" type="sibTrans" cxnId="{BE0A329F-5A10-4AFE-9513-6988D6499F96}">
      <dgm:prSet/>
      <dgm:spPr/>
      <dgm:t>
        <a:bodyPr/>
        <a:lstStyle/>
        <a:p>
          <a:endParaRPr lang="en-US"/>
        </a:p>
      </dgm:t>
    </dgm:pt>
    <dgm:pt modelId="{C2EE09FF-0F3E-467C-B035-06B018B4C848}">
      <dgm:prSet custT="1"/>
      <dgm:spPr/>
      <dgm:t>
        <a:bodyPr/>
        <a:lstStyle/>
        <a:p>
          <a:r>
            <a:rPr lang="en-US" sz="1200" smtClean="0"/>
            <a:t>Haul is the fiscal period of zakat based on Islamic lunar calendar.  However, businesses may follow their financial calendar.</a:t>
          </a:r>
          <a:endParaRPr lang="en-US" sz="1200"/>
        </a:p>
      </dgm:t>
    </dgm:pt>
    <dgm:pt modelId="{7995EEE4-7092-4416-A918-CB155DDC88D2}" type="parTrans" cxnId="{2E85D2EA-C9A1-4858-A6E0-4BC086F9D170}">
      <dgm:prSet/>
      <dgm:spPr/>
      <dgm:t>
        <a:bodyPr/>
        <a:lstStyle/>
        <a:p>
          <a:endParaRPr lang="en-US"/>
        </a:p>
      </dgm:t>
    </dgm:pt>
    <dgm:pt modelId="{4AE27C1E-526C-4FE8-8986-8DD947E56F5A}" type="sibTrans" cxnId="{2E85D2EA-C9A1-4858-A6E0-4BC086F9D170}">
      <dgm:prSet/>
      <dgm:spPr/>
      <dgm:t>
        <a:bodyPr/>
        <a:lstStyle/>
        <a:p>
          <a:endParaRPr lang="en-US"/>
        </a:p>
      </dgm:t>
    </dgm:pt>
    <dgm:pt modelId="{CB0F01C7-87BD-42A7-941D-F19F9909CE64}">
      <dgm:prSet custT="1"/>
      <dgm:spPr/>
      <dgm:t>
        <a:bodyPr/>
        <a:lstStyle/>
        <a:p>
          <a:r>
            <a:rPr lang="en-US" sz="1200" dirty="0" err="1" smtClean="0"/>
            <a:t>Nisab</a:t>
          </a:r>
          <a:r>
            <a:rPr lang="en-US" sz="1200" dirty="0" smtClean="0"/>
            <a:t> is the amount exceeding amount which zakat becomes payable. For business working capital, the </a:t>
          </a:r>
          <a:r>
            <a:rPr lang="en-US" sz="1200" dirty="0" err="1" smtClean="0"/>
            <a:t>nisab</a:t>
          </a:r>
          <a:r>
            <a:rPr lang="en-US" sz="1200" dirty="0" smtClean="0"/>
            <a:t> is the monetary equivalent of 85 grams of gold. The </a:t>
          </a:r>
          <a:r>
            <a:rPr lang="en-US" sz="1200" dirty="0" err="1" smtClean="0"/>
            <a:t>nisab</a:t>
          </a:r>
          <a:r>
            <a:rPr lang="en-US" sz="1200" dirty="0" smtClean="0"/>
            <a:t> is determined and published by the </a:t>
          </a:r>
          <a:r>
            <a:rPr lang="en-US" sz="1200" dirty="0" err="1" smtClean="0"/>
            <a:t>Majlis</a:t>
          </a:r>
          <a:r>
            <a:rPr lang="en-US" sz="1200" dirty="0" smtClean="0"/>
            <a:t> Agama Islam of each state.</a:t>
          </a:r>
          <a:endParaRPr lang="en-US" sz="1200" dirty="0"/>
        </a:p>
      </dgm:t>
    </dgm:pt>
    <dgm:pt modelId="{B38B82E0-B87F-4E55-A0BA-5398DC93748C}" type="parTrans" cxnId="{85EEEBE1-8F0C-4A01-B31C-E3530F011122}">
      <dgm:prSet/>
      <dgm:spPr/>
      <dgm:t>
        <a:bodyPr/>
        <a:lstStyle/>
        <a:p>
          <a:endParaRPr lang="en-US"/>
        </a:p>
      </dgm:t>
    </dgm:pt>
    <dgm:pt modelId="{1F0FF2BA-B098-462C-A759-10D533DBFA53}" type="sibTrans" cxnId="{85EEEBE1-8F0C-4A01-B31C-E3530F011122}">
      <dgm:prSet/>
      <dgm:spPr/>
      <dgm:t>
        <a:bodyPr/>
        <a:lstStyle/>
        <a:p>
          <a:endParaRPr lang="en-US"/>
        </a:p>
      </dgm:t>
    </dgm:pt>
    <dgm:pt modelId="{053762A3-A9F2-4B47-A622-C1F2BA0A1DDB}">
      <dgm:prSet custT="1"/>
      <dgm:spPr/>
      <dgm:t>
        <a:bodyPr/>
        <a:lstStyle/>
        <a:p>
          <a:r>
            <a:rPr lang="en-US" sz="1200" smtClean="0"/>
            <a:t>The zakat rate for the Islamic calendar is 2.5%. However, if the company is using its financial year, the rate is 2.5775%.</a:t>
          </a:r>
          <a:endParaRPr lang="en-US" sz="1200"/>
        </a:p>
      </dgm:t>
    </dgm:pt>
    <dgm:pt modelId="{9E3EA61A-896F-45EC-B023-2701D7907947}" type="parTrans" cxnId="{791C8B60-8367-4F00-AE16-C9D2C056D593}">
      <dgm:prSet/>
      <dgm:spPr/>
      <dgm:t>
        <a:bodyPr/>
        <a:lstStyle/>
        <a:p>
          <a:endParaRPr lang="en-US"/>
        </a:p>
      </dgm:t>
    </dgm:pt>
    <dgm:pt modelId="{5B01B18F-BD93-4FB0-A737-173077C40E5F}" type="sibTrans" cxnId="{791C8B60-8367-4F00-AE16-C9D2C056D593}">
      <dgm:prSet/>
      <dgm:spPr/>
      <dgm:t>
        <a:bodyPr/>
        <a:lstStyle/>
        <a:p>
          <a:endParaRPr lang="en-US"/>
        </a:p>
      </dgm:t>
    </dgm:pt>
    <dgm:pt modelId="{E7B44C05-1CF8-4B5D-B8B9-431DBD5AC009}" type="pres">
      <dgm:prSet presAssocID="{20E5271E-8516-439E-9AFD-6269FF5F91B9}" presName="linear" presStyleCnt="0">
        <dgm:presLayoutVars>
          <dgm:dir/>
          <dgm:animLvl val="lvl"/>
          <dgm:resizeHandles val="exact"/>
        </dgm:presLayoutVars>
      </dgm:prSet>
      <dgm:spPr/>
    </dgm:pt>
    <dgm:pt modelId="{332E4FEE-7A46-4541-88D0-CB120D1CBE01}" type="pres">
      <dgm:prSet presAssocID="{9AA899AA-735A-45E4-A61E-54AA8FDECAAF}" presName="parentLin" presStyleCnt="0"/>
      <dgm:spPr/>
    </dgm:pt>
    <dgm:pt modelId="{39B18DBF-EB0A-4007-BE62-1C7E2502C62A}" type="pres">
      <dgm:prSet presAssocID="{9AA899AA-735A-45E4-A61E-54AA8FDECAAF}" presName="parentLeftMargin" presStyleLbl="node1" presStyleIdx="0" presStyleCnt="7"/>
      <dgm:spPr/>
    </dgm:pt>
    <dgm:pt modelId="{A0055274-AE9B-4375-B674-8560DC955ADC}" type="pres">
      <dgm:prSet presAssocID="{9AA899AA-735A-45E4-A61E-54AA8FDECAAF}" presName="parentText" presStyleLbl="node1" presStyleIdx="0" presStyleCnt="7">
        <dgm:presLayoutVars>
          <dgm:chMax val="0"/>
          <dgm:bulletEnabled val="1"/>
        </dgm:presLayoutVars>
      </dgm:prSet>
      <dgm:spPr/>
      <dgm:t>
        <a:bodyPr/>
        <a:lstStyle/>
        <a:p>
          <a:endParaRPr lang="en-US"/>
        </a:p>
      </dgm:t>
    </dgm:pt>
    <dgm:pt modelId="{3313116B-6E70-4CB9-9296-EA3214C40AB0}" type="pres">
      <dgm:prSet presAssocID="{9AA899AA-735A-45E4-A61E-54AA8FDECAAF}" presName="negativeSpace" presStyleCnt="0"/>
      <dgm:spPr/>
    </dgm:pt>
    <dgm:pt modelId="{13E74056-CC41-4680-99AF-4C8FDDC45F54}" type="pres">
      <dgm:prSet presAssocID="{9AA899AA-735A-45E4-A61E-54AA8FDECAAF}" presName="childText" presStyleLbl="conFgAcc1" presStyleIdx="0" presStyleCnt="7">
        <dgm:presLayoutVars>
          <dgm:bulletEnabled val="1"/>
        </dgm:presLayoutVars>
      </dgm:prSet>
      <dgm:spPr/>
    </dgm:pt>
    <dgm:pt modelId="{3A399E76-BD08-482C-931E-7C968963BE67}" type="pres">
      <dgm:prSet presAssocID="{0A7A83C6-F8CB-4F56-9245-D15416119C91}" presName="spaceBetweenRectangles" presStyleCnt="0"/>
      <dgm:spPr/>
    </dgm:pt>
    <dgm:pt modelId="{A157C75E-335A-48F7-B733-17120EA926D9}" type="pres">
      <dgm:prSet presAssocID="{524675F0-ABD0-4745-9108-138341E0DEC3}" presName="parentLin" presStyleCnt="0"/>
      <dgm:spPr/>
    </dgm:pt>
    <dgm:pt modelId="{13386099-2CEB-4914-9145-7AB48398FE0C}" type="pres">
      <dgm:prSet presAssocID="{524675F0-ABD0-4745-9108-138341E0DEC3}" presName="parentLeftMargin" presStyleLbl="node1" presStyleIdx="0" presStyleCnt="7"/>
      <dgm:spPr/>
    </dgm:pt>
    <dgm:pt modelId="{405EB6D2-A9FE-4E81-87DB-2892F409EAC5}" type="pres">
      <dgm:prSet presAssocID="{524675F0-ABD0-4745-9108-138341E0DEC3}" presName="parentText" presStyleLbl="node1" presStyleIdx="1" presStyleCnt="7">
        <dgm:presLayoutVars>
          <dgm:chMax val="0"/>
          <dgm:bulletEnabled val="1"/>
        </dgm:presLayoutVars>
      </dgm:prSet>
      <dgm:spPr/>
      <dgm:t>
        <a:bodyPr/>
        <a:lstStyle/>
        <a:p>
          <a:endParaRPr lang="en-US"/>
        </a:p>
      </dgm:t>
    </dgm:pt>
    <dgm:pt modelId="{9E874872-90D7-451D-80FE-40E1F686CEC2}" type="pres">
      <dgm:prSet presAssocID="{524675F0-ABD0-4745-9108-138341E0DEC3}" presName="negativeSpace" presStyleCnt="0"/>
      <dgm:spPr/>
    </dgm:pt>
    <dgm:pt modelId="{6DE0DACE-20D8-4E0E-B402-B0E30DC6570A}" type="pres">
      <dgm:prSet presAssocID="{524675F0-ABD0-4745-9108-138341E0DEC3}" presName="childText" presStyleLbl="conFgAcc1" presStyleIdx="1" presStyleCnt="7">
        <dgm:presLayoutVars>
          <dgm:bulletEnabled val="1"/>
        </dgm:presLayoutVars>
      </dgm:prSet>
      <dgm:spPr/>
    </dgm:pt>
    <dgm:pt modelId="{B0918EA1-0C09-4CA4-9EC5-EBC1CAE7BA50}" type="pres">
      <dgm:prSet presAssocID="{F2E1E6F1-7F23-4A5B-9A92-9B16E8CCB758}" presName="spaceBetweenRectangles" presStyleCnt="0"/>
      <dgm:spPr/>
    </dgm:pt>
    <dgm:pt modelId="{A562DA45-1F8A-4F87-BD71-E435DDAD920C}" type="pres">
      <dgm:prSet presAssocID="{D1C41739-A0B6-41A1-BC17-7C45C6B197DB}" presName="parentLin" presStyleCnt="0"/>
      <dgm:spPr/>
    </dgm:pt>
    <dgm:pt modelId="{CD6FCB7E-3D4E-4B0E-8A9E-B067D1D4B2C4}" type="pres">
      <dgm:prSet presAssocID="{D1C41739-A0B6-41A1-BC17-7C45C6B197DB}" presName="parentLeftMargin" presStyleLbl="node1" presStyleIdx="1" presStyleCnt="7"/>
      <dgm:spPr/>
    </dgm:pt>
    <dgm:pt modelId="{C2323856-E042-43D1-82A6-AEE57A57745D}" type="pres">
      <dgm:prSet presAssocID="{D1C41739-A0B6-41A1-BC17-7C45C6B197DB}" presName="parentText" presStyleLbl="node1" presStyleIdx="2" presStyleCnt="7">
        <dgm:presLayoutVars>
          <dgm:chMax val="0"/>
          <dgm:bulletEnabled val="1"/>
        </dgm:presLayoutVars>
      </dgm:prSet>
      <dgm:spPr/>
      <dgm:t>
        <a:bodyPr/>
        <a:lstStyle/>
        <a:p>
          <a:endParaRPr lang="en-US"/>
        </a:p>
      </dgm:t>
    </dgm:pt>
    <dgm:pt modelId="{C8DE1522-14A9-4CCE-8BED-51430E2FF386}" type="pres">
      <dgm:prSet presAssocID="{D1C41739-A0B6-41A1-BC17-7C45C6B197DB}" presName="negativeSpace" presStyleCnt="0"/>
      <dgm:spPr/>
    </dgm:pt>
    <dgm:pt modelId="{2A85E7A5-834E-4EF6-8BD7-71AAB59CB48F}" type="pres">
      <dgm:prSet presAssocID="{D1C41739-A0B6-41A1-BC17-7C45C6B197DB}" presName="childText" presStyleLbl="conFgAcc1" presStyleIdx="2" presStyleCnt="7">
        <dgm:presLayoutVars>
          <dgm:bulletEnabled val="1"/>
        </dgm:presLayoutVars>
      </dgm:prSet>
      <dgm:spPr/>
    </dgm:pt>
    <dgm:pt modelId="{E22B6D7D-99F6-47F4-AAE1-5B23B70409AC}" type="pres">
      <dgm:prSet presAssocID="{88CE645A-4930-4EA8-9ACF-5C736F215441}" presName="spaceBetweenRectangles" presStyleCnt="0"/>
      <dgm:spPr/>
    </dgm:pt>
    <dgm:pt modelId="{1CD232C3-ACAB-41A3-951A-EC5EB6559442}" type="pres">
      <dgm:prSet presAssocID="{740AACED-2DDD-47FD-BD35-70CCC276A400}" presName="parentLin" presStyleCnt="0"/>
      <dgm:spPr/>
    </dgm:pt>
    <dgm:pt modelId="{403EE3F2-42A9-426F-B4B5-28CCDFBCCE15}" type="pres">
      <dgm:prSet presAssocID="{740AACED-2DDD-47FD-BD35-70CCC276A400}" presName="parentLeftMargin" presStyleLbl="node1" presStyleIdx="2" presStyleCnt="7"/>
      <dgm:spPr/>
    </dgm:pt>
    <dgm:pt modelId="{E0EBDF3D-8A3F-4D3C-BFF6-816723478942}" type="pres">
      <dgm:prSet presAssocID="{740AACED-2DDD-47FD-BD35-70CCC276A400}" presName="parentText" presStyleLbl="node1" presStyleIdx="3" presStyleCnt="7">
        <dgm:presLayoutVars>
          <dgm:chMax val="0"/>
          <dgm:bulletEnabled val="1"/>
        </dgm:presLayoutVars>
      </dgm:prSet>
      <dgm:spPr/>
      <dgm:t>
        <a:bodyPr/>
        <a:lstStyle/>
        <a:p>
          <a:endParaRPr lang="en-US"/>
        </a:p>
      </dgm:t>
    </dgm:pt>
    <dgm:pt modelId="{E6B10383-F155-4A3C-A02F-FD5DA43D46D5}" type="pres">
      <dgm:prSet presAssocID="{740AACED-2DDD-47FD-BD35-70CCC276A400}" presName="negativeSpace" presStyleCnt="0"/>
      <dgm:spPr/>
    </dgm:pt>
    <dgm:pt modelId="{3A56243D-1A1D-4580-8CCA-6A4BCCDE942E}" type="pres">
      <dgm:prSet presAssocID="{740AACED-2DDD-47FD-BD35-70CCC276A400}" presName="childText" presStyleLbl="conFgAcc1" presStyleIdx="3" presStyleCnt="7">
        <dgm:presLayoutVars>
          <dgm:bulletEnabled val="1"/>
        </dgm:presLayoutVars>
      </dgm:prSet>
      <dgm:spPr/>
    </dgm:pt>
    <dgm:pt modelId="{D57CAADF-AFE5-4168-A6C0-F4D8981B5875}" type="pres">
      <dgm:prSet presAssocID="{71406B5F-D13D-465D-9C96-1F14ED3660F7}" presName="spaceBetweenRectangles" presStyleCnt="0"/>
      <dgm:spPr/>
    </dgm:pt>
    <dgm:pt modelId="{87BC90B0-9BFA-4814-BD31-B0285AAE22B5}" type="pres">
      <dgm:prSet presAssocID="{34709F9B-6270-41AF-A16C-32A6E8A07030}" presName="parentLin" presStyleCnt="0"/>
      <dgm:spPr/>
    </dgm:pt>
    <dgm:pt modelId="{EF7A1444-4154-4EB9-AE45-309563DC18C7}" type="pres">
      <dgm:prSet presAssocID="{34709F9B-6270-41AF-A16C-32A6E8A07030}" presName="parentLeftMargin" presStyleLbl="node1" presStyleIdx="3" presStyleCnt="7"/>
      <dgm:spPr/>
    </dgm:pt>
    <dgm:pt modelId="{F83CD865-92FE-48CD-A22D-45A03CF0DBE6}" type="pres">
      <dgm:prSet presAssocID="{34709F9B-6270-41AF-A16C-32A6E8A07030}" presName="parentText" presStyleLbl="node1" presStyleIdx="4" presStyleCnt="7">
        <dgm:presLayoutVars>
          <dgm:chMax val="0"/>
          <dgm:bulletEnabled val="1"/>
        </dgm:presLayoutVars>
      </dgm:prSet>
      <dgm:spPr/>
      <dgm:t>
        <a:bodyPr/>
        <a:lstStyle/>
        <a:p>
          <a:endParaRPr lang="en-US"/>
        </a:p>
      </dgm:t>
    </dgm:pt>
    <dgm:pt modelId="{336A18CF-D20D-4811-A28E-B71B5B7CC637}" type="pres">
      <dgm:prSet presAssocID="{34709F9B-6270-41AF-A16C-32A6E8A07030}" presName="negativeSpace" presStyleCnt="0"/>
      <dgm:spPr/>
    </dgm:pt>
    <dgm:pt modelId="{FC30FCB7-D906-4B8D-A7F1-FDEF2277323D}" type="pres">
      <dgm:prSet presAssocID="{34709F9B-6270-41AF-A16C-32A6E8A07030}" presName="childText" presStyleLbl="conFgAcc1" presStyleIdx="4" presStyleCnt="7">
        <dgm:presLayoutVars>
          <dgm:bulletEnabled val="1"/>
        </dgm:presLayoutVars>
      </dgm:prSet>
      <dgm:spPr/>
    </dgm:pt>
    <dgm:pt modelId="{5176D3E8-D15C-4C2F-803F-8DFF5096BDEB}" type="pres">
      <dgm:prSet presAssocID="{BE1AC14A-02CA-4477-8A59-021450FF6D6F}" presName="spaceBetweenRectangles" presStyleCnt="0"/>
      <dgm:spPr/>
    </dgm:pt>
    <dgm:pt modelId="{B163CBBD-503C-4364-AF08-0B07F83A04DA}" type="pres">
      <dgm:prSet presAssocID="{3BABD90A-9B3C-4B20-AA45-3C679DEE6FA4}" presName="parentLin" presStyleCnt="0"/>
      <dgm:spPr/>
    </dgm:pt>
    <dgm:pt modelId="{9C9608B6-AB25-402C-881F-8A1DC668D9A2}" type="pres">
      <dgm:prSet presAssocID="{3BABD90A-9B3C-4B20-AA45-3C679DEE6FA4}" presName="parentLeftMargin" presStyleLbl="node1" presStyleIdx="4" presStyleCnt="7"/>
      <dgm:spPr/>
    </dgm:pt>
    <dgm:pt modelId="{D09A2021-F374-4D69-A6A3-44FB47080E66}" type="pres">
      <dgm:prSet presAssocID="{3BABD90A-9B3C-4B20-AA45-3C679DEE6FA4}" presName="parentText" presStyleLbl="node1" presStyleIdx="5" presStyleCnt="7">
        <dgm:presLayoutVars>
          <dgm:chMax val="0"/>
          <dgm:bulletEnabled val="1"/>
        </dgm:presLayoutVars>
      </dgm:prSet>
      <dgm:spPr/>
      <dgm:t>
        <a:bodyPr/>
        <a:lstStyle/>
        <a:p>
          <a:endParaRPr lang="en-US"/>
        </a:p>
      </dgm:t>
    </dgm:pt>
    <dgm:pt modelId="{3431A14E-5EE9-4146-A19B-2CA349B11183}" type="pres">
      <dgm:prSet presAssocID="{3BABD90A-9B3C-4B20-AA45-3C679DEE6FA4}" presName="negativeSpace" presStyleCnt="0"/>
      <dgm:spPr/>
    </dgm:pt>
    <dgm:pt modelId="{620D2C0A-9CD6-4BE8-8AEC-568E0CE313AF}" type="pres">
      <dgm:prSet presAssocID="{3BABD90A-9B3C-4B20-AA45-3C679DEE6FA4}" presName="childText" presStyleLbl="conFgAcc1" presStyleIdx="5" presStyleCnt="7">
        <dgm:presLayoutVars>
          <dgm:bulletEnabled val="1"/>
        </dgm:presLayoutVars>
      </dgm:prSet>
      <dgm:spPr/>
    </dgm:pt>
    <dgm:pt modelId="{E864E0BA-4660-49C2-8486-08955AA440A5}" type="pres">
      <dgm:prSet presAssocID="{FC360A11-3478-422D-93FE-55E5AE5072E8}" presName="spaceBetweenRectangles" presStyleCnt="0"/>
      <dgm:spPr/>
    </dgm:pt>
    <dgm:pt modelId="{16B64349-651B-48B1-A855-018DD0A5497F}" type="pres">
      <dgm:prSet presAssocID="{0779FD1E-8A07-4459-8910-BBBE41B9E2C6}" presName="parentLin" presStyleCnt="0"/>
      <dgm:spPr/>
    </dgm:pt>
    <dgm:pt modelId="{50EE62FF-752D-4AEF-98F2-58D192C8E302}" type="pres">
      <dgm:prSet presAssocID="{0779FD1E-8A07-4459-8910-BBBE41B9E2C6}" presName="parentLeftMargin" presStyleLbl="node1" presStyleIdx="5" presStyleCnt="7"/>
      <dgm:spPr/>
    </dgm:pt>
    <dgm:pt modelId="{512CD8E0-8E9F-4C9F-8C11-1F1AF046FB3D}" type="pres">
      <dgm:prSet presAssocID="{0779FD1E-8A07-4459-8910-BBBE41B9E2C6}" presName="parentText" presStyleLbl="node1" presStyleIdx="6" presStyleCnt="7">
        <dgm:presLayoutVars>
          <dgm:chMax val="0"/>
          <dgm:bulletEnabled val="1"/>
        </dgm:presLayoutVars>
      </dgm:prSet>
      <dgm:spPr/>
      <dgm:t>
        <a:bodyPr/>
        <a:lstStyle/>
        <a:p>
          <a:endParaRPr lang="en-US"/>
        </a:p>
      </dgm:t>
    </dgm:pt>
    <dgm:pt modelId="{CA79F80A-BB2F-4987-9E38-13B474D08A94}" type="pres">
      <dgm:prSet presAssocID="{0779FD1E-8A07-4459-8910-BBBE41B9E2C6}" presName="negativeSpace" presStyleCnt="0"/>
      <dgm:spPr/>
    </dgm:pt>
    <dgm:pt modelId="{BA814586-6F99-4340-A950-F816E3C21686}" type="pres">
      <dgm:prSet presAssocID="{0779FD1E-8A07-4459-8910-BBBE41B9E2C6}" presName="childText" presStyleLbl="conFgAcc1" presStyleIdx="6" presStyleCnt="7">
        <dgm:presLayoutVars>
          <dgm:bulletEnabled val="1"/>
        </dgm:presLayoutVars>
      </dgm:prSet>
      <dgm:spPr/>
    </dgm:pt>
  </dgm:ptLst>
  <dgm:cxnLst>
    <dgm:cxn modelId="{84BA9DBD-3B49-45B0-8578-A583C9F2B36E}" srcId="{20E5271E-8516-439E-9AFD-6269FF5F91B9}" destId="{34709F9B-6270-41AF-A16C-32A6E8A07030}" srcOrd="4" destOrd="0" parTransId="{B7626C41-D5AE-463C-891B-2D204AB05923}" sibTransId="{BE1AC14A-02CA-4477-8A59-021450FF6D6F}"/>
    <dgm:cxn modelId="{BE0A329F-5A10-4AFE-9513-6988D6499F96}" srcId="{740AACED-2DDD-47FD-BD35-70CCC276A400}" destId="{DB9FC2F0-2E36-4B83-A797-8EF4018C5092}" srcOrd="0" destOrd="0" parTransId="{6D803B0D-31B2-475B-8CC8-E5D47A45B34D}" sibTransId="{8C5F5E39-2751-4CF8-A753-5E4F3759C9F9}"/>
    <dgm:cxn modelId="{F3ED0359-CD00-444D-B23C-75B0F34B296B}" type="presOf" srcId="{777FE6EF-D81E-4C96-B75B-A725760E3F93}" destId="{13E74056-CC41-4680-99AF-4C8FDDC45F54}" srcOrd="0" destOrd="0" presId="urn:microsoft.com/office/officeart/2005/8/layout/list1"/>
    <dgm:cxn modelId="{098AD190-195F-432C-83A7-CBC0D38C5C5A}" srcId="{20E5271E-8516-439E-9AFD-6269FF5F91B9}" destId="{3BABD90A-9B3C-4B20-AA45-3C679DEE6FA4}" srcOrd="5" destOrd="0" parTransId="{4B19B83B-A2B2-4D48-80E0-767DFE8EDE19}" sibTransId="{FC360A11-3478-422D-93FE-55E5AE5072E8}"/>
    <dgm:cxn modelId="{2E85D2EA-C9A1-4858-A6E0-4BC086F9D170}" srcId="{34709F9B-6270-41AF-A16C-32A6E8A07030}" destId="{C2EE09FF-0F3E-467C-B035-06B018B4C848}" srcOrd="0" destOrd="0" parTransId="{7995EEE4-7092-4416-A918-CB155DDC88D2}" sibTransId="{4AE27C1E-526C-4FE8-8986-8DD947E56F5A}"/>
    <dgm:cxn modelId="{46F16118-B8B9-4403-8B97-D8BB5AB26D54}" type="presOf" srcId="{3B476FE2-892B-44AC-A9DF-A3CE52F57D23}" destId="{6DE0DACE-20D8-4E0E-B402-B0E30DC6570A}" srcOrd="0" destOrd="0" presId="urn:microsoft.com/office/officeart/2005/8/layout/list1"/>
    <dgm:cxn modelId="{93D18F73-CCEE-4202-B68C-827738293C75}" type="presOf" srcId="{D1C41739-A0B6-41A1-BC17-7C45C6B197DB}" destId="{C2323856-E042-43D1-82A6-AEE57A57745D}" srcOrd="1" destOrd="0" presId="urn:microsoft.com/office/officeart/2005/8/layout/list1"/>
    <dgm:cxn modelId="{B53850E9-7604-4C96-954A-959362FD94FE}" type="presOf" srcId="{C2EE09FF-0F3E-467C-B035-06B018B4C848}" destId="{FC30FCB7-D906-4B8D-A7F1-FDEF2277323D}" srcOrd="0" destOrd="0" presId="urn:microsoft.com/office/officeart/2005/8/layout/list1"/>
    <dgm:cxn modelId="{5043F5B0-E871-4AB8-8698-1588124869CC}" srcId="{9AA899AA-735A-45E4-A61E-54AA8FDECAAF}" destId="{777FE6EF-D81E-4C96-B75B-A725760E3F93}" srcOrd="0" destOrd="0" parTransId="{56C31497-4638-464F-AC4C-C33323F0C1CB}" sibTransId="{39811C6C-799B-42CB-9C16-55F363711374}"/>
    <dgm:cxn modelId="{99CC940D-802F-41FA-AE27-21AB4A3141A7}" type="presOf" srcId="{0779FD1E-8A07-4459-8910-BBBE41B9E2C6}" destId="{50EE62FF-752D-4AEF-98F2-58D192C8E302}" srcOrd="0" destOrd="0" presId="urn:microsoft.com/office/officeart/2005/8/layout/list1"/>
    <dgm:cxn modelId="{50C47802-FB61-480C-96D0-07FA5787AD36}" srcId="{20E5271E-8516-439E-9AFD-6269FF5F91B9}" destId="{9AA899AA-735A-45E4-A61E-54AA8FDECAAF}" srcOrd="0" destOrd="0" parTransId="{7557D6AF-07BC-4B15-83EF-611301329454}" sibTransId="{0A7A83C6-F8CB-4F56-9245-D15416119C91}"/>
    <dgm:cxn modelId="{1E4524FC-057F-461B-BC86-D7BF19F56D40}" type="presOf" srcId="{524675F0-ABD0-4745-9108-138341E0DEC3}" destId="{405EB6D2-A9FE-4E81-87DB-2892F409EAC5}" srcOrd="1" destOrd="0" presId="urn:microsoft.com/office/officeart/2005/8/layout/list1"/>
    <dgm:cxn modelId="{30DD59F5-FAF8-46EE-B55C-E8E785E51CA9}" type="presOf" srcId="{20E5271E-8516-439E-9AFD-6269FF5F91B9}" destId="{E7B44C05-1CF8-4B5D-B8B9-431DBD5AC009}" srcOrd="0" destOrd="0" presId="urn:microsoft.com/office/officeart/2005/8/layout/list1"/>
    <dgm:cxn modelId="{9CFF0814-4153-41D9-87B5-7A07C120C38C}" type="presOf" srcId="{3BABD90A-9B3C-4B20-AA45-3C679DEE6FA4}" destId="{D09A2021-F374-4D69-A6A3-44FB47080E66}" srcOrd="1" destOrd="0" presId="urn:microsoft.com/office/officeart/2005/8/layout/list1"/>
    <dgm:cxn modelId="{5691FE5E-B2C0-4DE8-8986-B0BBA8F1C98E}" srcId="{D1C41739-A0B6-41A1-BC17-7C45C6B197DB}" destId="{D81A336B-23D9-4F92-8181-9C1B23DA6D84}" srcOrd="0" destOrd="0" parTransId="{82ACE5EF-D4D2-44A4-A220-423CF2D3FAA2}" sibTransId="{0D586AFE-9057-4643-8663-351B062156FD}"/>
    <dgm:cxn modelId="{4165EEED-54A5-41A1-9F94-C004EC06DDD0}" srcId="{20E5271E-8516-439E-9AFD-6269FF5F91B9}" destId="{740AACED-2DDD-47FD-BD35-70CCC276A400}" srcOrd="3" destOrd="0" parTransId="{CD153896-76AC-40FA-A5CA-E0BDDC0541A4}" sibTransId="{71406B5F-D13D-465D-9C96-1F14ED3660F7}"/>
    <dgm:cxn modelId="{FF232D65-37F5-4637-B385-E2643FA95EFB}" srcId="{20E5271E-8516-439E-9AFD-6269FF5F91B9}" destId="{524675F0-ABD0-4745-9108-138341E0DEC3}" srcOrd="1" destOrd="0" parTransId="{5B5F64DD-01A9-4522-9440-10B2602764BB}" sibTransId="{F2E1E6F1-7F23-4A5B-9A92-9B16E8CCB758}"/>
    <dgm:cxn modelId="{3F1853FD-59B1-40AA-830B-7EA5AE0AE0D5}" type="presOf" srcId="{740AACED-2DDD-47FD-BD35-70CCC276A400}" destId="{E0EBDF3D-8A3F-4D3C-BFF6-816723478942}" srcOrd="1" destOrd="0" presId="urn:microsoft.com/office/officeart/2005/8/layout/list1"/>
    <dgm:cxn modelId="{67337962-4778-45F7-88EE-1D0657894D18}" type="presOf" srcId="{D1C41739-A0B6-41A1-BC17-7C45C6B197DB}" destId="{CD6FCB7E-3D4E-4B0E-8A9E-B067D1D4B2C4}" srcOrd="0" destOrd="0" presId="urn:microsoft.com/office/officeart/2005/8/layout/list1"/>
    <dgm:cxn modelId="{B3D92CEE-B329-40D6-AD7F-B7E5B9314459}" type="presOf" srcId="{D81A336B-23D9-4F92-8181-9C1B23DA6D84}" destId="{2A85E7A5-834E-4EF6-8BD7-71AAB59CB48F}" srcOrd="0" destOrd="0" presId="urn:microsoft.com/office/officeart/2005/8/layout/list1"/>
    <dgm:cxn modelId="{159F5233-758C-4DF2-82EE-D162C9D5A246}" type="presOf" srcId="{053762A3-A9F2-4B47-A622-C1F2BA0A1DDB}" destId="{BA814586-6F99-4340-A950-F816E3C21686}" srcOrd="0" destOrd="0" presId="urn:microsoft.com/office/officeart/2005/8/layout/list1"/>
    <dgm:cxn modelId="{09181781-7C66-4991-994A-977F06A17471}" type="presOf" srcId="{524675F0-ABD0-4745-9108-138341E0DEC3}" destId="{13386099-2CEB-4914-9145-7AB48398FE0C}" srcOrd="0" destOrd="0" presId="urn:microsoft.com/office/officeart/2005/8/layout/list1"/>
    <dgm:cxn modelId="{A4BA10A1-63A5-4721-BB33-B0DF42C752B8}" type="presOf" srcId="{3BABD90A-9B3C-4B20-AA45-3C679DEE6FA4}" destId="{9C9608B6-AB25-402C-881F-8A1DC668D9A2}" srcOrd="0" destOrd="0" presId="urn:microsoft.com/office/officeart/2005/8/layout/list1"/>
    <dgm:cxn modelId="{028806FD-91E2-4DAB-8425-3B965420CECD}" type="presOf" srcId="{740AACED-2DDD-47FD-BD35-70CCC276A400}" destId="{403EE3F2-42A9-426F-B4B5-28CCDFBCCE15}" srcOrd="0" destOrd="0" presId="urn:microsoft.com/office/officeart/2005/8/layout/list1"/>
    <dgm:cxn modelId="{6204702F-9418-44C4-A165-15FFC5AD8497}" type="presOf" srcId="{DB9FC2F0-2E36-4B83-A797-8EF4018C5092}" destId="{3A56243D-1A1D-4580-8CCA-6A4BCCDE942E}" srcOrd="0" destOrd="0" presId="urn:microsoft.com/office/officeart/2005/8/layout/list1"/>
    <dgm:cxn modelId="{85EEEBE1-8F0C-4A01-B31C-E3530F011122}" srcId="{3BABD90A-9B3C-4B20-AA45-3C679DEE6FA4}" destId="{CB0F01C7-87BD-42A7-941D-F19F9909CE64}" srcOrd="0" destOrd="0" parTransId="{B38B82E0-B87F-4E55-A0BA-5398DC93748C}" sibTransId="{1F0FF2BA-B098-462C-A759-10D533DBFA53}"/>
    <dgm:cxn modelId="{4C478F5E-143D-4020-A7EC-C1F0D9B0F9A9}" srcId="{524675F0-ABD0-4745-9108-138341E0DEC3}" destId="{3B476FE2-892B-44AC-A9DF-A3CE52F57D23}" srcOrd="0" destOrd="0" parTransId="{16B056CB-A264-4E32-8556-2B5B76BFE68B}" sibTransId="{5675A361-5008-4BDD-A1B0-EE149DFB8FD2}"/>
    <dgm:cxn modelId="{F36D3C90-3956-4514-8E54-31D00F14D6A1}" type="presOf" srcId="{0779FD1E-8A07-4459-8910-BBBE41B9E2C6}" destId="{512CD8E0-8E9F-4C9F-8C11-1F1AF046FB3D}" srcOrd="1" destOrd="0" presId="urn:microsoft.com/office/officeart/2005/8/layout/list1"/>
    <dgm:cxn modelId="{7595BD0B-470B-4642-90D7-0F106643ABD0}" type="presOf" srcId="{9AA899AA-735A-45E4-A61E-54AA8FDECAAF}" destId="{39B18DBF-EB0A-4007-BE62-1C7E2502C62A}" srcOrd="0" destOrd="0" presId="urn:microsoft.com/office/officeart/2005/8/layout/list1"/>
    <dgm:cxn modelId="{791C8B60-8367-4F00-AE16-C9D2C056D593}" srcId="{0779FD1E-8A07-4459-8910-BBBE41B9E2C6}" destId="{053762A3-A9F2-4B47-A622-C1F2BA0A1DDB}" srcOrd="0" destOrd="0" parTransId="{9E3EA61A-896F-45EC-B023-2701D7907947}" sibTransId="{5B01B18F-BD93-4FB0-A737-173077C40E5F}"/>
    <dgm:cxn modelId="{5E43CB04-5490-4D9A-8CD7-70D2079B5E5C}" type="presOf" srcId="{9AA899AA-735A-45E4-A61E-54AA8FDECAAF}" destId="{A0055274-AE9B-4375-B674-8560DC955ADC}" srcOrd="1" destOrd="0" presId="urn:microsoft.com/office/officeart/2005/8/layout/list1"/>
    <dgm:cxn modelId="{AFBBC050-7FB9-4BA8-8447-8E33E4F9DA81}" srcId="{20E5271E-8516-439E-9AFD-6269FF5F91B9}" destId="{D1C41739-A0B6-41A1-BC17-7C45C6B197DB}" srcOrd="2" destOrd="0" parTransId="{4260F9C3-5A74-463C-8E8F-141E25831CCA}" sibTransId="{88CE645A-4930-4EA8-9ACF-5C736F215441}"/>
    <dgm:cxn modelId="{FDB4E753-D37A-466D-B4E5-7D4171DDFBB8}" type="presOf" srcId="{CB0F01C7-87BD-42A7-941D-F19F9909CE64}" destId="{620D2C0A-9CD6-4BE8-8AEC-568E0CE313AF}" srcOrd="0" destOrd="0" presId="urn:microsoft.com/office/officeart/2005/8/layout/list1"/>
    <dgm:cxn modelId="{CFBFBF06-DC7F-4F87-85E5-95914C437563}" type="presOf" srcId="{34709F9B-6270-41AF-A16C-32A6E8A07030}" destId="{F83CD865-92FE-48CD-A22D-45A03CF0DBE6}" srcOrd="1" destOrd="0" presId="urn:microsoft.com/office/officeart/2005/8/layout/list1"/>
    <dgm:cxn modelId="{90820D33-3D10-4619-A606-00142AD4DDF7}" type="presOf" srcId="{34709F9B-6270-41AF-A16C-32A6E8A07030}" destId="{EF7A1444-4154-4EB9-AE45-309563DC18C7}" srcOrd="0" destOrd="0" presId="urn:microsoft.com/office/officeart/2005/8/layout/list1"/>
    <dgm:cxn modelId="{B6F8F95E-B595-49D0-8526-BF81B281AB9A}" srcId="{20E5271E-8516-439E-9AFD-6269FF5F91B9}" destId="{0779FD1E-8A07-4459-8910-BBBE41B9E2C6}" srcOrd="6" destOrd="0" parTransId="{34F17FB6-F9AE-4B73-B11E-B7AC195B2AC8}" sibTransId="{57405862-EDE5-42C5-AFC1-65CA47A78D60}"/>
    <dgm:cxn modelId="{84679697-1F67-400F-A6EA-E163A7A63AEA}" type="presParOf" srcId="{E7B44C05-1CF8-4B5D-B8B9-431DBD5AC009}" destId="{332E4FEE-7A46-4541-88D0-CB120D1CBE01}" srcOrd="0" destOrd="0" presId="urn:microsoft.com/office/officeart/2005/8/layout/list1"/>
    <dgm:cxn modelId="{5782FC4B-72CB-49A2-8441-3991DA476C6A}" type="presParOf" srcId="{332E4FEE-7A46-4541-88D0-CB120D1CBE01}" destId="{39B18DBF-EB0A-4007-BE62-1C7E2502C62A}" srcOrd="0" destOrd="0" presId="urn:microsoft.com/office/officeart/2005/8/layout/list1"/>
    <dgm:cxn modelId="{14A1801D-C9B5-47EC-96B6-F6D294B59C44}" type="presParOf" srcId="{332E4FEE-7A46-4541-88D0-CB120D1CBE01}" destId="{A0055274-AE9B-4375-B674-8560DC955ADC}" srcOrd="1" destOrd="0" presId="urn:microsoft.com/office/officeart/2005/8/layout/list1"/>
    <dgm:cxn modelId="{A88B03D3-4086-423D-95FD-D53060EDCD8E}" type="presParOf" srcId="{E7B44C05-1CF8-4B5D-B8B9-431DBD5AC009}" destId="{3313116B-6E70-4CB9-9296-EA3214C40AB0}" srcOrd="1" destOrd="0" presId="urn:microsoft.com/office/officeart/2005/8/layout/list1"/>
    <dgm:cxn modelId="{32F11991-88DC-4CD7-A5BF-D27484E7B24B}" type="presParOf" srcId="{E7B44C05-1CF8-4B5D-B8B9-431DBD5AC009}" destId="{13E74056-CC41-4680-99AF-4C8FDDC45F54}" srcOrd="2" destOrd="0" presId="urn:microsoft.com/office/officeart/2005/8/layout/list1"/>
    <dgm:cxn modelId="{9F9E5B48-0BCA-48E5-B5F6-BA21BD595F50}" type="presParOf" srcId="{E7B44C05-1CF8-4B5D-B8B9-431DBD5AC009}" destId="{3A399E76-BD08-482C-931E-7C968963BE67}" srcOrd="3" destOrd="0" presId="urn:microsoft.com/office/officeart/2005/8/layout/list1"/>
    <dgm:cxn modelId="{FEE2F132-B0FA-4B59-97AB-4F4DC80F925C}" type="presParOf" srcId="{E7B44C05-1CF8-4B5D-B8B9-431DBD5AC009}" destId="{A157C75E-335A-48F7-B733-17120EA926D9}" srcOrd="4" destOrd="0" presId="urn:microsoft.com/office/officeart/2005/8/layout/list1"/>
    <dgm:cxn modelId="{B3EF36FB-3DC4-40AC-B7AF-EAB9F8FEC16C}" type="presParOf" srcId="{A157C75E-335A-48F7-B733-17120EA926D9}" destId="{13386099-2CEB-4914-9145-7AB48398FE0C}" srcOrd="0" destOrd="0" presId="urn:microsoft.com/office/officeart/2005/8/layout/list1"/>
    <dgm:cxn modelId="{23DDC67B-AAAC-438F-9F5B-D9694811E7D9}" type="presParOf" srcId="{A157C75E-335A-48F7-B733-17120EA926D9}" destId="{405EB6D2-A9FE-4E81-87DB-2892F409EAC5}" srcOrd="1" destOrd="0" presId="urn:microsoft.com/office/officeart/2005/8/layout/list1"/>
    <dgm:cxn modelId="{FBD78485-FA1B-4416-AA53-EC29A8F6BE0C}" type="presParOf" srcId="{E7B44C05-1CF8-4B5D-B8B9-431DBD5AC009}" destId="{9E874872-90D7-451D-80FE-40E1F686CEC2}" srcOrd="5" destOrd="0" presId="urn:microsoft.com/office/officeart/2005/8/layout/list1"/>
    <dgm:cxn modelId="{7E86E436-A080-46C8-9BD4-E5CFC093D06A}" type="presParOf" srcId="{E7B44C05-1CF8-4B5D-B8B9-431DBD5AC009}" destId="{6DE0DACE-20D8-4E0E-B402-B0E30DC6570A}" srcOrd="6" destOrd="0" presId="urn:microsoft.com/office/officeart/2005/8/layout/list1"/>
    <dgm:cxn modelId="{2C20D146-7ED5-4FBC-829A-2CF5A61F3FFD}" type="presParOf" srcId="{E7B44C05-1CF8-4B5D-B8B9-431DBD5AC009}" destId="{B0918EA1-0C09-4CA4-9EC5-EBC1CAE7BA50}" srcOrd="7" destOrd="0" presId="urn:microsoft.com/office/officeart/2005/8/layout/list1"/>
    <dgm:cxn modelId="{600AE39D-7C9E-4878-BA77-F4B89B9126DE}" type="presParOf" srcId="{E7B44C05-1CF8-4B5D-B8B9-431DBD5AC009}" destId="{A562DA45-1F8A-4F87-BD71-E435DDAD920C}" srcOrd="8" destOrd="0" presId="urn:microsoft.com/office/officeart/2005/8/layout/list1"/>
    <dgm:cxn modelId="{8746391F-6B4A-4A5D-BAC0-8DAB338E9291}" type="presParOf" srcId="{A562DA45-1F8A-4F87-BD71-E435DDAD920C}" destId="{CD6FCB7E-3D4E-4B0E-8A9E-B067D1D4B2C4}" srcOrd="0" destOrd="0" presId="urn:microsoft.com/office/officeart/2005/8/layout/list1"/>
    <dgm:cxn modelId="{A6535806-6C7B-4952-9719-5E93498E4EA3}" type="presParOf" srcId="{A562DA45-1F8A-4F87-BD71-E435DDAD920C}" destId="{C2323856-E042-43D1-82A6-AEE57A57745D}" srcOrd="1" destOrd="0" presId="urn:microsoft.com/office/officeart/2005/8/layout/list1"/>
    <dgm:cxn modelId="{2C49EEC3-58FA-4B4B-B605-159969BE7B1E}" type="presParOf" srcId="{E7B44C05-1CF8-4B5D-B8B9-431DBD5AC009}" destId="{C8DE1522-14A9-4CCE-8BED-51430E2FF386}" srcOrd="9" destOrd="0" presId="urn:microsoft.com/office/officeart/2005/8/layout/list1"/>
    <dgm:cxn modelId="{2B7E8678-EFD0-40A6-9F44-384AB0403314}" type="presParOf" srcId="{E7B44C05-1CF8-4B5D-B8B9-431DBD5AC009}" destId="{2A85E7A5-834E-4EF6-8BD7-71AAB59CB48F}" srcOrd="10" destOrd="0" presId="urn:microsoft.com/office/officeart/2005/8/layout/list1"/>
    <dgm:cxn modelId="{8F12F658-21A5-41BF-9669-3BAB5820078B}" type="presParOf" srcId="{E7B44C05-1CF8-4B5D-B8B9-431DBD5AC009}" destId="{E22B6D7D-99F6-47F4-AAE1-5B23B70409AC}" srcOrd="11" destOrd="0" presId="urn:microsoft.com/office/officeart/2005/8/layout/list1"/>
    <dgm:cxn modelId="{4BFEAF1B-FFB1-41A1-A4A6-55B51C62277B}" type="presParOf" srcId="{E7B44C05-1CF8-4B5D-B8B9-431DBD5AC009}" destId="{1CD232C3-ACAB-41A3-951A-EC5EB6559442}" srcOrd="12" destOrd="0" presId="urn:microsoft.com/office/officeart/2005/8/layout/list1"/>
    <dgm:cxn modelId="{D84CD829-3BE6-4568-863F-0FBD2B3ABF88}" type="presParOf" srcId="{1CD232C3-ACAB-41A3-951A-EC5EB6559442}" destId="{403EE3F2-42A9-426F-B4B5-28CCDFBCCE15}" srcOrd="0" destOrd="0" presId="urn:microsoft.com/office/officeart/2005/8/layout/list1"/>
    <dgm:cxn modelId="{7995298C-6D9A-4D29-9E96-C128F6C60E4E}" type="presParOf" srcId="{1CD232C3-ACAB-41A3-951A-EC5EB6559442}" destId="{E0EBDF3D-8A3F-4D3C-BFF6-816723478942}" srcOrd="1" destOrd="0" presId="urn:microsoft.com/office/officeart/2005/8/layout/list1"/>
    <dgm:cxn modelId="{137E9B1A-E9AC-4D55-9E39-3D493E251723}" type="presParOf" srcId="{E7B44C05-1CF8-4B5D-B8B9-431DBD5AC009}" destId="{E6B10383-F155-4A3C-A02F-FD5DA43D46D5}" srcOrd="13" destOrd="0" presId="urn:microsoft.com/office/officeart/2005/8/layout/list1"/>
    <dgm:cxn modelId="{1050F011-753A-4041-877A-3D912D40BC9F}" type="presParOf" srcId="{E7B44C05-1CF8-4B5D-B8B9-431DBD5AC009}" destId="{3A56243D-1A1D-4580-8CCA-6A4BCCDE942E}" srcOrd="14" destOrd="0" presId="urn:microsoft.com/office/officeart/2005/8/layout/list1"/>
    <dgm:cxn modelId="{3B3A62B7-3265-4BA1-87AD-A0BF42568E79}" type="presParOf" srcId="{E7B44C05-1CF8-4B5D-B8B9-431DBD5AC009}" destId="{D57CAADF-AFE5-4168-A6C0-F4D8981B5875}" srcOrd="15" destOrd="0" presId="urn:microsoft.com/office/officeart/2005/8/layout/list1"/>
    <dgm:cxn modelId="{66CAC0F8-A276-4740-AB4E-A4E08C48A99A}" type="presParOf" srcId="{E7B44C05-1CF8-4B5D-B8B9-431DBD5AC009}" destId="{87BC90B0-9BFA-4814-BD31-B0285AAE22B5}" srcOrd="16" destOrd="0" presId="urn:microsoft.com/office/officeart/2005/8/layout/list1"/>
    <dgm:cxn modelId="{CE27FCBB-E847-4801-AAD2-D6198B5D1896}" type="presParOf" srcId="{87BC90B0-9BFA-4814-BD31-B0285AAE22B5}" destId="{EF7A1444-4154-4EB9-AE45-309563DC18C7}" srcOrd="0" destOrd="0" presId="urn:microsoft.com/office/officeart/2005/8/layout/list1"/>
    <dgm:cxn modelId="{60B3B8EB-3E8D-4675-BE20-308BA56727F1}" type="presParOf" srcId="{87BC90B0-9BFA-4814-BD31-B0285AAE22B5}" destId="{F83CD865-92FE-48CD-A22D-45A03CF0DBE6}" srcOrd="1" destOrd="0" presId="urn:microsoft.com/office/officeart/2005/8/layout/list1"/>
    <dgm:cxn modelId="{9D04E620-1710-4931-AF0D-A58234C8C815}" type="presParOf" srcId="{E7B44C05-1CF8-4B5D-B8B9-431DBD5AC009}" destId="{336A18CF-D20D-4811-A28E-B71B5B7CC637}" srcOrd="17" destOrd="0" presId="urn:microsoft.com/office/officeart/2005/8/layout/list1"/>
    <dgm:cxn modelId="{AD76D210-556A-46A6-A0BF-E9FC51C5A53E}" type="presParOf" srcId="{E7B44C05-1CF8-4B5D-B8B9-431DBD5AC009}" destId="{FC30FCB7-D906-4B8D-A7F1-FDEF2277323D}" srcOrd="18" destOrd="0" presId="urn:microsoft.com/office/officeart/2005/8/layout/list1"/>
    <dgm:cxn modelId="{AD5F9D32-97E3-4F98-945A-22924BFB2546}" type="presParOf" srcId="{E7B44C05-1CF8-4B5D-B8B9-431DBD5AC009}" destId="{5176D3E8-D15C-4C2F-803F-8DFF5096BDEB}" srcOrd="19" destOrd="0" presId="urn:microsoft.com/office/officeart/2005/8/layout/list1"/>
    <dgm:cxn modelId="{FB8558F7-9E80-4C32-B849-9ED89011B408}" type="presParOf" srcId="{E7B44C05-1CF8-4B5D-B8B9-431DBD5AC009}" destId="{B163CBBD-503C-4364-AF08-0B07F83A04DA}" srcOrd="20" destOrd="0" presId="urn:microsoft.com/office/officeart/2005/8/layout/list1"/>
    <dgm:cxn modelId="{25640C1A-E50F-4778-AC89-0C50E6FF10F5}" type="presParOf" srcId="{B163CBBD-503C-4364-AF08-0B07F83A04DA}" destId="{9C9608B6-AB25-402C-881F-8A1DC668D9A2}" srcOrd="0" destOrd="0" presId="urn:microsoft.com/office/officeart/2005/8/layout/list1"/>
    <dgm:cxn modelId="{24C42DEB-015E-4B23-A462-4ABCD8D9048E}" type="presParOf" srcId="{B163CBBD-503C-4364-AF08-0B07F83A04DA}" destId="{D09A2021-F374-4D69-A6A3-44FB47080E66}" srcOrd="1" destOrd="0" presId="urn:microsoft.com/office/officeart/2005/8/layout/list1"/>
    <dgm:cxn modelId="{91A8C131-3C6C-4C2E-93A8-90CDD911F25C}" type="presParOf" srcId="{E7B44C05-1CF8-4B5D-B8B9-431DBD5AC009}" destId="{3431A14E-5EE9-4146-A19B-2CA349B11183}" srcOrd="21" destOrd="0" presId="urn:microsoft.com/office/officeart/2005/8/layout/list1"/>
    <dgm:cxn modelId="{C83D39F8-C89C-43A8-8CA0-6B6396E2C4BB}" type="presParOf" srcId="{E7B44C05-1CF8-4B5D-B8B9-431DBD5AC009}" destId="{620D2C0A-9CD6-4BE8-8AEC-568E0CE313AF}" srcOrd="22" destOrd="0" presId="urn:microsoft.com/office/officeart/2005/8/layout/list1"/>
    <dgm:cxn modelId="{4AF6721E-F455-415A-9ECD-29EB1CEC6C40}" type="presParOf" srcId="{E7B44C05-1CF8-4B5D-B8B9-431DBD5AC009}" destId="{E864E0BA-4660-49C2-8486-08955AA440A5}" srcOrd="23" destOrd="0" presId="urn:microsoft.com/office/officeart/2005/8/layout/list1"/>
    <dgm:cxn modelId="{49918EB5-B96D-4F5A-A67A-1FD8EA31E459}" type="presParOf" srcId="{E7B44C05-1CF8-4B5D-B8B9-431DBD5AC009}" destId="{16B64349-651B-48B1-A855-018DD0A5497F}" srcOrd="24" destOrd="0" presId="urn:microsoft.com/office/officeart/2005/8/layout/list1"/>
    <dgm:cxn modelId="{11212128-1650-480B-BFB6-DB7FE718C8B5}" type="presParOf" srcId="{16B64349-651B-48B1-A855-018DD0A5497F}" destId="{50EE62FF-752D-4AEF-98F2-58D192C8E302}" srcOrd="0" destOrd="0" presId="urn:microsoft.com/office/officeart/2005/8/layout/list1"/>
    <dgm:cxn modelId="{F1D780DE-5B2B-4F76-9B83-3663B418608C}" type="presParOf" srcId="{16B64349-651B-48B1-A855-018DD0A5497F}" destId="{512CD8E0-8E9F-4C9F-8C11-1F1AF046FB3D}" srcOrd="1" destOrd="0" presId="urn:microsoft.com/office/officeart/2005/8/layout/list1"/>
    <dgm:cxn modelId="{6270156B-E77E-4C68-83F2-96B5AE601055}" type="presParOf" srcId="{E7B44C05-1CF8-4B5D-B8B9-431DBD5AC009}" destId="{CA79F80A-BB2F-4987-9E38-13B474D08A94}" srcOrd="25" destOrd="0" presId="urn:microsoft.com/office/officeart/2005/8/layout/list1"/>
    <dgm:cxn modelId="{836BFC83-1772-4C34-ADF3-53CEC7DBEE9B}" type="presParOf" srcId="{E7B44C05-1CF8-4B5D-B8B9-431DBD5AC009}" destId="{BA814586-6F99-4340-A950-F816E3C21686}"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4056-CC41-4680-99AF-4C8FDDC45F54}">
      <dsp:nvSpPr>
        <dsp:cNvPr id="0" name=""/>
        <dsp:cNvSpPr/>
      </dsp:nvSpPr>
      <dsp:spPr>
        <a:xfrm>
          <a:off x="0" y="201900"/>
          <a:ext cx="8305800" cy="59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Zakat is payable only on Muslim share of the business wealth. Where a company is owned by Muslim and non-Muslim, the zakat is chargeable on the Muslim’s percentage share of the business assets.</a:t>
          </a:r>
          <a:endParaRPr lang="en-US" sz="1200" kern="1200" dirty="0"/>
        </a:p>
      </dsp:txBody>
      <dsp:txXfrm>
        <a:off x="0" y="201900"/>
        <a:ext cx="8305800" cy="592200"/>
      </dsp:txXfrm>
    </dsp:sp>
    <dsp:sp modelId="{A0055274-AE9B-4375-B674-8560DC955ADC}">
      <dsp:nvSpPr>
        <dsp:cNvPr id="0" name=""/>
        <dsp:cNvSpPr/>
      </dsp:nvSpPr>
      <dsp:spPr>
        <a:xfrm>
          <a:off x="415290" y="83819"/>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Only Muslim needs to pay zakat</a:t>
          </a:r>
          <a:endParaRPr lang="en-US" sz="1200" kern="1200" dirty="0"/>
        </a:p>
      </dsp:txBody>
      <dsp:txXfrm>
        <a:off x="426818" y="95347"/>
        <a:ext cx="5791004" cy="213104"/>
      </dsp:txXfrm>
    </dsp:sp>
    <dsp:sp modelId="{6DE0DACE-20D8-4E0E-B402-B0E30DC6570A}">
      <dsp:nvSpPr>
        <dsp:cNvPr id="0" name=""/>
        <dsp:cNvSpPr/>
      </dsp:nvSpPr>
      <dsp:spPr>
        <a:xfrm>
          <a:off x="0" y="955380"/>
          <a:ext cx="8305800" cy="59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substance together with benefits. The ownership must be complete. The owner(s) must have complete ownership over the property especially the power to dispose.</a:t>
          </a:r>
          <a:endParaRPr lang="en-US" sz="1200" kern="1200" dirty="0"/>
        </a:p>
      </dsp:txBody>
      <dsp:txXfrm>
        <a:off x="0" y="955380"/>
        <a:ext cx="8305800" cy="592200"/>
      </dsp:txXfrm>
    </dsp:sp>
    <dsp:sp modelId="{405EB6D2-A9FE-4E81-87DB-2892F409EAC5}">
      <dsp:nvSpPr>
        <dsp:cNvPr id="0" name=""/>
        <dsp:cNvSpPr/>
      </dsp:nvSpPr>
      <dsp:spPr>
        <a:xfrm>
          <a:off x="415290" y="83730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Complete Ownership</a:t>
          </a:r>
          <a:endParaRPr lang="en-US" sz="1200" kern="1200" dirty="0"/>
        </a:p>
      </dsp:txBody>
      <dsp:txXfrm>
        <a:off x="426818" y="848828"/>
        <a:ext cx="5791004" cy="213104"/>
      </dsp:txXfrm>
    </dsp:sp>
    <dsp:sp modelId="{2A85E7A5-834E-4EF6-8BD7-71AAB59CB48F}">
      <dsp:nvSpPr>
        <dsp:cNvPr id="0" name=""/>
        <dsp:cNvSpPr/>
      </dsp:nvSpPr>
      <dsp:spPr>
        <a:xfrm>
          <a:off x="0" y="1708860"/>
          <a:ext cx="83058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Property acquired with the intent and purpose of the trade is zakatable. Assets acquired for business purposes and the assets must be used in business activities. Thus, fixed assets are not zakatable unless they are sold as part of main trading activities.</a:t>
          </a:r>
          <a:endParaRPr lang="en-US" sz="1200" kern="1200"/>
        </a:p>
      </dsp:txBody>
      <dsp:txXfrm>
        <a:off x="0" y="1708860"/>
        <a:ext cx="8305800" cy="756000"/>
      </dsp:txXfrm>
    </dsp:sp>
    <dsp:sp modelId="{C2323856-E042-43D1-82A6-AEE57A57745D}">
      <dsp:nvSpPr>
        <dsp:cNvPr id="0" name=""/>
        <dsp:cNvSpPr/>
      </dsp:nvSpPr>
      <dsp:spPr>
        <a:xfrm>
          <a:off x="415290" y="159078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Assets Must be for business purposes </a:t>
          </a:r>
          <a:endParaRPr lang="en-US" sz="1200" kern="1200" dirty="0"/>
        </a:p>
      </dsp:txBody>
      <dsp:txXfrm>
        <a:off x="426818" y="1602308"/>
        <a:ext cx="5791004" cy="213104"/>
      </dsp:txXfrm>
    </dsp:sp>
    <dsp:sp modelId="{3A56243D-1A1D-4580-8CCA-6A4BCCDE942E}">
      <dsp:nvSpPr>
        <dsp:cNvPr id="0" name=""/>
        <dsp:cNvSpPr/>
      </dsp:nvSpPr>
      <dsp:spPr>
        <a:xfrm>
          <a:off x="0" y="2626140"/>
          <a:ext cx="83058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Items for zakat must be valued at their market selling prices, i.e. cash equivalent value, NOT historical cost.</a:t>
          </a:r>
          <a:endParaRPr lang="en-US" sz="1200" kern="1200"/>
        </a:p>
      </dsp:txBody>
      <dsp:txXfrm>
        <a:off x="0" y="2626140"/>
        <a:ext cx="8305800" cy="428400"/>
      </dsp:txXfrm>
    </dsp:sp>
    <dsp:sp modelId="{E0EBDF3D-8A3F-4D3C-BFF6-816723478942}">
      <dsp:nvSpPr>
        <dsp:cNvPr id="0" name=""/>
        <dsp:cNvSpPr/>
      </dsp:nvSpPr>
      <dsp:spPr>
        <a:xfrm>
          <a:off x="415290" y="250806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Valuation</a:t>
          </a:r>
          <a:endParaRPr lang="en-US" sz="1200" kern="1200" dirty="0"/>
        </a:p>
      </dsp:txBody>
      <dsp:txXfrm>
        <a:off x="426818" y="2519588"/>
        <a:ext cx="5791004" cy="213104"/>
      </dsp:txXfrm>
    </dsp:sp>
    <dsp:sp modelId="{FC30FCB7-D906-4B8D-A7F1-FDEF2277323D}">
      <dsp:nvSpPr>
        <dsp:cNvPr id="0" name=""/>
        <dsp:cNvSpPr/>
      </dsp:nvSpPr>
      <dsp:spPr>
        <a:xfrm>
          <a:off x="0" y="3215820"/>
          <a:ext cx="8305800" cy="59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Haul is the fiscal period of zakat based on Islamic lunar calendar.  However, businesses may follow their financial calendar.</a:t>
          </a:r>
          <a:endParaRPr lang="en-US" sz="1200" kern="1200"/>
        </a:p>
      </dsp:txBody>
      <dsp:txXfrm>
        <a:off x="0" y="3215820"/>
        <a:ext cx="8305800" cy="592200"/>
      </dsp:txXfrm>
    </dsp:sp>
    <dsp:sp modelId="{F83CD865-92FE-48CD-A22D-45A03CF0DBE6}">
      <dsp:nvSpPr>
        <dsp:cNvPr id="0" name=""/>
        <dsp:cNvSpPr/>
      </dsp:nvSpPr>
      <dsp:spPr>
        <a:xfrm>
          <a:off x="415290" y="309774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Must have complete </a:t>
          </a:r>
          <a:r>
            <a:rPr lang="en-US" sz="1200" b="1" i="1" kern="1200" dirty="0" smtClean="0"/>
            <a:t>haul</a:t>
          </a:r>
          <a:endParaRPr lang="en-US" sz="1200" kern="1200" dirty="0"/>
        </a:p>
      </dsp:txBody>
      <dsp:txXfrm>
        <a:off x="426818" y="3109268"/>
        <a:ext cx="5791004" cy="213104"/>
      </dsp:txXfrm>
    </dsp:sp>
    <dsp:sp modelId="{620D2C0A-9CD6-4BE8-8AEC-568E0CE313AF}">
      <dsp:nvSpPr>
        <dsp:cNvPr id="0" name=""/>
        <dsp:cNvSpPr/>
      </dsp:nvSpPr>
      <dsp:spPr>
        <a:xfrm>
          <a:off x="0" y="3969300"/>
          <a:ext cx="83058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Nisab</a:t>
          </a:r>
          <a:r>
            <a:rPr lang="en-US" sz="1200" kern="1200" dirty="0" smtClean="0"/>
            <a:t> is the amount exceeding amount which zakat becomes payable. For business working capital, the </a:t>
          </a:r>
          <a:r>
            <a:rPr lang="en-US" sz="1200" kern="1200" dirty="0" err="1" smtClean="0"/>
            <a:t>nisab</a:t>
          </a:r>
          <a:r>
            <a:rPr lang="en-US" sz="1200" kern="1200" dirty="0" smtClean="0"/>
            <a:t> is the monetary equivalent of 85 grams of gold. The </a:t>
          </a:r>
          <a:r>
            <a:rPr lang="en-US" sz="1200" kern="1200" dirty="0" err="1" smtClean="0"/>
            <a:t>nisab</a:t>
          </a:r>
          <a:r>
            <a:rPr lang="en-US" sz="1200" kern="1200" dirty="0" smtClean="0"/>
            <a:t> is determined and published by the </a:t>
          </a:r>
          <a:r>
            <a:rPr lang="en-US" sz="1200" kern="1200" dirty="0" err="1" smtClean="0"/>
            <a:t>Majlis</a:t>
          </a:r>
          <a:r>
            <a:rPr lang="en-US" sz="1200" kern="1200" dirty="0" smtClean="0"/>
            <a:t> Agama Islam of each state.</a:t>
          </a:r>
          <a:endParaRPr lang="en-US" sz="1200" kern="1200" dirty="0"/>
        </a:p>
      </dsp:txBody>
      <dsp:txXfrm>
        <a:off x="0" y="3969300"/>
        <a:ext cx="8305800" cy="756000"/>
      </dsp:txXfrm>
    </dsp:sp>
    <dsp:sp modelId="{D09A2021-F374-4D69-A6A3-44FB47080E66}">
      <dsp:nvSpPr>
        <dsp:cNvPr id="0" name=""/>
        <dsp:cNvSpPr/>
      </dsp:nvSpPr>
      <dsp:spPr>
        <a:xfrm>
          <a:off x="415290" y="385122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err="1" smtClean="0"/>
            <a:t>Nisab</a:t>
          </a:r>
          <a:r>
            <a:rPr lang="en-US" sz="1200" b="1" kern="1200" dirty="0" smtClean="0"/>
            <a:t>  (Minimum Amount)</a:t>
          </a:r>
          <a:endParaRPr lang="en-US" sz="1200" kern="1200" dirty="0"/>
        </a:p>
      </dsp:txBody>
      <dsp:txXfrm>
        <a:off x="426818" y="3862748"/>
        <a:ext cx="5791004" cy="213104"/>
      </dsp:txXfrm>
    </dsp:sp>
    <dsp:sp modelId="{BA814586-6F99-4340-A950-F816E3C21686}">
      <dsp:nvSpPr>
        <dsp:cNvPr id="0" name=""/>
        <dsp:cNvSpPr/>
      </dsp:nvSpPr>
      <dsp:spPr>
        <a:xfrm>
          <a:off x="0" y="4886580"/>
          <a:ext cx="8305800" cy="592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166624" rIns="64462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The zakat rate for the Islamic calendar is 2.5%. However, if the company is using its financial year, the rate is 2.5775%.</a:t>
          </a:r>
          <a:endParaRPr lang="en-US" sz="1200" kern="1200"/>
        </a:p>
      </dsp:txBody>
      <dsp:txXfrm>
        <a:off x="0" y="4886580"/>
        <a:ext cx="8305800" cy="592200"/>
      </dsp:txXfrm>
    </dsp:sp>
    <dsp:sp modelId="{512CD8E0-8E9F-4C9F-8C11-1F1AF046FB3D}">
      <dsp:nvSpPr>
        <dsp:cNvPr id="0" name=""/>
        <dsp:cNvSpPr/>
      </dsp:nvSpPr>
      <dsp:spPr>
        <a:xfrm>
          <a:off x="415290" y="4768500"/>
          <a:ext cx="5814060" cy="236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533400">
            <a:lnSpc>
              <a:spcPct val="90000"/>
            </a:lnSpc>
            <a:spcBef>
              <a:spcPct val="0"/>
            </a:spcBef>
            <a:spcAft>
              <a:spcPct val="35000"/>
            </a:spcAft>
          </a:pPr>
          <a:r>
            <a:rPr lang="en-US" sz="1200" b="1" kern="1200" dirty="0" smtClean="0"/>
            <a:t>Zakat Rate</a:t>
          </a:r>
          <a:endParaRPr lang="en-US" sz="1200" kern="1200" dirty="0"/>
        </a:p>
      </dsp:txBody>
      <dsp:txXfrm>
        <a:off x="426818" y="4780028"/>
        <a:ext cx="5791004"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BC3840-288E-44F0-9E32-0B200675A9FC}"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132488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C3840-288E-44F0-9E32-0B200675A9FC}"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206735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C3840-288E-44F0-9E32-0B200675A9FC}"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120439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C3840-288E-44F0-9E32-0B200675A9FC}"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46053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C3840-288E-44F0-9E32-0B200675A9FC}"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127712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BC3840-288E-44F0-9E32-0B200675A9FC}"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38156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BC3840-288E-44F0-9E32-0B200675A9FC}" type="datetimeFigureOut">
              <a:rPr lang="en-US" smtClean="0"/>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355915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BC3840-288E-44F0-9E32-0B200675A9FC}" type="datetimeFigureOut">
              <a:rPr lang="en-US" smtClean="0"/>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252000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C3840-288E-44F0-9E32-0B200675A9FC}" type="datetimeFigureOut">
              <a:rPr lang="en-US" smtClean="0"/>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110880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C3840-288E-44F0-9E32-0B200675A9FC}"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369223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C3840-288E-44F0-9E32-0B200675A9FC}"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1F859-5BB8-4224-A494-3C87B1B4C5DD}" type="slidenum">
              <a:rPr lang="en-US" smtClean="0"/>
              <a:t>‹#›</a:t>
            </a:fld>
            <a:endParaRPr lang="en-US"/>
          </a:p>
        </p:txBody>
      </p:sp>
    </p:spTree>
    <p:extLst>
      <p:ext uri="{BB962C8B-B14F-4D97-AF65-F5344CB8AC3E}">
        <p14:creationId xmlns:p14="http://schemas.microsoft.com/office/powerpoint/2010/main" val="76266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C3840-288E-44F0-9E32-0B200675A9FC}" type="datetimeFigureOut">
              <a:rPr lang="en-US" smtClean="0"/>
              <a:t>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1F859-5BB8-4224-A494-3C87B1B4C5DD}" type="slidenum">
              <a:rPr lang="en-US" smtClean="0"/>
              <a:t>‹#›</a:t>
            </a:fld>
            <a:endParaRPr lang="en-US"/>
          </a:p>
        </p:txBody>
      </p:sp>
    </p:spTree>
    <p:extLst>
      <p:ext uri="{BB962C8B-B14F-4D97-AF65-F5344CB8AC3E}">
        <p14:creationId xmlns:p14="http://schemas.microsoft.com/office/powerpoint/2010/main" val="212201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827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1735772"/>
            <a:ext cx="5943600" cy="3386455"/>
          </a:xfrm>
          <a:prstGeom prst="rect">
            <a:avLst/>
          </a:prstGeom>
        </p:spPr>
      </p:pic>
    </p:spTree>
    <p:extLst>
      <p:ext uri="{BB962C8B-B14F-4D97-AF65-F5344CB8AC3E}">
        <p14:creationId xmlns:p14="http://schemas.microsoft.com/office/powerpoint/2010/main" val="394319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user\Desktop\SALIHIN\User Manual &amp; Exam\User Manual Screenshot\ZW5.JPG"/>
          <p:cNvPicPr/>
          <p:nvPr/>
        </p:nvPicPr>
        <p:blipFill>
          <a:blip r:embed="rId2">
            <a:extLst>
              <a:ext uri="{28A0092B-C50C-407E-A947-70E740481C1C}">
                <a14:useLocalDpi xmlns:a14="http://schemas.microsoft.com/office/drawing/2010/main" val="0"/>
              </a:ext>
            </a:extLst>
          </a:blip>
          <a:srcRect/>
          <a:stretch>
            <a:fillRect/>
          </a:stretch>
        </p:blipFill>
        <p:spPr bwMode="auto">
          <a:xfrm>
            <a:off x="1604962" y="1200150"/>
            <a:ext cx="5934075" cy="4457700"/>
          </a:xfrm>
          <a:prstGeom prst="rect">
            <a:avLst/>
          </a:prstGeom>
          <a:noFill/>
          <a:ln>
            <a:noFill/>
          </a:ln>
        </p:spPr>
      </p:pic>
    </p:spTree>
    <p:extLst>
      <p:ext uri="{BB962C8B-B14F-4D97-AF65-F5344CB8AC3E}">
        <p14:creationId xmlns:p14="http://schemas.microsoft.com/office/powerpoint/2010/main" val="148108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2420620"/>
            <a:ext cx="5943600" cy="2016760"/>
          </a:xfrm>
          <a:prstGeom prst="rect">
            <a:avLst/>
          </a:prstGeom>
        </p:spPr>
      </p:pic>
    </p:spTree>
    <p:extLst>
      <p:ext uri="{BB962C8B-B14F-4D97-AF65-F5344CB8AC3E}">
        <p14:creationId xmlns:p14="http://schemas.microsoft.com/office/powerpoint/2010/main" val="24476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1954530"/>
            <a:ext cx="5943600" cy="2948940"/>
          </a:xfrm>
          <a:prstGeom prst="rect">
            <a:avLst/>
          </a:prstGeom>
        </p:spPr>
      </p:pic>
    </p:spTree>
    <p:extLst>
      <p:ext uri="{BB962C8B-B14F-4D97-AF65-F5344CB8AC3E}">
        <p14:creationId xmlns:p14="http://schemas.microsoft.com/office/powerpoint/2010/main" val="326873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57070" y="1586230"/>
            <a:ext cx="5229860" cy="3685540"/>
          </a:xfrm>
          <a:prstGeom prst="rect">
            <a:avLst/>
          </a:prstGeom>
        </p:spPr>
      </p:pic>
    </p:spTree>
    <p:extLst>
      <p:ext uri="{BB962C8B-B14F-4D97-AF65-F5344CB8AC3E}">
        <p14:creationId xmlns:p14="http://schemas.microsoft.com/office/powerpoint/2010/main" val="325650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67865" y="2295525"/>
            <a:ext cx="5208270" cy="2266950"/>
          </a:xfrm>
          <a:prstGeom prst="rect">
            <a:avLst/>
          </a:prstGeom>
        </p:spPr>
      </p:pic>
    </p:spTree>
    <p:extLst>
      <p:ext uri="{BB962C8B-B14F-4D97-AF65-F5344CB8AC3E}">
        <p14:creationId xmlns:p14="http://schemas.microsoft.com/office/powerpoint/2010/main" val="150794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35162" y="1977707"/>
            <a:ext cx="5273675" cy="2902585"/>
          </a:xfrm>
          <a:prstGeom prst="rect">
            <a:avLst/>
          </a:prstGeom>
        </p:spPr>
      </p:pic>
    </p:spTree>
    <p:extLst>
      <p:ext uri="{BB962C8B-B14F-4D97-AF65-F5344CB8AC3E}">
        <p14:creationId xmlns:p14="http://schemas.microsoft.com/office/powerpoint/2010/main" val="351553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74190" y="2301240"/>
            <a:ext cx="5595620" cy="2255520"/>
          </a:xfrm>
          <a:prstGeom prst="rect">
            <a:avLst/>
          </a:prstGeom>
        </p:spPr>
      </p:pic>
    </p:spTree>
    <p:extLst>
      <p:ext uri="{BB962C8B-B14F-4D97-AF65-F5344CB8AC3E}">
        <p14:creationId xmlns:p14="http://schemas.microsoft.com/office/powerpoint/2010/main" val="276817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65935" y="2474277"/>
            <a:ext cx="5612130" cy="1909445"/>
          </a:xfrm>
          <a:prstGeom prst="rect">
            <a:avLst/>
          </a:prstGeom>
        </p:spPr>
      </p:pic>
    </p:spTree>
    <p:extLst>
      <p:ext uri="{BB962C8B-B14F-4D97-AF65-F5344CB8AC3E}">
        <p14:creationId xmlns:p14="http://schemas.microsoft.com/office/powerpoint/2010/main" val="1227503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88515" y="3125152"/>
            <a:ext cx="4966970" cy="607695"/>
          </a:xfrm>
          <a:prstGeom prst="rect">
            <a:avLst/>
          </a:prstGeom>
        </p:spPr>
      </p:pic>
    </p:spTree>
    <p:extLst>
      <p:ext uri="{BB962C8B-B14F-4D97-AF65-F5344CB8AC3E}">
        <p14:creationId xmlns:p14="http://schemas.microsoft.com/office/powerpoint/2010/main" val="315577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image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905000"/>
            <a:ext cx="4038600"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76400" y="3048000"/>
            <a:ext cx="5334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rgbClr val="000000"/>
                </a:solidFill>
                <a:effectLst/>
                <a:latin typeface="Arial" pitchFamily="34" charset="0"/>
                <a:ea typeface="Tahoma" pitchFamily="34" charset="0"/>
                <a:cs typeface="Trebuchet MS" pitchFamily="34" charset="0"/>
              </a:rPr>
              <a:t>"Men who are not too absorbed with their trading and selling but remember Allah and pray, also remember to pay Zakat. They are afraid that there are days where their vision can be shaken or turn upside down.</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000000"/>
                </a:solidFill>
                <a:effectLst/>
                <a:latin typeface="Arial" pitchFamily="34" charset="0"/>
                <a:ea typeface="Tahoma" pitchFamily="34" charset="0"/>
                <a:cs typeface="Trebuchet MS" pitchFamily="34" charset="0"/>
              </a:rPr>
              <a:t>(Surah An </a:t>
            </a:r>
            <a:r>
              <a:rPr kumimoji="0" lang="en-US" altLang="en-US" sz="900" b="0" i="1" u="none" strike="noStrike" cap="none" normalizeH="0" baseline="0" dirty="0" err="1" smtClean="0">
                <a:ln>
                  <a:noFill/>
                </a:ln>
                <a:solidFill>
                  <a:srgbClr val="000000"/>
                </a:solidFill>
                <a:effectLst/>
                <a:latin typeface="Arial" pitchFamily="34" charset="0"/>
                <a:ea typeface="Tahoma" pitchFamily="34" charset="0"/>
                <a:cs typeface="Trebuchet MS" pitchFamily="34" charset="0"/>
              </a:rPr>
              <a:t>Nur</a:t>
            </a:r>
            <a:r>
              <a:rPr kumimoji="0" lang="en-US" altLang="en-US" sz="900" b="0" i="1" u="none" strike="noStrike" cap="none" normalizeH="0" baseline="0" dirty="0" smtClean="0">
                <a:ln>
                  <a:noFill/>
                </a:ln>
                <a:solidFill>
                  <a:srgbClr val="000000"/>
                </a:solidFill>
                <a:effectLst/>
                <a:latin typeface="Arial" pitchFamily="34" charset="0"/>
                <a:ea typeface="Tahoma" pitchFamily="34" charset="0"/>
                <a:cs typeface="Trebuchet MS" pitchFamily="34" charset="0"/>
              </a:rPr>
              <a:t> : Verse 37)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5669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42185" y="583565"/>
            <a:ext cx="4659630" cy="5690870"/>
          </a:xfrm>
          <a:prstGeom prst="rect">
            <a:avLst/>
          </a:prstGeom>
        </p:spPr>
      </p:pic>
    </p:spTree>
    <p:extLst>
      <p:ext uri="{BB962C8B-B14F-4D97-AF65-F5344CB8AC3E}">
        <p14:creationId xmlns:p14="http://schemas.microsoft.com/office/powerpoint/2010/main" val="203874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06930" y="2583180"/>
            <a:ext cx="4930140" cy="1691640"/>
          </a:xfrm>
          <a:prstGeom prst="rect">
            <a:avLst/>
          </a:prstGeom>
        </p:spPr>
      </p:pic>
    </p:spTree>
    <p:extLst>
      <p:ext uri="{BB962C8B-B14F-4D97-AF65-F5344CB8AC3E}">
        <p14:creationId xmlns:p14="http://schemas.microsoft.com/office/powerpoint/2010/main" val="1362232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14232" y="1516062"/>
            <a:ext cx="4915535" cy="3825875"/>
          </a:xfrm>
          <a:prstGeom prst="rect">
            <a:avLst/>
          </a:prstGeom>
        </p:spPr>
      </p:pic>
    </p:spTree>
    <p:extLst>
      <p:ext uri="{BB962C8B-B14F-4D97-AF65-F5344CB8AC3E}">
        <p14:creationId xmlns:p14="http://schemas.microsoft.com/office/powerpoint/2010/main" val="350834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38655" y="1817370"/>
            <a:ext cx="5266690" cy="3223260"/>
          </a:xfrm>
          <a:prstGeom prst="rect">
            <a:avLst/>
          </a:prstGeom>
        </p:spPr>
      </p:pic>
    </p:spTree>
    <p:extLst>
      <p:ext uri="{BB962C8B-B14F-4D97-AF65-F5344CB8AC3E}">
        <p14:creationId xmlns:p14="http://schemas.microsoft.com/office/powerpoint/2010/main" val="2060019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62467" y="2659062"/>
            <a:ext cx="5219065" cy="1539875"/>
          </a:xfrm>
          <a:prstGeom prst="rect">
            <a:avLst/>
          </a:prstGeom>
        </p:spPr>
      </p:pic>
    </p:spTree>
    <p:extLst>
      <p:ext uri="{BB962C8B-B14F-4D97-AF65-F5344CB8AC3E}">
        <p14:creationId xmlns:p14="http://schemas.microsoft.com/office/powerpoint/2010/main" val="435036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38655" y="1484630"/>
            <a:ext cx="5266690" cy="3888740"/>
          </a:xfrm>
          <a:prstGeom prst="rect">
            <a:avLst/>
          </a:prstGeom>
        </p:spPr>
      </p:pic>
    </p:spTree>
    <p:extLst>
      <p:ext uri="{BB962C8B-B14F-4D97-AF65-F5344CB8AC3E}">
        <p14:creationId xmlns:p14="http://schemas.microsoft.com/office/powerpoint/2010/main" val="3708300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38655" y="1405255"/>
            <a:ext cx="5266690" cy="4047490"/>
          </a:xfrm>
          <a:prstGeom prst="rect">
            <a:avLst/>
          </a:prstGeom>
        </p:spPr>
      </p:pic>
    </p:spTree>
    <p:extLst>
      <p:ext uri="{BB962C8B-B14F-4D97-AF65-F5344CB8AC3E}">
        <p14:creationId xmlns:p14="http://schemas.microsoft.com/office/powerpoint/2010/main" val="4088372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66607" y="3032442"/>
            <a:ext cx="5010785" cy="793115"/>
          </a:xfrm>
          <a:prstGeom prst="rect">
            <a:avLst/>
          </a:prstGeom>
        </p:spPr>
      </p:pic>
    </p:spTree>
    <p:extLst>
      <p:ext uri="{BB962C8B-B14F-4D97-AF65-F5344CB8AC3E}">
        <p14:creationId xmlns:p14="http://schemas.microsoft.com/office/powerpoint/2010/main" val="53816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08187" y="2068195"/>
            <a:ext cx="5127625" cy="2721610"/>
          </a:xfrm>
          <a:prstGeom prst="rect">
            <a:avLst/>
          </a:prstGeom>
        </p:spPr>
      </p:pic>
    </p:spTree>
    <p:extLst>
      <p:ext uri="{BB962C8B-B14F-4D97-AF65-F5344CB8AC3E}">
        <p14:creationId xmlns:p14="http://schemas.microsoft.com/office/powerpoint/2010/main" val="1764837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44700" y="1608455"/>
            <a:ext cx="5054600" cy="3641090"/>
          </a:xfrm>
          <a:prstGeom prst="rect">
            <a:avLst/>
          </a:prstGeom>
        </p:spPr>
      </p:pic>
    </p:spTree>
    <p:extLst>
      <p:ext uri="{BB962C8B-B14F-4D97-AF65-F5344CB8AC3E}">
        <p14:creationId xmlns:p14="http://schemas.microsoft.com/office/powerpoint/2010/main" val="357035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1410010"/>
              </p:ext>
            </p:extLst>
          </p:nvPr>
        </p:nvGraphicFramePr>
        <p:xfrm>
          <a:off x="381000" y="838200"/>
          <a:ext cx="8305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09600" y="225188"/>
            <a:ext cx="7848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CONDITIONS OF ZAKAT BUSINESS </a:t>
            </a:r>
            <a:r>
              <a:rPr lang="en-US" b="1" dirty="0" smtClean="0"/>
              <a:t>ASSETS</a:t>
            </a:r>
            <a:endParaRPr lang="en-US" dirty="0"/>
          </a:p>
        </p:txBody>
      </p:sp>
    </p:spTree>
    <p:extLst>
      <p:ext uri="{BB962C8B-B14F-4D97-AF65-F5344CB8AC3E}">
        <p14:creationId xmlns:p14="http://schemas.microsoft.com/office/powerpoint/2010/main" val="1740064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41207" y="1480502"/>
            <a:ext cx="5061585" cy="3896995"/>
          </a:xfrm>
          <a:prstGeom prst="rect">
            <a:avLst/>
          </a:prstGeom>
        </p:spPr>
      </p:pic>
    </p:spTree>
    <p:extLst>
      <p:ext uri="{BB962C8B-B14F-4D97-AF65-F5344CB8AC3E}">
        <p14:creationId xmlns:p14="http://schemas.microsoft.com/office/powerpoint/2010/main" val="1001220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062480" y="1621155"/>
            <a:ext cx="5019040" cy="3615690"/>
          </a:xfrm>
          <a:prstGeom prst="rect">
            <a:avLst/>
          </a:prstGeom>
        </p:spPr>
      </p:pic>
    </p:spTree>
    <p:extLst>
      <p:ext uri="{BB962C8B-B14F-4D97-AF65-F5344CB8AC3E}">
        <p14:creationId xmlns:p14="http://schemas.microsoft.com/office/powerpoint/2010/main" val="3119458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Autofit/>
          </a:bodyPr>
          <a:lstStyle/>
          <a:p>
            <a:pPr marL="0" indent="0">
              <a:buNone/>
            </a:pPr>
            <a:r>
              <a:rPr lang="en-US" sz="1300" b="1" dirty="0"/>
              <a:t>ZAKAT CALCULATION METHOD</a:t>
            </a:r>
            <a:endParaRPr lang="en-US" sz="1300" dirty="0"/>
          </a:p>
          <a:p>
            <a:pPr marL="0" indent="0">
              <a:buNone/>
            </a:pPr>
            <a:r>
              <a:rPr lang="en-US" sz="1300" dirty="0"/>
              <a:t>There are two main methods of zakat calculation, the Capital Growth Method and the Working Capital Method. </a:t>
            </a:r>
            <a:r>
              <a:rPr lang="en-US" sz="1300" dirty="0" smtClean="0"/>
              <a:t>Thus</a:t>
            </a:r>
            <a:r>
              <a:rPr lang="en-US" sz="1300" dirty="0"/>
              <a:t>, the current version of SPS uses the working capital approach. </a:t>
            </a:r>
          </a:p>
          <a:p>
            <a:pPr marL="0" indent="0">
              <a:buNone/>
            </a:pPr>
            <a:r>
              <a:rPr lang="en-US" sz="1300" dirty="0"/>
              <a:t> </a:t>
            </a:r>
          </a:p>
          <a:p>
            <a:pPr marL="0" indent="0">
              <a:buNone/>
            </a:pPr>
            <a:r>
              <a:rPr lang="en-US" sz="1300" b="1" dirty="0"/>
              <a:t>Working Capital = Current Assets minus Current Liabilities </a:t>
            </a:r>
            <a:endParaRPr lang="en-US" sz="1300" dirty="0"/>
          </a:p>
          <a:p>
            <a:pPr marL="0" indent="0">
              <a:buNone/>
            </a:pPr>
            <a:r>
              <a:rPr lang="en-US" sz="1300" b="1" dirty="0"/>
              <a:t>Zakat on Working Capital = Working Capital +/- Adjustment x% Muslim Share x 2.5775%</a:t>
            </a:r>
            <a:endParaRPr lang="en-US" sz="1300" dirty="0"/>
          </a:p>
          <a:p>
            <a:pPr marL="0" indent="0">
              <a:buNone/>
            </a:pPr>
            <a:r>
              <a:rPr lang="en-US" sz="1300" dirty="0"/>
              <a:t> </a:t>
            </a:r>
          </a:p>
          <a:p>
            <a:pPr marL="0" indent="0">
              <a:buNone/>
            </a:pPr>
            <a:r>
              <a:rPr lang="en-US" sz="1300" b="1" dirty="0"/>
              <a:t> Adjustments:</a:t>
            </a:r>
            <a:endParaRPr lang="en-US" sz="1300" dirty="0"/>
          </a:p>
          <a:p>
            <a:pPr marL="0" indent="0">
              <a:buNone/>
            </a:pPr>
            <a:r>
              <a:rPr lang="en-US" sz="1300" dirty="0"/>
              <a:t>These are adjustments needed in the current assets and current liabilities.</a:t>
            </a:r>
          </a:p>
          <a:p>
            <a:pPr marL="0" indent="0">
              <a:buNone/>
            </a:pPr>
            <a:r>
              <a:rPr lang="en-US" sz="1300" b="1" u="sng" dirty="0"/>
              <a:t>Items Deducted from Current Assets (-):</a:t>
            </a:r>
            <a:endParaRPr lang="en-US" sz="1300" dirty="0"/>
          </a:p>
          <a:p>
            <a:pPr marL="0" indent="0">
              <a:buNone/>
            </a:pPr>
            <a:r>
              <a:rPr lang="en-US" sz="1300" b="1" dirty="0"/>
              <a:t>Items that are not Zakat obligated</a:t>
            </a:r>
            <a:endParaRPr lang="en-US" sz="1300" dirty="0"/>
          </a:p>
          <a:p>
            <a:pPr marL="0" indent="0">
              <a:buNone/>
            </a:pPr>
            <a:r>
              <a:rPr lang="en-US" sz="1300" dirty="0"/>
              <a:t>Items such as interest, gambling and liquor are to be excluded from the zakat calculations because they are items or products that are non-permissible i.e. ‘haram’.</a:t>
            </a:r>
          </a:p>
          <a:p>
            <a:pPr marL="0" indent="0">
              <a:buNone/>
            </a:pPr>
            <a:r>
              <a:rPr lang="en-US" sz="1300" b="1" dirty="0"/>
              <a:t>Limited Ownership</a:t>
            </a:r>
            <a:endParaRPr lang="en-US" sz="1300" dirty="0"/>
          </a:p>
          <a:p>
            <a:pPr marL="0" indent="0">
              <a:buNone/>
            </a:pPr>
            <a:r>
              <a:rPr lang="en-US" sz="1300" dirty="0"/>
              <a:t>Water, telephone, electrical and its similar kinds of deposit shall be deducted as it does not comply with the requirements of full rights.</a:t>
            </a:r>
          </a:p>
          <a:p>
            <a:pPr marL="0" indent="0">
              <a:buNone/>
            </a:pPr>
            <a:r>
              <a:rPr lang="en-US" sz="1300" b="1" dirty="0"/>
              <a:t>Loan Receivable</a:t>
            </a:r>
            <a:endParaRPr lang="en-US" sz="1300" dirty="0"/>
          </a:p>
          <a:p>
            <a:pPr marL="0" indent="0">
              <a:buNone/>
            </a:pPr>
            <a:r>
              <a:rPr lang="en-US" sz="1300" dirty="0"/>
              <a:t>The money on loan to a borrower is based on the characteristics of full ownership that has been transferred to the borrower. The borrower then possesses the full right and freedom to exploit and manage the loaned financial resources for his own interest and gain. Thus the borrower is obligated to perform Zakat on the amount of money loaned and NOT the Company.</a:t>
            </a:r>
          </a:p>
          <a:p>
            <a:pPr marL="0" indent="0">
              <a:buNone/>
            </a:pPr>
            <a:r>
              <a:rPr lang="en-US" sz="1300" dirty="0"/>
              <a:t> </a:t>
            </a:r>
          </a:p>
          <a:p>
            <a:pPr marL="0" indent="0">
              <a:buNone/>
            </a:pPr>
            <a:r>
              <a:rPr lang="en-US" sz="1300" b="1" dirty="0"/>
              <a:t>No items are to be paid Zakat for, twice.</a:t>
            </a:r>
            <a:endParaRPr lang="en-US" sz="1300" dirty="0"/>
          </a:p>
          <a:p>
            <a:pPr marL="0" indent="0">
              <a:buNone/>
            </a:pPr>
            <a:r>
              <a:rPr lang="en-US" sz="1300" dirty="0"/>
              <a:t>The dividend income that has already been deducted for Zakat may be zakat exempted.</a:t>
            </a:r>
          </a:p>
          <a:p>
            <a:pPr marL="0" indent="0">
              <a:buNone/>
            </a:pPr>
            <a:r>
              <a:rPr lang="en-US" sz="1300" b="1" dirty="0"/>
              <a:t>Current Assets must be productive</a:t>
            </a:r>
            <a:endParaRPr lang="en-US" sz="1300" dirty="0"/>
          </a:p>
          <a:p>
            <a:pPr marL="0" indent="0">
              <a:buNone/>
            </a:pPr>
            <a:r>
              <a:rPr lang="en-US" sz="1300" dirty="0"/>
              <a:t>Bad Debts, expired stocks and depreciation that is permanent are exempted.</a:t>
            </a:r>
          </a:p>
          <a:p>
            <a:pPr marL="0" indent="0">
              <a:buNone/>
            </a:pPr>
            <a:endParaRPr lang="en-US" sz="1300" dirty="0"/>
          </a:p>
        </p:txBody>
      </p:sp>
    </p:spTree>
    <p:extLst>
      <p:ext uri="{BB962C8B-B14F-4D97-AF65-F5344CB8AC3E}">
        <p14:creationId xmlns:p14="http://schemas.microsoft.com/office/powerpoint/2010/main" val="132860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Autofit/>
          </a:bodyPr>
          <a:lstStyle/>
          <a:p>
            <a:pPr marL="0" indent="0">
              <a:buNone/>
            </a:pPr>
            <a:r>
              <a:rPr lang="en-US" sz="1050" b="1" dirty="0"/>
              <a:t>Charitable Funds</a:t>
            </a:r>
            <a:endParaRPr lang="en-US" sz="1050" dirty="0"/>
          </a:p>
          <a:p>
            <a:pPr marL="0" indent="0">
              <a:buNone/>
            </a:pPr>
            <a:r>
              <a:rPr lang="en-US" sz="1050" dirty="0"/>
              <a:t>Charitable funds such as </a:t>
            </a:r>
            <a:r>
              <a:rPr lang="en-US" sz="1050" dirty="0" err="1"/>
              <a:t>khairat</a:t>
            </a:r>
            <a:r>
              <a:rPr lang="en-US" sz="1050" dirty="0"/>
              <a:t> and education funds in current assets may be exempted from Zakat. Nevertheless, charitable funds that are business in nature such as a </a:t>
            </a:r>
            <a:r>
              <a:rPr lang="en-US" sz="1050" dirty="0" err="1"/>
              <a:t>Qardhul</a:t>
            </a:r>
            <a:r>
              <a:rPr lang="en-US" sz="1050" dirty="0"/>
              <a:t> Hassan loan, the amount exempted from Zakat is the principal value while funds that are charitable in nature such as donations and </a:t>
            </a:r>
            <a:r>
              <a:rPr lang="en-US" sz="1050" dirty="0" err="1"/>
              <a:t>khairat</a:t>
            </a:r>
            <a:r>
              <a:rPr lang="en-US" sz="1050" dirty="0"/>
              <a:t>, only the balance amount is exempted.</a:t>
            </a:r>
          </a:p>
          <a:p>
            <a:pPr marL="0" indent="0">
              <a:buNone/>
            </a:pPr>
            <a:r>
              <a:rPr lang="en-US" sz="1050" dirty="0"/>
              <a:t> </a:t>
            </a:r>
          </a:p>
          <a:p>
            <a:pPr marL="0" indent="0">
              <a:buNone/>
            </a:pPr>
            <a:r>
              <a:rPr lang="en-US" sz="1050" b="1" dirty="0"/>
              <a:t>Inventory / Stock category</a:t>
            </a:r>
            <a:endParaRPr lang="en-US" sz="1050" dirty="0"/>
          </a:p>
          <a:p>
            <a:pPr marL="0" indent="0">
              <a:buNone/>
            </a:pPr>
            <a:r>
              <a:rPr lang="en-US" sz="1050" dirty="0"/>
              <a:t>Only the end product is subjected to Zakat. Raw materials or any work-in-progress items are exempted from Zakat.</a:t>
            </a:r>
          </a:p>
          <a:p>
            <a:pPr marL="0" indent="0">
              <a:buNone/>
            </a:pPr>
            <a:r>
              <a:rPr lang="en-US" sz="1050" dirty="0"/>
              <a:t> </a:t>
            </a:r>
          </a:p>
          <a:p>
            <a:pPr marL="0" indent="0">
              <a:buNone/>
            </a:pPr>
            <a:r>
              <a:rPr lang="en-US" sz="1050" b="1" u="sng" dirty="0"/>
              <a:t>Items Added to Current Assets (+):</a:t>
            </a:r>
            <a:endParaRPr lang="en-US" sz="1050" dirty="0"/>
          </a:p>
          <a:p>
            <a:pPr marL="0" indent="0">
              <a:buNone/>
            </a:pPr>
            <a:r>
              <a:rPr lang="en-US" sz="1050" dirty="0"/>
              <a:t>All contributions, donations and alms made by any of the business entity at the end of financial year (the last quarter) shall be added again (with the assumption that the donations made will not affect the company’s liquidity) into the current assets. This is because any amount channeled for charitable purposes, are still obligatory to Zakat unless the source is from a charitable fund.</a:t>
            </a:r>
          </a:p>
          <a:p>
            <a:pPr marL="0" indent="0">
              <a:buNone/>
            </a:pPr>
            <a:r>
              <a:rPr lang="en-US" sz="1050" dirty="0"/>
              <a:t> </a:t>
            </a:r>
          </a:p>
          <a:p>
            <a:pPr marL="0" indent="0">
              <a:buNone/>
            </a:pPr>
            <a:r>
              <a:rPr lang="en-US" sz="1050" b="1" u="sng" dirty="0"/>
              <a:t>Items Added to Current Liabilities (+):</a:t>
            </a:r>
            <a:endParaRPr lang="en-US" sz="1050" dirty="0"/>
          </a:p>
          <a:p>
            <a:pPr marL="0" indent="0">
              <a:buNone/>
            </a:pPr>
            <a:r>
              <a:rPr lang="en-US" sz="1050" dirty="0"/>
              <a:t>According to Imam </a:t>
            </a:r>
            <a:r>
              <a:rPr lang="en-US" sz="1050" dirty="0" err="1"/>
              <a:t>Shafie</a:t>
            </a:r>
            <a:r>
              <a:rPr lang="en-US" sz="1050" dirty="0"/>
              <a:t>, there are no debt requirements that pre-determine on whether the assets are qualified for the </a:t>
            </a:r>
            <a:r>
              <a:rPr lang="en-US" sz="1050" dirty="0" err="1"/>
              <a:t>nisab</a:t>
            </a:r>
            <a:r>
              <a:rPr lang="en-US" sz="1050" dirty="0"/>
              <a:t> or not. Imam </a:t>
            </a:r>
            <a:r>
              <a:rPr lang="en-US" sz="1050" dirty="0" err="1"/>
              <a:t>Shafii’s</a:t>
            </a:r>
            <a:r>
              <a:rPr lang="en-US" sz="1050" dirty="0"/>
              <a:t> opinion is that financial loans (not commercial liabilities) do not affect the obligations of Zakat.</a:t>
            </a:r>
          </a:p>
          <a:p>
            <a:pPr marL="0" indent="0">
              <a:buNone/>
            </a:pPr>
            <a:r>
              <a:rPr lang="en-US" sz="1050" dirty="0"/>
              <a:t> </a:t>
            </a:r>
          </a:p>
          <a:p>
            <a:pPr marL="0" indent="0">
              <a:buNone/>
            </a:pPr>
            <a:r>
              <a:rPr lang="en-US" sz="1050" dirty="0"/>
              <a:t>Thus, adjustments only involve those items that are not deductible such as: </a:t>
            </a:r>
          </a:p>
          <a:p>
            <a:r>
              <a:rPr lang="en-US" sz="1050" dirty="0"/>
              <a:t>Those not in the form of business operations such as financial loans and the classifications of scheduled refinance.</a:t>
            </a:r>
            <a:endParaRPr lang="en-US" sz="1050" dirty="0"/>
          </a:p>
          <a:p>
            <a:r>
              <a:rPr lang="en-US" sz="1050" dirty="0"/>
              <a:t>Dividends payable</a:t>
            </a:r>
            <a:endParaRPr lang="en-US" sz="1050" dirty="0"/>
          </a:p>
          <a:p>
            <a:r>
              <a:rPr lang="en-US" sz="1050" dirty="0"/>
              <a:t>Overdraft</a:t>
            </a:r>
            <a:endParaRPr lang="en-US" sz="1050" dirty="0"/>
          </a:p>
          <a:p>
            <a:r>
              <a:rPr lang="en-US" sz="1050" dirty="0"/>
              <a:t>Financial / Capital Lease</a:t>
            </a:r>
            <a:endParaRPr lang="en-US" sz="1050" dirty="0"/>
          </a:p>
          <a:p>
            <a:pPr marL="0" indent="0">
              <a:buNone/>
            </a:pPr>
            <a:r>
              <a:rPr lang="en-US" sz="1050" dirty="0"/>
              <a:t> </a:t>
            </a:r>
          </a:p>
          <a:p>
            <a:pPr marL="0" indent="0">
              <a:buNone/>
            </a:pPr>
            <a:r>
              <a:rPr lang="en-US" sz="1050" dirty="0"/>
              <a:t>To qualify for </a:t>
            </a:r>
            <a:r>
              <a:rPr lang="en-US" sz="1050" dirty="0" err="1"/>
              <a:t>nisab</a:t>
            </a:r>
            <a:r>
              <a:rPr lang="en-US" sz="1050" dirty="0"/>
              <a:t>, the current liabilities that can be deducted are those operational in nature that includes:</a:t>
            </a:r>
          </a:p>
          <a:p>
            <a:r>
              <a:rPr lang="en-US" sz="1050" dirty="0"/>
              <a:t>Trade creditors</a:t>
            </a:r>
            <a:endParaRPr lang="en-US" sz="1050" dirty="0"/>
          </a:p>
          <a:p>
            <a:r>
              <a:rPr lang="en-US" sz="1050" dirty="0"/>
              <a:t>Operating payables such as salaries, electrical and phone bills </a:t>
            </a:r>
            <a:r>
              <a:rPr lang="en-US" sz="1050" dirty="0" err="1"/>
              <a:t>etc</a:t>
            </a:r>
            <a:endParaRPr lang="en-US" sz="1050" dirty="0"/>
          </a:p>
          <a:p>
            <a:r>
              <a:rPr lang="en-US" sz="1050" dirty="0"/>
              <a:t>Taxes based on current assessment</a:t>
            </a:r>
            <a:endParaRPr lang="en-US" sz="1050" dirty="0"/>
          </a:p>
          <a:p>
            <a:pPr marL="0" indent="0">
              <a:buNone/>
            </a:pPr>
            <a:r>
              <a:rPr lang="en-US" sz="1050" dirty="0"/>
              <a:t> </a:t>
            </a:r>
          </a:p>
          <a:p>
            <a:pPr marL="0" indent="0">
              <a:buNone/>
            </a:pPr>
            <a:r>
              <a:rPr lang="en-US" sz="1050" b="1" dirty="0"/>
              <a:t>ACCOUNTING TREATMENT &amp; DISCLOSURE</a:t>
            </a:r>
            <a:endParaRPr lang="en-US" sz="1050" dirty="0"/>
          </a:p>
          <a:p>
            <a:pPr marL="0" lvl="0" indent="0">
              <a:buNone/>
            </a:pPr>
            <a:r>
              <a:rPr lang="en-US" sz="1050" dirty="0"/>
              <a:t>Zakat is treated as non-operating expense in the Statement of Comprehensive Income of the business</a:t>
            </a:r>
            <a:endParaRPr lang="en-US" sz="1050" dirty="0"/>
          </a:p>
          <a:p>
            <a:pPr marL="0" lvl="0" indent="0">
              <a:buNone/>
            </a:pPr>
            <a:r>
              <a:rPr lang="en-US" sz="1050" dirty="0"/>
              <a:t>Unpaid zakat is treated as a liability and disclosed in the Statement of Financial Position of the business.</a:t>
            </a:r>
            <a:endParaRPr lang="en-US" sz="1050" dirty="0"/>
          </a:p>
          <a:p>
            <a:pPr marL="0" lvl="0" indent="0">
              <a:buNone/>
            </a:pPr>
            <a:r>
              <a:rPr lang="en-US" sz="1050" dirty="0"/>
              <a:t>The zakat method used and the details of zakat are disclosed in the notes to </a:t>
            </a:r>
            <a:r>
              <a:rPr lang="en-US" sz="1050" b="1" dirty="0"/>
              <a:t>the</a:t>
            </a:r>
            <a:r>
              <a:rPr lang="en-US" sz="1050" dirty="0"/>
              <a:t> accounts.</a:t>
            </a:r>
            <a:endParaRPr lang="en-US" sz="1050" dirty="0"/>
          </a:p>
          <a:p>
            <a:pPr marL="0" indent="0">
              <a:buNone/>
            </a:pPr>
            <a:endParaRPr lang="en-US" sz="1050" b="1" dirty="0" smtClean="0"/>
          </a:p>
          <a:p>
            <a:pPr marL="0" indent="0">
              <a:buNone/>
            </a:pPr>
            <a:endParaRPr lang="en-US" sz="1050" b="1" dirty="0"/>
          </a:p>
          <a:p>
            <a:pPr marL="0" indent="0">
              <a:buNone/>
            </a:pPr>
            <a:r>
              <a:rPr lang="en-US" sz="1050" b="1" dirty="0" smtClean="0"/>
              <a:t>[</a:t>
            </a:r>
            <a:r>
              <a:rPr lang="en-US" sz="1050" b="1" dirty="0"/>
              <a:t>Current Assets - Current Liabilities] * x % Shares owned by Muslim x 2.5%</a:t>
            </a:r>
            <a:endParaRPr lang="en-US" sz="1050" dirty="0"/>
          </a:p>
          <a:p>
            <a:pPr marL="0" indent="0">
              <a:buNone/>
            </a:pPr>
            <a:endParaRPr lang="en-US" sz="1050" dirty="0"/>
          </a:p>
        </p:txBody>
      </p:sp>
    </p:spTree>
    <p:extLst>
      <p:ext uri="{BB962C8B-B14F-4D97-AF65-F5344CB8AC3E}">
        <p14:creationId xmlns:p14="http://schemas.microsoft.com/office/powerpoint/2010/main" val="61233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1191260"/>
            <a:ext cx="5943600" cy="4475480"/>
          </a:xfrm>
          <a:prstGeom prst="rect">
            <a:avLst/>
          </a:prstGeom>
        </p:spPr>
      </p:pic>
    </p:spTree>
    <p:extLst>
      <p:ext uri="{BB962C8B-B14F-4D97-AF65-F5344CB8AC3E}">
        <p14:creationId xmlns:p14="http://schemas.microsoft.com/office/powerpoint/2010/main" val="683390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1195705"/>
            <a:ext cx="5943600" cy="4466590"/>
          </a:xfrm>
          <a:prstGeom prst="rect">
            <a:avLst/>
          </a:prstGeom>
        </p:spPr>
      </p:pic>
    </p:spTree>
    <p:extLst>
      <p:ext uri="{BB962C8B-B14F-4D97-AF65-F5344CB8AC3E}">
        <p14:creationId xmlns:p14="http://schemas.microsoft.com/office/powerpoint/2010/main" val="413403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1195705"/>
            <a:ext cx="5943600" cy="4466590"/>
          </a:xfrm>
          <a:prstGeom prst="rect">
            <a:avLst/>
          </a:prstGeom>
        </p:spPr>
      </p:pic>
    </p:spTree>
    <p:extLst>
      <p:ext uri="{BB962C8B-B14F-4D97-AF65-F5344CB8AC3E}">
        <p14:creationId xmlns:p14="http://schemas.microsoft.com/office/powerpoint/2010/main" val="305619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00200" y="372745"/>
            <a:ext cx="5943600" cy="6112510"/>
          </a:xfrm>
          <a:prstGeom prst="rect">
            <a:avLst/>
          </a:prstGeom>
        </p:spPr>
      </p:pic>
    </p:spTree>
    <p:extLst>
      <p:ext uri="{BB962C8B-B14F-4D97-AF65-F5344CB8AC3E}">
        <p14:creationId xmlns:p14="http://schemas.microsoft.com/office/powerpoint/2010/main" val="29745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403</Words>
  <Application>Microsoft Office PowerPoint</Application>
  <PresentationFormat>On-screen Show (4:3)</PresentationFormat>
  <Paragraphs>67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2016-02-12T02:20:28Z</dcterms:created>
  <dcterms:modified xsi:type="dcterms:W3CDTF">2016-02-15T07:49:15Z</dcterms:modified>
</cp:coreProperties>
</file>