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364" r:id="rId2"/>
    <p:sldId id="341" r:id="rId3"/>
    <p:sldId id="342" r:id="rId4"/>
    <p:sldId id="333" r:id="rId5"/>
    <p:sldId id="259" r:id="rId6"/>
    <p:sldId id="339" r:id="rId7"/>
    <p:sldId id="332" r:id="rId8"/>
    <p:sldId id="359" r:id="rId9"/>
    <p:sldId id="361" r:id="rId10"/>
    <p:sldId id="345" r:id="rId11"/>
    <p:sldId id="346" r:id="rId12"/>
    <p:sldId id="347" r:id="rId13"/>
    <p:sldId id="360" r:id="rId14"/>
    <p:sldId id="353" r:id="rId15"/>
    <p:sldId id="350" r:id="rId16"/>
    <p:sldId id="351" r:id="rId17"/>
    <p:sldId id="352" r:id="rId18"/>
    <p:sldId id="366" r:id="rId19"/>
    <p:sldId id="367" r:id="rId20"/>
    <p:sldId id="369" r:id="rId21"/>
    <p:sldId id="370" r:id="rId22"/>
    <p:sldId id="371" r:id="rId23"/>
    <p:sldId id="374" r:id="rId24"/>
    <p:sldId id="372" r:id="rId25"/>
    <p:sldId id="373" r:id="rId26"/>
    <p:sldId id="375" r:id="rId27"/>
    <p:sldId id="378" r:id="rId28"/>
    <p:sldId id="379" r:id="rId29"/>
    <p:sldId id="377" r:id="rId30"/>
    <p:sldId id="380" r:id="rId31"/>
    <p:sldId id="381" r:id="rId32"/>
    <p:sldId id="358" r:id="rId33"/>
    <p:sldId id="357" r:id="rId34"/>
    <p:sldId id="337" r:id="rId35"/>
    <p:sldId id="362" r:id="rId36"/>
  </p:sldIdLst>
  <p:sldSz cx="24387175" cy="13716000"/>
  <p:notesSz cx="6858000" cy="9144000"/>
  <p:defaultText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1A9172"/>
    <a:srgbClr val="F8D00B"/>
    <a:srgbClr val="F88B00"/>
    <a:srgbClr val="CCCC00"/>
    <a:srgbClr val="CC9900"/>
    <a:srgbClr val="C7A927"/>
    <a:srgbClr val="22C299"/>
    <a:srgbClr val="FF99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87189" autoAdjust="0"/>
  </p:normalViewPr>
  <p:slideViewPr>
    <p:cSldViewPr snapToGrid="0" snapToObjects="1">
      <p:cViewPr>
        <p:scale>
          <a:sx n="30" d="100"/>
          <a:sy n="30" d="100"/>
        </p:scale>
        <p:origin x="-1014" y="-162"/>
      </p:cViewPr>
      <p:guideLst>
        <p:guide orient="horz" pos="4312"/>
        <p:guide pos="7688"/>
      </p:guideLst>
    </p:cSldViewPr>
  </p:slideViewPr>
  <p:notesTextViewPr>
    <p:cViewPr>
      <p:scale>
        <a:sx n="100" d="100"/>
        <a:sy n="100" d="100"/>
      </p:scale>
      <p:origin x="0" y="0"/>
    </p:cViewPr>
  </p:notesTextViewPr>
  <p:sorterViewPr>
    <p:cViewPr>
      <p:scale>
        <a:sx n="37" d="100"/>
        <a:sy n="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F68C2-1480-4627-B267-6FA2823F4396}" type="doc">
      <dgm:prSet loTypeId="urn:microsoft.com/office/officeart/2005/8/layout/StepDownProcess" loCatId="process" qsTypeId="urn:microsoft.com/office/officeart/2005/8/quickstyle/simple4" qsCatId="simple" csTypeId="urn:microsoft.com/office/officeart/2005/8/colors/accent2_2" csCatId="accent2" phldr="1"/>
      <dgm:spPr/>
      <dgm:t>
        <a:bodyPr/>
        <a:lstStyle/>
        <a:p>
          <a:endParaRPr lang="en-MY"/>
        </a:p>
      </dgm:t>
    </dgm:pt>
    <dgm:pt modelId="{67F8D59F-8099-4DD0-897A-92A5209DAAE3}">
      <dgm:prSet phldrT="[Text]" custT="1"/>
      <dgm:spPr>
        <a:solidFill>
          <a:srgbClr val="C00000"/>
        </a:solidFill>
      </dgm:spPr>
      <dgm:t>
        <a:bodyPr/>
        <a:lstStyle/>
        <a:p>
          <a:r>
            <a:rPr lang="en-US" sz="4000" dirty="0" smtClean="0">
              <a:latin typeface="Century Gothic" panose="020B0502020202020204" pitchFamily="34" charset="0"/>
              <a:ea typeface="Calibri"/>
              <a:cs typeface="Calibri"/>
              <a:sym typeface="Calibri"/>
            </a:rPr>
            <a:t>CAPACITY BUILDING</a:t>
          </a:r>
          <a:endParaRPr lang="en-MY" sz="4000" dirty="0">
            <a:latin typeface="Century Gothic" panose="020B0502020202020204" pitchFamily="34" charset="0"/>
          </a:endParaRPr>
        </a:p>
      </dgm:t>
    </dgm:pt>
    <dgm:pt modelId="{8CEDF556-DDD0-41AA-BE9E-B7BBA15756A2}" type="parTrans" cxnId="{A6E84015-0BF0-412B-B9B4-A1AEE6FC8FC2}">
      <dgm:prSet/>
      <dgm:spPr/>
      <dgm:t>
        <a:bodyPr/>
        <a:lstStyle/>
        <a:p>
          <a:endParaRPr lang="en-MY" sz="1600">
            <a:latin typeface="Century Gothic" panose="020B0502020202020204" pitchFamily="34" charset="0"/>
          </a:endParaRPr>
        </a:p>
      </dgm:t>
    </dgm:pt>
    <dgm:pt modelId="{B2AB82DF-1A70-4245-B501-643AFAEFEA18}" type="sibTrans" cxnId="{A6E84015-0BF0-412B-B9B4-A1AEE6FC8FC2}">
      <dgm:prSet/>
      <dgm:spPr/>
      <dgm:t>
        <a:bodyPr/>
        <a:lstStyle/>
        <a:p>
          <a:endParaRPr lang="en-MY" sz="1600">
            <a:latin typeface="Century Gothic" panose="020B0502020202020204" pitchFamily="34" charset="0"/>
          </a:endParaRPr>
        </a:p>
      </dgm:t>
    </dgm:pt>
    <dgm:pt modelId="{42605E62-8CCC-4617-99CA-9BDCE3D451C1}">
      <dgm:prSet phldrT="[Text]" custT="1"/>
      <dgm:spPr>
        <a:solidFill>
          <a:srgbClr val="C00000"/>
        </a:solidFill>
      </dgm:spPr>
      <dgm:t>
        <a:bodyPr/>
        <a:lstStyle/>
        <a:p>
          <a:r>
            <a:rPr lang="en-US" sz="3200" dirty="0" smtClean="0">
              <a:latin typeface="Century Gothic" panose="020B0502020202020204" pitchFamily="34" charset="0"/>
              <a:ea typeface="Calibri"/>
              <a:cs typeface="Calibri"/>
              <a:sym typeface="Calibri"/>
            </a:rPr>
            <a:t>SKILLS ENHANCEMENT</a:t>
          </a:r>
          <a:endParaRPr lang="en-MY" sz="3200" dirty="0">
            <a:latin typeface="Century Gothic" panose="020B0502020202020204" pitchFamily="34" charset="0"/>
          </a:endParaRPr>
        </a:p>
      </dgm:t>
    </dgm:pt>
    <dgm:pt modelId="{D76D5CA5-82C2-4D30-BAB2-9BD7785486B9}" type="parTrans" cxnId="{856C302C-6125-48B2-A86E-B13FD9F144D0}">
      <dgm:prSet/>
      <dgm:spPr/>
      <dgm:t>
        <a:bodyPr/>
        <a:lstStyle/>
        <a:p>
          <a:endParaRPr lang="en-MY" sz="1600">
            <a:latin typeface="Century Gothic" panose="020B0502020202020204" pitchFamily="34" charset="0"/>
          </a:endParaRPr>
        </a:p>
      </dgm:t>
    </dgm:pt>
    <dgm:pt modelId="{76799B24-4394-4DF8-8D5D-223C7630E45C}" type="sibTrans" cxnId="{856C302C-6125-48B2-A86E-B13FD9F144D0}">
      <dgm:prSet/>
      <dgm:spPr/>
      <dgm:t>
        <a:bodyPr/>
        <a:lstStyle/>
        <a:p>
          <a:endParaRPr lang="en-MY" sz="1600">
            <a:latin typeface="Century Gothic" panose="020B0502020202020204" pitchFamily="34" charset="0"/>
          </a:endParaRPr>
        </a:p>
      </dgm:t>
    </dgm:pt>
    <dgm:pt modelId="{31C62D6B-C760-46AA-960F-D1D980247D97}">
      <dgm:prSet phldrT="[Text]" custT="1"/>
      <dgm:spPr>
        <a:solidFill>
          <a:srgbClr val="C00000"/>
        </a:solidFill>
      </dgm:spPr>
      <dgm:t>
        <a:bodyPr/>
        <a:lstStyle/>
        <a:p>
          <a:r>
            <a:rPr lang="en-US" sz="4000" dirty="0" smtClean="0">
              <a:latin typeface="Century Gothic" panose="020B0502020202020204" pitchFamily="34" charset="0"/>
              <a:ea typeface="Calibri"/>
              <a:cs typeface="Calibri"/>
              <a:sym typeface="Calibri"/>
            </a:rPr>
            <a:t>INDUSTRIAL</a:t>
          </a:r>
        </a:p>
        <a:p>
          <a:r>
            <a:rPr lang="en-US" sz="4000" dirty="0" smtClean="0">
              <a:latin typeface="Century Gothic" panose="020B0502020202020204" pitchFamily="34" charset="0"/>
              <a:sym typeface="Calibri"/>
            </a:rPr>
            <a:t>RELEVANCE</a:t>
          </a:r>
          <a:endParaRPr lang="en-MY" sz="4000" dirty="0">
            <a:latin typeface="Century Gothic" panose="020B0502020202020204" pitchFamily="34" charset="0"/>
          </a:endParaRPr>
        </a:p>
      </dgm:t>
    </dgm:pt>
    <dgm:pt modelId="{543DD264-87BB-4478-8136-10ECD2F697A1}" type="parTrans" cxnId="{996BEA35-13E3-40D1-8E08-B7C05072879C}">
      <dgm:prSet/>
      <dgm:spPr/>
      <dgm:t>
        <a:bodyPr/>
        <a:lstStyle/>
        <a:p>
          <a:endParaRPr lang="en-MY" sz="1600">
            <a:latin typeface="Century Gothic" panose="020B0502020202020204" pitchFamily="34" charset="0"/>
          </a:endParaRPr>
        </a:p>
      </dgm:t>
    </dgm:pt>
    <dgm:pt modelId="{5958E8D2-A4C5-4C22-866F-262322E69367}" type="sibTrans" cxnId="{996BEA35-13E3-40D1-8E08-B7C05072879C}">
      <dgm:prSet/>
      <dgm:spPr/>
      <dgm:t>
        <a:bodyPr/>
        <a:lstStyle/>
        <a:p>
          <a:endParaRPr lang="en-MY" sz="1600">
            <a:latin typeface="Century Gothic" panose="020B0502020202020204" pitchFamily="34" charset="0"/>
          </a:endParaRPr>
        </a:p>
      </dgm:t>
    </dgm:pt>
    <dgm:pt modelId="{B6F00676-1533-4974-827F-63452AD59366}" type="pres">
      <dgm:prSet presAssocID="{8CCF68C2-1480-4627-B267-6FA2823F4396}" presName="rootnode" presStyleCnt="0">
        <dgm:presLayoutVars>
          <dgm:chMax/>
          <dgm:chPref/>
          <dgm:dir/>
          <dgm:animLvl val="lvl"/>
        </dgm:presLayoutVars>
      </dgm:prSet>
      <dgm:spPr/>
      <dgm:t>
        <a:bodyPr/>
        <a:lstStyle/>
        <a:p>
          <a:endParaRPr lang="en-MY"/>
        </a:p>
      </dgm:t>
    </dgm:pt>
    <dgm:pt modelId="{B0E13E94-C008-4EE2-ABA2-65933D74F53A}" type="pres">
      <dgm:prSet presAssocID="{67F8D59F-8099-4DD0-897A-92A5209DAAE3}" presName="composite" presStyleCnt="0"/>
      <dgm:spPr/>
      <dgm:t>
        <a:bodyPr/>
        <a:lstStyle/>
        <a:p>
          <a:endParaRPr lang="en-MY"/>
        </a:p>
      </dgm:t>
    </dgm:pt>
    <dgm:pt modelId="{0096CC62-3618-4D4C-BA2C-9D82BF2F923A}" type="pres">
      <dgm:prSet presAssocID="{67F8D59F-8099-4DD0-897A-92A5209DAAE3}" presName="bentUpArrow1" presStyleLbl="alignImgPlace1" presStyleIdx="0" presStyleCnt="2" custLinFactNeighborX="11981" custLinFactNeighborY="3364"/>
      <dgm:spPr>
        <a:solidFill>
          <a:srgbClr val="FF9999"/>
        </a:solidFill>
      </dgm:spPr>
      <dgm:t>
        <a:bodyPr/>
        <a:lstStyle/>
        <a:p>
          <a:endParaRPr lang="en-MY"/>
        </a:p>
      </dgm:t>
    </dgm:pt>
    <dgm:pt modelId="{CE76D86C-9A52-4EB5-A47C-DB52C8842610}" type="pres">
      <dgm:prSet presAssocID="{67F8D59F-8099-4DD0-897A-92A5209DAAE3}" presName="ParentText" presStyleLbl="node1" presStyleIdx="0" presStyleCnt="3" custLinFactNeighborX="-23376" custLinFactNeighborY="3902">
        <dgm:presLayoutVars>
          <dgm:chMax val="1"/>
          <dgm:chPref val="1"/>
          <dgm:bulletEnabled val="1"/>
        </dgm:presLayoutVars>
      </dgm:prSet>
      <dgm:spPr/>
      <dgm:t>
        <a:bodyPr/>
        <a:lstStyle/>
        <a:p>
          <a:endParaRPr lang="en-MY"/>
        </a:p>
      </dgm:t>
    </dgm:pt>
    <dgm:pt modelId="{C9152587-F524-4CEF-A9E8-75DEF38913A3}" type="pres">
      <dgm:prSet presAssocID="{67F8D59F-8099-4DD0-897A-92A5209DAAE3}" presName="ChildText" presStyleLbl="revTx" presStyleIdx="0" presStyleCnt="2" custScaleX="177516" custScaleY="103578" custLinFactNeighborX="37412" custLinFactNeighborY="2899">
        <dgm:presLayoutVars>
          <dgm:chMax val="0"/>
          <dgm:chPref val="0"/>
          <dgm:bulletEnabled val="1"/>
        </dgm:presLayoutVars>
      </dgm:prSet>
      <dgm:spPr/>
      <dgm:t>
        <a:bodyPr/>
        <a:lstStyle/>
        <a:p>
          <a:endParaRPr lang="en-MY"/>
        </a:p>
      </dgm:t>
    </dgm:pt>
    <dgm:pt modelId="{965B6A3E-A3A6-4B1A-B38D-E35232D49EC2}" type="pres">
      <dgm:prSet presAssocID="{B2AB82DF-1A70-4245-B501-643AFAEFEA18}" presName="sibTrans" presStyleCnt="0"/>
      <dgm:spPr/>
      <dgm:t>
        <a:bodyPr/>
        <a:lstStyle/>
        <a:p>
          <a:endParaRPr lang="en-MY"/>
        </a:p>
      </dgm:t>
    </dgm:pt>
    <dgm:pt modelId="{549B3276-5D68-464F-A6D5-D6C07F28D953}" type="pres">
      <dgm:prSet presAssocID="{42605E62-8CCC-4617-99CA-9BDCE3D451C1}" presName="composite" presStyleCnt="0"/>
      <dgm:spPr/>
      <dgm:t>
        <a:bodyPr/>
        <a:lstStyle/>
        <a:p>
          <a:endParaRPr lang="en-MY"/>
        </a:p>
      </dgm:t>
    </dgm:pt>
    <dgm:pt modelId="{C2276F1C-8CB6-407F-B12A-A0081376288B}" type="pres">
      <dgm:prSet presAssocID="{42605E62-8CCC-4617-99CA-9BDCE3D451C1}" presName="bentUpArrow1" presStyleLbl="alignImgPlace1" presStyleIdx="1" presStyleCnt="2" custLinFactNeighborX="28719" custLinFactNeighborY="1610"/>
      <dgm:spPr>
        <a:solidFill>
          <a:srgbClr val="FF9999"/>
        </a:solidFill>
      </dgm:spPr>
      <dgm:t>
        <a:bodyPr/>
        <a:lstStyle/>
        <a:p>
          <a:endParaRPr lang="en-MY"/>
        </a:p>
      </dgm:t>
    </dgm:pt>
    <dgm:pt modelId="{5747BD0D-098C-4EF2-AAD0-871C1AFA4B9D}" type="pres">
      <dgm:prSet presAssocID="{42605E62-8CCC-4617-99CA-9BDCE3D451C1}" presName="ParentText" presStyleLbl="node1" presStyleIdx="1" presStyleCnt="3" custLinFactNeighborX="-8606" custLinFactNeighborY="17">
        <dgm:presLayoutVars>
          <dgm:chMax val="1"/>
          <dgm:chPref val="1"/>
          <dgm:bulletEnabled val="1"/>
        </dgm:presLayoutVars>
      </dgm:prSet>
      <dgm:spPr/>
      <dgm:t>
        <a:bodyPr/>
        <a:lstStyle/>
        <a:p>
          <a:endParaRPr lang="en-MY"/>
        </a:p>
      </dgm:t>
    </dgm:pt>
    <dgm:pt modelId="{612A9C02-FFCC-4CE5-AAE7-5CF440DB60E5}" type="pres">
      <dgm:prSet presAssocID="{42605E62-8CCC-4617-99CA-9BDCE3D451C1}" presName="ChildText" presStyleLbl="revTx" presStyleIdx="1" presStyleCnt="2" custScaleX="185581" custLinFactNeighborX="48898" custLinFactNeighborY="-785">
        <dgm:presLayoutVars>
          <dgm:chMax val="0"/>
          <dgm:chPref val="0"/>
          <dgm:bulletEnabled val="1"/>
        </dgm:presLayoutVars>
      </dgm:prSet>
      <dgm:spPr/>
      <dgm:t>
        <a:bodyPr/>
        <a:lstStyle/>
        <a:p>
          <a:endParaRPr lang="en-MY"/>
        </a:p>
      </dgm:t>
    </dgm:pt>
    <dgm:pt modelId="{0ED5480D-8AD2-4BE0-9B26-2C28349AFFB0}" type="pres">
      <dgm:prSet presAssocID="{76799B24-4394-4DF8-8D5D-223C7630E45C}" presName="sibTrans" presStyleCnt="0"/>
      <dgm:spPr/>
      <dgm:t>
        <a:bodyPr/>
        <a:lstStyle/>
        <a:p>
          <a:endParaRPr lang="en-MY"/>
        </a:p>
      </dgm:t>
    </dgm:pt>
    <dgm:pt modelId="{FDCA67E1-2D7A-4357-BCDA-53D48F830A14}" type="pres">
      <dgm:prSet presAssocID="{31C62D6B-C760-46AA-960F-D1D980247D97}" presName="composite" presStyleCnt="0"/>
      <dgm:spPr/>
      <dgm:t>
        <a:bodyPr/>
        <a:lstStyle/>
        <a:p>
          <a:endParaRPr lang="en-MY"/>
        </a:p>
      </dgm:t>
    </dgm:pt>
    <dgm:pt modelId="{132B1CAC-0393-42A9-A16E-44E96B95086D}" type="pres">
      <dgm:prSet presAssocID="{31C62D6B-C760-46AA-960F-D1D980247D97}" presName="ParentText" presStyleLbl="node1" presStyleIdx="2" presStyleCnt="3" custLinFactNeighborX="1474" custLinFactNeighborY="3574">
        <dgm:presLayoutVars>
          <dgm:chMax val="1"/>
          <dgm:chPref val="1"/>
          <dgm:bulletEnabled val="1"/>
        </dgm:presLayoutVars>
      </dgm:prSet>
      <dgm:spPr/>
      <dgm:t>
        <a:bodyPr/>
        <a:lstStyle/>
        <a:p>
          <a:endParaRPr lang="en-MY"/>
        </a:p>
      </dgm:t>
    </dgm:pt>
  </dgm:ptLst>
  <dgm:cxnLst>
    <dgm:cxn modelId="{59699517-99F4-4CB4-97EA-AEE82DFC55F7}" type="presOf" srcId="{31C62D6B-C760-46AA-960F-D1D980247D97}" destId="{132B1CAC-0393-42A9-A16E-44E96B95086D}" srcOrd="0" destOrd="0" presId="urn:microsoft.com/office/officeart/2005/8/layout/StepDownProcess"/>
    <dgm:cxn modelId="{856C302C-6125-48B2-A86E-B13FD9F144D0}" srcId="{8CCF68C2-1480-4627-B267-6FA2823F4396}" destId="{42605E62-8CCC-4617-99CA-9BDCE3D451C1}" srcOrd="1" destOrd="0" parTransId="{D76D5CA5-82C2-4D30-BAB2-9BD7785486B9}" sibTransId="{76799B24-4394-4DF8-8D5D-223C7630E45C}"/>
    <dgm:cxn modelId="{DF58E9C1-7356-4965-90A3-0701371FC241}" type="presOf" srcId="{67F8D59F-8099-4DD0-897A-92A5209DAAE3}" destId="{CE76D86C-9A52-4EB5-A47C-DB52C8842610}" srcOrd="0" destOrd="0" presId="urn:microsoft.com/office/officeart/2005/8/layout/StepDownProcess"/>
    <dgm:cxn modelId="{A6E84015-0BF0-412B-B9B4-A1AEE6FC8FC2}" srcId="{8CCF68C2-1480-4627-B267-6FA2823F4396}" destId="{67F8D59F-8099-4DD0-897A-92A5209DAAE3}" srcOrd="0" destOrd="0" parTransId="{8CEDF556-DDD0-41AA-BE9E-B7BBA15756A2}" sibTransId="{B2AB82DF-1A70-4245-B501-643AFAEFEA18}"/>
    <dgm:cxn modelId="{996BEA35-13E3-40D1-8E08-B7C05072879C}" srcId="{8CCF68C2-1480-4627-B267-6FA2823F4396}" destId="{31C62D6B-C760-46AA-960F-D1D980247D97}" srcOrd="2" destOrd="0" parTransId="{543DD264-87BB-4478-8136-10ECD2F697A1}" sibTransId="{5958E8D2-A4C5-4C22-866F-262322E69367}"/>
    <dgm:cxn modelId="{6E8BD084-4561-425D-9A7A-D654E2B68A2A}" type="presOf" srcId="{42605E62-8CCC-4617-99CA-9BDCE3D451C1}" destId="{5747BD0D-098C-4EF2-AAD0-871C1AFA4B9D}" srcOrd="0" destOrd="0" presId="urn:microsoft.com/office/officeart/2005/8/layout/StepDownProcess"/>
    <dgm:cxn modelId="{CF55B61B-E2D1-4125-9F8E-38B34AA04CE2}" type="presOf" srcId="{8CCF68C2-1480-4627-B267-6FA2823F4396}" destId="{B6F00676-1533-4974-827F-63452AD59366}" srcOrd="0" destOrd="0" presId="urn:microsoft.com/office/officeart/2005/8/layout/StepDownProcess"/>
    <dgm:cxn modelId="{1E7F810A-480D-4457-8833-E24CC7849566}" type="presParOf" srcId="{B6F00676-1533-4974-827F-63452AD59366}" destId="{B0E13E94-C008-4EE2-ABA2-65933D74F53A}" srcOrd="0" destOrd="0" presId="urn:microsoft.com/office/officeart/2005/8/layout/StepDownProcess"/>
    <dgm:cxn modelId="{8789296F-325D-4C84-B14F-7A6545136662}" type="presParOf" srcId="{B0E13E94-C008-4EE2-ABA2-65933D74F53A}" destId="{0096CC62-3618-4D4C-BA2C-9D82BF2F923A}" srcOrd="0" destOrd="0" presId="urn:microsoft.com/office/officeart/2005/8/layout/StepDownProcess"/>
    <dgm:cxn modelId="{D94E76FD-1E7F-4CF6-9449-D0F4EBBFAED2}" type="presParOf" srcId="{B0E13E94-C008-4EE2-ABA2-65933D74F53A}" destId="{CE76D86C-9A52-4EB5-A47C-DB52C8842610}" srcOrd="1" destOrd="0" presId="urn:microsoft.com/office/officeart/2005/8/layout/StepDownProcess"/>
    <dgm:cxn modelId="{63497E27-87D9-4DA4-AC70-12CDDC7B4406}" type="presParOf" srcId="{B0E13E94-C008-4EE2-ABA2-65933D74F53A}" destId="{C9152587-F524-4CEF-A9E8-75DEF38913A3}" srcOrd="2" destOrd="0" presId="urn:microsoft.com/office/officeart/2005/8/layout/StepDownProcess"/>
    <dgm:cxn modelId="{C2BA3C04-E633-429A-9D42-B250B25804AC}" type="presParOf" srcId="{B6F00676-1533-4974-827F-63452AD59366}" destId="{965B6A3E-A3A6-4B1A-B38D-E35232D49EC2}" srcOrd="1" destOrd="0" presId="urn:microsoft.com/office/officeart/2005/8/layout/StepDownProcess"/>
    <dgm:cxn modelId="{8A67E261-5AEB-4665-8609-ABEAA0CFACCE}" type="presParOf" srcId="{B6F00676-1533-4974-827F-63452AD59366}" destId="{549B3276-5D68-464F-A6D5-D6C07F28D953}" srcOrd="2" destOrd="0" presId="urn:microsoft.com/office/officeart/2005/8/layout/StepDownProcess"/>
    <dgm:cxn modelId="{9729AA70-0171-4185-A4AD-59E0688A279C}" type="presParOf" srcId="{549B3276-5D68-464F-A6D5-D6C07F28D953}" destId="{C2276F1C-8CB6-407F-B12A-A0081376288B}" srcOrd="0" destOrd="0" presId="urn:microsoft.com/office/officeart/2005/8/layout/StepDownProcess"/>
    <dgm:cxn modelId="{740C55AD-E7B1-4E29-A0DD-6E75CC601179}" type="presParOf" srcId="{549B3276-5D68-464F-A6D5-D6C07F28D953}" destId="{5747BD0D-098C-4EF2-AAD0-871C1AFA4B9D}" srcOrd="1" destOrd="0" presId="urn:microsoft.com/office/officeart/2005/8/layout/StepDownProcess"/>
    <dgm:cxn modelId="{C9A1376D-75E3-451C-895A-C7B9F2B7320B}" type="presParOf" srcId="{549B3276-5D68-464F-A6D5-D6C07F28D953}" destId="{612A9C02-FFCC-4CE5-AAE7-5CF440DB60E5}" srcOrd="2" destOrd="0" presId="urn:microsoft.com/office/officeart/2005/8/layout/StepDownProcess"/>
    <dgm:cxn modelId="{26175E41-67EC-41BE-A084-62C1D00C6BF0}" type="presParOf" srcId="{B6F00676-1533-4974-827F-63452AD59366}" destId="{0ED5480D-8AD2-4BE0-9B26-2C28349AFFB0}" srcOrd="3" destOrd="0" presId="urn:microsoft.com/office/officeart/2005/8/layout/StepDownProcess"/>
    <dgm:cxn modelId="{61539D0C-3FE8-4CC0-8D63-49950A8659F5}" type="presParOf" srcId="{B6F00676-1533-4974-827F-63452AD59366}" destId="{FDCA67E1-2D7A-4357-BCDA-53D48F830A14}" srcOrd="4" destOrd="0" presId="urn:microsoft.com/office/officeart/2005/8/layout/StepDownProcess"/>
    <dgm:cxn modelId="{60B08870-1807-4699-9C48-FD97030B5609}" type="presParOf" srcId="{FDCA67E1-2D7A-4357-BCDA-53D48F830A14}" destId="{132B1CAC-0393-42A9-A16E-44E96B95086D}"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F35ED3-D3D9-4FBF-A72F-E76F62EAAB98}" type="doc">
      <dgm:prSet loTypeId="urn:microsoft.com/office/officeart/2005/8/layout/cycle6" loCatId="cycle" qsTypeId="urn:microsoft.com/office/officeart/2005/8/quickstyle/simple5" qsCatId="simple" csTypeId="urn:microsoft.com/office/officeart/2005/8/colors/colorful2" csCatId="colorful" phldr="1"/>
      <dgm:spPr/>
      <dgm:t>
        <a:bodyPr/>
        <a:lstStyle/>
        <a:p>
          <a:endParaRPr lang="en-MY"/>
        </a:p>
      </dgm:t>
    </dgm:pt>
    <dgm:pt modelId="{8CB6CF8A-0847-476F-95E5-9937B220B2CB}">
      <dgm:prSet phldrT="[Text]"/>
      <dgm:spPr>
        <a:solidFill>
          <a:srgbClr val="C00000"/>
        </a:solidFill>
      </dgm:spPr>
      <dgm:t>
        <a:bodyPr/>
        <a:lstStyle/>
        <a:p>
          <a:r>
            <a:rPr lang="en-US" dirty="0" smtClean="0"/>
            <a:t>Financial Module</a:t>
          </a:r>
          <a:endParaRPr lang="en-MY" dirty="0"/>
        </a:p>
      </dgm:t>
    </dgm:pt>
    <dgm:pt modelId="{9C3F3443-8877-4F9F-94D2-A3F35610FE07}" type="parTrans" cxnId="{E7CFB7BA-FE2E-4F4D-83CD-983822D25A5D}">
      <dgm:prSet/>
      <dgm:spPr/>
      <dgm:t>
        <a:bodyPr/>
        <a:lstStyle/>
        <a:p>
          <a:endParaRPr lang="en-MY"/>
        </a:p>
      </dgm:t>
    </dgm:pt>
    <dgm:pt modelId="{50C911B0-F986-416F-9967-5BDEC37285AB}" type="sibTrans" cxnId="{E7CFB7BA-FE2E-4F4D-83CD-983822D25A5D}">
      <dgm:prSet/>
      <dgm:spPr/>
      <dgm:t>
        <a:bodyPr/>
        <a:lstStyle/>
        <a:p>
          <a:endParaRPr lang="en-MY"/>
        </a:p>
      </dgm:t>
    </dgm:pt>
    <dgm:pt modelId="{217DF204-7CDB-4498-84B7-40B8AB53ECCA}">
      <dgm:prSet phldrT="[Text]"/>
      <dgm:spPr>
        <a:solidFill>
          <a:srgbClr val="F88B00"/>
        </a:solidFill>
      </dgm:spPr>
      <dgm:t>
        <a:bodyPr/>
        <a:lstStyle/>
        <a:p>
          <a:r>
            <a:rPr lang="en-US" dirty="0" smtClean="0"/>
            <a:t>Inventory Module</a:t>
          </a:r>
          <a:endParaRPr lang="en-MY" dirty="0"/>
        </a:p>
      </dgm:t>
    </dgm:pt>
    <dgm:pt modelId="{26F0A5B5-9AD0-40FC-BA01-98D2FC9EFE96}" type="parTrans" cxnId="{C1C834CC-7651-4D3F-9D15-001E5C03843B}">
      <dgm:prSet/>
      <dgm:spPr/>
      <dgm:t>
        <a:bodyPr/>
        <a:lstStyle/>
        <a:p>
          <a:endParaRPr lang="en-MY"/>
        </a:p>
      </dgm:t>
    </dgm:pt>
    <dgm:pt modelId="{F2C364C2-F4A9-4F80-BC4A-DA5A60DA1531}" type="sibTrans" cxnId="{C1C834CC-7651-4D3F-9D15-001E5C03843B}">
      <dgm:prSet/>
      <dgm:spPr/>
      <dgm:t>
        <a:bodyPr/>
        <a:lstStyle/>
        <a:p>
          <a:endParaRPr lang="en-MY"/>
        </a:p>
      </dgm:t>
    </dgm:pt>
    <dgm:pt modelId="{26533736-1668-46F5-893A-71292DEE370A}">
      <dgm:prSet phldrT="[Text]"/>
      <dgm:spPr>
        <a:solidFill>
          <a:srgbClr val="C7A927"/>
        </a:solidFill>
      </dgm:spPr>
      <dgm:t>
        <a:bodyPr/>
        <a:lstStyle/>
        <a:p>
          <a:r>
            <a:rPr lang="en-US" dirty="0" smtClean="0"/>
            <a:t>GST Module</a:t>
          </a:r>
          <a:endParaRPr lang="en-MY" dirty="0"/>
        </a:p>
      </dgm:t>
    </dgm:pt>
    <dgm:pt modelId="{E4D028A6-1E9E-4A79-AC68-5A6C8CD6A563}" type="parTrans" cxnId="{3598788E-A99D-4787-9693-9C959B9181B8}">
      <dgm:prSet/>
      <dgm:spPr/>
      <dgm:t>
        <a:bodyPr/>
        <a:lstStyle/>
        <a:p>
          <a:endParaRPr lang="en-MY"/>
        </a:p>
      </dgm:t>
    </dgm:pt>
    <dgm:pt modelId="{052707EE-A87C-4865-88B8-8A4BBA3D67C4}" type="sibTrans" cxnId="{3598788E-A99D-4787-9693-9C959B9181B8}">
      <dgm:prSet/>
      <dgm:spPr/>
      <dgm:t>
        <a:bodyPr/>
        <a:lstStyle/>
        <a:p>
          <a:endParaRPr lang="en-MY"/>
        </a:p>
      </dgm:t>
    </dgm:pt>
    <dgm:pt modelId="{867D0334-AC7A-4D06-891C-68B74A630BED}">
      <dgm:prSet phldrT="[Text]"/>
      <dgm:spPr>
        <a:solidFill>
          <a:srgbClr val="0070C0"/>
        </a:solidFill>
      </dgm:spPr>
      <dgm:t>
        <a:bodyPr/>
        <a:lstStyle/>
        <a:p>
          <a:r>
            <a:rPr lang="en-US" dirty="0" smtClean="0"/>
            <a:t>Zakat Module</a:t>
          </a:r>
          <a:endParaRPr lang="en-MY" dirty="0"/>
        </a:p>
      </dgm:t>
    </dgm:pt>
    <dgm:pt modelId="{2798F285-9DBE-4D70-8998-8E0206698575}" type="parTrans" cxnId="{E1E24287-8456-427F-8A6F-4B3227408E06}">
      <dgm:prSet/>
      <dgm:spPr/>
      <dgm:t>
        <a:bodyPr/>
        <a:lstStyle/>
        <a:p>
          <a:endParaRPr lang="en-MY"/>
        </a:p>
      </dgm:t>
    </dgm:pt>
    <dgm:pt modelId="{9C069953-96E6-4554-A40B-7C2604BE5643}" type="sibTrans" cxnId="{E1E24287-8456-427F-8A6F-4B3227408E06}">
      <dgm:prSet/>
      <dgm:spPr/>
      <dgm:t>
        <a:bodyPr/>
        <a:lstStyle/>
        <a:p>
          <a:endParaRPr lang="en-MY"/>
        </a:p>
      </dgm:t>
    </dgm:pt>
    <dgm:pt modelId="{51BB526B-63E0-45F9-80CE-8F663C269FB9}">
      <dgm:prSet phldrT="[Text]"/>
      <dgm:spPr>
        <a:solidFill>
          <a:srgbClr val="00B050"/>
        </a:solidFill>
      </dgm:spPr>
      <dgm:t>
        <a:bodyPr/>
        <a:lstStyle/>
        <a:p>
          <a:r>
            <a:rPr lang="en-US" dirty="0" smtClean="0"/>
            <a:t>Waqf / Endowment Module</a:t>
          </a:r>
          <a:endParaRPr lang="en-MY" dirty="0"/>
        </a:p>
      </dgm:t>
    </dgm:pt>
    <dgm:pt modelId="{51B0C3BE-A93B-410F-8D4A-828016B6CFCB}" type="parTrans" cxnId="{8CEE3AA0-13AC-46AD-908B-029F9A2D51F0}">
      <dgm:prSet/>
      <dgm:spPr/>
      <dgm:t>
        <a:bodyPr/>
        <a:lstStyle/>
        <a:p>
          <a:endParaRPr lang="en-MY"/>
        </a:p>
      </dgm:t>
    </dgm:pt>
    <dgm:pt modelId="{45B81521-09D5-4AB2-9E75-91B20B3D4D21}" type="sibTrans" cxnId="{8CEE3AA0-13AC-46AD-908B-029F9A2D51F0}">
      <dgm:prSet/>
      <dgm:spPr/>
      <dgm:t>
        <a:bodyPr/>
        <a:lstStyle/>
        <a:p>
          <a:endParaRPr lang="en-MY"/>
        </a:p>
      </dgm:t>
    </dgm:pt>
    <dgm:pt modelId="{3C920333-BC8A-4CE5-8445-943691A01437}" type="pres">
      <dgm:prSet presAssocID="{B7F35ED3-D3D9-4FBF-A72F-E76F62EAAB98}" presName="cycle" presStyleCnt="0">
        <dgm:presLayoutVars>
          <dgm:dir/>
          <dgm:resizeHandles val="exact"/>
        </dgm:presLayoutVars>
      </dgm:prSet>
      <dgm:spPr/>
      <dgm:t>
        <a:bodyPr/>
        <a:lstStyle/>
        <a:p>
          <a:endParaRPr lang="en-MY"/>
        </a:p>
      </dgm:t>
    </dgm:pt>
    <dgm:pt modelId="{F93D98E7-4F84-4883-B469-4B57B15D5830}" type="pres">
      <dgm:prSet presAssocID="{8CB6CF8A-0847-476F-95E5-9937B220B2CB}" presName="node" presStyleLbl="node1" presStyleIdx="0" presStyleCnt="5">
        <dgm:presLayoutVars>
          <dgm:bulletEnabled val="1"/>
        </dgm:presLayoutVars>
      </dgm:prSet>
      <dgm:spPr/>
      <dgm:t>
        <a:bodyPr/>
        <a:lstStyle/>
        <a:p>
          <a:endParaRPr lang="en-MY"/>
        </a:p>
      </dgm:t>
    </dgm:pt>
    <dgm:pt modelId="{BF961D28-A608-46FF-8118-CBD79381E961}" type="pres">
      <dgm:prSet presAssocID="{8CB6CF8A-0847-476F-95E5-9937B220B2CB}" presName="spNode" presStyleCnt="0"/>
      <dgm:spPr/>
      <dgm:t>
        <a:bodyPr/>
        <a:lstStyle/>
        <a:p>
          <a:endParaRPr lang="en-MY"/>
        </a:p>
      </dgm:t>
    </dgm:pt>
    <dgm:pt modelId="{1F1505D0-3E04-468A-AC4C-B0DA0ABFC8A3}" type="pres">
      <dgm:prSet presAssocID="{50C911B0-F986-416F-9967-5BDEC37285AB}" presName="sibTrans" presStyleLbl="sibTrans1D1" presStyleIdx="0" presStyleCnt="5"/>
      <dgm:spPr/>
      <dgm:t>
        <a:bodyPr/>
        <a:lstStyle/>
        <a:p>
          <a:endParaRPr lang="en-MY"/>
        </a:p>
      </dgm:t>
    </dgm:pt>
    <dgm:pt modelId="{11936D8A-0E9E-43B9-945B-0C7E1FDBBB88}" type="pres">
      <dgm:prSet presAssocID="{217DF204-7CDB-4498-84B7-40B8AB53ECCA}" presName="node" presStyleLbl="node1" presStyleIdx="1" presStyleCnt="5">
        <dgm:presLayoutVars>
          <dgm:bulletEnabled val="1"/>
        </dgm:presLayoutVars>
      </dgm:prSet>
      <dgm:spPr/>
      <dgm:t>
        <a:bodyPr/>
        <a:lstStyle/>
        <a:p>
          <a:endParaRPr lang="en-MY"/>
        </a:p>
      </dgm:t>
    </dgm:pt>
    <dgm:pt modelId="{4FF55BC2-20CA-4F6E-A7B3-5A26B7A4FE6F}" type="pres">
      <dgm:prSet presAssocID="{217DF204-7CDB-4498-84B7-40B8AB53ECCA}" presName="spNode" presStyleCnt="0"/>
      <dgm:spPr/>
      <dgm:t>
        <a:bodyPr/>
        <a:lstStyle/>
        <a:p>
          <a:endParaRPr lang="en-MY"/>
        </a:p>
      </dgm:t>
    </dgm:pt>
    <dgm:pt modelId="{1471DCD8-21F8-440E-90A3-A9B3436E95E4}" type="pres">
      <dgm:prSet presAssocID="{F2C364C2-F4A9-4F80-BC4A-DA5A60DA1531}" presName="sibTrans" presStyleLbl="sibTrans1D1" presStyleIdx="1" presStyleCnt="5"/>
      <dgm:spPr/>
      <dgm:t>
        <a:bodyPr/>
        <a:lstStyle/>
        <a:p>
          <a:endParaRPr lang="en-MY"/>
        </a:p>
      </dgm:t>
    </dgm:pt>
    <dgm:pt modelId="{A8FA639B-2291-4B3D-8E89-90459838ADF4}" type="pres">
      <dgm:prSet presAssocID="{26533736-1668-46F5-893A-71292DEE370A}" presName="node" presStyleLbl="node1" presStyleIdx="2" presStyleCnt="5">
        <dgm:presLayoutVars>
          <dgm:bulletEnabled val="1"/>
        </dgm:presLayoutVars>
      </dgm:prSet>
      <dgm:spPr/>
      <dgm:t>
        <a:bodyPr/>
        <a:lstStyle/>
        <a:p>
          <a:endParaRPr lang="en-MY"/>
        </a:p>
      </dgm:t>
    </dgm:pt>
    <dgm:pt modelId="{D272C9DC-22E9-45A4-B822-B57038B949E1}" type="pres">
      <dgm:prSet presAssocID="{26533736-1668-46F5-893A-71292DEE370A}" presName="spNode" presStyleCnt="0"/>
      <dgm:spPr/>
      <dgm:t>
        <a:bodyPr/>
        <a:lstStyle/>
        <a:p>
          <a:endParaRPr lang="en-MY"/>
        </a:p>
      </dgm:t>
    </dgm:pt>
    <dgm:pt modelId="{30A478CF-2F51-43BC-9A0C-256864938F94}" type="pres">
      <dgm:prSet presAssocID="{052707EE-A87C-4865-88B8-8A4BBA3D67C4}" presName="sibTrans" presStyleLbl="sibTrans1D1" presStyleIdx="2" presStyleCnt="5"/>
      <dgm:spPr/>
      <dgm:t>
        <a:bodyPr/>
        <a:lstStyle/>
        <a:p>
          <a:endParaRPr lang="en-MY"/>
        </a:p>
      </dgm:t>
    </dgm:pt>
    <dgm:pt modelId="{3A855AC6-EEE5-4A3F-9F36-5F8737753F18}" type="pres">
      <dgm:prSet presAssocID="{867D0334-AC7A-4D06-891C-68B74A630BED}" presName="node" presStyleLbl="node1" presStyleIdx="3" presStyleCnt="5">
        <dgm:presLayoutVars>
          <dgm:bulletEnabled val="1"/>
        </dgm:presLayoutVars>
      </dgm:prSet>
      <dgm:spPr/>
      <dgm:t>
        <a:bodyPr/>
        <a:lstStyle/>
        <a:p>
          <a:endParaRPr lang="en-MY"/>
        </a:p>
      </dgm:t>
    </dgm:pt>
    <dgm:pt modelId="{D98331F9-CF82-4CB5-A883-A7F12D9F4CEF}" type="pres">
      <dgm:prSet presAssocID="{867D0334-AC7A-4D06-891C-68B74A630BED}" presName="spNode" presStyleCnt="0"/>
      <dgm:spPr/>
      <dgm:t>
        <a:bodyPr/>
        <a:lstStyle/>
        <a:p>
          <a:endParaRPr lang="en-MY"/>
        </a:p>
      </dgm:t>
    </dgm:pt>
    <dgm:pt modelId="{E639C2D0-7068-4F9B-A6CD-DA05990C857A}" type="pres">
      <dgm:prSet presAssocID="{9C069953-96E6-4554-A40B-7C2604BE5643}" presName="sibTrans" presStyleLbl="sibTrans1D1" presStyleIdx="3" presStyleCnt="5"/>
      <dgm:spPr/>
      <dgm:t>
        <a:bodyPr/>
        <a:lstStyle/>
        <a:p>
          <a:endParaRPr lang="en-MY"/>
        </a:p>
      </dgm:t>
    </dgm:pt>
    <dgm:pt modelId="{A9993D5E-80C6-411A-8C50-7530E2C8486F}" type="pres">
      <dgm:prSet presAssocID="{51BB526B-63E0-45F9-80CE-8F663C269FB9}" presName="node" presStyleLbl="node1" presStyleIdx="4" presStyleCnt="5">
        <dgm:presLayoutVars>
          <dgm:bulletEnabled val="1"/>
        </dgm:presLayoutVars>
      </dgm:prSet>
      <dgm:spPr/>
      <dgm:t>
        <a:bodyPr/>
        <a:lstStyle/>
        <a:p>
          <a:endParaRPr lang="en-MY"/>
        </a:p>
      </dgm:t>
    </dgm:pt>
    <dgm:pt modelId="{21E27AEC-E276-4C75-9D3F-7995D2360247}" type="pres">
      <dgm:prSet presAssocID="{51BB526B-63E0-45F9-80CE-8F663C269FB9}" presName="spNode" presStyleCnt="0"/>
      <dgm:spPr/>
      <dgm:t>
        <a:bodyPr/>
        <a:lstStyle/>
        <a:p>
          <a:endParaRPr lang="en-MY"/>
        </a:p>
      </dgm:t>
    </dgm:pt>
    <dgm:pt modelId="{BE8FAAC0-DD1E-4799-B27E-14D21731CC41}" type="pres">
      <dgm:prSet presAssocID="{45B81521-09D5-4AB2-9E75-91B20B3D4D21}" presName="sibTrans" presStyleLbl="sibTrans1D1" presStyleIdx="4" presStyleCnt="5"/>
      <dgm:spPr/>
      <dgm:t>
        <a:bodyPr/>
        <a:lstStyle/>
        <a:p>
          <a:endParaRPr lang="en-MY"/>
        </a:p>
      </dgm:t>
    </dgm:pt>
  </dgm:ptLst>
  <dgm:cxnLst>
    <dgm:cxn modelId="{3598788E-A99D-4787-9693-9C959B9181B8}" srcId="{B7F35ED3-D3D9-4FBF-A72F-E76F62EAAB98}" destId="{26533736-1668-46F5-893A-71292DEE370A}" srcOrd="2" destOrd="0" parTransId="{E4D028A6-1E9E-4A79-AC68-5A6C8CD6A563}" sibTransId="{052707EE-A87C-4865-88B8-8A4BBA3D67C4}"/>
    <dgm:cxn modelId="{74451FC7-24BD-47B2-AFB5-8337BA289DDB}" type="presOf" srcId="{052707EE-A87C-4865-88B8-8A4BBA3D67C4}" destId="{30A478CF-2F51-43BC-9A0C-256864938F94}" srcOrd="0" destOrd="0" presId="urn:microsoft.com/office/officeart/2005/8/layout/cycle6"/>
    <dgm:cxn modelId="{C1C834CC-7651-4D3F-9D15-001E5C03843B}" srcId="{B7F35ED3-D3D9-4FBF-A72F-E76F62EAAB98}" destId="{217DF204-7CDB-4498-84B7-40B8AB53ECCA}" srcOrd="1" destOrd="0" parTransId="{26F0A5B5-9AD0-40FC-BA01-98D2FC9EFE96}" sibTransId="{F2C364C2-F4A9-4F80-BC4A-DA5A60DA1531}"/>
    <dgm:cxn modelId="{E7CFB7BA-FE2E-4F4D-83CD-983822D25A5D}" srcId="{B7F35ED3-D3D9-4FBF-A72F-E76F62EAAB98}" destId="{8CB6CF8A-0847-476F-95E5-9937B220B2CB}" srcOrd="0" destOrd="0" parTransId="{9C3F3443-8877-4F9F-94D2-A3F35610FE07}" sibTransId="{50C911B0-F986-416F-9967-5BDEC37285AB}"/>
    <dgm:cxn modelId="{61767E57-F62A-4B7C-A920-66DBC5F226E9}" type="presOf" srcId="{51BB526B-63E0-45F9-80CE-8F663C269FB9}" destId="{A9993D5E-80C6-411A-8C50-7530E2C8486F}" srcOrd="0" destOrd="0" presId="urn:microsoft.com/office/officeart/2005/8/layout/cycle6"/>
    <dgm:cxn modelId="{8CEE3AA0-13AC-46AD-908B-029F9A2D51F0}" srcId="{B7F35ED3-D3D9-4FBF-A72F-E76F62EAAB98}" destId="{51BB526B-63E0-45F9-80CE-8F663C269FB9}" srcOrd="4" destOrd="0" parTransId="{51B0C3BE-A93B-410F-8D4A-828016B6CFCB}" sibTransId="{45B81521-09D5-4AB2-9E75-91B20B3D4D21}"/>
    <dgm:cxn modelId="{A0530C21-2311-43EB-AC7C-ABBE3098E89A}" type="presOf" srcId="{26533736-1668-46F5-893A-71292DEE370A}" destId="{A8FA639B-2291-4B3D-8E89-90459838ADF4}" srcOrd="0" destOrd="0" presId="urn:microsoft.com/office/officeart/2005/8/layout/cycle6"/>
    <dgm:cxn modelId="{105E72A2-D4B3-472F-8152-845B8A130EFD}" type="presOf" srcId="{8CB6CF8A-0847-476F-95E5-9937B220B2CB}" destId="{F93D98E7-4F84-4883-B469-4B57B15D5830}" srcOrd="0" destOrd="0" presId="urn:microsoft.com/office/officeart/2005/8/layout/cycle6"/>
    <dgm:cxn modelId="{E1E24287-8456-427F-8A6F-4B3227408E06}" srcId="{B7F35ED3-D3D9-4FBF-A72F-E76F62EAAB98}" destId="{867D0334-AC7A-4D06-891C-68B74A630BED}" srcOrd="3" destOrd="0" parTransId="{2798F285-9DBE-4D70-8998-8E0206698575}" sibTransId="{9C069953-96E6-4554-A40B-7C2604BE5643}"/>
    <dgm:cxn modelId="{96027C51-17E4-45F1-8622-088A44089176}" type="presOf" srcId="{867D0334-AC7A-4D06-891C-68B74A630BED}" destId="{3A855AC6-EEE5-4A3F-9F36-5F8737753F18}" srcOrd="0" destOrd="0" presId="urn:microsoft.com/office/officeart/2005/8/layout/cycle6"/>
    <dgm:cxn modelId="{000E2931-5FC4-4F49-AED1-D0DC021B1692}" type="presOf" srcId="{50C911B0-F986-416F-9967-5BDEC37285AB}" destId="{1F1505D0-3E04-468A-AC4C-B0DA0ABFC8A3}" srcOrd="0" destOrd="0" presId="urn:microsoft.com/office/officeart/2005/8/layout/cycle6"/>
    <dgm:cxn modelId="{BE0936F0-9314-4B4A-91A6-C3E014416697}" type="presOf" srcId="{9C069953-96E6-4554-A40B-7C2604BE5643}" destId="{E639C2D0-7068-4F9B-A6CD-DA05990C857A}" srcOrd="0" destOrd="0" presId="urn:microsoft.com/office/officeart/2005/8/layout/cycle6"/>
    <dgm:cxn modelId="{7305A439-2F1D-4921-BFBF-EA6B143B2AED}" type="presOf" srcId="{217DF204-7CDB-4498-84B7-40B8AB53ECCA}" destId="{11936D8A-0E9E-43B9-945B-0C7E1FDBBB88}" srcOrd="0" destOrd="0" presId="urn:microsoft.com/office/officeart/2005/8/layout/cycle6"/>
    <dgm:cxn modelId="{E1623887-5E41-4DE3-8728-CFF712D2BD4F}" type="presOf" srcId="{45B81521-09D5-4AB2-9E75-91B20B3D4D21}" destId="{BE8FAAC0-DD1E-4799-B27E-14D21731CC41}" srcOrd="0" destOrd="0" presId="urn:microsoft.com/office/officeart/2005/8/layout/cycle6"/>
    <dgm:cxn modelId="{B4F71437-CC71-42F9-846C-337947B07144}" type="presOf" srcId="{B7F35ED3-D3D9-4FBF-A72F-E76F62EAAB98}" destId="{3C920333-BC8A-4CE5-8445-943691A01437}" srcOrd="0" destOrd="0" presId="urn:microsoft.com/office/officeart/2005/8/layout/cycle6"/>
    <dgm:cxn modelId="{37C9E2D7-CABA-4E98-8159-7C8C196F8258}" type="presOf" srcId="{F2C364C2-F4A9-4F80-BC4A-DA5A60DA1531}" destId="{1471DCD8-21F8-440E-90A3-A9B3436E95E4}" srcOrd="0" destOrd="0" presId="urn:microsoft.com/office/officeart/2005/8/layout/cycle6"/>
    <dgm:cxn modelId="{11855023-24C7-46A7-9802-216A53997921}" type="presParOf" srcId="{3C920333-BC8A-4CE5-8445-943691A01437}" destId="{F93D98E7-4F84-4883-B469-4B57B15D5830}" srcOrd="0" destOrd="0" presId="urn:microsoft.com/office/officeart/2005/8/layout/cycle6"/>
    <dgm:cxn modelId="{168E612F-79EA-4B67-8967-67CDBE67C7EA}" type="presParOf" srcId="{3C920333-BC8A-4CE5-8445-943691A01437}" destId="{BF961D28-A608-46FF-8118-CBD79381E961}" srcOrd="1" destOrd="0" presId="urn:microsoft.com/office/officeart/2005/8/layout/cycle6"/>
    <dgm:cxn modelId="{5701143D-2071-4F3E-B0AE-1F2C43AEB659}" type="presParOf" srcId="{3C920333-BC8A-4CE5-8445-943691A01437}" destId="{1F1505D0-3E04-468A-AC4C-B0DA0ABFC8A3}" srcOrd="2" destOrd="0" presId="urn:microsoft.com/office/officeart/2005/8/layout/cycle6"/>
    <dgm:cxn modelId="{E5BDA1A4-A0E7-4177-B7D6-9BDC768A22AC}" type="presParOf" srcId="{3C920333-BC8A-4CE5-8445-943691A01437}" destId="{11936D8A-0E9E-43B9-945B-0C7E1FDBBB88}" srcOrd="3" destOrd="0" presId="urn:microsoft.com/office/officeart/2005/8/layout/cycle6"/>
    <dgm:cxn modelId="{09C4CE66-B6D9-42D9-8C8B-7401B0C00516}" type="presParOf" srcId="{3C920333-BC8A-4CE5-8445-943691A01437}" destId="{4FF55BC2-20CA-4F6E-A7B3-5A26B7A4FE6F}" srcOrd="4" destOrd="0" presId="urn:microsoft.com/office/officeart/2005/8/layout/cycle6"/>
    <dgm:cxn modelId="{06231F55-4F8F-4810-9BD6-FC6B8B44B5C0}" type="presParOf" srcId="{3C920333-BC8A-4CE5-8445-943691A01437}" destId="{1471DCD8-21F8-440E-90A3-A9B3436E95E4}" srcOrd="5" destOrd="0" presId="urn:microsoft.com/office/officeart/2005/8/layout/cycle6"/>
    <dgm:cxn modelId="{BC8C5C05-25AF-4859-8C0E-4D2AF559F64F}" type="presParOf" srcId="{3C920333-BC8A-4CE5-8445-943691A01437}" destId="{A8FA639B-2291-4B3D-8E89-90459838ADF4}" srcOrd="6" destOrd="0" presId="urn:microsoft.com/office/officeart/2005/8/layout/cycle6"/>
    <dgm:cxn modelId="{524EDB3A-1434-4EB3-B9CB-D8F66DA707CD}" type="presParOf" srcId="{3C920333-BC8A-4CE5-8445-943691A01437}" destId="{D272C9DC-22E9-45A4-B822-B57038B949E1}" srcOrd="7" destOrd="0" presId="urn:microsoft.com/office/officeart/2005/8/layout/cycle6"/>
    <dgm:cxn modelId="{F881F033-C021-492F-83B0-6F1F98F9FC61}" type="presParOf" srcId="{3C920333-BC8A-4CE5-8445-943691A01437}" destId="{30A478CF-2F51-43BC-9A0C-256864938F94}" srcOrd="8" destOrd="0" presId="urn:microsoft.com/office/officeart/2005/8/layout/cycle6"/>
    <dgm:cxn modelId="{B0BBDEF0-15C4-4207-B9E3-0ADACCB3174F}" type="presParOf" srcId="{3C920333-BC8A-4CE5-8445-943691A01437}" destId="{3A855AC6-EEE5-4A3F-9F36-5F8737753F18}" srcOrd="9" destOrd="0" presId="urn:microsoft.com/office/officeart/2005/8/layout/cycle6"/>
    <dgm:cxn modelId="{C099AB21-69C2-4232-8AA8-A100E8801160}" type="presParOf" srcId="{3C920333-BC8A-4CE5-8445-943691A01437}" destId="{D98331F9-CF82-4CB5-A883-A7F12D9F4CEF}" srcOrd="10" destOrd="0" presId="urn:microsoft.com/office/officeart/2005/8/layout/cycle6"/>
    <dgm:cxn modelId="{25735C67-FD23-4D7E-B3D5-7EFEB5A9B41C}" type="presParOf" srcId="{3C920333-BC8A-4CE5-8445-943691A01437}" destId="{E639C2D0-7068-4F9B-A6CD-DA05990C857A}" srcOrd="11" destOrd="0" presId="urn:microsoft.com/office/officeart/2005/8/layout/cycle6"/>
    <dgm:cxn modelId="{09252847-673A-4AEC-8916-85E869ECF1A8}" type="presParOf" srcId="{3C920333-BC8A-4CE5-8445-943691A01437}" destId="{A9993D5E-80C6-411A-8C50-7530E2C8486F}" srcOrd="12" destOrd="0" presId="urn:microsoft.com/office/officeart/2005/8/layout/cycle6"/>
    <dgm:cxn modelId="{7FB8F32C-7B57-4561-B087-6EB543FAF0C6}" type="presParOf" srcId="{3C920333-BC8A-4CE5-8445-943691A01437}" destId="{21E27AEC-E276-4C75-9D3F-7995D2360247}" srcOrd="13" destOrd="0" presId="urn:microsoft.com/office/officeart/2005/8/layout/cycle6"/>
    <dgm:cxn modelId="{8AC6D5D6-1F1D-4C98-914A-206F9A001388}" type="presParOf" srcId="{3C920333-BC8A-4CE5-8445-943691A01437}" destId="{BE8FAAC0-DD1E-4799-B27E-14D21731CC4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5BA153A-BA9D-4C62-91FC-486AF098C39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MY"/>
        </a:p>
      </dgm:t>
    </dgm:pt>
    <dgm:pt modelId="{B80D21B7-716A-4FC4-8145-583B8D2D37CE}">
      <dgm:prSet/>
      <dgm:spPr>
        <a:solidFill>
          <a:srgbClr val="F88B00"/>
        </a:solidFill>
      </dgm:spPr>
      <dgm:t>
        <a:bodyPr/>
        <a:lstStyle/>
        <a:p>
          <a:pPr rtl="0"/>
          <a:r>
            <a:rPr lang="en-MY" dirty="0" smtClean="0"/>
            <a:t>POS System</a:t>
          </a:r>
          <a:endParaRPr lang="en-MY" dirty="0"/>
        </a:p>
      </dgm:t>
    </dgm:pt>
    <dgm:pt modelId="{F1342649-C82F-4093-BF3A-0CF04CF1D13F}" type="parTrans" cxnId="{C46717EF-F7DA-420F-BA0B-9C70610FDE94}">
      <dgm:prSet/>
      <dgm:spPr/>
      <dgm:t>
        <a:bodyPr/>
        <a:lstStyle/>
        <a:p>
          <a:endParaRPr lang="en-MY"/>
        </a:p>
      </dgm:t>
    </dgm:pt>
    <dgm:pt modelId="{0FE535BB-5C13-466D-8D29-F7C4F2F43A39}" type="sibTrans" cxnId="{C46717EF-F7DA-420F-BA0B-9C70610FDE94}">
      <dgm:prSet/>
      <dgm:spPr/>
      <dgm:t>
        <a:bodyPr/>
        <a:lstStyle/>
        <a:p>
          <a:endParaRPr lang="en-MY"/>
        </a:p>
      </dgm:t>
    </dgm:pt>
    <dgm:pt modelId="{C2547EAD-2BDD-46B7-8623-72AAFDC3C6C4}">
      <dgm:prSet/>
      <dgm:spPr>
        <a:solidFill>
          <a:srgbClr val="F8D00B"/>
        </a:solidFill>
      </dgm:spPr>
      <dgm:t>
        <a:bodyPr/>
        <a:lstStyle/>
        <a:p>
          <a:pPr rtl="0"/>
          <a:r>
            <a:rPr lang="en-MY" dirty="0" smtClean="0"/>
            <a:t>Fixed Asset Management</a:t>
          </a:r>
          <a:endParaRPr lang="en-MY" dirty="0"/>
        </a:p>
      </dgm:t>
    </dgm:pt>
    <dgm:pt modelId="{164B28B8-B624-40C8-9432-5D170F019CC2}" type="parTrans" cxnId="{C9EC0A6B-AB0C-4235-98C3-680C751653BE}">
      <dgm:prSet/>
      <dgm:spPr/>
      <dgm:t>
        <a:bodyPr/>
        <a:lstStyle/>
        <a:p>
          <a:endParaRPr lang="en-MY"/>
        </a:p>
      </dgm:t>
    </dgm:pt>
    <dgm:pt modelId="{DBA85BD9-EC20-4B19-8386-3186BC405488}" type="sibTrans" cxnId="{C9EC0A6B-AB0C-4235-98C3-680C751653BE}">
      <dgm:prSet/>
      <dgm:spPr/>
      <dgm:t>
        <a:bodyPr/>
        <a:lstStyle/>
        <a:p>
          <a:endParaRPr lang="en-MY"/>
        </a:p>
      </dgm:t>
    </dgm:pt>
    <dgm:pt modelId="{E20DFF6A-1852-4F72-B2BF-1207A4DE0B86}">
      <dgm:prSet/>
      <dgm:spPr>
        <a:solidFill>
          <a:srgbClr val="0070C0"/>
        </a:solidFill>
      </dgm:spPr>
      <dgm:t>
        <a:bodyPr/>
        <a:lstStyle/>
        <a:p>
          <a:pPr rtl="0"/>
          <a:r>
            <a:rPr lang="en-MY" dirty="0" smtClean="0"/>
            <a:t>Payroll System</a:t>
          </a:r>
          <a:endParaRPr lang="en-MY" dirty="0"/>
        </a:p>
      </dgm:t>
    </dgm:pt>
    <dgm:pt modelId="{1BD78303-4D9C-4B12-8414-A07FEA54EC0A}" type="parTrans" cxnId="{EE95966C-D7E3-4AB4-AA1B-02AD25D8B6C3}">
      <dgm:prSet/>
      <dgm:spPr/>
      <dgm:t>
        <a:bodyPr/>
        <a:lstStyle/>
        <a:p>
          <a:endParaRPr lang="en-MY"/>
        </a:p>
      </dgm:t>
    </dgm:pt>
    <dgm:pt modelId="{C609970A-0A77-49C3-BAA7-6A35C43F0FB6}" type="sibTrans" cxnId="{EE95966C-D7E3-4AB4-AA1B-02AD25D8B6C3}">
      <dgm:prSet/>
      <dgm:spPr/>
      <dgm:t>
        <a:bodyPr/>
        <a:lstStyle/>
        <a:p>
          <a:endParaRPr lang="en-MY"/>
        </a:p>
      </dgm:t>
    </dgm:pt>
    <dgm:pt modelId="{8DCB5D89-907A-45EC-8CCC-05A4E6F5C6D7}">
      <dgm:prSet/>
      <dgm:spPr>
        <a:solidFill>
          <a:srgbClr val="1A9172"/>
        </a:solidFill>
      </dgm:spPr>
      <dgm:t>
        <a:bodyPr/>
        <a:lstStyle/>
        <a:p>
          <a:pPr rtl="0"/>
          <a:r>
            <a:rPr lang="en-MY" smtClean="0"/>
            <a:t>CRM System</a:t>
          </a:r>
          <a:endParaRPr lang="en-MY"/>
        </a:p>
      </dgm:t>
    </dgm:pt>
    <dgm:pt modelId="{C3ECE9D1-09AD-4E4E-AC8D-71468FC087A3}" type="parTrans" cxnId="{1F2757BC-7344-43F4-BA64-9A15E52AB160}">
      <dgm:prSet/>
      <dgm:spPr/>
      <dgm:t>
        <a:bodyPr/>
        <a:lstStyle/>
        <a:p>
          <a:endParaRPr lang="en-MY"/>
        </a:p>
      </dgm:t>
    </dgm:pt>
    <dgm:pt modelId="{EEE2B533-68DB-4A4F-ACFB-9FE2AC2FF907}" type="sibTrans" cxnId="{1F2757BC-7344-43F4-BA64-9A15E52AB160}">
      <dgm:prSet/>
      <dgm:spPr/>
      <dgm:t>
        <a:bodyPr/>
        <a:lstStyle/>
        <a:p>
          <a:endParaRPr lang="en-MY"/>
        </a:p>
      </dgm:t>
    </dgm:pt>
    <dgm:pt modelId="{C08755EC-F6C5-420D-BD2B-0EDD82818CEE}">
      <dgm:prSet/>
      <dgm:spPr>
        <a:solidFill>
          <a:srgbClr val="C00000"/>
        </a:solidFill>
      </dgm:spPr>
      <dgm:t>
        <a:bodyPr/>
        <a:lstStyle/>
        <a:p>
          <a:pPr rtl="0"/>
          <a:r>
            <a:rPr lang="en-MY" dirty="0" smtClean="0"/>
            <a:t>Cash Book System</a:t>
          </a:r>
          <a:endParaRPr lang="en-MY" dirty="0"/>
        </a:p>
      </dgm:t>
    </dgm:pt>
    <dgm:pt modelId="{6A29DC54-A498-4389-9316-F642F07D2ACC}" type="sibTrans" cxnId="{8D075C6D-B517-4566-AACB-C812AE01810E}">
      <dgm:prSet/>
      <dgm:spPr/>
      <dgm:t>
        <a:bodyPr/>
        <a:lstStyle/>
        <a:p>
          <a:endParaRPr lang="en-MY"/>
        </a:p>
      </dgm:t>
    </dgm:pt>
    <dgm:pt modelId="{E816FCEA-D2D9-41F0-8FDB-4987D8892A16}" type="parTrans" cxnId="{8D075C6D-B517-4566-AACB-C812AE01810E}">
      <dgm:prSet/>
      <dgm:spPr/>
      <dgm:t>
        <a:bodyPr/>
        <a:lstStyle/>
        <a:p>
          <a:endParaRPr lang="en-MY"/>
        </a:p>
      </dgm:t>
    </dgm:pt>
    <dgm:pt modelId="{AB0D6DB7-6B5D-4F3F-BF8C-397B13D4B178}" type="pres">
      <dgm:prSet presAssocID="{45BA153A-BA9D-4C62-91FC-486AF098C394}" presName="linear" presStyleCnt="0">
        <dgm:presLayoutVars>
          <dgm:animLvl val="lvl"/>
          <dgm:resizeHandles val="exact"/>
        </dgm:presLayoutVars>
      </dgm:prSet>
      <dgm:spPr/>
      <dgm:t>
        <a:bodyPr/>
        <a:lstStyle/>
        <a:p>
          <a:endParaRPr lang="en-MY"/>
        </a:p>
      </dgm:t>
    </dgm:pt>
    <dgm:pt modelId="{9CBB304F-D530-40F5-BBC6-13F8E06A133B}" type="pres">
      <dgm:prSet presAssocID="{C08755EC-F6C5-420D-BD2B-0EDD82818CEE}" presName="parentText" presStyleLbl="node1" presStyleIdx="0" presStyleCnt="5" custLinFactY="-32290" custLinFactNeighborX="2172" custLinFactNeighborY="-100000">
        <dgm:presLayoutVars>
          <dgm:chMax val="0"/>
          <dgm:bulletEnabled val="1"/>
        </dgm:presLayoutVars>
      </dgm:prSet>
      <dgm:spPr/>
      <dgm:t>
        <a:bodyPr/>
        <a:lstStyle/>
        <a:p>
          <a:endParaRPr lang="en-MY"/>
        </a:p>
      </dgm:t>
    </dgm:pt>
    <dgm:pt modelId="{E6B96454-346E-4B46-BDF5-A0C990666CA4}" type="pres">
      <dgm:prSet presAssocID="{6A29DC54-A498-4389-9316-F642F07D2ACC}" presName="spacer" presStyleCnt="0"/>
      <dgm:spPr/>
      <dgm:t>
        <a:bodyPr/>
        <a:lstStyle/>
        <a:p>
          <a:endParaRPr lang="en-MY"/>
        </a:p>
      </dgm:t>
    </dgm:pt>
    <dgm:pt modelId="{1B24C026-57A6-42C2-A041-F51D277D6346}" type="pres">
      <dgm:prSet presAssocID="{B80D21B7-716A-4FC4-8145-583B8D2D37CE}" presName="parentText" presStyleLbl="node1" presStyleIdx="1" presStyleCnt="5">
        <dgm:presLayoutVars>
          <dgm:chMax val="0"/>
          <dgm:bulletEnabled val="1"/>
        </dgm:presLayoutVars>
      </dgm:prSet>
      <dgm:spPr/>
      <dgm:t>
        <a:bodyPr/>
        <a:lstStyle/>
        <a:p>
          <a:endParaRPr lang="en-MY"/>
        </a:p>
      </dgm:t>
    </dgm:pt>
    <dgm:pt modelId="{737EDECE-CB2F-4C37-9324-36996463EC31}" type="pres">
      <dgm:prSet presAssocID="{0FE535BB-5C13-466D-8D29-F7C4F2F43A39}" presName="spacer" presStyleCnt="0"/>
      <dgm:spPr/>
      <dgm:t>
        <a:bodyPr/>
        <a:lstStyle/>
        <a:p>
          <a:endParaRPr lang="en-MY"/>
        </a:p>
      </dgm:t>
    </dgm:pt>
    <dgm:pt modelId="{0E404BC9-02B3-4B30-8D0B-EB6575441CA4}" type="pres">
      <dgm:prSet presAssocID="{C2547EAD-2BDD-46B7-8623-72AAFDC3C6C4}" presName="parentText" presStyleLbl="node1" presStyleIdx="2" presStyleCnt="5">
        <dgm:presLayoutVars>
          <dgm:chMax val="0"/>
          <dgm:bulletEnabled val="1"/>
        </dgm:presLayoutVars>
      </dgm:prSet>
      <dgm:spPr/>
      <dgm:t>
        <a:bodyPr/>
        <a:lstStyle/>
        <a:p>
          <a:endParaRPr lang="en-MY"/>
        </a:p>
      </dgm:t>
    </dgm:pt>
    <dgm:pt modelId="{D73E191B-D557-4E79-B3A9-C445C14B9C94}" type="pres">
      <dgm:prSet presAssocID="{DBA85BD9-EC20-4B19-8386-3186BC405488}" presName="spacer" presStyleCnt="0"/>
      <dgm:spPr/>
      <dgm:t>
        <a:bodyPr/>
        <a:lstStyle/>
        <a:p>
          <a:endParaRPr lang="en-MY"/>
        </a:p>
      </dgm:t>
    </dgm:pt>
    <dgm:pt modelId="{7C3D1297-A24A-4689-A875-62E09BCFE2FD}" type="pres">
      <dgm:prSet presAssocID="{E20DFF6A-1852-4F72-B2BF-1207A4DE0B86}" presName="parentText" presStyleLbl="node1" presStyleIdx="3" presStyleCnt="5">
        <dgm:presLayoutVars>
          <dgm:chMax val="0"/>
          <dgm:bulletEnabled val="1"/>
        </dgm:presLayoutVars>
      </dgm:prSet>
      <dgm:spPr/>
      <dgm:t>
        <a:bodyPr/>
        <a:lstStyle/>
        <a:p>
          <a:endParaRPr lang="en-MY"/>
        </a:p>
      </dgm:t>
    </dgm:pt>
    <dgm:pt modelId="{E2A4627B-FB77-49C6-959E-E73BF6521053}" type="pres">
      <dgm:prSet presAssocID="{C609970A-0A77-49C3-BAA7-6A35C43F0FB6}" presName="spacer" presStyleCnt="0"/>
      <dgm:spPr/>
      <dgm:t>
        <a:bodyPr/>
        <a:lstStyle/>
        <a:p>
          <a:endParaRPr lang="en-MY"/>
        </a:p>
      </dgm:t>
    </dgm:pt>
    <dgm:pt modelId="{9A5EF4A0-AF59-4D40-8DBB-70FA311B4030}" type="pres">
      <dgm:prSet presAssocID="{8DCB5D89-907A-45EC-8CCC-05A4E6F5C6D7}" presName="parentText" presStyleLbl="node1" presStyleIdx="4" presStyleCnt="5">
        <dgm:presLayoutVars>
          <dgm:chMax val="0"/>
          <dgm:bulletEnabled val="1"/>
        </dgm:presLayoutVars>
      </dgm:prSet>
      <dgm:spPr/>
      <dgm:t>
        <a:bodyPr/>
        <a:lstStyle/>
        <a:p>
          <a:endParaRPr lang="en-MY"/>
        </a:p>
      </dgm:t>
    </dgm:pt>
  </dgm:ptLst>
  <dgm:cxnLst>
    <dgm:cxn modelId="{6FED6007-6F17-4D5F-9425-4EB2F9DC9403}" type="presOf" srcId="{45BA153A-BA9D-4C62-91FC-486AF098C394}" destId="{AB0D6DB7-6B5D-4F3F-BF8C-397B13D4B178}" srcOrd="0" destOrd="0" presId="urn:microsoft.com/office/officeart/2005/8/layout/vList2"/>
    <dgm:cxn modelId="{EE95966C-D7E3-4AB4-AA1B-02AD25D8B6C3}" srcId="{45BA153A-BA9D-4C62-91FC-486AF098C394}" destId="{E20DFF6A-1852-4F72-B2BF-1207A4DE0B86}" srcOrd="3" destOrd="0" parTransId="{1BD78303-4D9C-4B12-8414-A07FEA54EC0A}" sibTransId="{C609970A-0A77-49C3-BAA7-6A35C43F0FB6}"/>
    <dgm:cxn modelId="{1F2757BC-7344-43F4-BA64-9A15E52AB160}" srcId="{45BA153A-BA9D-4C62-91FC-486AF098C394}" destId="{8DCB5D89-907A-45EC-8CCC-05A4E6F5C6D7}" srcOrd="4" destOrd="0" parTransId="{C3ECE9D1-09AD-4E4E-AC8D-71468FC087A3}" sibTransId="{EEE2B533-68DB-4A4F-ACFB-9FE2AC2FF907}"/>
    <dgm:cxn modelId="{5254C85D-5598-471C-95EC-1625B2F64A5A}" type="presOf" srcId="{8DCB5D89-907A-45EC-8CCC-05A4E6F5C6D7}" destId="{9A5EF4A0-AF59-4D40-8DBB-70FA311B4030}" srcOrd="0" destOrd="0" presId="urn:microsoft.com/office/officeart/2005/8/layout/vList2"/>
    <dgm:cxn modelId="{FD0781A7-630D-4999-A7C9-565356103976}" type="presOf" srcId="{E20DFF6A-1852-4F72-B2BF-1207A4DE0B86}" destId="{7C3D1297-A24A-4689-A875-62E09BCFE2FD}" srcOrd="0" destOrd="0" presId="urn:microsoft.com/office/officeart/2005/8/layout/vList2"/>
    <dgm:cxn modelId="{C9EC0A6B-AB0C-4235-98C3-680C751653BE}" srcId="{45BA153A-BA9D-4C62-91FC-486AF098C394}" destId="{C2547EAD-2BDD-46B7-8623-72AAFDC3C6C4}" srcOrd="2" destOrd="0" parTransId="{164B28B8-B624-40C8-9432-5D170F019CC2}" sibTransId="{DBA85BD9-EC20-4B19-8386-3186BC405488}"/>
    <dgm:cxn modelId="{C46717EF-F7DA-420F-BA0B-9C70610FDE94}" srcId="{45BA153A-BA9D-4C62-91FC-486AF098C394}" destId="{B80D21B7-716A-4FC4-8145-583B8D2D37CE}" srcOrd="1" destOrd="0" parTransId="{F1342649-C82F-4093-BF3A-0CF04CF1D13F}" sibTransId="{0FE535BB-5C13-466D-8D29-F7C4F2F43A39}"/>
    <dgm:cxn modelId="{8D075C6D-B517-4566-AACB-C812AE01810E}" srcId="{45BA153A-BA9D-4C62-91FC-486AF098C394}" destId="{C08755EC-F6C5-420D-BD2B-0EDD82818CEE}" srcOrd="0" destOrd="0" parTransId="{E816FCEA-D2D9-41F0-8FDB-4987D8892A16}" sibTransId="{6A29DC54-A498-4389-9316-F642F07D2ACC}"/>
    <dgm:cxn modelId="{DBBBA8D0-1CC9-46F6-A129-CC8E43E45425}" type="presOf" srcId="{C2547EAD-2BDD-46B7-8623-72AAFDC3C6C4}" destId="{0E404BC9-02B3-4B30-8D0B-EB6575441CA4}" srcOrd="0" destOrd="0" presId="urn:microsoft.com/office/officeart/2005/8/layout/vList2"/>
    <dgm:cxn modelId="{32C34FC7-6B7B-4BCD-8493-34C47A62356E}" type="presOf" srcId="{B80D21B7-716A-4FC4-8145-583B8D2D37CE}" destId="{1B24C026-57A6-42C2-A041-F51D277D6346}" srcOrd="0" destOrd="0" presId="urn:microsoft.com/office/officeart/2005/8/layout/vList2"/>
    <dgm:cxn modelId="{15ABA673-4975-40D2-95F0-9FE4014E72B2}" type="presOf" srcId="{C08755EC-F6C5-420D-BD2B-0EDD82818CEE}" destId="{9CBB304F-D530-40F5-BBC6-13F8E06A133B}" srcOrd="0" destOrd="0" presId="urn:microsoft.com/office/officeart/2005/8/layout/vList2"/>
    <dgm:cxn modelId="{8F321B0F-793D-4F0A-BB15-593E173E6E07}" type="presParOf" srcId="{AB0D6DB7-6B5D-4F3F-BF8C-397B13D4B178}" destId="{9CBB304F-D530-40F5-BBC6-13F8E06A133B}" srcOrd="0" destOrd="0" presId="urn:microsoft.com/office/officeart/2005/8/layout/vList2"/>
    <dgm:cxn modelId="{892A87CB-3B9B-46BE-B09F-70DF1792B033}" type="presParOf" srcId="{AB0D6DB7-6B5D-4F3F-BF8C-397B13D4B178}" destId="{E6B96454-346E-4B46-BDF5-A0C990666CA4}" srcOrd="1" destOrd="0" presId="urn:microsoft.com/office/officeart/2005/8/layout/vList2"/>
    <dgm:cxn modelId="{683149D3-E225-4639-83EF-8D13E41B89B5}" type="presParOf" srcId="{AB0D6DB7-6B5D-4F3F-BF8C-397B13D4B178}" destId="{1B24C026-57A6-42C2-A041-F51D277D6346}" srcOrd="2" destOrd="0" presId="urn:microsoft.com/office/officeart/2005/8/layout/vList2"/>
    <dgm:cxn modelId="{C70E5930-1C5B-4AEC-95C1-14CCCD6CC1E5}" type="presParOf" srcId="{AB0D6DB7-6B5D-4F3F-BF8C-397B13D4B178}" destId="{737EDECE-CB2F-4C37-9324-36996463EC31}" srcOrd="3" destOrd="0" presId="urn:microsoft.com/office/officeart/2005/8/layout/vList2"/>
    <dgm:cxn modelId="{ABB938C6-14DE-4321-8370-5EA69F4E9FE6}" type="presParOf" srcId="{AB0D6DB7-6B5D-4F3F-BF8C-397B13D4B178}" destId="{0E404BC9-02B3-4B30-8D0B-EB6575441CA4}" srcOrd="4" destOrd="0" presId="urn:microsoft.com/office/officeart/2005/8/layout/vList2"/>
    <dgm:cxn modelId="{ECD40BFE-82E2-4E3A-B2CD-777913A5E779}" type="presParOf" srcId="{AB0D6DB7-6B5D-4F3F-BF8C-397B13D4B178}" destId="{D73E191B-D557-4E79-B3A9-C445C14B9C94}" srcOrd="5" destOrd="0" presId="urn:microsoft.com/office/officeart/2005/8/layout/vList2"/>
    <dgm:cxn modelId="{41D26BBC-B5CD-49DE-99A5-0E4570CA0C56}" type="presParOf" srcId="{AB0D6DB7-6B5D-4F3F-BF8C-397B13D4B178}" destId="{7C3D1297-A24A-4689-A875-62E09BCFE2FD}" srcOrd="6" destOrd="0" presId="urn:microsoft.com/office/officeart/2005/8/layout/vList2"/>
    <dgm:cxn modelId="{0D388801-076A-44C8-8682-C7D585D56DD7}" type="presParOf" srcId="{AB0D6DB7-6B5D-4F3F-BF8C-397B13D4B178}" destId="{E2A4627B-FB77-49C6-959E-E73BF6521053}" srcOrd="7" destOrd="0" presId="urn:microsoft.com/office/officeart/2005/8/layout/vList2"/>
    <dgm:cxn modelId="{A7CD2ECD-15E3-46DB-86A9-58B85B23160D}" type="presParOf" srcId="{AB0D6DB7-6B5D-4F3F-BF8C-397B13D4B178}" destId="{9A5EF4A0-AF59-4D40-8DBB-70FA311B4030}"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D98E7-4F84-4883-B469-4B57B15D5830}">
      <dsp:nvSpPr>
        <dsp:cNvPr id="0" name=""/>
        <dsp:cNvSpPr/>
      </dsp:nvSpPr>
      <dsp:spPr>
        <a:xfrm>
          <a:off x="7685155" y="3825"/>
          <a:ext cx="3211977" cy="2087785"/>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Financial Module</a:t>
          </a:r>
          <a:endParaRPr lang="en-MY" sz="3800" kern="1200" dirty="0"/>
        </a:p>
      </dsp:txBody>
      <dsp:txXfrm>
        <a:off x="7787072" y="105742"/>
        <a:ext cx="3008143" cy="1883951"/>
      </dsp:txXfrm>
    </dsp:sp>
    <dsp:sp modelId="{1F1505D0-3E04-468A-AC4C-B0DA0ABFC8A3}">
      <dsp:nvSpPr>
        <dsp:cNvPr id="0" name=""/>
        <dsp:cNvSpPr/>
      </dsp:nvSpPr>
      <dsp:spPr>
        <a:xfrm>
          <a:off x="5122284" y="1047718"/>
          <a:ext cx="8337719" cy="8337719"/>
        </a:xfrm>
        <a:custGeom>
          <a:avLst/>
          <a:gdLst/>
          <a:ahLst/>
          <a:cxnLst/>
          <a:rect l="0" t="0" r="0" b="0"/>
          <a:pathLst>
            <a:path>
              <a:moveTo>
                <a:pt x="5796884" y="331031"/>
              </a:moveTo>
              <a:arcTo wR="4168859" hR="4168859" stAng="17579213" swAng="196013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936D8A-0E9E-43B9-945B-0C7E1FDBBB88}">
      <dsp:nvSpPr>
        <dsp:cNvPr id="0" name=""/>
        <dsp:cNvSpPr/>
      </dsp:nvSpPr>
      <dsp:spPr>
        <a:xfrm>
          <a:off x="11649976" y="2884436"/>
          <a:ext cx="3211977" cy="2087785"/>
        </a:xfrm>
        <a:prstGeom prst="roundRect">
          <a:avLst/>
        </a:prstGeom>
        <a:solidFill>
          <a:srgbClr val="F88B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Inventory Module</a:t>
          </a:r>
          <a:endParaRPr lang="en-MY" sz="3800" kern="1200" dirty="0"/>
        </a:p>
      </dsp:txBody>
      <dsp:txXfrm>
        <a:off x="11751893" y="2986353"/>
        <a:ext cx="3008143" cy="1883951"/>
      </dsp:txXfrm>
    </dsp:sp>
    <dsp:sp modelId="{1471DCD8-21F8-440E-90A3-A9B3436E95E4}">
      <dsp:nvSpPr>
        <dsp:cNvPr id="0" name=""/>
        <dsp:cNvSpPr/>
      </dsp:nvSpPr>
      <dsp:spPr>
        <a:xfrm>
          <a:off x="5122284" y="1047718"/>
          <a:ext cx="8337719" cy="8337719"/>
        </a:xfrm>
        <a:custGeom>
          <a:avLst/>
          <a:gdLst/>
          <a:ahLst/>
          <a:cxnLst/>
          <a:rect l="0" t="0" r="0" b="0"/>
          <a:pathLst>
            <a:path>
              <a:moveTo>
                <a:pt x="8332029" y="3951139"/>
              </a:moveTo>
              <a:arcTo wR="4168859" hR="4168859" stAng="21420381" swAng="2195223"/>
            </a:path>
          </a:pathLst>
        </a:custGeom>
        <a:noFill/>
        <a:ln w="9525" cap="flat" cmpd="sng" algn="ctr">
          <a:solidFill>
            <a:schemeClr val="accent2">
              <a:hueOff val="499962"/>
              <a:satOff val="-10206"/>
              <a:lumOff val="-1324"/>
              <a:alphaOff val="0"/>
            </a:schemeClr>
          </a:solidFill>
          <a:prstDash val="solid"/>
        </a:ln>
        <a:effectLst/>
      </dsp:spPr>
      <dsp:style>
        <a:lnRef idx="1">
          <a:scrgbClr r="0" g="0" b="0"/>
        </a:lnRef>
        <a:fillRef idx="0">
          <a:scrgbClr r="0" g="0" b="0"/>
        </a:fillRef>
        <a:effectRef idx="0">
          <a:scrgbClr r="0" g="0" b="0"/>
        </a:effectRef>
        <a:fontRef idx="minor"/>
      </dsp:style>
    </dsp:sp>
    <dsp:sp modelId="{A8FA639B-2291-4B3D-8E89-90459838ADF4}">
      <dsp:nvSpPr>
        <dsp:cNvPr id="0" name=""/>
        <dsp:cNvSpPr/>
      </dsp:nvSpPr>
      <dsp:spPr>
        <a:xfrm>
          <a:off x="10135549" y="7545363"/>
          <a:ext cx="3211977" cy="2087785"/>
        </a:xfrm>
        <a:prstGeom prst="roundRect">
          <a:avLst/>
        </a:prstGeom>
        <a:solidFill>
          <a:srgbClr val="C7A92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GST Module</a:t>
          </a:r>
          <a:endParaRPr lang="en-MY" sz="3800" kern="1200" dirty="0"/>
        </a:p>
      </dsp:txBody>
      <dsp:txXfrm>
        <a:off x="10237466" y="7647280"/>
        <a:ext cx="3008143" cy="1883951"/>
      </dsp:txXfrm>
    </dsp:sp>
    <dsp:sp modelId="{30A478CF-2F51-43BC-9A0C-256864938F94}">
      <dsp:nvSpPr>
        <dsp:cNvPr id="0" name=""/>
        <dsp:cNvSpPr/>
      </dsp:nvSpPr>
      <dsp:spPr>
        <a:xfrm>
          <a:off x="5122284" y="1047718"/>
          <a:ext cx="8337719" cy="8337719"/>
        </a:xfrm>
        <a:custGeom>
          <a:avLst/>
          <a:gdLst/>
          <a:ahLst/>
          <a:cxnLst/>
          <a:rect l="0" t="0" r="0" b="0"/>
          <a:pathLst>
            <a:path>
              <a:moveTo>
                <a:pt x="4996719" y="8254693"/>
              </a:moveTo>
              <a:arcTo wR="4168859" hR="4168859" stAng="4712757" swAng="1374486"/>
            </a:path>
          </a:pathLst>
        </a:custGeom>
        <a:noFill/>
        <a:ln w="9525" cap="flat" cmpd="sng" algn="ctr">
          <a:solidFill>
            <a:schemeClr val="accent2">
              <a:hueOff val="999925"/>
              <a:satOff val="-20411"/>
              <a:lumOff val="-2647"/>
              <a:alphaOff val="0"/>
            </a:schemeClr>
          </a:solidFill>
          <a:prstDash val="solid"/>
        </a:ln>
        <a:effectLst/>
      </dsp:spPr>
      <dsp:style>
        <a:lnRef idx="1">
          <a:scrgbClr r="0" g="0" b="0"/>
        </a:lnRef>
        <a:fillRef idx="0">
          <a:scrgbClr r="0" g="0" b="0"/>
        </a:fillRef>
        <a:effectRef idx="0">
          <a:scrgbClr r="0" g="0" b="0"/>
        </a:effectRef>
        <a:fontRef idx="minor"/>
      </dsp:style>
    </dsp:sp>
    <dsp:sp modelId="{3A855AC6-EEE5-4A3F-9F36-5F8737753F18}">
      <dsp:nvSpPr>
        <dsp:cNvPr id="0" name=""/>
        <dsp:cNvSpPr/>
      </dsp:nvSpPr>
      <dsp:spPr>
        <a:xfrm>
          <a:off x="5234761" y="7545363"/>
          <a:ext cx="3211977" cy="2087785"/>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Zakat Module</a:t>
          </a:r>
          <a:endParaRPr lang="en-MY" sz="3800" kern="1200" dirty="0"/>
        </a:p>
      </dsp:txBody>
      <dsp:txXfrm>
        <a:off x="5336678" y="7647280"/>
        <a:ext cx="3008143" cy="1883951"/>
      </dsp:txXfrm>
    </dsp:sp>
    <dsp:sp modelId="{E639C2D0-7068-4F9B-A6CD-DA05990C857A}">
      <dsp:nvSpPr>
        <dsp:cNvPr id="0" name=""/>
        <dsp:cNvSpPr/>
      </dsp:nvSpPr>
      <dsp:spPr>
        <a:xfrm>
          <a:off x="5122284" y="1047718"/>
          <a:ext cx="8337719" cy="8337719"/>
        </a:xfrm>
        <a:custGeom>
          <a:avLst/>
          <a:gdLst/>
          <a:ahLst/>
          <a:cxnLst/>
          <a:rect l="0" t="0" r="0" b="0"/>
          <a:pathLst>
            <a:path>
              <a:moveTo>
                <a:pt x="696261" y="6475470"/>
              </a:moveTo>
              <a:arcTo wR="4168859" hR="4168859" stAng="8784396" swAng="2195223"/>
            </a:path>
          </a:pathLst>
        </a:custGeom>
        <a:noFill/>
        <a:ln w="9525" cap="flat" cmpd="sng" algn="ctr">
          <a:solidFill>
            <a:schemeClr val="accent2">
              <a:hueOff val="1499887"/>
              <a:satOff val="-30617"/>
              <a:lumOff val="-3971"/>
              <a:alphaOff val="0"/>
            </a:schemeClr>
          </a:solidFill>
          <a:prstDash val="solid"/>
        </a:ln>
        <a:effectLst/>
      </dsp:spPr>
      <dsp:style>
        <a:lnRef idx="1">
          <a:scrgbClr r="0" g="0" b="0"/>
        </a:lnRef>
        <a:fillRef idx="0">
          <a:scrgbClr r="0" g="0" b="0"/>
        </a:fillRef>
        <a:effectRef idx="0">
          <a:scrgbClr r="0" g="0" b="0"/>
        </a:effectRef>
        <a:fontRef idx="minor"/>
      </dsp:style>
    </dsp:sp>
    <dsp:sp modelId="{A9993D5E-80C6-411A-8C50-7530E2C8486F}">
      <dsp:nvSpPr>
        <dsp:cNvPr id="0" name=""/>
        <dsp:cNvSpPr/>
      </dsp:nvSpPr>
      <dsp:spPr>
        <a:xfrm>
          <a:off x="3720334" y="2884436"/>
          <a:ext cx="3211977" cy="2087785"/>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Waqf / Endowment Module</a:t>
          </a:r>
          <a:endParaRPr lang="en-MY" sz="3800" kern="1200" dirty="0"/>
        </a:p>
      </dsp:txBody>
      <dsp:txXfrm>
        <a:off x="3822251" y="2986353"/>
        <a:ext cx="3008143" cy="1883951"/>
      </dsp:txXfrm>
    </dsp:sp>
    <dsp:sp modelId="{BE8FAAC0-DD1E-4799-B27E-14D21731CC41}">
      <dsp:nvSpPr>
        <dsp:cNvPr id="0" name=""/>
        <dsp:cNvSpPr/>
      </dsp:nvSpPr>
      <dsp:spPr>
        <a:xfrm>
          <a:off x="5122284" y="1047718"/>
          <a:ext cx="8337719" cy="8337719"/>
        </a:xfrm>
        <a:custGeom>
          <a:avLst/>
          <a:gdLst/>
          <a:ahLst/>
          <a:cxnLst/>
          <a:rect l="0" t="0" r="0" b="0"/>
          <a:pathLst>
            <a:path>
              <a:moveTo>
                <a:pt x="726786" y="1816940"/>
              </a:moveTo>
              <a:arcTo wR="4168859" hR="4168859" stAng="12860655" swAng="1960132"/>
            </a:path>
          </a:pathLst>
        </a:custGeom>
        <a:noFill/>
        <a:ln w="9525" cap="flat" cmpd="sng" algn="ctr">
          <a:solidFill>
            <a:schemeClr val="accent2">
              <a:hueOff val="1999850"/>
              <a:satOff val="-40823"/>
              <a:lumOff val="-5295"/>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B304F-D530-40F5-BBC6-13F8E06A133B}">
      <dsp:nvSpPr>
        <dsp:cNvPr id="0" name=""/>
        <dsp:cNvSpPr/>
      </dsp:nvSpPr>
      <dsp:spPr>
        <a:xfrm>
          <a:off x="0" y="0"/>
          <a:ext cx="13448526" cy="1367144"/>
        </a:xfrm>
        <a:prstGeom prst="roundRect">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lvl="0" algn="l" defTabSz="2533650" rtl="0">
            <a:lnSpc>
              <a:spcPct val="90000"/>
            </a:lnSpc>
            <a:spcBef>
              <a:spcPct val="0"/>
            </a:spcBef>
            <a:spcAft>
              <a:spcPct val="35000"/>
            </a:spcAft>
          </a:pPr>
          <a:r>
            <a:rPr lang="en-MY" sz="5700" kern="1200" dirty="0" smtClean="0"/>
            <a:t>Cash Book System</a:t>
          </a:r>
          <a:endParaRPr lang="en-MY" sz="5700" kern="1200" dirty="0"/>
        </a:p>
      </dsp:txBody>
      <dsp:txXfrm>
        <a:off x="66738" y="66738"/>
        <a:ext cx="13315050" cy="1233668"/>
      </dsp:txXfrm>
    </dsp:sp>
    <dsp:sp modelId="{1B24C026-57A6-42C2-A041-F51D277D6346}">
      <dsp:nvSpPr>
        <dsp:cNvPr id="0" name=""/>
        <dsp:cNvSpPr/>
      </dsp:nvSpPr>
      <dsp:spPr>
        <a:xfrm>
          <a:off x="0" y="1585839"/>
          <a:ext cx="13448526" cy="1367144"/>
        </a:xfrm>
        <a:prstGeom prst="roundRect">
          <a:avLst/>
        </a:prstGeom>
        <a:solidFill>
          <a:srgbClr val="F88B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lvl="0" algn="l" defTabSz="2533650" rtl="0">
            <a:lnSpc>
              <a:spcPct val="90000"/>
            </a:lnSpc>
            <a:spcBef>
              <a:spcPct val="0"/>
            </a:spcBef>
            <a:spcAft>
              <a:spcPct val="35000"/>
            </a:spcAft>
          </a:pPr>
          <a:r>
            <a:rPr lang="en-MY" sz="5700" kern="1200" dirty="0" smtClean="0"/>
            <a:t>POS System</a:t>
          </a:r>
          <a:endParaRPr lang="en-MY" sz="5700" kern="1200" dirty="0"/>
        </a:p>
      </dsp:txBody>
      <dsp:txXfrm>
        <a:off x="66738" y="1652577"/>
        <a:ext cx="13315050" cy="1233668"/>
      </dsp:txXfrm>
    </dsp:sp>
    <dsp:sp modelId="{0E404BC9-02B3-4B30-8D0B-EB6575441CA4}">
      <dsp:nvSpPr>
        <dsp:cNvPr id="0" name=""/>
        <dsp:cNvSpPr/>
      </dsp:nvSpPr>
      <dsp:spPr>
        <a:xfrm>
          <a:off x="0" y="3117144"/>
          <a:ext cx="13448526" cy="1367144"/>
        </a:xfrm>
        <a:prstGeom prst="roundRect">
          <a:avLst/>
        </a:prstGeom>
        <a:solidFill>
          <a:srgbClr val="F8D00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lvl="0" algn="l" defTabSz="2533650" rtl="0">
            <a:lnSpc>
              <a:spcPct val="90000"/>
            </a:lnSpc>
            <a:spcBef>
              <a:spcPct val="0"/>
            </a:spcBef>
            <a:spcAft>
              <a:spcPct val="35000"/>
            </a:spcAft>
          </a:pPr>
          <a:r>
            <a:rPr lang="en-MY" sz="5700" kern="1200" dirty="0" smtClean="0"/>
            <a:t>Fixed Asset Management</a:t>
          </a:r>
          <a:endParaRPr lang="en-MY" sz="5700" kern="1200" dirty="0"/>
        </a:p>
      </dsp:txBody>
      <dsp:txXfrm>
        <a:off x="66738" y="3183882"/>
        <a:ext cx="13315050" cy="1233668"/>
      </dsp:txXfrm>
    </dsp:sp>
    <dsp:sp modelId="{7C3D1297-A24A-4689-A875-62E09BCFE2FD}">
      <dsp:nvSpPr>
        <dsp:cNvPr id="0" name=""/>
        <dsp:cNvSpPr/>
      </dsp:nvSpPr>
      <dsp:spPr>
        <a:xfrm>
          <a:off x="0" y="4648449"/>
          <a:ext cx="13448526" cy="1367144"/>
        </a:xfrm>
        <a:prstGeom prst="roundRect">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lvl="0" algn="l" defTabSz="2533650" rtl="0">
            <a:lnSpc>
              <a:spcPct val="90000"/>
            </a:lnSpc>
            <a:spcBef>
              <a:spcPct val="0"/>
            </a:spcBef>
            <a:spcAft>
              <a:spcPct val="35000"/>
            </a:spcAft>
          </a:pPr>
          <a:r>
            <a:rPr lang="en-MY" sz="5700" kern="1200" dirty="0" smtClean="0"/>
            <a:t>Payroll System</a:t>
          </a:r>
          <a:endParaRPr lang="en-MY" sz="5700" kern="1200" dirty="0"/>
        </a:p>
      </dsp:txBody>
      <dsp:txXfrm>
        <a:off x="66738" y="4715187"/>
        <a:ext cx="13315050" cy="1233668"/>
      </dsp:txXfrm>
    </dsp:sp>
    <dsp:sp modelId="{9A5EF4A0-AF59-4D40-8DBB-70FA311B4030}">
      <dsp:nvSpPr>
        <dsp:cNvPr id="0" name=""/>
        <dsp:cNvSpPr/>
      </dsp:nvSpPr>
      <dsp:spPr>
        <a:xfrm>
          <a:off x="0" y="6179754"/>
          <a:ext cx="13448526" cy="1367144"/>
        </a:xfrm>
        <a:prstGeom prst="roundRect">
          <a:avLst/>
        </a:prstGeom>
        <a:solidFill>
          <a:srgbClr val="1A917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lvl="0" algn="l" defTabSz="2533650" rtl="0">
            <a:lnSpc>
              <a:spcPct val="90000"/>
            </a:lnSpc>
            <a:spcBef>
              <a:spcPct val="0"/>
            </a:spcBef>
            <a:spcAft>
              <a:spcPct val="35000"/>
            </a:spcAft>
          </a:pPr>
          <a:r>
            <a:rPr lang="en-MY" sz="5700" kern="1200" smtClean="0"/>
            <a:t>CRM System</a:t>
          </a:r>
          <a:endParaRPr lang="en-MY" sz="5700" kern="1200"/>
        </a:p>
      </dsp:txBody>
      <dsp:txXfrm>
        <a:off x="66738" y="6246492"/>
        <a:ext cx="13315050" cy="123366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Open Sans Light"/>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157C50-CCBC-2A42-B4C4-22B7CB18877D}" type="datetimeFigureOut">
              <a:rPr lang="en-US" smtClean="0">
                <a:latin typeface="Open Sans Light"/>
              </a:rPr>
              <a:t>8/21/2017</a:t>
            </a:fld>
            <a:endParaRPr lang="en-US" dirty="0">
              <a:latin typeface="Open Sans Light"/>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Open Sans Light"/>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373154-D89E-B24F-ACC1-E214AA320E62}" type="slidenum">
              <a:rPr lang="en-US" smtClean="0">
                <a:latin typeface="Open Sans Light"/>
              </a:rPr>
              <a:t>‹#›</a:t>
            </a:fld>
            <a:endParaRPr lang="en-US" dirty="0">
              <a:latin typeface="Open Sans Light"/>
            </a:endParaRPr>
          </a:p>
        </p:txBody>
      </p:sp>
    </p:spTree>
    <p:extLst>
      <p:ext uri="{BB962C8B-B14F-4D97-AF65-F5344CB8AC3E}">
        <p14:creationId xmlns:p14="http://schemas.microsoft.com/office/powerpoint/2010/main" val="361932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Open Sans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Open Sans Light"/>
              </a:defRPr>
            </a:lvl1pPr>
          </a:lstStyle>
          <a:p>
            <a:fld id="{4777BE1B-B234-614A-B080-4D121D4DF535}" type="datetimeFigureOut">
              <a:rPr lang="en-US" smtClean="0"/>
              <a:pPr/>
              <a:t>8/21/2017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Open Sans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Open Sans Light"/>
              </a:defRPr>
            </a:lvl1pPr>
          </a:lstStyle>
          <a:p>
            <a:fld id="{C94E8D62-D41F-6042-BCDF-79D228EFA10F}" type="slidenum">
              <a:rPr lang="en-US" smtClean="0"/>
              <a:pPr/>
              <a:t>‹#›</a:t>
            </a:fld>
            <a:endParaRPr lang="en-US" dirty="0"/>
          </a:p>
        </p:txBody>
      </p:sp>
    </p:spTree>
    <p:extLst>
      <p:ext uri="{BB962C8B-B14F-4D97-AF65-F5344CB8AC3E}">
        <p14:creationId xmlns:p14="http://schemas.microsoft.com/office/powerpoint/2010/main" val="3579544509"/>
      </p:ext>
    </p:extLst>
  </p:cSld>
  <p:clrMap bg1="lt1" tx1="dk1" bg2="lt2" tx2="dk2" accent1="accent1" accent2="accent2" accent3="accent3" accent4="accent4" accent5="accent5" accent6="accent6" hlink="hlink" folHlink="folHlink"/>
  <p:hf hdr="0" ftr="0" dt="0"/>
  <p:notesStyle>
    <a:lvl1pPr marL="0" algn="l" defTabSz="456697" rtl="0" eaLnBrk="1" latinLnBrk="0" hangingPunct="1">
      <a:defRPr sz="1200" kern="1200">
        <a:solidFill>
          <a:schemeClr val="tx1"/>
        </a:solidFill>
        <a:latin typeface="Open Sans Light"/>
        <a:ea typeface="+mn-ea"/>
        <a:cs typeface="+mn-cs"/>
      </a:defRPr>
    </a:lvl1pPr>
    <a:lvl2pPr marL="456697" algn="l" defTabSz="456697" rtl="0" eaLnBrk="1" latinLnBrk="0" hangingPunct="1">
      <a:defRPr sz="1200" kern="1200">
        <a:solidFill>
          <a:schemeClr val="tx1"/>
        </a:solidFill>
        <a:latin typeface="Open Sans Light"/>
        <a:ea typeface="+mn-ea"/>
        <a:cs typeface="+mn-cs"/>
      </a:defRPr>
    </a:lvl2pPr>
    <a:lvl3pPr marL="913395" algn="l" defTabSz="456697" rtl="0" eaLnBrk="1" latinLnBrk="0" hangingPunct="1">
      <a:defRPr sz="1200" kern="1200">
        <a:solidFill>
          <a:schemeClr val="tx1"/>
        </a:solidFill>
        <a:latin typeface="Open Sans Light"/>
        <a:ea typeface="+mn-ea"/>
        <a:cs typeface="+mn-cs"/>
      </a:defRPr>
    </a:lvl3pPr>
    <a:lvl4pPr marL="1370094" algn="l" defTabSz="456697" rtl="0" eaLnBrk="1" latinLnBrk="0" hangingPunct="1">
      <a:defRPr sz="1200" kern="1200">
        <a:solidFill>
          <a:schemeClr val="tx1"/>
        </a:solidFill>
        <a:latin typeface="Open Sans Light"/>
        <a:ea typeface="+mn-ea"/>
        <a:cs typeface="+mn-cs"/>
      </a:defRPr>
    </a:lvl4pPr>
    <a:lvl5pPr marL="1826797" algn="l" defTabSz="456697" rtl="0" eaLnBrk="1" latinLnBrk="0" hangingPunct="1">
      <a:defRPr sz="1200" kern="1200">
        <a:solidFill>
          <a:schemeClr val="tx1"/>
        </a:solidFill>
        <a:latin typeface="Open Sans Light"/>
        <a:ea typeface="+mn-ea"/>
        <a:cs typeface="+mn-cs"/>
      </a:defRPr>
    </a:lvl5pPr>
    <a:lvl6pPr marL="2283492" algn="l" defTabSz="456697" rtl="0" eaLnBrk="1" latinLnBrk="0" hangingPunct="1">
      <a:defRPr sz="1200" kern="1200">
        <a:solidFill>
          <a:schemeClr val="tx1"/>
        </a:solidFill>
        <a:latin typeface="+mn-lt"/>
        <a:ea typeface="+mn-ea"/>
        <a:cs typeface="+mn-cs"/>
      </a:defRPr>
    </a:lvl6pPr>
    <a:lvl7pPr marL="2740191" algn="l" defTabSz="456697" rtl="0" eaLnBrk="1" latinLnBrk="0" hangingPunct="1">
      <a:defRPr sz="1200" kern="1200">
        <a:solidFill>
          <a:schemeClr val="tx1"/>
        </a:solidFill>
        <a:latin typeface="+mn-lt"/>
        <a:ea typeface="+mn-ea"/>
        <a:cs typeface="+mn-cs"/>
      </a:defRPr>
    </a:lvl7pPr>
    <a:lvl8pPr marL="3196889" algn="l" defTabSz="456697" rtl="0" eaLnBrk="1" latinLnBrk="0" hangingPunct="1">
      <a:defRPr sz="1200" kern="1200">
        <a:solidFill>
          <a:schemeClr val="tx1"/>
        </a:solidFill>
        <a:latin typeface="+mn-lt"/>
        <a:ea typeface="+mn-ea"/>
        <a:cs typeface="+mn-cs"/>
      </a:defRPr>
    </a:lvl8pPr>
    <a:lvl9pPr marL="3653588" algn="l" defTabSz="4566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a:t>
            </a:r>
          </a:p>
          <a:p>
            <a:r>
              <a:rPr lang="en-US" dirty="0" smtClean="0"/>
              <a:t>Font Size: Proposal Title (60),</a:t>
            </a:r>
            <a:r>
              <a:rPr lang="en-US" baseline="0" dirty="0" smtClean="0"/>
              <a:t> Proposal Details (40)</a:t>
            </a:r>
          </a:p>
          <a:p>
            <a:endParaRPr lang="en-US" baseline="0" dirty="0" smtClean="0"/>
          </a:p>
          <a:p>
            <a:r>
              <a:rPr lang="en-US" baseline="0" dirty="0" smtClean="0"/>
              <a:t>Business unit &amp; Client logo: Small size</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a:t>
            </a:fld>
            <a:endParaRPr lang="en-US" dirty="0"/>
          </a:p>
        </p:txBody>
      </p:sp>
    </p:spTree>
    <p:extLst>
      <p:ext uri="{BB962C8B-B14F-4D97-AF65-F5344CB8AC3E}">
        <p14:creationId xmlns:p14="http://schemas.microsoft.com/office/powerpoint/2010/main" val="1080341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10</a:t>
            </a:fld>
            <a:endParaRPr lang="en-US" dirty="0"/>
          </a:p>
        </p:txBody>
      </p:sp>
    </p:spTree>
    <p:extLst>
      <p:ext uri="{BB962C8B-B14F-4D97-AF65-F5344CB8AC3E}">
        <p14:creationId xmlns:p14="http://schemas.microsoft.com/office/powerpoint/2010/main" val="1553079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11</a:t>
            </a:fld>
            <a:endParaRPr lang="en-US" dirty="0"/>
          </a:p>
        </p:txBody>
      </p:sp>
    </p:spTree>
    <p:extLst>
      <p:ext uri="{BB962C8B-B14F-4D97-AF65-F5344CB8AC3E}">
        <p14:creationId xmlns:p14="http://schemas.microsoft.com/office/powerpoint/2010/main" val="1713289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12</a:t>
            </a:fld>
            <a:endParaRPr lang="en-US" dirty="0"/>
          </a:p>
        </p:txBody>
      </p:sp>
    </p:spTree>
    <p:extLst>
      <p:ext uri="{BB962C8B-B14F-4D97-AF65-F5344CB8AC3E}">
        <p14:creationId xmlns:p14="http://schemas.microsoft.com/office/powerpoint/2010/main" val="1713289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 &amp; 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The Proposal (60), Content (36)</a:t>
            </a:r>
            <a:endParaRPr lang="en-US" sz="1200" baseline="0" dirty="0" smtClean="0"/>
          </a:p>
          <a:p>
            <a:pPr marL="0" indent="0">
              <a:buNone/>
            </a:pPr>
            <a:endParaRPr lang="en-US" sz="1200" baseline="0" dirty="0" smtClean="0"/>
          </a:p>
          <a:p>
            <a:pPr marL="0" indent="0">
              <a:buNone/>
            </a:pPr>
            <a:r>
              <a:rPr lang="en-US" sz="1200" baseline="0" dirty="0" smtClean="0"/>
              <a:t>Proposal Title’s Example (at the right-top of the red box) : Audit Proposal (For Audit Dept.) or GST Proposal (For GST Dept.)</a:t>
            </a:r>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13</a:t>
            </a:fld>
            <a:endParaRPr lang="en-US" dirty="0"/>
          </a:p>
        </p:txBody>
      </p:sp>
    </p:spTree>
    <p:extLst>
      <p:ext uri="{BB962C8B-B14F-4D97-AF65-F5344CB8AC3E}">
        <p14:creationId xmlns:p14="http://schemas.microsoft.com/office/powerpoint/2010/main" val="2948951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US" dirty="0" smtClean="0"/>
          </a:p>
          <a:p>
            <a:r>
              <a:rPr lang="en-US" dirty="0" smtClean="0"/>
              <a:t>Content suggestion:</a:t>
            </a:r>
            <a:r>
              <a:rPr lang="en-US" baseline="0" dirty="0" smtClean="0"/>
              <a:t> Client and proposal background.</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14</a:t>
            </a:fld>
            <a:endParaRPr lang="en-US" dirty="0"/>
          </a:p>
        </p:txBody>
      </p:sp>
    </p:spTree>
    <p:extLst>
      <p:ext uri="{BB962C8B-B14F-4D97-AF65-F5344CB8AC3E}">
        <p14:creationId xmlns:p14="http://schemas.microsoft.com/office/powerpoint/2010/main" val="3090930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15</a:t>
            </a:fld>
            <a:endParaRPr lang="en-US" dirty="0"/>
          </a:p>
        </p:txBody>
      </p:sp>
    </p:spTree>
    <p:extLst>
      <p:ext uri="{BB962C8B-B14F-4D97-AF65-F5344CB8AC3E}">
        <p14:creationId xmlns:p14="http://schemas.microsoft.com/office/powerpoint/2010/main" val="4221115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16</a:t>
            </a:fld>
            <a:endParaRPr lang="en-US" dirty="0"/>
          </a:p>
        </p:txBody>
      </p:sp>
    </p:spTree>
    <p:extLst>
      <p:ext uri="{BB962C8B-B14F-4D97-AF65-F5344CB8AC3E}">
        <p14:creationId xmlns:p14="http://schemas.microsoft.com/office/powerpoint/2010/main" val="2407126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17</a:t>
            </a:fld>
            <a:endParaRPr lang="en-US" dirty="0"/>
          </a:p>
        </p:txBody>
      </p:sp>
    </p:spTree>
    <p:extLst>
      <p:ext uri="{BB962C8B-B14F-4D97-AF65-F5344CB8AC3E}">
        <p14:creationId xmlns:p14="http://schemas.microsoft.com/office/powerpoint/2010/main" val="4257358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18</a:t>
            </a:fld>
            <a:endParaRPr lang="en-US" dirty="0"/>
          </a:p>
        </p:txBody>
      </p:sp>
    </p:spTree>
    <p:extLst>
      <p:ext uri="{BB962C8B-B14F-4D97-AF65-F5344CB8AC3E}">
        <p14:creationId xmlns:p14="http://schemas.microsoft.com/office/powerpoint/2010/main" val="4257358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19</a:t>
            </a:fld>
            <a:endParaRPr lang="en-US" dirty="0"/>
          </a:p>
        </p:txBody>
      </p:sp>
    </p:spTree>
    <p:extLst>
      <p:ext uri="{BB962C8B-B14F-4D97-AF65-F5344CB8AC3E}">
        <p14:creationId xmlns:p14="http://schemas.microsoft.com/office/powerpoint/2010/main" val="4257358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Executive</a:t>
            </a:r>
            <a:r>
              <a:rPr lang="en-US" baseline="0" dirty="0" smtClean="0"/>
              <a:t> Summary Content </a:t>
            </a:r>
            <a:r>
              <a:rPr lang="en-US" dirty="0" smtClean="0"/>
              <a:t>(36)</a:t>
            </a:r>
            <a:endParaRPr lang="en-US"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2</a:t>
            </a:fld>
            <a:endParaRPr lang="en-US" dirty="0"/>
          </a:p>
        </p:txBody>
      </p:sp>
    </p:spTree>
    <p:extLst>
      <p:ext uri="{BB962C8B-B14F-4D97-AF65-F5344CB8AC3E}">
        <p14:creationId xmlns:p14="http://schemas.microsoft.com/office/powerpoint/2010/main" val="3174647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20</a:t>
            </a:fld>
            <a:endParaRPr lang="en-US" dirty="0"/>
          </a:p>
        </p:txBody>
      </p:sp>
    </p:spTree>
    <p:extLst>
      <p:ext uri="{BB962C8B-B14F-4D97-AF65-F5344CB8AC3E}">
        <p14:creationId xmlns:p14="http://schemas.microsoft.com/office/powerpoint/2010/main" val="4257358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21</a:t>
            </a:fld>
            <a:endParaRPr lang="en-US" dirty="0"/>
          </a:p>
        </p:txBody>
      </p:sp>
    </p:spTree>
    <p:extLst>
      <p:ext uri="{BB962C8B-B14F-4D97-AF65-F5344CB8AC3E}">
        <p14:creationId xmlns:p14="http://schemas.microsoft.com/office/powerpoint/2010/main" val="4257358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22</a:t>
            </a:fld>
            <a:endParaRPr lang="en-US" dirty="0"/>
          </a:p>
        </p:txBody>
      </p:sp>
    </p:spTree>
    <p:extLst>
      <p:ext uri="{BB962C8B-B14F-4D97-AF65-F5344CB8AC3E}">
        <p14:creationId xmlns:p14="http://schemas.microsoft.com/office/powerpoint/2010/main" val="4257358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23</a:t>
            </a:fld>
            <a:endParaRPr lang="en-US" dirty="0"/>
          </a:p>
        </p:txBody>
      </p:sp>
    </p:spTree>
    <p:extLst>
      <p:ext uri="{BB962C8B-B14F-4D97-AF65-F5344CB8AC3E}">
        <p14:creationId xmlns:p14="http://schemas.microsoft.com/office/powerpoint/2010/main" val="4257358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24</a:t>
            </a:fld>
            <a:endParaRPr lang="en-US" dirty="0"/>
          </a:p>
        </p:txBody>
      </p:sp>
    </p:spTree>
    <p:extLst>
      <p:ext uri="{BB962C8B-B14F-4D97-AF65-F5344CB8AC3E}">
        <p14:creationId xmlns:p14="http://schemas.microsoft.com/office/powerpoint/2010/main" val="4257358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25</a:t>
            </a:fld>
            <a:endParaRPr lang="en-US" dirty="0"/>
          </a:p>
        </p:txBody>
      </p:sp>
    </p:spTree>
    <p:extLst>
      <p:ext uri="{BB962C8B-B14F-4D97-AF65-F5344CB8AC3E}">
        <p14:creationId xmlns:p14="http://schemas.microsoft.com/office/powerpoint/2010/main" val="4257358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26</a:t>
            </a:fld>
            <a:endParaRPr lang="en-US" dirty="0"/>
          </a:p>
        </p:txBody>
      </p:sp>
    </p:spTree>
    <p:extLst>
      <p:ext uri="{BB962C8B-B14F-4D97-AF65-F5344CB8AC3E}">
        <p14:creationId xmlns:p14="http://schemas.microsoft.com/office/powerpoint/2010/main" val="4257358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27</a:t>
            </a:fld>
            <a:endParaRPr lang="en-US" dirty="0"/>
          </a:p>
        </p:txBody>
      </p:sp>
    </p:spTree>
    <p:extLst>
      <p:ext uri="{BB962C8B-B14F-4D97-AF65-F5344CB8AC3E}">
        <p14:creationId xmlns:p14="http://schemas.microsoft.com/office/powerpoint/2010/main" val="4257358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28</a:t>
            </a:fld>
            <a:endParaRPr lang="en-US" dirty="0"/>
          </a:p>
        </p:txBody>
      </p:sp>
    </p:spTree>
    <p:extLst>
      <p:ext uri="{BB962C8B-B14F-4D97-AF65-F5344CB8AC3E}">
        <p14:creationId xmlns:p14="http://schemas.microsoft.com/office/powerpoint/2010/main" val="4257358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29</a:t>
            </a:fld>
            <a:endParaRPr lang="en-US" dirty="0"/>
          </a:p>
        </p:txBody>
      </p:sp>
    </p:spTree>
    <p:extLst>
      <p:ext uri="{BB962C8B-B14F-4D97-AF65-F5344CB8AC3E}">
        <p14:creationId xmlns:p14="http://schemas.microsoft.com/office/powerpoint/2010/main" val="4257358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Table</a:t>
            </a:r>
            <a:r>
              <a:rPr lang="en-US" baseline="0" dirty="0" smtClean="0"/>
              <a:t> of Content </a:t>
            </a:r>
            <a:r>
              <a:rPr lang="en-US" dirty="0" smtClean="0"/>
              <a:t>(44)</a:t>
            </a:r>
            <a:endParaRPr lang="en-US" baseline="0" dirty="0" smtClean="0"/>
          </a:p>
          <a:p>
            <a:pPr marL="0" marR="0" indent="0" algn="l" defTabSz="456697" rtl="0" eaLnBrk="1" fontAlgn="auto" latinLnBrk="0" hangingPunct="1">
              <a:lnSpc>
                <a:spcPct val="100000"/>
              </a:lnSpc>
              <a:spcBef>
                <a:spcPts val="0"/>
              </a:spcBef>
              <a:spcAft>
                <a:spcPts val="0"/>
              </a:spcAft>
              <a:buClrTx/>
              <a:buSzTx/>
              <a:buFontTx/>
              <a:buNone/>
              <a:tabLst/>
              <a:defRPr/>
            </a:pPr>
            <a:endParaRPr lang="en-MY" dirty="0" smtClean="0"/>
          </a:p>
          <a:p>
            <a:r>
              <a:rPr lang="en-US" dirty="0" smtClean="0"/>
              <a:t>Attention: Please change the</a:t>
            </a:r>
            <a:r>
              <a:rPr lang="en-US" baseline="0" dirty="0" smtClean="0"/>
              <a:t> table of content and page numbering accordingly. Thank you very much </a:t>
            </a:r>
            <a:r>
              <a:rPr lang="en-US" baseline="0" dirty="0" smtClean="0">
                <a:sym typeface="Wingdings" panose="05000000000000000000" pitchFamily="2" charset="2"/>
              </a:rPr>
              <a:t></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3</a:t>
            </a:fld>
            <a:endParaRPr lang="en-US" dirty="0"/>
          </a:p>
        </p:txBody>
      </p:sp>
    </p:spTree>
    <p:extLst>
      <p:ext uri="{BB962C8B-B14F-4D97-AF65-F5344CB8AC3E}">
        <p14:creationId xmlns:p14="http://schemas.microsoft.com/office/powerpoint/2010/main" val="2130249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30</a:t>
            </a:fld>
            <a:endParaRPr lang="en-US" dirty="0"/>
          </a:p>
        </p:txBody>
      </p:sp>
    </p:spTree>
    <p:extLst>
      <p:ext uri="{BB962C8B-B14F-4D97-AF65-F5344CB8AC3E}">
        <p14:creationId xmlns:p14="http://schemas.microsoft.com/office/powerpoint/2010/main" val="4257358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31</a:t>
            </a:fld>
            <a:endParaRPr lang="en-US" dirty="0"/>
          </a:p>
        </p:txBody>
      </p:sp>
    </p:spTree>
    <p:extLst>
      <p:ext uri="{BB962C8B-B14F-4D97-AF65-F5344CB8AC3E}">
        <p14:creationId xmlns:p14="http://schemas.microsoft.com/office/powerpoint/2010/main" val="4257358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32</a:t>
            </a:fld>
            <a:endParaRPr lang="en-US" dirty="0"/>
          </a:p>
        </p:txBody>
      </p:sp>
    </p:spTree>
    <p:extLst>
      <p:ext uri="{BB962C8B-B14F-4D97-AF65-F5344CB8AC3E}">
        <p14:creationId xmlns:p14="http://schemas.microsoft.com/office/powerpoint/2010/main" val="2118863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Font Type:</a:t>
            </a:r>
            <a:r>
              <a:rPr lang="en-US" baseline="0" dirty="0" smtClean="0">
                <a:solidFill>
                  <a:schemeClr val="tx1"/>
                </a:solidFill>
              </a:rPr>
              <a:t> </a:t>
            </a:r>
            <a:r>
              <a:rPr lang="en-US" dirty="0" smtClean="0">
                <a:solidFill>
                  <a:schemeClr val="tx1"/>
                </a:solidFill>
              </a:rPr>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Font Size:</a:t>
            </a:r>
            <a:r>
              <a:rPr lang="en-US" baseline="0" dirty="0" smtClean="0">
                <a:solidFill>
                  <a:schemeClr val="tx1"/>
                </a:solidFill>
              </a:rPr>
              <a:t> </a:t>
            </a:r>
            <a:r>
              <a:rPr lang="en-US" dirty="0" smtClean="0">
                <a:solidFill>
                  <a:schemeClr val="tx1"/>
                </a:solidFill>
              </a:rPr>
              <a:t>Content (28)</a:t>
            </a:r>
          </a:p>
          <a:p>
            <a:pPr marL="0" indent="0">
              <a:buNone/>
            </a:pPr>
            <a:endParaRPr lang="en-US" dirty="0" smtClean="0">
              <a:solidFill>
                <a:schemeClr val="tx1"/>
              </a:solidFill>
            </a:endParaRPr>
          </a:p>
          <a:p>
            <a:pPr marL="0" indent="0">
              <a:buNone/>
            </a:pPr>
            <a:r>
              <a:rPr lang="en-US" dirty="0" smtClean="0">
                <a:solidFill>
                  <a:schemeClr val="tx1"/>
                </a:solidFill>
              </a:rPr>
              <a:t>Attention: Please</a:t>
            </a:r>
            <a:r>
              <a:rPr lang="en-US" baseline="0" dirty="0" smtClean="0">
                <a:solidFill>
                  <a:schemeClr val="tx1"/>
                </a:solidFill>
              </a:rPr>
              <a:t> insert the details of the project team members appropriately.</a:t>
            </a:r>
          </a:p>
          <a:p>
            <a:pPr marL="0" indent="0">
              <a:buNone/>
            </a:pPr>
            <a:endParaRPr lang="en-US" baseline="0" dirty="0" smtClean="0">
              <a:solidFill>
                <a:schemeClr val="tx1"/>
              </a:solidFill>
            </a:endParaRPr>
          </a:p>
          <a:p>
            <a:pPr marL="0" indent="0">
              <a:buNone/>
            </a:pPr>
            <a:r>
              <a:rPr lang="en-US" baseline="0" dirty="0" smtClean="0">
                <a:solidFill>
                  <a:schemeClr val="tx1"/>
                </a:solidFill>
              </a:rPr>
              <a:t>Directory: Pictures can be obtained from PUBLIC/</a:t>
            </a:r>
            <a:r>
              <a:rPr lang="en-US" baseline="0" dirty="0" err="1" smtClean="0">
                <a:solidFill>
                  <a:schemeClr val="tx1"/>
                </a:solidFill>
              </a:rPr>
              <a:t>SALIHINAlbum</a:t>
            </a:r>
            <a:r>
              <a:rPr lang="en-US" baseline="0" dirty="0" smtClean="0">
                <a:solidFill>
                  <a:schemeClr val="tx1"/>
                </a:solidFill>
              </a:rPr>
              <a:t>/</a:t>
            </a:r>
            <a:r>
              <a:rPr lang="en-US" baseline="0" dirty="0" err="1" smtClean="0">
                <a:solidFill>
                  <a:schemeClr val="tx1"/>
                </a:solidFill>
              </a:rPr>
              <a:t>ProposalPictures</a:t>
            </a: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C94E8D62-D41F-6042-BCDF-79D228EFA10F}" type="slidenum">
              <a:rPr lang="en-US" smtClean="0"/>
              <a:pPr/>
              <a:t>33</a:t>
            </a:fld>
            <a:endParaRPr lang="en-US" dirty="0"/>
          </a:p>
        </p:txBody>
      </p:sp>
    </p:spTree>
    <p:extLst>
      <p:ext uri="{BB962C8B-B14F-4D97-AF65-F5344CB8AC3E}">
        <p14:creationId xmlns:p14="http://schemas.microsoft.com/office/powerpoint/2010/main" val="2118863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(28)</a:t>
            </a:r>
            <a:endParaRPr lang="en-US" sz="1200" baseline="0" dirty="0" smtClean="0"/>
          </a:p>
          <a:p>
            <a:pPr marL="0" indent="0">
              <a:buNone/>
            </a:pPr>
            <a:endParaRPr lang="en-US" sz="1200" baseline="0" dirty="0" smtClean="0"/>
          </a:p>
          <a:p>
            <a:pPr marL="0" indent="0">
              <a:buNone/>
            </a:pPr>
            <a:r>
              <a:rPr lang="en-US" sz="1200" baseline="0" dirty="0" smtClean="0"/>
              <a:t>Attention: You may add / edit this section.</a:t>
            </a:r>
          </a:p>
        </p:txBody>
      </p:sp>
      <p:sp>
        <p:nvSpPr>
          <p:cNvPr id="4" name="Slide Number Placeholder 3"/>
          <p:cNvSpPr>
            <a:spLocks noGrp="1"/>
          </p:cNvSpPr>
          <p:nvPr>
            <p:ph type="sldNum" sz="quarter" idx="10"/>
          </p:nvPr>
        </p:nvSpPr>
        <p:spPr/>
        <p:txBody>
          <a:bodyPr/>
          <a:lstStyle/>
          <a:p>
            <a:fld id="{C94E8D62-D41F-6042-BCDF-79D228EFA10F}" type="slidenum">
              <a:rPr lang="en-US" smtClean="0"/>
              <a:pPr/>
              <a:t>34</a:t>
            </a:fld>
            <a:endParaRPr lang="en-US" dirty="0"/>
          </a:p>
        </p:txBody>
      </p:sp>
    </p:spTree>
    <p:extLst>
      <p:ext uri="{BB962C8B-B14F-4D97-AF65-F5344CB8AC3E}">
        <p14:creationId xmlns:p14="http://schemas.microsoft.com/office/powerpoint/2010/main" val="2581489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35</a:t>
            </a:fld>
            <a:endParaRPr lang="en-US" dirty="0"/>
          </a:p>
        </p:txBody>
      </p:sp>
    </p:spTree>
    <p:extLst>
      <p:ext uri="{BB962C8B-B14F-4D97-AF65-F5344CB8AC3E}">
        <p14:creationId xmlns:p14="http://schemas.microsoft.com/office/powerpoint/2010/main" val="1631102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 (Bold)</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About</a:t>
            </a:r>
            <a:r>
              <a:rPr lang="en-US" baseline="0" dirty="0" smtClean="0"/>
              <a:t> Us </a:t>
            </a:r>
            <a:r>
              <a:rPr lang="en-US" dirty="0" smtClean="0"/>
              <a:t>(60)</a:t>
            </a:r>
            <a:endParaRPr lang="en-US"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4</a:t>
            </a:fld>
            <a:endParaRPr lang="en-US" dirty="0"/>
          </a:p>
        </p:txBody>
      </p:sp>
    </p:spTree>
    <p:extLst>
      <p:ext uri="{BB962C8B-B14F-4D97-AF65-F5344CB8AC3E}">
        <p14:creationId xmlns:p14="http://schemas.microsoft.com/office/powerpoint/2010/main" val="2948951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5</a:t>
            </a:fld>
            <a:endParaRPr lang="en-US" dirty="0"/>
          </a:p>
        </p:txBody>
      </p:sp>
    </p:spTree>
    <p:extLst>
      <p:ext uri="{BB962C8B-B14F-4D97-AF65-F5344CB8AC3E}">
        <p14:creationId xmlns:p14="http://schemas.microsoft.com/office/powerpoint/2010/main" val="327109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6</a:t>
            </a:fld>
            <a:endParaRPr lang="en-US" dirty="0"/>
          </a:p>
        </p:txBody>
      </p:sp>
    </p:spTree>
    <p:extLst>
      <p:ext uri="{BB962C8B-B14F-4D97-AF65-F5344CB8AC3E}">
        <p14:creationId xmlns:p14="http://schemas.microsoft.com/office/powerpoint/2010/main" val="4839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7</a:t>
            </a:fld>
            <a:endParaRPr lang="en-US" dirty="0"/>
          </a:p>
        </p:txBody>
      </p:sp>
    </p:spTree>
    <p:extLst>
      <p:ext uri="{BB962C8B-B14F-4D97-AF65-F5344CB8AC3E}">
        <p14:creationId xmlns:p14="http://schemas.microsoft.com/office/powerpoint/2010/main" val="303581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8</a:t>
            </a:fld>
            <a:endParaRPr lang="en-US" dirty="0"/>
          </a:p>
        </p:txBody>
      </p:sp>
    </p:spTree>
    <p:extLst>
      <p:ext uri="{BB962C8B-B14F-4D97-AF65-F5344CB8AC3E}">
        <p14:creationId xmlns:p14="http://schemas.microsoft.com/office/powerpoint/2010/main" val="303581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9</a:t>
            </a:fld>
            <a:endParaRPr lang="en-US" dirty="0"/>
          </a:p>
        </p:txBody>
      </p:sp>
    </p:spTree>
    <p:extLst>
      <p:ext uri="{BB962C8B-B14F-4D97-AF65-F5344CB8AC3E}">
        <p14:creationId xmlns:p14="http://schemas.microsoft.com/office/powerpoint/2010/main" val="2482997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8076" y="5414843"/>
            <a:ext cx="17071023" cy="3505200"/>
          </a:xfrm>
        </p:spPr>
        <p:txBody>
          <a:bodyPr>
            <a:normAutofit/>
          </a:bodyPr>
          <a:lstStyle>
            <a:lvl1pPr marL="0" indent="0" algn="ctr">
              <a:lnSpc>
                <a:spcPct val="120000"/>
              </a:lnSpc>
              <a:buNone/>
              <a:defRPr sz="4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dirty="0" smtClean="0"/>
              <a:t>Proposal Details</a:t>
            </a:r>
            <a:endParaRPr lang="en-US" dirty="0"/>
          </a:p>
        </p:txBody>
      </p:sp>
      <p:sp>
        <p:nvSpPr>
          <p:cNvPr id="2" name="Title 1"/>
          <p:cNvSpPr>
            <a:spLocks noGrp="1"/>
          </p:cNvSpPr>
          <p:nvPr>
            <p:ph type="ctrTitle" hasCustomPrompt="1"/>
          </p:nvPr>
        </p:nvSpPr>
        <p:spPr>
          <a:xfrm>
            <a:off x="3658076" y="3567460"/>
            <a:ext cx="17071023" cy="1825542"/>
          </a:xfrm>
        </p:spPr>
        <p:txBody>
          <a:bodyPr/>
          <a:lstStyle>
            <a:lvl1pPr>
              <a:defRPr b="1">
                <a:solidFill>
                  <a:schemeClr val="tx1">
                    <a:lumMod val="65000"/>
                    <a:lumOff val="35000"/>
                  </a:schemeClr>
                </a:solidFill>
              </a:defRPr>
            </a:lvl1pPr>
          </a:lstStyle>
          <a:p>
            <a:r>
              <a:rPr lang="en-US" dirty="0" smtClean="0"/>
              <a:t>PROPOSAL TITLE</a:t>
            </a:r>
            <a:endParaRPr lang="en-US" dirty="0"/>
          </a:p>
        </p:txBody>
      </p:sp>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35947415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12" name="Picture Placeholder 2"/>
          <p:cNvSpPr>
            <a:spLocks noGrp="1"/>
          </p:cNvSpPr>
          <p:nvPr>
            <p:ph type="pic" sz="quarter" idx="14"/>
          </p:nvPr>
        </p:nvSpPr>
        <p:spPr>
          <a:xfrm>
            <a:off x="12193588" y="6858000"/>
            <a:ext cx="12193588" cy="6858000"/>
          </a:xfrm>
        </p:spPr>
        <p:txBody>
          <a:bodyPr/>
          <a:lstStyle/>
          <a:p>
            <a:endParaRPr lang="en-US" dirty="0"/>
          </a:p>
        </p:txBody>
      </p:sp>
      <p:sp>
        <p:nvSpPr>
          <p:cNvPr id="13" name="Picture Placeholder 2"/>
          <p:cNvSpPr>
            <a:spLocks noGrp="1"/>
          </p:cNvSpPr>
          <p:nvPr>
            <p:ph type="pic" sz="quarter" idx="13"/>
          </p:nvPr>
        </p:nvSpPr>
        <p:spPr>
          <a:xfrm>
            <a:off x="0" y="0"/>
            <a:ext cx="12193588" cy="6858000"/>
          </a:xfrm>
        </p:spPr>
        <p:txBody>
          <a:bodyPr/>
          <a:lstStyle/>
          <a:p>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8"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15677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1" y="0"/>
            <a:ext cx="24387175" cy="4876800"/>
          </a:xfrm>
        </p:spPr>
        <p:txBody>
          <a:bodyPr/>
          <a:lstStyle/>
          <a:p>
            <a:endParaRPr lang="en-US"/>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9"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599633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smtClean="0"/>
              <a:t>Drag / Drop / Send to Back</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7"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043681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Picture Placeholder 2"/>
          <p:cNvSpPr>
            <a:spLocks noGrp="1"/>
          </p:cNvSpPr>
          <p:nvPr>
            <p:ph type="pic" sz="quarter" idx="13"/>
          </p:nvPr>
        </p:nvSpPr>
        <p:spPr>
          <a:xfrm>
            <a:off x="2043799" y="3667381"/>
            <a:ext cx="4823726" cy="3657600"/>
          </a:xfrm>
        </p:spPr>
        <p:txBody>
          <a:bodyPr/>
          <a:lstStyle/>
          <a:p>
            <a:endParaRPr lang="en-US"/>
          </a:p>
        </p:txBody>
      </p:sp>
      <p:sp>
        <p:nvSpPr>
          <p:cNvPr id="13" name="Picture Placeholder 2"/>
          <p:cNvSpPr>
            <a:spLocks noGrp="1"/>
          </p:cNvSpPr>
          <p:nvPr>
            <p:ph type="pic" sz="quarter" idx="14"/>
          </p:nvPr>
        </p:nvSpPr>
        <p:spPr>
          <a:xfrm>
            <a:off x="7243796" y="3667381"/>
            <a:ext cx="4823726" cy="3657600"/>
          </a:xfrm>
        </p:spPr>
        <p:txBody>
          <a:bodyPr/>
          <a:lstStyle/>
          <a:p>
            <a:endParaRPr lang="en-US"/>
          </a:p>
        </p:txBody>
      </p:sp>
      <p:sp>
        <p:nvSpPr>
          <p:cNvPr id="14" name="Picture Placeholder 2"/>
          <p:cNvSpPr>
            <a:spLocks noGrp="1"/>
          </p:cNvSpPr>
          <p:nvPr>
            <p:ph type="pic" sz="quarter" idx="15"/>
          </p:nvPr>
        </p:nvSpPr>
        <p:spPr>
          <a:xfrm>
            <a:off x="12450926" y="3667381"/>
            <a:ext cx="4823726" cy="3657600"/>
          </a:xfrm>
        </p:spPr>
        <p:txBody>
          <a:bodyPr/>
          <a:lstStyle/>
          <a:p>
            <a:endParaRPr lang="en-US"/>
          </a:p>
        </p:txBody>
      </p:sp>
      <p:sp>
        <p:nvSpPr>
          <p:cNvPr id="15" name="Picture Placeholder 2"/>
          <p:cNvSpPr>
            <a:spLocks noGrp="1"/>
          </p:cNvSpPr>
          <p:nvPr>
            <p:ph type="pic" sz="quarter" idx="16"/>
          </p:nvPr>
        </p:nvSpPr>
        <p:spPr>
          <a:xfrm>
            <a:off x="17650923" y="3667381"/>
            <a:ext cx="4823726" cy="3657600"/>
          </a:xfrm>
        </p:spPr>
        <p:txBody>
          <a:bodyPr/>
          <a:lstStyle/>
          <a:p>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9"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425952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6"/>
          <p:cNvSpPr>
            <a:spLocks noGrp="1"/>
          </p:cNvSpPr>
          <p:nvPr>
            <p:ph type="pic" sz="quarter" idx="10"/>
          </p:nvPr>
        </p:nvSpPr>
        <p:spPr>
          <a:xfrm>
            <a:off x="1822450" y="3197225"/>
            <a:ext cx="3659188" cy="3657600"/>
          </a:xfrm>
        </p:spPr>
        <p:txBody>
          <a:bodyPr/>
          <a:lstStyle/>
          <a:p>
            <a:endParaRPr lang="en-US"/>
          </a:p>
        </p:txBody>
      </p:sp>
      <p:sp>
        <p:nvSpPr>
          <p:cNvPr id="10" name="Picture Placeholder 6"/>
          <p:cNvSpPr>
            <a:spLocks noGrp="1"/>
          </p:cNvSpPr>
          <p:nvPr>
            <p:ph type="pic" sz="quarter" idx="11"/>
          </p:nvPr>
        </p:nvSpPr>
        <p:spPr>
          <a:xfrm>
            <a:off x="5639534" y="3197225"/>
            <a:ext cx="3659188" cy="3657600"/>
          </a:xfrm>
        </p:spPr>
        <p:txBody>
          <a:bodyPr/>
          <a:lstStyle/>
          <a:p>
            <a:endParaRPr lang="en-US"/>
          </a:p>
        </p:txBody>
      </p:sp>
      <p:sp>
        <p:nvSpPr>
          <p:cNvPr id="11" name="Picture Placeholder 6"/>
          <p:cNvSpPr>
            <a:spLocks noGrp="1"/>
          </p:cNvSpPr>
          <p:nvPr>
            <p:ph type="pic" sz="quarter" idx="12"/>
          </p:nvPr>
        </p:nvSpPr>
        <p:spPr>
          <a:xfrm>
            <a:off x="1822450" y="7063669"/>
            <a:ext cx="3659188" cy="3657600"/>
          </a:xfrm>
        </p:spPr>
        <p:txBody>
          <a:bodyPr/>
          <a:lstStyle/>
          <a:p>
            <a:endParaRPr lang="en-US"/>
          </a:p>
        </p:txBody>
      </p:sp>
      <p:sp>
        <p:nvSpPr>
          <p:cNvPr id="12" name="Picture Placeholder 6"/>
          <p:cNvSpPr>
            <a:spLocks noGrp="1"/>
          </p:cNvSpPr>
          <p:nvPr>
            <p:ph type="pic" sz="quarter" idx="13"/>
          </p:nvPr>
        </p:nvSpPr>
        <p:spPr>
          <a:xfrm>
            <a:off x="5639534" y="7063669"/>
            <a:ext cx="3659188" cy="3657600"/>
          </a:xfrm>
        </p:spPr>
        <p:txBody>
          <a:bodyPr/>
          <a:lstStyle/>
          <a:p>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13"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690697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40251517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61" r:id="rId4"/>
    <p:sldLayoutId id="2147483663" r:id="rId5"/>
    <p:sldLayoutId id="2147483665" r:id="rId6"/>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hf hdr="0" ftr="0" dt="0"/>
  <p:txStyles>
    <p:titleStyle>
      <a:lvl1pPr algn="ctr" defTabSz="1087444" rtl="0" eaLnBrk="1" latinLnBrk="0" hangingPunct="1">
        <a:spcBef>
          <a:spcPct val="0"/>
        </a:spcBef>
        <a:buNone/>
        <a:defRPr sz="6000" kern="1200">
          <a:solidFill>
            <a:schemeClr val="bg2"/>
          </a:solidFill>
          <a:latin typeface="Open Sans"/>
          <a:ea typeface="+mj-ea"/>
          <a:cs typeface="Open Sans"/>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9" Type="http://schemas.openxmlformats.org/officeDocument/2006/relationships/image" Target="../media/image50.png"/><Relationship Id="rId3" Type="http://schemas.openxmlformats.org/officeDocument/2006/relationships/image" Target="../media/image14.png"/><Relationship Id="rId21" Type="http://schemas.openxmlformats.org/officeDocument/2006/relationships/image" Target="../media/image32.png"/><Relationship Id="rId34" Type="http://schemas.openxmlformats.org/officeDocument/2006/relationships/image" Target="../media/image45.png"/><Relationship Id="rId42" Type="http://schemas.openxmlformats.org/officeDocument/2006/relationships/image" Target="../media/image53.jp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png"/><Relationship Id="rId2" Type="http://schemas.openxmlformats.org/officeDocument/2006/relationships/notesSlide" Target="../notesSlides/notesSlide10.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41" Type="http://schemas.openxmlformats.org/officeDocument/2006/relationships/image" Target="../media/image52.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png"/><Relationship Id="rId40" Type="http://schemas.openxmlformats.org/officeDocument/2006/relationships/image" Target="../media/image51.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36" Type="http://schemas.openxmlformats.org/officeDocument/2006/relationships/image" Target="../media/image47.pn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8.png"/><Relationship Id="rId7" Type="http://schemas.openxmlformats.org/officeDocument/2006/relationships/diagramColors" Target="../diagrams/colors3.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72.png"/><Relationship Id="rId4" Type="http://schemas.openxmlformats.org/officeDocument/2006/relationships/image" Target="../media/image71.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7249" y="962467"/>
            <a:ext cx="7432431" cy="1545195"/>
          </a:xfrm>
          <a:prstGeom prst="rect">
            <a:avLst/>
          </a:prstGeom>
        </p:spPr>
      </p:pic>
      <p:sp>
        <p:nvSpPr>
          <p:cNvPr id="8" name="Subtitle 5"/>
          <p:cNvSpPr txBox="1">
            <a:spLocks/>
          </p:cNvSpPr>
          <p:nvPr/>
        </p:nvSpPr>
        <p:spPr>
          <a:xfrm>
            <a:off x="3658076" y="9695791"/>
            <a:ext cx="4876323" cy="3505200"/>
          </a:xfrm>
          <a:prstGeom prst="rect">
            <a:avLst/>
          </a:prstGeom>
        </p:spPr>
        <p:txBody>
          <a:bodyPr vert="horz" lIns="217490" tIns="108745" rIns="217490" bIns="108745" rtlCol="0">
            <a:normAutofit/>
          </a:bodyPr>
          <a:lstStyle>
            <a:lvl1pPr marL="0" indent="0" algn="ctr" defTabSz="1087444" rtl="0" eaLnBrk="1" latinLnBrk="0" hangingPunct="1">
              <a:lnSpc>
                <a:spcPct val="120000"/>
              </a:lnSpc>
              <a:spcBef>
                <a:spcPct val="20000"/>
              </a:spcBef>
              <a:buFont typeface="Arial"/>
              <a:buNone/>
              <a:defRPr sz="4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b="1" dirty="0" smtClean="0">
                <a:solidFill>
                  <a:schemeClr val="tx1"/>
                </a:solidFill>
              </a:rPr>
              <a:t>PREPARED BY:</a:t>
            </a:r>
          </a:p>
        </p:txBody>
      </p:sp>
      <p:sp>
        <p:nvSpPr>
          <p:cNvPr id="9" name="Subtitle 5"/>
          <p:cNvSpPr txBox="1">
            <a:spLocks/>
          </p:cNvSpPr>
          <p:nvPr/>
        </p:nvSpPr>
        <p:spPr>
          <a:xfrm>
            <a:off x="15966830" y="9680025"/>
            <a:ext cx="4876323" cy="3505200"/>
          </a:xfrm>
          <a:prstGeom prst="rect">
            <a:avLst/>
          </a:prstGeom>
        </p:spPr>
        <p:txBody>
          <a:bodyPr vert="horz" lIns="217490" tIns="108745" rIns="217490" bIns="108745" rtlCol="0">
            <a:norm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SUBMITTED TO:</a:t>
            </a:r>
          </a:p>
        </p:txBody>
      </p:sp>
      <p:sp>
        <p:nvSpPr>
          <p:cNvPr id="12" name="Rectangle 11"/>
          <p:cNvSpPr/>
          <p:nvPr/>
        </p:nvSpPr>
        <p:spPr>
          <a:xfrm>
            <a:off x="2848213" y="3567458"/>
            <a:ext cx="609601" cy="5371635"/>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9435" y="10710042"/>
            <a:ext cx="4193603" cy="1476697"/>
          </a:xfrm>
          <a:prstGeom prst="rect">
            <a:avLst/>
          </a:prstGeom>
        </p:spPr>
      </p:pic>
      <p:sp>
        <p:nvSpPr>
          <p:cNvPr id="2" name="Title 1"/>
          <p:cNvSpPr>
            <a:spLocks noGrp="1"/>
          </p:cNvSpPr>
          <p:nvPr>
            <p:ph type="ctrTitle"/>
          </p:nvPr>
        </p:nvSpPr>
        <p:spPr>
          <a:xfrm>
            <a:off x="3658076" y="5049417"/>
            <a:ext cx="17071023" cy="1825542"/>
          </a:xfrm>
        </p:spPr>
        <p:txBody>
          <a:bodyPr/>
          <a:lstStyle/>
          <a:p>
            <a:r>
              <a:rPr lang="en-US" dirty="0">
                <a:latin typeface="Century Gothic" panose="020B0502020202020204" pitchFamily="34" charset="0"/>
                <a:ea typeface="Century Gothic"/>
                <a:cs typeface="Century Gothic"/>
                <a:sym typeface="Century Gothic"/>
              </a:rPr>
              <a:t>PROPOSAL FOR STRATEGIC COLLABORATION</a:t>
            </a:r>
            <a:br>
              <a:rPr lang="en-US" dirty="0">
                <a:latin typeface="Century Gothic" panose="020B0502020202020204" pitchFamily="34" charset="0"/>
                <a:ea typeface="Century Gothic"/>
                <a:cs typeface="Century Gothic"/>
                <a:sym typeface="Century Gothic"/>
              </a:rPr>
            </a:br>
            <a:r>
              <a:rPr lang="en-US" dirty="0">
                <a:latin typeface="Century Gothic" panose="020B0502020202020204" pitchFamily="34" charset="0"/>
                <a:ea typeface="Century Gothic"/>
                <a:cs typeface="Century Gothic"/>
                <a:sym typeface="Century Gothic"/>
              </a:rPr>
              <a:t>IN LEARNING &amp; GRADUATE SKILLS ENHANCEMENT</a:t>
            </a:r>
            <a:endParaRPr lang="ms-MY" dirty="0"/>
          </a:p>
        </p:txBody>
      </p:sp>
      <p:pic>
        <p:nvPicPr>
          <p:cNvPr id="5125" name="Picture 5" descr="C:\Users\User\Desktop\logo-upm-h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28439" y="10752083"/>
            <a:ext cx="3753103" cy="171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3667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solidFill>
            <a:srgbClr val="C00000"/>
          </a:solidFill>
        </p:spPr>
        <p:txBody>
          <a:bodyPr/>
          <a:lstStyle/>
          <a:p>
            <a:fld id="{C9468CE9-3F3D-1446-A027-4B4CDD3883B0}" type="slidenum">
              <a:rPr lang="en-US" smtClean="0"/>
              <a:t>10</a:t>
            </a:fld>
            <a:endParaRPr lang="en-US" dirty="0"/>
          </a:p>
        </p:txBody>
      </p:sp>
      <p:sp>
        <p:nvSpPr>
          <p:cNvPr id="96" name="TextBox 9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Our Diverse Clients</a:t>
            </a:r>
            <a:endParaRPr lang="en-US" sz="6400" dirty="0">
              <a:solidFill>
                <a:srgbClr val="C00000"/>
              </a:solidFill>
              <a:latin typeface="Open Sans Light"/>
              <a:cs typeface="Open Sans Light"/>
            </a:endParaRPr>
          </a:p>
        </p:txBody>
      </p:sp>
      <p:sp>
        <p:nvSpPr>
          <p:cNvPr id="10" name="TextBox 9"/>
          <p:cNvSpPr txBox="1"/>
          <p:nvPr/>
        </p:nvSpPr>
        <p:spPr>
          <a:xfrm>
            <a:off x="1446791" y="1951975"/>
            <a:ext cx="21586688" cy="1723561"/>
          </a:xfrm>
          <a:prstGeom prst="rect">
            <a:avLst/>
          </a:prstGeom>
          <a:noFill/>
        </p:spPr>
        <p:txBody>
          <a:bodyPr wrap="square" lIns="243852" tIns="121926" rIns="243852" bIns="121926" rtlCol="0">
            <a:spAutoFit/>
          </a:bodyPr>
          <a:lstStyle/>
          <a:p>
            <a:pPr algn="just"/>
            <a:r>
              <a:rPr lang="en-SG" sz="3200" dirty="0" smtClean="0">
                <a:solidFill>
                  <a:srgbClr val="FF0000"/>
                </a:solidFill>
                <a:latin typeface="Neuropol X Rg" panose="02000503040000020004" pitchFamily="2" charset="0"/>
                <a:ea typeface="Open Sans Light" panose="020B0306030504020204" pitchFamily="34" charset="0"/>
                <a:cs typeface="Open Sans Light" panose="020B0306030504020204" pitchFamily="34" charset="0"/>
              </a:rPr>
              <a:t>SALIHIN</a:t>
            </a:r>
            <a:r>
              <a:rPr lang="en-SG" sz="3200" b="1" dirty="0" smtClean="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SG" sz="32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serves </a:t>
            </a:r>
            <a:r>
              <a:rPr lang="en-SG" sz="32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diverse clients including corporate companies, foundations / non-profit organisations, government bodies, government linked companies and educational institutions. Their diversity spans across different sectors of the economy.</a:t>
            </a:r>
          </a:p>
        </p:txBody>
      </p:sp>
      <p:pic>
        <p:nvPicPr>
          <p:cNvPr id="1026" name="Picture 2" descr="C:\Users\User\Desktop\clien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25" y="4189411"/>
            <a:ext cx="3538535" cy="8207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client\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4017" y="5531923"/>
            <a:ext cx="1216821" cy="11895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client\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4017" y="9069388"/>
            <a:ext cx="1376648" cy="16742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client\1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8724" y="11604111"/>
            <a:ext cx="2519330" cy="8508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Desktop\client\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6391" y="11380786"/>
            <a:ext cx="1231900" cy="12975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ser\Desktop\client\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7411" y="5540376"/>
            <a:ext cx="1621959"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User\Desktop\client\5.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0879" y="7241988"/>
            <a:ext cx="1215021" cy="132804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User\Desktop\client\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82533" y="4073921"/>
            <a:ext cx="1051717" cy="10517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User\Desktop\client\7.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43729" y="9281364"/>
            <a:ext cx="1529323" cy="125025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User\Desktop\client\8.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41683" y="7316694"/>
            <a:ext cx="1741487" cy="9808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User\Desktop\client\17.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17811" y="11492191"/>
            <a:ext cx="1950246" cy="96281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User\Desktop\client\18.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16193" y="9408161"/>
            <a:ext cx="1393473" cy="99665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User\Desktop\client\19.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716193" y="7392302"/>
            <a:ext cx="1353483" cy="1027417"/>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User\Desktop\client\20.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834623" y="5719548"/>
            <a:ext cx="1464223" cy="110431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User\Desktop\client\1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487024" y="4221266"/>
            <a:ext cx="1811822" cy="904372"/>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User\Desktop\client\12.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30696" y="11479024"/>
            <a:ext cx="1070482" cy="106433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User\Desktop\client\13.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39309" y="9123622"/>
            <a:ext cx="1925637" cy="1565734"/>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User\Desktop\client\14.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645753" y="7316694"/>
            <a:ext cx="912751" cy="131753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User\Desktop\client\15.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543131" y="5780880"/>
            <a:ext cx="1117997" cy="1042987"/>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User\Desktop\client\16.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371680" y="3886199"/>
            <a:ext cx="1460898" cy="146089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Users\User\Desktop\client\30.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510752" y="11380786"/>
            <a:ext cx="853898" cy="99237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Users\User\Desktop\client\21.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357652" y="9104572"/>
            <a:ext cx="1263781" cy="126378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Users\User\Desktop\client\22.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300502" y="7543784"/>
            <a:ext cx="1295617" cy="80565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C:\Users\User\Desktop\client\23.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488242" y="5637963"/>
            <a:ext cx="920139" cy="134298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Users\User\Desktop\client\24.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106649" y="4240316"/>
            <a:ext cx="1668437" cy="700975"/>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C:\Users\User\Desktop\client\25.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2635309" y="11126561"/>
            <a:ext cx="2166937" cy="132844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C:\Users\User\Desktop\client\26.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542861" y="9659986"/>
            <a:ext cx="2278435" cy="549572"/>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C:\Users\User\Desktop\client\27.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3202733" y="7467101"/>
            <a:ext cx="1085560" cy="95902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C:\Users\User\Desktop\client\28.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3106388" y="5871351"/>
            <a:ext cx="1347787" cy="876209"/>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C:\Users\User\Desktop\client\29.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3149263" y="4017635"/>
            <a:ext cx="1139030" cy="1164287"/>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ers\User\Desktop\client\39.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9852074" y="9071133"/>
            <a:ext cx="1456075" cy="1335429"/>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C:\Users\User\Desktop\client\31.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9564350" y="5969246"/>
            <a:ext cx="1809973" cy="778314"/>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C:\Users\User\Desktop\client\32.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9754850" y="4394053"/>
            <a:ext cx="1504392" cy="702573"/>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C:\Users\User\Desktop\client\33.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598890" y="11379990"/>
            <a:ext cx="1070110" cy="1076994"/>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C:\Users\User\Desktop\client\34.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7171495" y="9529204"/>
            <a:ext cx="1971902" cy="54064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C:\Users\User\Desktop\client\35.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244815" y="7032915"/>
            <a:ext cx="1772458" cy="177245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C:\Users\User\Desktop\client\36.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7513471" y="5785216"/>
            <a:ext cx="1187060" cy="1226030"/>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C:\Users\User\Desktop\client\37.pn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7423743" y="4043884"/>
            <a:ext cx="1339850" cy="133985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Users\User\Desktop\client\38.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9396302" y="7615377"/>
            <a:ext cx="2160035" cy="7006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71649" y="4189411"/>
            <a:ext cx="609601" cy="8488926"/>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pic>
        <p:nvPicPr>
          <p:cNvPr id="3" name="Picture 2"/>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19492161" y="11378768"/>
            <a:ext cx="2162939" cy="1081470"/>
          </a:xfrm>
          <a:prstGeom prst="rect">
            <a:avLst/>
          </a:prstGeom>
        </p:spPr>
      </p:pic>
    </p:spTree>
    <p:extLst>
      <p:ext uri="{BB962C8B-B14F-4D97-AF65-F5344CB8AC3E}">
        <p14:creationId xmlns:p14="http://schemas.microsoft.com/office/powerpoint/2010/main" val="33995694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2156775" y="6464649"/>
            <a:ext cx="12882700" cy="1716826"/>
          </a:xfrm>
          <a:custGeom>
            <a:avLst/>
            <a:gdLst>
              <a:gd name="connsiteX0" fmla="*/ 0 w 12175958"/>
              <a:gd name="connsiteY0" fmla="*/ 0 h 1564105"/>
              <a:gd name="connsiteX1" fmla="*/ 5029200 w 12175958"/>
              <a:gd name="connsiteY1" fmla="*/ 1564105 h 1564105"/>
              <a:gd name="connsiteX2" fmla="*/ 12175958 w 12175958"/>
              <a:gd name="connsiteY2" fmla="*/ 0 h 1564105"/>
            </a:gdLst>
            <a:ahLst/>
            <a:cxnLst>
              <a:cxn ang="0">
                <a:pos x="connsiteX0" y="connsiteY0"/>
              </a:cxn>
              <a:cxn ang="0">
                <a:pos x="connsiteX1" y="connsiteY1"/>
              </a:cxn>
              <a:cxn ang="0">
                <a:pos x="connsiteX2" y="connsiteY2"/>
              </a:cxn>
            </a:cxnLst>
            <a:rect l="l" t="t" r="r" b="b"/>
            <a:pathLst>
              <a:path w="12175958" h="1564105">
                <a:moveTo>
                  <a:pt x="0" y="0"/>
                </a:moveTo>
                <a:cubicBezTo>
                  <a:pt x="1499937" y="782052"/>
                  <a:pt x="2999874" y="1564105"/>
                  <a:pt x="5029200" y="1564105"/>
                </a:cubicBezTo>
                <a:cubicBezTo>
                  <a:pt x="7058526" y="1564105"/>
                  <a:pt x="9617242" y="782052"/>
                  <a:pt x="12175958" y="0"/>
                </a:cubicBezTo>
              </a:path>
            </a:pathLst>
          </a:custGeom>
          <a:ln w="3175">
            <a:solidFill>
              <a:schemeClr val="tx1">
                <a:lumMod val="50000"/>
                <a:lumOff val="50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MY"/>
          </a:p>
        </p:txBody>
      </p:sp>
      <p:sp>
        <p:nvSpPr>
          <p:cNvPr id="35" name="Shape 1117"/>
          <p:cNvSpPr/>
          <p:nvPr/>
        </p:nvSpPr>
        <p:spPr>
          <a:xfrm>
            <a:off x="21340632" y="3819695"/>
            <a:ext cx="559095" cy="428163"/>
          </a:xfrm>
          <a:prstGeom prst="triangle">
            <a:avLst>
              <a:gd name="adj" fmla="val 50000"/>
            </a:avLst>
          </a:prstGeom>
          <a:solidFill>
            <a:srgbClr val="C00000"/>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5" name="Arc 84"/>
          <p:cNvSpPr/>
          <p:nvPr/>
        </p:nvSpPr>
        <p:spPr>
          <a:xfrm rot="19590467">
            <a:off x="4594585" y="3389242"/>
            <a:ext cx="19308151" cy="14041205"/>
          </a:xfrm>
          <a:prstGeom prst="arc">
            <a:avLst>
              <a:gd name="adj1" fmla="val 14907324"/>
              <a:gd name="adj2" fmla="val 21327619"/>
            </a:avLst>
          </a:prstGeom>
          <a:ln w="31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sp>
        <p:nvSpPr>
          <p:cNvPr id="8" name="TextBox 7"/>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Our Local &amp; International Networks</a:t>
            </a:r>
            <a:endParaRPr lang="en-US" sz="6400" dirty="0">
              <a:solidFill>
                <a:srgbClr val="C00000"/>
              </a:solidFill>
              <a:latin typeface="Open Sans Light"/>
              <a:cs typeface="Open Sans Light"/>
            </a:endParaRPr>
          </a:p>
        </p:txBody>
      </p:sp>
      <p:sp>
        <p:nvSpPr>
          <p:cNvPr id="3" name="Slide Number Placeholder 2"/>
          <p:cNvSpPr>
            <a:spLocks noGrp="1"/>
          </p:cNvSpPr>
          <p:nvPr>
            <p:ph type="sldNum" sz="quarter" idx="4"/>
          </p:nvPr>
        </p:nvSpPr>
        <p:spPr/>
        <p:txBody>
          <a:bodyPr/>
          <a:lstStyle/>
          <a:p>
            <a:fld id="{C9468CE9-3F3D-1446-A027-4B4CDD3883B0}" type="slidenum">
              <a:rPr lang="en-US" smtClean="0"/>
              <a:pPr/>
              <a:t>11</a:t>
            </a:fld>
            <a:endParaRPr lang="en-US"/>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6353" y="2180403"/>
            <a:ext cx="11965158" cy="6945944"/>
          </a:xfrm>
          <a:prstGeom prst="rect">
            <a:avLst/>
          </a:prstGeom>
          <a:ln>
            <a:noFill/>
          </a:ln>
          <a:effectLst>
            <a:outerShdw blurRad="292100" dist="139700" dir="2700000" algn="tl" rotWithShape="0">
              <a:srgbClr val="333333">
                <a:alpha val="65000"/>
              </a:srgbClr>
            </a:outerShdw>
          </a:effectLst>
        </p:spPr>
      </p:pic>
      <p:sp>
        <p:nvSpPr>
          <p:cNvPr id="66" name="Shape 1117"/>
          <p:cNvSpPr/>
          <p:nvPr/>
        </p:nvSpPr>
        <p:spPr>
          <a:xfrm>
            <a:off x="5960705" y="6041270"/>
            <a:ext cx="264200" cy="202328"/>
          </a:xfrm>
          <a:prstGeom prst="triangle">
            <a:avLst>
              <a:gd name="adj" fmla="val 50000"/>
            </a:avLst>
          </a:prstGeom>
          <a:solidFill>
            <a:srgbClr val="C0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7" name="Shape 1140"/>
          <p:cNvSpPr txBox="1"/>
          <p:nvPr/>
        </p:nvSpPr>
        <p:spPr>
          <a:xfrm>
            <a:off x="5792264" y="6222985"/>
            <a:ext cx="2485460" cy="675830"/>
          </a:xfrm>
          <a:prstGeom prst="rect">
            <a:avLst/>
          </a:prstGeom>
          <a:solidFill>
            <a:srgbClr val="C00000"/>
          </a:solidFill>
          <a:ln>
            <a:noFill/>
          </a:ln>
        </p:spPr>
        <p:txBody>
          <a:bodyPr lIns="91425" tIns="91425" rIns="91425" bIns="91425" anchor="ctr" anchorCtr="0">
            <a:noAutofit/>
          </a:bodyPr>
          <a:lstStyle/>
          <a:p>
            <a:pPr lvl="0" algn="ctr" rtl="0">
              <a:spcBef>
                <a:spcPts val="0"/>
              </a:spcBef>
              <a:buNone/>
            </a:pPr>
            <a:r>
              <a:rPr lang="en" sz="2400" b="1"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America</a:t>
            </a:r>
            <a:endParaRPr lang="en" sz="24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68" name="Shape 1140"/>
          <p:cNvSpPr txBox="1"/>
          <p:nvPr/>
        </p:nvSpPr>
        <p:spPr>
          <a:xfrm>
            <a:off x="5299650" y="3433680"/>
            <a:ext cx="3665737" cy="3055987"/>
          </a:xfrm>
          <a:prstGeom prst="rect">
            <a:avLst/>
          </a:prstGeom>
          <a:noFill/>
          <a:ln>
            <a:noFill/>
          </a:ln>
        </p:spPr>
        <p:txBody>
          <a:bodyPr lIns="91425" tIns="91425" rIns="91425" bIns="91425" anchor="ctr" anchorCtr="0">
            <a:noAutofit/>
          </a:bodyPr>
          <a:lstStyle/>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Buenos Aires</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Mexico</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Boston</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Los Angeles</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Miami</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New York</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San Francisco</a:t>
            </a:r>
            <a:endPar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70" name="Shape 1120"/>
          <p:cNvSpPr/>
          <p:nvPr/>
        </p:nvSpPr>
        <p:spPr>
          <a:xfrm>
            <a:off x="10362942" y="3622162"/>
            <a:ext cx="2687563" cy="683800"/>
          </a:xfrm>
          <a:prstGeom prst="rect">
            <a:avLst/>
          </a:prstGeom>
          <a:solidFill>
            <a:schemeClr val="accent5"/>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1" name="Shape 1121"/>
          <p:cNvSpPr/>
          <p:nvPr/>
        </p:nvSpPr>
        <p:spPr>
          <a:xfrm rot="10800000">
            <a:off x="10482506" y="4285959"/>
            <a:ext cx="317006" cy="274379"/>
          </a:xfrm>
          <a:prstGeom prst="triangle">
            <a:avLst>
              <a:gd name="adj" fmla="val 50000"/>
            </a:avLst>
          </a:prstGeom>
          <a:solidFill>
            <a:srgbClr val="C0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3" name="Shape 1140"/>
          <p:cNvSpPr txBox="1"/>
          <p:nvPr/>
        </p:nvSpPr>
        <p:spPr>
          <a:xfrm>
            <a:off x="9625263" y="4584769"/>
            <a:ext cx="4138863" cy="2736097"/>
          </a:xfrm>
          <a:prstGeom prst="rect">
            <a:avLst/>
          </a:prstGeom>
          <a:noFill/>
          <a:ln>
            <a:noFill/>
          </a:ln>
        </p:spPr>
        <p:txBody>
          <a:bodyPr lIns="91425" tIns="91425" rIns="91425" bIns="91425" numCol="2" anchor="ctr" anchorCtr="0">
            <a:noAutofit/>
          </a:bodyPr>
          <a:lstStyle/>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Vienna</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Brussels</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Limassol</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Paris</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Frankfurt</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Milan</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Rrome</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Luxemborg</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Bucharest</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Moscow</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Barcelona</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Madrid</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Lausanne</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Rotterdam</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London</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Kyiv</a:t>
            </a:r>
            <a:endPar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79" name="Shape 1121"/>
          <p:cNvSpPr/>
          <p:nvPr/>
        </p:nvSpPr>
        <p:spPr>
          <a:xfrm rot="10800000">
            <a:off x="16453504" y="5751047"/>
            <a:ext cx="293353" cy="253907"/>
          </a:xfrm>
          <a:prstGeom prst="triangle">
            <a:avLst>
              <a:gd name="adj" fmla="val 50000"/>
            </a:avLst>
          </a:prstGeom>
          <a:solidFill>
            <a:srgbClr val="C0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0" name="Shape 1140"/>
          <p:cNvSpPr txBox="1"/>
          <p:nvPr/>
        </p:nvSpPr>
        <p:spPr>
          <a:xfrm>
            <a:off x="16333944" y="5117799"/>
            <a:ext cx="2266878" cy="632779"/>
          </a:xfrm>
          <a:prstGeom prst="rect">
            <a:avLst/>
          </a:prstGeom>
          <a:solidFill>
            <a:srgbClr val="C00000"/>
          </a:solidFill>
          <a:ln>
            <a:noFill/>
          </a:ln>
        </p:spPr>
        <p:txBody>
          <a:bodyPr lIns="91425" tIns="91425" rIns="91425" bIns="91425" anchor="ctr" anchorCtr="0">
            <a:noAutofit/>
          </a:bodyPr>
          <a:lstStyle/>
          <a:p>
            <a:pPr lvl="0" algn="ctr" rtl="0">
              <a:spcBef>
                <a:spcPts val="0"/>
              </a:spcBef>
              <a:buNone/>
            </a:pPr>
            <a:r>
              <a:rPr lang="en" sz="2400" b="1"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Asia</a:t>
            </a:r>
            <a:endParaRPr lang="en" sz="24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81" name="Shape 1140"/>
          <p:cNvSpPr txBox="1"/>
          <p:nvPr/>
        </p:nvSpPr>
        <p:spPr>
          <a:xfrm>
            <a:off x="15921288" y="5408842"/>
            <a:ext cx="3312348" cy="3824049"/>
          </a:xfrm>
          <a:prstGeom prst="rect">
            <a:avLst/>
          </a:prstGeom>
          <a:noFill/>
          <a:ln>
            <a:noFill/>
          </a:ln>
        </p:spPr>
        <p:txBody>
          <a:bodyPr lIns="91425" tIns="91425" rIns="91425" bIns="91425" anchor="ctr" anchorCtr="0">
            <a:noAutofit/>
          </a:bodyPr>
          <a:lstStyle/>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Shanghai</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Hong Kong</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Tokyo Kuala Lumpur</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Singapore</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Dubai</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Sydney</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New Delhi</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Ramat Gan</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Taiwan</a:t>
            </a:r>
            <a:endPar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4" name="Arc 3"/>
          <p:cNvSpPr/>
          <p:nvPr/>
        </p:nvSpPr>
        <p:spPr>
          <a:xfrm rot="17914636">
            <a:off x="16307229" y="3573353"/>
            <a:ext cx="6947010" cy="7156799"/>
          </a:xfrm>
          <a:prstGeom prst="arc">
            <a:avLst>
              <a:gd name="adj1" fmla="val 16571388"/>
              <a:gd name="adj2" fmla="val 169161"/>
            </a:avLst>
          </a:prstGeom>
          <a:ln w="31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sp>
        <p:nvSpPr>
          <p:cNvPr id="84" name="Arc 83"/>
          <p:cNvSpPr/>
          <p:nvPr/>
        </p:nvSpPr>
        <p:spPr>
          <a:xfrm rot="20102000">
            <a:off x="9402051" y="2953941"/>
            <a:ext cx="14432379" cy="12674364"/>
          </a:xfrm>
          <a:prstGeom prst="arc">
            <a:avLst>
              <a:gd name="adj1" fmla="val 15566681"/>
              <a:gd name="adj2" fmla="val 20330836"/>
            </a:avLst>
          </a:prstGeom>
          <a:ln w="31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sp>
        <p:nvSpPr>
          <p:cNvPr id="72" name="Shape 1140"/>
          <p:cNvSpPr txBox="1"/>
          <p:nvPr/>
        </p:nvSpPr>
        <p:spPr>
          <a:xfrm>
            <a:off x="10362943" y="3622161"/>
            <a:ext cx="2687563" cy="683800"/>
          </a:xfrm>
          <a:prstGeom prst="rect">
            <a:avLst/>
          </a:prstGeom>
          <a:solidFill>
            <a:srgbClr val="C00000"/>
          </a:solidFill>
          <a:ln>
            <a:noFill/>
          </a:ln>
        </p:spPr>
        <p:txBody>
          <a:bodyPr lIns="91425" tIns="91425" rIns="91425" bIns="91425" anchor="ctr" anchorCtr="0">
            <a:noAutofit/>
          </a:bodyPr>
          <a:lstStyle/>
          <a:p>
            <a:pPr lvl="0" algn="ctr" rtl="0">
              <a:spcBef>
                <a:spcPts val="0"/>
              </a:spcBef>
              <a:buNone/>
            </a:pPr>
            <a:r>
              <a:rPr lang="en" sz="2400" b="1"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Europe</a:t>
            </a:r>
            <a:endParaRPr lang="en" sz="24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grpSp>
        <p:nvGrpSpPr>
          <p:cNvPr id="111" name="Shape 365"/>
          <p:cNvGrpSpPr/>
          <p:nvPr/>
        </p:nvGrpSpPr>
        <p:grpSpPr>
          <a:xfrm>
            <a:off x="555210" y="2428750"/>
            <a:ext cx="3620210" cy="4587342"/>
            <a:chOff x="580350" y="1270850"/>
            <a:chExt cx="1911300" cy="2991900"/>
          </a:xfrm>
          <a:solidFill>
            <a:srgbClr val="C00000"/>
          </a:solidFill>
          <a:effectLst>
            <a:outerShdw blurRad="50800" dist="38100" dir="2700000" algn="tl" rotWithShape="0">
              <a:prstClr val="black">
                <a:alpha val="40000"/>
              </a:prstClr>
            </a:outerShdw>
          </a:effectLst>
        </p:grpSpPr>
        <p:sp>
          <p:nvSpPr>
            <p:cNvPr id="112" name="Shape 366"/>
            <p:cNvSpPr/>
            <p:nvPr/>
          </p:nvSpPr>
          <p:spPr>
            <a:xfrm>
              <a:off x="580350" y="1270850"/>
              <a:ext cx="1911300" cy="2791800"/>
            </a:xfrm>
            <a:prstGeom prst="roundRect">
              <a:avLst>
                <a:gd name="adj" fmla="val 7329"/>
              </a:avLst>
            </a:prstGeom>
            <a:grpFill/>
            <a:ln>
              <a:noFill/>
            </a:ln>
          </p:spPr>
          <p:txBody>
            <a:bodyPr lIns="91425" tIns="91425" rIns="91425" bIns="91425" anchor="ctr" anchorCtr="0">
              <a:noAutofit/>
            </a:bodyPr>
            <a:lstStyle/>
            <a:p>
              <a:pPr lvl="0">
                <a:spcBef>
                  <a:spcPts val="0"/>
                </a:spcBef>
                <a:buNone/>
              </a:pPr>
              <a:endParaRPr/>
            </a:p>
          </p:txBody>
        </p:sp>
        <p:sp>
          <p:nvSpPr>
            <p:cNvPr id="113" name="Shape 367"/>
            <p:cNvSpPr/>
            <p:nvPr/>
          </p:nvSpPr>
          <p:spPr>
            <a:xfrm rot="10800000">
              <a:off x="1425900" y="4062650"/>
              <a:ext cx="220200" cy="200100"/>
            </a:xfrm>
            <a:prstGeom prst="triangle">
              <a:avLst>
                <a:gd name="adj" fmla="val 50000"/>
              </a:avLst>
            </a:pr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p>
          </p:txBody>
        </p:sp>
      </p:grpSp>
      <p:sp>
        <p:nvSpPr>
          <p:cNvPr id="115" name="Shape 385"/>
          <p:cNvSpPr txBox="1"/>
          <p:nvPr/>
        </p:nvSpPr>
        <p:spPr>
          <a:xfrm>
            <a:off x="555210" y="3944040"/>
            <a:ext cx="3620209" cy="2713069"/>
          </a:xfrm>
          <a:prstGeom prst="rect">
            <a:avLst/>
          </a:prstGeom>
          <a:noFill/>
          <a:ln>
            <a:noFill/>
          </a:ln>
        </p:spPr>
        <p:txBody>
          <a:bodyPr lIns="91425" tIns="91425" rIns="91425" bIns="91425" anchor="ctr" anchorCtr="0">
            <a:noAutofit/>
          </a:bodyPr>
          <a:lstStyle/>
          <a:p>
            <a:pPr lvl="0" algn="ctr" rtl="0">
              <a:spcBef>
                <a:spcPts val="0"/>
              </a:spcBef>
            </a:pPr>
            <a:r>
              <a:rPr lang="en" sz="2800" dirty="0" smtClean="0">
                <a:solidFill>
                  <a:srgbClr val="FFFFFF"/>
                </a:solidFill>
                <a:latin typeface="Open Sans"/>
                <a:ea typeface="Open Sans"/>
                <a:cs typeface="Open Sans"/>
                <a:sym typeface="Open Sans"/>
              </a:rPr>
              <a:t>Batu Caves</a:t>
            </a:r>
          </a:p>
          <a:p>
            <a:pPr lvl="0" algn="ctr" rtl="0">
              <a:spcBef>
                <a:spcPts val="0"/>
              </a:spcBef>
            </a:pPr>
            <a:r>
              <a:rPr lang="en" sz="2800" dirty="0" smtClean="0">
                <a:solidFill>
                  <a:srgbClr val="FFFFFF"/>
                </a:solidFill>
                <a:latin typeface="Open Sans"/>
                <a:ea typeface="Open Sans"/>
                <a:cs typeface="Open Sans"/>
                <a:sym typeface="Open Sans"/>
              </a:rPr>
              <a:t>Johor Bahru</a:t>
            </a:r>
          </a:p>
          <a:p>
            <a:pPr lvl="0" algn="ctr" rtl="0">
              <a:spcBef>
                <a:spcPts val="0"/>
              </a:spcBef>
            </a:pPr>
            <a:r>
              <a:rPr lang="en" sz="2800" dirty="0" smtClean="0">
                <a:solidFill>
                  <a:srgbClr val="FFFFFF"/>
                </a:solidFill>
                <a:latin typeface="Open Sans"/>
                <a:ea typeface="Open Sans"/>
                <a:cs typeface="Open Sans"/>
                <a:sym typeface="Open Sans"/>
              </a:rPr>
              <a:t>Kuching</a:t>
            </a:r>
          </a:p>
          <a:p>
            <a:pPr lvl="0" algn="ctr" rtl="0">
              <a:spcBef>
                <a:spcPts val="0"/>
              </a:spcBef>
            </a:pPr>
            <a:r>
              <a:rPr lang="en" sz="2800" dirty="0" smtClean="0">
                <a:solidFill>
                  <a:srgbClr val="FFFFFF"/>
                </a:solidFill>
                <a:latin typeface="Open Sans"/>
                <a:ea typeface="Open Sans"/>
                <a:cs typeface="Open Sans"/>
                <a:sym typeface="Open Sans"/>
              </a:rPr>
              <a:t>Kuala Terengganu (TAF)</a:t>
            </a:r>
            <a:endParaRPr lang="en" sz="2800" dirty="0">
              <a:solidFill>
                <a:srgbClr val="FFFFFF"/>
              </a:solidFill>
              <a:latin typeface="Open Sans"/>
              <a:ea typeface="Open Sans"/>
              <a:cs typeface="Open Sans"/>
              <a:sym typeface="Open Sans"/>
            </a:endParaRPr>
          </a:p>
        </p:txBody>
      </p:sp>
      <p:sp>
        <p:nvSpPr>
          <p:cNvPr id="116" name="Shape 390"/>
          <p:cNvSpPr txBox="1"/>
          <p:nvPr/>
        </p:nvSpPr>
        <p:spPr>
          <a:xfrm>
            <a:off x="651175" y="7151752"/>
            <a:ext cx="3403166" cy="1053770"/>
          </a:xfrm>
          <a:prstGeom prst="rect">
            <a:avLst/>
          </a:prstGeom>
          <a:noFill/>
          <a:ln>
            <a:noFill/>
          </a:ln>
        </p:spPr>
        <p:txBody>
          <a:bodyPr lIns="91425" tIns="91425" rIns="91425" bIns="91425" anchor="ctr" anchorCtr="0">
            <a:noAutofit/>
          </a:bodyPr>
          <a:lstStyle/>
          <a:p>
            <a:pPr lvl="0" algn="ctr" rtl="0">
              <a:spcBef>
                <a:spcPts val="0"/>
              </a:spcBef>
              <a:buNone/>
            </a:pPr>
            <a:r>
              <a:rPr lang="en" sz="28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sym typeface="Dosis"/>
              </a:rPr>
              <a:t>Our Local Branches</a:t>
            </a:r>
            <a:endParaRPr lang="en" sz="28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Dosis"/>
            </a:endParaRPr>
          </a:p>
        </p:txBody>
      </p:sp>
      <p:pic>
        <p:nvPicPr>
          <p:cNvPr id="2049" name="Picture 2048"/>
          <p:cNvPicPr>
            <a:picLocks noChangeAspect="1"/>
          </p:cNvPicPr>
          <p:nvPr/>
        </p:nvPicPr>
        <p:blipFill rotWithShape="1">
          <a:blip r:embed="rId4">
            <a:extLst>
              <a:ext uri="{28A0092B-C50C-407E-A947-70E740481C1C}">
                <a14:useLocalDpi xmlns:a14="http://schemas.microsoft.com/office/drawing/2010/main"/>
              </a:ext>
            </a:extLst>
          </a:blip>
          <a:srcRect t="6311" r="9504"/>
          <a:stretch/>
        </p:blipFill>
        <p:spPr>
          <a:xfrm>
            <a:off x="-82639" y="8851890"/>
            <a:ext cx="24488864" cy="4874475"/>
          </a:xfrm>
          <a:prstGeom prst="rect">
            <a:avLst/>
          </a:prstGeom>
        </p:spPr>
      </p:pic>
      <p:pic>
        <p:nvPicPr>
          <p:cNvPr id="2052" name="Picture 205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701315" y="2551423"/>
            <a:ext cx="1923837" cy="116825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5017" y="2783383"/>
            <a:ext cx="1300593" cy="1300593"/>
          </a:xfrm>
          <a:prstGeom prst="rect">
            <a:avLst/>
          </a:prstGeom>
        </p:spPr>
      </p:pic>
      <p:sp>
        <p:nvSpPr>
          <p:cNvPr id="33" name="Shape 366"/>
          <p:cNvSpPr/>
          <p:nvPr/>
        </p:nvSpPr>
        <p:spPr>
          <a:xfrm>
            <a:off x="19792950" y="4120816"/>
            <a:ext cx="3620210" cy="4280538"/>
          </a:xfrm>
          <a:prstGeom prst="roundRect">
            <a:avLst>
              <a:gd name="adj" fmla="val 7329"/>
            </a:avLst>
          </a:prstGeom>
          <a:solidFill>
            <a:srgbClr val="C00000"/>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p>
        </p:txBody>
      </p:sp>
      <p:sp>
        <p:nvSpPr>
          <p:cNvPr id="83" name="Rectangle 82"/>
          <p:cNvSpPr/>
          <p:nvPr/>
        </p:nvSpPr>
        <p:spPr>
          <a:xfrm>
            <a:off x="20000592" y="4416936"/>
            <a:ext cx="3238501" cy="3785652"/>
          </a:xfrm>
          <a:prstGeom prst="rect">
            <a:avLst/>
          </a:prstGeom>
          <a:noFill/>
          <a:ln>
            <a:noFill/>
          </a:ln>
          <a:effectLst/>
        </p:spPr>
        <p:txBody>
          <a:bodyPr wrap="square">
            <a:spAutoFit/>
          </a:bodyPr>
          <a:lstStyle/>
          <a:p>
            <a:pPr algn="ctr"/>
            <a:r>
              <a:rPr lang="en-SG" sz="2400" dirty="0" smtClean="0">
                <a:solidFill>
                  <a:schemeClr val="bg1"/>
                </a:solidFill>
                <a:latin typeface="Neuropol X Rg" panose="02000503040000020004" pitchFamily="2" charset="0"/>
                <a:ea typeface="Open Sans" panose="020B0606030504020204" pitchFamily="34" charset="0"/>
                <a:cs typeface="Open Sans" panose="020B0606030504020204" pitchFamily="34" charset="0"/>
              </a:rPr>
              <a:t>SALIHIN</a:t>
            </a:r>
            <a:r>
              <a:rPr lang="en-SG" sz="24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is a member firm of i2an,</a:t>
            </a:r>
          </a:p>
          <a:p>
            <a:pPr algn="ctr"/>
            <a:r>
              <a:rPr lang="en-SG" sz="24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 reputable global network of accountants which have presence in America, Asia and Europe as well as all the international financial centres.</a:t>
            </a:r>
            <a:endParaRPr lang="en-SG"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45954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Why SALIHIN?</a:t>
            </a:r>
            <a:endParaRPr lang="en-US" sz="6400" dirty="0">
              <a:solidFill>
                <a:srgbClr val="C00000"/>
              </a:solidFill>
              <a:latin typeface="Open Sans Light"/>
              <a:cs typeface="Open Sans Light"/>
            </a:endParaRPr>
          </a:p>
        </p:txBody>
      </p:sp>
      <p:pic>
        <p:nvPicPr>
          <p:cNvPr id="20" name="Picture Placeholder 19"/>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1104900" y="3571055"/>
            <a:ext cx="3452813" cy="3186112"/>
          </a:xfrm>
          <a:prstGeom prst="rect">
            <a:avLst/>
          </a:prstGeom>
          <a:ln>
            <a:noFill/>
          </a:ln>
          <a:effectLst>
            <a:outerShdw blurRad="292100" dist="139700" dir="2700000" algn="tl" rotWithShape="0">
              <a:srgbClr val="333333">
                <a:alpha val="65000"/>
              </a:srgbClr>
            </a:outerShdw>
          </a:effectLst>
        </p:spPr>
      </p:pic>
      <p:pic>
        <p:nvPicPr>
          <p:cNvPr id="21" name="Picture Placeholder 20"/>
          <p:cNvPicPr>
            <a:picLocks noGrp="1" noChangeAspect="1"/>
          </p:cNvPicPr>
          <p:nvPr>
            <p:ph type="pic" sz="quarter" idx="14"/>
          </p:nvPr>
        </p:nvPicPr>
        <p:blipFill>
          <a:blip r:embed="rId4" cstate="email">
            <a:extLst>
              <a:ext uri="{28A0092B-C50C-407E-A947-70E740481C1C}">
                <a14:useLocalDpi xmlns:a14="http://schemas.microsoft.com/office/drawing/2010/main"/>
              </a:ext>
            </a:extLst>
          </a:blip>
          <a:srcRect/>
          <a:stretch>
            <a:fillRect/>
          </a:stretch>
        </p:blipFill>
        <p:spPr>
          <a:xfrm>
            <a:off x="5535613" y="3571055"/>
            <a:ext cx="3452812" cy="3186112"/>
          </a:xfrm>
          <a:prstGeom prst="rect">
            <a:avLst/>
          </a:prstGeom>
          <a:ln>
            <a:noFill/>
          </a:ln>
          <a:effectLst>
            <a:outerShdw blurRad="292100" dist="139700" dir="2700000" algn="tl" rotWithShape="0">
              <a:srgbClr val="333333">
                <a:alpha val="65000"/>
              </a:srgbClr>
            </a:outerShdw>
          </a:effectLst>
        </p:spPr>
      </p:pic>
      <p:pic>
        <p:nvPicPr>
          <p:cNvPr id="22" name="Picture Placeholder 21"/>
          <p:cNvPicPr>
            <a:picLocks noGrp="1" noChangeAspect="1"/>
          </p:cNvPicPr>
          <p:nvPr>
            <p:ph type="pic" sz="quarter" idx="15"/>
          </p:nvPr>
        </p:nvPicPr>
        <p:blipFill rotWithShape="1">
          <a:blip r:embed="rId5" cstate="email">
            <a:extLst>
              <a:ext uri="{28A0092B-C50C-407E-A947-70E740481C1C}">
                <a14:useLocalDpi xmlns:a14="http://schemas.microsoft.com/office/drawing/2010/main"/>
              </a:ext>
            </a:extLst>
          </a:blip>
          <a:srcRect/>
          <a:stretch/>
        </p:blipFill>
        <p:spPr>
          <a:xfrm>
            <a:off x="10333038" y="3571055"/>
            <a:ext cx="3452812" cy="3186112"/>
          </a:xfrm>
          <a:prstGeom prst="rect">
            <a:avLst/>
          </a:prstGeom>
          <a:ln>
            <a:noFill/>
          </a:ln>
          <a:effectLst>
            <a:outerShdw blurRad="292100" dist="139700" dir="2700000" algn="tl" rotWithShape="0">
              <a:srgbClr val="333333">
                <a:alpha val="65000"/>
              </a:srgbClr>
            </a:outerShdw>
          </a:effectLst>
        </p:spPr>
      </p:pic>
      <p:pic>
        <p:nvPicPr>
          <p:cNvPr id="27" name="Picture Placeholder 26"/>
          <p:cNvPicPr>
            <a:picLocks noGrp="1" noChangeAspect="1"/>
          </p:cNvPicPr>
          <p:nvPr>
            <p:ph type="pic" sz="quarter" idx="16"/>
          </p:nvPr>
        </p:nvPicPr>
        <p:blipFill>
          <a:blip r:embed="rId6" cstate="email">
            <a:extLst>
              <a:ext uri="{28A0092B-C50C-407E-A947-70E740481C1C}">
                <a14:useLocalDpi xmlns:a14="http://schemas.microsoft.com/office/drawing/2010/main"/>
              </a:ext>
            </a:extLst>
          </a:blip>
          <a:srcRect/>
          <a:stretch>
            <a:fillRect/>
          </a:stretch>
        </p:blipFill>
        <p:spPr>
          <a:xfrm>
            <a:off x="14979650" y="3571055"/>
            <a:ext cx="3452813" cy="3186112"/>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4"/>
          </p:nvPr>
        </p:nvSpPr>
        <p:spPr/>
        <p:txBody>
          <a:bodyPr/>
          <a:lstStyle/>
          <a:p>
            <a:fld id="{C9468CE9-3F3D-1446-A027-4B4CDD3883B0}" type="slidenum">
              <a:rPr lang="en-US" smtClean="0"/>
              <a:pPr/>
              <a:t>12</a:t>
            </a:fld>
            <a:endParaRPr lang="en-US"/>
          </a:p>
        </p:txBody>
      </p:sp>
      <p:sp>
        <p:nvSpPr>
          <p:cNvPr id="6" name="TextBox 5"/>
          <p:cNvSpPr txBox="1"/>
          <p:nvPr/>
        </p:nvSpPr>
        <p:spPr>
          <a:xfrm>
            <a:off x="1446791" y="1951975"/>
            <a:ext cx="21586688" cy="738676"/>
          </a:xfrm>
          <a:prstGeom prst="rect">
            <a:avLst/>
          </a:prstGeom>
          <a:noFill/>
        </p:spPr>
        <p:txBody>
          <a:bodyPr wrap="square" lIns="243852" tIns="121926" rIns="243852" bIns="121926" rtlCol="0">
            <a:spAutoFit/>
          </a:bodyPr>
          <a:lstStyle/>
          <a:p>
            <a:pPr algn="ctr"/>
            <a:r>
              <a:rPr lang="en-US" sz="3200" dirty="0" smtClean="0">
                <a:solidFill>
                  <a:schemeClr val="tx1">
                    <a:lumMod val="65000"/>
                    <a:lumOff val="35000"/>
                  </a:schemeClr>
                </a:solidFill>
                <a:latin typeface="Open Sans Light"/>
                <a:cs typeface="Open Sans Light"/>
              </a:rPr>
              <a:t>The following are key reasons why </a:t>
            </a:r>
            <a:r>
              <a:rPr lang="en-US" sz="3200" dirty="0" smtClean="0">
                <a:solidFill>
                  <a:srgbClr val="C00000"/>
                </a:solidFill>
                <a:latin typeface="Neuropol X Rg" panose="02000503040000020004" pitchFamily="2" charset="0"/>
                <a:cs typeface="Open Sans Light"/>
              </a:rPr>
              <a:t>SALIHIN</a:t>
            </a:r>
            <a:r>
              <a:rPr lang="en-US" sz="3200" dirty="0" smtClean="0">
                <a:solidFill>
                  <a:schemeClr val="tx1">
                    <a:lumMod val="65000"/>
                    <a:lumOff val="35000"/>
                  </a:schemeClr>
                </a:solidFill>
                <a:latin typeface="Open Sans Light"/>
                <a:cs typeface="Open Sans Light"/>
              </a:rPr>
              <a:t> should be your firm’s preferred choice:</a:t>
            </a:r>
            <a:endParaRPr lang="en-US" sz="3200" dirty="0">
              <a:solidFill>
                <a:schemeClr val="tx1">
                  <a:lumMod val="65000"/>
                  <a:lumOff val="35000"/>
                </a:schemeClr>
              </a:solidFill>
              <a:latin typeface="Open Sans Light"/>
              <a:cs typeface="Open Sans Light"/>
            </a:endParaRPr>
          </a:p>
        </p:txBody>
      </p:sp>
      <p:sp>
        <p:nvSpPr>
          <p:cNvPr id="11" name="Rectangle 10"/>
          <p:cNvSpPr/>
          <p:nvPr/>
        </p:nvSpPr>
        <p:spPr>
          <a:xfrm>
            <a:off x="880015" y="7669704"/>
            <a:ext cx="3973549" cy="4124216"/>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01.</a:t>
            </a:r>
          </a:p>
          <a:p>
            <a:r>
              <a:rPr lang="en-US" sz="2400" dirty="0" smtClean="0">
                <a:solidFill>
                  <a:schemeClr val="tx1">
                    <a:lumMod val="65000"/>
                    <a:lumOff val="35000"/>
                  </a:schemeClr>
                </a:solidFill>
                <a:latin typeface="Open Sans"/>
                <a:ea typeface="Open Sans Light"/>
                <a:cs typeface="Open Sans"/>
              </a:rPr>
              <a:t>Experienced Employees</a:t>
            </a:r>
            <a:endParaRPr lang="en-US" sz="2400" dirty="0">
              <a:solidFill>
                <a:schemeClr val="tx1">
                  <a:lumMod val="65000"/>
                  <a:lumOff val="35000"/>
                </a:schemeClr>
              </a:solidFill>
              <a:latin typeface="Open Sans"/>
              <a:ea typeface="Open Sans Light"/>
              <a:cs typeface="Open Sans"/>
            </a:endParaRPr>
          </a:p>
          <a:p>
            <a:endParaRPr lang="en-US" sz="2400"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We have the right ‘hands-on’ team with vast knowledge and relevant experience.</a:t>
            </a:r>
            <a:endParaRPr lang="en-US" sz="2000" dirty="0">
              <a:solidFill>
                <a:schemeClr val="tx1">
                  <a:lumMod val="65000"/>
                  <a:lumOff val="35000"/>
                </a:schemeClr>
              </a:solidFill>
              <a:latin typeface="Open Sans Light"/>
              <a:cs typeface="Open Sans Light"/>
            </a:endParaRPr>
          </a:p>
        </p:txBody>
      </p:sp>
      <p:sp>
        <p:nvSpPr>
          <p:cNvPr id="12" name="Rectangle 11"/>
          <p:cNvSpPr/>
          <p:nvPr/>
        </p:nvSpPr>
        <p:spPr>
          <a:xfrm>
            <a:off x="5261871" y="7659767"/>
            <a:ext cx="3973549" cy="4678214"/>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02.</a:t>
            </a:r>
          </a:p>
          <a:p>
            <a:r>
              <a:rPr lang="en-US" sz="2400" dirty="0" smtClean="0">
                <a:solidFill>
                  <a:schemeClr val="tx1">
                    <a:lumMod val="65000"/>
                    <a:lumOff val="35000"/>
                  </a:schemeClr>
                </a:solidFill>
                <a:latin typeface="Open Sans"/>
                <a:ea typeface="Open Sans Light"/>
                <a:cs typeface="Open Sans"/>
              </a:rPr>
              <a:t>Comprehensive Reports</a:t>
            </a:r>
            <a:endParaRPr lang="en-US" sz="2400" dirty="0">
              <a:solidFill>
                <a:schemeClr val="tx1">
                  <a:lumMod val="65000"/>
                  <a:lumOff val="35000"/>
                </a:schemeClr>
              </a:solidFill>
              <a:latin typeface="Open Sans"/>
              <a:ea typeface="Open Sans Light"/>
              <a:cs typeface="Open Sans"/>
            </a:endParaRPr>
          </a:p>
          <a:p>
            <a:endParaRPr lang="en-US" sz="2400"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We would be able to provide complete and comprehensive reports in tandem to your key areas of concern.</a:t>
            </a:r>
            <a:endParaRPr lang="en-US" sz="2100" dirty="0">
              <a:solidFill>
                <a:schemeClr val="tx1">
                  <a:lumMod val="65000"/>
                  <a:lumOff val="35000"/>
                </a:schemeClr>
              </a:solidFill>
              <a:latin typeface="Open Sans Light"/>
              <a:cs typeface="Open Sans Light"/>
            </a:endParaRPr>
          </a:p>
        </p:txBody>
      </p:sp>
      <p:sp>
        <p:nvSpPr>
          <p:cNvPr id="13" name="Rectangle 12"/>
          <p:cNvSpPr/>
          <p:nvPr/>
        </p:nvSpPr>
        <p:spPr>
          <a:xfrm>
            <a:off x="10100923" y="7678816"/>
            <a:ext cx="3973549" cy="4601270"/>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03.</a:t>
            </a:r>
          </a:p>
          <a:p>
            <a:r>
              <a:rPr lang="en-US" sz="2400" dirty="0" smtClean="0">
                <a:solidFill>
                  <a:schemeClr val="tx1">
                    <a:lumMod val="65000"/>
                    <a:lumOff val="35000"/>
                  </a:schemeClr>
                </a:solidFill>
                <a:latin typeface="Open Sans"/>
                <a:ea typeface="Open Sans Light"/>
                <a:cs typeface="Open Sans"/>
              </a:rPr>
              <a:t>Quality Service Delivery</a:t>
            </a:r>
            <a:endParaRPr lang="en-US" sz="2400" dirty="0">
              <a:solidFill>
                <a:schemeClr val="tx1">
                  <a:lumMod val="65000"/>
                  <a:lumOff val="35000"/>
                </a:schemeClr>
              </a:solidFill>
              <a:latin typeface="Open Sans"/>
              <a:ea typeface="Open Sans Light"/>
              <a:cs typeface="Open Sans"/>
            </a:endParaRPr>
          </a:p>
          <a:p>
            <a:endParaRPr lang="en-US" sz="1900"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Our Engagement Partner, Board of Advisors and Managers will be involved in closed co-operation for quality service delivery.</a:t>
            </a:r>
            <a:endParaRPr lang="en-US" sz="2000" dirty="0">
              <a:solidFill>
                <a:schemeClr val="tx1">
                  <a:lumMod val="65000"/>
                  <a:lumOff val="35000"/>
                </a:schemeClr>
              </a:solidFill>
              <a:latin typeface="Open Sans Light"/>
              <a:cs typeface="Open Sans Light"/>
            </a:endParaRPr>
          </a:p>
        </p:txBody>
      </p:sp>
      <p:sp>
        <p:nvSpPr>
          <p:cNvPr id="14" name="Rectangle 13"/>
          <p:cNvSpPr/>
          <p:nvPr/>
        </p:nvSpPr>
        <p:spPr>
          <a:xfrm>
            <a:off x="14723408" y="7659767"/>
            <a:ext cx="3973549" cy="4124216"/>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04.</a:t>
            </a:r>
          </a:p>
          <a:p>
            <a:r>
              <a:rPr lang="en-US" sz="2400" dirty="0" smtClean="0">
                <a:solidFill>
                  <a:schemeClr val="tx1">
                    <a:lumMod val="65000"/>
                    <a:lumOff val="35000"/>
                  </a:schemeClr>
                </a:solidFill>
                <a:latin typeface="Open Sans"/>
                <a:ea typeface="Open Sans Light"/>
                <a:cs typeface="Open Sans"/>
              </a:rPr>
              <a:t>Value for Money</a:t>
            </a:r>
            <a:endParaRPr lang="en-US" sz="2400" dirty="0">
              <a:solidFill>
                <a:schemeClr val="tx1">
                  <a:lumMod val="65000"/>
                  <a:lumOff val="35000"/>
                </a:schemeClr>
              </a:solidFill>
              <a:latin typeface="Open Sans"/>
              <a:ea typeface="Open Sans Light"/>
              <a:cs typeface="Open Sans"/>
            </a:endParaRPr>
          </a:p>
          <a:p>
            <a:endParaRPr lang="en-US" sz="2400" b="1"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We offer ‘value for money’ without compromising on the quality  and timeliness of our services.</a:t>
            </a:r>
            <a:endParaRPr lang="en-US" sz="2100" dirty="0">
              <a:solidFill>
                <a:schemeClr val="tx1">
                  <a:lumMod val="65000"/>
                  <a:lumOff val="35000"/>
                </a:schemeClr>
              </a:solidFill>
              <a:latin typeface="Open Sans Light"/>
              <a:cs typeface="Open Sans Light"/>
            </a:endParaRPr>
          </a:p>
        </p:txBody>
      </p:sp>
      <p:sp>
        <p:nvSpPr>
          <p:cNvPr id="15" name="Rectangle 14"/>
          <p:cNvSpPr/>
          <p:nvPr/>
        </p:nvSpPr>
        <p:spPr>
          <a:xfrm>
            <a:off x="19519999" y="7668790"/>
            <a:ext cx="3973549" cy="4678214"/>
          </a:xfrm>
          <a:prstGeom prst="rect">
            <a:avLst/>
          </a:prstGeom>
        </p:spPr>
        <p:txBody>
          <a:bodyPr wrap="square" lIns="182889" tIns="91445" rIns="182889" bIns="91445">
            <a:spAutoFit/>
          </a:bodyPr>
          <a:lstStyle/>
          <a:p>
            <a:r>
              <a:rPr lang="en-US" sz="6400" dirty="0" smtClean="0">
                <a:solidFill>
                  <a:schemeClr val="tx1">
                    <a:lumMod val="65000"/>
                    <a:lumOff val="35000"/>
                  </a:schemeClr>
                </a:solidFill>
                <a:latin typeface="Open Sans"/>
                <a:ea typeface="Open Sans Light"/>
                <a:cs typeface="Open Sans"/>
              </a:rPr>
              <a:t>05.</a:t>
            </a:r>
            <a:endParaRPr lang="en-US" sz="6400" dirty="0">
              <a:solidFill>
                <a:schemeClr val="tx1">
                  <a:lumMod val="65000"/>
                  <a:lumOff val="35000"/>
                </a:schemeClr>
              </a:solidFill>
              <a:latin typeface="Open Sans"/>
              <a:ea typeface="Open Sans Light"/>
              <a:cs typeface="Open Sans"/>
            </a:endParaRPr>
          </a:p>
          <a:p>
            <a:r>
              <a:rPr lang="en-US" sz="2400" dirty="0" smtClean="0">
                <a:solidFill>
                  <a:schemeClr val="tx1">
                    <a:lumMod val="65000"/>
                    <a:lumOff val="35000"/>
                  </a:schemeClr>
                </a:solidFill>
                <a:latin typeface="Open Sans"/>
                <a:ea typeface="Open Sans Light"/>
                <a:cs typeface="Open Sans"/>
              </a:rPr>
              <a:t>Minimal Disruption</a:t>
            </a:r>
            <a:endParaRPr lang="en-US" sz="2400" dirty="0">
              <a:solidFill>
                <a:schemeClr val="tx1">
                  <a:lumMod val="65000"/>
                  <a:lumOff val="35000"/>
                </a:schemeClr>
              </a:solidFill>
              <a:latin typeface="Open Sans"/>
              <a:ea typeface="Open Sans Light"/>
              <a:cs typeface="Open Sans"/>
            </a:endParaRPr>
          </a:p>
          <a:p>
            <a:endParaRPr lang="en-US" sz="2400" b="1"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We will apply our considerable experience to ensure minimal disruption to clients’ daily operations.</a:t>
            </a:r>
            <a:endParaRPr lang="en-US" sz="2100" dirty="0">
              <a:solidFill>
                <a:schemeClr val="tx1">
                  <a:lumMod val="65000"/>
                  <a:lumOff val="35000"/>
                </a:schemeClr>
              </a:solidFill>
              <a:latin typeface="Open Sans Light"/>
              <a:cs typeface="Open Sans Light"/>
            </a:endParaRPr>
          </a:p>
        </p:txBody>
      </p:sp>
      <p:pic>
        <p:nvPicPr>
          <p:cNvPr id="29" name="Picture Placeholder 2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9779917" y="3571055"/>
            <a:ext cx="3489157" cy="3186112"/>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7466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7" name="Rectangle 16"/>
          <p:cNvSpPr/>
          <p:nvPr/>
        </p:nvSpPr>
        <p:spPr>
          <a:xfrm>
            <a:off x="510911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8" name="Rectangle 17"/>
          <p:cNvSpPr/>
          <p:nvPr/>
        </p:nvSpPr>
        <p:spPr>
          <a:xfrm>
            <a:off x="99668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9" name="Rectangle 18"/>
          <p:cNvSpPr/>
          <p:nvPr/>
        </p:nvSpPr>
        <p:spPr>
          <a:xfrm>
            <a:off x="146150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23" name="Rectangle 22"/>
          <p:cNvSpPr/>
          <p:nvPr/>
        </p:nvSpPr>
        <p:spPr>
          <a:xfrm>
            <a:off x="193775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Tree>
    <p:extLst>
      <p:ext uri="{BB962C8B-B14F-4D97-AF65-F5344CB8AC3E}">
        <p14:creationId xmlns:p14="http://schemas.microsoft.com/office/powerpoint/2010/main" val="33867171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8533389" y="-94944"/>
            <a:ext cx="5352782" cy="6519749"/>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3" name="Rectangle 22"/>
          <p:cNvSpPr/>
          <p:nvPr/>
        </p:nvSpPr>
        <p:spPr>
          <a:xfrm>
            <a:off x="19056883" y="2809124"/>
            <a:ext cx="4311545" cy="2893110"/>
          </a:xfrm>
          <a:prstGeom prst="rect">
            <a:avLst/>
          </a:prstGeom>
        </p:spPr>
        <p:txBody>
          <a:bodyPr wrap="square" lIns="182889" tIns="91445" rIns="182889" bIns="91445">
            <a:spAutoFit/>
          </a:bodyPr>
          <a:lstStyle/>
          <a:p>
            <a:pPr algn="ctr"/>
            <a:r>
              <a:rPr lang="en-US" sz="4300" dirty="0" smtClean="0">
                <a:solidFill>
                  <a:schemeClr val="bg1"/>
                </a:solidFill>
                <a:latin typeface="Open Sans Light"/>
                <a:ea typeface="Open Sans Light"/>
                <a:cs typeface="Open Sans Light"/>
              </a:rPr>
              <a:t>The Proposal</a:t>
            </a:r>
            <a:endParaRPr lang="en-US" sz="4300" dirty="0">
              <a:solidFill>
                <a:schemeClr val="bg1"/>
              </a:solidFill>
              <a:latin typeface="Open Sans Light"/>
              <a:ea typeface="Open Sans Light"/>
              <a:cs typeface="Open Sans Light"/>
            </a:endParaRPr>
          </a:p>
          <a:p>
            <a:pPr algn="ctr"/>
            <a:r>
              <a:rPr lang="en-US" sz="3700" dirty="0">
                <a:solidFill>
                  <a:schemeClr val="bg1"/>
                </a:solidFill>
                <a:latin typeface="Open Sans Light"/>
                <a:ea typeface="Open Sans Light"/>
                <a:cs typeface="Open Sans Light"/>
              </a:rPr>
              <a:t>—</a:t>
            </a:r>
          </a:p>
          <a:p>
            <a:pPr algn="ctr"/>
            <a:r>
              <a:rPr lang="en-US" sz="2400" dirty="0">
                <a:solidFill>
                  <a:schemeClr val="bg1"/>
                </a:solidFill>
                <a:latin typeface="Century Gothic" panose="020B0502020202020204" pitchFamily="34" charset="0"/>
                <a:ea typeface="Century Gothic"/>
                <a:cs typeface="Century Gothic"/>
                <a:sym typeface="Century Gothic"/>
              </a:rPr>
              <a:t>PROPOSAL FOR STRATEGIC COLLABORATION</a:t>
            </a:r>
            <a:br>
              <a:rPr lang="en-US" sz="2400" dirty="0">
                <a:solidFill>
                  <a:schemeClr val="bg1"/>
                </a:solidFill>
                <a:latin typeface="Century Gothic" panose="020B0502020202020204" pitchFamily="34" charset="0"/>
                <a:ea typeface="Century Gothic"/>
                <a:cs typeface="Century Gothic"/>
                <a:sym typeface="Century Gothic"/>
              </a:rPr>
            </a:br>
            <a:r>
              <a:rPr lang="en-US" sz="2400" dirty="0">
                <a:solidFill>
                  <a:schemeClr val="bg1"/>
                </a:solidFill>
                <a:latin typeface="Century Gothic" panose="020B0502020202020204" pitchFamily="34" charset="0"/>
                <a:ea typeface="Century Gothic"/>
                <a:cs typeface="Century Gothic"/>
                <a:sym typeface="Century Gothic"/>
              </a:rPr>
              <a:t>IN LEARNING &amp; GRADUATE SKILLS ENHANCEMENT</a:t>
            </a:r>
            <a:endParaRPr lang="en-US" sz="2400" dirty="0">
              <a:solidFill>
                <a:schemeClr val="bg1"/>
              </a:solidFill>
              <a:latin typeface="Open Sans Light"/>
              <a:cs typeface="Open Sans Light"/>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13</a:t>
            </a:fld>
            <a:endParaRPr lang="en-US" dirty="0"/>
          </a:p>
        </p:txBody>
      </p:sp>
      <p:sp>
        <p:nvSpPr>
          <p:cNvPr id="16" name="Shape 2041"/>
          <p:cNvSpPr/>
          <p:nvPr/>
        </p:nvSpPr>
        <p:spPr>
          <a:xfrm>
            <a:off x="20458343" y="585921"/>
            <a:ext cx="1508623" cy="1862258"/>
          </a:xfrm>
          <a:custGeom>
            <a:avLst/>
            <a:gdLst/>
            <a:ahLst/>
            <a:cxnLst/>
            <a:rect l="0" t="0" r="0" b="0"/>
            <a:pathLst>
              <a:path w="120000" h="120000" extrusionOk="0">
                <a:moveTo>
                  <a:pt x="69921" y="90048"/>
                </a:moveTo>
                <a:lnTo>
                  <a:pt x="30000" y="90048"/>
                </a:lnTo>
                <a:cubicBezTo>
                  <a:pt x="27992" y="90048"/>
                  <a:pt x="26692" y="91111"/>
                  <a:pt x="26692" y="92753"/>
                </a:cubicBezTo>
                <a:cubicBezTo>
                  <a:pt x="26692" y="94396"/>
                  <a:pt x="27992" y="95458"/>
                  <a:pt x="30000" y="95458"/>
                </a:cubicBezTo>
                <a:lnTo>
                  <a:pt x="69921" y="95458"/>
                </a:lnTo>
                <a:cubicBezTo>
                  <a:pt x="71929" y="95458"/>
                  <a:pt x="73346" y="94396"/>
                  <a:pt x="73346" y="92753"/>
                </a:cubicBezTo>
                <a:cubicBezTo>
                  <a:pt x="73346" y="91111"/>
                  <a:pt x="71929" y="90048"/>
                  <a:pt x="69921" y="90048"/>
                </a:cubicBezTo>
                <a:close/>
                <a:moveTo>
                  <a:pt x="30000" y="30048"/>
                </a:moveTo>
                <a:lnTo>
                  <a:pt x="46653" y="30048"/>
                </a:lnTo>
                <a:cubicBezTo>
                  <a:pt x="48661" y="30048"/>
                  <a:pt x="49960" y="28985"/>
                  <a:pt x="49960" y="27342"/>
                </a:cubicBezTo>
                <a:cubicBezTo>
                  <a:pt x="49960" y="25700"/>
                  <a:pt x="48661" y="24541"/>
                  <a:pt x="46653" y="24541"/>
                </a:cubicBezTo>
                <a:lnTo>
                  <a:pt x="30000" y="24541"/>
                </a:lnTo>
                <a:cubicBezTo>
                  <a:pt x="27992" y="24541"/>
                  <a:pt x="26692" y="25700"/>
                  <a:pt x="26692" y="27342"/>
                </a:cubicBezTo>
                <a:cubicBezTo>
                  <a:pt x="26692" y="28985"/>
                  <a:pt x="27992" y="30048"/>
                  <a:pt x="30000" y="30048"/>
                </a:cubicBezTo>
                <a:close/>
                <a:moveTo>
                  <a:pt x="90000" y="68212"/>
                </a:moveTo>
                <a:lnTo>
                  <a:pt x="30000" y="68212"/>
                </a:lnTo>
                <a:cubicBezTo>
                  <a:pt x="27992" y="68212"/>
                  <a:pt x="26692" y="69275"/>
                  <a:pt x="26692" y="70917"/>
                </a:cubicBezTo>
                <a:cubicBezTo>
                  <a:pt x="26692" y="72560"/>
                  <a:pt x="27992" y="73623"/>
                  <a:pt x="30000" y="73623"/>
                </a:cubicBezTo>
                <a:lnTo>
                  <a:pt x="90000" y="73623"/>
                </a:lnTo>
                <a:cubicBezTo>
                  <a:pt x="92007" y="73623"/>
                  <a:pt x="93307" y="72560"/>
                  <a:pt x="93307" y="70917"/>
                </a:cubicBezTo>
                <a:cubicBezTo>
                  <a:pt x="93307" y="69275"/>
                  <a:pt x="92007" y="68212"/>
                  <a:pt x="90000" y="68212"/>
                </a:cubicBezTo>
                <a:close/>
                <a:moveTo>
                  <a:pt x="26692" y="49082"/>
                </a:moveTo>
                <a:cubicBezTo>
                  <a:pt x="26692" y="50724"/>
                  <a:pt x="27992" y="51884"/>
                  <a:pt x="30000" y="51884"/>
                </a:cubicBezTo>
                <a:lnTo>
                  <a:pt x="90000" y="51884"/>
                </a:lnTo>
                <a:cubicBezTo>
                  <a:pt x="92007" y="51884"/>
                  <a:pt x="93307" y="50724"/>
                  <a:pt x="93307" y="49082"/>
                </a:cubicBezTo>
                <a:cubicBezTo>
                  <a:pt x="93307" y="47536"/>
                  <a:pt x="92007" y="46376"/>
                  <a:pt x="90000" y="46376"/>
                </a:cubicBezTo>
                <a:lnTo>
                  <a:pt x="30000" y="46376"/>
                </a:lnTo>
                <a:cubicBezTo>
                  <a:pt x="27992" y="46376"/>
                  <a:pt x="26692" y="47536"/>
                  <a:pt x="26692" y="49082"/>
                </a:cubicBezTo>
                <a:close/>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267" y="109082"/>
                </a:moveTo>
                <a:cubicBezTo>
                  <a:pt x="113267" y="112077"/>
                  <a:pt x="110314" y="114589"/>
                  <a:pt x="106653" y="114589"/>
                </a:cubicBezTo>
                <a:lnTo>
                  <a:pt x="13346" y="114589"/>
                </a:lnTo>
                <a:cubicBezTo>
                  <a:pt x="9685" y="114589"/>
                  <a:pt x="6614" y="112077"/>
                  <a:pt x="6614" y="109082"/>
                </a:cubicBezTo>
                <a:lnTo>
                  <a:pt x="6614" y="10917"/>
                </a:lnTo>
                <a:cubicBezTo>
                  <a:pt x="6614" y="7922"/>
                  <a:pt x="9685" y="5507"/>
                  <a:pt x="13346" y="5507"/>
                </a:cubicBezTo>
                <a:lnTo>
                  <a:pt x="73346" y="5507"/>
                </a:lnTo>
                <a:lnTo>
                  <a:pt x="73346" y="32753"/>
                </a:lnTo>
                <a:cubicBezTo>
                  <a:pt x="73346" y="35748"/>
                  <a:pt x="76299" y="38260"/>
                  <a:pt x="79960" y="38260"/>
                </a:cubicBezTo>
                <a:lnTo>
                  <a:pt x="113267" y="38260"/>
                </a:lnTo>
                <a:lnTo>
                  <a:pt x="113267" y="109082"/>
                </a:lnTo>
                <a:close/>
                <a:moveTo>
                  <a:pt x="79960" y="32753"/>
                </a:moveTo>
                <a:lnTo>
                  <a:pt x="79960" y="5507"/>
                </a:lnTo>
                <a:lnTo>
                  <a:pt x="83267" y="5507"/>
                </a:lnTo>
                <a:lnTo>
                  <a:pt x="113267" y="32753"/>
                </a:lnTo>
                <a:lnTo>
                  <a:pt x="79960" y="32753"/>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1561" y="4899087"/>
            <a:ext cx="2383554" cy="145507"/>
          </a:xfrm>
          <a:prstGeom prst="rect">
            <a:avLst/>
          </a:prstGeom>
        </p:spPr>
      </p:pic>
      <p:sp>
        <p:nvSpPr>
          <p:cNvPr id="18" name="Title 4"/>
          <p:cNvSpPr txBox="1">
            <a:spLocks/>
          </p:cNvSpPr>
          <p:nvPr/>
        </p:nvSpPr>
        <p:spPr>
          <a:xfrm>
            <a:off x="1779372" y="5061241"/>
            <a:ext cx="16754017" cy="5480911"/>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b="1" dirty="0">
                <a:solidFill>
                  <a:schemeClr val="tx1"/>
                </a:solidFill>
              </a:rPr>
              <a:t>3</a:t>
            </a:r>
            <a:r>
              <a:rPr lang="en-US" b="1" dirty="0" smtClean="0">
                <a:solidFill>
                  <a:schemeClr val="tx1"/>
                </a:solidFill>
              </a:rPr>
              <a:t>.0 The Proposal</a:t>
            </a:r>
          </a:p>
          <a:p>
            <a:pPr marL="1419225" indent="-95250" algn="l">
              <a:buClr>
                <a:srgbClr val="C00000"/>
              </a:buClr>
              <a:buFont typeface="Wingdings" panose="05000000000000000000" pitchFamily="2" charset="2"/>
              <a:buChar char="§"/>
            </a:pP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Main Objective</a:t>
            </a:r>
          </a:p>
          <a:p>
            <a:pPr marL="1419225" indent="-95250" algn="l">
              <a:buClr>
                <a:srgbClr val="C00000"/>
              </a:buClr>
              <a:buFont typeface="Wingdings" panose="05000000000000000000" pitchFamily="2" charset="2"/>
              <a:buChar char="§"/>
            </a:pP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Proposed Modules - Summary</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Proposed Modules </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Details</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Target Course</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Proposed Pricing</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Expected Outcomes &amp; Deliverables</a:t>
            </a:r>
          </a:p>
          <a:p>
            <a:pPr marL="1419225" indent="-95250" algn="l">
              <a:buClr>
                <a:srgbClr val="C00000"/>
              </a:buClr>
              <a:buFont typeface="Wingdings" panose="05000000000000000000" pitchFamily="2" charset="2"/>
              <a:buChar char="§"/>
            </a:pPr>
            <a:r>
              <a:rPr lang="en-US" sz="3600" dirty="0" smtClean="0">
                <a:solidFill>
                  <a:schemeClr val="tx1"/>
                </a:solidFill>
                <a:latin typeface="Open Sans Light" panose="020B0306030504020204" pitchFamily="34" charset="0"/>
              </a:rPr>
              <a:t> UPM Academic Calendar</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rPr>
              <a:t> </a:t>
            </a:r>
            <a:r>
              <a:rPr lang="en-US" sz="3600" dirty="0" smtClean="0">
                <a:solidFill>
                  <a:schemeClr val="tx1"/>
                </a:solidFill>
                <a:latin typeface="Open Sans Light" panose="020B0306030504020204" pitchFamily="34" charset="0"/>
              </a:rPr>
              <a:t>Proposed Implementation Plan</a:t>
            </a:r>
          </a:p>
          <a:p>
            <a:pPr marL="1419225" indent="-95250" algn="l">
              <a:buClr>
                <a:srgbClr val="C00000"/>
              </a:buClr>
              <a:buFont typeface="Wingdings" panose="05000000000000000000" pitchFamily="2" charset="2"/>
              <a:buChar char="§"/>
            </a:pPr>
            <a:r>
              <a:rPr lang="en-US" sz="3600" dirty="0" smtClean="0">
                <a:solidFill>
                  <a:schemeClr val="tx1"/>
                </a:solidFill>
                <a:latin typeface="Open Sans Light" panose="020B0306030504020204" pitchFamily="34" charset="0"/>
              </a:rPr>
              <a:t> Roles &amp; Responsibility</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rPr>
              <a:t> </a:t>
            </a:r>
            <a:r>
              <a:rPr lang="en-US" sz="3600" dirty="0" smtClean="0">
                <a:solidFill>
                  <a:schemeClr val="tx1"/>
                </a:solidFill>
                <a:latin typeface="Open Sans Light" panose="020B0306030504020204" pitchFamily="34" charset="0"/>
              </a:rPr>
              <a:t>SPS Background</a:t>
            </a:r>
            <a:endParaRPr lang="en-MY" sz="3600" dirty="0">
              <a:solidFill>
                <a:schemeClr val="tx1"/>
              </a:solidFill>
            </a:endParaRPr>
          </a:p>
        </p:txBody>
      </p:sp>
    </p:spTree>
    <p:extLst>
      <p:ext uri="{BB962C8B-B14F-4D97-AF65-F5344CB8AC3E}">
        <p14:creationId xmlns:p14="http://schemas.microsoft.com/office/powerpoint/2010/main" val="12780449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10" name="TextBox 9"/>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11" name="TextBox 10"/>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MY" sz="4000" dirty="0">
                <a:solidFill>
                  <a:prstClr val="black"/>
                </a:solidFill>
                <a:latin typeface="Century Gothic" panose="020B0502020202020204" pitchFamily="34" charset="0"/>
              </a:rPr>
              <a:t>Main Objective: Enhancing </a:t>
            </a:r>
            <a:r>
              <a:rPr lang="en-MY" sz="4000" dirty="0" smtClean="0">
                <a:solidFill>
                  <a:prstClr val="black"/>
                </a:solidFill>
                <a:latin typeface="Century Gothic" panose="020B0502020202020204" pitchFamily="34" charset="0"/>
              </a:rPr>
              <a:t>Graduates</a:t>
            </a:r>
            <a:endParaRPr lang="en-MY" sz="4800" dirty="0">
              <a:solidFill>
                <a:prstClr val="black"/>
              </a:solidFill>
              <a:latin typeface="Century Gothic" panose="020B0502020202020204" pitchFamily="34" charset="0"/>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14</a:t>
            </a:fld>
            <a:endParaRPr lang="en-US"/>
          </a:p>
        </p:txBody>
      </p:sp>
      <p:graphicFrame>
        <p:nvGraphicFramePr>
          <p:cNvPr id="28" name="Diagram 27"/>
          <p:cNvGraphicFramePr/>
          <p:nvPr>
            <p:extLst>
              <p:ext uri="{D42A27DB-BD31-4B8C-83A1-F6EECF244321}">
                <p14:modId xmlns:p14="http://schemas.microsoft.com/office/powerpoint/2010/main" val="918107083"/>
              </p:ext>
            </p:extLst>
          </p:nvPr>
        </p:nvGraphicFramePr>
        <p:xfrm>
          <a:off x="-1829038" y="2876502"/>
          <a:ext cx="22459132"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extBox 28"/>
          <p:cNvSpPr txBox="1"/>
          <p:nvPr/>
        </p:nvSpPr>
        <p:spPr>
          <a:xfrm>
            <a:off x="7011193" y="3547242"/>
            <a:ext cx="12601110" cy="1389405"/>
          </a:xfrm>
          <a:prstGeom prst="rect">
            <a:avLst/>
          </a:prstGeom>
          <a:noFill/>
        </p:spPr>
        <p:txBody>
          <a:bodyPr wrap="square" lIns="217728" tIns="108864" rIns="217728" bIns="108864" rtlCol="0">
            <a:spAutoFit/>
          </a:bodyPr>
          <a:lstStyle/>
          <a:p>
            <a:r>
              <a:rPr lang="en-MY" sz="3800" dirty="0">
                <a:latin typeface="Century Gothic" panose="020B0502020202020204" pitchFamily="34" charset="0"/>
              </a:rPr>
              <a:t>To equip </a:t>
            </a:r>
            <a:r>
              <a:rPr lang="en-MY" sz="3800" dirty="0" smtClean="0">
                <a:latin typeface="Century Gothic" panose="020B0502020202020204" pitchFamily="34" charset="0"/>
              </a:rPr>
              <a:t>UPM </a:t>
            </a:r>
            <a:r>
              <a:rPr lang="en-MY" sz="3800" dirty="0">
                <a:latin typeface="Century Gothic" panose="020B0502020202020204" pitchFamily="34" charset="0"/>
              </a:rPr>
              <a:t>graduate student with </a:t>
            </a:r>
            <a:r>
              <a:rPr lang="en-MY" sz="3800" b="1" dirty="0">
                <a:latin typeface="Century Gothic" panose="020B0502020202020204" pitchFamily="34" charset="0"/>
              </a:rPr>
              <a:t>value added </a:t>
            </a:r>
            <a:r>
              <a:rPr lang="en-MY" sz="3800" dirty="0">
                <a:latin typeface="Century Gothic" panose="020B0502020202020204" pitchFamily="34" charset="0"/>
              </a:rPr>
              <a:t>accounting software skills</a:t>
            </a:r>
          </a:p>
        </p:txBody>
      </p:sp>
      <p:sp>
        <p:nvSpPr>
          <p:cNvPr id="30" name="TextBox 29"/>
          <p:cNvSpPr txBox="1"/>
          <p:nvPr/>
        </p:nvSpPr>
        <p:spPr>
          <a:xfrm>
            <a:off x="10921757" y="6138042"/>
            <a:ext cx="10364549" cy="1389405"/>
          </a:xfrm>
          <a:prstGeom prst="rect">
            <a:avLst/>
          </a:prstGeom>
          <a:noFill/>
        </p:spPr>
        <p:txBody>
          <a:bodyPr wrap="square" lIns="217728" tIns="108864" rIns="217728" bIns="108864" rtlCol="0">
            <a:spAutoFit/>
          </a:bodyPr>
          <a:lstStyle/>
          <a:p>
            <a:r>
              <a:rPr lang="en-MY" sz="3800" dirty="0">
                <a:latin typeface="Century Gothic" panose="020B0502020202020204" pitchFamily="34" charset="0"/>
              </a:rPr>
              <a:t>To provide avenue for </a:t>
            </a:r>
            <a:r>
              <a:rPr lang="en-MY" sz="3800" dirty="0" smtClean="0">
                <a:latin typeface="Century Gothic" panose="020B0502020202020204" pitchFamily="34" charset="0"/>
              </a:rPr>
              <a:t>UPM </a:t>
            </a:r>
            <a:r>
              <a:rPr lang="en-MY" sz="3800" dirty="0">
                <a:latin typeface="Century Gothic" panose="020B0502020202020204" pitchFamily="34" charset="0"/>
              </a:rPr>
              <a:t>to </a:t>
            </a:r>
            <a:r>
              <a:rPr lang="en-MY" sz="3800" b="1" dirty="0">
                <a:latin typeface="Century Gothic" panose="020B0502020202020204" pitchFamily="34" charset="0"/>
              </a:rPr>
              <a:t>enhance</a:t>
            </a:r>
            <a:r>
              <a:rPr lang="en-MY" sz="3800" dirty="0">
                <a:latin typeface="Century Gothic" panose="020B0502020202020204" pitchFamily="34" charset="0"/>
              </a:rPr>
              <a:t> graduate skills and accreditations</a:t>
            </a:r>
          </a:p>
        </p:txBody>
      </p:sp>
      <p:sp>
        <p:nvSpPr>
          <p:cNvPr id="31" name="TextBox 30"/>
          <p:cNvSpPr txBox="1"/>
          <p:nvPr/>
        </p:nvSpPr>
        <p:spPr>
          <a:xfrm>
            <a:off x="14681567" y="8364985"/>
            <a:ext cx="7417766" cy="3139320"/>
          </a:xfrm>
          <a:prstGeom prst="rect">
            <a:avLst/>
          </a:prstGeom>
          <a:noFill/>
        </p:spPr>
        <p:txBody>
          <a:bodyPr wrap="square" lIns="217728" tIns="108864" rIns="217728" bIns="108864" rtlCol="0">
            <a:spAutoFit/>
          </a:bodyPr>
          <a:lstStyle/>
          <a:p>
            <a:pPr algn="just"/>
            <a:r>
              <a:rPr lang="en-US" sz="3800" dirty="0">
                <a:latin typeface="Century Gothic" panose="020B0502020202020204" pitchFamily="34" charset="0"/>
              </a:rPr>
              <a:t>To provide practical expertise and experience for </a:t>
            </a:r>
            <a:r>
              <a:rPr lang="en-US" sz="3800" dirty="0" smtClean="0">
                <a:latin typeface="Century Gothic" panose="020B0502020202020204" pitchFamily="34" charset="0"/>
              </a:rPr>
              <a:t>UPM </a:t>
            </a:r>
            <a:r>
              <a:rPr lang="en-US" sz="3800" dirty="0">
                <a:latin typeface="Century Gothic" panose="020B0502020202020204" pitchFamily="34" charset="0"/>
              </a:rPr>
              <a:t>in delivering courses </a:t>
            </a:r>
            <a:r>
              <a:rPr lang="en-US" sz="3800" b="1" dirty="0">
                <a:latin typeface="Century Gothic" panose="020B0502020202020204" pitchFamily="34" charset="0"/>
              </a:rPr>
              <a:t>relevant</a:t>
            </a:r>
            <a:r>
              <a:rPr lang="en-US" sz="3800" dirty="0">
                <a:latin typeface="Century Gothic" panose="020B0502020202020204" pitchFamily="34" charset="0"/>
              </a:rPr>
              <a:t> to </a:t>
            </a:r>
            <a:r>
              <a:rPr lang="en-US" sz="3800" b="1" dirty="0">
                <a:latin typeface="Century Gothic" panose="020B0502020202020204" pitchFamily="34" charset="0"/>
              </a:rPr>
              <a:t>current</a:t>
            </a:r>
            <a:r>
              <a:rPr lang="en-US" sz="3800" dirty="0">
                <a:latin typeface="Century Gothic" panose="020B0502020202020204" pitchFamily="34" charset="0"/>
              </a:rPr>
              <a:t> and </a:t>
            </a:r>
            <a:r>
              <a:rPr lang="en-US" sz="3800" b="1" dirty="0">
                <a:latin typeface="Century Gothic" panose="020B0502020202020204" pitchFamily="34" charset="0"/>
              </a:rPr>
              <a:t>future </a:t>
            </a:r>
            <a:r>
              <a:rPr lang="en-US" sz="3800" dirty="0">
                <a:latin typeface="Century Gothic" panose="020B0502020202020204" pitchFamily="34" charset="0"/>
              </a:rPr>
              <a:t>industrial practices.</a:t>
            </a:r>
          </a:p>
        </p:txBody>
      </p:sp>
    </p:spTree>
    <p:extLst>
      <p:ext uri="{BB962C8B-B14F-4D97-AF65-F5344CB8AC3E}">
        <p14:creationId xmlns:p14="http://schemas.microsoft.com/office/powerpoint/2010/main" val="19168487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dirty="0">
                <a:solidFill>
                  <a:prstClr val="black"/>
                </a:solidFill>
                <a:latin typeface="Century Gothic" panose="020B0502020202020204" pitchFamily="34" charset="0"/>
              </a:rPr>
              <a:t>SPS As Optional Learning </a:t>
            </a:r>
            <a:r>
              <a:rPr lang="en-US" sz="4000" dirty="0" smtClean="0">
                <a:solidFill>
                  <a:prstClr val="black"/>
                </a:solidFill>
                <a:latin typeface="Century Gothic" panose="020B0502020202020204" pitchFamily="34" charset="0"/>
              </a:rPr>
              <a:t>Tool</a:t>
            </a:r>
            <a:endParaRPr lang="en-MY" sz="4000" dirty="0">
              <a:solidFill>
                <a:prstClr val="black"/>
              </a:solidFill>
              <a:latin typeface="Century Gothic" panose="020B0502020202020204" pitchFamily="34" charset="0"/>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15</a:t>
            </a:fld>
            <a:endParaRPr lang="en-US"/>
          </a:p>
        </p:txBody>
      </p:sp>
      <p:grpSp>
        <p:nvGrpSpPr>
          <p:cNvPr id="2" name="Group 1"/>
          <p:cNvGrpSpPr/>
          <p:nvPr/>
        </p:nvGrpSpPr>
        <p:grpSpPr>
          <a:xfrm>
            <a:off x="9145191" y="3008816"/>
            <a:ext cx="14835532" cy="9503684"/>
            <a:chOff x="9145191" y="2882692"/>
            <a:chExt cx="14835532" cy="9503684"/>
          </a:xfrm>
        </p:grpSpPr>
        <p:grpSp>
          <p:nvGrpSpPr>
            <p:cNvPr id="9" name="Group 8"/>
            <p:cNvGrpSpPr/>
            <p:nvPr/>
          </p:nvGrpSpPr>
          <p:grpSpPr>
            <a:xfrm>
              <a:off x="9145191" y="2882692"/>
              <a:ext cx="14835532" cy="9474618"/>
              <a:chOff x="9145191" y="2882692"/>
              <a:chExt cx="14835532" cy="9474618"/>
            </a:xfrm>
            <a:solidFill>
              <a:srgbClr val="C00000"/>
            </a:solidFill>
          </p:grpSpPr>
          <p:cxnSp>
            <p:nvCxnSpPr>
              <p:cNvPr id="10" name="Straight Connector 9"/>
              <p:cNvCxnSpPr>
                <a:stCxn id="12" idx="2"/>
              </p:cNvCxnSpPr>
              <p:nvPr/>
            </p:nvCxnSpPr>
            <p:spPr>
              <a:xfrm>
                <a:off x="14755542" y="4666267"/>
                <a:ext cx="0" cy="3235518"/>
              </a:xfrm>
              <a:prstGeom prst="line">
                <a:avLst/>
              </a:prstGeom>
              <a:grpFill/>
              <a:ln>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a:endCxn id="13" idx="0"/>
              </p:cNvCxnSpPr>
              <p:nvPr/>
            </p:nvCxnSpPr>
            <p:spPr>
              <a:xfrm>
                <a:off x="14755542" y="9403575"/>
                <a:ext cx="0" cy="1112026"/>
              </a:xfrm>
              <a:prstGeom prst="line">
                <a:avLst/>
              </a:prstGeom>
              <a:grpFill/>
              <a:ln>
                <a:solidFill>
                  <a:srgbClr val="C00000"/>
                </a:solidFill>
              </a:ln>
            </p:spPr>
            <p:style>
              <a:lnRef idx="1">
                <a:schemeClr val="accent2"/>
              </a:lnRef>
              <a:fillRef idx="0">
                <a:schemeClr val="accent2"/>
              </a:fillRef>
              <a:effectRef idx="0">
                <a:schemeClr val="accent2"/>
              </a:effectRef>
              <a:fontRef idx="minor">
                <a:schemeClr val="tx1"/>
              </a:fontRef>
            </p:style>
          </p:cxnSp>
          <p:sp>
            <p:nvSpPr>
              <p:cNvPr id="12" name="Rounded Rectangle 11"/>
              <p:cNvSpPr/>
              <p:nvPr/>
            </p:nvSpPr>
            <p:spPr>
              <a:xfrm>
                <a:off x="13129731" y="2882693"/>
                <a:ext cx="3251623" cy="1783574"/>
              </a:xfrm>
              <a:prstGeom prst="round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lIns="217728" tIns="108864" rIns="217728" bIns="108864" rtlCol="0" anchor="ctr"/>
              <a:lstStyle/>
              <a:p>
                <a:pPr algn="ctr"/>
                <a:r>
                  <a:rPr lang="en-US" sz="3300" b="1" dirty="0"/>
                  <a:t>Not Bound to University Program</a:t>
                </a:r>
                <a:endParaRPr lang="en-MY" sz="3300" b="1" dirty="0"/>
              </a:p>
            </p:txBody>
          </p:sp>
          <p:sp>
            <p:nvSpPr>
              <p:cNvPr id="13" name="Rounded Rectangle 12"/>
              <p:cNvSpPr/>
              <p:nvPr/>
            </p:nvSpPr>
            <p:spPr>
              <a:xfrm>
                <a:off x="13129731" y="10515601"/>
                <a:ext cx="3251623" cy="1783574"/>
              </a:xfrm>
              <a:prstGeom prst="round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lIns="217728" tIns="108864" rIns="217728" bIns="108864" rtlCol="0" anchor="ctr"/>
              <a:lstStyle/>
              <a:p>
                <a:pPr algn="ctr"/>
                <a:r>
                  <a:rPr lang="en-US" sz="3300" b="1" dirty="0"/>
                  <a:t>Lecturer’s Decision</a:t>
                </a:r>
                <a:endParaRPr lang="en-MY" sz="3300" b="1" dirty="0"/>
              </a:p>
            </p:txBody>
          </p:sp>
          <p:sp>
            <p:nvSpPr>
              <p:cNvPr id="14" name="Rounded Rectangle 13"/>
              <p:cNvSpPr/>
              <p:nvPr/>
            </p:nvSpPr>
            <p:spPr>
              <a:xfrm>
                <a:off x="17071025" y="2882693"/>
                <a:ext cx="3759684" cy="1783574"/>
              </a:xfrm>
              <a:prstGeom prst="round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lIns="217728" tIns="108864" rIns="217728" bIns="108864" rtlCol="0" anchor="ctr"/>
              <a:lstStyle/>
              <a:p>
                <a:pPr algn="ctr"/>
                <a:r>
                  <a:rPr lang="en-US" sz="3300" b="1" dirty="0"/>
                  <a:t>Does Not Require Senate Permission</a:t>
                </a:r>
                <a:endParaRPr lang="en-MY" sz="3300" b="1" dirty="0"/>
              </a:p>
            </p:txBody>
          </p:sp>
          <p:cxnSp>
            <p:nvCxnSpPr>
              <p:cNvPr id="15" name="Elbow Connector 14"/>
              <p:cNvCxnSpPr>
                <a:stCxn id="14" idx="2"/>
              </p:cNvCxnSpPr>
              <p:nvPr/>
            </p:nvCxnSpPr>
            <p:spPr>
              <a:xfrm rot="5400000">
                <a:off x="17061967" y="4552833"/>
                <a:ext cx="1775470" cy="2002338"/>
              </a:xfrm>
              <a:prstGeom prst="bentConnector3">
                <a:avLst>
                  <a:gd name="adj1" fmla="val 36164"/>
                </a:avLst>
              </a:prstGeom>
              <a:grpFill/>
              <a:ln>
                <a:solidFill>
                  <a:srgbClr val="C00000"/>
                </a:solidFill>
              </a:ln>
            </p:spPr>
            <p:style>
              <a:lnRef idx="1">
                <a:schemeClr val="accent2"/>
              </a:lnRef>
              <a:fillRef idx="0">
                <a:schemeClr val="accent2"/>
              </a:fillRef>
              <a:effectRef idx="0">
                <a:schemeClr val="accent2"/>
              </a:effectRef>
              <a:fontRef idx="minor">
                <a:schemeClr val="tx1"/>
              </a:fontRef>
            </p:style>
          </p:cxnSp>
          <p:sp>
            <p:nvSpPr>
              <p:cNvPr id="16" name="Rounded Rectangle 15"/>
              <p:cNvSpPr/>
              <p:nvPr/>
            </p:nvSpPr>
            <p:spPr>
              <a:xfrm>
                <a:off x="17474438" y="10515602"/>
                <a:ext cx="3356272" cy="1841708"/>
              </a:xfrm>
              <a:prstGeom prst="round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lIns="217728" tIns="108864" rIns="217728" bIns="108864" rtlCol="0" anchor="ctr"/>
              <a:lstStyle/>
              <a:p>
                <a:pPr algn="ctr"/>
                <a:r>
                  <a:rPr lang="en-US" sz="3300" b="1" dirty="0"/>
                  <a:t>Student’s Willingness</a:t>
                </a:r>
                <a:endParaRPr lang="en-MY" sz="3300" b="1" dirty="0"/>
              </a:p>
            </p:txBody>
          </p:sp>
          <p:cxnSp>
            <p:nvCxnSpPr>
              <p:cNvPr id="17" name="Elbow Connector 16"/>
              <p:cNvCxnSpPr>
                <a:stCxn id="28" idx="5"/>
              </p:cNvCxnSpPr>
              <p:nvPr/>
            </p:nvCxnSpPr>
            <p:spPr>
              <a:xfrm rot="16200000" flipH="1">
                <a:off x="19144775" y="7131306"/>
                <a:ext cx="1251524" cy="5575201"/>
              </a:xfrm>
              <a:prstGeom prst="bentConnector3">
                <a:avLst>
                  <a:gd name="adj1" fmla="val 50000"/>
                </a:avLst>
              </a:prstGeom>
              <a:grpFill/>
              <a:ln>
                <a:solidFill>
                  <a:srgbClr val="C00000"/>
                </a:solidFill>
              </a:ln>
            </p:spPr>
            <p:style>
              <a:lnRef idx="1">
                <a:schemeClr val="accent2"/>
              </a:lnRef>
              <a:fillRef idx="0">
                <a:schemeClr val="accent2"/>
              </a:fillRef>
              <a:effectRef idx="0">
                <a:schemeClr val="accent2"/>
              </a:effectRef>
              <a:fontRef idx="minor">
                <a:schemeClr val="tx1"/>
              </a:fontRef>
            </p:style>
          </p:cxnSp>
          <p:sp>
            <p:nvSpPr>
              <p:cNvPr id="18" name="Rounded Rectangle 17"/>
              <p:cNvSpPr/>
              <p:nvPr/>
            </p:nvSpPr>
            <p:spPr>
              <a:xfrm>
                <a:off x="21135550" y="2882692"/>
                <a:ext cx="2845173" cy="1841708"/>
              </a:xfrm>
              <a:prstGeom prst="round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lIns="217728" tIns="108864" rIns="217728" bIns="108864" rtlCol="0" anchor="ctr"/>
              <a:lstStyle/>
              <a:p>
                <a:pPr algn="ctr"/>
                <a:r>
                  <a:rPr lang="en-US" sz="3300" b="1" dirty="0">
                    <a:solidFill>
                      <a:prstClr val="black"/>
                    </a:solidFill>
                  </a:rPr>
                  <a:t>SPS Student   Manual  &amp; Installer</a:t>
                </a:r>
              </a:p>
            </p:txBody>
          </p:sp>
          <p:cxnSp>
            <p:nvCxnSpPr>
              <p:cNvPr id="19" name="Elbow Connector 18"/>
              <p:cNvCxnSpPr>
                <a:stCxn id="18" idx="2"/>
                <a:endCxn id="28" idx="7"/>
              </p:cNvCxnSpPr>
              <p:nvPr/>
            </p:nvCxnSpPr>
            <p:spPr>
              <a:xfrm rot="5400000">
                <a:off x="19156493" y="2550844"/>
                <a:ext cx="1228088" cy="5575201"/>
              </a:xfrm>
              <a:prstGeom prst="bentConnector3">
                <a:avLst>
                  <a:gd name="adj1" fmla="val 50000"/>
                </a:avLst>
              </a:prstGeom>
              <a:grpFill/>
              <a:ln>
                <a:solidFill>
                  <a:srgbClr val="C00000"/>
                </a:solidFill>
              </a:ln>
            </p:spPr>
            <p:style>
              <a:lnRef idx="1">
                <a:schemeClr val="accent2"/>
              </a:lnRef>
              <a:fillRef idx="0">
                <a:schemeClr val="accent2"/>
              </a:fillRef>
              <a:effectRef idx="0">
                <a:schemeClr val="accent2"/>
              </a:effectRef>
              <a:fontRef idx="minor">
                <a:schemeClr val="tx1"/>
              </a:fontRef>
            </p:style>
          </p:cxnSp>
          <p:sp>
            <p:nvSpPr>
              <p:cNvPr id="20" name="Rounded Rectangle 19"/>
              <p:cNvSpPr/>
              <p:nvPr/>
            </p:nvSpPr>
            <p:spPr>
              <a:xfrm>
                <a:off x="21135552" y="5473492"/>
                <a:ext cx="2845170" cy="1841708"/>
              </a:xfrm>
              <a:prstGeom prst="round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lIns="217728" tIns="108864" rIns="217728" bIns="108864" rtlCol="0" anchor="ctr"/>
              <a:lstStyle/>
              <a:p>
                <a:pPr algn="ctr"/>
                <a:r>
                  <a:rPr lang="en-US" sz="3300" b="1" dirty="0"/>
                  <a:t>1 Hour Online Exam</a:t>
                </a:r>
                <a:endParaRPr lang="en-MY" sz="3300" b="1" dirty="0"/>
              </a:p>
            </p:txBody>
          </p:sp>
          <p:cxnSp>
            <p:nvCxnSpPr>
              <p:cNvPr id="21" name="Elbow Connector 20"/>
              <p:cNvCxnSpPr>
                <a:stCxn id="20" idx="1"/>
                <a:endCxn id="28" idx="6"/>
              </p:cNvCxnSpPr>
              <p:nvPr/>
            </p:nvCxnSpPr>
            <p:spPr>
              <a:xfrm rot="10800000" flipV="1">
                <a:off x="17905553" y="6394345"/>
                <a:ext cx="3229999" cy="1228470"/>
              </a:xfrm>
              <a:prstGeom prst="bentConnector3">
                <a:avLst>
                  <a:gd name="adj1" fmla="val 50000"/>
                </a:avLst>
              </a:prstGeom>
              <a:grpFill/>
              <a:ln>
                <a:solidFill>
                  <a:srgbClr val="C00000"/>
                </a:solidFill>
              </a:ln>
            </p:spPr>
            <p:style>
              <a:lnRef idx="1">
                <a:schemeClr val="accent2"/>
              </a:lnRef>
              <a:fillRef idx="0">
                <a:schemeClr val="accent2"/>
              </a:fillRef>
              <a:effectRef idx="0">
                <a:schemeClr val="accent2"/>
              </a:effectRef>
              <a:fontRef idx="minor">
                <a:schemeClr val="tx1"/>
              </a:fontRef>
            </p:style>
          </p:cxnSp>
          <p:sp>
            <p:nvSpPr>
              <p:cNvPr id="22" name="Rounded Rectangle 21"/>
              <p:cNvSpPr/>
              <p:nvPr/>
            </p:nvSpPr>
            <p:spPr>
              <a:xfrm>
                <a:off x="21135548" y="7862624"/>
                <a:ext cx="2845173" cy="1841708"/>
              </a:xfrm>
              <a:prstGeom prst="round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lIns="217728" tIns="108864" rIns="217728" bIns="108864" rtlCol="0" anchor="ctr"/>
              <a:lstStyle/>
              <a:p>
                <a:pPr algn="ctr"/>
                <a:r>
                  <a:rPr lang="en-US" sz="3300" b="1" dirty="0"/>
                  <a:t>Separate Session in Lab</a:t>
                </a:r>
                <a:endParaRPr lang="en-MY" sz="3300" b="1" dirty="0"/>
              </a:p>
            </p:txBody>
          </p:sp>
          <p:cxnSp>
            <p:nvCxnSpPr>
              <p:cNvPr id="23" name="Elbow Connector 22"/>
              <p:cNvCxnSpPr>
                <a:stCxn id="22" idx="1"/>
                <a:endCxn id="28" idx="6"/>
              </p:cNvCxnSpPr>
              <p:nvPr/>
            </p:nvCxnSpPr>
            <p:spPr>
              <a:xfrm rot="10800000">
                <a:off x="17905552" y="7622819"/>
                <a:ext cx="3229994" cy="1160662"/>
              </a:xfrm>
              <a:prstGeom prst="bentConnector3">
                <a:avLst>
                  <a:gd name="adj1" fmla="val 50000"/>
                </a:avLst>
              </a:prstGeom>
              <a:grpFill/>
              <a:ln>
                <a:solidFill>
                  <a:srgbClr val="C00000"/>
                </a:solidFill>
              </a:ln>
            </p:spPr>
            <p:style>
              <a:lnRef idx="1">
                <a:schemeClr val="accent2"/>
              </a:lnRef>
              <a:fillRef idx="0">
                <a:schemeClr val="accent2"/>
              </a:fillRef>
              <a:effectRef idx="0">
                <a:schemeClr val="accent2"/>
              </a:effectRef>
              <a:fontRef idx="minor">
                <a:schemeClr val="tx1"/>
              </a:fontRef>
            </p:style>
          </p:cxnSp>
          <p:sp>
            <p:nvSpPr>
              <p:cNvPr id="24" name="Rounded Rectangle 23"/>
              <p:cNvSpPr/>
              <p:nvPr/>
            </p:nvSpPr>
            <p:spPr>
              <a:xfrm>
                <a:off x="9145191" y="2882692"/>
                <a:ext cx="3251623" cy="1841708"/>
              </a:xfrm>
              <a:prstGeom prst="round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lIns="217728" tIns="108864" rIns="217728" bIns="108864" rtlCol="0" anchor="ctr"/>
              <a:lstStyle/>
              <a:p>
                <a:pPr algn="ctr"/>
                <a:r>
                  <a:rPr lang="en-US" sz="3300" b="1" dirty="0"/>
                  <a:t>Part of </a:t>
                </a:r>
              </a:p>
              <a:p>
                <a:pPr algn="ctr"/>
                <a:r>
                  <a:rPr lang="en-US" sz="3300" b="1" dirty="0"/>
                  <a:t>Up Scaling</a:t>
                </a:r>
                <a:endParaRPr lang="en-MY" sz="3300" b="1" dirty="0"/>
              </a:p>
            </p:txBody>
          </p:sp>
          <p:cxnSp>
            <p:nvCxnSpPr>
              <p:cNvPr id="25" name="Elbow Connector 24"/>
              <p:cNvCxnSpPr>
                <a:stCxn id="24" idx="2"/>
                <a:endCxn id="28" idx="1"/>
              </p:cNvCxnSpPr>
              <p:nvPr/>
            </p:nvCxnSpPr>
            <p:spPr>
              <a:xfrm rot="16200000" flipH="1">
                <a:off x="11035531" y="4459871"/>
                <a:ext cx="1228088" cy="1757146"/>
              </a:xfrm>
              <a:prstGeom prst="bentConnector3">
                <a:avLst>
                  <a:gd name="adj1" fmla="val 50000"/>
                </a:avLst>
              </a:prstGeom>
              <a:grpFill/>
              <a:ln>
                <a:solidFill>
                  <a:srgbClr val="C00000"/>
                </a:solidFill>
              </a:ln>
            </p:spPr>
            <p:style>
              <a:lnRef idx="1">
                <a:schemeClr val="accent2"/>
              </a:lnRef>
              <a:fillRef idx="0">
                <a:schemeClr val="accent2"/>
              </a:fillRef>
              <a:effectRef idx="0">
                <a:schemeClr val="accent2"/>
              </a:effectRef>
              <a:fontRef idx="minor">
                <a:schemeClr val="tx1"/>
              </a:fontRef>
            </p:style>
          </p:cxnSp>
          <p:sp>
            <p:nvSpPr>
              <p:cNvPr id="26" name="Rounded Rectangle 25"/>
              <p:cNvSpPr/>
              <p:nvPr/>
            </p:nvSpPr>
            <p:spPr>
              <a:xfrm>
                <a:off x="9145193" y="10515600"/>
                <a:ext cx="3251623" cy="1783576"/>
              </a:xfrm>
              <a:prstGeom prst="round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lIns="217728" tIns="108864" rIns="217728" bIns="108864" rtlCol="0" anchor="ctr"/>
              <a:lstStyle/>
              <a:p>
                <a:pPr algn="ctr"/>
                <a:r>
                  <a:rPr lang="en-US" sz="3300" b="1" dirty="0"/>
                  <a:t>SPS Certification</a:t>
                </a:r>
                <a:endParaRPr lang="en-MY" sz="3300" b="1" dirty="0"/>
              </a:p>
            </p:txBody>
          </p:sp>
          <p:cxnSp>
            <p:nvCxnSpPr>
              <p:cNvPr id="27" name="Elbow Connector 26"/>
              <p:cNvCxnSpPr>
                <a:stCxn id="28" idx="3"/>
                <a:endCxn id="26" idx="0"/>
              </p:cNvCxnSpPr>
              <p:nvPr/>
            </p:nvCxnSpPr>
            <p:spPr>
              <a:xfrm rot="5400000">
                <a:off x="11038350" y="9025803"/>
                <a:ext cx="1222456" cy="1757143"/>
              </a:xfrm>
              <a:prstGeom prst="bentConnector3">
                <a:avLst>
                  <a:gd name="adj1" fmla="val 50000"/>
                </a:avLst>
              </a:prstGeom>
              <a:grpFill/>
              <a:ln>
                <a:solidFill>
                  <a:srgbClr val="C00000"/>
                </a:solidFill>
              </a:ln>
            </p:spPr>
            <p:style>
              <a:lnRef idx="1">
                <a:schemeClr val="accent2"/>
              </a:lnRef>
              <a:fillRef idx="0">
                <a:schemeClr val="accent2"/>
              </a:fillRef>
              <a:effectRef idx="0">
                <a:schemeClr val="accent2"/>
              </a:effectRef>
              <a:fontRef idx="minor">
                <a:schemeClr val="tx1"/>
              </a:fontRef>
            </p:style>
          </p:cxnSp>
          <p:sp>
            <p:nvSpPr>
              <p:cNvPr id="28" name="Oval 27"/>
              <p:cNvSpPr/>
              <p:nvPr/>
            </p:nvSpPr>
            <p:spPr>
              <a:xfrm>
                <a:off x="11605532" y="5260616"/>
                <a:ext cx="6300020" cy="4724400"/>
              </a:xfrm>
              <a:prstGeom prst="ellipse">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lIns="217728" tIns="108864" rIns="217728" bIns="108864" rtlCol="0" anchor="ctr"/>
              <a:lstStyle/>
              <a:p>
                <a:pPr algn="ctr"/>
                <a:r>
                  <a:rPr lang="en-US" sz="5700" b="1" dirty="0">
                    <a:solidFill>
                      <a:schemeClr val="bg1"/>
                    </a:solidFill>
                  </a:rPr>
                  <a:t>SPS</a:t>
                </a:r>
                <a:r>
                  <a:rPr lang="en-US" sz="7600" b="1" dirty="0">
                    <a:solidFill>
                      <a:schemeClr val="bg1"/>
                    </a:solidFill>
                  </a:rPr>
                  <a:t>  </a:t>
                </a:r>
                <a:r>
                  <a:rPr lang="en-US" sz="5700" b="1" dirty="0"/>
                  <a:t>as</a:t>
                </a:r>
                <a:r>
                  <a:rPr lang="en-US" sz="7600" b="1" dirty="0"/>
                  <a:t> </a:t>
                </a:r>
                <a:r>
                  <a:rPr lang="en-US" sz="5700" b="1" dirty="0"/>
                  <a:t>Optional Learning Tool</a:t>
                </a:r>
                <a:endParaRPr lang="en-MY" sz="5700" b="1" dirty="0"/>
              </a:p>
            </p:txBody>
          </p:sp>
        </p:grpSp>
        <p:sp>
          <p:nvSpPr>
            <p:cNvPr id="29" name="Rounded Rectangle 28"/>
            <p:cNvSpPr/>
            <p:nvPr/>
          </p:nvSpPr>
          <p:spPr>
            <a:xfrm>
              <a:off x="21135550" y="10544668"/>
              <a:ext cx="2845173" cy="1841708"/>
            </a:xfrm>
            <a:prstGeom prst="round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lIns="217728" tIns="108864" rIns="217728" bIns="108864" rtlCol="0" anchor="ctr"/>
            <a:lstStyle/>
            <a:p>
              <a:pPr algn="ctr"/>
              <a:r>
                <a:rPr lang="en-US" sz="3100" b="1" dirty="0"/>
                <a:t>Monitoring &amp; Marking By SALIHIN</a:t>
              </a:r>
              <a:endParaRPr lang="en-MY" sz="3100" b="1" dirty="0"/>
            </a:p>
          </p:txBody>
        </p:sp>
      </p:grpSp>
      <p:sp>
        <p:nvSpPr>
          <p:cNvPr id="30" name="TextBox 29"/>
          <p:cNvSpPr txBox="1"/>
          <p:nvPr/>
        </p:nvSpPr>
        <p:spPr>
          <a:xfrm>
            <a:off x="406454" y="3189122"/>
            <a:ext cx="8535509" cy="8991486"/>
          </a:xfrm>
          <a:prstGeom prst="rect">
            <a:avLst/>
          </a:prstGeom>
          <a:noFill/>
        </p:spPr>
        <p:txBody>
          <a:bodyPr wrap="square" lIns="217728" tIns="108864" rIns="217728" bIns="108864" rtlCol="0">
            <a:spAutoFit/>
          </a:bodyPr>
          <a:lstStyle/>
          <a:p>
            <a:pPr marL="680399" indent="-680399" algn="just">
              <a:buFont typeface="Arial" panose="020B0604020202020204" pitchFamily="34" charset="0"/>
              <a:buChar char="•"/>
            </a:pPr>
            <a:r>
              <a:rPr lang="en-US" sz="3800" dirty="0">
                <a:solidFill>
                  <a:prstClr val="black"/>
                </a:solidFill>
                <a:latin typeface="Century Gothic" panose="020B0502020202020204" pitchFamily="34" charset="0"/>
              </a:rPr>
              <a:t>SPS is used to support the curriculum based on self initiatives by student with the assistance from lecturers.</a:t>
            </a:r>
          </a:p>
          <a:p>
            <a:pPr lvl="1" algn="just"/>
            <a:endParaRPr lang="en-US" sz="3800" dirty="0">
              <a:solidFill>
                <a:prstClr val="black"/>
              </a:solidFill>
              <a:latin typeface="Century Gothic" panose="020B0502020202020204" pitchFamily="34" charset="0"/>
            </a:endParaRPr>
          </a:p>
          <a:p>
            <a:pPr marL="816479" indent="-816479" algn="just">
              <a:buFont typeface="Arial" panose="020B0604020202020204" pitchFamily="34" charset="0"/>
              <a:buChar char="•"/>
            </a:pPr>
            <a:r>
              <a:rPr lang="en-US" sz="3800" dirty="0">
                <a:solidFill>
                  <a:prstClr val="black"/>
                </a:solidFill>
                <a:latin typeface="Century Gothic" panose="020B0502020202020204" pitchFamily="34" charset="0"/>
              </a:rPr>
              <a:t>For better positioning of SPS,  exam will be given as an optional (to test student understanding of each particular subject)</a:t>
            </a:r>
          </a:p>
          <a:p>
            <a:pPr marL="816479" indent="-816479" algn="just">
              <a:buFont typeface="Arial" panose="020B0604020202020204" pitchFamily="34" charset="0"/>
              <a:buChar char="•"/>
            </a:pPr>
            <a:endParaRPr lang="en-US" sz="3800" dirty="0">
              <a:solidFill>
                <a:prstClr val="black"/>
              </a:solidFill>
              <a:latin typeface="Century Gothic" panose="020B0502020202020204" pitchFamily="34" charset="0"/>
            </a:endParaRPr>
          </a:p>
          <a:p>
            <a:pPr marL="816479" indent="-816479" algn="just">
              <a:buFont typeface="Arial" panose="020B0604020202020204" pitchFamily="34" charset="0"/>
              <a:buChar char="•"/>
            </a:pPr>
            <a:r>
              <a:rPr lang="en-US" sz="3800" dirty="0">
                <a:solidFill>
                  <a:prstClr val="black"/>
                </a:solidFill>
                <a:latin typeface="Century Gothic" panose="020B0502020202020204" pitchFamily="34" charset="0"/>
              </a:rPr>
              <a:t>Exam, Marking &amp; Certification will be provided by SALIHIN (For those who seat for exam).</a:t>
            </a:r>
          </a:p>
          <a:p>
            <a:pPr marL="816479" indent="-816479" algn="just">
              <a:buFont typeface="Arial" panose="020B0604020202020204" pitchFamily="34" charset="0"/>
              <a:buChar char="•"/>
            </a:pPr>
            <a:endParaRPr lang="en-US" sz="38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2210528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dirty="0">
                <a:solidFill>
                  <a:prstClr val="black"/>
                </a:solidFill>
                <a:latin typeface="Century Gothic" panose="020B0502020202020204" pitchFamily="34" charset="0"/>
              </a:rPr>
              <a:t>Proposed Modules - Summary</a:t>
            </a:r>
            <a:endParaRPr lang="en-MY" sz="4000" dirty="0">
              <a:solidFill>
                <a:prstClr val="black"/>
              </a:solidFill>
              <a:latin typeface="Century Gothic" panose="020B0502020202020204" pitchFamily="34" charset="0"/>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16</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4148750528"/>
              </p:ext>
            </p:extLst>
          </p:nvPr>
        </p:nvGraphicFramePr>
        <p:xfrm>
          <a:off x="772510" y="4389643"/>
          <a:ext cx="22529902" cy="5700287"/>
        </p:xfrm>
        <a:graphic>
          <a:graphicData uri="http://schemas.openxmlformats.org/drawingml/2006/table">
            <a:tbl>
              <a:tblPr firstRow="1" bandRow="1">
                <a:tableStyleId>{F5AB1C69-6EDB-4FF4-983F-18BD219EF322}</a:tableStyleId>
              </a:tblPr>
              <a:tblGrid>
                <a:gridCol w="5030948"/>
                <a:gridCol w="17498954"/>
              </a:tblGrid>
              <a:tr h="5700287">
                <a:tc>
                  <a:txBody>
                    <a:bodyPr/>
                    <a:lstStyle/>
                    <a:p>
                      <a:pPr algn="ctr"/>
                      <a:r>
                        <a:rPr lang="en-US" sz="6000" b="0" dirty="0" smtClean="0">
                          <a:solidFill>
                            <a:schemeClr val="tx1"/>
                          </a:solidFill>
                        </a:rPr>
                        <a:t>SPS Modules </a:t>
                      </a:r>
                      <a:endParaRPr lang="en-MY" sz="6000" b="0" dirty="0">
                        <a:solidFill>
                          <a:schemeClr val="tx1"/>
                        </a:solidFill>
                      </a:endParaRPr>
                    </a:p>
                  </a:txBody>
                  <a:tcPr anchor="ctr">
                    <a:solidFill>
                      <a:srgbClr val="C00000"/>
                    </a:solidFill>
                  </a:tcPr>
                </a:tc>
                <a:tc>
                  <a:txBody>
                    <a:bodyPr/>
                    <a:lstStyle/>
                    <a:p>
                      <a:pPr marL="342900" indent="-342900" algn="just">
                        <a:buAutoNum type="arabicPeriod"/>
                      </a:pPr>
                      <a:r>
                        <a:rPr lang="en-US" sz="6000" b="0" dirty="0" smtClean="0">
                          <a:solidFill>
                            <a:schemeClr val="tx1"/>
                          </a:solidFill>
                        </a:rPr>
                        <a:t>Setup &amp; Operate Admin</a:t>
                      </a:r>
                      <a:r>
                        <a:rPr lang="en-US" sz="6000" b="0" baseline="0" dirty="0" smtClean="0">
                          <a:solidFill>
                            <a:schemeClr val="tx1"/>
                          </a:solidFill>
                        </a:rPr>
                        <a:t> &amp; General Setup Module</a:t>
                      </a:r>
                    </a:p>
                    <a:p>
                      <a:pPr marL="342900" indent="-342900" algn="just">
                        <a:buAutoNum type="arabicPeriod"/>
                      </a:pPr>
                      <a:r>
                        <a:rPr lang="en-US" sz="6000" b="0" baseline="0" dirty="0" smtClean="0">
                          <a:solidFill>
                            <a:schemeClr val="tx1"/>
                          </a:solidFill>
                        </a:rPr>
                        <a:t>General Ledger Module</a:t>
                      </a:r>
                    </a:p>
                    <a:p>
                      <a:pPr marL="342900" indent="-342900" algn="just">
                        <a:buAutoNum type="arabicPeriod"/>
                      </a:pPr>
                      <a:r>
                        <a:rPr lang="en-US" sz="6000" b="0" baseline="0" dirty="0" smtClean="0">
                          <a:solidFill>
                            <a:schemeClr val="tx1"/>
                          </a:solidFill>
                        </a:rPr>
                        <a:t>Account Receivables Module</a:t>
                      </a:r>
                    </a:p>
                    <a:p>
                      <a:pPr marL="342900" indent="-342900" algn="just">
                        <a:buAutoNum type="arabicPeriod"/>
                      </a:pPr>
                      <a:r>
                        <a:rPr lang="en-US" sz="6000" b="0" baseline="0" dirty="0" smtClean="0">
                          <a:solidFill>
                            <a:schemeClr val="tx1"/>
                          </a:solidFill>
                        </a:rPr>
                        <a:t>Account Payables Module</a:t>
                      </a:r>
                    </a:p>
                    <a:p>
                      <a:pPr marL="342900" indent="-342900" algn="just">
                        <a:buAutoNum type="arabicPeriod"/>
                      </a:pPr>
                      <a:r>
                        <a:rPr lang="en-US" sz="6000" b="0" baseline="0" dirty="0" smtClean="0">
                          <a:solidFill>
                            <a:schemeClr val="tx1"/>
                          </a:solidFill>
                        </a:rPr>
                        <a:t>GST Module</a:t>
                      </a:r>
                    </a:p>
                    <a:p>
                      <a:pPr marL="342900" indent="-342900" algn="just">
                        <a:buAutoNum type="arabicPeriod"/>
                      </a:pPr>
                      <a:r>
                        <a:rPr lang="en-US" sz="6000" b="0" baseline="0" dirty="0" smtClean="0">
                          <a:solidFill>
                            <a:schemeClr val="tx1"/>
                          </a:solidFill>
                        </a:rPr>
                        <a:t>Zakat &amp; </a:t>
                      </a:r>
                      <a:r>
                        <a:rPr lang="en-US" sz="6000" b="0" baseline="0" dirty="0" err="1" smtClean="0">
                          <a:solidFill>
                            <a:schemeClr val="tx1"/>
                          </a:solidFill>
                        </a:rPr>
                        <a:t>Waqf</a:t>
                      </a:r>
                      <a:r>
                        <a:rPr lang="en-US" sz="6000" b="0" baseline="0" dirty="0" smtClean="0">
                          <a:solidFill>
                            <a:schemeClr val="tx1"/>
                          </a:solidFill>
                        </a:rPr>
                        <a:t> Modules</a:t>
                      </a:r>
                      <a:endParaRPr lang="en-MY" sz="6000" b="0" dirty="0">
                        <a:solidFill>
                          <a:schemeClr val="tx1"/>
                        </a:solidFill>
                      </a:endParaRPr>
                    </a:p>
                  </a:txBody>
                  <a:tcPr>
                    <a:solidFill>
                      <a:schemeClr val="bg1">
                        <a:lumMod val="95000"/>
                      </a:schemeClr>
                    </a:solidFill>
                  </a:tcPr>
                </a:tc>
              </a:tr>
            </a:tbl>
          </a:graphicData>
        </a:graphic>
      </p:graphicFrame>
    </p:spTree>
    <p:extLst>
      <p:ext uri="{BB962C8B-B14F-4D97-AF65-F5344CB8AC3E}">
        <p14:creationId xmlns:p14="http://schemas.microsoft.com/office/powerpoint/2010/main" val="17517158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dirty="0">
                <a:solidFill>
                  <a:prstClr val="black"/>
                </a:solidFill>
                <a:latin typeface="Century Gothic" panose="020B0502020202020204" pitchFamily="34" charset="0"/>
              </a:rPr>
              <a:t>Proposed Modules - Details</a:t>
            </a:r>
            <a:endParaRPr lang="en-MY" sz="4000" dirty="0">
              <a:solidFill>
                <a:prstClr val="black"/>
              </a:solidFill>
              <a:latin typeface="Century Gothic" panose="020B0502020202020204" pitchFamily="34" charset="0"/>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17</a:t>
            </a:fld>
            <a:endParaRPr lang="en-US" dirty="0"/>
          </a:p>
        </p:txBody>
      </p:sp>
      <p:sp>
        <p:nvSpPr>
          <p:cNvPr id="9" name="Shape 288"/>
          <p:cNvSpPr txBox="1"/>
          <p:nvPr/>
        </p:nvSpPr>
        <p:spPr>
          <a:xfrm>
            <a:off x="2575992" y="3039736"/>
            <a:ext cx="21220148" cy="8066321"/>
          </a:xfrm>
          <a:prstGeom prst="rect">
            <a:avLst/>
          </a:prstGeom>
          <a:noFill/>
          <a:ln>
            <a:noFill/>
          </a:ln>
        </p:spPr>
        <p:txBody>
          <a:bodyPr lIns="84392" tIns="42185" rIns="84392" bIns="42185" anchor="t" anchorCtr="0">
            <a:noAutofit/>
          </a:bodyPr>
          <a:lstStyle/>
          <a:p>
            <a:pPr marL="342900" indent="-342900" algn="just">
              <a:buAutoNum type="arabicPeriod"/>
            </a:pPr>
            <a:r>
              <a:rPr lang="en-US" sz="3600" dirty="0" smtClean="0"/>
              <a:t> 	Setup </a:t>
            </a:r>
            <a:r>
              <a:rPr lang="en-US" sz="3600" dirty="0"/>
              <a:t>&amp; Operate </a:t>
            </a:r>
            <a:r>
              <a:rPr lang="en-US" sz="3600" dirty="0" smtClean="0"/>
              <a:t>General </a:t>
            </a:r>
            <a:r>
              <a:rPr lang="en-US" sz="3600" dirty="0"/>
              <a:t>Setup </a:t>
            </a:r>
            <a:r>
              <a:rPr lang="en-US" sz="3600" dirty="0" smtClean="0"/>
              <a:t>Module</a:t>
            </a:r>
          </a:p>
          <a:p>
            <a:pPr marL="1887543" lvl="2" indent="-342900" algn="just">
              <a:buFont typeface="Arial" panose="020B0604020202020204" pitchFamily="34" charset="0"/>
              <a:buChar char="•"/>
            </a:pPr>
            <a:r>
              <a:rPr lang="en-US" sz="3600" dirty="0" smtClean="0"/>
              <a:t>How to setup a company</a:t>
            </a:r>
          </a:p>
          <a:p>
            <a:pPr marL="1887543" lvl="2" indent="-342900" algn="just">
              <a:buFont typeface="Arial" panose="020B0604020202020204" pitchFamily="34" charset="0"/>
              <a:buChar char="•"/>
            </a:pPr>
            <a:r>
              <a:rPr lang="en-US" sz="3600" dirty="0" smtClean="0"/>
              <a:t>How to setup employee</a:t>
            </a:r>
          </a:p>
          <a:p>
            <a:pPr marL="1887543" lvl="2" indent="-342900" algn="just">
              <a:buFont typeface="Arial" panose="020B0604020202020204" pitchFamily="34" charset="0"/>
              <a:buChar char="•"/>
            </a:pPr>
            <a:r>
              <a:rPr lang="en-US" sz="3600" dirty="0" smtClean="0"/>
              <a:t>How to setup agent</a:t>
            </a:r>
          </a:p>
          <a:p>
            <a:pPr marL="1887543" lvl="2" indent="-342900" algn="just">
              <a:buFont typeface="Arial" panose="020B0604020202020204" pitchFamily="34" charset="0"/>
              <a:buChar char="•"/>
            </a:pPr>
            <a:r>
              <a:rPr lang="en-US" sz="3600" dirty="0" smtClean="0"/>
              <a:t>How to setup master code</a:t>
            </a:r>
          </a:p>
          <a:p>
            <a:pPr marL="1887543" lvl="2" indent="-342900" algn="just">
              <a:buFont typeface="Arial" panose="020B0604020202020204" pitchFamily="34" charset="0"/>
              <a:buChar char="•"/>
            </a:pPr>
            <a:r>
              <a:rPr lang="en-US" sz="3600" dirty="0" smtClean="0"/>
              <a:t>How to setup project</a:t>
            </a:r>
          </a:p>
          <a:p>
            <a:pPr marL="1887543" lvl="2" indent="-342900" algn="just">
              <a:buFont typeface="Arial" panose="020B0604020202020204" pitchFamily="34" charset="0"/>
              <a:buChar char="•"/>
            </a:pPr>
            <a:r>
              <a:rPr lang="en-US" sz="3600" dirty="0" smtClean="0"/>
              <a:t>How to setup terms</a:t>
            </a:r>
          </a:p>
          <a:p>
            <a:pPr marL="1887543" lvl="2" indent="-342900" algn="just">
              <a:buFont typeface="Arial" panose="020B0604020202020204" pitchFamily="34" charset="0"/>
              <a:buChar char="•"/>
            </a:pPr>
            <a:r>
              <a:rPr lang="en-US" sz="3600" dirty="0" smtClean="0"/>
              <a:t>How to setup bank</a:t>
            </a:r>
          </a:p>
          <a:p>
            <a:pPr marL="1887543" lvl="2" indent="-342900" algn="just">
              <a:buFont typeface="Arial" panose="020B0604020202020204" pitchFamily="34" charset="0"/>
              <a:buChar char="•"/>
            </a:pPr>
            <a:r>
              <a:rPr lang="en-US" sz="3600" dirty="0" smtClean="0"/>
              <a:t>How to setup ship to (location)</a:t>
            </a:r>
          </a:p>
          <a:p>
            <a:pPr marL="1887543" lvl="2" indent="-342900" algn="just">
              <a:buFont typeface="Arial" panose="020B0604020202020204" pitchFamily="34" charset="0"/>
              <a:buChar char="•"/>
            </a:pPr>
            <a:r>
              <a:rPr lang="en-US" sz="3600" dirty="0" smtClean="0"/>
              <a:t>How to setup a graph</a:t>
            </a:r>
          </a:p>
          <a:p>
            <a:pPr marL="800100" lvl="1" indent="-342900" algn="just">
              <a:buFont typeface="Arial" panose="020B0604020202020204" pitchFamily="34" charset="0"/>
              <a:buChar char="•"/>
            </a:pPr>
            <a:endParaRPr lang="en-US" sz="3600" dirty="0"/>
          </a:p>
          <a:p>
            <a:pPr marL="342900" indent="-342900" algn="just">
              <a:buAutoNum type="arabicPeriod"/>
            </a:pPr>
            <a:r>
              <a:rPr lang="en-US" sz="3600" dirty="0" smtClean="0"/>
              <a:t> 	Setup &amp; Operate Admin Module</a:t>
            </a:r>
          </a:p>
          <a:p>
            <a:pPr marL="1887543" lvl="2" indent="-342900" algn="just">
              <a:buFont typeface="Arial" panose="020B0604020202020204" pitchFamily="34" charset="0"/>
              <a:buChar char="•"/>
            </a:pPr>
            <a:r>
              <a:rPr lang="en-US" sz="3600" dirty="0" smtClean="0"/>
              <a:t>How to add/edit &amp; authorization of access for each user</a:t>
            </a:r>
          </a:p>
          <a:p>
            <a:pPr marL="1887543" lvl="2" indent="-342900" algn="just">
              <a:buFont typeface="Arial" panose="020B0604020202020204" pitchFamily="34" charset="0"/>
              <a:buChar char="•"/>
            </a:pPr>
            <a:r>
              <a:rPr lang="en-US" sz="3600" dirty="0" smtClean="0"/>
              <a:t>How to search &amp; produce log report</a:t>
            </a:r>
          </a:p>
          <a:p>
            <a:pPr marL="1887543" lvl="2" indent="-342900" algn="just">
              <a:buFont typeface="Arial" panose="020B0604020202020204" pitchFamily="34" charset="0"/>
              <a:buChar char="•"/>
            </a:pPr>
            <a:r>
              <a:rPr lang="en-US" sz="3600" dirty="0" smtClean="0"/>
              <a:t>How to perform a backup</a:t>
            </a:r>
          </a:p>
          <a:p>
            <a:pPr marL="1887543" lvl="2" indent="-342900" algn="just">
              <a:buFont typeface="Arial" panose="020B0604020202020204" pitchFamily="34" charset="0"/>
              <a:buChar char="•"/>
            </a:pPr>
            <a:r>
              <a:rPr lang="en-US" sz="3600" dirty="0" smtClean="0"/>
              <a:t>How to upgrade license &amp; version</a:t>
            </a:r>
          </a:p>
        </p:txBody>
      </p:sp>
    </p:spTree>
    <p:extLst>
      <p:ext uri="{BB962C8B-B14F-4D97-AF65-F5344CB8AC3E}">
        <p14:creationId xmlns:p14="http://schemas.microsoft.com/office/powerpoint/2010/main" val="5081350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dirty="0">
                <a:solidFill>
                  <a:prstClr val="black"/>
                </a:solidFill>
                <a:latin typeface="Century Gothic" panose="020B0502020202020204" pitchFamily="34" charset="0"/>
              </a:rPr>
              <a:t>Proposed Modules  - Details</a:t>
            </a:r>
            <a:endParaRPr lang="en-MY" sz="4000" dirty="0">
              <a:solidFill>
                <a:prstClr val="black"/>
              </a:solidFill>
              <a:latin typeface="Century Gothic" panose="020B0502020202020204" pitchFamily="34" charset="0"/>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18</a:t>
            </a:fld>
            <a:endParaRPr lang="en-US" dirty="0"/>
          </a:p>
        </p:txBody>
      </p:sp>
      <p:sp>
        <p:nvSpPr>
          <p:cNvPr id="8" name="Shape 288"/>
          <p:cNvSpPr txBox="1"/>
          <p:nvPr/>
        </p:nvSpPr>
        <p:spPr>
          <a:xfrm>
            <a:off x="2985409" y="3326522"/>
            <a:ext cx="17848797" cy="9222828"/>
          </a:xfrm>
          <a:prstGeom prst="rect">
            <a:avLst/>
          </a:prstGeom>
          <a:noFill/>
          <a:ln>
            <a:noFill/>
          </a:ln>
        </p:spPr>
        <p:txBody>
          <a:bodyPr lIns="84392" tIns="42185" rIns="84392" bIns="42185" anchor="t" anchorCtr="0">
            <a:noAutofit/>
          </a:bodyPr>
          <a:lstStyle/>
          <a:p>
            <a:pPr marL="342900" indent="-342900" algn="just">
              <a:buAutoNum type="arabicPeriod" startAt="3"/>
            </a:pPr>
            <a:r>
              <a:rPr lang="en-US" sz="3600" dirty="0" smtClean="0"/>
              <a:t> 	Setup </a:t>
            </a:r>
            <a:r>
              <a:rPr lang="en-US" sz="3600" dirty="0"/>
              <a:t>General Ledger </a:t>
            </a:r>
            <a:r>
              <a:rPr lang="en-US" sz="3600" dirty="0" smtClean="0"/>
              <a:t>Module</a:t>
            </a:r>
          </a:p>
          <a:p>
            <a:pPr marL="1830393" lvl="2" indent="-285750" algn="just">
              <a:buFont typeface="Arial" panose="020B0604020202020204" pitchFamily="34" charset="0"/>
              <a:buChar char="•"/>
            </a:pPr>
            <a:r>
              <a:rPr lang="en-US" sz="3600" dirty="0" smtClean="0"/>
              <a:t>How to setup financial year, chart of account, opening balance  &amp; other sub modules</a:t>
            </a:r>
          </a:p>
          <a:p>
            <a:pPr marL="1830393" lvl="2" indent="-285750" algn="just">
              <a:buFont typeface="Arial" panose="020B0604020202020204" pitchFamily="34" charset="0"/>
              <a:buChar char="•"/>
            </a:pPr>
            <a:r>
              <a:rPr lang="en-US" sz="3600" dirty="0" smtClean="0"/>
              <a:t>How to perform transaction</a:t>
            </a:r>
          </a:p>
          <a:p>
            <a:pPr marL="1830393" lvl="2" indent="-285750" algn="just">
              <a:buFont typeface="Arial" panose="020B0604020202020204" pitchFamily="34" charset="0"/>
              <a:buChar char="•"/>
            </a:pPr>
            <a:r>
              <a:rPr lang="en-US" sz="3600" dirty="0" smtClean="0"/>
              <a:t>How to generate and produce report</a:t>
            </a:r>
          </a:p>
          <a:p>
            <a:pPr marL="742950" lvl="1" indent="-285750" algn="just">
              <a:buFont typeface="Arial" panose="020B0604020202020204" pitchFamily="34" charset="0"/>
              <a:buChar char="•"/>
            </a:pPr>
            <a:endParaRPr lang="en-US" sz="3600" dirty="0"/>
          </a:p>
          <a:p>
            <a:pPr algn="just"/>
            <a:r>
              <a:rPr lang="en-US" sz="3600" dirty="0" smtClean="0"/>
              <a:t>4.    	Setup </a:t>
            </a:r>
            <a:r>
              <a:rPr lang="en-US" sz="3600" dirty="0"/>
              <a:t>Account Receivables </a:t>
            </a:r>
            <a:r>
              <a:rPr lang="en-US" sz="3600" dirty="0" smtClean="0"/>
              <a:t>Module</a:t>
            </a:r>
          </a:p>
          <a:p>
            <a:pPr marL="1887543" lvl="2" indent="-342900" algn="just">
              <a:buFont typeface="Arial" panose="020B0604020202020204" pitchFamily="34" charset="0"/>
              <a:buChar char="•"/>
            </a:pPr>
            <a:r>
              <a:rPr lang="en-US" sz="3600" dirty="0" smtClean="0"/>
              <a:t>How to setup customers</a:t>
            </a:r>
          </a:p>
          <a:p>
            <a:pPr marL="1887543" lvl="2" indent="-342900" algn="just">
              <a:buFont typeface="Arial" panose="020B0604020202020204" pitchFamily="34" charset="0"/>
              <a:buChar char="•"/>
            </a:pPr>
            <a:r>
              <a:rPr lang="en-US" sz="3600" dirty="0" smtClean="0"/>
              <a:t>How to setup historical customer invoice</a:t>
            </a:r>
          </a:p>
          <a:p>
            <a:pPr marL="1887543" lvl="2" indent="-342900" algn="just">
              <a:buFont typeface="Arial" panose="020B0604020202020204" pitchFamily="34" charset="0"/>
              <a:buChar char="•"/>
            </a:pPr>
            <a:r>
              <a:rPr lang="en-US" sz="3600" dirty="0" smtClean="0"/>
              <a:t>How to perform sales transaction</a:t>
            </a:r>
          </a:p>
          <a:p>
            <a:pPr marL="1887543" lvl="2" indent="-342900" algn="just">
              <a:buFont typeface="Arial" panose="020B0604020202020204" pitchFamily="34" charset="0"/>
              <a:buChar char="•"/>
            </a:pPr>
            <a:r>
              <a:rPr lang="en-US" sz="3600" dirty="0" smtClean="0"/>
              <a:t>How to generate &amp; produce report</a:t>
            </a:r>
          </a:p>
          <a:p>
            <a:pPr marL="800100" lvl="1" indent="-342900" algn="just">
              <a:buFont typeface="Arial" panose="020B0604020202020204" pitchFamily="34" charset="0"/>
              <a:buChar char="•"/>
            </a:pPr>
            <a:endParaRPr lang="en-US" sz="3600" dirty="0"/>
          </a:p>
          <a:p>
            <a:pPr algn="just"/>
            <a:r>
              <a:rPr lang="en-US" sz="3600" dirty="0" smtClean="0"/>
              <a:t>5.    	Setup </a:t>
            </a:r>
            <a:r>
              <a:rPr lang="en-US" sz="3600" dirty="0"/>
              <a:t>Account Payables </a:t>
            </a:r>
            <a:r>
              <a:rPr lang="en-US" sz="3600" dirty="0" smtClean="0"/>
              <a:t>Module</a:t>
            </a:r>
          </a:p>
          <a:p>
            <a:pPr marL="1887543" lvl="2" indent="-342900" algn="just">
              <a:buFont typeface="Arial" panose="020B0604020202020204" pitchFamily="34" charset="0"/>
              <a:buChar char="•"/>
            </a:pPr>
            <a:r>
              <a:rPr lang="en-US" sz="3600" dirty="0" smtClean="0"/>
              <a:t>How to setup supplier</a:t>
            </a:r>
          </a:p>
          <a:p>
            <a:pPr marL="1887543" lvl="2" indent="-342900" algn="just">
              <a:buFont typeface="Arial" panose="020B0604020202020204" pitchFamily="34" charset="0"/>
              <a:buChar char="•"/>
            </a:pPr>
            <a:r>
              <a:rPr lang="en-US" sz="3600" dirty="0" smtClean="0"/>
              <a:t>How to setup historical supplier invoice</a:t>
            </a:r>
          </a:p>
          <a:p>
            <a:pPr marL="1887543" lvl="2" indent="-342900" algn="just">
              <a:buFont typeface="Arial" panose="020B0604020202020204" pitchFamily="34" charset="0"/>
              <a:buChar char="•"/>
            </a:pPr>
            <a:r>
              <a:rPr lang="en-US" sz="3600" dirty="0" smtClean="0"/>
              <a:t>How to perform  purchases transaction</a:t>
            </a:r>
          </a:p>
          <a:p>
            <a:pPr marL="1887543" lvl="2" indent="-342900" algn="just">
              <a:buFont typeface="Arial" panose="020B0604020202020204" pitchFamily="34" charset="0"/>
              <a:buChar char="•"/>
            </a:pPr>
            <a:r>
              <a:rPr lang="en-US" sz="3600" dirty="0" smtClean="0"/>
              <a:t>How to generate &amp; produce report</a:t>
            </a:r>
            <a:endParaRPr lang="en-US" sz="3600" dirty="0"/>
          </a:p>
        </p:txBody>
      </p:sp>
    </p:spTree>
    <p:extLst>
      <p:ext uri="{BB962C8B-B14F-4D97-AF65-F5344CB8AC3E}">
        <p14:creationId xmlns:p14="http://schemas.microsoft.com/office/powerpoint/2010/main" val="18475021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dirty="0">
                <a:solidFill>
                  <a:prstClr val="black"/>
                </a:solidFill>
                <a:latin typeface="Century Gothic" panose="020B0502020202020204" pitchFamily="34" charset="0"/>
              </a:rPr>
              <a:t>Proposed Modules  - Details</a:t>
            </a:r>
            <a:endParaRPr lang="en-MY" sz="4000" dirty="0">
              <a:solidFill>
                <a:prstClr val="black"/>
              </a:solidFill>
              <a:latin typeface="Century Gothic" panose="020B0502020202020204" pitchFamily="34" charset="0"/>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19</a:t>
            </a:fld>
            <a:endParaRPr lang="en-US" dirty="0"/>
          </a:p>
        </p:txBody>
      </p:sp>
      <p:sp>
        <p:nvSpPr>
          <p:cNvPr id="10" name="Shape 288"/>
          <p:cNvSpPr txBox="1"/>
          <p:nvPr/>
        </p:nvSpPr>
        <p:spPr>
          <a:xfrm>
            <a:off x="3778146" y="3767956"/>
            <a:ext cx="11407543" cy="7299434"/>
          </a:xfrm>
          <a:prstGeom prst="rect">
            <a:avLst/>
          </a:prstGeom>
          <a:noFill/>
          <a:ln>
            <a:noFill/>
          </a:ln>
        </p:spPr>
        <p:txBody>
          <a:bodyPr lIns="84392" tIns="42185" rIns="84392" bIns="42185" anchor="t" anchorCtr="0">
            <a:noAutofit/>
          </a:bodyPr>
          <a:lstStyle/>
          <a:p>
            <a:pPr marL="342900" indent="-342900" algn="just">
              <a:buFont typeface="+mj-lt"/>
              <a:buAutoNum type="arabicPeriod" startAt="6"/>
            </a:pPr>
            <a:r>
              <a:rPr lang="en-US" sz="3600" dirty="0" smtClean="0"/>
              <a:t> 	Setup </a:t>
            </a:r>
            <a:r>
              <a:rPr lang="en-US" sz="3600" dirty="0"/>
              <a:t>&amp; Operate GST Module</a:t>
            </a:r>
          </a:p>
          <a:p>
            <a:pPr marL="1887543" lvl="2" indent="-342900" algn="just">
              <a:buFont typeface="Arial" panose="020B0604020202020204" pitchFamily="34" charset="0"/>
              <a:buChar char="•"/>
            </a:pPr>
            <a:r>
              <a:rPr lang="en-US" sz="3600" dirty="0"/>
              <a:t>How to setup GST requirement</a:t>
            </a:r>
          </a:p>
          <a:p>
            <a:pPr marL="1887543" lvl="2" indent="-342900" algn="just">
              <a:buFont typeface="Arial" panose="020B0604020202020204" pitchFamily="34" charset="0"/>
              <a:buChar char="•"/>
            </a:pPr>
            <a:r>
              <a:rPr lang="en-US" sz="3600" dirty="0"/>
              <a:t>How to perform GST transaction</a:t>
            </a:r>
          </a:p>
          <a:p>
            <a:pPr marL="1887543" lvl="2" indent="-342900" algn="just">
              <a:buFont typeface="Arial" panose="020B0604020202020204" pitchFamily="34" charset="0"/>
              <a:buChar char="•"/>
            </a:pPr>
            <a:r>
              <a:rPr lang="en-US" sz="3600" dirty="0"/>
              <a:t>How to generate &amp; produce GST report</a:t>
            </a:r>
          </a:p>
          <a:p>
            <a:pPr marL="1887543" lvl="2" indent="-342900" algn="just">
              <a:buFont typeface="Arial" panose="020B0604020202020204" pitchFamily="34" charset="0"/>
              <a:buChar char="•"/>
            </a:pPr>
            <a:r>
              <a:rPr lang="en-US" sz="3600" dirty="0"/>
              <a:t>How to generate &amp; submit </a:t>
            </a:r>
            <a:r>
              <a:rPr lang="en-US" sz="3600" dirty="0" smtClean="0"/>
              <a:t>GST-03</a:t>
            </a:r>
          </a:p>
          <a:p>
            <a:pPr marL="800100" lvl="1" indent="-342900" algn="just">
              <a:buFont typeface="+mj-lt"/>
              <a:buAutoNum type="arabicPeriod" startAt="6"/>
            </a:pPr>
            <a:endParaRPr lang="en-US" sz="3600" dirty="0"/>
          </a:p>
          <a:p>
            <a:pPr marL="342900" indent="-342900" algn="just">
              <a:buFont typeface="+mj-lt"/>
              <a:buAutoNum type="arabicPeriod" startAt="7"/>
            </a:pPr>
            <a:r>
              <a:rPr lang="en-US" sz="3600" dirty="0" smtClean="0"/>
              <a:t> 	Setup </a:t>
            </a:r>
            <a:r>
              <a:rPr lang="en-US" sz="3600" dirty="0"/>
              <a:t>&amp; Operate Zakat &amp; </a:t>
            </a:r>
            <a:r>
              <a:rPr lang="en-US" sz="3600" dirty="0" err="1"/>
              <a:t>Waqf</a:t>
            </a:r>
            <a:r>
              <a:rPr lang="en-US" sz="3600" dirty="0"/>
              <a:t> Modules</a:t>
            </a:r>
          </a:p>
          <a:p>
            <a:pPr marL="1887543" lvl="2" indent="-342900" algn="just">
              <a:buFont typeface="Arial" panose="020B0604020202020204" pitchFamily="34" charset="0"/>
              <a:buChar char="•"/>
            </a:pPr>
            <a:r>
              <a:rPr lang="en-US" sz="3600" dirty="0"/>
              <a:t>How to setup zakat </a:t>
            </a:r>
            <a:r>
              <a:rPr lang="en-US" sz="3600" dirty="0" err="1"/>
              <a:t>nisab</a:t>
            </a:r>
            <a:r>
              <a:rPr lang="en-US" sz="3600" dirty="0"/>
              <a:t> &amp; </a:t>
            </a:r>
            <a:r>
              <a:rPr lang="en-US" sz="3600" dirty="0" err="1"/>
              <a:t>centre</a:t>
            </a:r>
            <a:endParaRPr lang="en-US" sz="3600" dirty="0"/>
          </a:p>
          <a:p>
            <a:pPr marL="1887543" lvl="2" indent="-342900" algn="just">
              <a:buFont typeface="Arial" panose="020B0604020202020204" pitchFamily="34" charset="0"/>
              <a:buChar char="•"/>
            </a:pPr>
            <a:r>
              <a:rPr lang="en-US" sz="3600" dirty="0"/>
              <a:t>How to setup </a:t>
            </a:r>
            <a:r>
              <a:rPr lang="en-US" sz="3600" dirty="0" err="1"/>
              <a:t>waqf</a:t>
            </a:r>
            <a:r>
              <a:rPr lang="en-US" sz="3600" dirty="0"/>
              <a:t> &amp; </a:t>
            </a:r>
            <a:r>
              <a:rPr lang="en-US" sz="3600" dirty="0" err="1"/>
              <a:t>waqf</a:t>
            </a:r>
            <a:r>
              <a:rPr lang="en-US" sz="3600" dirty="0"/>
              <a:t> </a:t>
            </a:r>
            <a:r>
              <a:rPr lang="en-US" sz="3600" dirty="0" err="1"/>
              <a:t>centre</a:t>
            </a:r>
            <a:endParaRPr lang="en-US" sz="3600" dirty="0"/>
          </a:p>
          <a:p>
            <a:pPr marL="1887543" lvl="2" indent="-342900" algn="just">
              <a:buFont typeface="Arial" panose="020B0604020202020204" pitchFamily="34" charset="0"/>
              <a:buChar char="•"/>
            </a:pPr>
            <a:r>
              <a:rPr lang="en-US" sz="3600" dirty="0"/>
              <a:t>How to perform zakat calculation</a:t>
            </a:r>
          </a:p>
          <a:p>
            <a:pPr marL="1887543" lvl="2" indent="-342900" algn="just">
              <a:buFont typeface="Arial" panose="020B0604020202020204" pitchFamily="34" charset="0"/>
              <a:buChar char="•"/>
            </a:pPr>
            <a:r>
              <a:rPr lang="en-US" sz="3600" dirty="0"/>
              <a:t>How to perform </a:t>
            </a:r>
            <a:r>
              <a:rPr lang="en-US" sz="3600" dirty="0" err="1"/>
              <a:t>waqf</a:t>
            </a:r>
            <a:r>
              <a:rPr lang="en-US" sz="3600" dirty="0"/>
              <a:t> calculation</a:t>
            </a:r>
          </a:p>
          <a:p>
            <a:pPr marL="1887543" lvl="2" indent="-342900" algn="just">
              <a:buFont typeface="Arial" panose="020B0604020202020204" pitchFamily="34" charset="0"/>
              <a:buChar char="•"/>
            </a:pPr>
            <a:r>
              <a:rPr lang="en-US" sz="3600" dirty="0"/>
              <a:t>How to generate &amp; produce zakat &amp; </a:t>
            </a:r>
            <a:r>
              <a:rPr lang="en-US" sz="3600" dirty="0" err="1"/>
              <a:t>waqf</a:t>
            </a:r>
            <a:r>
              <a:rPr lang="en-US" sz="3600" dirty="0"/>
              <a:t> </a:t>
            </a:r>
            <a:r>
              <a:rPr lang="en-US" sz="3600" dirty="0" smtClean="0"/>
              <a:t>report</a:t>
            </a:r>
          </a:p>
          <a:p>
            <a:pPr marL="800100" lvl="1" indent="-342900" algn="just">
              <a:buFont typeface="Arial" panose="020B0604020202020204" pitchFamily="34" charset="0"/>
              <a:buChar char="•"/>
            </a:pPr>
            <a:endParaRPr lang="en-US" sz="3600" dirty="0"/>
          </a:p>
          <a:p>
            <a:pPr marL="800100" lvl="1" indent="-342900" algn="just">
              <a:buFont typeface="Arial" panose="020B0604020202020204" pitchFamily="34" charset="0"/>
              <a:buChar char="•"/>
            </a:pPr>
            <a:endParaRPr lang="en-US" sz="3600" dirty="0"/>
          </a:p>
        </p:txBody>
      </p:sp>
    </p:spTree>
    <p:extLst>
      <p:ext uri="{BB962C8B-B14F-4D97-AF65-F5344CB8AC3E}">
        <p14:creationId xmlns:p14="http://schemas.microsoft.com/office/powerpoint/2010/main" val="29643041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b="1" dirty="0" smtClean="0">
                <a:solidFill>
                  <a:srgbClr val="C00000"/>
                </a:solidFill>
                <a:latin typeface="Open Sans Light"/>
                <a:cs typeface="Open Sans Light"/>
              </a:rPr>
              <a:t>1.0</a:t>
            </a:r>
            <a:r>
              <a:rPr lang="en-US" sz="6400" dirty="0" smtClean="0">
                <a:solidFill>
                  <a:srgbClr val="C00000"/>
                </a:solidFill>
                <a:latin typeface="Open Sans Light"/>
                <a:cs typeface="Open Sans Light"/>
              </a:rPr>
              <a:t> Executive Summary</a:t>
            </a:r>
            <a:endParaRPr lang="en-US" sz="6400" dirty="0">
              <a:solidFill>
                <a:srgbClr val="C00000"/>
              </a:solidFill>
              <a:latin typeface="Open Sans Light"/>
              <a:cs typeface="Open Sans Light"/>
            </a:endParaRPr>
          </a:p>
        </p:txBody>
      </p:sp>
      <p:sp>
        <p:nvSpPr>
          <p:cNvPr id="9" name="Rectangle 8"/>
          <p:cNvSpPr/>
          <p:nvPr/>
        </p:nvSpPr>
        <p:spPr>
          <a:xfrm>
            <a:off x="2291789" y="3947333"/>
            <a:ext cx="20642138" cy="6186309"/>
          </a:xfrm>
          <a:prstGeom prst="rect">
            <a:avLst/>
          </a:prstGeom>
        </p:spPr>
        <p:txBody>
          <a:bodyPr wrap="square">
            <a:spAutoFit/>
          </a:bodyPr>
          <a:lstStyle/>
          <a:p>
            <a:pPr algn="just"/>
            <a:r>
              <a:rPr lang="en-US" sz="3600" dirty="0">
                <a:latin typeface="Century Gothic" panose="020B0502020202020204" pitchFamily="34" charset="0"/>
              </a:rPr>
              <a:t>With the current shift towards efficient governance, the implementation of GST resulted in the requirement of further understanding of the tax structure in accounting. As one of the prestigious university in Malaysia, UITM can lead the shift through utilization of accounting information system(AIS) as a practical tool in demonstrating tax structure in accounting. </a:t>
            </a:r>
          </a:p>
          <a:p>
            <a:pPr algn="just"/>
            <a:endParaRPr lang="en-US" sz="3600" dirty="0">
              <a:latin typeface="Century Gothic" panose="020B0502020202020204" pitchFamily="34" charset="0"/>
            </a:endParaRPr>
          </a:p>
          <a:p>
            <a:pPr algn="just"/>
            <a:r>
              <a:rPr lang="en-US" sz="3600" dirty="0">
                <a:latin typeface="Century Gothic" panose="020B0502020202020204" pitchFamily="34" charset="0"/>
              </a:rPr>
              <a:t>This requires certified accounting software, developed with direct input from the customs department, the </a:t>
            </a:r>
            <a:r>
              <a:rPr lang="en-US" sz="3600" dirty="0" err="1">
                <a:latin typeface="Century Gothic" panose="020B0502020202020204" pitchFamily="34" charset="0"/>
              </a:rPr>
              <a:t>Salihin</a:t>
            </a:r>
            <a:r>
              <a:rPr lang="en-US" sz="3600" dirty="0">
                <a:latin typeface="Century Gothic" panose="020B0502020202020204" pitchFamily="34" charset="0"/>
              </a:rPr>
              <a:t> Premier Solution (SPS) will provide the competitive edge for UITM to enhance the learning experience of its accounting students in gaining the practical understanding on GST implementations and its impacts in financial reports. </a:t>
            </a:r>
          </a:p>
          <a:p>
            <a:pPr algn="just"/>
            <a:endParaRPr lang="en-US" sz="3600" dirty="0">
              <a:latin typeface="Century Gothic" panose="020B0502020202020204" pitchFamily="34" charset="0"/>
            </a:endParaRPr>
          </a:p>
          <a:p>
            <a:pPr algn="just"/>
            <a:r>
              <a:rPr lang="en-US" sz="3600" dirty="0">
                <a:latin typeface="Century Gothic" panose="020B0502020202020204" pitchFamily="34" charset="0"/>
              </a:rPr>
              <a:t>It can be implemented as a learning tool in </a:t>
            </a:r>
            <a:r>
              <a:rPr lang="en-US" sz="3600" b="1" dirty="0">
                <a:latin typeface="Century Gothic" panose="020B0502020202020204" pitchFamily="34" charset="0"/>
              </a:rPr>
              <a:t>Accounting Information System subject</a:t>
            </a:r>
            <a:r>
              <a:rPr lang="en-US" sz="3600" dirty="0" smtClean="0">
                <a:latin typeface="Century Gothic" panose="020B0502020202020204" pitchFamily="34" charset="0"/>
              </a:rPr>
              <a:t>.</a:t>
            </a:r>
            <a:endParaRPr lang="en-SG"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2</a:t>
            </a:fld>
            <a:endParaRPr lang="en-US"/>
          </a:p>
        </p:txBody>
      </p:sp>
      <p:sp>
        <p:nvSpPr>
          <p:cNvPr id="5" name="Rectangle 4"/>
          <p:cNvSpPr/>
          <p:nvPr/>
        </p:nvSpPr>
        <p:spPr>
          <a:xfrm>
            <a:off x="1362313" y="3848100"/>
            <a:ext cx="609601" cy="6419850"/>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8" name="TextBox 7"/>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dirty="0">
                <a:latin typeface="Century Gothic" panose="020B0502020202020204" pitchFamily="34" charset="0"/>
              </a:rPr>
              <a:t>Enhancing learning experience with </a:t>
            </a:r>
            <a:r>
              <a:rPr lang="en-US" sz="4000" dirty="0">
                <a:solidFill>
                  <a:srgbClr val="C00000"/>
                </a:solidFill>
                <a:latin typeface="Neuropol" panose="020F0607030201010804" pitchFamily="34" charset="0"/>
              </a:rPr>
              <a:t>SPS</a:t>
            </a:r>
            <a:endParaRPr lang="en-MY" sz="4000" dirty="0">
              <a:solidFill>
                <a:srgbClr val="C00000"/>
              </a:solidFill>
              <a:latin typeface="Neuropol" panose="020F0607030201010804" pitchFamily="34" charset="0"/>
            </a:endParaRPr>
          </a:p>
        </p:txBody>
      </p:sp>
    </p:spTree>
    <p:extLst>
      <p:ext uri="{BB962C8B-B14F-4D97-AF65-F5344CB8AC3E}">
        <p14:creationId xmlns:p14="http://schemas.microsoft.com/office/powerpoint/2010/main" val="3256823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dirty="0">
                <a:solidFill>
                  <a:prstClr val="black"/>
                </a:solidFill>
                <a:latin typeface="Century Gothic" panose="020B0502020202020204" pitchFamily="34" charset="0"/>
              </a:rPr>
              <a:t>Target Course</a:t>
            </a:r>
            <a:endParaRPr lang="en-MY" sz="4000" dirty="0">
              <a:solidFill>
                <a:prstClr val="black"/>
              </a:solidFill>
              <a:latin typeface="Century Gothic" panose="020B0502020202020204" pitchFamily="34" charset="0"/>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20</a:t>
            </a:fld>
            <a:endParaRPr lang="en-US" dirty="0"/>
          </a:p>
        </p:txBody>
      </p:sp>
      <p:pic>
        <p:nvPicPr>
          <p:cNvPr id="2050" name="Picture 2" descr="C:\Users\User\Desktop\u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840" y="2772714"/>
            <a:ext cx="19420590" cy="975247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483292" y="7648952"/>
            <a:ext cx="19420590" cy="790332"/>
          </a:xfrm>
          <a:prstGeom prst="round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ms-MY" dirty="0">
              <a:latin typeface="Open Sans Light"/>
            </a:endParaRPr>
          </a:p>
        </p:txBody>
      </p:sp>
    </p:spTree>
    <p:extLst>
      <p:ext uri="{BB962C8B-B14F-4D97-AF65-F5344CB8AC3E}">
        <p14:creationId xmlns:p14="http://schemas.microsoft.com/office/powerpoint/2010/main" val="2815826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dirty="0">
                <a:solidFill>
                  <a:prstClr val="black"/>
                </a:solidFill>
                <a:latin typeface="Century Gothic" panose="020B0502020202020204" pitchFamily="34" charset="0"/>
              </a:rPr>
              <a:t>Target Course</a:t>
            </a:r>
            <a:endParaRPr lang="en-MY" sz="4000" dirty="0">
              <a:solidFill>
                <a:prstClr val="black"/>
              </a:solidFill>
              <a:latin typeface="Century Gothic" panose="020B0502020202020204" pitchFamily="34" charset="0"/>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21</a:t>
            </a:fld>
            <a:endParaRPr lang="en-US" dirty="0"/>
          </a:p>
        </p:txBody>
      </p:sp>
      <p:pic>
        <p:nvPicPr>
          <p:cNvPr id="3074" name="Picture 2" descr="C:\Users\User\Desktop\UP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199" y="2772714"/>
            <a:ext cx="19160683" cy="1023917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546354" y="6356181"/>
            <a:ext cx="19420590" cy="790332"/>
          </a:xfrm>
          <a:prstGeom prst="round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ms-MY" dirty="0">
              <a:latin typeface="Open Sans Light"/>
            </a:endParaRPr>
          </a:p>
        </p:txBody>
      </p:sp>
    </p:spTree>
    <p:extLst>
      <p:ext uri="{BB962C8B-B14F-4D97-AF65-F5344CB8AC3E}">
        <p14:creationId xmlns:p14="http://schemas.microsoft.com/office/powerpoint/2010/main" val="172409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dirty="0">
                <a:solidFill>
                  <a:prstClr val="black"/>
                </a:solidFill>
                <a:latin typeface="Century Gothic" panose="020B0502020202020204" pitchFamily="34" charset="0"/>
              </a:rPr>
              <a:t>Proposed </a:t>
            </a:r>
            <a:r>
              <a:rPr lang="en-US" sz="4000" dirty="0" smtClean="0">
                <a:solidFill>
                  <a:prstClr val="black"/>
                </a:solidFill>
                <a:latin typeface="Century Gothic" panose="020B0502020202020204" pitchFamily="34" charset="0"/>
              </a:rPr>
              <a:t>Pricing</a:t>
            </a:r>
            <a:endParaRPr lang="en-MY" sz="4000" dirty="0">
              <a:solidFill>
                <a:prstClr val="black"/>
              </a:solidFill>
              <a:latin typeface="Century Gothic" panose="020B0502020202020204" pitchFamily="34" charset="0"/>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22</a:t>
            </a:fld>
            <a:endParaRPr lang="en-US" dirty="0"/>
          </a:p>
        </p:txBody>
      </p:sp>
      <p:sp>
        <p:nvSpPr>
          <p:cNvPr id="8" name="Rectangle 7"/>
          <p:cNvSpPr/>
          <p:nvPr/>
        </p:nvSpPr>
        <p:spPr>
          <a:xfrm>
            <a:off x="2396359" y="4083659"/>
            <a:ext cx="21166459" cy="4124206"/>
          </a:xfrm>
          <a:prstGeom prst="rect">
            <a:avLst/>
          </a:prstGeom>
        </p:spPr>
        <p:txBody>
          <a:bodyPr wrap="square">
            <a:spAutoFit/>
          </a:bodyPr>
          <a:lstStyle/>
          <a:p>
            <a:pPr marL="285750" indent="-285750" algn="just">
              <a:buFont typeface="Arial" panose="020B0604020202020204" pitchFamily="34" charset="0"/>
              <a:buChar char="•"/>
            </a:pPr>
            <a:r>
              <a:rPr lang="en-US" dirty="0" smtClean="0"/>
              <a:t> 	Proposed pricing for UPM Accounting Student: </a:t>
            </a:r>
          </a:p>
          <a:p>
            <a:pPr marL="1830393" lvl="2" indent="-285750" algn="just">
              <a:buFont typeface="Arial" panose="020B0604020202020204" pitchFamily="34" charset="0"/>
              <a:buChar char="•"/>
            </a:pPr>
            <a:r>
              <a:rPr lang="en-US" sz="4000" dirty="0" smtClean="0"/>
              <a:t> 	RM60.00 per </a:t>
            </a:r>
            <a:r>
              <a:rPr lang="en-US" sz="4000" dirty="0" err="1" smtClean="0"/>
              <a:t>pax</a:t>
            </a:r>
            <a:r>
              <a:rPr lang="en-US" sz="4000" dirty="0" smtClean="0"/>
              <a:t>.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dirty="0" smtClean="0"/>
              <a:t> 	Participated student will be provided with (Student Kits):</a:t>
            </a:r>
          </a:p>
          <a:p>
            <a:pPr marL="1830393" lvl="2" indent="-285750">
              <a:buFont typeface="Arial" panose="020B0604020202020204" pitchFamily="34" charset="0"/>
              <a:buChar char="•"/>
            </a:pPr>
            <a:r>
              <a:rPr lang="en-US" sz="4000" dirty="0" smtClean="0">
                <a:latin typeface="Calibri" panose="020F0502020204030204" pitchFamily="34" charset="0"/>
              </a:rPr>
              <a:t> 	SPS Student Installer/ Cloud-based ID access</a:t>
            </a:r>
          </a:p>
          <a:p>
            <a:pPr marL="1830393" lvl="2" indent="-285750">
              <a:buFont typeface="Arial" panose="020B0604020202020204" pitchFamily="34" charset="0"/>
              <a:buChar char="•"/>
            </a:pPr>
            <a:r>
              <a:rPr lang="en-US" sz="4000" dirty="0" smtClean="0">
                <a:latin typeface="Calibri" panose="020F0502020204030204" pitchFamily="34" charset="0"/>
              </a:rPr>
              <a:t> 	SPS Student Manual</a:t>
            </a:r>
          </a:p>
          <a:p>
            <a:pPr marL="1830393" lvl="2" indent="-285750">
              <a:buFont typeface="Arial" panose="020B0604020202020204" pitchFamily="34" charset="0"/>
              <a:buChar char="•"/>
            </a:pPr>
            <a:r>
              <a:rPr lang="en-US" sz="4000" dirty="0" smtClean="0">
                <a:latin typeface="Calibri" panose="020F0502020204030204" pitchFamily="34" charset="0"/>
              </a:rPr>
              <a:t> 	SPS Exercise Book</a:t>
            </a:r>
            <a:endParaRPr lang="en-US" sz="4000" dirty="0">
              <a:latin typeface="Calibri" panose="020F0502020204030204" pitchFamily="34" charset="0"/>
            </a:endParaRPr>
          </a:p>
        </p:txBody>
      </p:sp>
    </p:spTree>
    <p:extLst>
      <p:ext uri="{BB962C8B-B14F-4D97-AF65-F5344CB8AC3E}">
        <p14:creationId xmlns:p14="http://schemas.microsoft.com/office/powerpoint/2010/main" val="21672465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dirty="0">
                <a:solidFill>
                  <a:prstClr val="black"/>
                </a:solidFill>
                <a:latin typeface="Century Gothic" panose="020B0502020202020204" pitchFamily="34" charset="0"/>
              </a:rPr>
              <a:t>Expected Outcomes &amp; </a:t>
            </a:r>
            <a:r>
              <a:rPr lang="en-US" sz="4000" dirty="0" smtClean="0">
                <a:solidFill>
                  <a:prstClr val="black"/>
                </a:solidFill>
                <a:latin typeface="Century Gothic" panose="020B0502020202020204" pitchFamily="34" charset="0"/>
              </a:rPr>
              <a:t>Deliverables</a:t>
            </a:r>
            <a:endParaRPr lang="en-MY" sz="4000" dirty="0">
              <a:solidFill>
                <a:prstClr val="black"/>
              </a:solidFill>
              <a:latin typeface="Century Gothic" panose="020B0502020202020204" pitchFamily="34" charset="0"/>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23</a:t>
            </a:fld>
            <a:endParaRPr lang="en-US" dirty="0"/>
          </a:p>
        </p:txBody>
      </p:sp>
      <p:sp>
        <p:nvSpPr>
          <p:cNvPr id="9" name="Shape 288"/>
          <p:cNvSpPr txBox="1"/>
          <p:nvPr/>
        </p:nvSpPr>
        <p:spPr>
          <a:xfrm>
            <a:off x="1450431" y="3742804"/>
            <a:ext cx="14504273" cy="2563401"/>
          </a:xfrm>
          <a:prstGeom prst="rect">
            <a:avLst/>
          </a:prstGeom>
          <a:noFill/>
          <a:ln>
            <a:noFill/>
          </a:ln>
        </p:spPr>
        <p:txBody>
          <a:bodyPr lIns="84392" tIns="42185" rIns="84392" bIns="42185" anchor="t" anchorCtr="0">
            <a:noAutofit/>
          </a:bodyPr>
          <a:lstStyle/>
          <a:p>
            <a:pPr marL="203200" indent="0">
              <a:buNone/>
            </a:pPr>
            <a:r>
              <a:rPr lang="ms-MY" sz="4800" dirty="0">
                <a:latin typeface="Calibri" panose="020F0502020204030204" pitchFamily="34" charset="0"/>
              </a:rPr>
              <a:t>At the end of the programme, we </a:t>
            </a:r>
            <a:r>
              <a:rPr lang="ms-MY" sz="4800" dirty="0" smtClean="0">
                <a:latin typeface="Calibri" panose="020F0502020204030204" pitchFamily="34" charset="0"/>
              </a:rPr>
              <a:t>expect </a:t>
            </a:r>
            <a:r>
              <a:rPr lang="ms-MY" sz="4800" dirty="0">
                <a:latin typeface="Calibri" panose="020F0502020204030204" pitchFamily="34" charset="0"/>
              </a:rPr>
              <a:t>each graduates </a:t>
            </a:r>
            <a:endParaRPr lang="ms-MY" sz="4800" dirty="0" smtClean="0">
              <a:latin typeface="Calibri" panose="020F0502020204030204" pitchFamily="34" charset="0"/>
            </a:endParaRPr>
          </a:p>
          <a:p>
            <a:pPr marL="203200" indent="0">
              <a:buNone/>
            </a:pPr>
            <a:r>
              <a:rPr lang="ms-MY" sz="4800" dirty="0" smtClean="0">
                <a:latin typeface="Calibri" panose="020F0502020204030204" pitchFamily="34" charset="0"/>
              </a:rPr>
              <a:t>would </a:t>
            </a:r>
            <a:r>
              <a:rPr lang="ms-MY" sz="4800" dirty="0">
                <a:latin typeface="Calibri" panose="020F0502020204030204" pitchFamily="34" charset="0"/>
              </a:rPr>
              <a:t>be able to</a:t>
            </a:r>
            <a:r>
              <a:rPr lang="ms-MY" sz="4800" dirty="0" smtClean="0">
                <a:latin typeface="Calibri" panose="020F0502020204030204" pitchFamily="34" charset="0"/>
              </a:rPr>
              <a:t>:</a:t>
            </a:r>
          </a:p>
          <a:p>
            <a:pPr marL="203200" indent="0">
              <a:buNone/>
            </a:pPr>
            <a:endParaRPr lang="ms-MY" sz="500" dirty="0">
              <a:latin typeface="Calibri" panose="020F0502020204030204" pitchFamily="34" charset="0"/>
            </a:endParaRPr>
          </a:p>
          <a:p>
            <a:pPr marL="742950" lvl="1" indent="-285750">
              <a:buFont typeface="Arial" panose="020B0604020202020204" pitchFamily="34" charset="0"/>
              <a:buChar char="•"/>
            </a:pPr>
            <a:r>
              <a:rPr lang="en-MY" sz="4000" dirty="0" smtClean="0">
                <a:latin typeface="Calibri" panose="020F0502020204030204" pitchFamily="34" charset="0"/>
              </a:rPr>
              <a:t> 	Operate and utilize SPS Software (Install, configure &amp; operate).</a:t>
            </a:r>
            <a:endParaRPr lang="en-MY" sz="4000" dirty="0">
              <a:latin typeface="Calibri" panose="020F0502020204030204" pitchFamily="34" charset="0"/>
            </a:endParaRPr>
          </a:p>
          <a:p>
            <a:pPr marL="742950" lvl="1" indent="-285750">
              <a:buFont typeface="Arial" panose="020B0604020202020204" pitchFamily="34" charset="0"/>
              <a:buChar char="•"/>
            </a:pPr>
            <a:r>
              <a:rPr lang="en-US" sz="4000" dirty="0" smtClean="0">
                <a:latin typeface="Calibri" panose="020F0502020204030204" pitchFamily="34" charset="0"/>
              </a:rPr>
              <a:t> 	Provide consultation &amp; training on SPS.</a:t>
            </a:r>
          </a:p>
          <a:p>
            <a:pPr marL="285750" indent="-285750">
              <a:buFont typeface="Arial" panose="020B0604020202020204" pitchFamily="34" charset="0"/>
              <a:buChar char="•"/>
            </a:pPr>
            <a:endParaRPr lang="en-US" dirty="0">
              <a:latin typeface="Calibri" panose="020F0502020204030204" pitchFamily="34" charset="0"/>
            </a:endParaRPr>
          </a:p>
          <a:p>
            <a:endParaRPr lang="en-US" dirty="0" smtClean="0">
              <a:latin typeface="Calibri" panose="020F0502020204030204" pitchFamily="34" charset="0"/>
            </a:endParaRPr>
          </a:p>
          <a:p>
            <a:r>
              <a:rPr lang="en-US" dirty="0">
                <a:latin typeface="Calibri" panose="020F0502020204030204" pitchFamily="34" charset="0"/>
              </a:rPr>
              <a:t> </a:t>
            </a:r>
            <a:r>
              <a:rPr lang="en-US" dirty="0" smtClean="0">
                <a:latin typeface="Calibri" panose="020F0502020204030204" pitchFamily="34" charset="0"/>
              </a:rPr>
              <a:t> </a:t>
            </a:r>
            <a:endParaRPr lang="en-MY" dirty="0">
              <a:latin typeface="Calibri" panose="020F0502020204030204" pitchFamily="34" charset="0"/>
            </a:endParaRPr>
          </a:p>
        </p:txBody>
      </p:sp>
      <p:sp>
        <p:nvSpPr>
          <p:cNvPr id="10" name="Shape 288"/>
          <p:cNvSpPr txBox="1"/>
          <p:nvPr/>
        </p:nvSpPr>
        <p:spPr>
          <a:xfrm>
            <a:off x="1450431" y="7183982"/>
            <a:ext cx="14125903" cy="4334149"/>
          </a:xfrm>
          <a:prstGeom prst="rect">
            <a:avLst/>
          </a:prstGeom>
          <a:noFill/>
          <a:ln>
            <a:noFill/>
          </a:ln>
        </p:spPr>
        <p:txBody>
          <a:bodyPr lIns="84392" tIns="42185" rIns="84392" bIns="42185" anchor="t" anchorCtr="0">
            <a:noAutofit/>
          </a:bodyPr>
          <a:lstStyle/>
          <a:p>
            <a:pPr marL="203200" indent="0">
              <a:buNone/>
            </a:pPr>
            <a:r>
              <a:rPr lang="ms-MY" sz="4800" dirty="0" smtClean="0">
                <a:latin typeface="Calibri" panose="020F0502020204030204" pitchFamily="34" charset="0"/>
              </a:rPr>
              <a:t>SALIHIN deliverables to partipated graduates:</a:t>
            </a:r>
          </a:p>
          <a:p>
            <a:pPr marL="203200" indent="0">
              <a:buNone/>
            </a:pPr>
            <a:endParaRPr lang="ms-MY" sz="500" dirty="0">
              <a:latin typeface="Calibri" panose="020F0502020204030204" pitchFamily="34" charset="0"/>
            </a:endParaRPr>
          </a:p>
          <a:p>
            <a:pPr marL="742950" lvl="1" indent="-285750">
              <a:buFont typeface="Arial" panose="020B0604020202020204" pitchFamily="34" charset="0"/>
              <a:buChar char="•"/>
            </a:pPr>
            <a:r>
              <a:rPr lang="en-MY" sz="4000" dirty="0" smtClean="0">
                <a:latin typeface="Calibri" panose="020F0502020204030204" pitchFamily="34" charset="0"/>
              </a:rPr>
              <a:t> 	SPS Certifications</a:t>
            </a:r>
          </a:p>
          <a:p>
            <a:pPr marL="2573351" lvl="3" indent="-571500">
              <a:buFont typeface="Arial" pitchFamily="34" charset="0"/>
              <a:buChar char="•"/>
            </a:pPr>
            <a:r>
              <a:rPr lang="en-US" sz="4000" dirty="0" smtClean="0">
                <a:latin typeface="Calibri" panose="020F0502020204030204" pitchFamily="34" charset="0"/>
              </a:rPr>
              <a:t>SPS Consultant Certificate</a:t>
            </a:r>
            <a:endParaRPr lang="en-MY" sz="4000" dirty="0">
              <a:latin typeface="Calibri" panose="020F0502020204030204" pitchFamily="34" charset="0"/>
            </a:endParaRPr>
          </a:p>
          <a:p>
            <a:pPr marL="742950" lvl="1" indent="-285750">
              <a:buFont typeface="Arial" panose="020B0604020202020204" pitchFamily="34" charset="0"/>
              <a:buChar char="•"/>
            </a:pPr>
            <a:r>
              <a:rPr lang="en-US" sz="4000" dirty="0" smtClean="0">
                <a:latin typeface="Calibri" panose="020F0502020204030204" pitchFamily="34" charset="0"/>
              </a:rPr>
              <a:t> 	1 Year Free SPS License</a:t>
            </a:r>
          </a:p>
          <a:p>
            <a:pPr marL="742950" lvl="1" indent="-285750">
              <a:buFont typeface="Arial" panose="020B0604020202020204" pitchFamily="34" charset="0"/>
              <a:buChar char="•"/>
            </a:pPr>
            <a:r>
              <a:rPr lang="en-US" sz="4000" dirty="0" smtClean="0">
                <a:latin typeface="Calibri" panose="020F0502020204030204" pitchFamily="34" charset="0"/>
              </a:rPr>
              <a:t> 	1 Year Free SPS Support Service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91642" y="2740250"/>
            <a:ext cx="7639646" cy="99736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15985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dirty="0">
                <a:solidFill>
                  <a:prstClr val="black"/>
                </a:solidFill>
                <a:latin typeface="Century Gothic" panose="020B0502020202020204" pitchFamily="34" charset="0"/>
              </a:rPr>
              <a:t>UPM Academic Calendar</a:t>
            </a:r>
            <a:endParaRPr lang="en-MY" sz="4000" dirty="0">
              <a:solidFill>
                <a:prstClr val="black"/>
              </a:solidFill>
              <a:latin typeface="Century Gothic" panose="020B0502020202020204" pitchFamily="34" charset="0"/>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24</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029066140"/>
              </p:ext>
            </p:extLst>
          </p:nvPr>
        </p:nvGraphicFramePr>
        <p:xfrm>
          <a:off x="3041875" y="3078637"/>
          <a:ext cx="18429890" cy="9593317"/>
        </p:xfrm>
        <a:graphic>
          <a:graphicData uri="http://schemas.openxmlformats.org/drawingml/2006/table">
            <a:tbl>
              <a:tblPr firstRow="1" bandRow="1">
                <a:tableStyleId>{5940675A-B579-460E-94D1-54222C63F5DA}</a:tableStyleId>
              </a:tblPr>
              <a:tblGrid>
                <a:gridCol w="4608367"/>
                <a:gridCol w="13821523"/>
              </a:tblGrid>
              <a:tr h="1275116">
                <a:tc>
                  <a:txBody>
                    <a:bodyPr/>
                    <a:lstStyle/>
                    <a:p>
                      <a:r>
                        <a:rPr lang="en-US" sz="3600" b="1" dirty="0" smtClean="0"/>
                        <a:t>Details</a:t>
                      </a:r>
                      <a:endParaRPr lang="en-MY" sz="3600" b="1" dirty="0"/>
                    </a:p>
                  </a:txBody>
                  <a:tcPr anchor="ctr">
                    <a:solidFill>
                      <a:srgbClr val="CC0000"/>
                    </a:solidFill>
                  </a:tcPr>
                </a:tc>
                <a:tc>
                  <a:txBody>
                    <a:bodyPr/>
                    <a:lstStyle/>
                    <a:p>
                      <a:r>
                        <a:rPr lang="en-US" sz="3600" b="1" dirty="0" smtClean="0"/>
                        <a:t>Degree</a:t>
                      </a:r>
                      <a:endParaRPr lang="en-MY" sz="3600" b="1" dirty="0"/>
                    </a:p>
                  </a:txBody>
                  <a:tcPr anchor="ctr">
                    <a:solidFill>
                      <a:srgbClr val="CC0000"/>
                    </a:solidFill>
                  </a:tcPr>
                </a:tc>
              </a:tr>
              <a:tr h="833920">
                <a:tc>
                  <a:txBody>
                    <a:bodyPr/>
                    <a:lstStyle/>
                    <a:p>
                      <a:r>
                        <a:rPr lang="en-US" sz="3600" b="1" dirty="0" smtClean="0"/>
                        <a:t>Intake</a:t>
                      </a:r>
                      <a:endParaRPr lang="en-MY" sz="3600" b="1" dirty="0"/>
                    </a:p>
                  </a:txBody>
                  <a:tcPr>
                    <a:solidFill>
                      <a:srgbClr val="CC0000"/>
                    </a:solidFill>
                  </a:tcPr>
                </a:tc>
                <a:tc>
                  <a:txBody>
                    <a:bodyPr/>
                    <a:lstStyle/>
                    <a:p>
                      <a:r>
                        <a:rPr lang="en-US" sz="3600" dirty="0" smtClean="0"/>
                        <a:t>2017/2018</a:t>
                      </a:r>
                      <a:endParaRPr lang="en-MY" sz="3600" dirty="0"/>
                    </a:p>
                  </a:txBody>
                  <a:tcPr/>
                </a:tc>
              </a:tr>
              <a:tr h="11251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smtClean="0"/>
                        <a:t>Academic Session</a:t>
                      </a:r>
                      <a:endParaRPr lang="en-MY" sz="3600" b="1" dirty="0" smtClean="0"/>
                    </a:p>
                  </a:txBody>
                  <a:tcPr>
                    <a:solidFill>
                      <a:srgbClr val="CC0000"/>
                    </a:solidFill>
                  </a:tcPr>
                </a:tc>
                <a:tc>
                  <a:txBody>
                    <a:bodyPr/>
                    <a:lstStyle/>
                    <a:p>
                      <a:r>
                        <a:rPr lang="en-US" sz="3600" dirty="0" smtClean="0"/>
                        <a:t>Sep 17 – Jan 18</a:t>
                      </a:r>
                      <a:endParaRPr lang="en-MY" sz="3600" dirty="0"/>
                    </a:p>
                  </a:txBody>
                  <a:tcPr/>
                </a:tc>
              </a:tr>
              <a:tr h="1229746">
                <a:tc>
                  <a:txBody>
                    <a:bodyPr/>
                    <a:lstStyle/>
                    <a:p>
                      <a:r>
                        <a:rPr lang="en-US" sz="3600" b="1" dirty="0" smtClean="0"/>
                        <a:t>Lecture</a:t>
                      </a:r>
                      <a:endParaRPr lang="en-MY" sz="3600" b="1" dirty="0"/>
                    </a:p>
                  </a:txBody>
                  <a:tcPr>
                    <a:solidFill>
                      <a:srgbClr val="CC0000"/>
                    </a:solidFill>
                  </a:tcPr>
                </a:tc>
                <a:tc>
                  <a:txBody>
                    <a:bodyPr/>
                    <a:lstStyle/>
                    <a:p>
                      <a:r>
                        <a:rPr lang="en-US" sz="3600" dirty="0" smtClean="0"/>
                        <a:t>11/09/17  -  13/10/17</a:t>
                      </a:r>
                    </a:p>
                    <a:p>
                      <a:r>
                        <a:rPr lang="en-US" sz="3600" dirty="0" smtClean="0"/>
                        <a:t>23/10/17  – 24/12/17</a:t>
                      </a:r>
                      <a:endParaRPr lang="en-MY" sz="3600" dirty="0"/>
                    </a:p>
                  </a:txBody>
                  <a:tcPr/>
                </a:tc>
              </a:tr>
              <a:tr h="1125101">
                <a:tc>
                  <a:txBody>
                    <a:bodyPr/>
                    <a:lstStyle/>
                    <a:p>
                      <a:r>
                        <a:rPr lang="en-US" sz="3600" b="1" dirty="0" smtClean="0"/>
                        <a:t>Mid-Semester Break</a:t>
                      </a:r>
                      <a:endParaRPr lang="en-MY" sz="3600" b="1" dirty="0"/>
                    </a:p>
                  </a:txBody>
                  <a:tcPr>
                    <a:solidFill>
                      <a:srgbClr val="CC0000"/>
                    </a:solidFill>
                  </a:tcPr>
                </a:tc>
                <a:tc>
                  <a:txBody>
                    <a:bodyPr/>
                    <a:lstStyle/>
                    <a:p>
                      <a:r>
                        <a:rPr lang="en-US" sz="3600" dirty="0" smtClean="0"/>
                        <a:t>14/10/17  -  22/10/17</a:t>
                      </a:r>
                      <a:endParaRPr lang="en-MY" sz="3600" dirty="0"/>
                    </a:p>
                  </a:txBody>
                  <a:tcPr/>
                </a:tc>
              </a:tr>
              <a:tr h="833920">
                <a:tc>
                  <a:txBody>
                    <a:bodyPr/>
                    <a:lstStyle/>
                    <a:p>
                      <a:r>
                        <a:rPr lang="en-US" sz="3600" b="1" dirty="0" smtClean="0"/>
                        <a:t>Revision</a:t>
                      </a:r>
                      <a:endParaRPr lang="en-MY" sz="3600" b="1" dirty="0"/>
                    </a:p>
                  </a:txBody>
                  <a:tcPr>
                    <a:solidFill>
                      <a:srgbClr val="CC0000"/>
                    </a:solidFill>
                  </a:tcPr>
                </a:tc>
                <a:tc>
                  <a:txBody>
                    <a:bodyPr/>
                    <a:lstStyle/>
                    <a:p>
                      <a:r>
                        <a:rPr lang="en-US" sz="3600" dirty="0" smtClean="0"/>
                        <a:t>25/12/17  -  01/01/18</a:t>
                      </a:r>
                      <a:endParaRPr lang="en-MY" sz="3600" dirty="0"/>
                    </a:p>
                  </a:txBody>
                  <a:tcPr/>
                </a:tc>
              </a:tr>
              <a:tr h="1106747">
                <a:tc>
                  <a:txBody>
                    <a:bodyPr/>
                    <a:lstStyle/>
                    <a:p>
                      <a:r>
                        <a:rPr lang="en-US" sz="3600" b="1" dirty="0" smtClean="0"/>
                        <a:t>Examination</a:t>
                      </a:r>
                      <a:endParaRPr lang="en-MY" sz="3600" b="1" dirty="0"/>
                    </a:p>
                  </a:txBody>
                  <a:tcPr>
                    <a:solidFill>
                      <a:srgbClr val="CC0000"/>
                    </a:solidFill>
                  </a:tcPr>
                </a:tc>
                <a:tc>
                  <a:txBody>
                    <a:bodyPr/>
                    <a:lstStyle/>
                    <a:p>
                      <a:r>
                        <a:rPr lang="en-US" sz="3600" dirty="0" smtClean="0"/>
                        <a:t>02/01/18  -  14/01/18</a:t>
                      </a:r>
                      <a:endParaRPr lang="en-MY" sz="3600" dirty="0"/>
                    </a:p>
                  </a:txBody>
                  <a:tcPr/>
                </a:tc>
              </a:tr>
              <a:tr h="833920">
                <a:tc>
                  <a:txBody>
                    <a:bodyPr/>
                    <a:lstStyle/>
                    <a:p>
                      <a:r>
                        <a:rPr lang="en-US" sz="3600" b="1" dirty="0" smtClean="0"/>
                        <a:t>Semester Break</a:t>
                      </a:r>
                      <a:endParaRPr lang="en-MY" sz="3600" b="1" dirty="0"/>
                    </a:p>
                  </a:txBody>
                  <a:tcPr>
                    <a:solidFill>
                      <a:srgbClr val="CC0000"/>
                    </a:solidFill>
                  </a:tcPr>
                </a:tc>
                <a:tc>
                  <a:txBody>
                    <a:bodyPr/>
                    <a:lstStyle/>
                    <a:p>
                      <a:r>
                        <a:rPr lang="en-US" sz="3600" dirty="0" smtClean="0"/>
                        <a:t>15/01/18  -  11/02/18</a:t>
                      </a:r>
                    </a:p>
                  </a:txBody>
                  <a:tcPr/>
                </a:tc>
              </a:tr>
              <a:tr h="1229746">
                <a:tc>
                  <a:txBody>
                    <a:bodyPr/>
                    <a:lstStyle/>
                    <a:p>
                      <a:r>
                        <a:rPr lang="en-MY" sz="3600" b="1" dirty="0" smtClean="0"/>
                        <a:t>Next Semester</a:t>
                      </a:r>
                    </a:p>
                    <a:p>
                      <a:r>
                        <a:rPr lang="en-MY" sz="3600" b="1" dirty="0" smtClean="0"/>
                        <a:t>Academic Session</a:t>
                      </a:r>
                      <a:endParaRPr lang="en-MY" sz="3600" b="1" dirty="0"/>
                    </a:p>
                  </a:txBody>
                  <a:tcPr>
                    <a:solidFill>
                      <a:srgbClr val="CC0000"/>
                    </a:solidFill>
                  </a:tcPr>
                </a:tc>
                <a:tc>
                  <a:txBody>
                    <a:bodyPr/>
                    <a:lstStyle/>
                    <a:p>
                      <a:r>
                        <a:rPr lang="en-US" sz="3600" dirty="0" err="1" smtClean="0"/>
                        <a:t>Februari</a:t>
                      </a:r>
                      <a:r>
                        <a:rPr lang="en-US" sz="3600" dirty="0" smtClean="0"/>
                        <a:t> 2018 – September</a:t>
                      </a:r>
                      <a:r>
                        <a:rPr lang="en-US" sz="3600" baseline="0" dirty="0" smtClean="0"/>
                        <a:t> 2018</a:t>
                      </a:r>
                      <a:endParaRPr lang="en-US" sz="3600" dirty="0" smtClean="0"/>
                    </a:p>
                  </a:txBody>
                  <a:tcPr/>
                </a:tc>
              </a:tr>
            </a:tbl>
          </a:graphicData>
        </a:graphic>
      </p:graphicFrame>
      <p:sp>
        <p:nvSpPr>
          <p:cNvPr id="10" name="Rounded Rectangle 9"/>
          <p:cNvSpPr/>
          <p:nvPr/>
        </p:nvSpPr>
        <p:spPr>
          <a:xfrm>
            <a:off x="7685913" y="9572346"/>
            <a:ext cx="13345287" cy="790332"/>
          </a:xfrm>
          <a:prstGeom prst="roundRect">
            <a:avLst/>
          </a:prstGeom>
          <a:noFill/>
          <a:ln w="101600">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ms-MY" dirty="0">
              <a:latin typeface="Open Sans Light"/>
            </a:endParaRPr>
          </a:p>
        </p:txBody>
      </p:sp>
      <p:sp>
        <p:nvSpPr>
          <p:cNvPr id="11" name="Rounded Rectangle 10"/>
          <p:cNvSpPr/>
          <p:nvPr/>
        </p:nvSpPr>
        <p:spPr>
          <a:xfrm>
            <a:off x="7680658" y="11553544"/>
            <a:ext cx="13345287" cy="790332"/>
          </a:xfrm>
          <a:prstGeom prst="roundRect">
            <a:avLst/>
          </a:prstGeom>
          <a:noFill/>
          <a:ln w="101600">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ms-MY" dirty="0">
              <a:latin typeface="Open Sans Light"/>
            </a:endParaRPr>
          </a:p>
        </p:txBody>
      </p:sp>
    </p:spTree>
    <p:extLst>
      <p:ext uri="{BB962C8B-B14F-4D97-AF65-F5344CB8AC3E}">
        <p14:creationId xmlns:p14="http://schemas.microsoft.com/office/powerpoint/2010/main" val="4121527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dirty="0">
                <a:solidFill>
                  <a:prstClr val="black"/>
                </a:solidFill>
                <a:latin typeface="Century Gothic" panose="020B0502020202020204" pitchFamily="34" charset="0"/>
              </a:rPr>
              <a:t>Proposed Implementation Plan</a:t>
            </a:r>
            <a:endParaRPr lang="en-MY" sz="4000" dirty="0">
              <a:solidFill>
                <a:prstClr val="black"/>
              </a:solidFill>
              <a:latin typeface="Century Gothic" panose="020B0502020202020204" pitchFamily="34" charset="0"/>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25</a:t>
            </a:fld>
            <a:endParaRPr lang="en-US" dirty="0"/>
          </a:p>
        </p:txBody>
      </p:sp>
      <p:sp>
        <p:nvSpPr>
          <p:cNvPr id="10" name="Right Arrow 9"/>
          <p:cNvSpPr/>
          <p:nvPr/>
        </p:nvSpPr>
        <p:spPr>
          <a:xfrm>
            <a:off x="1545259" y="1854201"/>
            <a:ext cx="21488220" cy="11013588"/>
          </a:xfrm>
          <a:prstGeom prst="rightArrow">
            <a:avLst/>
          </a:prstGeom>
          <a:solidFill>
            <a:srgbClr val="C0000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1702914" y="3878318"/>
            <a:ext cx="5890890" cy="6838392"/>
            <a:chOff x="3089" y="864095"/>
            <a:chExt cx="2874997" cy="4104457"/>
          </a:xfrm>
          <a:solidFill>
            <a:schemeClr val="bg1">
              <a:lumMod val="95000"/>
            </a:schemeClr>
          </a:solidFill>
        </p:grpSpPr>
        <p:sp>
          <p:nvSpPr>
            <p:cNvPr id="12" name="Rounded Rectangle 11"/>
            <p:cNvSpPr/>
            <p:nvPr/>
          </p:nvSpPr>
          <p:spPr>
            <a:xfrm>
              <a:off x="3089" y="864095"/>
              <a:ext cx="2874997" cy="410445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143435" y="1004441"/>
              <a:ext cx="2594305" cy="38237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b="1" dirty="0" smtClean="0">
                  <a:solidFill>
                    <a:schemeClr val="tx1"/>
                  </a:solidFill>
                </a:rPr>
                <a:t>4</a:t>
              </a:r>
              <a:r>
                <a:rPr lang="en-US" b="1" baseline="30000" dirty="0" smtClean="0">
                  <a:solidFill>
                    <a:schemeClr val="tx1"/>
                  </a:solidFill>
                </a:rPr>
                <a:t>th</a:t>
              </a:r>
              <a:r>
                <a:rPr lang="en-US" b="1" dirty="0" smtClean="0">
                  <a:solidFill>
                    <a:schemeClr val="tx1"/>
                  </a:solidFill>
                </a:rPr>
                <a:t> </a:t>
              </a:r>
              <a:r>
                <a:rPr lang="en-US" b="1" kern="1200" dirty="0" smtClean="0">
                  <a:solidFill>
                    <a:schemeClr val="tx1"/>
                  </a:solidFill>
                </a:rPr>
                <a:t>Quarter </a:t>
              </a:r>
              <a:r>
                <a:rPr lang="en-US" b="1" kern="1200" dirty="0" smtClean="0">
                  <a:solidFill>
                    <a:schemeClr val="tx1"/>
                  </a:solidFill>
                </a:rPr>
                <a:t>2017 </a:t>
              </a:r>
              <a:endParaRPr lang="en-US" b="1" kern="1200" dirty="0" smtClean="0">
                <a:solidFill>
                  <a:schemeClr val="tx1"/>
                </a:solidFill>
              </a:endParaRPr>
            </a:p>
            <a:p>
              <a:pPr marL="285750" lvl="0" indent="-285750" algn="l" defTabSz="1066800">
                <a:lnSpc>
                  <a:spcPct val="90000"/>
                </a:lnSpc>
                <a:spcBef>
                  <a:spcPct val="0"/>
                </a:spcBef>
                <a:spcAft>
                  <a:spcPct val="35000"/>
                </a:spcAft>
                <a:buFont typeface="Arial" panose="020B0604020202020204" pitchFamily="34" charset="0"/>
                <a:buChar char="•"/>
              </a:pPr>
              <a:r>
                <a:rPr lang="en-US" sz="4000" i="1" kern="1200" dirty="0" smtClean="0">
                  <a:solidFill>
                    <a:schemeClr val="tx1"/>
                  </a:solidFill>
                </a:rPr>
                <a:t> 	MOU signing</a:t>
              </a:r>
            </a:p>
            <a:p>
              <a:pPr marL="285750" lvl="0" indent="-285750" algn="l" defTabSz="1066800">
                <a:lnSpc>
                  <a:spcPct val="90000"/>
                </a:lnSpc>
                <a:spcBef>
                  <a:spcPct val="0"/>
                </a:spcBef>
                <a:spcAft>
                  <a:spcPct val="35000"/>
                </a:spcAft>
                <a:buFont typeface="Arial" panose="020B0604020202020204" pitchFamily="34" charset="0"/>
                <a:buChar char="•"/>
              </a:pPr>
              <a:r>
                <a:rPr lang="en-US" sz="4000" i="1" kern="1200" dirty="0" smtClean="0">
                  <a:solidFill>
                    <a:schemeClr val="tx1"/>
                  </a:solidFill>
                </a:rPr>
                <a:t> 	Train the trainer</a:t>
              </a:r>
            </a:p>
            <a:p>
              <a:pPr marL="285750" lvl="0" indent="-285750" algn="l" defTabSz="1066800">
                <a:lnSpc>
                  <a:spcPct val="90000"/>
                </a:lnSpc>
                <a:spcBef>
                  <a:spcPct val="0"/>
                </a:spcBef>
                <a:spcAft>
                  <a:spcPct val="35000"/>
                </a:spcAft>
                <a:buFont typeface="Arial" panose="020B0604020202020204" pitchFamily="34" charset="0"/>
                <a:buChar char="•"/>
              </a:pPr>
              <a:r>
                <a:rPr lang="en-US" sz="4000" i="1" kern="1200" dirty="0" smtClean="0">
                  <a:solidFill>
                    <a:schemeClr val="tx1"/>
                  </a:solidFill>
                </a:rPr>
                <a:t> 	Finalize course 	syllabus</a:t>
              </a:r>
            </a:p>
            <a:p>
              <a:pPr marL="285750" lvl="0" indent="-285750" algn="l" defTabSz="1066800">
                <a:lnSpc>
                  <a:spcPct val="90000"/>
                </a:lnSpc>
                <a:spcBef>
                  <a:spcPct val="0"/>
                </a:spcBef>
                <a:spcAft>
                  <a:spcPct val="35000"/>
                </a:spcAft>
                <a:buFont typeface="Arial" panose="020B0604020202020204" pitchFamily="34" charset="0"/>
                <a:buChar char="•"/>
              </a:pPr>
              <a:r>
                <a:rPr lang="en-US" sz="4000" i="1" kern="1200" dirty="0" smtClean="0">
                  <a:solidFill>
                    <a:schemeClr val="tx1"/>
                  </a:solidFill>
                </a:rPr>
                <a:t> 	SPS kit installation</a:t>
              </a:r>
            </a:p>
            <a:p>
              <a:pPr marL="285750" lvl="0" indent="-285750" algn="l" defTabSz="1066800">
                <a:lnSpc>
                  <a:spcPct val="90000"/>
                </a:lnSpc>
                <a:spcBef>
                  <a:spcPct val="0"/>
                </a:spcBef>
                <a:spcAft>
                  <a:spcPct val="35000"/>
                </a:spcAft>
                <a:buFont typeface="Arial" panose="020B0604020202020204" pitchFamily="34" charset="0"/>
                <a:buChar char="•"/>
              </a:pPr>
              <a:r>
                <a:rPr lang="en-US" sz="4000" i="1" kern="1200" dirty="0" smtClean="0">
                  <a:solidFill>
                    <a:schemeClr val="tx1"/>
                  </a:solidFill>
                </a:rPr>
                <a:t> 	User manual &amp; 	documentation 	preparation</a:t>
              </a:r>
            </a:p>
          </p:txBody>
        </p:sp>
      </p:grpSp>
      <p:grpSp>
        <p:nvGrpSpPr>
          <p:cNvPr id="14" name="Group 13"/>
          <p:cNvGrpSpPr/>
          <p:nvPr/>
        </p:nvGrpSpPr>
        <p:grpSpPr>
          <a:xfrm>
            <a:off x="8096645" y="4603531"/>
            <a:ext cx="7408698" cy="5549462"/>
            <a:chOff x="3271249" y="1749794"/>
            <a:chExt cx="2874997" cy="2333059"/>
          </a:xfrm>
          <a:solidFill>
            <a:schemeClr val="bg1">
              <a:lumMod val="95000"/>
            </a:schemeClr>
          </a:solidFill>
        </p:grpSpPr>
        <p:sp>
          <p:nvSpPr>
            <p:cNvPr id="15" name="Rounded Rectangle 14"/>
            <p:cNvSpPr/>
            <p:nvPr/>
          </p:nvSpPr>
          <p:spPr>
            <a:xfrm>
              <a:off x="3271249" y="1749794"/>
              <a:ext cx="2874997" cy="233305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6"/>
            <p:cNvSpPr/>
            <p:nvPr/>
          </p:nvSpPr>
          <p:spPr>
            <a:xfrm>
              <a:off x="3385140" y="1863685"/>
              <a:ext cx="2647215" cy="21052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b="1" dirty="0" smtClean="0">
                  <a:solidFill>
                    <a:schemeClr val="tx1"/>
                  </a:solidFill>
                </a:rPr>
                <a:t>1</a:t>
              </a:r>
              <a:r>
                <a:rPr lang="en-US" b="1" baseline="30000" dirty="0" smtClean="0">
                  <a:solidFill>
                    <a:schemeClr val="tx1"/>
                  </a:solidFill>
                </a:rPr>
                <a:t>st</a:t>
              </a:r>
              <a:r>
                <a:rPr lang="en-US" b="1" dirty="0" smtClean="0">
                  <a:solidFill>
                    <a:schemeClr val="tx1"/>
                  </a:solidFill>
                </a:rPr>
                <a:t> Q</a:t>
              </a:r>
              <a:r>
                <a:rPr lang="en-US" b="1" kern="1200" dirty="0" smtClean="0">
                  <a:solidFill>
                    <a:schemeClr val="tx1"/>
                  </a:solidFill>
                </a:rPr>
                <a:t>uarter </a:t>
              </a:r>
              <a:r>
                <a:rPr lang="en-US" b="1" kern="1200" dirty="0" smtClean="0">
                  <a:solidFill>
                    <a:schemeClr val="tx1"/>
                  </a:solidFill>
                </a:rPr>
                <a:t>2018</a:t>
              </a:r>
              <a:endParaRPr lang="en-US" b="1" kern="1200" dirty="0" smtClean="0">
                <a:solidFill>
                  <a:schemeClr val="tx1"/>
                </a:solidFill>
              </a:endParaRPr>
            </a:p>
            <a:p>
              <a:pPr marL="285750" lvl="0" indent="-285750" defTabSz="1244600">
                <a:lnSpc>
                  <a:spcPct val="90000"/>
                </a:lnSpc>
                <a:spcBef>
                  <a:spcPct val="0"/>
                </a:spcBef>
                <a:spcAft>
                  <a:spcPct val="35000"/>
                </a:spcAft>
                <a:buFont typeface="Arial" panose="020B0604020202020204" pitchFamily="34" charset="0"/>
                <a:buChar char="•"/>
              </a:pPr>
              <a:r>
                <a:rPr lang="en-US" sz="4000" i="1" kern="1200" dirty="0" smtClean="0">
                  <a:solidFill>
                    <a:schemeClr val="tx1"/>
                  </a:solidFill>
                </a:rPr>
                <a:t> 	</a:t>
              </a:r>
              <a:r>
                <a:rPr lang="en-US" sz="4000" i="1" kern="1200" dirty="0" err="1" smtClean="0">
                  <a:solidFill>
                    <a:schemeClr val="tx1"/>
                  </a:solidFill>
                </a:rPr>
                <a:t>ToT</a:t>
              </a:r>
              <a:r>
                <a:rPr lang="en-US" sz="4000" i="1" kern="1200" dirty="0" smtClean="0">
                  <a:solidFill>
                    <a:schemeClr val="tx1"/>
                  </a:solidFill>
                </a:rPr>
                <a:t> Kick off</a:t>
              </a:r>
            </a:p>
            <a:p>
              <a:pPr marL="1830393" lvl="2" indent="-285750" defTabSz="1244600">
                <a:lnSpc>
                  <a:spcPct val="90000"/>
                </a:lnSpc>
                <a:spcBef>
                  <a:spcPct val="0"/>
                </a:spcBef>
                <a:spcAft>
                  <a:spcPct val="35000"/>
                </a:spcAft>
                <a:buFont typeface="Arial" panose="020B0604020202020204" pitchFamily="34" charset="0"/>
                <a:buChar char="•"/>
              </a:pPr>
              <a:r>
                <a:rPr lang="en-US" sz="4000" i="1" dirty="0" smtClean="0">
                  <a:solidFill>
                    <a:schemeClr val="tx1"/>
                  </a:solidFill>
                </a:rPr>
                <a:t>Jan </a:t>
              </a:r>
              <a:r>
                <a:rPr lang="en-US" sz="4000" i="1" dirty="0" smtClean="0">
                  <a:solidFill>
                    <a:schemeClr val="tx1"/>
                  </a:solidFill>
                </a:rPr>
                <a:t>2018</a:t>
              </a:r>
              <a:endParaRPr lang="en-US" sz="4000" i="1" kern="1200" dirty="0" smtClean="0">
                <a:solidFill>
                  <a:schemeClr val="tx1"/>
                </a:solidFill>
              </a:endParaRPr>
            </a:p>
            <a:p>
              <a:pPr marL="285750" lvl="0" indent="-285750" defTabSz="1244600">
                <a:lnSpc>
                  <a:spcPct val="90000"/>
                </a:lnSpc>
                <a:spcBef>
                  <a:spcPct val="0"/>
                </a:spcBef>
                <a:spcAft>
                  <a:spcPct val="35000"/>
                </a:spcAft>
                <a:buFont typeface="Arial" panose="020B0604020202020204" pitchFamily="34" charset="0"/>
                <a:buChar char="•"/>
              </a:pPr>
              <a:r>
                <a:rPr lang="en-US" sz="4000" i="1" kern="1200" dirty="0" smtClean="0">
                  <a:solidFill>
                    <a:schemeClr val="tx1"/>
                  </a:solidFill>
                </a:rPr>
                <a:t>  	</a:t>
              </a:r>
              <a:r>
                <a:rPr lang="en-US" sz="4000" i="1" dirty="0" smtClean="0">
                  <a:solidFill>
                    <a:schemeClr val="tx1"/>
                  </a:solidFill>
                </a:rPr>
                <a:t>P</a:t>
              </a:r>
              <a:r>
                <a:rPr lang="en-US" sz="4000" i="1" kern="1200" dirty="0" smtClean="0">
                  <a:solidFill>
                    <a:schemeClr val="tx1"/>
                  </a:solidFill>
                </a:rPr>
                <a:t>ilot program kick off</a:t>
              </a:r>
            </a:p>
            <a:p>
              <a:pPr marL="1830393" lvl="2" indent="-285750" defTabSz="1244600">
                <a:lnSpc>
                  <a:spcPct val="90000"/>
                </a:lnSpc>
                <a:spcBef>
                  <a:spcPct val="0"/>
                </a:spcBef>
                <a:spcAft>
                  <a:spcPct val="35000"/>
                </a:spcAft>
                <a:buFont typeface="Arial" panose="020B0604020202020204" pitchFamily="34" charset="0"/>
                <a:buChar char="•"/>
              </a:pPr>
              <a:r>
                <a:rPr lang="en-US" sz="4000" i="1" dirty="0" smtClean="0">
                  <a:solidFill>
                    <a:schemeClr val="tx1"/>
                  </a:solidFill>
                </a:rPr>
                <a:t>Jan – Feb </a:t>
              </a:r>
              <a:r>
                <a:rPr lang="en-US" sz="4000" i="1" dirty="0" smtClean="0">
                  <a:solidFill>
                    <a:schemeClr val="tx1"/>
                  </a:solidFill>
                </a:rPr>
                <a:t>2018</a:t>
              </a:r>
              <a:endParaRPr lang="en-US" sz="4000" i="1" dirty="0" smtClean="0">
                <a:solidFill>
                  <a:schemeClr val="tx1"/>
                </a:solidFill>
              </a:endParaRPr>
            </a:p>
          </p:txBody>
        </p:sp>
      </p:grpSp>
      <p:grpSp>
        <p:nvGrpSpPr>
          <p:cNvPr id="17" name="Group 16"/>
          <p:cNvGrpSpPr/>
          <p:nvPr/>
        </p:nvGrpSpPr>
        <p:grpSpPr>
          <a:xfrm>
            <a:off x="15956378" y="4603531"/>
            <a:ext cx="6479976" cy="5549462"/>
            <a:chOff x="6539408" y="1749794"/>
            <a:chExt cx="2874997" cy="2333059"/>
          </a:xfrm>
          <a:solidFill>
            <a:schemeClr val="bg1">
              <a:lumMod val="95000"/>
            </a:schemeClr>
          </a:solidFill>
        </p:grpSpPr>
        <p:sp>
          <p:nvSpPr>
            <p:cNvPr id="18" name="Rounded Rectangle 17"/>
            <p:cNvSpPr/>
            <p:nvPr/>
          </p:nvSpPr>
          <p:spPr>
            <a:xfrm>
              <a:off x="6539408" y="1749794"/>
              <a:ext cx="2874997" cy="233305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8"/>
            <p:cNvSpPr/>
            <p:nvPr/>
          </p:nvSpPr>
          <p:spPr>
            <a:xfrm>
              <a:off x="6653299" y="2240267"/>
              <a:ext cx="2647215" cy="17286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1244600">
                <a:lnSpc>
                  <a:spcPct val="90000"/>
                </a:lnSpc>
                <a:spcBef>
                  <a:spcPct val="0"/>
                </a:spcBef>
                <a:spcAft>
                  <a:spcPct val="35000"/>
                </a:spcAft>
              </a:pPr>
              <a:r>
                <a:rPr lang="en-US" b="1" dirty="0">
                  <a:solidFill>
                    <a:schemeClr val="tx1"/>
                  </a:solidFill>
                </a:rPr>
                <a:t>2</a:t>
              </a:r>
              <a:r>
                <a:rPr lang="en-US" b="1" baseline="30000" dirty="0">
                  <a:solidFill>
                    <a:schemeClr val="tx1"/>
                  </a:solidFill>
                </a:rPr>
                <a:t>nd</a:t>
              </a:r>
              <a:r>
                <a:rPr lang="en-US" b="1" dirty="0">
                  <a:solidFill>
                    <a:schemeClr val="tx1"/>
                  </a:solidFill>
                </a:rPr>
                <a:t> Quarter </a:t>
              </a:r>
              <a:r>
                <a:rPr lang="en-US" b="1" dirty="0" smtClean="0">
                  <a:solidFill>
                    <a:schemeClr val="tx1"/>
                  </a:solidFill>
                </a:rPr>
                <a:t>2018</a:t>
              </a:r>
              <a:endParaRPr lang="en-US" b="1" dirty="0">
                <a:solidFill>
                  <a:schemeClr val="tx1"/>
                </a:solidFill>
              </a:endParaRPr>
            </a:p>
            <a:p>
              <a:pPr marL="285750" lvl="0" indent="-285750" defTabSz="1244600">
                <a:lnSpc>
                  <a:spcPct val="90000"/>
                </a:lnSpc>
                <a:spcBef>
                  <a:spcPct val="0"/>
                </a:spcBef>
                <a:spcAft>
                  <a:spcPct val="35000"/>
                </a:spcAft>
                <a:buFont typeface="Arial" panose="020B0604020202020204" pitchFamily="34" charset="0"/>
                <a:buChar char="•"/>
              </a:pPr>
              <a:r>
                <a:rPr lang="en-US" sz="4000" i="1" dirty="0" smtClean="0">
                  <a:solidFill>
                    <a:schemeClr val="tx1"/>
                  </a:solidFill>
                </a:rPr>
                <a:t> 	Program </a:t>
              </a:r>
              <a:r>
                <a:rPr lang="en-US" sz="4000" i="1" dirty="0">
                  <a:solidFill>
                    <a:schemeClr val="tx1"/>
                  </a:solidFill>
                </a:rPr>
                <a:t>kick off </a:t>
              </a:r>
            </a:p>
            <a:p>
              <a:pPr marL="1830393" lvl="2" indent="-285750" defTabSz="1244600">
                <a:lnSpc>
                  <a:spcPct val="90000"/>
                </a:lnSpc>
                <a:spcBef>
                  <a:spcPct val="0"/>
                </a:spcBef>
                <a:spcAft>
                  <a:spcPct val="35000"/>
                </a:spcAft>
                <a:buFont typeface="Arial" panose="020B0604020202020204" pitchFamily="34" charset="0"/>
                <a:buChar char="•"/>
              </a:pPr>
              <a:r>
                <a:rPr lang="en-US" sz="4000" i="1" smtClean="0">
                  <a:solidFill>
                    <a:schemeClr val="tx1"/>
                  </a:solidFill>
                </a:rPr>
                <a:t>February</a:t>
              </a:r>
              <a:r>
                <a:rPr lang="en-US" sz="4000" i="1" smtClean="0">
                  <a:solidFill>
                    <a:schemeClr val="tx1"/>
                  </a:solidFill>
                </a:rPr>
                <a:t>-September </a:t>
              </a:r>
              <a:r>
                <a:rPr lang="en-US" sz="4000" i="1" dirty="0" smtClean="0">
                  <a:solidFill>
                    <a:schemeClr val="tx1"/>
                  </a:solidFill>
                </a:rPr>
                <a:t>2018 </a:t>
              </a:r>
              <a:endParaRPr lang="en-US" sz="4000" i="1" dirty="0">
                <a:solidFill>
                  <a:schemeClr val="tx1"/>
                </a:solidFill>
              </a:endParaRPr>
            </a:p>
            <a:p>
              <a:pPr lvl="0" algn="ctr" defTabSz="2889250">
                <a:lnSpc>
                  <a:spcPct val="90000"/>
                </a:lnSpc>
                <a:spcBef>
                  <a:spcPct val="0"/>
                </a:spcBef>
                <a:spcAft>
                  <a:spcPct val="35000"/>
                </a:spcAft>
              </a:pPr>
              <a:endParaRPr lang="en-MY" sz="6500" kern="1200" dirty="0">
                <a:solidFill>
                  <a:schemeClr val="tx1"/>
                </a:solidFill>
              </a:endParaRPr>
            </a:p>
          </p:txBody>
        </p:sp>
      </p:grpSp>
    </p:spTree>
    <p:extLst>
      <p:ext uri="{BB962C8B-B14F-4D97-AF65-F5344CB8AC3E}">
        <p14:creationId xmlns:p14="http://schemas.microsoft.com/office/powerpoint/2010/main" val="13753782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dirty="0">
                <a:solidFill>
                  <a:prstClr val="black"/>
                </a:solidFill>
                <a:latin typeface="Century Gothic" panose="020B0502020202020204" pitchFamily="34" charset="0"/>
              </a:rPr>
              <a:t>Roles &amp; Responsibility</a:t>
            </a:r>
            <a:endParaRPr lang="en-MY" sz="4000" dirty="0">
              <a:solidFill>
                <a:prstClr val="black"/>
              </a:solidFill>
              <a:latin typeface="Century Gothic" panose="020B0502020202020204" pitchFamily="34" charset="0"/>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26</a:t>
            </a:fld>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992321725"/>
              </p:ext>
            </p:extLst>
          </p:nvPr>
        </p:nvGraphicFramePr>
        <p:xfrm>
          <a:off x="2112817" y="2882081"/>
          <a:ext cx="19875062" cy="9528394"/>
        </p:xfrm>
        <a:graphic>
          <a:graphicData uri="http://schemas.openxmlformats.org/drawingml/2006/table">
            <a:tbl>
              <a:tblPr firstRow="1" bandRow="1">
                <a:tableStyleId>{5C22544A-7EE6-4342-B048-85BDC9FD1C3A}</a:tableStyleId>
              </a:tblPr>
              <a:tblGrid>
                <a:gridCol w="9937531"/>
                <a:gridCol w="9937531"/>
              </a:tblGrid>
              <a:tr h="1686906">
                <a:tc>
                  <a:txBody>
                    <a:bodyPr/>
                    <a:lstStyle/>
                    <a:p>
                      <a:pPr algn="ctr"/>
                      <a:r>
                        <a:rPr lang="en-US" sz="6600" dirty="0" smtClean="0"/>
                        <a:t>UPM</a:t>
                      </a:r>
                      <a:endParaRPr lang="en-MY" sz="6600" dirty="0"/>
                    </a:p>
                  </a:txBody>
                  <a:tcPr anchor="ctr">
                    <a:solidFill>
                      <a:srgbClr val="C00000"/>
                    </a:solidFill>
                  </a:tcPr>
                </a:tc>
                <a:tc>
                  <a:txBody>
                    <a:bodyPr/>
                    <a:lstStyle/>
                    <a:p>
                      <a:pPr algn="ctr"/>
                      <a:r>
                        <a:rPr lang="en-US" sz="6600" dirty="0" smtClean="0"/>
                        <a:t>SALIHIN</a:t>
                      </a:r>
                      <a:endParaRPr lang="en-MY" sz="6600" dirty="0"/>
                    </a:p>
                  </a:txBody>
                  <a:tcPr anchor="ctr">
                    <a:solidFill>
                      <a:srgbClr val="C00000"/>
                    </a:solidFill>
                  </a:tcPr>
                </a:tc>
              </a:tr>
              <a:tr h="1170506">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3600" dirty="0" smtClean="0">
                          <a:sym typeface="Calibri"/>
                        </a:rPr>
                        <a:t>To fully utilized SPS as main teaching tools / software.</a:t>
                      </a:r>
                    </a:p>
                  </a:txBody>
                  <a:tcPr>
                    <a:solidFill>
                      <a:schemeClr val="bg1">
                        <a:lumMod val="95000"/>
                      </a:scheme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smtClean="0">
                          <a:sym typeface="Calibri"/>
                        </a:rPr>
                        <a:t>To provide education version software</a:t>
                      </a:r>
                    </a:p>
                    <a:p>
                      <a:pPr marL="285750" indent="-285750">
                        <a:buFont typeface="Arial" panose="020B0604020202020204" pitchFamily="34" charset="0"/>
                        <a:buChar char="•"/>
                      </a:pPr>
                      <a:endParaRPr lang="en-MY" sz="3600" dirty="0"/>
                    </a:p>
                  </a:txBody>
                  <a:tcPr>
                    <a:solidFill>
                      <a:schemeClr val="bg1">
                        <a:lumMod val="95000"/>
                      </a:schemeClr>
                    </a:solidFill>
                  </a:tcPr>
                </a:tc>
              </a:tr>
              <a:tr h="1622643">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3600" dirty="0" smtClean="0">
                          <a:sym typeface="Calibri"/>
                        </a:rPr>
                        <a:t>Provide facilities </a:t>
                      </a:r>
                      <a:r>
                        <a:rPr lang="en-US" sz="3600" dirty="0" err="1" smtClean="0">
                          <a:sym typeface="Calibri"/>
                        </a:rPr>
                        <a:t>i.e</a:t>
                      </a:r>
                      <a:r>
                        <a:rPr lang="en-US" sz="3600" dirty="0" smtClean="0">
                          <a:sym typeface="Calibri"/>
                        </a:rPr>
                        <a:t> classes &amp; computer lab</a:t>
                      </a:r>
                    </a:p>
                  </a:txBody>
                  <a:tcPr>
                    <a:solidFill>
                      <a:schemeClr val="bg1">
                        <a:lumMod val="95000"/>
                      </a:schemeClr>
                    </a:solidFill>
                  </a:tcPr>
                </a:tc>
                <a:tc>
                  <a:txBody>
                    <a:bodyPr/>
                    <a:lstStyle/>
                    <a:p>
                      <a:pPr marL="285750" lvl="1" indent="-285750">
                        <a:lnSpc>
                          <a:spcPct val="90000"/>
                        </a:lnSpc>
                        <a:spcBef>
                          <a:spcPts val="180"/>
                        </a:spcBef>
                        <a:buClr>
                          <a:schemeClr val="dk1"/>
                        </a:buClr>
                        <a:buSzPct val="100000"/>
                        <a:buFont typeface="Arial" panose="020B0604020202020204" pitchFamily="34" charset="0"/>
                        <a:buChar char="•"/>
                      </a:pPr>
                      <a:r>
                        <a:rPr lang="en-US" sz="3600" dirty="0" smtClean="0">
                          <a:sym typeface="Calibri"/>
                        </a:rPr>
                        <a:t>Train the trainer (Lecturers) </a:t>
                      </a:r>
                    </a:p>
                    <a:p>
                      <a:pPr marL="742950" lvl="2" indent="-285750">
                        <a:lnSpc>
                          <a:spcPct val="90000"/>
                        </a:lnSpc>
                        <a:spcBef>
                          <a:spcPts val="180"/>
                        </a:spcBef>
                        <a:buClr>
                          <a:schemeClr val="dk1"/>
                        </a:buClr>
                        <a:buSzPct val="100000"/>
                        <a:buFont typeface="Arial" panose="020B0604020202020204" pitchFamily="34" charset="0"/>
                        <a:buChar char="•"/>
                      </a:pPr>
                      <a:r>
                        <a:rPr lang="en-US" sz="3600" dirty="0" smtClean="0">
                          <a:sym typeface="Calibri"/>
                        </a:rPr>
                        <a:t>On site (2 -3 Days)</a:t>
                      </a:r>
                    </a:p>
                    <a:p>
                      <a:pPr marL="742950" lvl="2" indent="-285750">
                        <a:lnSpc>
                          <a:spcPct val="90000"/>
                        </a:lnSpc>
                        <a:spcBef>
                          <a:spcPts val="180"/>
                        </a:spcBef>
                        <a:buClr>
                          <a:schemeClr val="dk1"/>
                        </a:buClr>
                        <a:buSzPct val="100000"/>
                        <a:buFont typeface="Arial" panose="020B0604020202020204" pitchFamily="34" charset="0"/>
                        <a:buChar char="•"/>
                      </a:pPr>
                      <a:r>
                        <a:rPr lang="en-US" sz="3600" dirty="0" smtClean="0">
                          <a:sym typeface="Calibri"/>
                        </a:rPr>
                        <a:t>In house (30 Days)</a:t>
                      </a:r>
                    </a:p>
                  </a:txBody>
                  <a:tcPr>
                    <a:solidFill>
                      <a:schemeClr val="bg1">
                        <a:lumMod val="95000"/>
                      </a:schemeClr>
                    </a:solidFill>
                  </a:tcPr>
                </a:tc>
              </a:tr>
              <a:tr h="1170506">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3600" dirty="0" smtClean="0">
                          <a:sym typeface="Calibri"/>
                        </a:rPr>
                        <a:t>Provide trainers/ lecturers</a:t>
                      </a:r>
                    </a:p>
                  </a:txBody>
                  <a:tcPr>
                    <a:solidFill>
                      <a:schemeClr val="bg1">
                        <a:lumMod val="95000"/>
                      </a:scheme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smtClean="0">
                          <a:sym typeface="Calibri"/>
                        </a:rPr>
                        <a:t>Provide user manual (text book), exercise book, exam , scoring, marking &amp; certification. </a:t>
                      </a:r>
                    </a:p>
                  </a:txBody>
                  <a:tcPr>
                    <a:solidFill>
                      <a:schemeClr val="bg1">
                        <a:lumMod val="95000"/>
                      </a:schemeClr>
                    </a:solidFill>
                  </a:tcPr>
                </a:tc>
              </a:tr>
              <a:tr h="1170506">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3600" dirty="0" smtClean="0">
                          <a:sym typeface="Calibri"/>
                        </a:rPr>
                        <a:t>Assist  SALIHIN to promote SPS to students</a:t>
                      </a:r>
                    </a:p>
                  </a:txBody>
                  <a:tcPr>
                    <a:solidFill>
                      <a:schemeClr val="bg1">
                        <a:lumMod val="95000"/>
                      </a:scheme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smtClean="0">
                          <a:sym typeface="Calibri"/>
                        </a:rPr>
                        <a:t>Provide full support &amp; hotline no.</a:t>
                      </a:r>
                    </a:p>
                    <a:p>
                      <a:pPr marL="285750" indent="-285750">
                        <a:buFont typeface="Arial" panose="020B0604020202020204" pitchFamily="34" charset="0"/>
                        <a:buChar char="•"/>
                      </a:pPr>
                      <a:endParaRPr lang="en-MY" sz="3600" dirty="0"/>
                    </a:p>
                  </a:txBody>
                  <a:tcPr>
                    <a:solidFill>
                      <a:schemeClr val="bg1">
                        <a:lumMod val="95000"/>
                      </a:schemeClr>
                    </a:solidFill>
                  </a:tcPr>
                </a:tc>
              </a:tr>
              <a:tr h="1486861">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3600" dirty="0" err="1" smtClean="0">
                          <a:sym typeface="Calibri"/>
                        </a:rPr>
                        <a:t>Uitm</a:t>
                      </a:r>
                      <a:r>
                        <a:rPr lang="en-US" sz="3600" dirty="0" smtClean="0">
                          <a:sym typeface="Calibri"/>
                        </a:rPr>
                        <a:t> to allow SALIHIN to use UPM brand, image  recognition in promotional and advertising purposes</a:t>
                      </a:r>
                    </a:p>
                  </a:txBody>
                  <a:tcPr>
                    <a:solidFill>
                      <a:schemeClr val="bg1">
                        <a:lumMod val="95000"/>
                      </a:schemeClr>
                    </a:solidFill>
                  </a:tcPr>
                </a:tc>
                <a:tc>
                  <a:txBody>
                    <a:bodyPr/>
                    <a:lstStyle/>
                    <a:p>
                      <a:pPr marL="0" indent="0">
                        <a:buFont typeface="Arial" panose="020B0604020202020204" pitchFamily="34" charset="0"/>
                        <a:buNone/>
                      </a:pPr>
                      <a:endParaRPr lang="en-MY" sz="3600" dirty="0"/>
                    </a:p>
                  </a:txBody>
                  <a:tcPr>
                    <a:solidFill>
                      <a:schemeClr val="bg1">
                        <a:lumMod val="95000"/>
                      </a:schemeClr>
                    </a:solidFill>
                  </a:tcPr>
                </a:tc>
              </a:tr>
              <a:tr h="1074112">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3600" dirty="0" smtClean="0">
                          <a:sym typeface="Calibri"/>
                        </a:rPr>
                        <a:t>Expand new coursework program (where applicable) </a:t>
                      </a:r>
                      <a:endParaRPr lang="en-US" sz="3600" dirty="0"/>
                    </a:p>
                  </a:txBody>
                  <a:tcPr>
                    <a:solidFill>
                      <a:schemeClr val="bg1">
                        <a:lumMod val="95000"/>
                      </a:schemeClr>
                    </a:solidFill>
                  </a:tcPr>
                </a:tc>
                <a:tc>
                  <a:txBody>
                    <a:bodyPr/>
                    <a:lstStyle/>
                    <a:p>
                      <a:pPr marL="285750" indent="-285750">
                        <a:buFont typeface="Arial" panose="020B0604020202020204" pitchFamily="34" charset="0"/>
                        <a:buChar char="•"/>
                      </a:pPr>
                      <a:endParaRPr lang="en-MY" sz="3600" dirty="0"/>
                    </a:p>
                  </a:txBody>
                  <a:tcPr>
                    <a:solidFill>
                      <a:schemeClr val="bg1">
                        <a:lumMod val="95000"/>
                      </a:schemeClr>
                    </a:solidFill>
                  </a:tcPr>
                </a:tc>
              </a:tr>
            </a:tbl>
          </a:graphicData>
        </a:graphic>
      </p:graphicFrame>
    </p:spTree>
    <p:extLst>
      <p:ext uri="{BB962C8B-B14F-4D97-AF65-F5344CB8AC3E}">
        <p14:creationId xmlns:p14="http://schemas.microsoft.com/office/powerpoint/2010/main" val="26604437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SPS Background</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dirty="0" err="1">
                <a:solidFill>
                  <a:prstClr val="black"/>
                </a:solidFill>
                <a:latin typeface="Century Gothic" panose="020B0502020202020204" pitchFamily="34" charset="0"/>
              </a:rPr>
              <a:t>Salihin</a:t>
            </a:r>
            <a:r>
              <a:rPr lang="en-US" sz="4000" dirty="0">
                <a:solidFill>
                  <a:prstClr val="black"/>
                </a:solidFill>
                <a:latin typeface="Century Gothic" panose="020B0502020202020204" pitchFamily="34" charset="0"/>
              </a:rPr>
              <a:t> Premier Solutions</a:t>
            </a:r>
            <a:endParaRPr lang="en-MY" sz="4000" dirty="0">
              <a:solidFill>
                <a:prstClr val="black"/>
              </a:solidFill>
              <a:latin typeface="Century Gothic" panose="020B0502020202020204" pitchFamily="34" charset="0"/>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27</a:t>
            </a:fld>
            <a:endParaRPr lang="en-US" dirty="0"/>
          </a:p>
        </p:txBody>
      </p:sp>
      <p:sp>
        <p:nvSpPr>
          <p:cNvPr id="8" name="Shape 288"/>
          <p:cNvSpPr txBox="1"/>
          <p:nvPr/>
        </p:nvSpPr>
        <p:spPr>
          <a:xfrm>
            <a:off x="502264" y="3641832"/>
            <a:ext cx="23398259" cy="7394028"/>
          </a:xfrm>
          <a:prstGeom prst="rect">
            <a:avLst/>
          </a:prstGeom>
          <a:noFill/>
          <a:ln>
            <a:noFill/>
          </a:ln>
        </p:spPr>
        <p:txBody>
          <a:bodyPr lIns="84392" tIns="42185" rIns="84392" bIns="42185" anchor="t" anchorCtr="0">
            <a:noAutofit/>
          </a:bodyPr>
          <a:lstStyle/>
          <a:p>
            <a:pPr algn="just">
              <a:buSzPct val="25000"/>
            </a:pPr>
            <a:r>
              <a:rPr lang="en-US" sz="3600" dirty="0" smtClean="0">
                <a:solidFill>
                  <a:schemeClr val="dk1"/>
                </a:solidFill>
                <a:latin typeface="Century Gothic" panose="020B0502020202020204" pitchFamily="34" charset="0"/>
                <a:ea typeface="Calibri"/>
                <a:cs typeface="Calibri"/>
                <a:sym typeface="Calibri"/>
              </a:rPr>
              <a:t>The </a:t>
            </a:r>
            <a:r>
              <a:rPr lang="en-US" sz="3600" b="1" dirty="0" smtClean="0">
                <a:solidFill>
                  <a:srgbClr val="FF0000"/>
                </a:solidFill>
                <a:latin typeface="Century Gothic" panose="020B0502020202020204" pitchFamily="34" charset="0"/>
                <a:ea typeface="Calibri"/>
                <a:cs typeface="Calibri"/>
                <a:sym typeface="Calibri"/>
              </a:rPr>
              <a:t>SALIHIN PREMIER SOLUTIONS</a:t>
            </a:r>
            <a:r>
              <a:rPr lang="en-US" sz="3600" dirty="0" smtClean="0">
                <a:solidFill>
                  <a:srgbClr val="FF0000"/>
                </a:solidFill>
                <a:latin typeface="Century Gothic" panose="020B0502020202020204" pitchFamily="34" charset="0"/>
                <a:ea typeface="Calibri"/>
                <a:cs typeface="Calibri"/>
                <a:sym typeface="Calibri"/>
              </a:rPr>
              <a:t> </a:t>
            </a:r>
            <a:r>
              <a:rPr lang="en-US" sz="3600" dirty="0" smtClean="0">
                <a:solidFill>
                  <a:schemeClr val="dk1"/>
                </a:solidFill>
                <a:latin typeface="Century Gothic" panose="020B0502020202020204" pitchFamily="34" charset="0"/>
                <a:ea typeface="Calibri"/>
                <a:cs typeface="Calibri"/>
                <a:sym typeface="Calibri"/>
              </a:rPr>
              <a:t>also known as </a:t>
            </a:r>
            <a:r>
              <a:rPr lang="en-US" sz="3600" b="1" dirty="0" smtClean="0">
                <a:solidFill>
                  <a:srgbClr val="FF0000"/>
                </a:solidFill>
                <a:latin typeface="Century Gothic" panose="020B0502020202020204" pitchFamily="34" charset="0"/>
                <a:ea typeface="Calibri"/>
                <a:cs typeface="Calibri"/>
                <a:sym typeface="Calibri"/>
              </a:rPr>
              <a:t>SPS</a:t>
            </a:r>
            <a:r>
              <a:rPr lang="en-US" sz="3600" dirty="0" smtClean="0">
                <a:solidFill>
                  <a:schemeClr val="dk1"/>
                </a:solidFill>
                <a:latin typeface="Century Gothic" panose="020B0502020202020204" pitchFamily="34" charset="0"/>
                <a:ea typeface="Calibri"/>
                <a:cs typeface="Calibri"/>
                <a:sym typeface="Calibri"/>
              </a:rPr>
              <a:t>, </a:t>
            </a:r>
            <a:r>
              <a:rPr lang="en-US" sz="3600" dirty="0">
                <a:solidFill>
                  <a:schemeClr val="dk1"/>
                </a:solidFill>
                <a:latin typeface="Century Gothic" panose="020B0502020202020204" pitchFamily="34" charset="0"/>
                <a:ea typeface="Calibri"/>
                <a:cs typeface="Calibri"/>
                <a:sym typeface="Calibri"/>
              </a:rPr>
              <a:t>the intelligent software in the world that can manage numerous aspects of financial accounting including Goods and Services Tax (GST) and Zakat calculation, customized specially for Small and Medium Enterprises (SMEs). </a:t>
            </a:r>
          </a:p>
          <a:p>
            <a:pPr algn="just"/>
            <a:endParaRPr sz="3600" dirty="0">
              <a:solidFill>
                <a:schemeClr val="dk1"/>
              </a:solidFill>
              <a:latin typeface="Century Gothic" panose="020B0502020202020204" pitchFamily="34" charset="0"/>
              <a:ea typeface="Calibri"/>
              <a:cs typeface="Calibri"/>
              <a:sym typeface="Calibri"/>
            </a:endParaRPr>
          </a:p>
          <a:p>
            <a:pPr algn="just">
              <a:buSzPct val="25000"/>
            </a:pPr>
            <a:r>
              <a:rPr lang="en-US" sz="3600" b="1" dirty="0" smtClean="0">
                <a:solidFill>
                  <a:srgbClr val="FF0000"/>
                </a:solidFill>
                <a:latin typeface="Century Gothic" panose="020B0502020202020204" pitchFamily="34" charset="0"/>
                <a:ea typeface="Calibri"/>
                <a:cs typeface="Calibri"/>
                <a:sym typeface="Calibri"/>
              </a:rPr>
              <a:t>SPS </a:t>
            </a:r>
            <a:r>
              <a:rPr lang="en-US" sz="3600" dirty="0" smtClean="0">
                <a:solidFill>
                  <a:schemeClr val="dk1"/>
                </a:solidFill>
                <a:latin typeface="Century Gothic" panose="020B0502020202020204" pitchFamily="34" charset="0"/>
                <a:ea typeface="Calibri"/>
                <a:cs typeface="Calibri"/>
                <a:sym typeface="Calibri"/>
              </a:rPr>
              <a:t>is an efficient and effective accounting software that accommodates changes affecting invoicing and billing system of the business process. The software is powered by the latest security features to secure data or information for optimal integrity and confidentiality. It is tailor made for small and medium industries by professional accountants. </a:t>
            </a:r>
          </a:p>
          <a:p>
            <a:pPr algn="just"/>
            <a:endParaRPr sz="3600" dirty="0" smtClean="0">
              <a:solidFill>
                <a:schemeClr val="dk1"/>
              </a:solidFill>
              <a:latin typeface="Century Gothic" panose="020B0502020202020204" pitchFamily="34" charset="0"/>
              <a:ea typeface="Calibri"/>
              <a:cs typeface="Calibri"/>
              <a:sym typeface="Calibri"/>
            </a:endParaRPr>
          </a:p>
          <a:p>
            <a:pPr algn="just">
              <a:buSzPct val="25000"/>
            </a:pPr>
            <a:r>
              <a:rPr lang="en-US" sz="3600" dirty="0" smtClean="0">
                <a:solidFill>
                  <a:schemeClr val="dk1"/>
                </a:solidFill>
                <a:latin typeface="Century Gothic" panose="020B0502020202020204" pitchFamily="34" charset="0"/>
                <a:ea typeface="Calibri"/>
                <a:cs typeface="Calibri"/>
                <a:sym typeface="Calibri"/>
              </a:rPr>
              <a:t>The Zakat module makes </a:t>
            </a:r>
            <a:r>
              <a:rPr lang="en-US" sz="3600" b="1" dirty="0" smtClean="0">
                <a:solidFill>
                  <a:srgbClr val="FF0000"/>
                </a:solidFill>
                <a:latin typeface="Century Gothic" panose="020B0502020202020204" pitchFamily="34" charset="0"/>
                <a:ea typeface="Calibri"/>
                <a:cs typeface="Calibri"/>
                <a:sym typeface="Calibri"/>
              </a:rPr>
              <a:t>SPS </a:t>
            </a:r>
            <a:r>
              <a:rPr lang="en-US" sz="3600" dirty="0" smtClean="0">
                <a:solidFill>
                  <a:schemeClr val="dk1"/>
                </a:solidFill>
                <a:latin typeface="Century Gothic" panose="020B0502020202020204" pitchFamily="34" charset="0"/>
                <a:ea typeface="Calibri"/>
                <a:cs typeface="Calibri"/>
                <a:sym typeface="Calibri"/>
              </a:rPr>
              <a:t>the first comprehensive accounting software with Zakat solution. It will make it easier than ever for Muslim businesses, corporations and organizations to determine the amount payable as Zakat. With Zakat feature built in, it is simply the best accounting software yet. </a:t>
            </a:r>
            <a:endParaRPr lang="en-US" sz="3600" dirty="0">
              <a:solidFill>
                <a:schemeClr val="dk1"/>
              </a:solidFill>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12839340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SPS Background</a:t>
            </a:r>
          </a:p>
        </p:txBody>
      </p:sp>
      <p:sp>
        <p:nvSpPr>
          <p:cNvPr id="7" name="TextBox 6"/>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dirty="0">
                <a:solidFill>
                  <a:prstClr val="black"/>
                </a:solidFill>
                <a:latin typeface="Century Gothic" panose="020B0502020202020204" pitchFamily="34" charset="0"/>
              </a:rPr>
              <a:t>The Main Modules</a:t>
            </a:r>
            <a:endParaRPr lang="en-MY" sz="4000" dirty="0">
              <a:solidFill>
                <a:prstClr val="black"/>
              </a:solidFill>
              <a:latin typeface="Century Gothic" panose="020B0502020202020204" pitchFamily="34" charset="0"/>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28</a:t>
            </a:fld>
            <a:endParaRPr lang="en-US" dirty="0"/>
          </a:p>
        </p:txBody>
      </p:sp>
      <p:graphicFrame>
        <p:nvGraphicFramePr>
          <p:cNvPr id="8" name="Diagram 7"/>
          <p:cNvGraphicFramePr/>
          <p:nvPr>
            <p:extLst>
              <p:ext uri="{D42A27DB-BD31-4B8C-83A1-F6EECF244321}">
                <p14:modId xmlns:p14="http://schemas.microsoft.com/office/powerpoint/2010/main" val="289615051"/>
              </p:ext>
            </p:extLst>
          </p:nvPr>
        </p:nvGraphicFramePr>
        <p:xfrm>
          <a:off x="2902613" y="3342290"/>
          <a:ext cx="18582289" cy="9774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0583801" y="6741394"/>
            <a:ext cx="3312668" cy="3477875"/>
          </a:xfrm>
          <a:prstGeom prst="rect">
            <a:avLst/>
          </a:prstGeom>
          <a:noFill/>
        </p:spPr>
        <p:txBody>
          <a:bodyPr wrap="square" rtlCol="0">
            <a:spAutoFit/>
          </a:bodyPr>
          <a:lstStyle/>
          <a:p>
            <a:pPr algn="ctr"/>
            <a:r>
              <a:rPr lang="en-US" sz="4400" dirty="0" smtClean="0">
                <a:solidFill>
                  <a:srgbClr val="C00000"/>
                </a:solidFill>
              </a:rPr>
              <a:t>There are</a:t>
            </a:r>
          </a:p>
          <a:p>
            <a:pPr algn="ctr"/>
            <a:r>
              <a:rPr lang="en-US" sz="4400" dirty="0" smtClean="0">
                <a:solidFill>
                  <a:srgbClr val="C00000"/>
                </a:solidFill>
              </a:rPr>
              <a:t>5</a:t>
            </a:r>
          </a:p>
          <a:p>
            <a:pPr algn="ctr"/>
            <a:r>
              <a:rPr lang="en-US" sz="4400" dirty="0" smtClean="0">
                <a:solidFill>
                  <a:srgbClr val="C00000"/>
                </a:solidFill>
              </a:rPr>
              <a:t>main modules of SPS</a:t>
            </a:r>
            <a:endParaRPr lang="ms-MY" sz="4400" dirty="0">
              <a:solidFill>
                <a:srgbClr val="C00000"/>
              </a:solidFill>
            </a:endParaRPr>
          </a:p>
        </p:txBody>
      </p:sp>
    </p:spTree>
    <p:extLst>
      <p:ext uri="{BB962C8B-B14F-4D97-AF65-F5344CB8AC3E}">
        <p14:creationId xmlns:p14="http://schemas.microsoft.com/office/powerpoint/2010/main" val="12839340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SPS Background</a:t>
            </a:r>
          </a:p>
        </p:txBody>
      </p:sp>
      <p:sp>
        <p:nvSpPr>
          <p:cNvPr id="7" name="TextBox 6"/>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dirty="0">
                <a:solidFill>
                  <a:prstClr val="black"/>
                </a:solidFill>
                <a:latin typeface="Century Gothic" panose="020B0502020202020204" pitchFamily="34" charset="0"/>
              </a:rPr>
              <a:t>Function And Features</a:t>
            </a:r>
            <a:endParaRPr lang="en-MY" sz="4000" dirty="0">
              <a:solidFill>
                <a:prstClr val="black"/>
              </a:solidFill>
              <a:latin typeface="Century Gothic" panose="020B0502020202020204" pitchFamily="34" charset="0"/>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29</a:t>
            </a:fld>
            <a:endParaRPr lang="en-US" dirty="0"/>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32" y="2173013"/>
            <a:ext cx="9795544" cy="9117137"/>
          </a:xfrm>
          <a:prstGeom prst="rect">
            <a:avLst/>
          </a:prstGeom>
        </p:spPr>
      </p:pic>
      <p:grpSp>
        <p:nvGrpSpPr>
          <p:cNvPr id="21" name="Group 20"/>
          <p:cNvGrpSpPr/>
          <p:nvPr/>
        </p:nvGrpSpPr>
        <p:grpSpPr>
          <a:xfrm>
            <a:off x="9459311" y="2891468"/>
            <a:ext cx="14103508" cy="9994295"/>
            <a:chOff x="4380455" y="1445730"/>
            <a:chExt cx="4749593" cy="4219305"/>
          </a:xfrm>
        </p:grpSpPr>
        <p:sp>
          <p:nvSpPr>
            <p:cNvPr id="22" name="Pentagon 21"/>
            <p:cNvSpPr/>
            <p:nvPr/>
          </p:nvSpPr>
          <p:spPr>
            <a:xfrm>
              <a:off x="4417649" y="2134668"/>
              <a:ext cx="2106278"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MY" sz="3200" b="1" dirty="0">
                <a:ln w="22225">
                  <a:solidFill>
                    <a:schemeClr val="accent2"/>
                  </a:solidFill>
                  <a:prstDash val="solid"/>
                </a:ln>
                <a:solidFill>
                  <a:schemeClr val="accent2">
                    <a:lumMod val="40000"/>
                    <a:lumOff val="60000"/>
                  </a:schemeClr>
                </a:solidFill>
              </a:endParaRPr>
            </a:p>
          </p:txBody>
        </p:sp>
        <p:sp>
          <p:nvSpPr>
            <p:cNvPr id="23" name="Pentagon 22"/>
            <p:cNvSpPr/>
            <p:nvPr/>
          </p:nvSpPr>
          <p:spPr>
            <a:xfrm>
              <a:off x="4417649" y="2710340"/>
              <a:ext cx="212154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MY" sz="3200" b="1" dirty="0">
                <a:ln w="22225">
                  <a:solidFill>
                    <a:schemeClr val="accent2"/>
                  </a:solidFill>
                  <a:prstDash val="solid"/>
                </a:ln>
                <a:solidFill>
                  <a:schemeClr val="accent2">
                    <a:lumMod val="40000"/>
                    <a:lumOff val="60000"/>
                  </a:schemeClr>
                </a:solidFill>
              </a:endParaRPr>
            </a:p>
          </p:txBody>
        </p:sp>
        <p:sp>
          <p:nvSpPr>
            <p:cNvPr id="24" name="Rectangle 23"/>
            <p:cNvSpPr/>
            <p:nvPr/>
          </p:nvSpPr>
          <p:spPr>
            <a:xfrm>
              <a:off x="4417647" y="2835519"/>
              <a:ext cx="1840449" cy="246875"/>
            </a:xfrm>
            <a:prstGeom prst="rect">
              <a:avLst/>
            </a:prstGeom>
            <a:noFill/>
          </p:spPr>
          <p:txBody>
            <a:bodyPr wrap="square" lIns="91440" tIns="45720" rIns="91440" bIns="45720">
              <a:spAutoFit/>
            </a:bodyPr>
            <a:lstStyle/>
            <a:p>
              <a:pPr algn="ctr"/>
              <a:r>
                <a:rPr lang="en-US" sz="3200" b="1" spc="50" dirty="0" smtClean="0">
                  <a:ln w="0"/>
                  <a:solidFill>
                    <a:schemeClr val="bg2"/>
                  </a:solidFill>
                  <a:effectLst>
                    <a:innerShdw blurRad="63500" dist="50800" dir="13500000">
                      <a:srgbClr val="000000">
                        <a:alpha val="50000"/>
                      </a:srgbClr>
                    </a:innerShdw>
                  </a:effectLst>
                </a:rPr>
                <a:t>Biz Dashboard</a:t>
              </a:r>
            </a:p>
          </p:txBody>
        </p:sp>
        <p:sp>
          <p:nvSpPr>
            <p:cNvPr id="25" name="Rectangle 24"/>
            <p:cNvSpPr/>
            <p:nvPr/>
          </p:nvSpPr>
          <p:spPr>
            <a:xfrm>
              <a:off x="4428266" y="2241160"/>
              <a:ext cx="1840448" cy="246875"/>
            </a:xfrm>
            <a:prstGeom prst="rect">
              <a:avLst/>
            </a:prstGeom>
            <a:noFill/>
          </p:spPr>
          <p:txBody>
            <a:bodyPr wrap="square" lIns="91440" tIns="45720" rIns="91440" bIns="45720">
              <a:spAutoFit/>
            </a:bodyPr>
            <a:lstStyle/>
            <a:p>
              <a:pPr algn="ctr"/>
              <a:r>
                <a:rPr lang="en-US" sz="3200" b="1" spc="50" dirty="0" smtClean="0">
                  <a:ln w="0"/>
                  <a:solidFill>
                    <a:schemeClr val="bg2"/>
                  </a:solidFill>
                  <a:effectLst>
                    <a:innerShdw blurRad="63500" dist="50800" dir="13500000">
                      <a:srgbClr val="000000">
                        <a:alpha val="50000"/>
                      </a:srgbClr>
                    </a:innerShdw>
                  </a:effectLst>
                </a:rPr>
                <a:t>Predefined Accounting Chart</a:t>
              </a:r>
            </a:p>
          </p:txBody>
        </p:sp>
        <p:sp>
          <p:nvSpPr>
            <p:cNvPr id="26" name="Pentagon 25"/>
            <p:cNvSpPr/>
            <p:nvPr/>
          </p:nvSpPr>
          <p:spPr>
            <a:xfrm>
              <a:off x="4417650" y="3326573"/>
              <a:ext cx="2106276" cy="512020"/>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MY" sz="3200" b="1" dirty="0">
                <a:ln w="22225">
                  <a:solidFill>
                    <a:schemeClr val="accent2"/>
                  </a:solidFill>
                  <a:prstDash val="solid"/>
                </a:ln>
                <a:solidFill>
                  <a:schemeClr val="accent2">
                    <a:lumMod val="40000"/>
                    <a:lumOff val="60000"/>
                  </a:schemeClr>
                </a:solidFill>
              </a:endParaRPr>
            </a:p>
          </p:txBody>
        </p:sp>
        <p:sp>
          <p:nvSpPr>
            <p:cNvPr id="27" name="Rectangle 26"/>
            <p:cNvSpPr/>
            <p:nvPr/>
          </p:nvSpPr>
          <p:spPr>
            <a:xfrm>
              <a:off x="4399365" y="3444710"/>
              <a:ext cx="2087366" cy="246875"/>
            </a:xfrm>
            <a:prstGeom prst="rect">
              <a:avLst/>
            </a:prstGeom>
            <a:noFill/>
          </p:spPr>
          <p:txBody>
            <a:bodyPr wrap="square" lIns="91440" tIns="45720" rIns="91440" bIns="45720">
              <a:spAutoFit/>
            </a:bodyPr>
            <a:lstStyle/>
            <a:p>
              <a:pPr algn="ctr"/>
              <a:r>
                <a:rPr lang="en-US" sz="3200" b="1" spc="50" dirty="0" smtClean="0">
                  <a:ln w="0"/>
                  <a:solidFill>
                    <a:schemeClr val="bg2"/>
                  </a:solidFill>
                  <a:effectLst>
                    <a:innerShdw blurRad="63500" dist="50800" dir="13500000">
                      <a:srgbClr val="000000">
                        <a:alpha val="50000"/>
                      </a:srgbClr>
                    </a:innerShdw>
                  </a:effectLst>
                </a:rPr>
                <a:t>GST-03 Online Submission</a:t>
              </a:r>
              <a:endParaRPr lang="en-MY" sz="3200" b="1" spc="50" dirty="0">
                <a:ln w="0"/>
                <a:solidFill>
                  <a:schemeClr val="bg2"/>
                </a:solidFill>
                <a:effectLst>
                  <a:innerShdw blurRad="63500" dist="50800" dir="13500000">
                    <a:srgbClr val="000000">
                      <a:alpha val="50000"/>
                    </a:srgbClr>
                  </a:innerShdw>
                </a:effectLst>
              </a:endParaRPr>
            </a:p>
          </p:txBody>
        </p:sp>
        <p:sp>
          <p:nvSpPr>
            <p:cNvPr id="28" name="Pentagon 27"/>
            <p:cNvSpPr/>
            <p:nvPr/>
          </p:nvSpPr>
          <p:spPr>
            <a:xfrm rot="10800000">
              <a:off x="6535882" y="2112339"/>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MY" sz="3200" b="1" dirty="0">
                <a:ln w="22225">
                  <a:solidFill>
                    <a:schemeClr val="accent2"/>
                  </a:solidFill>
                  <a:prstDash val="solid"/>
                </a:ln>
                <a:solidFill>
                  <a:schemeClr val="accent2">
                    <a:lumMod val="40000"/>
                    <a:lumOff val="60000"/>
                  </a:schemeClr>
                </a:solidFill>
              </a:endParaRPr>
            </a:p>
          </p:txBody>
        </p:sp>
        <p:sp>
          <p:nvSpPr>
            <p:cNvPr id="29" name="Rectangle 28"/>
            <p:cNvSpPr/>
            <p:nvPr/>
          </p:nvSpPr>
          <p:spPr>
            <a:xfrm>
              <a:off x="6568515" y="2196303"/>
              <a:ext cx="2183104" cy="246875"/>
            </a:xfrm>
            <a:prstGeom prst="rect">
              <a:avLst/>
            </a:prstGeom>
            <a:noFill/>
          </p:spPr>
          <p:txBody>
            <a:bodyPr wrap="square" lIns="91440" tIns="45720" rIns="91440" bIns="45720">
              <a:spAutoFit/>
            </a:bodyPr>
            <a:lstStyle/>
            <a:p>
              <a:pPr algn="ctr"/>
              <a:r>
                <a:rPr lang="en-US" sz="3200" b="1" spc="50" dirty="0" smtClean="0">
                  <a:ln w="0"/>
                  <a:solidFill>
                    <a:schemeClr val="bg2"/>
                  </a:solidFill>
                  <a:effectLst>
                    <a:innerShdw blurRad="63500" dist="50800" dir="13500000">
                      <a:srgbClr val="000000">
                        <a:alpha val="50000"/>
                      </a:srgbClr>
                    </a:innerShdw>
                  </a:effectLst>
                </a:rPr>
                <a:t>Default GST Setup</a:t>
              </a:r>
            </a:p>
          </p:txBody>
        </p:sp>
        <p:sp>
          <p:nvSpPr>
            <p:cNvPr id="30" name="Pentagon 29"/>
            <p:cNvSpPr/>
            <p:nvPr/>
          </p:nvSpPr>
          <p:spPr>
            <a:xfrm rot="10800000">
              <a:off x="6535882" y="270767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MY" sz="3200" b="1" dirty="0">
                <a:ln w="22225">
                  <a:solidFill>
                    <a:schemeClr val="accent2"/>
                  </a:solidFill>
                  <a:prstDash val="solid"/>
                </a:ln>
                <a:solidFill>
                  <a:schemeClr val="accent2">
                    <a:lumMod val="40000"/>
                    <a:lumOff val="60000"/>
                  </a:schemeClr>
                </a:solidFill>
              </a:endParaRPr>
            </a:p>
          </p:txBody>
        </p:sp>
        <p:sp>
          <p:nvSpPr>
            <p:cNvPr id="31" name="Rectangle 30"/>
            <p:cNvSpPr/>
            <p:nvPr/>
          </p:nvSpPr>
          <p:spPr>
            <a:xfrm>
              <a:off x="6411781" y="2794786"/>
              <a:ext cx="2718267" cy="246875"/>
            </a:xfrm>
            <a:prstGeom prst="rect">
              <a:avLst/>
            </a:prstGeom>
            <a:noFill/>
          </p:spPr>
          <p:txBody>
            <a:bodyPr wrap="square" lIns="91440" tIns="45720" rIns="91440" bIns="45720">
              <a:spAutoFit/>
            </a:bodyPr>
            <a:lstStyle/>
            <a:p>
              <a:pPr algn="ctr"/>
              <a:r>
                <a:rPr lang="en-US" sz="3200" b="1" spc="50" dirty="0" smtClean="0">
                  <a:ln w="0"/>
                  <a:solidFill>
                    <a:schemeClr val="bg2"/>
                  </a:solidFill>
                  <a:effectLst>
                    <a:innerShdw blurRad="63500" dist="50800" dir="13500000">
                      <a:srgbClr val="000000">
                        <a:alpha val="50000"/>
                      </a:srgbClr>
                    </a:innerShdw>
                  </a:effectLst>
                </a:rPr>
                <a:t>Regulate User Access</a:t>
              </a:r>
            </a:p>
          </p:txBody>
        </p:sp>
        <p:sp>
          <p:nvSpPr>
            <p:cNvPr id="32" name="Pentagon 31"/>
            <p:cNvSpPr/>
            <p:nvPr/>
          </p:nvSpPr>
          <p:spPr>
            <a:xfrm rot="10800000">
              <a:off x="6540749" y="3331163"/>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MY" sz="3200" b="1" dirty="0">
                <a:ln w="22225">
                  <a:solidFill>
                    <a:schemeClr val="accent2"/>
                  </a:solidFill>
                  <a:prstDash val="solid"/>
                </a:ln>
                <a:solidFill>
                  <a:schemeClr val="accent2">
                    <a:lumMod val="40000"/>
                    <a:lumOff val="60000"/>
                  </a:schemeClr>
                </a:solidFill>
              </a:endParaRPr>
            </a:p>
          </p:txBody>
        </p:sp>
        <p:sp>
          <p:nvSpPr>
            <p:cNvPr id="33" name="Rectangle 32"/>
            <p:cNvSpPr/>
            <p:nvPr/>
          </p:nvSpPr>
          <p:spPr>
            <a:xfrm>
              <a:off x="6523925" y="3331163"/>
              <a:ext cx="2227693" cy="246875"/>
            </a:xfrm>
            <a:prstGeom prst="rect">
              <a:avLst/>
            </a:prstGeom>
            <a:noFill/>
          </p:spPr>
          <p:txBody>
            <a:bodyPr wrap="square" lIns="91440" tIns="45720" rIns="91440" bIns="45720">
              <a:spAutoFit/>
            </a:bodyPr>
            <a:lstStyle/>
            <a:p>
              <a:pPr algn="ctr"/>
              <a:r>
                <a:rPr lang="en-US" sz="3200" b="1" spc="50" dirty="0" smtClean="0">
                  <a:ln w="0"/>
                  <a:solidFill>
                    <a:schemeClr val="bg2"/>
                  </a:solidFill>
                  <a:effectLst>
                    <a:innerShdw blurRad="63500" dist="50800" dir="13500000">
                      <a:srgbClr val="000000">
                        <a:alpha val="50000"/>
                      </a:srgbClr>
                    </a:innerShdw>
                  </a:effectLst>
                </a:rPr>
                <a:t>Dynamic Graph Propagation</a:t>
              </a:r>
            </a:p>
          </p:txBody>
        </p:sp>
        <p:sp>
          <p:nvSpPr>
            <p:cNvPr id="34" name="Pentagon 33"/>
            <p:cNvSpPr/>
            <p:nvPr/>
          </p:nvSpPr>
          <p:spPr>
            <a:xfrm>
              <a:off x="4407777" y="3954707"/>
              <a:ext cx="2106278"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MY" sz="3200" b="1" dirty="0">
                <a:ln w="22225">
                  <a:solidFill>
                    <a:schemeClr val="accent2"/>
                  </a:solidFill>
                  <a:prstDash val="solid"/>
                </a:ln>
                <a:solidFill>
                  <a:schemeClr val="accent2">
                    <a:lumMod val="40000"/>
                    <a:lumOff val="60000"/>
                  </a:schemeClr>
                </a:solidFill>
              </a:endParaRPr>
            </a:p>
          </p:txBody>
        </p:sp>
        <p:sp>
          <p:nvSpPr>
            <p:cNvPr id="35" name="Pentagon 34"/>
            <p:cNvSpPr/>
            <p:nvPr/>
          </p:nvSpPr>
          <p:spPr>
            <a:xfrm>
              <a:off x="4380455" y="4530379"/>
              <a:ext cx="212154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MY" sz="3200" b="1" dirty="0" smtClean="0">
                  <a:ln w="22225">
                    <a:solidFill>
                      <a:schemeClr val="accent2"/>
                    </a:solidFill>
                    <a:prstDash val="solid"/>
                  </a:ln>
                  <a:solidFill>
                    <a:schemeClr val="accent2">
                      <a:lumMod val="40000"/>
                      <a:lumOff val="60000"/>
                    </a:schemeClr>
                  </a:solidFill>
                </a:rPr>
                <a:t> </a:t>
              </a:r>
              <a:endParaRPr lang="en-MY" sz="3200" b="1" dirty="0">
                <a:ln w="22225">
                  <a:solidFill>
                    <a:schemeClr val="accent2"/>
                  </a:solidFill>
                  <a:prstDash val="solid"/>
                </a:ln>
                <a:solidFill>
                  <a:schemeClr val="accent2">
                    <a:lumMod val="40000"/>
                    <a:lumOff val="60000"/>
                  </a:schemeClr>
                </a:solidFill>
              </a:endParaRPr>
            </a:p>
          </p:txBody>
        </p:sp>
        <p:sp>
          <p:nvSpPr>
            <p:cNvPr id="36" name="Pentagon 35"/>
            <p:cNvSpPr/>
            <p:nvPr/>
          </p:nvSpPr>
          <p:spPr>
            <a:xfrm>
              <a:off x="4380455" y="5146612"/>
              <a:ext cx="2106276" cy="512020"/>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spc="50" dirty="0" smtClean="0">
                  <a:ln w="0"/>
                  <a:solidFill>
                    <a:schemeClr val="bg2"/>
                  </a:solidFill>
                  <a:effectLst>
                    <a:innerShdw blurRad="63500" dist="50800" dir="13500000">
                      <a:srgbClr val="000000">
                        <a:alpha val="50000"/>
                      </a:srgbClr>
                    </a:innerShdw>
                  </a:effectLst>
                </a:rPr>
                <a:t>Auto Calculation </a:t>
              </a:r>
              <a:r>
                <a:rPr lang="en-US" sz="3200" b="1" spc="50" dirty="0" err="1" smtClean="0">
                  <a:ln w="0"/>
                  <a:solidFill>
                    <a:schemeClr val="bg2"/>
                  </a:solidFill>
                  <a:effectLst>
                    <a:innerShdw blurRad="63500" dist="50800" dir="13500000">
                      <a:srgbClr val="000000">
                        <a:alpha val="50000"/>
                      </a:srgbClr>
                    </a:innerShdw>
                  </a:effectLst>
                </a:rPr>
                <a:t>Wakaf</a:t>
              </a:r>
              <a:endParaRPr lang="en-MY" sz="3200" b="1" spc="50" dirty="0">
                <a:ln w="0"/>
                <a:solidFill>
                  <a:schemeClr val="bg2"/>
                </a:solidFill>
                <a:effectLst>
                  <a:innerShdw blurRad="63500" dist="50800" dir="13500000">
                    <a:srgbClr val="000000">
                      <a:alpha val="50000"/>
                    </a:srgbClr>
                  </a:innerShdw>
                </a:effectLst>
              </a:endParaRPr>
            </a:p>
          </p:txBody>
        </p:sp>
        <p:sp>
          <p:nvSpPr>
            <p:cNvPr id="37" name="Pentagon 36"/>
            <p:cNvSpPr/>
            <p:nvPr/>
          </p:nvSpPr>
          <p:spPr>
            <a:xfrm rot="10800000">
              <a:off x="6568514" y="393200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MY" sz="3200" b="1" dirty="0">
                <a:ln w="22225">
                  <a:solidFill>
                    <a:schemeClr val="accent2"/>
                  </a:solidFill>
                  <a:prstDash val="solid"/>
                </a:ln>
                <a:solidFill>
                  <a:schemeClr val="accent2">
                    <a:lumMod val="40000"/>
                    <a:lumOff val="60000"/>
                  </a:schemeClr>
                </a:solidFill>
              </a:endParaRPr>
            </a:p>
          </p:txBody>
        </p:sp>
        <p:sp>
          <p:nvSpPr>
            <p:cNvPr id="38" name="Rectangle 37"/>
            <p:cNvSpPr/>
            <p:nvPr/>
          </p:nvSpPr>
          <p:spPr>
            <a:xfrm>
              <a:off x="6695316" y="3971745"/>
              <a:ext cx="2128647" cy="454771"/>
            </a:xfrm>
            <a:prstGeom prst="rect">
              <a:avLst/>
            </a:prstGeom>
            <a:noFill/>
          </p:spPr>
          <p:txBody>
            <a:bodyPr wrap="square" lIns="91440" tIns="45720" rIns="91440" bIns="45720">
              <a:spAutoFit/>
            </a:bodyPr>
            <a:lstStyle/>
            <a:p>
              <a:pPr algn="ctr"/>
              <a:r>
                <a:rPr lang="en-US" sz="3200" b="1" spc="50" dirty="0" smtClean="0">
                  <a:ln w="0"/>
                  <a:solidFill>
                    <a:schemeClr val="bg2"/>
                  </a:solidFill>
                  <a:effectLst>
                    <a:innerShdw blurRad="63500" dist="50800" dir="13500000">
                      <a:srgbClr val="000000">
                        <a:alpha val="50000"/>
                      </a:srgbClr>
                    </a:innerShdw>
                  </a:effectLst>
                </a:rPr>
                <a:t>Auto Notification of</a:t>
              </a:r>
            </a:p>
            <a:p>
              <a:pPr algn="ctr"/>
              <a:r>
                <a:rPr lang="en-US" sz="3200" b="1" spc="50" dirty="0" smtClean="0">
                  <a:ln w="0"/>
                  <a:solidFill>
                    <a:schemeClr val="bg2"/>
                  </a:solidFill>
                  <a:effectLst>
                    <a:innerShdw blurRad="63500" dist="50800" dir="13500000">
                      <a:srgbClr val="000000">
                        <a:alpha val="50000"/>
                      </a:srgbClr>
                    </a:innerShdw>
                  </a:effectLst>
                </a:rPr>
                <a:t>any New Update</a:t>
              </a:r>
            </a:p>
          </p:txBody>
        </p:sp>
        <p:sp>
          <p:nvSpPr>
            <p:cNvPr id="39" name="Pentagon 38"/>
            <p:cNvSpPr/>
            <p:nvPr/>
          </p:nvSpPr>
          <p:spPr>
            <a:xfrm rot="10800000">
              <a:off x="6593654" y="4510755"/>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MY" sz="3200" b="1" dirty="0">
                <a:ln w="22225">
                  <a:solidFill>
                    <a:schemeClr val="accent2"/>
                  </a:solidFill>
                  <a:prstDash val="solid"/>
                </a:ln>
                <a:solidFill>
                  <a:schemeClr val="accent2">
                    <a:lumMod val="40000"/>
                    <a:lumOff val="60000"/>
                  </a:schemeClr>
                </a:solidFill>
              </a:endParaRPr>
            </a:p>
          </p:txBody>
        </p:sp>
        <p:sp>
          <p:nvSpPr>
            <p:cNvPr id="40" name="Pentagon 39"/>
            <p:cNvSpPr/>
            <p:nvPr/>
          </p:nvSpPr>
          <p:spPr>
            <a:xfrm rot="10800000">
              <a:off x="6595208" y="515120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MY" sz="3200" b="1" dirty="0">
                <a:ln w="22225">
                  <a:solidFill>
                    <a:schemeClr val="accent2"/>
                  </a:solidFill>
                  <a:prstDash val="solid"/>
                </a:ln>
                <a:solidFill>
                  <a:schemeClr val="accent2">
                    <a:lumMod val="40000"/>
                    <a:lumOff val="60000"/>
                  </a:schemeClr>
                </a:solidFill>
              </a:endParaRPr>
            </a:p>
          </p:txBody>
        </p:sp>
        <p:sp>
          <p:nvSpPr>
            <p:cNvPr id="41" name="Rectangle 40"/>
            <p:cNvSpPr/>
            <p:nvPr/>
          </p:nvSpPr>
          <p:spPr>
            <a:xfrm>
              <a:off x="4380455" y="4084056"/>
              <a:ext cx="2155427" cy="246875"/>
            </a:xfrm>
            <a:prstGeom prst="rect">
              <a:avLst/>
            </a:prstGeom>
            <a:noFill/>
          </p:spPr>
          <p:txBody>
            <a:bodyPr wrap="square" lIns="91440" tIns="45720" rIns="91440" bIns="45720">
              <a:spAutoFit/>
            </a:bodyPr>
            <a:lstStyle/>
            <a:p>
              <a:pPr algn="ctr"/>
              <a:r>
                <a:rPr lang="en-US" sz="3200" b="1" spc="50" dirty="0" smtClean="0">
                  <a:ln w="0"/>
                  <a:solidFill>
                    <a:schemeClr val="bg2"/>
                  </a:solidFill>
                  <a:effectLst>
                    <a:innerShdw blurRad="63500" dist="50800" dir="13500000">
                      <a:srgbClr val="000000">
                        <a:alpha val="50000"/>
                      </a:srgbClr>
                    </a:innerShdw>
                  </a:effectLst>
                </a:rPr>
                <a:t>Void Unconfirmed Transaction</a:t>
              </a:r>
              <a:endParaRPr lang="en-MY" sz="3200" b="1" spc="50" dirty="0">
                <a:ln w="0"/>
                <a:solidFill>
                  <a:schemeClr val="bg2"/>
                </a:solidFill>
                <a:effectLst>
                  <a:innerShdw blurRad="63500" dist="50800" dir="13500000">
                    <a:srgbClr val="000000">
                      <a:alpha val="50000"/>
                    </a:srgbClr>
                  </a:innerShdw>
                </a:effectLst>
              </a:endParaRPr>
            </a:p>
          </p:txBody>
        </p:sp>
        <p:sp>
          <p:nvSpPr>
            <p:cNvPr id="42" name="Pentagon 41"/>
            <p:cNvSpPr/>
            <p:nvPr/>
          </p:nvSpPr>
          <p:spPr>
            <a:xfrm>
              <a:off x="4417648" y="1445730"/>
              <a:ext cx="4333971"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MY" sz="3200" b="1" dirty="0" smtClean="0">
                  <a:ln w="22225">
                    <a:solidFill>
                      <a:schemeClr val="accent2"/>
                    </a:solidFill>
                    <a:prstDash val="solid"/>
                  </a:ln>
                  <a:solidFill>
                    <a:schemeClr val="accent2">
                      <a:lumMod val="40000"/>
                      <a:lumOff val="60000"/>
                    </a:schemeClr>
                  </a:solidFill>
                </a:rPr>
                <a:t> </a:t>
              </a:r>
              <a:endParaRPr lang="en-MY" sz="3200" b="1" dirty="0">
                <a:ln w="22225">
                  <a:solidFill>
                    <a:schemeClr val="accent2"/>
                  </a:solidFill>
                  <a:prstDash val="solid"/>
                </a:ln>
                <a:solidFill>
                  <a:schemeClr val="accent2">
                    <a:lumMod val="40000"/>
                    <a:lumOff val="60000"/>
                  </a:schemeClr>
                </a:solidFill>
              </a:endParaRPr>
            </a:p>
          </p:txBody>
        </p:sp>
        <p:sp>
          <p:nvSpPr>
            <p:cNvPr id="43" name="Rectangle 42"/>
            <p:cNvSpPr/>
            <p:nvPr/>
          </p:nvSpPr>
          <p:spPr>
            <a:xfrm>
              <a:off x="5089636" y="1508989"/>
              <a:ext cx="2718267" cy="389803"/>
            </a:xfrm>
            <a:prstGeom prst="rect">
              <a:avLst/>
            </a:prstGeom>
            <a:noFill/>
          </p:spPr>
          <p:txBody>
            <a:bodyPr wrap="square" lIns="91440" tIns="45720" rIns="91440" bIns="45720">
              <a:spAutoFit/>
            </a:bodyPr>
            <a:lstStyle/>
            <a:p>
              <a:pPr algn="ctr"/>
              <a:r>
                <a:rPr lang="en-US" sz="5400" b="1" spc="50" dirty="0" smtClean="0">
                  <a:ln w="0"/>
                  <a:solidFill>
                    <a:schemeClr val="bg2"/>
                  </a:solidFill>
                  <a:effectLst>
                    <a:innerShdw blurRad="63500" dist="50800" dir="13500000">
                      <a:srgbClr val="000000">
                        <a:alpha val="50000"/>
                      </a:srgbClr>
                    </a:innerShdw>
                  </a:effectLst>
                </a:rPr>
                <a:t>SPS</a:t>
              </a:r>
            </a:p>
          </p:txBody>
        </p:sp>
        <p:sp>
          <p:nvSpPr>
            <p:cNvPr id="44" name="Rectangle 43"/>
            <p:cNvSpPr/>
            <p:nvPr/>
          </p:nvSpPr>
          <p:spPr>
            <a:xfrm>
              <a:off x="4380455" y="4669262"/>
              <a:ext cx="2143471" cy="246875"/>
            </a:xfrm>
            <a:prstGeom prst="rect">
              <a:avLst/>
            </a:prstGeom>
            <a:noFill/>
          </p:spPr>
          <p:txBody>
            <a:bodyPr wrap="square" lIns="91440" tIns="45720" rIns="91440" bIns="45720">
              <a:spAutoFit/>
            </a:bodyPr>
            <a:lstStyle/>
            <a:p>
              <a:pPr algn="ctr"/>
              <a:r>
                <a:rPr lang="en-US" sz="3200" b="1" spc="50" dirty="0" smtClean="0">
                  <a:ln w="0"/>
                  <a:solidFill>
                    <a:schemeClr val="bg2"/>
                  </a:solidFill>
                  <a:effectLst>
                    <a:innerShdw blurRad="63500" dist="50800" dir="13500000">
                      <a:srgbClr val="000000">
                        <a:alpha val="50000"/>
                      </a:srgbClr>
                    </a:innerShdw>
                  </a:effectLst>
                </a:rPr>
                <a:t>Zakat Calculation Enhancement</a:t>
              </a:r>
              <a:endParaRPr lang="en-MY" sz="3200" b="1" spc="50" dirty="0">
                <a:ln w="0"/>
                <a:solidFill>
                  <a:schemeClr val="bg2"/>
                </a:solidFill>
                <a:effectLst>
                  <a:innerShdw blurRad="63500" dist="50800" dir="13500000">
                    <a:srgbClr val="000000">
                      <a:alpha val="50000"/>
                    </a:srgbClr>
                  </a:innerShdw>
                </a:effectLst>
              </a:endParaRPr>
            </a:p>
          </p:txBody>
        </p:sp>
        <p:sp>
          <p:nvSpPr>
            <p:cNvPr id="45" name="Rectangle 44"/>
            <p:cNvSpPr/>
            <p:nvPr/>
          </p:nvSpPr>
          <p:spPr>
            <a:xfrm>
              <a:off x="6690363" y="4659791"/>
              <a:ext cx="2157965" cy="246875"/>
            </a:xfrm>
            <a:prstGeom prst="rect">
              <a:avLst/>
            </a:prstGeom>
            <a:noFill/>
          </p:spPr>
          <p:txBody>
            <a:bodyPr wrap="square" lIns="91440" tIns="45720" rIns="91440" bIns="45720">
              <a:spAutoFit/>
            </a:bodyPr>
            <a:lstStyle/>
            <a:p>
              <a:pPr algn="ctr"/>
              <a:r>
                <a:rPr lang="en-US" sz="3200" b="1" spc="50" dirty="0" smtClean="0">
                  <a:ln w="0"/>
                  <a:solidFill>
                    <a:schemeClr val="bg2"/>
                  </a:solidFill>
                  <a:effectLst>
                    <a:innerShdw blurRad="63500" dist="50800" dir="13500000">
                      <a:srgbClr val="000000">
                        <a:alpha val="50000"/>
                      </a:srgbClr>
                    </a:innerShdw>
                  </a:effectLst>
                </a:rPr>
                <a:t>Simplified Tax Invoice</a:t>
              </a:r>
              <a:endParaRPr lang="en-MY" sz="3200" b="1" spc="50" dirty="0">
                <a:ln w="0"/>
                <a:solidFill>
                  <a:schemeClr val="bg2"/>
                </a:solidFill>
                <a:effectLst>
                  <a:innerShdw blurRad="63500" dist="50800" dir="13500000">
                    <a:srgbClr val="000000">
                      <a:alpha val="50000"/>
                    </a:srgbClr>
                  </a:innerShdw>
                </a:effectLst>
              </a:endParaRPr>
            </a:p>
          </p:txBody>
        </p:sp>
        <p:sp>
          <p:nvSpPr>
            <p:cNvPr id="46" name="Rectangle 45"/>
            <p:cNvSpPr/>
            <p:nvPr/>
          </p:nvSpPr>
          <p:spPr>
            <a:xfrm>
              <a:off x="6690363" y="5287952"/>
              <a:ext cx="2157965" cy="246875"/>
            </a:xfrm>
            <a:prstGeom prst="rect">
              <a:avLst/>
            </a:prstGeom>
            <a:noFill/>
          </p:spPr>
          <p:txBody>
            <a:bodyPr wrap="square" lIns="91440" tIns="45720" rIns="91440" bIns="45720">
              <a:spAutoFit/>
            </a:bodyPr>
            <a:lstStyle/>
            <a:p>
              <a:pPr algn="ctr"/>
              <a:r>
                <a:rPr lang="en-US" sz="3200" b="1" spc="50" dirty="0" smtClean="0">
                  <a:ln w="0"/>
                  <a:solidFill>
                    <a:schemeClr val="bg2"/>
                  </a:solidFill>
                  <a:effectLst>
                    <a:innerShdw blurRad="63500" dist="50800" dir="13500000">
                      <a:srgbClr val="000000">
                        <a:alpha val="50000"/>
                      </a:srgbClr>
                    </a:innerShdw>
                  </a:effectLst>
                </a:rPr>
                <a:t>Self Billed Tax Invoice</a:t>
              </a:r>
              <a:endParaRPr lang="en-MY" sz="3200" b="1" spc="50" dirty="0">
                <a:ln w="0"/>
                <a:solidFill>
                  <a:schemeClr val="bg2"/>
                </a:solidFill>
                <a:effectLst>
                  <a:innerShdw blurRad="63500" dist="50800" dir="13500000">
                    <a:srgbClr val="000000">
                      <a:alpha val="50000"/>
                    </a:srgbClr>
                  </a:innerShdw>
                </a:effectLst>
              </a:endParaRPr>
            </a:p>
          </p:txBody>
        </p:sp>
      </p:grpSp>
    </p:spTree>
    <p:extLst>
      <p:ext uri="{BB962C8B-B14F-4D97-AF65-F5344CB8AC3E}">
        <p14:creationId xmlns:p14="http://schemas.microsoft.com/office/powerpoint/2010/main" val="26604437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Table of Content</a:t>
            </a:r>
            <a:endParaRPr lang="en-US" sz="6400" dirty="0">
              <a:solidFill>
                <a:srgbClr val="C00000"/>
              </a:solidFill>
              <a:latin typeface="Open Sans Light"/>
              <a:cs typeface="Open Sans Light"/>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3</a:t>
            </a:fld>
            <a:endParaRPr lang="en-US"/>
          </a:p>
        </p:txBody>
      </p:sp>
      <p:sp>
        <p:nvSpPr>
          <p:cNvPr id="24" name="Shape 305"/>
          <p:cNvSpPr/>
          <p:nvPr/>
        </p:nvSpPr>
        <p:spPr>
          <a:xfrm>
            <a:off x="1369488" y="3317721"/>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25" name="Shape 308"/>
          <p:cNvSpPr txBox="1"/>
          <p:nvPr/>
        </p:nvSpPr>
        <p:spPr>
          <a:xfrm>
            <a:off x="1400414" y="3520450"/>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1.0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26" name="Shape 305"/>
          <p:cNvSpPr/>
          <p:nvPr/>
        </p:nvSpPr>
        <p:spPr>
          <a:xfrm>
            <a:off x="1344846" y="5226733"/>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27" name="Shape 308"/>
          <p:cNvSpPr txBox="1"/>
          <p:nvPr/>
        </p:nvSpPr>
        <p:spPr>
          <a:xfrm>
            <a:off x="1375772" y="5429462"/>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2.0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28" name="TextBox 27"/>
          <p:cNvSpPr txBox="1"/>
          <p:nvPr/>
        </p:nvSpPr>
        <p:spPr>
          <a:xfrm>
            <a:off x="3729787" y="3466855"/>
            <a:ext cx="17878927" cy="923342"/>
          </a:xfrm>
          <a:prstGeom prst="rect">
            <a:avLst/>
          </a:prstGeom>
          <a:noFill/>
        </p:spPr>
        <p:txBody>
          <a:bodyPr wrap="square" lIns="243852" tIns="121926" rIns="243852" bIns="121926" rtlCol="0">
            <a:spAutoFit/>
          </a:bodyPr>
          <a:lstStyle/>
          <a:p>
            <a:r>
              <a:rPr lang="en-US" sz="4400" dirty="0" smtClean="0">
                <a:solidFill>
                  <a:schemeClr val="tx1">
                    <a:lumMod val="95000"/>
                    <a:lumOff val="5000"/>
                  </a:schemeClr>
                </a:solidFill>
                <a:latin typeface="Open Sans Light"/>
                <a:cs typeface="Open Sans Light"/>
              </a:rPr>
              <a:t>Executive Summary											2</a:t>
            </a:r>
          </a:p>
        </p:txBody>
      </p:sp>
      <p:sp>
        <p:nvSpPr>
          <p:cNvPr id="29" name="TextBox 28"/>
          <p:cNvSpPr txBox="1"/>
          <p:nvPr/>
        </p:nvSpPr>
        <p:spPr>
          <a:xfrm>
            <a:off x="3729788" y="5375867"/>
            <a:ext cx="17878927" cy="923342"/>
          </a:xfrm>
          <a:prstGeom prst="rect">
            <a:avLst/>
          </a:prstGeom>
          <a:noFill/>
        </p:spPr>
        <p:txBody>
          <a:bodyPr wrap="square" lIns="243852" tIns="121926" rIns="243852" bIns="121926" rtlCol="0">
            <a:spAutoFit/>
          </a:bodyPr>
          <a:lstStyle/>
          <a:p>
            <a:r>
              <a:rPr lang="en-US" sz="4400" dirty="0" smtClean="0">
                <a:solidFill>
                  <a:schemeClr val="tx1">
                    <a:lumMod val="95000"/>
                    <a:lumOff val="5000"/>
                  </a:schemeClr>
                </a:solidFill>
                <a:latin typeface="Open Sans Light"/>
                <a:cs typeface="Open Sans Light"/>
              </a:rPr>
              <a:t>About Us													4</a:t>
            </a:r>
            <a:endParaRPr lang="en-US" sz="4400" dirty="0">
              <a:solidFill>
                <a:schemeClr val="tx1">
                  <a:lumMod val="95000"/>
                  <a:lumOff val="5000"/>
                </a:schemeClr>
              </a:solidFill>
              <a:latin typeface="Open Sans Light"/>
              <a:cs typeface="Open Sans Light"/>
            </a:endParaRPr>
          </a:p>
        </p:txBody>
      </p:sp>
      <p:sp>
        <p:nvSpPr>
          <p:cNvPr id="30" name="Shape 305"/>
          <p:cNvSpPr/>
          <p:nvPr/>
        </p:nvSpPr>
        <p:spPr>
          <a:xfrm>
            <a:off x="1370042" y="7175823"/>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31" name="Shape 308"/>
          <p:cNvSpPr txBox="1"/>
          <p:nvPr/>
        </p:nvSpPr>
        <p:spPr>
          <a:xfrm>
            <a:off x="1400968" y="7378552"/>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3</a:t>
            </a: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32" name="Shape 305"/>
          <p:cNvSpPr/>
          <p:nvPr/>
        </p:nvSpPr>
        <p:spPr>
          <a:xfrm>
            <a:off x="1369463" y="9036709"/>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33" name="Shape 308"/>
          <p:cNvSpPr txBox="1"/>
          <p:nvPr/>
        </p:nvSpPr>
        <p:spPr>
          <a:xfrm>
            <a:off x="1400389" y="9239438"/>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4.0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36" name="TextBox 35"/>
          <p:cNvSpPr txBox="1"/>
          <p:nvPr/>
        </p:nvSpPr>
        <p:spPr>
          <a:xfrm>
            <a:off x="3729789" y="7324957"/>
            <a:ext cx="17878927" cy="923342"/>
          </a:xfrm>
          <a:prstGeom prst="rect">
            <a:avLst/>
          </a:prstGeom>
          <a:noFill/>
        </p:spPr>
        <p:txBody>
          <a:bodyPr wrap="square" lIns="243852" tIns="121926" rIns="243852" bIns="121926" rtlCol="0">
            <a:spAutoFit/>
          </a:bodyPr>
          <a:lstStyle/>
          <a:p>
            <a:r>
              <a:rPr lang="en-US" sz="4400" dirty="0">
                <a:solidFill>
                  <a:schemeClr val="tx1">
                    <a:lumMod val="95000"/>
                    <a:lumOff val="5000"/>
                  </a:schemeClr>
                </a:solidFill>
                <a:latin typeface="Open Sans Light"/>
                <a:cs typeface="Open Sans Light"/>
              </a:rPr>
              <a:t>The Proposal </a:t>
            </a:r>
            <a:r>
              <a:rPr lang="en-US" sz="4400" dirty="0" smtClean="0">
                <a:solidFill>
                  <a:schemeClr val="tx1">
                    <a:lumMod val="95000"/>
                    <a:lumOff val="5000"/>
                  </a:schemeClr>
                </a:solidFill>
                <a:latin typeface="Open Sans Light"/>
                <a:cs typeface="Open Sans Light"/>
              </a:rPr>
              <a:t>												13</a:t>
            </a:r>
            <a:endParaRPr lang="en-US" sz="4400" dirty="0">
              <a:solidFill>
                <a:schemeClr val="tx1">
                  <a:lumMod val="95000"/>
                  <a:lumOff val="5000"/>
                </a:schemeClr>
              </a:solidFill>
              <a:latin typeface="Open Sans Light"/>
              <a:cs typeface="Open Sans Light"/>
            </a:endParaRPr>
          </a:p>
        </p:txBody>
      </p:sp>
      <p:sp>
        <p:nvSpPr>
          <p:cNvPr id="37" name="TextBox 36"/>
          <p:cNvSpPr txBox="1"/>
          <p:nvPr/>
        </p:nvSpPr>
        <p:spPr>
          <a:xfrm>
            <a:off x="3777914" y="9252563"/>
            <a:ext cx="17878927" cy="923342"/>
          </a:xfrm>
          <a:prstGeom prst="rect">
            <a:avLst/>
          </a:prstGeom>
          <a:noFill/>
        </p:spPr>
        <p:txBody>
          <a:bodyPr wrap="square" lIns="243852" tIns="121926" rIns="243852" bIns="121926" rtlCol="0">
            <a:spAutoFit/>
          </a:bodyPr>
          <a:lstStyle/>
          <a:p>
            <a:r>
              <a:rPr lang="en-US" sz="4400" dirty="0" smtClean="0">
                <a:solidFill>
                  <a:schemeClr val="tx1">
                    <a:lumMod val="95000"/>
                    <a:lumOff val="5000"/>
                  </a:schemeClr>
                </a:solidFill>
                <a:latin typeface="Open Sans Light"/>
                <a:cs typeface="Open Sans Light"/>
              </a:rPr>
              <a:t>Contact Us												</a:t>
            </a:r>
            <a:r>
              <a:rPr lang="en-US" sz="4400" smtClean="0">
                <a:solidFill>
                  <a:schemeClr val="tx1">
                    <a:lumMod val="95000"/>
                    <a:lumOff val="5000"/>
                  </a:schemeClr>
                </a:solidFill>
                <a:latin typeface="Open Sans Light"/>
                <a:cs typeface="Open Sans Light"/>
              </a:rPr>
              <a:t>	34</a:t>
            </a:r>
            <a:endParaRPr lang="en-US" sz="4400" dirty="0">
              <a:solidFill>
                <a:schemeClr val="tx1">
                  <a:lumMod val="95000"/>
                  <a:lumOff val="5000"/>
                </a:schemeClr>
              </a:solidFill>
              <a:latin typeface="Open Sans Light"/>
              <a:cs typeface="Open Sans Light"/>
            </a:endParaRPr>
          </a:p>
        </p:txBody>
      </p:sp>
    </p:spTree>
    <p:extLst>
      <p:ext uri="{BB962C8B-B14F-4D97-AF65-F5344CB8AC3E}">
        <p14:creationId xmlns:p14="http://schemas.microsoft.com/office/powerpoint/2010/main" val="30570302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Product Comparisons</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dirty="0">
                <a:solidFill>
                  <a:prstClr val="black"/>
                </a:solidFill>
                <a:latin typeface="Century Gothic" panose="020B0502020202020204" pitchFamily="34" charset="0"/>
              </a:rPr>
              <a:t>SPS </a:t>
            </a:r>
            <a:r>
              <a:rPr lang="en-US" sz="4000" dirty="0" err="1">
                <a:solidFill>
                  <a:prstClr val="black"/>
                </a:solidFill>
                <a:latin typeface="Century Gothic" panose="020B0502020202020204" pitchFamily="34" charset="0"/>
              </a:rPr>
              <a:t>vs</a:t>
            </a:r>
            <a:r>
              <a:rPr lang="en-US" sz="4000" dirty="0">
                <a:solidFill>
                  <a:prstClr val="black"/>
                </a:solidFill>
                <a:latin typeface="Century Gothic" panose="020B0502020202020204" pitchFamily="34" charset="0"/>
              </a:rPr>
              <a:t> Other Accounting Software</a:t>
            </a:r>
            <a:endParaRPr lang="en-MY" sz="4000" dirty="0">
              <a:solidFill>
                <a:prstClr val="black"/>
              </a:solidFill>
              <a:latin typeface="Century Gothic" panose="020B0502020202020204" pitchFamily="34" charset="0"/>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30</a:t>
            </a:fld>
            <a:endParaRPr lang="en-US" dirty="0"/>
          </a:p>
        </p:txBody>
      </p:sp>
      <p:pic>
        <p:nvPicPr>
          <p:cNvPr id="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065" y="2720162"/>
            <a:ext cx="16661385" cy="10386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0402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SPS Background</a:t>
            </a:r>
          </a:p>
        </p:txBody>
      </p:sp>
      <p:sp>
        <p:nvSpPr>
          <p:cNvPr id="7" name="TextBox 6"/>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dirty="0">
                <a:solidFill>
                  <a:prstClr val="black"/>
                </a:solidFill>
                <a:latin typeface="Century Gothic" panose="020B0502020202020204" pitchFamily="34" charset="0"/>
              </a:rPr>
              <a:t>Future Developments</a:t>
            </a:r>
            <a:endParaRPr lang="en-MY" sz="4000" dirty="0">
              <a:solidFill>
                <a:prstClr val="black"/>
              </a:solidFill>
              <a:latin typeface="Century Gothic" panose="020B0502020202020204" pitchFamily="34" charset="0"/>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31</a:t>
            </a:fld>
            <a:endParaRPr lang="en-US" dirty="0"/>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814" y="4559848"/>
            <a:ext cx="6597304" cy="6223457"/>
          </a:xfrm>
          <a:prstGeom prst="rect">
            <a:avLst/>
          </a:prstGeom>
        </p:spPr>
      </p:pic>
      <p:graphicFrame>
        <p:nvGraphicFramePr>
          <p:cNvPr id="21" name="Content Placeholder 2"/>
          <p:cNvGraphicFramePr>
            <a:graphicFrameLocks/>
          </p:cNvGraphicFramePr>
          <p:nvPr>
            <p:extLst>
              <p:ext uri="{D42A27DB-BD31-4B8C-83A1-F6EECF244321}">
                <p14:modId xmlns:p14="http://schemas.microsoft.com/office/powerpoint/2010/main" val="2038996078"/>
              </p:ext>
            </p:extLst>
          </p:nvPr>
        </p:nvGraphicFramePr>
        <p:xfrm>
          <a:off x="9285350" y="3875863"/>
          <a:ext cx="13448526" cy="7601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730402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3562818" y="13016283"/>
            <a:ext cx="824808" cy="462198"/>
          </a:xfrm>
        </p:spPr>
        <p:txBody>
          <a:bodyPr/>
          <a:lstStyle/>
          <a:p>
            <a:fld id="{C9468CE9-3F3D-1446-A027-4B4CDD3883B0}" type="slidenum">
              <a:rPr lang="en-US" smtClean="0"/>
              <a:t>32</a:t>
            </a:fld>
            <a:endParaRPr lang="en-US" dirty="0"/>
          </a:p>
        </p:txBody>
      </p:sp>
      <p:sp>
        <p:nvSpPr>
          <p:cNvPr id="7" name="TextBox 6"/>
          <p:cNvSpPr txBox="1"/>
          <p:nvPr/>
        </p:nvSpPr>
        <p:spPr>
          <a:xfrm>
            <a:off x="1400414" y="953164"/>
            <a:ext cx="21586688" cy="1231118"/>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Our Credentials</a:t>
            </a:r>
          </a:p>
        </p:txBody>
      </p:sp>
      <p:pic>
        <p:nvPicPr>
          <p:cNvPr id="24" name="Picture Placeholder 23"/>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l="-37982" r="-36877" b="-31070"/>
          <a:stretch/>
        </p:blipFill>
        <p:spPr/>
      </p:pic>
      <p:sp>
        <p:nvSpPr>
          <p:cNvPr id="25" name="TextBox 24"/>
          <p:cNvSpPr txBox="1"/>
          <p:nvPr/>
        </p:nvSpPr>
        <p:spPr>
          <a:xfrm>
            <a:off x="3023695" y="6616707"/>
            <a:ext cx="2958005" cy="830997"/>
          </a:xfrm>
          <a:prstGeom prst="rect">
            <a:avLst/>
          </a:prstGeom>
          <a:noFill/>
        </p:spPr>
        <p:txBody>
          <a:bodyPr wrap="square" rtlCol="0">
            <a:spAutoFit/>
          </a:bodyPr>
          <a:lstStyle/>
          <a:p>
            <a:pPr algn="just"/>
            <a:r>
              <a:rPr lang="en-US" sz="2400" b="1" dirty="0" err="1"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Salihin</a:t>
            </a:r>
            <a:r>
              <a:rPr lang="en-US" sz="2400" b="1"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a:t>
            </a:r>
            <a:r>
              <a:rPr lang="en-US" sz="2400" b="1" dirty="0" err="1"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Abang</a:t>
            </a:r>
            <a:endParaRPr lang="en-US" sz="2400" b="1"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a:p>
            <a:pPr algn="just"/>
            <a:r>
              <a:rPr lang="en-US" sz="24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Managing Partner</a:t>
            </a:r>
            <a:endParaRPr lang="en-US" sz="2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TextBox 25"/>
          <p:cNvSpPr txBox="1"/>
          <p:nvPr/>
        </p:nvSpPr>
        <p:spPr>
          <a:xfrm>
            <a:off x="7005145" y="3859542"/>
            <a:ext cx="16426355" cy="8284319"/>
          </a:xfrm>
          <a:prstGeom prst="rect">
            <a:avLst/>
          </a:prstGeom>
          <a:noFill/>
        </p:spPr>
        <p:txBody>
          <a:bodyPr wrap="square" rtlCol="0">
            <a:spAutoFit/>
          </a:bodyPr>
          <a:lstStyle/>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Company Auditor under Ministry of Finance (</a:t>
            </a:r>
            <a:r>
              <a:rPr lang="en-MY" sz="2800" dirty="0" err="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MoF</a:t>
            </a: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Tax Agent under Ministry of Finance (</a:t>
            </a:r>
            <a:r>
              <a:rPr lang="en-MY" sz="2800" dirty="0" err="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MoF</a:t>
            </a: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Cooperative Auditor under Malaysian Cooperative Commission</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Auditor Labuan Offshore Financial Services Authority (LOFSA)</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Chartered Accountant CA (M) with Malaysian Institute of Accountant (MIA)</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Elected Council Member of the MIA</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MIA’s Investigation Committee (Statutory)</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MIA’s Taxation Practice Committee (Technical)</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MIA’s Public Practice Committee</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MIA’s Small &amp; Medium Practice Committee (SMPC)</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Elected President of Malaysia Accounting Firm’s Association (MAFA)</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Fellow Member of Chartered Tax Institute of Malaysia (FCTIM)</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Associate Member of Certified Public Accountant (CPA Australia)</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Malaysian Association of Certified Financial Planner (CFP)</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Certified GST Agent and Trainer</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Executive committee member of Malay Chartered Accountants Firms Malaysia </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Executive committee of Malaysian Association of Tax Accountants</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Bachelor and Master Degree holder in Accounting from International Islamic University Malaysia</a:t>
            </a:r>
          </a:p>
        </p:txBody>
      </p:sp>
      <p:sp>
        <p:nvSpPr>
          <p:cNvPr id="8" name="TextBox 7"/>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Key Engagement Team</a:t>
            </a:r>
            <a:endParaRPr lang="en-US" sz="37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33786611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3562818" y="13016283"/>
            <a:ext cx="824808" cy="462198"/>
          </a:xfrm>
        </p:spPr>
        <p:txBody>
          <a:bodyPr/>
          <a:lstStyle/>
          <a:p>
            <a:fld id="{C9468CE9-3F3D-1446-A027-4B4CDD3883B0}" type="slidenum">
              <a:rPr lang="en-US" smtClean="0"/>
              <a:t>33</a:t>
            </a:fld>
            <a:endParaRPr lang="en-US"/>
          </a:p>
        </p:txBody>
      </p:sp>
      <p:sp>
        <p:nvSpPr>
          <p:cNvPr id="7" name="TextBox 6"/>
          <p:cNvSpPr txBox="1"/>
          <p:nvPr/>
        </p:nvSpPr>
        <p:spPr>
          <a:xfrm>
            <a:off x="1400414" y="953164"/>
            <a:ext cx="21586688" cy="1231118"/>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Our Credentials</a:t>
            </a:r>
          </a:p>
        </p:txBody>
      </p:sp>
      <p:pic>
        <p:nvPicPr>
          <p:cNvPr id="31" name="Picture Placeholder 30"/>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l="-32423"/>
          <a:stretch/>
        </p:blipFill>
        <p:spPr>
          <a:xfrm>
            <a:off x="3262313" y="2914650"/>
            <a:ext cx="3505385" cy="2657475"/>
          </a:xfrm>
        </p:spPr>
      </p:pic>
      <p:pic>
        <p:nvPicPr>
          <p:cNvPr id="32" name="Picture Placeholder 31"/>
          <p:cNvPicPr>
            <a:picLocks noGrp="1" noChangeAspect="1"/>
          </p:cNvPicPr>
          <p:nvPr>
            <p:ph type="pic" sz="quarter" idx="15"/>
          </p:nvPr>
        </p:nvPicPr>
        <p:blipFill rotWithShape="1">
          <a:blip r:embed="rId4" cstate="email">
            <a:extLst>
              <a:ext uri="{28A0092B-C50C-407E-A947-70E740481C1C}">
                <a14:useLocalDpi xmlns:a14="http://schemas.microsoft.com/office/drawing/2010/main"/>
              </a:ext>
            </a:extLst>
          </a:blip>
          <a:srcRect r="-25558"/>
          <a:stretch/>
        </p:blipFill>
        <p:spPr>
          <a:xfrm>
            <a:off x="3262313" y="6515099"/>
            <a:ext cx="3505385" cy="2657475"/>
          </a:xfrm>
        </p:spPr>
      </p:pic>
      <p:pic>
        <p:nvPicPr>
          <p:cNvPr id="33" name="Picture Placeholder 32"/>
          <p:cNvPicPr>
            <a:picLocks noGrp="1" noChangeAspect="1"/>
          </p:cNvPicPr>
          <p:nvPr>
            <p:ph type="pic" sz="quarter" idx="16"/>
          </p:nvPr>
        </p:nvPicPr>
        <p:blipFill rotWithShape="1">
          <a:blip r:embed="rId5" cstate="email">
            <a:extLst>
              <a:ext uri="{28A0092B-C50C-407E-A947-70E740481C1C}">
                <a14:useLocalDpi xmlns:a14="http://schemas.microsoft.com/office/drawing/2010/main"/>
              </a:ext>
            </a:extLst>
          </a:blip>
          <a:srcRect t="-1375"/>
          <a:stretch/>
        </p:blipFill>
        <p:spPr>
          <a:xfrm>
            <a:off x="3262313" y="10134600"/>
            <a:ext cx="3505385" cy="2657475"/>
          </a:xfrm>
        </p:spPr>
      </p:pic>
      <p:sp>
        <p:nvSpPr>
          <p:cNvPr id="34" name="Rectangle 33"/>
          <p:cNvSpPr/>
          <p:nvPr/>
        </p:nvSpPr>
        <p:spPr>
          <a:xfrm>
            <a:off x="7793038" y="3111440"/>
            <a:ext cx="12192000" cy="2349361"/>
          </a:xfrm>
          <a:prstGeom prst="rect">
            <a:avLst/>
          </a:prstGeom>
        </p:spPr>
        <p:txBody>
          <a:bodyPr>
            <a:spAutoFit/>
          </a:bodyPr>
          <a:lstStyle/>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Company Auditor Under the Companies Act 1965</a:t>
            </a:r>
          </a:p>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Cooperative Auditor from Malaysian Cooperative Commission</a:t>
            </a:r>
          </a:p>
          <a:p>
            <a:pPr marL="571500" indent="-571500" algn="just">
              <a:spcBef>
                <a:spcPts val="240"/>
              </a:spcBef>
              <a:spcAft>
                <a:spcPts val="0"/>
              </a:spcAft>
              <a:buClr>
                <a:srgbClr val="C00000"/>
              </a:buClr>
              <a:buFont typeface="Wingdings" panose="05000000000000000000" pitchFamily="2" charset="2"/>
              <a:buChar char="§"/>
            </a:pPr>
            <a:r>
              <a:rPr lang="en-US"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Malaysian Institute of Accountants (MIA)</a:t>
            </a:r>
            <a:endPar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Bachelor of Accounting from </a:t>
            </a:r>
            <a:r>
              <a:rPr lang="en-MY" sz="2800" dirty="0" err="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Universiti</a:t>
            </a: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MY" sz="2800" dirty="0" err="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Teknologi</a:t>
            </a: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MARA</a:t>
            </a:r>
          </a:p>
          <a:p>
            <a:pPr marL="571500" indent="-571500" algn="just">
              <a:spcBef>
                <a:spcPts val="240"/>
              </a:spcBef>
              <a:spcAft>
                <a:spcPts val="0"/>
              </a:spcAft>
              <a:buClr>
                <a:srgbClr val="C00000"/>
              </a:buClr>
              <a:buFont typeface="Wingdings" panose="05000000000000000000" pitchFamily="2" charset="2"/>
              <a:buChar char="§"/>
            </a:pPr>
            <a:r>
              <a:rPr lang="en-US"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Master Degree in Accounting and Finance from UK</a:t>
            </a:r>
          </a:p>
        </p:txBody>
      </p:sp>
      <p:sp>
        <p:nvSpPr>
          <p:cNvPr id="35" name="Rectangle 34"/>
          <p:cNvSpPr/>
          <p:nvPr/>
        </p:nvSpPr>
        <p:spPr>
          <a:xfrm>
            <a:off x="7793038" y="6823045"/>
            <a:ext cx="12192000" cy="2349361"/>
          </a:xfrm>
          <a:prstGeom prst="rect">
            <a:avLst/>
          </a:prstGeom>
        </p:spPr>
        <p:txBody>
          <a:bodyPr>
            <a:spAutoFit/>
          </a:bodyPr>
          <a:lstStyle/>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Company Auditor Under the Companies Act 1965</a:t>
            </a:r>
          </a:p>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Cooperative Auditor from Malaysian Cooperative Commission</a:t>
            </a:r>
          </a:p>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Malaysian Institute of Accountants (MIA)</a:t>
            </a:r>
          </a:p>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Associate with Chartered Tax Institute of Malaysia (CTIM)</a:t>
            </a:r>
          </a:p>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Bachelor of Accounting from </a:t>
            </a:r>
            <a:r>
              <a:rPr lang="en-MY" sz="2800" dirty="0" err="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Universiti</a:t>
            </a: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Malaysia Sabah (UMS)</a:t>
            </a:r>
          </a:p>
        </p:txBody>
      </p:sp>
      <p:sp>
        <p:nvSpPr>
          <p:cNvPr id="36" name="Rectangle 35"/>
          <p:cNvSpPr/>
          <p:nvPr/>
        </p:nvSpPr>
        <p:spPr>
          <a:xfrm>
            <a:off x="7793038" y="10874043"/>
            <a:ext cx="12985914" cy="979755"/>
          </a:xfrm>
          <a:prstGeom prst="rect">
            <a:avLst/>
          </a:prstGeom>
        </p:spPr>
        <p:txBody>
          <a:bodyPr wrap="square">
            <a:spAutoFit/>
          </a:bodyPr>
          <a:lstStyle/>
          <a:p>
            <a:pPr marL="568325" indent="-568325" algn="just" defTabSz="914400">
              <a:spcBef>
                <a:spcPts val="240"/>
              </a:spcBef>
              <a:buClr>
                <a:srgbClr val="C00000"/>
              </a:buClr>
              <a:buFont typeface="Wingdings" panose="05000000000000000000" pitchFamily="2" charset="2"/>
              <a:buChar char="§"/>
              <a:defRP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Malaysian Institute of Accountants (MIA)</a:t>
            </a:r>
          </a:p>
          <a:p>
            <a:pPr marL="568325" indent="-568325" algn="just">
              <a:spcBef>
                <a:spcPts val="240"/>
              </a:spcBef>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Bachelor of Accounting from International Islamic University Malaysia (IIUM)</a:t>
            </a:r>
            <a:endParaRPr lang="ms-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Key Engagement Team (Cont.)</a:t>
            </a:r>
            <a:endParaRPr lang="en-US" sz="37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31674791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9073662" y="3507416"/>
            <a:ext cx="6213229" cy="718403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19" name="Rectangle 18"/>
          <p:cNvSpPr/>
          <p:nvPr/>
        </p:nvSpPr>
        <p:spPr>
          <a:xfrm>
            <a:off x="9689000" y="5383888"/>
            <a:ext cx="4988295" cy="4862880"/>
          </a:xfrm>
          <a:prstGeom prst="rect">
            <a:avLst/>
          </a:prstGeom>
        </p:spPr>
        <p:txBody>
          <a:bodyPr wrap="square" lIns="182889" tIns="91445" rIns="182889" bIns="91445">
            <a:spAutoFit/>
          </a:bodyPr>
          <a:lstStyle/>
          <a:p>
            <a:pPr algn="ctr"/>
            <a:r>
              <a:rPr lang="en-US" sz="4300" dirty="0" smtClean="0">
                <a:solidFill>
                  <a:schemeClr val="bg1"/>
                </a:solidFill>
                <a:latin typeface="Open Sans Light"/>
                <a:ea typeface="Open Sans Light"/>
                <a:cs typeface="Open Sans Light"/>
              </a:rPr>
              <a:t>Headquarters</a:t>
            </a:r>
            <a:endParaRPr lang="en-US" sz="4300" dirty="0">
              <a:solidFill>
                <a:schemeClr val="bg1"/>
              </a:solidFill>
              <a:latin typeface="Open Sans Light"/>
              <a:ea typeface="Open Sans Light"/>
              <a:cs typeface="Open Sans Light"/>
            </a:endParaRPr>
          </a:p>
          <a:p>
            <a:pPr algn="ctr"/>
            <a:r>
              <a:rPr lang="en-US" sz="3700" dirty="0" smtClean="0">
                <a:solidFill>
                  <a:schemeClr val="bg1"/>
                </a:solidFill>
                <a:latin typeface="Open Sans Light"/>
                <a:ea typeface="Open Sans Light"/>
                <a:cs typeface="Open Sans Light"/>
              </a:rPr>
              <a:t>—</a:t>
            </a:r>
          </a:p>
          <a:p>
            <a:pPr algn="ctr"/>
            <a:r>
              <a:rPr lang="en-US" sz="2800" dirty="0" smtClean="0">
                <a:solidFill>
                  <a:schemeClr val="bg1"/>
                </a:solidFill>
                <a:latin typeface="Open Sans Light"/>
                <a:cs typeface="Open Sans Light"/>
              </a:rPr>
              <a:t>555, </a:t>
            </a:r>
            <a:r>
              <a:rPr lang="en-US" sz="2800" dirty="0" err="1" smtClean="0">
                <a:solidFill>
                  <a:schemeClr val="bg1"/>
                </a:solidFill>
                <a:latin typeface="Open Sans Light"/>
                <a:cs typeface="Open Sans Light"/>
              </a:rPr>
              <a:t>Jalan</a:t>
            </a:r>
            <a:r>
              <a:rPr lang="en-US" sz="2800" dirty="0" smtClean="0">
                <a:solidFill>
                  <a:schemeClr val="bg1"/>
                </a:solidFill>
                <a:latin typeface="Open Sans Light"/>
                <a:cs typeface="Open Sans Light"/>
              </a:rPr>
              <a:t> </a:t>
            </a:r>
            <a:r>
              <a:rPr lang="en-US" sz="2800" dirty="0" err="1" smtClean="0">
                <a:solidFill>
                  <a:schemeClr val="bg1"/>
                </a:solidFill>
                <a:latin typeface="Open Sans Light"/>
                <a:cs typeface="Open Sans Light"/>
              </a:rPr>
              <a:t>Samudra</a:t>
            </a:r>
            <a:r>
              <a:rPr lang="en-US" sz="2800" dirty="0">
                <a:solidFill>
                  <a:schemeClr val="bg1"/>
                </a:solidFill>
                <a:latin typeface="Open Sans Light"/>
                <a:cs typeface="Open Sans Light"/>
              </a:rPr>
              <a:t> </a:t>
            </a:r>
            <a:r>
              <a:rPr lang="en-US" sz="2800" dirty="0" smtClean="0">
                <a:solidFill>
                  <a:schemeClr val="bg1"/>
                </a:solidFill>
                <a:latin typeface="Open Sans Light"/>
                <a:cs typeface="Open Sans Light"/>
              </a:rPr>
              <a:t>Utara 1,</a:t>
            </a:r>
          </a:p>
          <a:p>
            <a:pPr algn="ctr"/>
            <a:r>
              <a:rPr lang="en-US" sz="2800" dirty="0" smtClean="0">
                <a:solidFill>
                  <a:schemeClr val="bg1"/>
                </a:solidFill>
                <a:latin typeface="Open Sans Light"/>
                <a:cs typeface="Open Sans Light"/>
              </a:rPr>
              <a:t>Taman </a:t>
            </a:r>
            <a:r>
              <a:rPr lang="en-US" sz="2800" dirty="0" err="1" smtClean="0">
                <a:solidFill>
                  <a:schemeClr val="bg1"/>
                </a:solidFill>
                <a:latin typeface="Open Sans Light"/>
                <a:cs typeface="Open Sans Light"/>
              </a:rPr>
              <a:t>Samudra</a:t>
            </a:r>
            <a:r>
              <a:rPr lang="en-US" sz="2800" dirty="0" smtClean="0">
                <a:solidFill>
                  <a:schemeClr val="bg1"/>
                </a:solidFill>
                <a:latin typeface="Open Sans Light"/>
                <a:cs typeface="Open Sans Light"/>
              </a:rPr>
              <a:t>,</a:t>
            </a:r>
          </a:p>
          <a:p>
            <a:pPr algn="ctr"/>
            <a:r>
              <a:rPr lang="en-US" sz="2800" dirty="0" smtClean="0">
                <a:solidFill>
                  <a:schemeClr val="bg1"/>
                </a:solidFill>
                <a:latin typeface="Open Sans Light"/>
                <a:cs typeface="Open Sans Light"/>
              </a:rPr>
              <a:t>68100 </a:t>
            </a:r>
            <a:r>
              <a:rPr lang="en-US" sz="2800" dirty="0" err="1" smtClean="0">
                <a:solidFill>
                  <a:schemeClr val="bg1"/>
                </a:solidFill>
                <a:latin typeface="Open Sans Light"/>
                <a:cs typeface="Open Sans Light"/>
              </a:rPr>
              <a:t>Batu</a:t>
            </a:r>
            <a:r>
              <a:rPr lang="en-US" sz="2800" dirty="0" smtClean="0">
                <a:solidFill>
                  <a:schemeClr val="bg1"/>
                </a:solidFill>
                <a:latin typeface="Open Sans Light"/>
                <a:cs typeface="Open Sans Light"/>
              </a:rPr>
              <a:t> Caves,</a:t>
            </a:r>
          </a:p>
          <a:p>
            <a:pPr algn="ctr"/>
            <a:r>
              <a:rPr lang="en-US" sz="2800" dirty="0" smtClean="0">
                <a:solidFill>
                  <a:schemeClr val="bg1"/>
                </a:solidFill>
                <a:latin typeface="Open Sans Light"/>
                <a:cs typeface="Open Sans Light"/>
              </a:rPr>
              <a:t>Selangor, Malaysia.</a:t>
            </a:r>
          </a:p>
          <a:p>
            <a:pPr algn="ctr"/>
            <a:endParaRPr lang="en-US" sz="2800" dirty="0">
              <a:solidFill>
                <a:schemeClr val="bg1"/>
              </a:solidFill>
              <a:latin typeface="Open Sans Light"/>
              <a:cs typeface="Open Sans Light"/>
            </a:endParaRPr>
          </a:p>
          <a:p>
            <a:pPr algn="ctr"/>
            <a:r>
              <a:rPr lang="en-US" sz="2800" dirty="0" smtClean="0">
                <a:solidFill>
                  <a:schemeClr val="bg1"/>
                </a:solidFill>
                <a:latin typeface="Open Sans Light"/>
                <a:cs typeface="Open Sans Light"/>
              </a:rPr>
              <a:t>Tel: +603-6185</a:t>
            </a:r>
            <a:r>
              <a:rPr lang="en-US" sz="2800" dirty="0">
                <a:solidFill>
                  <a:schemeClr val="bg1"/>
                </a:solidFill>
                <a:latin typeface="Open Sans Light"/>
                <a:cs typeface="Open Sans Light"/>
              </a:rPr>
              <a:t> </a:t>
            </a:r>
            <a:r>
              <a:rPr lang="en-US" sz="2800" dirty="0" smtClean="0">
                <a:solidFill>
                  <a:schemeClr val="bg1"/>
                </a:solidFill>
                <a:latin typeface="Open Sans Light"/>
                <a:cs typeface="Open Sans Light"/>
              </a:rPr>
              <a:t>9970</a:t>
            </a:r>
          </a:p>
          <a:p>
            <a:pPr algn="ctr"/>
            <a:r>
              <a:rPr lang="en-US" sz="2800" dirty="0" smtClean="0">
                <a:solidFill>
                  <a:schemeClr val="bg1"/>
                </a:solidFill>
                <a:latin typeface="Open Sans Light"/>
                <a:cs typeface="Open Sans Light"/>
              </a:rPr>
              <a:t>Fax: +603-6184 2524</a:t>
            </a:r>
          </a:p>
          <a:p>
            <a:pPr algn="ctr"/>
            <a:r>
              <a:rPr lang="en-US" sz="2800" dirty="0" smtClean="0">
                <a:solidFill>
                  <a:schemeClr val="bg1"/>
                </a:solidFill>
                <a:latin typeface="Open Sans Light"/>
                <a:cs typeface="Open Sans Light"/>
              </a:rPr>
              <a:t>Email: info@salihin.com.my</a:t>
            </a:r>
            <a:endParaRPr lang="en-US" sz="2800" dirty="0">
              <a:solidFill>
                <a:schemeClr val="bg1"/>
              </a:solidFill>
              <a:latin typeface="Open Sans Light"/>
              <a:cs typeface="Open Sans Light"/>
            </a:endParaRPr>
          </a:p>
        </p:txBody>
      </p:sp>
      <p:grpSp>
        <p:nvGrpSpPr>
          <p:cNvPr id="24" name="Group 1"/>
          <p:cNvGrpSpPr>
            <a:grpSpLocks/>
          </p:cNvGrpSpPr>
          <p:nvPr/>
        </p:nvGrpSpPr>
        <p:grpSpPr bwMode="auto">
          <a:xfrm>
            <a:off x="11823279" y="4409102"/>
            <a:ext cx="804438" cy="508000"/>
            <a:chOff x="2228" y="4141"/>
            <a:chExt cx="190" cy="120"/>
          </a:xfrm>
          <a:solidFill>
            <a:schemeClr val="bg1"/>
          </a:solidFill>
        </p:grpSpPr>
        <p:sp>
          <p:nvSpPr>
            <p:cNvPr id="25" name="Freeform 2"/>
            <p:cNvSpPr>
              <a:spLocks noChangeArrowheads="1"/>
            </p:cNvSpPr>
            <p:nvPr/>
          </p:nvSpPr>
          <p:spPr bwMode="auto">
            <a:xfrm>
              <a:off x="2228" y="4141"/>
              <a:ext cx="190" cy="121"/>
            </a:xfrm>
            <a:custGeom>
              <a:avLst/>
              <a:gdLst>
                <a:gd name="T0" fmla="*/ 815 w 844"/>
                <a:gd name="T1" fmla="*/ 535 h 536"/>
                <a:gd name="T2" fmla="*/ 815 w 844"/>
                <a:gd name="T3" fmla="*/ 535 h 536"/>
                <a:gd name="T4" fmla="*/ 36 w 844"/>
                <a:gd name="T5" fmla="*/ 535 h 536"/>
                <a:gd name="T6" fmla="*/ 0 w 844"/>
                <a:gd name="T7" fmla="*/ 517 h 536"/>
                <a:gd name="T8" fmla="*/ 0 w 844"/>
                <a:gd name="T9" fmla="*/ 27 h 536"/>
                <a:gd name="T10" fmla="*/ 36 w 844"/>
                <a:gd name="T11" fmla="*/ 0 h 536"/>
                <a:gd name="T12" fmla="*/ 815 w 844"/>
                <a:gd name="T13" fmla="*/ 0 h 536"/>
                <a:gd name="T14" fmla="*/ 843 w 844"/>
                <a:gd name="T15" fmla="*/ 27 h 536"/>
                <a:gd name="T16" fmla="*/ 843 w 844"/>
                <a:gd name="T17" fmla="*/ 517 h 536"/>
                <a:gd name="T18" fmla="*/ 815 w 844"/>
                <a:gd name="T19" fmla="*/ 535 h 536"/>
                <a:gd name="T20" fmla="*/ 36 w 844"/>
                <a:gd name="T21" fmla="*/ 517 h 536"/>
                <a:gd name="T22" fmla="*/ 36 w 844"/>
                <a:gd name="T23" fmla="*/ 517 h 536"/>
                <a:gd name="T24" fmla="*/ 797 w 844"/>
                <a:gd name="T25" fmla="*/ 517 h 536"/>
                <a:gd name="T26" fmla="*/ 797 w 844"/>
                <a:gd name="T27" fmla="*/ 36 h 536"/>
                <a:gd name="T28" fmla="*/ 36 w 844"/>
                <a:gd name="T29" fmla="*/ 36 h 536"/>
                <a:gd name="T30" fmla="*/ 36 w 844"/>
                <a:gd name="T31" fmla="*/ 517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4" h="536">
                  <a:moveTo>
                    <a:pt x="815" y="535"/>
                  </a:moveTo>
                  <a:lnTo>
                    <a:pt x="815" y="535"/>
                  </a:lnTo>
                  <a:cubicBezTo>
                    <a:pt x="36" y="535"/>
                    <a:pt x="36" y="535"/>
                    <a:pt x="36" y="535"/>
                  </a:cubicBezTo>
                  <a:cubicBezTo>
                    <a:pt x="9" y="535"/>
                    <a:pt x="0" y="526"/>
                    <a:pt x="0" y="517"/>
                  </a:cubicBezTo>
                  <a:cubicBezTo>
                    <a:pt x="0" y="27"/>
                    <a:pt x="0" y="27"/>
                    <a:pt x="0" y="27"/>
                  </a:cubicBezTo>
                  <a:cubicBezTo>
                    <a:pt x="0" y="9"/>
                    <a:pt x="9" y="0"/>
                    <a:pt x="36" y="0"/>
                  </a:cubicBezTo>
                  <a:cubicBezTo>
                    <a:pt x="815" y="0"/>
                    <a:pt x="815" y="0"/>
                    <a:pt x="815" y="0"/>
                  </a:cubicBezTo>
                  <a:cubicBezTo>
                    <a:pt x="824" y="0"/>
                    <a:pt x="843" y="9"/>
                    <a:pt x="843" y="27"/>
                  </a:cubicBezTo>
                  <a:cubicBezTo>
                    <a:pt x="843" y="517"/>
                    <a:pt x="843" y="517"/>
                    <a:pt x="843" y="517"/>
                  </a:cubicBezTo>
                  <a:cubicBezTo>
                    <a:pt x="843" y="526"/>
                    <a:pt x="824" y="535"/>
                    <a:pt x="815" y="535"/>
                  </a:cubicBezTo>
                  <a:close/>
                  <a:moveTo>
                    <a:pt x="36" y="517"/>
                  </a:moveTo>
                  <a:lnTo>
                    <a:pt x="36" y="517"/>
                  </a:lnTo>
                  <a:cubicBezTo>
                    <a:pt x="797" y="517"/>
                    <a:pt x="797" y="517"/>
                    <a:pt x="797" y="517"/>
                  </a:cubicBezTo>
                  <a:cubicBezTo>
                    <a:pt x="797" y="36"/>
                    <a:pt x="797" y="36"/>
                    <a:pt x="797" y="36"/>
                  </a:cubicBezTo>
                  <a:cubicBezTo>
                    <a:pt x="36" y="36"/>
                    <a:pt x="36" y="36"/>
                    <a:pt x="36" y="36"/>
                  </a:cubicBezTo>
                  <a:lnTo>
                    <a:pt x="36" y="517"/>
                  </a:lnTo>
                  <a:close/>
                </a:path>
              </a:pathLst>
            </a:custGeom>
            <a:grp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3"/>
            <p:cNvSpPr>
              <a:spLocks noChangeArrowheads="1"/>
            </p:cNvSpPr>
            <p:nvPr/>
          </p:nvSpPr>
          <p:spPr bwMode="auto">
            <a:xfrm>
              <a:off x="2228" y="4197"/>
              <a:ext cx="190" cy="65"/>
            </a:xfrm>
            <a:custGeom>
              <a:avLst/>
              <a:gdLst>
                <a:gd name="T0" fmla="*/ 815 w 844"/>
                <a:gd name="T1" fmla="*/ 290 h 291"/>
                <a:gd name="T2" fmla="*/ 815 w 844"/>
                <a:gd name="T3" fmla="*/ 290 h 291"/>
                <a:gd name="T4" fmla="*/ 36 w 844"/>
                <a:gd name="T5" fmla="*/ 290 h 291"/>
                <a:gd name="T6" fmla="*/ 9 w 844"/>
                <a:gd name="T7" fmla="*/ 290 h 291"/>
                <a:gd name="T8" fmla="*/ 0 w 844"/>
                <a:gd name="T9" fmla="*/ 281 h 291"/>
                <a:gd name="T10" fmla="*/ 272 w 844"/>
                <a:gd name="T11" fmla="*/ 0 h 291"/>
                <a:gd name="T12" fmla="*/ 417 w 844"/>
                <a:gd name="T13" fmla="*/ 145 h 291"/>
                <a:gd name="T14" fmla="*/ 562 w 844"/>
                <a:gd name="T15" fmla="*/ 0 h 291"/>
                <a:gd name="T16" fmla="*/ 843 w 844"/>
                <a:gd name="T17" fmla="*/ 281 h 291"/>
                <a:gd name="T18" fmla="*/ 824 w 844"/>
                <a:gd name="T19" fmla="*/ 290 h 291"/>
                <a:gd name="T20" fmla="*/ 815 w 844"/>
                <a:gd name="T21" fmla="*/ 290 h 291"/>
                <a:gd name="T22" fmla="*/ 272 w 844"/>
                <a:gd name="T23" fmla="*/ 54 h 291"/>
                <a:gd name="T24" fmla="*/ 272 w 844"/>
                <a:gd name="T25" fmla="*/ 54 h 291"/>
                <a:gd name="T26" fmla="*/ 63 w 844"/>
                <a:gd name="T27" fmla="*/ 272 h 291"/>
                <a:gd name="T28" fmla="*/ 779 w 844"/>
                <a:gd name="T29" fmla="*/ 272 h 291"/>
                <a:gd name="T30" fmla="*/ 562 w 844"/>
                <a:gd name="T31" fmla="*/ 54 h 291"/>
                <a:gd name="T32" fmla="*/ 444 w 844"/>
                <a:gd name="T33" fmla="*/ 172 h 291"/>
                <a:gd name="T34" fmla="*/ 408 w 844"/>
                <a:gd name="T35" fmla="*/ 172 h 291"/>
                <a:gd name="T36" fmla="*/ 272 w 844"/>
                <a:gd name="T37" fmla="*/ 5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4" h="291">
                  <a:moveTo>
                    <a:pt x="815" y="290"/>
                  </a:moveTo>
                  <a:lnTo>
                    <a:pt x="815" y="290"/>
                  </a:lnTo>
                  <a:cubicBezTo>
                    <a:pt x="36" y="290"/>
                    <a:pt x="36" y="290"/>
                    <a:pt x="36" y="290"/>
                  </a:cubicBezTo>
                  <a:cubicBezTo>
                    <a:pt x="27" y="290"/>
                    <a:pt x="27" y="290"/>
                    <a:pt x="9" y="290"/>
                  </a:cubicBezTo>
                  <a:cubicBezTo>
                    <a:pt x="0" y="281"/>
                    <a:pt x="0" y="281"/>
                    <a:pt x="0" y="281"/>
                  </a:cubicBezTo>
                  <a:cubicBezTo>
                    <a:pt x="272" y="0"/>
                    <a:pt x="272" y="0"/>
                    <a:pt x="272" y="0"/>
                  </a:cubicBezTo>
                  <a:cubicBezTo>
                    <a:pt x="417" y="145"/>
                    <a:pt x="417" y="145"/>
                    <a:pt x="417" y="145"/>
                  </a:cubicBezTo>
                  <a:cubicBezTo>
                    <a:pt x="562" y="0"/>
                    <a:pt x="562" y="0"/>
                    <a:pt x="562" y="0"/>
                  </a:cubicBezTo>
                  <a:cubicBezTo>
                    <a:pt x="843" y="281"/>
                    <a:pt x="843" y="281"/>
                    <a:pt x="843" y="281"/>
                  </a:cubicBezTo>
                  <a:cubicBezTo>
                    <a:pt x="824" y="290"/>
                    <a:pt x="824" y="290"/>
                    <a:pt x="824" y="290"/>
                  </a:cubicBezTo>
                  <a:lnTo>
                    <a:pt x="815" y="290"/>
                  </a:lnTo>
                  <a:close/>
                  <a:moveTo>
                    <a:pt x="272" y="54"/>
                  </a:moveTo>
                  <a:lnTo>
                    <a:pt x="272" y="54"/>
                  </a:lnTo>
                  <a:cubicBezTo>
                    <a:pt x="63" y="272"/>
                    <a:pt x="63" y="272"/>
                    <a:pt x="63" y="272"/>
                  </a:cubicBezTo>
                  <a:cubicBezTo>
                    <a:pt x="779" y="272"/>
                    <a:pt x="779" y="272"/>
                    <a:pt x="779" y="272"/>
                  </a:cubicBezTo>
                  <a:cubicBezTo>
                    <a:pt x="562" y="54"/>
                    <a:pt x="562" y="54"/>
                    <a:pt x="562" y="54"/>
                  </a:cubicBezTo>
                  <a:cubicBezTo>
                    <a:pt x="444" y="172"/>
                    <a:pt x="444" y="172"/>
                    <a:pt x="444" y="172"/>
                  </a:cubicBezTo>
                  <a:cubicBezTo>
                    <a:pt x="435" y="190"/>
                    <a:pt x="408" y="190"/>
                    <a:pt x="408" y="172"/>
                  </a:cubicBezTo>
                  <a:lnTo>
                    <a:pt x="272" y="54"/>
                  </a:lnTo>
                  <a:close/>
                </a:path>
              </a:pathLst>
            </a:custGeom>
            <a:grp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4"/>
            <p:cNvSpPr>
              <a:spLocks noChangeArrowheads="1"/>
            </p:cNvSpPr>
            <p:nvPr/>
          </p:nvSpPr>
          <p:spPr bwMode="auto">
            <a:xfrm>
              <a:off x="2228" y="4141"/>
              <a:ext cx="190" cy="98"/>
            </a:xfrm>
            <a:custGeom>
              <a:avLst/>
              <a:gdLst>
                <a:gd name="T0" fmla="*/ 417 w 844"/>
                <a:gd name="T1" fmla="*/ 435 h 436"/>
                <a:gd name="T2" fmla="*/ 417 w 844"/>
                <a:gd name="T3" fmla="*/ 435 h 436"/>
                <a:gd name="T4" fmla="*/ 408 w 844"/>
                <a:gd name="T5" fmla="*/ 417 h 436"/>
                <a:gd name="T6" fmla="*/ 0 w 844"/>
                <a:gd name="T7" fmla="*/ 27 h 436"/>
                <a:gd name="T8" fmla="*/ 9 w 844"/>
                <a:gd name="T9" fmla="*/ 9 h 436"/>
                <a:gd name="T10" fmla="*/ 36 w 844"/>
                <a:gd name="T11" fmla="*/ 0 h 436"/>
                <a:gd name="T12" fmla="*/ 815 w 844"/>
                <a:gd name="T13" fmla="*/ 0 h 436"/>
                <a:gd name="T14" fmla="*/ 824 w 844"/>
                <a:gd name="T15" fmla="*/ 9 h 436"/>
                <a:gd name="T16" fmla="*/ 843 w 844"/>
                <a:gd name="T17" fmla="*/ 27 h 436"/>
                <a:gd name="T18" fmla="*/ 444 w 844"/>
                <a:gd name="T19" fmla="*/ 417 h 436"/>
                <a:gd name="T20" fmla="*/ 417 w 844"/>
                <a:gd name="T21" fmla="*/ 435 h 436"/>
                <a:gd name="T22" fmla="*/ 63 w 844"/>
                <a:gd name="T23" fmla="*/ 36 h 436"/>
                <a:gd name="T24" fmla="*/ 63 w 844"/>
                <a:gd name="T25" fmla="*/ 36 h 436"/>
                <a:gd name="T26" fmla="*/ 417 w 844"/>
                <a:gd name="T27" fmla="*/ 390 h 436"/>
                <a:gd name="T28" fmla="*/ 779 w 844"/>
                <a:gd name="T29" fmla="*/ 36 h 436"/>
                <a:gd name="T30" fmla="*/ 63 w 844"/>
                <a:gd name="T31" fmla="*/ 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4" h="436">
                  <a:moveTo>
                    <a:pt x="417" y="435"/>
                  </a:moveTo>
                  <a:lnTo>
                    <a:pt x="417" y="435"/>
                  </a:lnTo>
                  <a:lnTo>
                    <a:pt x="408" y="417"/>
                  </a:lnTo>
                  <a:cubicBezTo>
                    <a:pt x="0" y="27"/>
                    <a:pt x="0" y="27"/>
                    <a:pt x="0" y="27"/>
                  </a:cubicBezTo>
                  <a:cubicBezTo>
                    <a:pt x="9" y="9"/>
                    <a:pt x="9" y="9"/>
                    <a:pt x="9" y="9"/>
                  </a:cubicBezTo>
                  <a:cubicBezTo>
                    <a:pt x="27" y="0"/>
                    <a:pt x="27" y="0"/>
                    <a:pt x="36" y="0"/>
                  </a:cubicBezTo>
                  <a:cubicBezTo>
                    <a:pt x="815" y="0"/>
                    <a:pt x="815" y="0"/>
                    <a:pt x="815" y="0"/>
                  </a:cubicBezTo>
                  <a:cubicBezTo>
                    <a:pt x="815" y="0"/>
                    <a:pt x="824" y="0"/>
                    <a:pt x="824" y="9"/>
                  </a:cubicBezTo>
                  <a:cubicBezTo>
                    <a:pt x="843" y="27"/>
                    <a:pt x="843" y="27"/>
                    <a:pt x="843" y="27"/>
                  </a:cubicBezTo>
                  <a:cubicBezTo>
                    <a:pt x="444" y="417"/>
                    <a:pt x="444" y="417"/>
                    <a:pt x="444" y="417"/>
                  </a:cubicBezTo>
                  <a:cubicBezTo>
                    <a:pt x="435" y="417"/>
                    <a:pt x="435" y="435"/>
                    <a:pt x="417" y="435"/>
                  </a:cubicBezTo>
                  <a:close/>
                  <a:moveTo>
                    <a:pt x="63" y="36"/>
                  </a:moveTo>
                  <a:lnTo>
                    <a:pt x="63" y="36"/>
                  </a:lnTo>
                  <a:cubicBezTo>
                    <a:pt x="417" y="390"/>
                    <a:pt x="417" y="390"/>
                    <a:pt x="417" y="390"/>
                  </a:cubicBezTo>
                  <a:cubicBezTo>
                    <a:pt x="779" y="36"/>
                    <a:pt x="779" y="36"/>
                    <a:pt x="779" y="36"/>
                  </a:cubicBezTo>
                  <a:lnTo>
                    <a:pt x="63" y="36"/>
                  </a:lnTo>
                  <a:close/>
                </a:path>
              </a:pathLst>
            </a:custGeom>
            <a:grp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57305" y="11640175"/>
            <a:ext cx="4045941" cy="1124329"/>
          </a:xfrm>
          <a:prstGeom prst="rect">
            <a:avLst/>
          </a:prstGeom>
        </p:spPr>
      </p:pic>
      <p:sp>
        <p:nvSpPr>
          <p:cNvPr id="16" name="Rectangle 15"/>
          <p:cNvSpPr/>
          <p:nvPr/>
        </p:nvSpPr>
        <p:spPr>
          <a:xfrm>
            <a:off x="10043005" y="11317748"/>
            <a:ext cx="4988295" cy="492453"/>
          </a:xfrm>
          <a:prstGeom prst="rect">
            <a:avLst/>
          </a:prstGeom>
        </p:spPr>
        <p:txBody>
          <a:bodyPr wrap="square" lIns="182889" tIns="91445" rIns="182889" bIns="91445">
            <a:spAutoFit/>
          </a:bodyPr>
          <a:lstStyle/>
          <a:p>
            <a:r>
              <a:rPr lang="en-US" sz="20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Follow us on social media</a:t>
            </a:r>
            <a:endParaRPr lang="en-US"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34</a:t>
            </a:fld>
            <a:endParaRPr lang="en-US" dirty="0"/>
          </a:p>
        </p:txBody>
      </p:sp>
      <p:sp>
        <p:nvSpPr>
          <p:cNvPr id="11" name="TextBox 10"/>
          <p:cNvSpPr txBox="1"/>
          <p:nvPr/>
        </p:nvSpPr>
        <p:spPr>
          <a:xfrm>
            <a:off x="1400414" y="953164"/>
            <a:ext cx="21586688" cy="1231118"/>
          </a:xfrm>
          <a:prstGeom prst="rect">
            <a:avLst/>
          </a:prstGeom>
          <a:noFill/>
        </p:spPr>
        <p:txBody>
          <a:bodyPr wrap="square" lIns="243852" tIns="121926" rIns="243852" bIns="121926" rtlCol="0">
            <a:spAutoFit/>
          </a:bodyPr>
          <a:lstStyle/>
          <a:p>
            <a:pPr algn="ctr"/>
            <a:r>
              <a:rPr lang="en-US" sz="6400" b="1" dirty="0" smtClean="0">
                <a:solidFill>
                  <a:srgbClr val="C00000"/>
                </a:solidFill>
                <a:latin typeface="Open Sans Light"/>
                <a:cs typeface="Open Sans Light"/>
              </a:rPr>
              <a:t>4.0</a:t>
            </a:r>
            <a:r>
              <a:rPr lang="en-US" sz="6400" dirty="0" smtClean="0">
                <a:solidFill>
                  <a:srgbClr val="C00000"/>
                </a:solidFill>
                <a:latin typeface="Open Sans Light"/>
                <a:cs typeface="Open Sans Light"/>
              </a:rPr>
              <a:t> Contact Us</a:t>
            </a:r>
          </a:p>
        </p:txBody>
      </p:sp>
    </p:spTree>
    <p:extLst>
      <p:ext uri="{BB962C8B-B14F-4D97-AF65-F5344CB8AC3E}">
        <p14:creationId xmlns:p14="http://schemas.microsoft.com/office/powerpoint/2010/main" val="24112019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7249" y="5751004"/>
            <a:ext cx="7432431" cy="1545195"/>
          </a:xfrm>
          <a:prstGeom prst="rect">
            <a:avLst/>
          </a:prstGeom>
        </p:spPr>
      </p:pic>
      <p:sp>
        <p:nvSpPr>
          <p:cNvPr id="8" name="TextBox 7"/>
          <p:cNvSpPr txBox="1"/>
          <p:nvPr/>
        </p:nvSpPr>
        <p:spPr>
          <a:xfrm>
            <a:off x="1424183" y="7486502"/>
            <a:ext cx="21586688" cy="1446562"/>
          </a:xfrm>
          <a:prstGeom prst="rect">
            <a:avLst/>
          </a:prstGeom>
          <a:noFill/>
        </p:spPr>
        <p:txBody>
          <a:bodyPr wrap="square" lIns="243852" tIns="121926" rIns="243852" bIns="121926" rtlCol="0">
            <a:spAutoFit/>
          </a:bodyPr>
          <a:lstStyle/>
          <a:p>
            <a:pPr algn="ctr"/>
            <a:r>
              <a:rPr lang="en-US" sz="2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www.salihin.com.my | www.salihinpremier.com</a:t>
            </a:r>
          </a:p>
          <a:p>
            <a:pPr algn="ctr"/>
            <a:endPar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600" b="1" dirty="0" err="1"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Careline</a:t>
            </a:r>
            <a:r>
              <a:rPr lang="en-US" sz="26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r>
              <a:rPr lang="en-US" sz="2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1 300 88 5678 </a:t>
            </a:r>
            <a:endPar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6365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8533389" y="-94944"/>
            <a:ext cx="5352782" cy="6519749"/>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3" name="Rectangle 22"/>
          <p:cNvSpPr/>
          <p:nvPr/>
        </p:nvSpPr>
        <p:spPr>
          <a:xfrm>
            <a:off x="19056883" y="2809124"/>
            <a:ext cx="4311545" cy="1846669"/>
          </a:xfrm>
          <a:prstGeom prst="rect">
            <a:avLst/>
          </a:prstGeom>
        </p:spPr>
        <p:txBody>
          <a:bodyPr wrap="square" lIns="182889" tIns="91445" rIns="182889" bIns="91445">
            <a:spAutoFit/>
          </a:bodyPr>
          <a:lstStyle/>
          <a:p>
            <a:pPr algn="ctr"/>
            <a:r>
              <a:rPr lang="en-US" sz="4300" dirty="0" smtClean="0">
                <a:solidFill>
                  <a:schemeClr val="bg1"/>
                </a:solidFill>
                <a:latin typeface="Open Sans Light"/>
                <a:ea typeface="Open Sans Light"/>
                <a:cs typeface="Open Sans Light"/>
              </a:rPr>
              <a:t>About Us</a:t>
            </a:r>
            <a:endParaRPr lang="en-US" sz="4300" dirty="0">
              <a:solidFill>
                <a:schemeClr val="bg1"/>
              </a:solidFill>
              <a:latin typeface="Open Sans Light"/>
              <a:ea typeface="Open Sans Light"/>
              <a:cs typeface="Open Sans Light"/>
            </a:endParaRPr>
          </a:p>
          <a:p>
            <a:pPr algn="ctr"/>
            <a:r>
              <a:rPr lang="en-US" sz="3700" dirty="0">
                <a:solidFill>
                  <a:schemeClr val="bg1"/>
                </a:solidFill>
                <a:latin typeface="Open Sans Light"/>
                <a:ea typeface="Open Sans Light"/>
                <a:cs typeface="Open Sans Light"/>
              </a:rPr>
              <a:t>—</a:t>
            </a:r>
          </a:p>
          <a:p>
            <a:pPr algn="ctr"/>
            <a:r>
              <a:rPr lang="en-US" sz="28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SALIHIN</a:t>
            </a:r>
            <a:endParaRPr lang="en-US" sz="27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4"/>
          </p:nvPr>
        </p:nvSpPr>
        <p:spPr/>
        <p:txBody>
          <a:bodyPr/>
          <a:lstStyle/>
          <a:p>
            <a:fld id="{C9468CE9-3F3D-1446-A027-4B4CDD3883B0}" type="slidenum">
              <a:rPr lang="en-US" smtClean="0"/>
              <a:t>4</a:t>
            </a:fld>
            <a:endParaRPr lang="en-US" dirty="0"/>
          </a:p>
        </p:txBody>
      </p:sp>
      <p:sp>
        <p:nvSpPr>
          <p:cNvPr id="16" name="Shape 2122"/>
          <p:cNvSpPr/>
          <p:nvPr/>
        </p:nvSpPr>
        <p:spPr>
          <a:xfrm>
            <a:off x="20179934" y="718634"/>
            <a:ext cx="2065442" cy="1729546"/>
          </a:xfrm>
          <a:custGeom>
            <a:avLst/>
            <a:gdLst/>
            <a:ahLst/>
            <a:cxnLst/>
            <a:rect l="0" t="0" r="0" b="0"/>
            <a:pathLst>
              <a:path w="120000" h="120000" extrusionOk="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1561" y="5372052"/>
            <a:ext cx="2383554" cy="145507"/>
          </a:xfrm>
          <a:prstGeom prst="rect">
            <a:avLst/>
          </a:prstGeom>
        </p:spPr>
      </p:pic>
      <p:sp>
        <p:nvSpPr>
          <p:cNvPr id="18" name="Title 4"/>
          <p:cNvSpPr txBox="1">
            <a:spLocks/>
          </p:cNvSpPr>
          <p:nvPr/>
        </p:nvSpPr>
        <p:spPr>
          <a:xfrm>
            <a:off x="1779372" y="5660331"/>
            <a:ext cx="16754017"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b="1" dirty="0">
                <a:solidFill>
                  <a:schemeClr val="tx1"/>
                </a:solidFill>
              </a:rPr>
              <a:t>2</a:t>
            </a:r>
            <a:r>
              <a:rPr lang="en-US" b="1" dirty="0" smtClean="0">
                <a:solidFill>
                  <a:schemeClr val="tx1"/>
                </a:solidFill>
              </a:rPr>
              <a:t>.0 About Us</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Key Management Team</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Services</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600" dirty="0" err="1"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Salihin</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Premier Solutions (SPS)</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Our Diverse Clients</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Our Local &amp; International Networks</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Why SALIHIN?</a:t>
            </a:r>
            <a:endParaRPr lang="en-MY" sz="3600" dirty="0">
              <a:solidFill>
                <a:schemeClr val="tx1"/>
              </a:solidFill>
            </a:endParaRPr>
          </a:p>
        </p:txBody>
      </p:sp>
    </p:spTree>
    <p:extLst>
      <p:ext uri="{BB962C8B-B14F-4D97-AF65-F5344CB8AC3E}">
        <p14:creationId xmlns:p14="http://schemas.microsoft.com/office/powerpoint/2010/main" val="25396408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596327" y="6845026"/>
            <a:ext cx="18822641" cy="5047536"/>
          </a:xfrm>
          <a:prstGeom prst="rect">
            <a:avLst/>
          </a:prstGeom>
          <a:noFill/>
        </p:spPr>
        <p:txBody>
          <a:bodyPr wrap="square" rtlCol="0">
            <a:spAutoFit/>
          </a:bodyPr>
          <a:lstStyle/>
          <a:p>
            <a:pPr algn="just"/>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Founded in 2002, </a:t>
            </a:r>
            <a:r>
              <a:rPr lang="en-US" sz="2300" dirty="0" smtClean="0">
                <a:solidFill>
                  <a:srgbClr val="C00000"/>
                </a:solidFill>
                <a:latin typeface="Neuropol X Rg" panose="02000503040000020004" pitchFamily="2" charset="0"/>
                <a:ea typeface="Open Sans Light" panose="020B0306030504020204" pitchFamily="34" charset="0"/>
                <a:cs typeface="Open Sans Light" panose="020B0306030504020204" pitchFamily="34" charset="0"/>
              </a:rPr>
              <a:t>SALIHIN</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 is the brand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name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of a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group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of independent and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separate legal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entities, deploying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wide spectrum of capabilities to help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clients see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and tap opportunities in the areas of transaction and corporate finance</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 taxation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(direct tax and GST), auditing and assurance, shariah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auditing and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advisory, corporate governance</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 IT consultancy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and business accounting solution</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a:t>
            </a:r>
            <a:endParaRPr lang="en-US" sz="2300" dirty="0">
              <a:latin typeface="Open Sans Light" panose="020B0306030504020204" pitchFamily="34" charset="0"/>
              <a:ea typeface="Open Sans Light" panose="020B0306030504020204" pitchFamily="34" charset="0"/>
              <a:cs typeface="Open Sans Light" panose="020B0306030504020204" pitchFamily="34" charset="0"/>
            </a:endParaRPr>
          </a:p>
          <a:p>
            <a:pPr algn="just"/>
            <a:endParaRPr lang="en-US" sz="23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US" sz="2300" dirty="0">
                <a:latin typeface="Open Sans Light" panose="020B0306030504020204" pitchFamily="34" charset="0"/>
                <a:ea typeface="Open Sans Light" panose="020B0306030504020204" pitchFamily="34" charset="0"/>
                <a:cs typeface="Open Sans Light" panose="020B0306030504020204" pitchFamily="34" charset="0"/>
              </a:rPr>
              <a:t>As one of the fastest growing home-nurtured and </a:t>
            </a:r>
            <a:r>
              <a:rPr lang="en-US" sz="2300" dirty="0" err="1">
                <a:latin typeface="Open Sans Light" panose="020B0306030504020204" pitchFamily="34" charset="0"/>
                <a:ea typeface="Open Sans Light" panose="020B0306030504020204" pitchFamily="34" charset="0"/>
                <a:cs typeface="Open Sans Light" panose="020B0306030504020204" pitchFamily="34" charset="0"/>
              </a:rPr>
              <a:t>bumiputera</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 firms, </a:t>
            </a:r>
            <a:r>
              <a:rPr lang="en-US" sz="2300" dirty="0">
                <a:solidFill>
                  <a:srgbClr val="C00000"/>
                </a:solidFill>
                <a:latin typeface="Neuropol X Rg" panose="02000503040000020004" pitchFamily="2" charset="0"/>
                <a:ea typeface="Open Sans Light" panose="020B0306030504020204" pitchFamily="34" charset="0"/>
                <a:cs typeface="Open Sans Light" panose="020B0306030504020204" pitchFamily="34" charset="0"/>
              </a:rPr>
              <a:t>SALIHIN</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 is having close to 200 competent professionals from different background with diverse thoughts, expertise and experience serving in 9 offices nationwide</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a:t>
            </a:r>
          </a:p>
          <a:p>
            <a:pPr algn="just"/>
            <a:endParaRPr lang="en-US" sz="23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In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addition to relevant licenses/certifications for its capabilities, </a:t>
            </a:r>
            <a:r>
              <a:rPr lang="en-US" sz="2300" dirty="0">
                <a:solidFill>
                  <a:srgbClr val="C00000"/>
                </a:solidFill>
                <a:latin typeface="Neuropol X Rg" panose="02000503040000020004" pitchFamily="2" charset="0"/>
                <a:ea typeface="Open Sans Light" panose="020B0306030504020204" pitchFamily="34" charset="0"/>
                <a:cs typeface="Open Sans Light" panose="020B0306030504020204" pitchFamily="34" charset="0"/>
              </a:rPr>
              <a:t>SALIHIN</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 is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having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MSC Status,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Audit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Oversight Board (AOB) registered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as an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Auditor of Public Interest Entity, licensed Capital Market Service provider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by Securities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Commission, and Approved Training Provider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from Human Resources Development Fund (HRDF).</a:t>
            </a:r>
          </a:p>
          <a:p>
            <a:pPr algn="just"/>
            <a:endParaRPr lang="en-MY" sz="2300" dirty="0">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We have a proven track record credited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to a sustained quality service delivery to our clients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without compromising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our professional integrity. </a:t>
            </a:r>
            <a:r>
              <a:rPr lang="en-US" sz="2300" dirty="0" smtClean="0">
                <a:solidFill>
                  <a:srgbClr val="C00000"/>
                </a:solidFill>
                <a:latin typeface="Neuropol X Rg" panose="02000503040000020004" pitchFamily="2" charset="0"/>
                <a:ea typeface="Open Sans Light" panose="020B0306030504020204" pitchFamily="34" charset="0"/>
                <a:cs typeface="Open Sans Light" panose="020B0306030504020204" pitchFamily="34" charset="0"/>
              </a:rPr>
              <a:t>SALIHIN</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 continues to build on its successes. It became the first in the world to introduce Teaching Accountancy Firm (TAF) to bridge the gap between accountancy theory and practice.</a:t>
            </a:r>
          </a:p>
        </p:txBody>
      </p:sp>
      <p:sp>
        <p:nvSpPr>
          <p:cNvPr id="104" name="TextBox 103"/>
          <p:cNvSpPr txBox="1"/>
          <p:nvPr/>
        </p:nvSpPr>
        <p:spPr>
          <a:xfrm>
            <a:off x="1337099" y="5520856"/>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About Us</a:t>
            </a:r>
            <a:endParaRPr lang="en-US" sz="6400" dirty="0">
              <a:solidFill>
                <a:srgbClr val="C00000"/>
              </a:solidFill>
              <a:latin typeface="Open Sans Light"/>
              <a:cs typeface="Open Sans Light"/>
            </a:endParaRPr>
          </a:p>
        </p:txBody>
      </p:sp>
      <p:pic>
        <p:nvPicPr>
          <p:cNvPr id="10" name="Picture Placeholder 9"/>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0" y="0"/>
            <a:ext cx="24387175" cy="5353050"/>
          </a:xfrm>
          <a:prstGeom prst="rect">
            <a:avLst/>
          </a:prstGeom>
          <a:noFill/>
          <a:ln>
            <a:noFill/>
          </a:ln>
        </p:spPr>
      </p:pic>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5</a:t>
            </a:fld>
            <a:endParaRPr lang="en-US"/>
          </a:p>
        </p:txBody>
      </p:sp>
      <p:sp>
        <p:nvSpPr>
          <p:cNvPr id="16" name="Rectangle 15"/>
          <p:cNvSpPr/>
          <p:nvPr/>
        </p:nvSpPr>
        <p:spPr>
          <a:xfrm>
            <a:off x="19924303" y="6916267"/>
            <a:ext cx="3428614" cy="6809383"/>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17" name="Rectangle 16"/>
          <p:cNvSpPr/>
          <p:nvPr/>
        </p:nvSpPr>
        <p:spPr>
          <a:xfrm>
            <a:off x="19924303" y="7087710"/>
            <a:ext cx="3428163" cy="6463318"/>
          </a:xfrm>
          <a:prstGeom prst="rect">
            <a:avLst/>
          </a:prstGeom>
        </p:spPr>
        <p:txBody>
          <a:bodyPr wrap="square" lIns="182889" tIns="91445" rIns="182889" bIns="91445">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Vision</a:t>
            </a:r>
          </a:p>
          <a:p>
            <a:pPr algn="ctr"/>
            <a:r>
              <a:rPr lang="en-US" sz="2400" dirty="0" smtClean="0">
                <a:solidFill>
                  <a:schemeClr val="bg1"/>
                </a:solidFill>
                <a:latin typeface="Open Sans Light"/>
                <a:ea typeface="Open Sans Light"/>
                <a:cs typeface="Open Sans Light"/>
              </a:rPr>
              <a:t>To become the preferred national accountancy firm of Malaysia.</a:t>
            </a:r>
          </a:p>
          <a:p>
            <a:pPr algn="ctr"/>
            <a:endParaRPr lang="en-US" sz="2400" dirty="0" smtClean="0">
              <a:solidFill>
                <a:schemeClr val="bg1"/>
              </a:solidFill>
              <a:latin typeface="Open Sans Light"/>
              <a:ea typeface="Open Sans Light"/>
              <a:cs typeface="Open Sans Light"/>
            </a:endParaRPr>
          </a:p>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Mission</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400" dirty="0" smtClean="0">
                <a:solidFill>
                  <a:schemeClr val="bg1"/>
                </a:solidFill>
                <a:latin typeface="Open Sans Light"/>
                <a:ea typeface="Open Sans Light"/>
                <a:cs typeface="Open Sans Light"/>
              </a:rPr>
              <a:t>SALIHIN is dedicated to creating value by focusing on customer satisfaction and growth, excellent internal business process and superior human capital resource development.</a:t>
            </a:r>
            <a:endParaRPr lang="en-US" sz="2400" dirty="0">
              <a:solidFill>
                <a:schemeClr val="bg1"/>
              </a:solidFill>
              <a:latin typeface="Open Sans Light"/>
              <a:ea typeface="Open Sans Light"/>
              <a:cs typeface="Open Sans Ligh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390" y="11951685"/>
            <a:ext cx="8567902" cy="108691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17787" y="12235526"/>
            <a:ext cx="3484563" cy="784026"/>
          </a:xfrm>
          <a:prstGeom prst="rect">
            <a:avLst/>
          </a:prstGeom>
        </p:spPr>
      </p:pic>
    </p:spTree>
    <p:extLst>
      <p:ext uri="{BB962C8B-B14F-4D97-AF65-F5344CB8AC3E}">
        <p14:creationId xmlns:p14="http://schemas.microsoft.com/office/powerpoint/2010/main" val="21901847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Key Management Team</a:t>
            </a:r>
            <a:endParaRPr lang="en-US" sz="6400" dirty="0">
              <a:solidFill>
                <a:srgbClr val="C00000"/>
              </a:solidFill>
              <a:latin typeface="Open Sans Light"/>
              <a:cs typeface="Open Sans Light"/>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49370" y="6045691"/>
            <a:ext cx="2595676" cy="2625341"/>
          </a:xfrm>
          <a:prstGeom prst="rect">
            <a:avLst/>
          </a:prstGeom>
        </p:spPr>
      </p:pic>
      <p:sp>
        <p:nvSpPr>
          <p:cNvPr id="20" name="TextBox 19"/>
          <p:cNvSpPr txBox="1"/>
          <p:nvPr/>
        </p:nvSpPr>
        <p:spPr>
          <a:xfrm>
            <a:off x="15934232" y="6650476"/>
            <a:ext cx="7628135" cy="1415772"/>
          </a:xfrm>
          <a:prstGeom prst="rect">
            <a:avLst/>
          </a:prstGeom>
          <a:noFill/>
        </p:spPr>
        <p:txBody>
          <a:bodyPr wrap="square" rtlCol="0">
            <a:spAutoFit/>
          </a:bodyPr>
          <a:lstStyle/>
          <a:p>
            <a:r>
              <a:rPr lang="en-US" b="1" dirty="0" err="1" smtClean="0">
                <a:solidFill>
                  <a:schemeClr val="tx1">
                    <a:lumMod val="65000"/>
                    <a:lumOff val="35000"/>
                  </a:schemeClr>
                </a:solidFill>
              </a:rPr>
              <a:t>Salihin</a:t>
            </a:r>
            <a:r>
              <a:rPr lang="en-US" b="1" dirty="0" smtClean="0">
                <a:solidFill>
                  <a:schemeClr val="tx1">
                    <a:lumMod val="65000"/>
                    <a:lumOff val="35000"/>
                  </a:schemeClr>
                </a:solidFill>
              </a:rPr>
              <a:t> Abang</a:t>
            </a:r>
          </a:p>
          <a:p>
            <a:r>
              <a:rPr lang="en-US" dirty="0" smtClean="0">
                <a:solidFill>
                  <a:schemeClr val="tx1">
                    <a:lumMod val="65000"/>
                    <a:lumOff val="35000"/>
                  </a:schemeClr>
                </a:solidFill>
              </a:rPr>
              <a:t>Founder/Managing Partner/CEO</a:t>
            </a:r>
            <a:endParaRPr lang="en-US" dirty="0">
              <a:solidFill>
                <a:schemeClr val="tx1">
                  <a:lumMod val="65000"/>
                  <a:lumOff val="35000"/>
                </a:schemeClr>
              </a:solidFill>
            </a:endParaRPr>
          </a:p>
        </p:txBody>
      </p:sp>
      <p:pic>
        <p:nvPicPr>
          <p:cNvPr id="1026" name="Picture 2" descr="C:\Users\User\Desktop\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26554" y="7864438"/>
            <a:ext cx="9313105" cy="50708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26554" y="5332034"/>
            <a:ext cx="8959380" cy="21950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33277" y="2850278"/>
            <a:ext cx="6420323" cy="2190178"/>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
          <p:cNvSpPr>
            <a:spLocks noGrp="1"/>
          </p:cNvSpPr>
          <p:nvPr>
            <p:ph type="sldNum" sz="quarter" idx="4"/>
          </p:nvPr>
        </p:nvSpPr>
        <p:spPr>
          <a:solidFill>
            <a:srgbClr val="C00000"/>
          </a:solidFill>
        </p:spPr>
        <p:txBody>
          <a:bodyPr anchor="ctr"/>
          <a:lstStyle/>
          <a:p>
            <a:fld id="{C9468CE9-3F3D-1446-A027-4B4CDD3883B0}" type="slidenum">
              <a:rPr lang="en-US" sz="2000" smtClean="0">
                <a:solidFill>
                  <a:schemeClr val="bg1"/>
                </a:solidFill>
                <a:latin typeface="Open Sans" panose="020B0606030504020204" pitchFamily="34" charset="0"/>
                <a:ea typeface="Open Sans" panose="020B0606030504020204" pitchFamily="34" charset="0"/>
                <a:cs typeface="Open Sans" panose="020B0606030504020204" pitchFamily="34" charset="0"/>
              </a:rPr>
              <a:t>6</a:t>
            </a:fld>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461348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solidFill>
            <a:srgbClr val="C00000"/>
          </a:solidFill>
        </p:spPr>
        <p:txBody>
          <a:bodyPr/>
          <a:lstStyle/>
          <a:p>
            <a:fld id="{C9468CE9-3F3D-1446-A027-4B4CDD3883B0}" type="slidenum">
              <a:rPr lang="en-US" smtClean="0"/>
              <a:t>7</a:t>
            </a:fld>
            <a:endParaRPr lang="en-US"/>
          </a:p>
        </p:txBody>
      </p:sp>
      <p:sp>
        <p:nvSpPr>
          <p:cNvPr id="93" name="TextBox 92"/>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Services</a:t>
            </a:r>
            <a:endParaRPr lang="en-US" sz="6400" dirty="0">
              <a:solidFill>
                <a:srgbClr val="C00000"/>
              </a:solidFill>
              <a:latin typeface="Open Sans Light"/>
              <a:cs typeface="Open Sans Light"/>
            </a:endParaRPr>
          </a:p>
        </p:txBody>
      </p:sp>
      <p:grpSp>
        <p:nvGrpSpPr>
          <p:cNvPr id="95" name="Group 94"/>
          <p:cNvGrpSpPr/>
          <p:nvPr/>
        </p:nvGrpSpPr>
        <p:grpSpPr>
          <a:xfrm>
            <a:off x="2064161" y="3023261"/>
            <a:ext cx="20202575" cy="9244921"/>
            <a:chOff x="344487" y="1818503"/>
            <a:chExt cx="8847618" cy="4048768"/>
          </a:xfrm>
        </p:grpSpPr>
        <p:grpSp>
          <p:nvGrpSpPr>
            <p:cNvPr id="96" name="Group 95"/>
            <p:cNvGrpSpPr/>
            <p:nvPr/>
          </p:nvGrpSpPr>
          <p:grpSpPr>
            <a:xfrm>
              <a:off x="368942" y="1836487"/>
              <a:ext cx="2771831" cy="1896341"/>
              <a:chOff x="360940" y="1453073"/>
              <a:chExt cx="2854212" cy="1631114"/>
            </a:xfrm>
          </p:grpSpPr>
          <p:sp>
            <p:nvSpPr>
              <p:cNvPr id="114" name="Rounded Rectangle 113"/>
              <p:cNvSpPr/>
              <p:nvPr/>
            </p:nvSpPr>
            <p:spPr>
              <a:xfrm>
                <a:off x="369531" y="1460244"/>
                <a:ext cx="2845621" cy="1623943"/>
              </a:xfrm>
              <a:prstGeom prst="roundRect">
                <a:avLst>
                  <a:gd name="adj" fmla="val 9410"/>
                </a:avLst>
              </a:prstGeom>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a:p>
            </p:txBody>
          </p:sp>
          <p:sp>
            <p:nvSpPr>
              <p:cNvPr id="115" name="Round Same Side Corner Rectangle 114"/>
              <p:cNvSpPr/>
              <p:nvPr/>
            </p:nvSpPr>
            <p:spPr>
              <a:xfrm>
                <a:off x="360940" y="1453073"/>
                <a:ext cx="2854212" cy="401858"/>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6" name="TextBox 115"/>
              <p:cNvSpPr txBox="1"/>
              <p:nvPr/>
            </p:nvSpPr>
            <p:spPr>
              <a:xfrm>
                <a:off x="369531" y="1798330"/>
                <a:ext cx="2845621" cy="1182560"/>
              </a:xfrm>
              <a:prstGeom prst="rect">
                <a:avLst/>
              </a:prstGeom>
              <a:noFill/>
            </p:spPr>
            <p:txBody>
              <a:bodyPr wrap="square" rtlCol="0">
                <a:spAutoFit/>
              </a:bodyPr>
              <a:lstStyle/>
              <a:p>
                <a:pPr algn="ctr">
                  <a:lnSpc>
                    <a:spcPct val="150000"/>
                  </a:lnSpc>
                </a:pP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Statutory Financial Statement Audit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Review Engagements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Compilation Engagement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MPERS / MFRS Training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Agreed Upon Procedures</a:t>
                </a:r>
              </a:p>
            </p:txBody>
          </p:sp>
          <p:sp>
            <p:nvSpPr>
              <p:cNvPr id="117" name="TextBox 116"/>
              <p:cNvSpPr txBox="1"/>
              <p:nvPr/>
            </p:nvSpPr>
            <p:spPr>
              <a:xfrm>
                <a:off x="821558" y="1563250"/>
                <a:ext cx="1891776" cy="218045"/>
              </a:xfrm>
              <a:prstGeom prst="rect">
                <a:avLst/>
              </a:prstGeom>
              <a:noFill/>
            </p:spPr>
            <p:txBody>
              <a:bodyPr wrap="non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AUDIT &amp; ASSURANCE</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7" name="Group 96"/>
            <p:cNvGrpSpPr/>
            <p:nvPr/>
          </p:nvGrpSpPr>
          <p:grpSpPr>
            <a:xfrm>
              <a:off x="3288677" y="1818503"/>
              <a:ext cx="2866345" cy="1914327"/>
              <a:chOff x="369766" y="3346665"/>
              <a:chExt cx="2899277" cy="2056148"/>
            </a:xfrm>
          </p:grpSpPr>
          <p:sp>
            <p:nvSpPr>
              <p:cNvPr id="110" name="Rounded Rectangle 109"/>
              <p:cNvSpPr/>
              <p:nvPr/>
            </p:nvSpPr>
            <p:spPr>
              <a:xfrm>
                <a:off x="378205" y="3374937"/>
                <a:ext cx="2890837" cy="2027876"/>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11" name="Round Same Side Corner Rectangle 110"/>
              <p:cNvSpPr/>
              <p:nvPr/>
            </p:nvSpPr>
            <p:spPr>
              <a:xfrm>
                <a:off x="369766" y="3346665"/>
                <a:ext cx="2899277" cy="521131"/>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2" name="TextBox 111"/>
              <p:cNvSpPr txBox="1"/>
              <p:nvPr/>
            </p:nvSpPr>
            <p:spPr>
              <a:xfrm>
                <a:off x="437278" y="4027173"/>
                <a:ext cx="2789537" cy="1237826"/>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Preparation &amp; Submission: GST-03</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Accounting and Review for users of SPS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Preparation of Full Sets Accounts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Preparation of Management Account or Reports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Forensic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Accounting</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3" name="TextBox 112"/>
              <p:cNvSpPr txBox="1"/>
              <p:nvPr/>
            </p:nvSpPr>
            <p:spPr>
              <a:xfrm>
                <a:off x="781924" y="3417951"/>
                <a:ext cx="2179331" cy="490105"/>
              </a:xfrm>
              <a:prstGeom prst="rect">
                <a:avLst/>
              </a:prstGeom>
              <a:noFill/>
            </p:spPr>
            <p:txBody>
              <a:bodyPr wrap="non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GST </a:t>
                </a: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&amp;</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BUSINESS</a:t>
                </a:r>
              </a:p>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ACCOUNTING </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SOLUTION</a:t>
                </a:r>
              </a:p>
            </p:txBody>
          </p:sp>
        </p:grpSp>
        <p:grpSp>
          <p:nvGrpSpPr>
            <p:cNvPr id="98" name="Group 97"/>
            <p:cNvGrpSpPr/>
            <p:nvPr/>
          </p:nvGrpSpPr>
          <p:grpSpPr>
            <a:xfrm>
              <a:off x="6323337" y="1819795"/>
              <a:ext cx="2868768" cy="4047476"/>
              <a:chOff x="3272614" y="1484485"/>
              <a:chExt cx="4614947" cy="1600941"/>
            </a:xfrm>
          </p:grpSpPr>
          <p:sp>
            <p:nvSpPr>
              <p:cNvPr id="105" name="Rounded Rectangle 104"/>
              <p:cNvSpPr/>
              <p:nvPr/>
            </p:nvSpPr>
            <p:spPr>
              <a:xfrm>
                <a:off x="3272614" y="1494387"/>
                <a:ext cx="4536505" cy="1591039"/>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a:p>
            </p:txBody>
          </p:sp>
          <p:sp>
            <p:nvSpPr>
              <p:cNvPr id="106" name="Round Same Side Corner Rectangle 105"/>
              <p:cNvSpPr/>
              <p:nvPr/>
            </p:nvSpPr>
            <p:spPr>
              <a:xfrm>
                <a:off x="3272614" y="1484485"/>
                <a:ext cx="4536504" cy="191400"/>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7" name="TextBox 106"/>
              <p:cNvSpPr txBox="1"/>
              <p:nvPr/>
            </p:nvSpPr>
            <p:spPr>
              <a:xfrm>
                <a:off x="3305100" y="1738947"/>
                <a:ext cx="4477173" cy="1238187"/>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Strategic Planning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Cash Flow Planning &amp; Pricing Strategy</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Bad Debt Management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Record Keeping and Internal Control</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Special Transaction</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GST-IT Advisory</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Transfer of Going Concern</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Audit and Investigation</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Advice on GST Ruling &amp; Appeal</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GST-03 Monthly Submission Review</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Monitoring TAP System</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Annual Adjustment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Training &amp; Education Services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Accounting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Software</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8" name="TextBox 107"/>
              <p:cNvSpPr txBox="1"/>
              <p:nvPr/>
            </p:nvSpPr>
            <p:spPr>
              <a:xfrm>
                <a:off x="4487156" y="1544102"/>
                <a:ext cx="2107435" cy="100270"/>
              </a:xfrm>
              <a:prstGeom prst="rect">
                <a:avLst/>
              </a:prstGeom>
              <a:noFill/>
            </p:spPr>
            <p:txBody>
              <a:bodyPr wrap="non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GST ADVISORY</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9" name="TextBox 108"/>
              <p:cNvSpPr txBox="1"/>
              <p:nvPr/>
            </p:nvSpPr>
            <p:spPr>
              <a:xfrm>
                <a:off x="3696629" y="2255689"/>
                <a:ext cx="4190932" cy="103477"/>
              </a:xfrm>
              <a:prstGeom prst="rect">
                <a:avLst/>
              </a:prstGeom>
              <a:noFill/>
            </p:spPr>
            <p:txBody>
              <a:bodyPr wrap="square" rtlCol="0">
                <a:spAutoFit/>
              </a:bodyPr>
              <a:lstStyle/>
              <a:p>
                <a:pPr algn="ctr"/>
                <a:endParaRPr lang="en-US" sz="1100" dirty="0">
                  <a:latin typeface="Century Gothic" panose="020B0502020202020204" pitchFamily="34" charset="0"/>
                </a:endParaRPr>
              </a:p>
            </p:txBody>
          </p:sp>
        </p:grpSp>
        <p:grpSp>
          <p:nvGrpSpPr>
            <p:cNvPr id="99" name="Group 98"/>
            <p:cNvGrpSpPr/>
            <p:nvPr/>
          </p:nvGrpSpPr>
          <p:grpSpPr>
            <a:xfrm>
              <a:off x="344487" y="3881337"/>
              <a:ext cx="5880038" cy="1985930"/>
              <a:chOff x="3545610" y="3337061"/>
              <a:chExt cx="4434342" cy="1124137"/>
            </a:xfrm>
          </p:grpSpPr>
          <p:sp>
            <p:nvSpPr>
              <p:cNvPr id="100" name="Rounded Rectangle 99"/>
              <p:cNvSpPr/>
              <p:nvPr/>
            </p:nvSpPr>
            <p:spPr>
              <a:xfrm>
                <a:off x="3545728" y="3356992"/>
                <a:ext cx="4381811" cy="1104206"/>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01" name="Round Same Side Corner Rectangle 100"/>
              <p:cNvSpPr/>
              <p:nvPr/>
            </p:nvSpPr>
            <p:spPr>
              <a:xfrm>
                <a:off x="3545610" y="3337061"/>
                <a:ext cx="4381929" cy="239360"/>
              </a:xfrm>
              <a:prstGeom prst="round2SameRect">
                <a:avLst>
                  <a:gd name="adj1" fmla="val 48698"/>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 name="TextBox 101"/>
              <p:cNvSpPr txBox="1"/>
              <p:nvPr/>
            </p:nvSpPr>
            <p:spPr>
              <a:xfrm>
                <a:off x="3642237" y="3759220"/>
                <a:ext cx="2196933" cy="513037"/>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Mergers and Acquisition Tax Advisory</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Corporate Tax Compliance and Planning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Transfer Pricing Advisory </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Transfer Pricing Documentation</a:t>
                </a:r>
              </a:p>
            </p:txBody>
          </p:sp>
          <p:sp>
            <p:nvSpPr>
              <p:cNvPr id="103" name="TextBox 102"/>
              <p:cNvSpPr txBox="1"/>
              <p:nvPr/>
            </p:nvSpPr>
            <p:spPr>
              <a:xfrm>
                <a:off x="4664416" y="3404592"/>
                <a:ext cx="2144317" cy="143494"/>
              </a:xfrm>
              <a:prstGeom prst="rect">
                <a:avLst/>
              </a:prstGeom>
              <a:noFill/>
            </p:spPr>
            <p:txBody>
              <a:bodyPr wrap="squar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DIRECT TAXATION</a:t>
                </a:r>
              </a:p>
            </p:txBody>
          </p:sp>
          <p:sp>
            <p:nvSpPr>
              <p:cNvPr id="104" name="TextBox 103"/>
              <p:cNvSpPr txBox="1"/>
              <p:nvPr/>
            </p:nvSpPr>
            <p:spPr>
              <a:xfrm>
                <a:off x="5793933" y="3707573"/>
                <a:ext cx="2186019" cy="638928"/>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Tax Audit, Investigation &amp; Appeal</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International Tax Consulting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Real Property Gain Tax</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Tax Accounting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Tax Risk Management</a:t>
                </a:r>
              </a:p>
            </p:txBody>
          </p:sp>
        </p:grpSp>
      </p:grpSp>
      <p:sp>
        <p:nvSpPr>
          <p:cNvPr id="27" name="TextBox 26"/>
          <p:cNvSpPr txBox="1"/>
          <p:nvPr/>
        </p:nvSpPr>
        <p:spPr>
          <a:xfrm>
            <a:off x="1446791" y="1951975"/>
            <a:ext cx="21586688" cy="738676"/>
          </a:xfrm>
          <a:prstGeom prst="rect">
            <a:avLst/>
          </a:prstGeom>
          <a:noFill/>
        </p:spPr>
        <p:txBody>
          <a:bodyPr wrap="square" lIns="243852" tIns="121926" rIns="243852" bIns="121926" rtlCol="0">
            <a:spAutoFit/>
          </a:bodyPr>
          <a:lstStyle/>
          <a:p>
            <a:pPr algn="ctr"/>
            <a:r>
              <a:rPr lang="en-US" sz="3200" dirty="0" smtClean="0">
                <a:solidFill>
                  <a:srgbClr val="C00000"/>
                </a:solidFill>
                <a:latin typeface="Neuropol X Rg" panose="02000503040000020004" pitchFamily="2" charset="0"/>
                <a:cs typeface="Open Sans Light"/>
              </a:rPr>
              <a:t>SALIHIN</a:t>
            </a:r>
            <a:r>
              <a:rPr lang="en-US" sz="3200" dirty="0" smtClean="0">
                <a:solidFill>
                  <a:schemeClr val="tx1">
                    <a:lumMod val="65000"/>
                    <a:lumOff val="35000"/>
                  </a:schemeClr>
                </a:solidFill>
                <a:latin typeface="Open Sans Light"/>
                <a:cs typeface="Open Sans Light"/>
              </a:rPr>
              <a:t> offers wide spectrum value for money services:</a:t>
            </a:r>
            <a:endParaRPr lang="en-US" sz="32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9950604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solidFill>
            <a:srgbClr val="C00000"/>
          </a:solidFill>
        </p:spPr>
        <p:txBody>
          <a:bodyPr/>
          <a:lstStyle/>
          <a:p>
            <a:fld id="{C9468CE9-3F3D-1446-A027-4B4CDD3883B0}" type="slidenum">
              <a:rPr lang="en-US" smtClean="0"/>
              <a:t>8</a:t>
            </a:fld>
            <a:endParaRPr lang="en-US"/>
          </a:p>
        </p:txBody>
      </p:sp>
      <p:sp>
        <p:nvSpPr>
          <p:cNvPr id="93" name="TextBox 92"/>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Services (Cont.)</a:t>
            </a:r>
            <a:endParaRPr lang="en-US" sz="6400" dirty="0">
              <a:solidFill>
                <a:srgbClr val="C00000"/>
              </a:solidFill>
              <a:latin typeface="Open Sans Light"/>
              <a:cs typeface="Open Sans Light"/>
            </a:endParaRPr>
          </a:p>
        </p:txBody>
      </p:sp>
      <p:grpSp>
        <p:nvGrpSpPr>
          <p:cNvPr id="95" name="Group 94"/>
          <p:cNvGrpSpPr/>
          <p:nvPr/>
        </p:nvGrpSpPr>
        <p:grpSpPr>
          <a:xfrm>
            <a:off x="1861391" y="3023259"/>
            <a:ext cx="20294002" cy="9244932"/>
            <a:chOff x="255686" y="1818502"/>
            <a:chExt cx="8887657" cy="4048769"/>
          </a:xfrm>
        </p:grpSpPr>
        <p:grpSp>
          <p:nvGrpSpPr>
            <p:cNvPr id="96" name="Group 95"/>
            <p:cNvGrpSpPr/>
            <p:nvPr/>
          </p:nvGrpSpPr>
          <p:grpSpPr>
            <a:xfrm>
              <a:off x="368943" y="1836487"/>
              <a:ext cx="2771831" cy="1896341"/>
              <a:chOff x="360940" y="1453073"/>
              <a:chExt cx="2854212" cy="1631114"/>
            </a:xfrm>
          </p:grpSpPr>
          <p:sp>
            <p:nvSpPr>
              <p:cNvPr id="114" name="Rounded Rectangle 113"/>
              <p:cNvSpPr/>
              <p:nvPr/>
            </p:nvSpPr>
            <p:spPr>
              <a:xfrm>
                <a:off x="369531" y="1460244"/>
                <a:ext cx="2845621" cy="1623943"/>
              </a:xfrm>
              <a:prstGeom prst="roundRect">
                <a:avLst>
                  <a:gd name="adj" fmla="val 9410"/>
                </a:avLst>
              </a:prstGeom>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a:p>
            </p:txBody>
          </p:sp>
          <p:sp>
            <p:nvSpPr>
              <p:cNvPr id="115" name="Round Same Side Corner Rectangle 114"/>
              <p:cNvSpPr/>
              <p:nvPr/>
            </p:nvSpPr>
            <p:spPr>
              <a:xfrm>
                <a:off x="360940" y="1453073"/>
                <a:ext cx="2854212" cy="401858"/>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6" name="TextBox 115"/>
              <p:cNvSpPr txBox="1"/>
              <p:nvPr/>
            </p:nvSpPr>
            <p:spPr>
              <a:xfrm>
                <a:off x="369531" y="1913146"/>
                <a:ext cx="2845621" cy="1130387"/>
              </a:xfrm>
              <a:prstGeom prst="rect">
                <a:avLst/>
              </a:prstGeom>
              <a:noFill/>
            </p:spPr>
            <p:txBody>
              <a:bodyPr wrap="square" rtlCol="0">
                <a:spAutoFit/>
              </a:bodyPr>
              <a:lstStyle/>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Company Incorporation</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Filing Annual Return</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Updating Information</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Certifying Company Documents</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Striking Off Company</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Legal Due Diligence</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Registration with Relevant Government Agencies</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Corporate Governance Advisory</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Secretarial Due Diligence and Management</a:t>
                </a:r>
              </a:p>
            </p:txBody>
          </p:sp>
          <p:sp>
            <p:nvSpPr>
              <p:cNvPr id="117" name="TextBox 116"/>
              <p:cNvSpPr txBox="1"/>
              <p:nvPr/>
            </p:nvSpPr>
            <p:spPr>
              <a:xfrm>
                <a:off x="851705" y="1505842"/>
                <a:ext cx="1831490" cy="313031"/>
              </a:xfrm>
              <a:prstGeom prst="rect">
                <a:avLst/>
              </a:prstGeom>
              <a:noFill/>
            </p:spPr>
            <p:txBody>
              <a:bodyPr wrap="non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GOVERNANCE &amp;</a:t>
                </a:r>
              </a:p>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CORPORATE SECRETARIAL</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7" name="Group 96"/>
            <p:cNvGrpSpPr/>
            <p:nvPr/>
          </p:nvGrpSpPr>
          <p:grpSpPr>
            <a:xfrm>
              <a:off x="3288677" y="1818502"/>
              <a:ext cx="2866345" cy="1914325"/>
              <a:chOff x="369766" y="3346665"/>
              <a:chExt cx="2899277" cy="2056148"/>
            </a:xfrm>
          </p:grpSpPr>
          <p:sp>
            <p:nvSpPr>
              <p:cNvPr id="110" name="Rounded Rectangle 109"/>
              <p:cNvSpPr/>
              <p:nvPr/>
            </p:nvSpPr>
            <p:spPr>
              <a:xfrm>
                <a:off x="378205" y="3374937"/>
                <a:ext cx="2890837" cy="2027876"/>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11" name="Round Same Side Corner Rectangle 110"/>
              <p:cNvSpPr/>
              <p:nvPr/>
            </p:nvSpPr>
            <p:spPr>
              <a:xfrm>
                <a:off x="369766" y="3346665"/>
                <a:ext cx="2899277" cy="521131"/>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2" name="TextBox 111"/>
              <p:cNvSpPr txBox="1"/>
              <p:nvPr/>
            </p:nvSpPr>
            <p:spPr>
              <a:xfrm>
                <a:off x="428839" y="4000290"/>
                <a:ext cx="2789537" cy="1259542"/>
              </a:xfrm>
              <a:prstGeom prst="rect">
                <a:avLst/>
              </a:prstGeom>
              <a:noFill/>
            </p:spPr>
            <p:txBody>
              <a:bodyPr wrap="square" rtlCol="0">
                <a:spAutoFit/>
              </a:bodyPr>
              <a:lstStyle/>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IT Audit &amp; Due Diligence</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IT Governance and Planning</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IT Project Management </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IT Risk Management &amp; Strategy and Assessment</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Business Intelligence</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IT Sourcing/Outsourcing</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Enterprise Resource Planning (ERP)</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Software Development and </a:t>
                </a:r>
                <a:r>
                  <a:rPr lang="en-US" sz="2100" dirty="0" err="1">
                    <a:latin typeface="Open Sans Light" panose="020B0306030504020204" pitchFamily="34" charset="0"/>
                    <a:ea typeface="Open Sans Light" panose="020B0306030504020204" pitchFamily="34" charset="0"/>
                    <a:cs typeface="Open Sans Light" panose="020B0306030504020204" pitchFamily="34" charset="0"/>
                  </a:rPr>
                  <a:t>Customisation</a:t>
                </a:r>
                <a:endParaRPr lang="en-US" sz="2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3" name="TextBox 112"/>
              <p:cNvSpPr txBox="1"/>
              <p:nvPr/>
            </p:nvSpPr>
            <p:spPr>
              <a:xfrm>
                <a:off x="1233338" y="3516522"/>
                <a:ext cx="1242748" cy="217163"/>
              </a:xfrm>
              <a:prstGeom prst="rect">
                <a:avLst/>
              </a:prstGeom>
              <a:noFill/>
            </p:spPr>
            <p:txBody>
              <a:bodyPr wrap="non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IT </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CONSULTANCY</a:t>
                </a:r>
              </a:p>
            </p:txBody>
          </p:sp>
        </p:grpSp>
        <p:grpSp>
          <p:nvGrpSpPr>
            <p:cNvPr id="98" name="Group 97"/>
            <p:cNvGrpSpPr/>
            <p:nvPr/>
          </p:nvGrpSpPr>
          <p:grpSpPr>
            <a:xfrm>
              <a:off x="6323337" y="1819795"/>
              <a:ext cx="2820006" cy="4047476"/>
              <a:chOff x="3272614" y="1484485"/>
              <a:chExt cx="4536505" cy="1600941"/>
            </a:xfrm>
          </p:grpSpPr>
          <p:sp>
            <p:nvSpPr>
              <p:cNvPr id="105" name="Rounded Rectangle 104"/>
              <p:cNvSpPr/>
              <p:nvPr/>
            </p:nvSpPr>
            <p:spPr>
              <a:xfrm>
                <a:off x="3272614" y="1494387"/>
                <a:ext cx="4536505" cy="1591039"/>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a:p>
            </p:txBody>
          </p:sp>
          <p:sp>
            <p:nvSpPr>
              <p:cNvPr id="106" name="Round Same Side Corner Rectangle 105"/>
              <p:cNvSpPr/>
              <p:nvPr/>
            </p:nvSpPr>
            <p:spPr>
              <a:xfrm>
                <a:off x="3272614" y="1484485"/>
                <a:ext cx="4536504" cy="191400"/>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7" name="TextBox 106"/>
              <p:cNvSpPr txBox="1"/>
              <p:nvPr/>
            </p:nvSpPr>
            <p:spPr>
              <a:xfrm>
                <a:off x="3305100" y="1884147"/>
                <a:ext cx="4477173" cy="954331"/>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Banking Product Structuring</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Securities: </a:t>
                </a: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Sukuk</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Issuance &amp; Structure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Fund, Wealth &amp; Asset Management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Private Equity</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Establishment of Islamic Bank</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Zakat &amp; </a:t>
                </a: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Waqf</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Accounting Software (SPS)</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Compliance Training Program</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Training &amp; Education</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Research and Development</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Review &amp; Screening</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Internal Audit</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External Audit</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Risk Management</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Legal Advisory</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Convernance</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&amp; Supervision</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Accounting</a:t>
                </a:r>
              </a:p>
            </p:txBody>
          </p:sp>
          <p:sp>
            <p:nvSpPr>
              <p:cNvPr id="108" name="TextBox 107"/>
              <p:cNvSpPr txBox="1"/>
              <p:nvPr/>
            </p:nvSpPr>
            <p:spPr>
              <a:xfrm>
                <a:off x="3917266" y="1544102"/>
                <a:ext cx="3247219" cy="79972"/>
              </a:xfrm>
              <a:prstGeom prst="rect">
                <a:avLst/>
              </a:prstGeom>
              <a:noFill/>
            </p:spPr>
            <p:txBody>
              <a:bodyPr wrap="non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SHARIAH AUDIT &amp; ADVISORY</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9" name="Group 98"/>
            <p:cNvGrpSpPr/>
            <p:nvPr/>
          </p:nvGrpSpPr>
          <p:grpSpPr>
            <a:xfrm>
              <a:off x="255686" y="3881326"/>
              <a:ext cx="5899331" cy="1985928"/>
              <a:chOff x="3478647" y="3337061"/>
              <a:chExt cx="4448892" cy="1124137"/>
            </a:xfrm>
          </p:grpSpPr>
          <p:sp>
            <p:nvSpPr>
              <p:cNvPr id="100" name="Rounded Rectangle 99"/>
              <p:cNvSpPr/>
              <p:nvPr/>
            </p:nvSpPr>
            <p:spPr>
              <a:xfrm>
                <a:off x="3545728" y="3356992"/>
                <a:ext cx="4381811" cy="1104206"/>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01" name="Round Same Side Corner Rectangle 100"/>
              <p:cNvSpPr/>
              <p:nvPr/>
            </p:nvSpPr>
            <p:spPr>
              <a:xfrm>
                <a:off x="3545610" y="3337061"/>
                <a:ext cx="4381929" cy="239360"/>
              </a:xfrm>
              <a:prstGeom prst="round2SameRect">
                <a:avLst>
                  <a:gd name="adj1" fmla="val 48698"/>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 name="TextBox 101"/>
              <p:cNvSpPr txBox="1"/>
              <p:nvPr/>
            </p:nvSpPr>
            <p:spPr>
              <a:xfrm>
                <a:off x="3478647" y="3693104"/>
                <a:ext cx="2196933" cy="610381"/>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Internal Auditing</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Enterprise Risk Management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Due Diligence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Business Valuation</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Financial Statement Analysis</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Raising Seed/Start-Up Capital</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Agreed Upon Procedures</a:t>
                </a:r>
              </a:p>
            </p:txBody>
          </p:sp>
          <p:sp>
            <p:nvSpPr>
              <p:cNvPr id="103" name="TextBox 102"/>
              <p:cNvSpPr txBox="1"/>
              <p:nvPr/>
            </p:nvSpPr>
            <p:spPr>
              <a:xfrm>
                <a:off x="4664416" y="3404592"/>
                <a:ext cx="2144317" cy="114446"/>
              </a:xfrm>
              <a:prstGeom prst="rect">
                <a:avLst/>
              </a:prstGeom>
              <a:noFill/>
            </p:spPr>
            <p:txBody>
              <a:bodyPr wrap="squar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TRANSACTION &amp; CORPORATE FINANCE</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 name="TextBox 103"/>
              <p:cNvSpPr txBox="1"/>
              <p:nvPr/>
            </p:nvSpPr>
            <p:spPr>
              <a:xfrm>
                <a:off x="5661803" y="3688684"/>
                <a:ext cx="2186019" cy="694308"/>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Management Buy-In(MBI)/Buy-Out(MBO)</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Project and Infrastructure Finance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 and Post IPO Advisory</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Raising and Restructuring of Debt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Governance and Compliance Advisory</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Forensic Audit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Merges, Acquisition and Demergers</a:t>
                </a:r>
              </a:p>
              <a:p>
                <a:pPr algn="ct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sp>
        <p:nvSpPr>
          <p:cNvPr id="27" name="TextBox 26"/>
          <p:cNvSpPr txBox="1"/>
          <p:nvPr/>
        </p:nvSpPr>
        <p:spPr>
          <a:xfrm>
            <a:off x="1446791" y="1951975"/>
            <a:ext cx="21586688" cy="738676"/>
          </a:xfrm>
          <a:prstGeom prst="rect">
            <a:avLst/>
          </a:prstGeom>
          <a:noFill/>
        </p:spPr>
        <p:txBody>
          <a:bodyPr wrap="square" lIns="243852" tIns="121926" rIns="243852" bIns="121926" rtlCol="0">
            <a:spAutoFit/>
          </a:bodyPr>
          <a:lstStyle/>
          <a:p>
            <a:pPr algn="ctr"/>
            <a:r>
              <a:rPr lang="en-US" sz="3200" dirty="0" smtClean="0">
                <a:solidFill>
                  <a:srgbClr val="C00000"/>
                </a:solidFill>
                <a:latin typeface="Neuropol X Rg" panose="02000503040000020004" pitchFamily="2" charset="0"/>
                <a:cs typeface="Open Sans Light"/>
              </a:rPr>
              <a:t>SALIHIN</a:t>
            </a:r>
            <a:r>
              <a:rPr lang="en-US" sz="3200" dirty="0" smtClean="0">
                <a:solidFill>
                  <a:schemeClr val="tx1">
                    <a:lumMod val="65000"/>
                    <a:lumOff val="35000"/>
                  </a:schemeClr>
                </a:solidFill>
                <a:latin typeface="Open Sans Light"/>
                <a:cs typeface="Open Sans Light"/>
              </a:rPr>
              <a:t> offers wide spectrum value for money services:</a:t>
            </a:r>
            <a:endParaRPr lang="en-US" sz="32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37549635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3" y="0"/>
            <a:ext cx="24406129" cy="13740063"/>
          </a:xfrm>
          <a:prstGeom prst="rect">
            <a:avLst/>
          </a:prstGeom>
        </p:spPr>
      </p:pic>
      <p:sp>
        <p:nvSpPr>
          <p:cNvPr id="3" name="Slide Number Placeholder 2"/>
          <p:cNvSpPr>
            <a:spLocks noGrp="1"/>
          </p:cNvSpPr>
          <p:nvPr>
            <p:ph type="sldNum" sz="quarter" idx="4"/>
          </p:nvPr>
        </p:nvSpPr>
        <p:spPr>
          <a:xfrm>
            <a:off x="23562367" y="12994106"/>
            <a:ext cx="824808" cy="462288"/>
          </a:xfrm>
          <a:solidFill>
            <a:schemeClr val="bg1"/>
          </a:solidFill>
        </p:spPr>
        <p:txBody>
          <a:bodyPr/>
          <a:lstStyle/>
          <a:p>
            <a:fld id="{C9468CE9-3F3D-1446-A027-4B4CDD3883B0}" type="slidenum">
              <a:rPr lang="en-US" smtClean="0">
                <a:solidFill>
                  <a:srgbClr val="C00000"/>
                </a:solidFill>
              </a:rPr>
              <a:pPr/>
              <a:t>9</a:t>
            </a:fld>
            <a:endParaRPr lang="en-US" dirty="0">
              <a:solidFill>
                <a:srgbClr val="C00000"/>
              </a:solidFill>
            </a:endParaRPr>
          </a:p>
        </p:txBody>
      </p:sp>
    </p:spTree>
    <p:extLst>
      <p:ext uri="{BB962C8B-B14F-4D97-AF65-F5344CB8AC3E}">
        <p14:creationId xmlns:p14="http://schemas.microsoft.com/office/powerpoint/2010/main" val="2622592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Master">
  <a:themeElements>
    <a:clrScheme name="Custom 11">
      <a:dk1>
        <a:sysClr val="windowText" lastClr="000000"/>
      </a:dk1>
      <a:lt1>
        <a:sysClr val="window" lastClr="FFFFFF"/>
      </a:lt1>
      <a:dk2>
        <a:srgbClr val="1F497D"/>
      </a:dk2>
      <a:lt2>
        <a:srgbClr val="EEECE1"/>
      </a:lt2>
      <a:accent1>
        <a:srgbClr val="4F81BD"/>
      </a:accent1>
      <a:accent2>
        <a:srgbClr val="1BAAAA"/>
      </a:accent2>
      <a:accent3>
        <a:srgbClr val="3A5270"/>
      </a:accent3>
      <a:accent4>
        <a:srgbClr val="1D8EEA"/>
      </a:accent4>
      <a:accent5>
        <a:srgbClr val="5F5F80"/>
      </a:accent5>
      <a:accent6>
        <a:srgbClr val="CCCDC8"/>
      </a:accent6>
      <a:hlink>
        <a:srgbClr val="69E2DE"/>
      </a:hlink>
      <a:folHlink>
        <a:srgbClr val="4EAA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3537</TotalTime>
  <Words>2775</Words>
  <Application>Microsoft Office PowerPoint</Application>
  <PresentationFormat>Custom</PresentationFormat>
  <Paragraphs>628</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Master</vt:lpstr>
      <vt:lpstr>PROPOSAL FOR STRATEGIC COLLABORATION IN LEARNING &amp; GRADUATE SKILLS ENHANCEMENT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 Twelve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Twelve</dc:creator>
  <cp:lastModifiedBy>User</cp:lastModifiedBy>
  <cp:revision>960</cp:revision>
  <dcterms:created xsi:type="dcterms:W3CDTF">2014-12-02T17:36:54Z</dcterms:created>
  <dcterms:modified xsi:type="dcterms:W3CDTF">2017-08-21T09:33:29Z</dcterms:modified>
</cp:coreProperties>
</file>