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5"/>
  </p:notesMasterIdLst>
  <p:handoutMasterIdLst>
    <p:handoutMasterId r:id="rId26"/>
  </p:handoutMasterIdLst>
  <p:sldIdLst>
    <p:sldId id="310" r:id="rId2"/>
    <p:sldId id="365" r:id="rId3"/>
    <p:sldId id="346" r:id="rId4"/>
    <p:sldId id="342" r:id="rId5"/>
    <p:sldId id="386" r:id="rId6"/>
    <p:sldId id="408" r:id="rId7"/>
    <p:sldId id="392" r:id="rId8"/>
    <p:sldId id="393" r:id="rId9"/>
    <p:sldId id="390" r:id="rId10"/>
    <p:sldId id="399" r:id="rId11"/>
    <p:sldId id="409" r:id="rId12"/>
    <p:sldId id="402" r:id="rId13"/>
    <p:sldId id="403" r:id="rId14"/>
    <p:sldId id="400" r:id="rId15"/>
    <p:sldId id="404" r:id="rId16"/>
    <p:sldId id="396" r:id="rId17"/>
    <p:sldId id="395" r:id="rId18"/>
    <p:sldId id="405" r:id="rId19"/>
    <p:sldId id="387" r:id="rId20"/>
    <p:sldId id="388" r:id="rId21"/>
    <p:sldId id="397" r:id="rId22"/>
    <p:sldId id="389"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8" autoAdjust="0"/>
    <p:restoredTop sz="94660"/>
  </p:normalViewPr>
  <p:slideViewPr>
    <p:cSldViewPr>
      <p:cViewPr>
        <p:scale>
          <a:sx n="70" d="100"/>
          <a:sy n="70" d="100"/>
        </p:scale>
        <p:origin x="-1740" y="-174"/>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45ABAA9-C2F0-4AD8-BAA3-2CC5617C831C}" type="presOf" srcId="{8CB6CF8A-0847-476F-95E5-9937B220B2CB}" destId="{F93D98E7-4F84-4883-B469-4B57B15D5830}" srcOrd="0" destOrd="0" presId="urn:microsoft.com/office/officeart/2005/8/layout/cycle6"/>
    <dgm:cxn modelId="{A9F84F5E-F907-401C-A399-E6D22E3289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C207A91C-9BB3-4344-B3A6-4FDD2FA1B767}" type="presOf" srcId="{F2C364C2-F4A9-4F80-BC4A-DA5A60DA1531}" destId="{1471DCD8-21F8-440E-90A3-A9B3436E95E4}" srcOrd="0" destOrd="0" presId="urn:microsoft.com/office/officeart/2005/8/layout/cycle6"/>
    <dgm:cxn modelId="{3A774186-1EF6-4266-8F93-A8DD8189D533}" type="presOf" srcId="{052707EE-A87C-4865-88B8-8A4BBA3D67C4}" destId="{30A478CF-2F51-43BC-9A0C-256864938F94}" srcOrd="0" destOrd="0" presId="urn:microsoft.com/office/officeart/2005/8/layout/cycle6"/>
    <dgm:cxn modelId="{3B34839E-CC3D-4803-98AC-D3018FE45346}" type="presOf" srcId="{45B81521-09D5-4AB2-9E75-91B20B3D4D21}" destId="{BE8FAAC0-DD1E-4799-B27E-14D21731CC41}" srcOrd="0" destOrd="0" presId="urn:microsoft.com/office/officeart/2005/8/layout/cycle6"/>
    <dgm:cxn modelId="{CAFD2DF2-3523-4D73-9F97-385ABD6D6FDC}" type="presOf" srcId="{26533736-1668-46F5-893A-71292DEE370A}" destId="{A8FA639B-2291-4B3D-8E89-90459838ADF4}" srcOrd="0" destOrd="0" presId="urn:microsoft.com/office/officeart/2005/8/layout/cycle6"/>
    <dgm:cxn modelId="{380793B7-2BF6-482D-AB92-ACFD72334D40}" type="presOf" srcId="{50C911B0-F986-416F-9967-5BDEC37285AB}" destId="{1F1505D0-3E04-468A-AC4C-B0DA0ABFC8A3}" srcOrd="0" destOrd="0" presId="urn:microsoft.com/office/officeart/2005/8/layout/cycle6"/>
    <dgm:cxn modelId="{DC2E50AF-C4CF-478C-A549-65744A90CCFB}" type="presOf" srcId="{217DF204-7CDB-4498-84B7-40B8AB53ECCA}" destId="{11936D8A-0E9E-43B9-945B-0C7E1FDBBB88}" srcOrd="0" destOrd="0" presId="urn:microsoft.com/office/officeart/2005/8/layout/cycle6"/>
    <dgm:cxn modelId="{15279078-9B97-48C0-BF61-E1990EFA270C}" type="presOf" srcId="{51BB526B-63E0-45F9-80CE-8F663C269FB9}" destId="{A9993D5E-80C6-411A-8C50-7530E2C8486F}" srcOrd="0" destOrd="0" presId="urn:microsoft.com/office/officeart/2005/8/layout/cycle6"/>
    <dgm:cxn modelId="{4BAD37B9-82FE-432B-8DB6-887CF91BD999}" type="presOf" srcId="{867D0334-AC7A-4D06-891C-68B74A630BED}" destId="{3A855AC6-EEE5-4A3F-9F36-5F8737753F18}" srcOrd="0" destOrd="0" presId="urn:microsoft.com/office/officeart/2005/8/layout/cycle6"/>
    <dgm:cxn modelId="{B0A3AD19-73D7-46CC-AE98-EEF7BBF71E9C}" type="presOf" srcId="{B7F35ED3-D3D9-4FBF-A72F-E76F62EAAB98}" destId="{3C920333-BC8A-4CE5-8445-943691A01437}" srcOrd="0" destOrd="0" presId="urn:microsoft.com/office/officeart/2005/8/layout/cycle6"/>
    <dgm:cxn modelId="{1BEB0C5A-8E18-41B8-9D2F-568658E48AA0}" type="presParOf" srcId="{3C920333-BC8A-4CE5-8445-943691A01437}" destId="{F93D98E7-4F84-4883-B469-4B57B15D5830}" srcOrd="0" destOrd="0" presId="urn:microsoft.com/office/officeart/2005/8/layout/cycle6"/>
    <dgm:cxn modelId="{69D0F52E-90A2-451D-822D-4A370AA27E56}" type="presParOf" srcId="{3C920333-BC8A-4CE5-8445-943691A01437}" destId="{BF961D28-A608-46FF-8118-CBD79381E961}" srcOrd="1" destOrd="0" presId="urn:microsoft.com/office/officeart/2005/8/layout/cycle6"/>
    <dgm:cxn modelId="{ADB7BC39-7999-4C2D-829C-26669D645216}" type="presParOf" srcId="{3C920333-BC8A-4CE5-8445-943691A01437}" destId="{1F1505D0-3E04-468A-AC4C-B0DA0ABFC8A3}" srcOrd="2" destOrd="0" presId="urn:microsoft.com/office/officeart/2005/8/layout/cycle6"/>
    <dgm:cxn modelId="{8A2B5175-208D-4800-ABE3-C31EF5AAE07F}" type="presParOf" srcId="{3C920333-BC8A-4CE5-8445-943691A01437}" destId="{11936D8A-0E9E-43B9-945B-0C7E1FDBBB88}" srcOrd="3" destOrd="0" presId="urn:microsoft.com/office/officeart/2005/8/layout/cycle6"/>
    <dgm:cxn modelId="{0E2E64F0-7236-4283-97A8-B9A6F3D9C018}" type="presParOf" srcId="{3C920333-BC8A-4CE5-8445-943691A01437}" destId="{4FF55BC2-20CA-4F6E-A7B3-5A26B7A4FE6F}" srcOrd="4" destOrd="0" presId="urn:microsoft.com/office/officeart/2005/8/layout/cycle6"/>
    <dgm:cxn modelId="{601CA1B5-EA32-480F-B834-978E52162B24}" type="presParOf" srcId="{3C920333-BC8A-4CE5-8445-943691A01437}" destId="{1471DCD8-21F8-440E-90A3-A9B3436E95E4}" srcOrd="5" destOrd="0" presId="urn:microsoft.com/office/officeart/2005/8/layout/cycle6"/>
    <dgm:cxn modelId="{73C36A98-4BD6-48A0-AA2E-BA3DDC765300}" type="presParOf" srcId="{3C920333-BC8A-4CE5-8445-943691A01437}" destId="{A8FA639B-2291-4B3D-8E89-90459838ADF4}" srcOrd="6" destOrd="0" presId="urn:microsoft.com/office/officeart/2005/8/layout/cycle6"/>
    <dgm:cxn modelId="{657BD8EE-DC11-4A04-9C67-54DEDB42AF11}" type="presParOf" srcId="{3C920333-BC8A-4CE5-8445-943691A01437}" destId="{D272C9DC-22E9-45A4-B822-B57038B949E1}" srcOrd="7" destOrd="0" presId="urn:microsoft.com/office/officeart/2005/8/layout/cycle6"/>
    <dgm:cxn modelId="{3F77494D-42A0-4E19-9906-0AEACACF8119}" type="presParOf" srcId="{3C920333-BC8A-4CE5-8445-943691A01437}" destId="{30A478CF-2F51-43BC-9A0C-256864938F94}" srcOrd="8" destOrd="0" presId="urn:microsoft.com/office/officeart/2005/8/layout/cycle6"/>
    <dgm:cxn modelId="{3026C58B-ED66-480F-BE1F-7473C5794F1A}" type="presParOf" srcId="{3C920333-BC8A-4CE5-8445-943691A01437}" destId="{3A855AC6-EEE5-4A3F-9F36-5F8737753F18}" srcOrd="9" destOrd="0" presId="urn:microsoft.com/office/officeart/2005/8/layout/cycle6"/>
    <dgm:cxn modelId="{38A72876-CFED-497E-A118-E6C0864175D5}" type="presParOf" srcId="{3C920333-BC8A-4CE5-8445-943691A01437}" destId="{D98331F9-CF82-4CB5-A883-A7F12D9F4CEF}" srcOrd="10" destOrd="0" presId="urn:microsoft.com/office/officeart/2005/8/layout/cycle6"/>
    <dgm:cxn modelId="{ED11ACB6-EEC9-46E8-BFD0-7B8D8F4AFB4B}" type="presParOf" srcId="{3C920333-BC8A-4CE5-8445-943691A01437}" destId="{E639C2D0-7068-4F9B-A6CD-DA05990C857A}" srcOrd="11" destOrd="0" presId="urn:microsoft.com/office/officeart/2005/8/layout/cycle6"/>
    <dgm:cxn modelId="{2D5159C3-CFB5-4237-9C7E-3836967E5EFF}" type="presParOf" srcId="{3C920333-BC8A-4CE5-8445-943691A01437}" destId="{A9993D5E-80C6-411A-8C50-7530E2C8486F}" srcOrd="12" destOrd="0" presId="urn:microsoft.com/office/officeart/2005/8/layout/cycle6"/>
    <dgm:cxn modelId="{F2861B7E-2712-4BB4-8723-BF33DE6CF91F}" type="presParOf" srcId="{3C920333-BC8A-4CE5-8445-943691A01437}" destId="{21E27AEC-E276-4C75-9D3F-7995D2360247}" srcOrd="13" destOrd="0" presId="urn:microsoft.com/office/officeart/2005/8/layout/cycle6"/>
    <dgm:cxn modelId="{EE59F71A-D1F6-490C-A588-5779479FE6D6}"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6A29DC54-A498-4389-9316-F642F07D2ACC}" type="sibTrans" cxnId="{8D075C6D-B517-4566-AACB-C812AE01810E}">
      <dgm:prSet/>
      <dgm:spPr/>
      <dgm:t>
        <a:bodyPr/>
        <a:lstStyle/>
        <a:p>
          <a:endParaRPr lang="en-MY"/>
        </a:p>
      </dgm:t>
    </dgm:pt>
    <dgm:pt modelId="{E816FCEA-D2D9-41F0-8FDB-4987D8892A16}" type="parTrans" cxnId="{8D075C6D-B517-4566-AACB-C812AE01810E}">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t>
        <a:bodyPr/>
        <a:lstStyle/>
        <a:p>
          <a:endParaRPr lang="en-MY"/>
        </a:p>
      </dgm:t>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t>
        <a:bodyPr/>
        <a:lstStyle/>
        <a:p>
          <a:endParaRPr lang="en-MY"/>
        </a:p>
      </dgm:t>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t>
        <a:bodyPr/>
        <a:lstStyle/>
        <a:p>
          <a:endParaRPr lang="en-MY"/>
        </a:p>
      </dgm:t>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t>
        <a:bodyPr/>
        <a:lstStyle/>
        <a:p>
          <a:endParaRPr lang="en-MY"/>
        </a:p>
      </dgm:t>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EA0C4B8B-E5E3-4D71-B4E8-2042797B046E}" type="presOf" srcId="{C2547EAD-2BDD-46B7-8623-72AAFDC3C6C4}" destId="{0E404BC9-02B3-4B30-8D0B-EB6575441CA4}" srcOrd="0" destOrd="0" presId="urn:microsoft.com/office/officeart/2005/8/layout/vList2"/>
    <dgm:cxn modelId="{1B452BAE-677F-415D-A548-C362A7E24F47}" type="presOf" srcId="{8DCB5D89-907A-45EC-8CCC-05A4E6F5C6D7}" destId="{9A5EF4A0-AF59-4D40-8DBB-70FA311B4030}"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393DA6E2-F39C-41CF-8141-AAB5413DD393}" type="presOf" srcId="{B80D21B7-716A-4FC4-8145-583B8D2D37CE}" destId="{1B24C026-57A6-42C2-A041-F51D277D6346}" srcOrd="0" destOrd="0" presId="urn:microsoft.com/office/officeart/2005/8/layout/vList2"/>
    <dgm:cxn modelId="{C46717EF-F7DA-420F-BA0B-9C70610FDE94}" srcId="{45BA153A-BA9D-4C62-91FC-486AF098C394}" destId="{B80D21B7-716A-4FC4-8145-583B8D2D37CE}" srcOrd="1" destOrd="0" parTransId="{F1342649-C82F-4093-BF3A-0CF04CF1D13F}" sibTransId="{0FE535BB-5C13-466D-8D29-F7C4F2F43A39}"/>
    <dgm:cxn modelId="{C90187E1-E1B1-411D-913E-028A5E24AC6D}" type="presOf" srcId="{45BA153A-BA9D-4C62-91FC-486AF098C394}" destId="{AB0D6DB7-6B5D-4F3F-BF8C-397B13D4B178}" srcOrd="0" destOrd="0" presId="urn:microsoft.com/office/officeart/2005/8/layout/vList2"/>
    <dgm:cxn modelId="{8D075C6D-B517-4566-AACB-C812AE01810E}" srcId="{45BA153A-BA9D-4C62-91FC-486AF098C394}" destId="{C08755EC-F6C5-420D-BD2B-0EDD82818CEE}" srcOrd="0" destOrd="0" parTransId="{E816FCEA-D2D9-41F0-8FDB-4987D8892A16}" sibTransId="{6A29DC54-A498-4389-9316-F642F07D2ACC}"/>
    <dgm:cxn modelId="{054DAE9A-0094-4071-ACA9-B495E054DCE6}" type="presOf" srcId="{C08755EC-F6C5-420D-BD2B-0EDD82818CEE}" destId="{9CBB304F-D530-40F5-BBC6-13F8E06A133B}" srcOrd="0" destOrd="0" presId="urn:microsoft.com/office/officeart/2005/8/layout/vList2"/>
    <dgm:cxn modelId="{5CAF0551-5F11-4232-B9F7-89AAADA30BB2}" type="presOf" srcId="{E20DFF6A-1852-4F72-B2BF-1207A4DE0B86}" destId="{7C3D1297-A24A-4689-A875-62E09BCFE2FD}" srcOrd="0" destOrd="0" presId="urn:microsoft.com/office/officeart/2005/8/layout/vList2"/>
    <dgm:cxn modelId="{30BDE3DB-FE81-4676-9D35-46DB47B57900}" type="presParOf" srcId="{AB0D6DB7-6B5D-4F3F-BF8C-397B13D4B178}" destId="{9CBB304F-D530-40F5-BBC6-13F8E06A133B}" srcOrd="0" destOrd="0" presId="urn:microsoft.com/office/officeart/2005/8/layout/vList2"/>
    <dgm:cxn modelId="{4BD2B355-84BC-4785-9F44-148C6E93BAA0}" type="presParOf" srcId="{AB0D6DB7-6B5D-4F3F-BF8C-397B13D4B178}" destId="{E6B96454-346E-4B46-BDF5-A0C990666CA4}" srcOrd="1" destOrd="0" presId="urn:microsoft.com/office/officeart/2005/8/layout/vList2"/>
    <dgm:cxn modelId="{03FB5AD8-C9D9-4D6B-9C50-9D86932C3ACE}" type="presParOf" srcId="{AB0D6DB7-6B5D-4F3F-BF8C-397B13D4B178}" destId="{1B24C026-57A6-42C2-A041-F51D277D6346}" srcOrd="2" destOrd="0" presId="urn:microsoft.com/office/officeart/2005/8/layout/vList2"/>
    <dgm:cxn modelId="{830848BC-7F0F-413C-AC45-5BD104CFC3CD}" type="presParOf" srcId="{AB0D6DB7-6B5D-4F3F-BF8C-397B13D4B178}" destId="{737EDECE-CB2F-4C37-9324-36996463EC31}" srcOrd="3" destOrd="0" presId="urn:microsoft.com/office/officeart/2005/8/layout/vList2"/>
    <dgm:cxn modelId="{8B0C4038-ABCD-4216-83CC-7312AF78B680}" type="presParOf" srcId="{AB0D6DB7-6B5D-4F3F-BF8C-397B13D4B178}" destId="{0E404BC9-02B3-4B30-8D0B-EB6575441CA4}" srcOrd="4" destOrd="0" presId="urn:microsoft.com/office/officeart/2005/8/layout/vList2"/>
    <dgm:cxn modelId="{53DA75A1-7D01-43C8-AFE6-518F2987C54B}" type="presParOf" srcId="{AB0D6DB7-6B5D-4F3F-BF8C-397B13D4B178}" destId="{D73E191B-D557-4E79-B3A9-C445C14B9C94}" srcOrd="5" destOrd="0" presId="urn:microsoft.com/office/officeart/2005/8/layout/vList2"/>
    <dgm:cxn modelId="{2B18D358-3030-4352-B3AB-6CF9879BCB9C}" type="presParOf" srcId="{AB0D6DB7-6B5D-4F3F-BF8C-397B13D4B178}" destId="{7C3D1297-A24A-4689-A875-62E09BCFE2FD}" srcOrd="6" destOrd="0" presId="urn:microsoft.com/office/officeart/2005/8/layout/vList2"/>
    <dgm:cxn modelId="{40EA7519-74B4-4E5F-86D8-A40A12EC6FFD}" type="presParOf" srcId="{AB0D6DB7-6B5D-4F3F-BF8C-397B13D4B178}" destId="{E2A4627B-FB77-49C6-959E-E73BF6521053}" srcOrd="7" destOrd="0" presId="urn:microsoft.com/office/officeart/2005/8/layout/vList2"/>
    <dgm:cxn modelId="{EF58155E-0DC2-4CEE-A75C-12E403FDE53B}"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430503" y="474413"/>
          <a:ext cx="3768392" cy="3768392"/>
        </a:xfrm>
        <a:custGeom>
          <a:avLst/>
          <a:gdLst/>
          <a:ahLst/>
          <a:cxnLst/>
          <a:rect l="0" t="0" r="0" b="0"/>
          <a:pathLst>
            <a:path>
              <a:moveTo>
                <a:pt x="2620055" y="149633"/>
              </a:moveTo>
              <a:arcTo wR="1884196" hR="1884196" stAng="17579295" swAng="19599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7" y="1304525"/>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3" y="1350591"/>
        <a:ext cx="1359667" cy="851537"/>
      </dsp:txXfrm>
    </dsp:sp>
    <dsp:sp modelId="{1471DCD8-21F8-440E-90A3-A9B3436E95E4}">
      <dsp:nvSpPr>
        <dsp:cNvPr id="0" name=""/>
        <dsp:cNvSpPr/>
      </dsp:nvSpPr>
      <dsp:spPr>
        <a:xfrm>
          <a:off x="1430503" y="474413"/>
          <a:ext cx="3768392" cy="3768392"/>
        </a:xfrm>
        <a:custGeom>
          <a:avLst/>
          <a:gdLst/>
          <a:ahLst/>
          <a:cxnLst/>
          <a:rect l="0" t="0" r="0" b="0"/>
          <a:pathLst>
            <a:path>
              <a:moveTo>
                <a:pt x="3765822" y="1785820"/>
              </a:moveTo>
              <a:arcTo wR="1884196" hR="1884196" stAng="21420430" swAng="2195114"/>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30503" y="474413"/>
          <a:ext cx="3768392" cy="3768392"/>
        </a:xfrm>
        <a:custGeom>
          <a:avLst/>
          <a:gdLst/>
          <a:ahLst/>
          <a:cxnLst/>
          <a:rect l="0" t="0" r="0" b="0"/>
          <a:pathLst>
            <a:path>
              <a:moveTo>
                <a:pt x="314671" y="2926686"/>
              </a:moveTo>
              <a:arcTo wR="1884196" hR="1884196" stAng="8784455" swAng="2195114"/>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2" y="1304525"/>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88" y="1350591"/>
        <a:ext cx="1359667" cy="851537"/>
      </dsp:txXfrm>
    </dsp:sp>
    <dsp:sp modelId="{BE8FAAC0-DD1E-4799-B27E-14D21731CC41}">
      <dsp:nvSpPr>
        <dsp:cNvPr id="0" name=""/>
        <dsp:cNvSpPr/>
      </dsp:nvSpPr>
      <dsp:spPr>
        <a:xfrm>
          <a:off x="1430503" y="474413"/>
          <a:ext cx="3768392" cy="3768392"/>
        </a:xfrm>
        <a:custGeom>
          <a:avLst/>
          <a:gdLst/>
          <a:ahLst/>
          <a:cxnLst/>
          <a:rect l="0" t="0" r="0" b="0"/>
          <a:pathLst>
            <a:path>
              <a:moveTo>
                <a:pt x="328503" y="821174"/>
              </a:moveTo>
              <a:arcTo wR="1884196" hR="1884196" stAng="12860713" swAng="195999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5949395"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Cash Book System</a:t>
          </a:r>
          <a:endParaRPr lang="en-MY" sz="2300" kern="1200" dirty="0"/>
        </a:p>
      </dsp:txBody>
      <dsp:txXfrm>
        <a:off x="26930" y="26930"/>
        <a:ext cx="5895535" cy="497795"/>
      </dsp:txXfrm>
    </dsp:sp>
    <dsp:sp modelId="{1B24C026-57A6-42C2-A041-F51D277D6346}">
      <dsp:nvSpPr>
        <dsp:cNvPr id="0" name=""/>
        <dsp:cNvSpPr/>
      </dsp:nvSpPr>
      <dsp:spPr>
        <a:xfrm>
          <a:off x="0" y="668377"/>
          <a:ext cx="5949395" cy="551655"/>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POS System</a:t>
          </a:r>
          <a:endParaRPr lang="en-MY" sz="2300" kern="1200" dirty="0"/>
        </a:p>
      </dsp:txBody>
      <dsp:txXfrm>
        <a:off x="26930" y="695307"/>
        <a:ext cx="5895535" cy="497795"/>
      </dsp:txXfrm>
    </dsp:sp>
    <dsp:sp modelId="{0E404BC9-02B3-4B30-8D0B-EB6575441CA4}">
      <dsp:nvSpPr>
        <dsp:cNvPr id="0" name=""/>
        <dsp:cNvSpPr/>
      </dsp:nvSpPr>
      <dsp:spPr>
        <a:xfrm>
          <a:off x="0" y="1286272"/>
          <a:ext cx="5949395" cy="55165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Fixed Asset Management</a:t>
          </a:r>
          <a:endParaRPr lang="en-MY" sz="2300" kern="1200"/>
        </a:p>
      </dsp:txBody>
      <dsp:txXfrm>
        <a:off x="26930" y="1313202"/>
        <a:ext cx="5895535" cy="497795"/>
      </dsp:txXfrm>
    </dsp:sp>
    <dsp:sp modelId="{7C3D1297-A24A-4689-A875-62E09BCFE2FD}">
      <dsp:nvSpPr>
        <dsp:cNvPr id="0" name=""/>
        <dsp:cNvSpPr/>
      </dsp:nvSpPr>
      <dsp:spPr>
        <a:xfrm>
          <a:off x="0" y="1904167"/>
          <a:ext cx="5949395" cy="551655"/>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Payroll System</a:t>
          </a:r>
          <a:endParaRPr lang="en-MY" sz="2300" kern="1200"/>
        </a:p>
      </dsp:txBody>
      <dsp:txXfrm>
        <a:off x="26930" y="1931097"/>
        <a:ext cx="5895535" cy="497795"/>
      </dsp:txXfrm>
    </dsp:sp>
    <dsp:sp modelId="{9A5EF4A0-AF59-4D40-8DBB-70FA311B4030}">
      <dsp:nvSpPr>
        <dsp:cNvPr id="0" name=""/>
        <dsp:cNvSpPr/>
      </dsp:nvSpPr>
      <dsp:spPr>
        <a:xfrm>
          <a:off x="0" y="2522062"/>
          <a:ext cx="5949395" cy="55165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CRM System</a:t>
          </a:r>
          <a:endParaRPr lang="en-MY" sz="2300" kern="1200"/>
        </a:p>
      </dsp:txBody>
      <dsp:txXfrm>
        <a:off x="26930" y="2548992"/>
        <a:ext cx="5895535"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8/21/2017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21/8/2017</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5562600"/>
            <a:ext cx="2362200" cy="1071148"/>
          </a:xfrm>
          <a:prstGeom prst="rect">
            <a:avLst/>
          </a:prstGeom>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8/21/2017</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8/21/2017</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6100790" y="6293948"/>
            <a:ext cx="2459349"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a:solidFill>
                  <a:srgbClr val="FF0000"/>
                </a:solidFill>
                <a:latin typeface="Arial"/>
                <a:ea typeface="Arial"/>
                <a:cs typeface="Arial"/>
                <a:sym typeface="Arial"/>
              </a:rPr>
              <a:t>SALIHIN</a:t>
            </a:r>
            <a:r>
              <a:rPr lang="en-US" sz="900" b="0" i="0" u="none" strike="noStrike" cap="none" baseline="0" dirty="0">
                <a:solidFill>
                  <a:srgbClr val="FF0000"/>
                </a:solidFill>
                <a:latin typeface="Calibri"/>
                <a:ea typeface="Calibri"/>
                <a:cs typeface="Calibri"/>
                <a:sym typeface="Calibri"/>
              </a:rPr>
              <a:t> </a:t>
            </a:r>
            <a:r>
              <a:rPr lang="en-US" sz="900" b="0" i="0" u="none" strike="noStrike" cap="none" baseline="0" dirty="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876800"/>
            <a:ext cx="2362200" cy="1071148"/>
          </a:xfrm>
          <a:prstGeom prst="rect">
            <a:avLst/>
          </a:prstGeom>
        </p:spPr>
      </p:pic>
      <p:sp>
        <p:nvSpPr>
          <p:cNvPr id="6" name="Title 1"/>
          <p:cNvSpPr>
            <a:spLocks noGrp="1"/>
          </p:cNvSpPr>
          <p:nvPr>
            <p:ph type="title"/>
          </p:nvPr>
        </p:nvSpPr>
        <p:spPr>
          <a:xfrm>
            <a:off x="762000" y="2819400"/>
            <a:ext cx="8229600" cy="1143000"/>
          </a:xfrm>
        </p:spPr>
        <p:txBody>
          <a:bodyPr>
            <a:normAutofit fontScale="90000"/>
          </a:bodyPr>
          <a:lstStyle/>
          <a:p>
            <a:pPr algn="l">
              <a:buSzPct val="25000"/>
            </a:pPr>
            <a:r>
              <a:rPr lang="en-US" sz="3200" dirty="0">
                <a:latin typeface="Century Gothic" panose="020B0502020202020204" pitchFamily="34" charset="0"/>
                <a:ea typeface="Century Gothic"/>
                <a:cs typeface="Century Gothic"/>
                <a:sym typeface="Century Gothic"/>
              </a:rPr>
              <a:t>PROPOSAL FOR </a:t>
            </a:r>
            <a:r>
              <a:rPr lang="en-US" sz="3200" dirty="0" smtClean="0">
                <a:latin typeface="Century Gothic" panose="020B0502020202020204" pitchFamily="34" charset="0"/>
                <a:ea typeface="Century Gothic"/>
                <a:cs typeface="Century Gothic"/>
                <a:sym typeface="Century Gothic"/>
              </a:rPr>
              <a:t>STRATEGIC COLLABORATION</a:t>
            </a:r>
            <a:br>
              <a:rPr lang="en-US" sz="3200" dirty="0" smtClean="0">
                <a:latin typeface="Century Gothic" panose="020B0502020202020204" pitchFamily="34" charset="0"/>
                <a:ea typeface="Century Gothic"/>
                <a:cs typeface="Century Gothic"/>
                <a:sym typeface="Century Gothic"/>
              </a:rPr>
            </a:br>
            <a:r>
              <a:rPr lang="en-US" sz="3200" dirty="0" smtClean="0">
                <a:latin typeface="Century Gothic" panose="020B0502020202020204" pitchFamily="34" charset="0"/>
                <a:ea typeface="Century Gothic"/>
                <a:cs typeface="Century Gothic"/>
                <a:sym typeface="Century Gothic"/>
              </a:rPr>
              <a:t>IN LEARNING &amp; GRADUATE SKILLS ENHANCEMENT</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11430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50042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4" name="Shape 109"/>
          <p:cNvPicPr preferRelativeResize="0"/>
          <p:nvPr/>
        </p:nvPicPr>
        <p:blipFill rotWithShape="1">
          <a:blip r:embed="rId4">
            <a:alphaModFix/>
          </a:blip>
          <a:srcRect/>
          <a:stretch/>
        </p:blipFill>
        <p:spPr>
          <a:xfrm>
            <a:off x="5053652" y="4940253"/>
            <a:ext cx="2667000" cy="523590"/>
          </a:xfrm>
          <a:prstGeom prst="rect">
            <a:avLst/>
          </a:prstGeom>
          <a:noFill/>
          <a:ln>
            <a:noFill/>
          </a:ln>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a:t>
            </a:r>
            <a:endParaRPr lang="en-MY" sz="2000" dirty="0">
              <a:solidFill>
                <a:prstClr val="black"/>
              </a:solidFill>
              <a:latin typeface="Century Gothic" panose="020B0502020202020204" pitchFamily="34"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262" b="50000"/>
          <a:stretch/>
        </p:blipFill>
        <p:spPr bwMode="auto">
          <a:xfrm>
            <a:off x="1026810" y="2209800"/>
            <a:ext cx="7090382" cy="184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85800" y="3581400"/>
            <a:ext cx="779514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301098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 t="15672" r="28358" b="30784"/>
          <a:stretch/>
        </p:blipFill>
        <p:spPr bwMode="auto">
          <a:xfrm>
            <a:off x="609600" y="1447800"/>
            <a:ext cx="7947546" cy="372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a:t>
            </a:r>
            <a:endParaRPr lang="en-MY" sz="2000" dirty="0">
              <a:solidFill>
                <a:prstClr val="black"/>
              </a:solidFill>
              <a:latin typeface="Century Gothic" panose="020B0502020202020204" pitchFamily="34" charset="0"/>
            </a:endParaRPr>
          </a:p>
        </p:txBody>
      </p:sp>
      <p:sp>
        <p:nvSpPr>
          <p:cNvPr id="7" name="Oval 6"/>
          <p:cNvSpPr/>
          <p:nvPr/>
        </p:nvSpPr>
        <p:spPr>
          <a:xfrm>
            <a:off x="685800" y="2743200"/>
            <a:ext cx="779514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2396668" y="5181600"/>
            <a:ext cx="3546932" cy="276999"/>
          </a:xfrm>
          <a:prstGeom prst="rect">
            <a:avLst/>
          </a:prstGeom>
        </p:spPr>
        <p:txBody>
          <a:bodyPr wrap="square">
            <a:spAutoFit/>
          </a:bodyPr>
          <a:lstStyle/>
          <a:p>
            <a:pPr lvl="1" algn="ctr"/>
            <a:r>
              <a:rPr lang="en-US" sz="1200" i="1" dirty="0" smtClean="0"/>
              <a:t>Bachelor’s of Accountancy –AC220</a:t>
            </a:r>
            <a:endParaRPr lang="en-US" sz="1400" i="1" dirty="0"/>
          </a:p>
        </p:txBody>
      </p:sp>
    </p:spTree>
    <p:extLst>
      <p:ext uri="{BB962C8B-B14F-4D97-AF65-F5344CB8AC3E}">
        <p14:creationId xmlns:p14="http://schemas.microsoft.com/office/powerpoint/2010/main" val="99178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Modules - Summary  </a:t>
            </a:r>
            <a:endParaRPr lang="en-MY" sz="2000" dirty="0">
              <a:solidFill>
                <a:prstClr val="black"/>
              </a:solidFill>
              <a:latin typeface="Century Gothic" panose="020B0502020202020204" pitchFamily="34" charset="0"/>
            </a:endParaRPr>
          </a:p>
        </p:txBody>
      </p:sp>
      <p:sp>
        <p:nvSpPr>
          <p:cNvPr id="14" name="TextBox 13"/>
          <p:cNvSpPr txBox="1"/>
          <p:nvPr/>
        </p:nvSpPr>
        <p:spPr>
          <a:xfrm>
            <a:off x="827584" y="1648123"/>
            <a:ext cx="7776864" cy="24622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Degree Students </a:t>
            </a:r>
          </a:p>
          <a:p>
            <a:pPr marL="742950" lvl="1" indent="-285750">
              <a:buFont typeface="Arial" panose="020B0604020202020204" pitchFamily="34" charset="0"/>
              <a:buChar char="•"/>
            </a:pPr>
            <a:r>
              <a:rPr lang="en-US" sz="1600" i="1" dirty="0" smtClean="0"/>
              <a:t>Bachelor of Accountancy (hons) -AC220</a:t>
            </a:r>
          </a:p>
          <a:p>
            <a:pPr marL="1200150" lvl="2" indent="-285750">
              <a:buFont typeface="Arial" panose="020B0604020202020204" pitchFamily="34" charset="0"/>
              <a:buChar char="•"/>
            </a:pPr>
            <a:r>
              <a:rPr lang="en-US" sz="1400" i="1" dirty="0" smtClean="0"/>
              <a:t>AIS615 – Accounting Information System</a:t>
            </a:r>
          </a:p>
          <a:p>
            <a:pPr marL="1200150" lvl="2" indent="-285750">
              <a:buFont typeface="Arial" panose="020B0604020202020204" pitchFamily="34" charset="0"/>
              <a:buChar char="•"/>
            </a:pPr>
            <a:endParaRPr lang="en-US" sz="1400" i="1" dirty="0"/>
          </a:p>
          <a:p>
            <a:pPr marL="285750" indent="-285750">
              <a:buFont typeface="Arial" panose="020B0604020202020204" pitchFamily="34" charset="0"/>
              <a:buChar char="•"/>
            </a:pPr>
            <a:r>
              <a:rPr lang="en-US" dirty="0"/>
              <a:t>Diploma Students  </a:t>
            </a:r>
          </a:p>
          <a:p>
            <a:pPr marL="742950" lvl="1" indent="-285750">
              <a:buFont typeface="Arial" panose="020B0604020202020204" pitchFamily="34" charset="0"/>
              <a:buChar char="•"/>
            </a:pPr>
            <a:r>
              <a:rPr lang="en-US" sz="1600" i="1" dirty="0"/>
              <a:t>Diploma in Accounting Information System -AC120</a:t>
            </a:r>
          </a:p>
          <a:p>
            <a:pPr marL="1200150" lvl="2" indent="-285750">
              <a:buFont typeface="Arial" panose="020B0604020202020204" pitchFamily="34" charset="0"/>
              <a:buChar char="•"/>
            </a:pPr>
            <a:r>
              <a:rPr lang="en-US" sz="1400" i="1" dirty="0"/>
              <a:t>AIS205 – Computerized Accounting</a:t>
            </a:r>
          </a:p>
          <a:p>
            <a:pPr marL="742950" lvl="1" indent="-285750">
              <a:buFont typeface="Arial" panose="020B0604020202020204" pitchFamily="34" charset="0"/>
              <a:buChar char="•"/>
            </a:pPr>
            <a:r>
              <a:rPr lang="en-US" sz="1600" i="1" dirty="0"/>
              <a:t>Diploma in Accountancy -AC110</a:t>
            </a:r>
          </a:p>
          <a:p>
            <a:pPr marL="1200150" lvl="2" indent="-285750">
              <a:buFont typeface="Arial" panose="020B0604020202020204" pitchFamily="34" charset="0"/>
              <a:buChar char="•"/>
            </a:pPr>
            <a:r>
              <a:rPr lang="en-US" sz="1400" i="1" dirty="0"/>
              <a:t>AIS205 – Computerized Accounting</a:t>
            </a:r>
          </a:p>
          <a:p>
            <a:pPr marL="1200150" lvl="2" indent="-285750">
              <a:buFont typeface="Arial" panose="020B0604020202020204" pitchFamily="34" charset="0"/>
              <a:buChar char="•"/>
            </a:pPr>
            <a:r>
              <a:rPr lang="en-US" sz="1400" i="1" dirty="0"/>
              <a:t>AIS255 – Accounting Information </a:t>
            </a:r>
            <a:r>
              <a:rPr lang="en-US" sz="1400" i="1" dirty="0" smtClean="0"/>
              <a:t>System</a:t>
            </a:r>
            <a:endParaRPr lang="en-US" sz="1400" i="1" dirty="0"/>
          </a:p>
        </p:txBody>
      </p:sp>
      <p:sp>
        <p:nvSpPr>
          <p:cNvPr id="2" name="Right Brace 1"/>
          <p:cNvSpPr/>
          <p:nvPr/>
        </p:nvSpPr>
        <p:spPr>
          <a:xfrm>
            <a:off x="6019800" y="2819400"/>
            <a:ext cx="2286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ms-MY"/>
          </a:p>
        </p:txBody>
      </p:sp>
      <p:sp>
        <p:nvSpPr>
          <p:cNvPr id="3" name="TextBox 2"/>
          <p:cNvSpPr txBox="1"/>
          <p:nvPr/>
        </p:nvSpPr>
        <p:spPr>
          <a:xfrm>
            <a:off x="6477000" y="3212068"/>
            <a:ext cx="1338059" cy="307777"/>
          </a:xfrm>
          <a:prstGeom prst="rect">
            <a:avLst/>
          </a:prstGeom>
          <a:noFill/>
        </p:spPr>
        <p:txBody>
          <a:bodyPr wrap="none" rtlCol="0">
            <a:spAutoFit/>
          </a:bodyPr>
          <a:lstStyle/>
          <a:p>
            <a:r>
              <a:rPr lang="en-US" sz="1400" dirty="0" smtClean="0"/>
              <a:t>Future Planning</a:t>
            </a:r>
            <a:endParaRPr lang="ms-MY" sz="1400" dirty="0"/>
          </a:p>
        </p:txBody>
      </p:sp>
    </p:spTree>
    <p:extLst>
      <p:ext uri="{BB962C8B-B14F-4D97-AF65-F5344CB8AC3E}">
        <p14:creationId xmlns:p14="http://schemas.microsoft.com/office/powerpoint/2010/main" val="2559372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Pricing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1877437"/>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pricing for </a:t>
            </a:r>
            <a:r>
              <a:rPr lang="en-US" dirty="0" err="1" smtClean="0"/>
              <a:t>UiTM</a:t>
            </a:r>
            <a:r>
              <a:rPr lang="en-US" dirty="0" smtClean="0"/>
              <a:t> Accounting Student: </a:t>
            </a:r>
          </a:p>
          <a:p>
            <a:pPr marL="742950" lvl="1" indent="-285750" algn="just">
              <a:buFont typeface="Arial" panose="020B0604020202020204" pitchFamily="34" charset="0"/>
              <a:buChar char="•"/>
            </a:pPr>
            <a:r>
              <a:rPr lang="en-US" sz="1600" dirty="0" smtClean="0"/>
              <a:t>RM60.00 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Participated student will be provided with (Student Kits):</a:t>
            </a:r>
          </a:p>
          <a:p>
            <a:pPr marL="742950" lvl="1" indent="-285750">
              <a:buFont typeface="Arial" panose="020B0604020202020204" pitchFamily="34" charset="0"/>
              <a:buChar char="•"/>
            </a:pPr>
            <a:r>
              <a:rPr lang="en-US" sz="1600" dirty="0" smtClean="0">
                <a:latin typeface="Calibri" panose="020F0502020204030204" pitchFamily="34" charset="0"/>
              </a:rPr>
              <a:t>SPS Student Installer/ Cloud-based ID access</a:t>
            </a:r>
            <a:endParaRPr lang="en-US" sz="1600" dirty="0">
              <a:latin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rPr>
              <a:t>SPS Student </a:t>
            </a:r>
            <a:r>
              <a:rPr lang="en-US" sz="1600" dirty="0" smtClean="0">
                <a:latin typeface="Calibri" panose="020F0502020204030204" pitchFamily="34" charset="0"/>
              </a:rPr>
              <a:t>Manual</a:t>
            </a:r>
          </a:p>
          <a:p>
            <a:pPr marL="742950" lvl="1" indent="-285750">
              <a:buFont typeface="Arial" panose="020B0604020202020204" pitchFamily="34" charset="0"/>
              <a:buChar char="•"/>
            </a:pPr>
            <a:r>
              <a:rPr lang="en-US" sz="1600" dirty="0" smtClean="0">
                <a:latin typeface="Calibri" panose="020F0502020204030204" pitchFamily="34" charset="0"/>
              </a:rPr>
              <a:t>SPS Exercise Book</a:t>
            </a:r>
            <a:endParaRPr lang="en-US" sz="1600" dirty="0">
              <a:latin typeface="Calibri" panose="020F0502020204030204" pitchFamily="34" charset="0"/>
            </a:endParaRPr>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3333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a:t>
            </a:r>
            <a:r>
              <a:rPr lang="ms-MY" dirty="0" smtClean="0">
                <a:latin typeface="Calibri" panose="020F0502020204030204" pitchFamily="34" charset="0"/>
              </a:rPr>
              <a:t>expect </a:t>
            </a:r>
            <a:r>
              <a:rPr lang="ms-MY" dirty="0">
                <a:latin typeface="Calibri" panose="020F0502020204030204" pitchFamily="34" charset="0"/>
              </a:rPr>
              <a:t>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17526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206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UPM </a:t>
            </a:r>
            <a:r>
              <a:rPr lang="en-US" sz="2000" dirty="0" smtClean="0">
                <a:solidFill>
                  <a:prstClr val="black"/>
                </a:solidFill>
                <a:latin typeface="Century Gothic" panose="020B0502020202020204" pitchFamily="34" charset="0"/>
              </a:rPr>
              <a:t>Academic Calendar</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graphicFrame>
        <p:nvGraphicFramePr>
          <p:cNvPr id="22" name="Table 21"/>
          <p:cNvGraphicFramePr>
            <a:graphicFrameLocks noGrp="1"/>
          </p:cNvGraphicFramePr>
          <p:nvPr>
            <p:extLst>
              <p:ext uri="{D42A27DB-BD31-4B8C-83A1-F6EECF244321}">
                <p14:modId xmlns:p14="http://schemas.microsoft.com/office/powerpoint/2010/main" val="3427739442"/>
              </p:ext>
            </p:extLst>
          </p:nvPr>
        </p:nvGraphicFramePr>
        <p:xfrm>
          <a:off x="1371600" y="1600200"/>
          <a:ext cx="6629400" cy="3566643"/>
        </p:xfrm>
        <a:graphic>
          <a:graphicData uri="http://schemas.openxmlformats.org/drawingml/2006/table">
            <a:tbl>
              <a:tblPr firstRow="1" bandRow="1">
                <a:tableStyleId>{5940675A-B579-460E-94D1-54222C63F5DA}</a:tableStyleId>
              </a:tblPr>
              <a:tblGrid>
                <a:gridCol w="1657672"/>
                <a:gridCol w="4971728"/>
              </a:tblGrid>
              <a:tr h="474068">
                <a:tc>
                  <a:txBody>
                    <a:bodyPr/>
                    <a:lstStyle/>
                    <a:p>
                      <a:r>
                        <a:rPr lang="en-US" sz="1400" b="1" dirty="0" smtClean="0"/>
                        <a:t>Details</a:t>
                      </a:r>
                      <a:endParaRPr lang="en-MY" sz="1400" b="1" dirty="0"/>
                    </a:p>
                  </a:txBody>
                  <a:tcPr anchor="ctr">
                    <a:solidFill>
                      <a:schemeClr val="accent3"/>
                    </a:solidFill>
                  </a:tcPr>
                </a:tc>
                <a:tc>
                  <a:txBody>
                    <a:bodyPr/>
                    <a:lstStyle/>
                    <a:p>
                      <a:r>
                        <a:rPr lang="en-US" sz="1400" b="1" dirty="0" smtClean="0"/>
                        <a:t>Degree</a:t>
                      </a:r>
                      <a:endParaRPr lang="en-MY" sz="1400" b="1" dirty="0"/>
                    </a:p>
                  </a:txBody>
                  <a:tcPr anchor="ctr">
                    <a:solidFill>
                      <a:schemeClr val="accent3"/>
                    </a:solidFill>
                  </a:tcPr>
                </a:tc>
              </a:tr>
              <a:tr h="310038">
                <a:tc>
                  <a:txBody>
                    <a:bodyPr/>
                    <a:lstStyle/>
                    <a:p>
                      <a:r>
                        <a:rPr lang="en-US" sz="1200" b="1" dirty="0" smtClean="0"/>
                        <a:t>Intake</a:t>
                      </a:r>
                      <a:endParaRPr lang="en-MY" sz="1200" b="1" dirty="0"/>
                    </a:p>
                  </a:txBody>
                  <a:tcPr>
                    <a:solidFill>
                      <a:schemeClr val="accent3"/>
                    </a:solidFill>
                  </a:tcPr>
                </a:tc>
                <a:tc>
                  <a:txBody>
                    <a:bodyPr/>
                    <a:lstStyle/>
                    <a:p>
                      <a:r>
                        <a:rPr lang="en-US" sz="1200" dirty="0" smtClean="0"/>
                        <a:t>2017/2018</a:t>
                      </a:r>
                      <a:endParaRPr lang="en-MY" sz="1200" dirty="0"/>
                    </a:p>
                  </a:txBody>
                  <a:tcPr/>
                </a:tc>
              </a:tr>
              <a:tr h="41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Academic Session</a:t>
                      </a:r>
                      <a:endParaRPr lang="en-MY" sz="1200" b="1" dirty="0" smtClean="0"/>
                    </a:p>
                  </a:txBody>
                  <a:tcPr>
                    <a:solidFill>
                      <a:schemeClr val="accent3"/>
                    </a:solidFill>
                  </a:tcPr>
                </a:tc>
                <a:tc>
                  <a:txBody>
                    <a:bodyPr/>
                    <a:lstStyle/>
                    <a:p>
                      <a:r>
                        <a:rPr lang="en-US" sz="1200" dirty="0" smtClean="0"/>
                        <a:t>Sep </a:t>
                      </a:r>
                      <a:r>
                        <a:rPr lang="en-US" sz="1200" dirty="0" smtClean="0"/>
                        <a:t>17 </a:t>
                      </a:r>
                      <a:r>
                        <a:rPr lang="en-US" sz="1200" dirty="0" smtClean="0"/>
                        <a:t>– Jan </a:t>
                      </a:r>
                      <a:r>
                        <a:rPr lang="en-US" sz="1200" dirty="0" smtClean="0"/>
                        <a:t>18</a:t>
                      </a:r>
                      <a:endParaRPr lang="en-MY" sz="1200" dirty="0"/>
                    </a:p>
                  </a:txBody>
                  <a:tcPr/>
                </a:tc>
              </a:tr>
              <a:tr h="418295">
                <a:tc>
                  <a:txBody>
                    <a:bodyPr/>
                    <a:lstStyle/>
                    <a:p>
                      <a:r>
                        <a:rPr lang="en-US" sz="1200" b="1" dirty="0" smtClean="0"/>
                        <a:t>Lecture</a:t>
                      </a:r>
                      <a:endParaRPr lang="en-MY" sz="1200" b="1" dirty="0"/>
                    </a:p>
                  </a:txBody>
                  <a:tcPr>
                    <a:solidFill>
                      <a:schemeClr val="accent3"/>
                    </a:solidFill>
                  </a:tcPr>
                </a:tc>
                <a:tc>
                  <a:txBody>
                    <a:bodyPr/>
                    <a:lstStyle/>
                    <a:p>
                      <a:r>
                        <a:rPr lang="en-US" sz="1200" dirty="0" smtClean="0"/>
                        <a:t>11/09/17  </a:t>
                      </a:r>
                      <a:r>
                        <a:rPr lang="en-US" sz="1200" dirty="0" smtClean="0"/>
                        <a:t>-  </a:t>
                      </a:r>
                      <a:r>
                        <a:rPr lang="en-US" sz="1200" dirty="0" smtClean="0"/>
                        <a:t>13/10/17</a:t>
                      </a:r>
                      <a:endParaRPr lang="en-US" sz="1200" dirty="0" smtClean="0"/>
                    </a:p>
                    <a:p>
                      <a:r>
                        <a:rPr lang="en-US" sz="1200" dirty="0" smtClean="0"/>
                        <a:t>23/10/17  </a:t>
                      </a:r>
                      <a:r>
                        <a:rPr lang="en-US" sz="1200" dirty="0" smtClean="0"/>
                        <a:t>– </a:t>
                      </a:r>
                      <a:r>
                        <a:rPr lang="en-US" sz="1200" dirty="0" smtClean="0"/>
                        <a:t>24/12/17</a:t>
                      </a:r>
                      <a:endParaRPr lang="en-MY" sz="1200" dirty="0"/>
                    </a:p>
                  </a:txBody>
                  <a:tcPr/>
                </a:tc>
              </a:tr>
              <a:tr h="418295">
                <a:tc>
                  <a:txBody>
                    <a:bodyPr/>
                    <a:lstStyle/>
                    <a:p>
                      <a:r>
                        <a:rPr lang="en-US" sz="1200" b="1" dirty="0" smtClean="0"/>
                        <a:t>Mid-Semester Break</a:t>
                      </a:r>
                      <a:endParaRPr lang="en-MY" sz="1200" b="1" dirty="0"/>
                    </a:p>
                  </a:txBody>
                  <a:tcPr>
                    <a:solidFill>
                      <a:schemeClr val="accent3"/>
                    </a:solidFill>
                  </a:tcPr>
                </a:tc>
                <a:tc>
                  <a:txBody>
                    <a:bodyPr/>
                    <a:lstStyle/>
                    <a:p>
                      <a:r>
                        <a:rPr lang="en-US" sz="1200" dirty="0" smtClean="0"/>
                        <a:t>14/10/17  </a:t>
                      </a:r>
                      <a:r>
                        <a:rPr lang="en-US" sz="1200" dirty="0" smtClean="0"/>
                        <a:t>-  </a:t>
                      </a:r>
                      <a:r>
                        <a:rPr lang="en-US" sz="1200" dirty="0" smtClean="0"/>
                        <a:t>22/10/17</a:t>
                      </a:r>
                      <a:endParaRPr lang="en-MY" sz="1200" dirty="0"/>
                    </a:p>
                  </a:txBody>
                  <a:tcPr/>
                </a:tc>
              </a:tr>
              <a:tr h="310038">
                <a:tc>
                  <a:txBody>
                    <a:bodyPr/>
                    <a:lstStyle/>
                    <a:p>
                      <a:r>
                        <a:rPr lang="en-US" sz="1200" b="1" dirty="0" smtClean="0"/>
                        <a:t>Revision</a:t>
                      </a:r>
                      <a:endParaRPr lang="en-MY" sz="1200" b="1" dirty="0"/>
                    </a:p>
                  </a:txBody>
                  <a:tcPr>
                    <a:solidFill>
                      <a:schemeClr val="accent3"/>
                    </a:solidFill>
                  </a:tcPr>
                </a:tc>
                <a:tc>
                  <a:txBody>
                    <a:bodyPr/>
                    <a:lstStyle/>
                    <a:p>
                      <a:r>
                        <a:rPr lang="en-US" sz="1200" dirty="0" smtClean="0"/>
                        <a:t>25/12/17  </a:t>
                      </a:r>
                      <a:r>
                        <a:rPr lang="en-US" sz="1200" dirty="0" smtClean="0"/>
                        <a:t>-  </a:t>
                      </a:r>
                      <a:r>
                        <a:rPr lang="en-US" sz="1200" dirty="0" smtClean="0"/>
                        <a:t>01/01/18</a:t>
                      </a:r>
                      <a:endParaRPr lang="en-MY" sz="1200" dirty="0"/>
                    </a:p>
                  </a:txBody>
                  <a:tcPr/>
                </a:tc>
              </a:tr>
              <a:tr h="411471">
                <a:tc>
                  <a:txBody>
                    <a:bodyPr/>
                    <a:lstStyle/>
                    <a:p>
                      <a:r>
                        <a:rPr lang="en-US" sz="1200" b="1" dirty="0" smtClean="0"/>
                        <a:t>Examination</a:t>
                      </a:r>
                      <a:endParaRPr lang="en-MY" sz="1200" b="1" dirty="0"/>
                    </a:p>
                  </a:txBody>
                  <a:tcPr>
                    <a:solidFill>
                      <a:schemeClr val="accent3"/>
                    </a:solidFill>
                  </a:tcPr>
                </a:tc>
                <a:tc>
                  <a:txBody>
                    <a:bodyPr/>
                    <a:lstStyle/>
                    <a:p>
                      <a:r>
                        <a:rPr lang="en-US" sz="1200" dirty="0" smtClean="0"/>
                        <a:t>02/01/18  </a:t>
                      </a:r>
                      <a:r>
                        <a:rPr lang="en-US" sz="1200" dirty="0" smtClean="0"/>
                        <a:t>-  </a:t>
                      </a:r>
                      <a:r>
                        <a:rPr lang="en-US" sz="1200" dirty="0" smtClean="0"/>
                        <a:t>14/01/18</a:t>
                      </a:r>
                      <a:endParaRPr lang="en-MY" sz="1200" dirty="0"/>
                    </a:p>
                  </a:txBody>
                  <a:tcPr/>
                </a:tc>
              </a:tr>
              <a:tr h="310038">
                <a:tc>
                  <a:txBody>
                    <a:bodyPr/>
                    <a:lstStyle/>
                    <a:p>
                      <a:r>
                        <a:rPr lang="en-US" sz="1200" b="1" dirty="0" smtClean="0"/>
                        <a:t>Semester Break</a:t>
                      </a:r>
                      <a:endParaRPr lang="en-MY" sz="1200" b="1" dirty="0"/>
                    </a:p>
                  </a:txBody>
                  <a:tcPr>
                    <a:solidFill>
                      <a:schemeClr val="accent3"/>
                    </a:solidFill>
                  </a:tcPr>
                </a:tc>
                <a:tc>
                  <a:txBody>
                    <a:bodyPr/>
                    <a:lstStyle/>
                    <a:p>
                      <a:r>
                        <a:rPr lang="en-US" sz="1200" dirty="0" smtClean="0"/>
                        <a:t>15/01/18  </a:t>
                      </a:r>
                      <a:r>
                        <a:rPr lang="en-US" sz="1200" dirty="0" smtClean="0"/>
                        <a:t>-  </a:t>
                      </a:r>
                      <a:r>
                        <a:rPr lang="en-US" sz="1200" dirty="0" smtClean="0"/>
                        <a:t>11/02/18</a:t>
                      </a:r>
                      <a:endParaRPr lang="en-US" sz="1200" dirty="0" smtClean="0"/>
                    </a:p>
                  </a:txBody>
                  <a:tcPr/>
                </a:tc>
              </a:tr>
              <a:tr h="310038">
                <a:tc>
                  <a:txBody>
                    <a:bodyPr/>
                    <a:lstStyle/>
                    <a:p>
                      <a:r>
                        <a:rPr lang="en-MY" sz="1200" b="1" dirty="0" smtClean="0"/>
                        <a:t>Next Semester</a:t>
                      </a:r>
                    </a:p>
                    <a:p>
                      <a:r>
                        <a:rPr lang="en-MY" sz="1200" b="1" dirty="0" smtClean="0"/>
                        <a:t>Academic Session</a:t>
                      </a:r>
                      <a:endParaRPr lang="en-MY" sz="1200" b="1" dirty="0"/>
                    </a:p>
                  </a:txBody>
                  <a:tcPr>
                    <a:solidFill>
                      <a:schemeClr val="accent3"/>
                    </a:solidFill>
                  </a:tcPr>
                </a:tc>
                <a:tc>
                  <a:txBody>
                    <a:bodyPr/>
                    <a:lstStyle/>
                    <a:p>
                      <a:r>
                        <a:rPr lang="en-US" sz="1200" dirty="0" err="1" smtClean="0"/>
                        <a:t>Februari</a:t>
                      </a:r>
                      <a:r>
                        <a:rPr lang="en-US" sz="1200" dirty="0" smtClean="0"/>
                        <a:t> 2018 </a:t>
                      </a:r>
                      <a:r>
                        <a:rPr lang="en-US" sz="1200" dirty="0" smtClean="0"/>
                        <a:t>– </a:t>
                      </a:r>
                      <a:r>
                        <a:rPr lang="en-US" sz="1200" dirty="0" smtClean="0"/>
                        <a:t>September</a:t>
                      </a:r>
                      <a:r>
                        <a:rPr lang="en-US" sz="1200" baseline="0" dirty="0" smtClean="0"/>
                        <a:t> 2018</a:t>
                      </a:r>
                      <a:endParaRPr lang="en-US" sz="1200" dirty="0" smtClean="0"/>
                    </a:p>
                  </a:txBody>
                  <a:tcPr/>
                </a:tc>
              </a:tr>
            </a:tbl>
          </a:graphicData>
        </a:graphic>
      </p:graphicFrame>
      <p:sp>
        <p:nvSpPr>
          <p:cNvPr id="2" name="Rectangle 1"/>
          <p:cNvSpPr/>
          <p:nvPr/>
        </p:nvSpPr>
        <p:spPr>
          <a:xfrm>
            <a:off x="3048000" y="4038600"/>
            <a:ext cx="3733800" cy="34837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ectangle 11"/>
          <p:cNvSpPr/>
          <p:nvPr/>
        </p:nvSpPr>
        <p:spPr>
          <a:xfrm>
            <a:off x="3048000" y="4724400"/>
            <a:ext cx="3733800"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9343053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Implementation Plan</a:t>
            </a:r>
            <a:endParaRPr lang="en-MY" sz="2000" dirty="0">
              <a:solidFill>
                <a:prstClr val="black"/>
              </a:solidFill>
              <a:latin typeface="Century Gothic" panose="020B0502020202020204" pitchFamily="34" charset="0"/>
            </a:endParaRPr>
          </a:p>
        </p:txBody>
      </p:sp>
      <p:sp>
        <p:nvSpPr>
          <p:cNvPr id="7" name="Content Placeholder 2"/>
          <p:cNvSpPr txBox="1">
            <a:spLocks/>
          </p:cNvSpPr>
          <p:nvPr/>
        </p:nvSpPr>
        <p:spPr>
          <a:xfrm>
            <a:off x="327147" y="1676400"/>
            <a:ext cx="6943398" cy="4612235"/>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MY" sz="1292" dirty="0">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a:p>
            <a:pPr marL="0" indent="2931" algn="just">
              <a:buNone/>
            </a:pPr>
            <a:endParaRPr lang="en-MY" sz="1108" dirty="0">
              <a:solidFill>
                <a:schemeClr val="tx2">
                  <a:lumMod val="50000"/>
                </a:schemeClr>
              </a:solidFill>
              <a:latin typeface="Century Gothic" pitchFamily="34" charset="0"/>
              <a:cs typeface="Calibri"/>
            </a:endParaRPr>
          </a:p>
        </p:txBody>
      </p:sp>
      <p:sp>
        <p:nvSpPr>
          <p:cNvPr id="8" name="Right Arrow 7"/>
          <p:cNvSpPr/>
          <p:nvPr/>
        </p:nvSpPr>
        <p:spPr>
          <a:xfrm>
            <a:off x="493364" y="1295400"/>
            <a:ext cx="8422036" cy="4343400"/>
          </a:xfrm>
          <a:prstGeom prst="rightArrow">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57199" y="1877451"/>
            <a:ext cx="2286001" cy="3380349"/>
            <a:chOff x="3089" y="864095"/>
            <a:chExt cx="2874997" cy="4104457"/>
          </a:xfrm>
          <a:solidFill>
            <a:schemeClr val="bg1">
              <a:lumMod val="95000"/>
            </a:schemeClr>
          </a:solidFill>
        </p:grpSpPr>
        <p:sp>
          <p:nvSpPr>
            <p:cNvPr id="14" name="Rounded Rectangle 13"/>
            <p:cNvSpPr/>
            <p:nvPr/>
          </p:nvSpPr>
          <p:spPr>
            <a:xfrm>
              <a:off x="3089" y="864095"/>
              <a:ext cx="2874997" cy="410445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143435" y="1004441"/>
              <a:ext cx="2594305" cy="38237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b="1" dirty="0" smtClean="0">
                  <a:solidFill>
                    <a:schemeClr val="tx1"/>
                  </a:solidFill>
                </a:rPr>
                <a:t>4</a:t>
              </a:r>
              <a:r>
                <a:rPr lang="en-US" b="1" baseline="30000" dirty="0" smtClean="0">
                  <a:solidFill>
                    <a:schemeClr val="tx1"/>
                  </a:solidFill>
                </a:rPr>
                <a:t>th</a:t>
              </a:r>
              <a:r>
                <a:rPr lang="en-US" b="1" dirty="0" smtClean="0">
                  <a:solidFill>
                    <a:schemeClr val="tx1"/>
                  </a:solidFill>
                </a:rPr>
                <a:t> </a:t>
              </a:r>
              <a:r>
                <a:rPr lang="en-US" b="1" kern="1200" dirty="0" smtClean="0">
                  <a:solidFill>
                    <a:schemeClr val="tx1"/>
                  </a:solidFill>
                </a:rPr>
                <a:t>Quarter 2016 </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MOU signing</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Train the trainer</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Finalize course syllabus</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SPS kit installation</a:t>
              </a:r>
            </a:p>
            <a:p>
              <a:pPr marL="285750" lvl="0" indent="-285750" algn="l" defTabSz="10668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User manual &amp; documentation preparation</a:t>
              </a:r>
            </a:p>
          </p:txBody>
        </p:sp>
      </p:grpSp>
      <p:grpSp>
        <p:nvGrpSpPr>
          <p:cNvPr id="16" name="Group 15"/>
          <p:cNvGrpSpPr/>
          <p:nvPr/>
        </p:nvGrpSpPr>
        <p:grpSpPr>
          <a:xfrm>
            <a:off x="3048000" y="2262470"/>
            <a:ext cx="2874997" cy="2333059"/>
            <a:chOff x="3271249" y="1749794"/>
            <a:chExt cx="2874997" cy="2333059"/>
          </a:xfrm>
          <a:solidFill>
            <a:schemeClr val="bg1">
              <a:lumMod val="95000"/>
            </a:schemeClr>
          </a:solidFill>
        </p:grpSpPr>
        <p:sp>
          <p:nvSpPr>
            <p:cNvPr id="17" name="Rounded Rectangle 16"/>
            <p:cNvSpPr/>
            <p:nvPr/>
          </p:nvSpPr>
          <p:spPr>
            <a:xfrm>
              <a:off x="3271249"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6"/>
            <p:cNvSpPr/>
            <p:nvPr/>
          </p:nvSpPr>
          <p:spPr>
            <a:xfrm>
              <a:off x="3385140"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Q</a:t>
              </a:r>
              <a:r>
                <a:rPr lang="en-US" b="1" kern="1200" dirty="0" smtClean="0">
                  <a:solidFill>
                    <a:schemeClr val="tx1"/>
                  </a:solidFill>
                </a:rPr>
                <a:t>uarter 2017</a:t>
              </a: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err="1" smtClean="0">
                  <a:solidFill>
                    <a:schemeClr val="tx1"/>
                  </a:solidFill>
                </a:rPr>
                <a:t>ToT</a:t>
              </a:r>
              <a:r>
                <a:rPr lang="en-US" sz="1600" i="1" kern="1200" dirty="0" smtClean="0">
                  <a:solidFill>
                    <a:schemeClr val="tx1"/>
                  </a:solidFill>
                </a:rPr>
                <a:t>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Jan 2017</a:t>
              </a:r>
              <a:endParaRPr lang="en-US" sz="1600" i="1" kern="1200" dirty="0" smtClean="0">
                <a:solidFill>
                  <a:schemeClr val="tx1"/>
                </a:solidFill>
              </a:endParaRPr>
            </a:p>
            <a:p>
              <a:pPr marL="285750" lvl="0" indent="-285750" defTabSz="1244600">
                <a:lnSpc>
                  <a:spcPct val="90000"/>
                </a:lnSpc>
                <a:spcBef>
                  <a:spcPct val="0"/>
                </a:spcBef>
                <a:spcAft>
                  <a:spcPct val="35000"/>
                </a:spcAft>
                <a:buFont typeface="Arial" panose="020B0604020202020204" pitchFamily="34" charset="0"/>
                <a:buChar char="•"/>
              </a:pPr>
              <a:r>
                <a:rPr lang="en-US" sz="1600" i="1" kern="1200" dirty="0" smtClean="0">
                  <a:solidFill>
                    <a:schemeClr val="tx1"/>
                  </a:solidFill>
                </a:rPr>
                <a:t> </a:t>
              </a:r>
              <a:r>
                <a:rPr lang="en-US" sz="1600" i="1" dirty="0">
                  <a:solidFill>
                    <a:schemeClr val="tx1"/>
                  </a:solidFill>
                </a:rPr>
                <a:t>P</a:t>
              </a:r>
              <a:r>
                <a:rPr lang="en-US" sz="1600" i="1" kern="1200" dirty="0" smtClean="0">
                  <a:solidFill>
                    <a:schemeClr val="tx1"/>
                  </a:solidFill>
                </a:rPr>
                <a:t>ilot program kick off</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solidFill>
                    <a:schemeClr val="tx1"/>
                  </a:solidFill>
                </a:rPr>
                <a:t>Jan – Feb 2017</a:t>
              </a:r>
            </a:p>
          </p:txBody>
        </p:sp>
      </p:grpSp>
      <p:grpSp>
        <p:nvGrpSpPr>
          <p:cNvPr id="19" name="Group 18"/>
          <p:cNvGrpSpPr/>
          <p:nvPr/>
        </p:nvGrpSpPr>
        <p:grpSpPr>
          <a:xfrm>
            <a:off x="6248401" y="2376361"/>
            <a:ext cx="2514600" cy="2219168"/>
            <a:chOff x="6539408" y="1749794"/>
            <a:chExt cx="2874997" cy="2333059"/>
          </a:xfrm>
          <a:solidFill>
            <a:schemeClr val="bg1">
              <a:lumMod val="95000"/>
            </a:schemeClr>
          </a:solidFill>
        </p:grpSpPr>
        <p:sp>
          <p:nvSpPr>
            <p:cNvPr id="20" name="Rounded Rectangle 19"/>
            <p:cNvSpPr/>
            <p:nvPr/>
          </p:nvSpPr>
          <p:spPr>
            <a:xfrm>
              <a:off x="6539408" y="1749794"/>
              <a:ext cx="2874997" cy="233305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8"/>
            <p:cNvSpPr/>
            <p:nvPr/>
          </p:nvSpPr>
          <p:spPr>
            <a:xfrm>
              <a:off x="6653299" y="1863685"/>
              <a:ext cx="2647215" cy="21052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MY" sz="6500" kern="1200" dirty="0"/>
            </a:p>
          </p:txBody>
        </p:sp>
      </p:grpSp>
      <p:sp>
        <p:nvSpPr>
          <p:cNvPr id="2" name="Rectangle 1"/>
          <p:cNvSpPr/>
          <p:nvPr/>
        </p:nvSpPr>
        <p:spPr>
          <a:xfrm>
            <a:off x="6400800" y="3149819"/>
            <a:ext cx="2412082" cy="967957"/>
          </a:xfrm>
          <a:prstGeom prst="rect">
            <a:avLst/>
          </a:prstGeom>
        </p:spPr>
        <p:txBody>
          <a:bodyPr wrap="square">
            <a:spAutoFit/>
          </a:bodyPr>
          <a:lstStyle/>
          <a:p>
            <a:pPr lvl="0" algn="ctr" defTabSz="1244600">
              <a:lnSpc>
                <a:spcPct val="90000"/>
              </a:lnSpc>
              <a:spcBef>
                <a:spcPct val="0"/>
              </a:spcBef>
              <a:spcAft>
                <a:spcPct val="35000"/>
              </a:spcAft>
            </a:pPr>
            <a:r>
              <a:rPr lang="en-US" b="1" dirty="0" smtClean="0"/>
              <a:t>2</a:t>
            </a:r>
            <a:r>
              <a:rPr lang="en-US" b="1" baseline="30000" dirty="0" smtClean="0"/>
              <a:t>nd</a:t>
            </a:r>
            <a:r>
              <a:rPr lang="en-US" b="1" dirty="0" smtClean="0"/>
              <a:t> Quarter 2017</a:t>
            </a:r>
            <a:endParaRPr lang="en-US" b="1" dirty="0"/>
          </a:p>
          <a:p>
            <a:pPr marL="285750" lvl="0" indent="-285750" defTabSz="1244600">
              <a:lnSpc>
                <a:spcPct val="90000"/>
              </a:lnSpc>
              <a:spcBef>
                <a:spcPct val="0"/>
              </a:spcBef>
              <a:spcAft>
                <a:spcPct val="35000"/>
              </a:spcAft>
              <a:buFont typeface="Arial" panose="020B0604020202020204" pitchFamily="34" charset="0"/>
              <a:buChar char="•"/>
            </a:pPr>
            <a:r>
              <a:rPr lang="en-US" sz="1600" i="1" dirty="0" smtClean="0"/>
              <a:t>Program kick off </a:t>
            </a:r>
          </a:p>
          <a:p>
            <a:pPr marL="742950" lvl="1" indent="-285750" defTabSz="1244600">
              <a:lnSpc>
                <a:spcPct val="90000"/>
              </a:lnSpc>
              <a:spcBef>
                <a:spcPct val="0"/>
              </a:spcBef>
              <a:spcAft>
                <a:spcPct val="35000"/>
              </a:spcAft>
              <a:buFont typeface="Arial" panose="020B0604020202020204" pitchFamily="34" charset="0"/>
              <a:buChar char="•"/>
            </a:pPr>
            <a:r>
              <a:rPr lang="en-US" sz="1600" i="1" dirty="0" smtClean="0"/>
              <a:t>March-July 2017 </a:t>
            </a:r>
            <a:endParaRPr lang="en-US" sz="1600" i="1" dirty="0"/>
          </a:p>
        </p:txBody>
      </p:sp>
    </p:spTree>
    <p:extLst>
      <p:ext uri="{BB962C8B-B14F-4D97-AF65-F5344CB8AC3E}">
        <p14:creationId xmlns:p14="http://schemas.microsoft.com/office/powerpoint/2010/main" val="3013614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Roles &amp; Responsibility</a:t>
            </a:r>
            <a:endParaRPr lang="en-MY" sz="2000" dirty="0">
              <a:solidFill>
                <a:prstClr val="black"/>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02957988"/>
              </p:ext>
            </p:extLst>
          </p:nvPr>
        </p:nvGraphicFramePr>
        <p:xfrm>
          <a:off x="304800" y="1407160"/>
          <a:ext cx="8534400" cy="3594608"/>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dirty="0" err="1" smtClean="0"/>
                        <a:t>UiTM</a:t>
                      </a:r>
                      <a:endParaRPr lang="en-MY" dirty="0"/>
                    </a:p>
                  </a:txBody>
                  <a:tcPr>
                    <a:solidFill>
                      <a:srgbClr val="92D050"/>
                    </a:solidFill>
                  </a:tcPr>
                </a:tc>
                <a:tc>
                  <a:txBody>
                    <a:bodyPr/>
                    <a:lstStyle/>
                    <a:p>
                      <a:pPr algn="ctr"/>
                      <a:r>
                        <a:rPr lang="en-US" dirty="0" smtClean="0"/>
                        <a:t>SALIHIN</a:t>
                      </a:r>
                      <a:endParaRPr lang="en-MY" dirty="0"/>
                    </a:p>
                  </a:txBody>
                  <a:tcPr>
                    <a:solidFill>
                      <a:srgbClr val="92D050"/>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To provide education version software</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Train the trainer (Lecturers) </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In house (30 Days)</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user manual (text book), exercise book, exam , scoring, marking &amp; certification. </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full support &amp; hotline no.</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err="1" smtClean="0">
                          <a:sym typeface="Calibri"/>
                        </a:rPr>
                        <a:t>Uitm</a:t>
                      </a:r>
                      <a:r>
                        <a:rPr lang="en-US" sz="1400" dirty="0" smtClean="0">
                          <a:sym typeface="Calibri"/>
                        </a:rPr>
                        <a:t> to allow SALIHIN to use </a:t>
                      </a:r>
                      <a:r>
                        <a:rPr lang="en-US" sz="1400" dirty="0" err="1" smtClean="0">
                          <a:sym typeface="Calibri"/>
                        </a:rPr>
                        <a:t>UiTM</a:t>
                      </a:r>
                      <a:r>
                        <a:rPr lang="en-US" sz="1400" dirty="0" smtClean="0">
                          <a:sym typeface="Calibri"/>
                        </a:rPr>
                        <a:t> brand, image  recognition in promotional and advertising purposes</a:t>
                      </a:r>
                    </a:p>
                  </a:txBody>
                  <a:tcPr>
                    <a:solidFill>
                      <a:schemeClr val="bg1">
                        <a:lumMod val="95000"/>
                      </a:schemeClr>
                    </a:solidFill>
                  </a:tcPr>
                </a:tc>
                <a:tc>
                  <a:txBody>
                    <a:bodyPr/>
                    <a:lstStyle/>
                    <a:p>
                      <a:pPr marL="0" indent="0">
                        <a:buFont typeface="Arial" panose="020B0604020202020204" pitchFamily="34" charset="0"/>
                        <a:buNone/>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Expand new coursework program (where applicable) </a:t>
                      </a:r>
                      <a:endParaRPr lang="en-US" sz="1400" dirty="0"/>
                    </a:p>
                  </a:txBody>
                  <a:tcPr>
                    <a:solidFill>
                      <a:schemeClr val="bg1">
                        <a:lumMod val="95000"/>
                      </a:schemeClr>
                    </a:solidFill>
                  </a:tcPr>
                </a:tc>
                <a:tc>
                  <a:txBody>
                    <a:bodyPr/>
                    <a:lstStyle/>
                    <a:p>
                      <a:pPr marL="285750" indent="-285750">
                        <a:buFont typeface="Arial" panose="020B0604020202020204" pitchFamily="34" charset="0"/>
                        <a:buChar char="•"/>
                      </a:pPr>
                      <a:endParaRPr lang="en-MY" sz="14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511617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known as </a:t>
            </a:r>
            <a:r>
              <a:rPr lang="en-US" sz="1600" b="1" dirty="0" smtClean="0">
                <a:solidFill>
                  <a:srgbClr val="FF0000"/>
                </a:solidFill>
                <a:latin typeface="Century Gothic" panose="020B0502020202020204" pitchFamily="34" charset="0"/>
                <a:ea typeface="Calibri"/>
                <a:cs typeface="Calibri"/>
                <a:sym typeface="Calibri"/>
              </a:rPr>
              <a:t>SPS</a:t>
            </a:r>
            <a:r>
              <a:rPr lang="en-US" sz="1600" dirty="0" smtClean="0">
                <a:solidFill>
                  <a:schemeClr val="dk1"/>
                </a:solidFill>
                <a:latin typeface="Century Gothic" panose="020B0502020202020204" pitchFamily="34" charset="0"/>
                <a:ea typeface="Calibri"/>
                <a:cs typeface="Calibri"/>
                <a:sym typeface="Calibri"/>
              </a:rPr>
              <a:t>, </a:t>
            </a:r>
            <a:r>
              <a:rPr lang="en-US" sz="1600" dirty="0">
                <a:solidFill>
                  <a:schemeClr val="dk1"/>
                </a:solidFill>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solidFill>
                <a:schemeClr val="dk1"/>
              </a:solidFill>
              <a:latin typeface="Century Gothic" panose="020B0502020202020204" pitchFamily="34" charset="0"/>
              <a:ea typeface="Calibri"/>
              <a:cs typeface="Calibri"/>
              <a:sym typeface="Calibri"/>
            </a:endParaRPr>
          </a:p>
          <a:p>
            <a:pPr algn="just">
              <a:buSzPct val="25000"/>
            </a:pP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solidFill>
                <a:schemeClr val="dk1"/>
              </a:solidFill>
              <a:latin typeface="Century Gothic" panose="020B0502020202020204" pitchFamily="34" charset="0"/>
              <a:ea typeface="Calibri"/>
              <a:cs typeface="Calibri"/>
              <a:sym typeface="Calibri"/>
            </a:endParaRPr>
          </a:p>
          <a:p>
            <a:pPr algn="just">
              <a:buSzPct val="25000"/>
            </a:pPr>
            <a:r>
              <a:rPr lang="en-US" sz="1600" dirty="0" smtClean="0">
                <a:solidFill>
                  <a:schemeClr val="dk1"/>
                </a:solidFill>
                <a:latin typeface="Century Gothic" panose="020B0502020202020204" pitchFamily="34" charset="0"/>
                <a:ea typeface="Calibri"/>
                <a:cs typeface="Calibri"/>
                <a:sym typeface="Calibri"/>
              </a:rPr>
              <a:t>The Zakat module makes </a:t>
            </a: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827284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41045435"/>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6474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381000" y="670779"/>
            <a:ext cx="5562600" cy="400110"/>
          </a:xfrm>
          <a:prstGeom prst="rect">
            <a:avLst/>
          </a:prstGeom>
        </p:spPr>
        <p:txBody>
          <a:bodyPr wrap="square">
            <a:spAutoFit/>
          </a:bodyPr>
          <a:lstStyle/>
          <a:p>
            <a:pPr algn="r"/>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914400" y="1302127"/>
            <a:ext cx="7391400" cy="4031873"/>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university in Malaysia, UITM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It can be implemented as a learning tool in </a:t>
            </a:r>
            <a:r>
              <a:rPr lang="en-US" sz="1600" b="1" dirty="0" smtClean="0">
                <a:latin typeface="Century Gothic" panose="020B0502020202020204" pitchFamily="34" charset="0"/>
              </a:rPr>
              <a:t>Accounting Information System subject</a:t>
            </a:r>
            <a:r>
              <a:rPr lang="en-US" sz="1600" dirty="0" smtClean="0">
                <a:latin typeface="Century Gothic" panose="020B0502020202020204" pitchFamily="34" charset="0"/>
              </a:rPr>
              <a:t>.</a:t>
            </a:r>
            <a:endParaRPr lang="en-MY" sz="1600" dirty="0">
              <a:latin typeface="Century Gothic" panose="020B0502020202020204" pitchFamily="34" charset="0"/>
            </a:endParaRP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45001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66800"/>
            <a:ext cx="73342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672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514600"/>
            <a:ext cx="2857500" cy="2695575"/>
          </a:xfrm>
          <a:prstGeom prst="rect">
            <a:avLst/>
          </a:prstGeom>
        </p:spPr>
      </p:pic>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Future Developments</a:t>
            </a:r>
            <a:endParaRPr lang="en-MY" sz="2000" dirty="0">
              <a:solidFill>
                <a:prstClr val="black"/>
              </a:solidFill>
              <a:latin typeface="Century Gothic" panose="020B0502020202020204" pitchFamily="34" charset="0"/>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224267948"/>
              </p:ext>
            </p:extLst>
          </p:nvPr>
        </p:nvGraphicFramePr>
        <p:xfrm>
          <a:off x="3042205" y="1714500"/>
          <a:ext cx="5949395"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348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smtClean="0">
                <a:solidFill>
                  <a:srgbClr val="0F243E"/>
                </a:solidFill>
                <a:ea typeface="Century Gothic"/>
                <a:cs typeface="Century Gothic"/>
                <a:sym typeface="Century Gothic"/>
              </a:rPr>
              <a:t>BUSINESS CENTRE:</a:t>
            </a:r>
          </a:p>
          <a:p>
            <a:endParaRPr sz="1400" dirty="0" smtClean="0">
              <a:solidFill>
                <a:srgbClr val="0F243E"/>
              </a:solidFill>
              <a:ea typeface="Century Gothic"/>
              <a:cs typeface="Century Gothic"/>
              <a:sym typeface="Century Gothic"/>
            </a:endParaRPr>
          </a:p>
          <a:p>
            <a:r>
              <a:rPr lang="en-US" sz="1400" dirty="0" smtClean="0">
                <a:solidFill>
                  <a:srgbClr val="0F243E"/>
                </a:solidFill>
                <a:ea typeface="Century Gothic"/>
                <a:cs typeface="Century Gothic"/>
                <a:sym typeface="Century Gothic"/>
              </a:rPr>
              <a:t>555 </a:t>
            </a:r>
            <a:r>
              <a:rPr lang="en-US" sz="1400" dirty="0" err="1" smtClean="0">
                <a:solidFill>
                  <a:srgbClr val="0F243E"/>
                </a:solidFill>
                <a:ea typeface="Century Gothic"/>
                <a:cs typeface="Century Gothic"/>
                <a:sym typeface="Century Gothic"/>
              </a:rPr>
              <a:t>Jalan</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Samudra</a:t>
            </a:r>
            <a:r>
              <a:rPr lang="en-US" sz="1400" dirty="0" smtClean="0">
                <a:solidFill>
                  <a:srgbClr val="0F243E"/>
                </a:solidFill>
                <a:ea typeface="Century Gothic"/>
                <a:cs typeface="Century Gothic"/>
                <a:sym typeface="Century Gothic"/>
              </a:rPr>
              <a:t> Utara 1,</a:t>
            </a:r>
          </a:p>
          <a:p>
            <a:r>
              <a:rPr lang="en-US" sz="1400" dirty="0" smtClean="0">
                <a:solidFill>
                  <a:srgbClr val="0F243E"/>
                </a:solidFill>
                <a:ea typeface="Century Gothic"/>
                <a:cs typeface="Century Gothic"/>
                <a:sym typeface="Century Gothic"/>
              </a:rPr>
              <a:t>Taman </a:t>
            </a:r>
            <a:r>
              <a:rPr lang="en-US" sz="1400" dirty="0" err="1" smtClean="0">
                <a:solidFill>
                  <a:srgbClr val="0F243E"/>
                </a:solidFill>
                <a:ea typeface="Century Gothic"/>
                <a:cs typeface="Century Gothic"/>
                <a:sym typeface="Century Gothic"/>
              </a:rPr>
              <a:t>Samudra</a:t>
            </a:r>
            <a:r>
              <a:rPr lang="en-US" sz="1400" dirty="0" smtClean="0">
                <a:solidFill>
                  <a:srgbClr val="0F243E"/>
                </a:solidFill>
                <a:ea typeface="Century Gothic"/>
                <a:cs typeface="Century Gothic"/>
                <a:sym typeface="Century Gothic"/>
              </a:rPr>
              <a:t>,</a:t>
            </a:r>
          </a:p>
          <a:p>
            <a:r>
              <a:rPr lang="en-US" sz="1400" dirty="0" smtClean="0">
                <a:solidFill>
                  <a:srgbClr val="0F243E"/>
                </a:solidFill>
                <a:ea typeface="Century Gothic"/>
                <a:cs typeface="Century Gothic"/>
                <a:sym typeface="Century Gothic"/>
              </a:rPr>
              <a:t>68100 </a:t>
            </a:r>
            <a:r>
              <a:rPr lang="en-US" sz="1400" dirty="0" err="1" smtClean="0">
                <a:solidFill>
                  <a:srgbClr val="0F243E"/>
                </a:solidFill>
                <a:ea typeface="Century Gothic"/>
                <a:cs typeface="Century Gothic"/>
                <a:sym typeface="Century Gothic"/>
              </a:rPr>
              <a:t>Batu</a:t>
            </a:r>
            <a:r>
              <a:rPr lang="en-US" sz="1400" dirty="0" smtClean="0">
                <a:solidFill>
                  <a:srgbClr val="0F243E"/>
                </a:solidFill>
                <a:ea typeface="Century Gothic"/>
                <a:cs typeface="Century Gothic"/>
                <a:sym typeface="Century Gothic"/>
              </a:rPr>
              <a:t> Caves</a:t>
            </a:r>
          </a:p>
          <a:p>
            <a:r>
              <a:rPr lang="en-US" sz="1400" dirty="0" smtClean="0">
                <a:solidFill>
                  <a:srgbClr val="0F243E"/>
                </a:solidFill>
                <a:ea typeface="Century Gothic"/>
                <a:cs typeface="Century Gothic"/>
                <a:sym typeface="Century Gothic"/>
              </a:rPr>
              <a:t>Selangor Malaysia</a:t>
            </a:r>
          </a:p>
          <a:p>
            <a:endParaRPr sz="1400" dirty="0" smtClean="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Tel: +603 6185 9970</a:t>
            </a:r>
          </a:p>
          <a:p>
            <a:pPr>
              <a:buSzPct val="25000"/>
            </a:pPr>
            <a:r>
              <a:rPr lang="en-US" sz="1400" dirty="0" smtClean="0">
                <a:solidFill>
                  <a:srgbClr val="0F243E"/>
                </a:solidFill>
                <a:ea typeface="Century Gothic"/>
                <a:cs typeface="Century Gothic"/>
                <a:sym typeface="Century Gothic"/>
              </a:rPr>
              <a:t>Fax</a:t>
            </a:r>
            <a:r>
              <a:rPr lang="en-US" sz="1400" dirty="0">
                <a:solidFill>
                  <a:srgbClr val="0F243E"/>
                </a:solidFill>
                <a:ea typeface="Century Gothic"/>
                <a:cs typeface="Century Gothic"/>
                <a:sym typeface="Century Gothic"/>
              </a:rPr>
              <a:t>: +603 </a:t>
            </a:r>
            <a:r>
              <a:rPr lang="en-US" sz="1400" dirty="0" smtClean="0">
                <a:solidFill>
                  <a:srgbClr val="0F243E"/>
                </a:solidFill>
                <a:ea typeface="Century Gothic"/>
                <a:cs typeface="Century Gothic"/>
                <a:sym typeface="Century Gothic"/>
              </a:rPr>
              <a:t>6184 2524</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rPr>
              <a:t>wanmohdiskandar@salihin.com.my</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3886200" cy="830997"/>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1 Hour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SPS</a:t>
            </a:r>
            <a:r>
              <a:rPr lang="en-US" sz="3200" b="1" dirty="0" smtClean="0">
                <a:solidFill>
                  <a:schemeClr val="bg1"/>
                </a:solidFill>
              </a:rPr>
              <a:t>  </a:t>
            </a:r>
            <a:r>
              <a:rPr lang="en-US" sz="2400" b="1" dirty="0" smtClean="0"/>
              <a:t>as</a:t>
            </a:r>
            <a:r>
              <a:rPr lang="en-US" sz="3200" b="1" dirty="0" smtClean="0"/>
              <a:t> </a:t>
            </a:r>
            <a:r>
              <a:rPr lang="en-US" sz="2400" b="1" dirty="0" smtClean="0"/>
              <a:t>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Summary</a:t>
            </a:r>
            <a:endParaRPr lang="en-MY" sz="2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84256917"/>
              </p:ext>
            </p:extLst>
          </p:nvPr>
        </p:nvGraphicFramePr>
        <p:xfrm>
          <a:off x="457200" y="2087880"/>
          <a:ext cx="8305800" cy="1920240"/>
        </p:xfrm>
        <a:graphic>
          <a:graphicData uri="http://schemas.openxmlformats.org/drawingml/2006/table">
            <a:tbl>
              <a:tblPr firstRow="1" bandRow="1">
                <a:tableStyleId>{F5AB1C69-6EDB-4FF4-983F-18BD219EF322}</a:tableStyleId>
              </a:tblPr>
              <a:tblGrid>
                <a:gridCol w="1854693"/>
                <a:gridCol w="6451107"/>
              </a:tblGrid>
              <a:tr h="227015">
                <a:tc>
                  <a:txBody>
                    <a:bodyPr/>
                    <a:lstStyle/>
                    <a:p>
                      <a:pPr algn="ctr"/>
                      <a:r>
                        <a:rPr lang="en-US" sz="2000" b="0" dirty="0" smtClean="0">
                          <a:solidFill>
                            <a:schemeClr val="tx1"/>
                          </a:solidFill>
                        </a:rPr>
                        <a:t>SPS Modules </a:t>
                      </a:r>
                      <a:endParaRPr lang="en-MY" sz="2000" b="0" dirty="0">
                        <a:solidFill>
                          <a:schemeClr val="tx1"/>
                        </a:solidFill>
                      </a:endParaRPr>
                    </a:p>
                  </a:txBody>
                  <a:tcPr anchor="ctr">
                    <a:solidFill>
                      <a:srgbClr val="92D050"/>
                    </a:solidFill>
                  </a:tcPr>
                </a:tc>
                <a:tc>
                  <a:txBody>
                    <a:bodyPr/>
                    <a:lstStyle/>
                    <a:p>
                      <a:pPr marL="342900" indent="-342900" algn="just">
                        <a:buAutoNum type="arabicPeriod"/>
                      </a:pPr>
                      <a:r>
                        <a:rPr lang="en-US" sz="2000" b="0" dirty="0" smtClean="0">
                          <a:solidFill>
                            <a:schemeClr val="tx1"/>
                          </a:solidFill>
                        </a:rPr>
                        <a:t>Setup &amp; Operate Admin</a:t>
                      </a:r>
                      <a:r>
                        <a:rPr lang="en-US" sz="2000" b="0" baseline="0" dirty="0" smtClean="0">
                          <a:solidFill>
                            <a:schemeClr val="tx1"/>
                          </a:solidFill>
                        </a:rPr>
                        <a:t> &amp; General Setup Module</a:t>
                      </a:r>
                    </a:p>
                    <a:p>
                      <a:pPr marL="342900" indent="-342900" algn="just">
                        <a:buAutoNum type="arabicPeriod"/>
                      </a:pPr>
                      <a:r>
                        <a:rPr lang="en-US" sz="2000" b="0" baseline="0" dirty="0" smtClean="0">
                          <a:solidFill>
                            <a:schemeClr val="tx1"/>
                          </a:solidFill>
                        </a:rPr>
                        <a:t>General Ledger Module</a:t>
                      </a:r>
                    </a:p>
                    <a:p>
                      <a:pPr marL="342900" indent="-342900" algn="just">
                        <a:buAutoNum type="arabicPeriod"/>
                      </a:pPr>
                      <a:r>
                        <a:rPr lang="en-US" sz="2000" b="0" baseline="0" dirty="0" smtClean="0">
                          <a:solidFill>
                            <a:schemeClr val="tx1"/>
                          </a:solidFill>
                        </a:rPr>
                        <a:t>Account Receivables Module</a:t>
                      </a:r>
                    </a:p>
                    <a:p>
                      <a:pPr marL="342900" indent="-342900" algn="just">
                        <a:buAutoNum type="arabicPeriod"/>
                      </a:pPr>
                      <a:r>
                        <a:rPr lang="en-US" sz="2000" b="0" baseline="0" dirty="0" smtClean="0">
                          <a:solidFill>
                            <a:schemeClr val="tx1"/>
                          </a:solidFill>
                        </a:rPr>
                        <a:t>Account Payables Module</a:t>
                      </a:r>
                    </a:p>
                    <a:p>
                      <a:pPr marL="342900" indent="-342900" algn="just">
                        <a:buAutoNum type="arabicPeriod"/>
                      </a:pPr>
                      <a:r>
                        <a:rPr lang="en-US" sz="2000" b="0" baseline="0" dirty="0" smtClean="0">
                          <a:solidFill>
                            <a:schemeClr val="tx1"/>
                          </a:solidFill>
                        </a:rPr>
                        <a:t>GST Module</a:t>
                      </a:r>
                    </a:p>
                    <a:p>
                      <a:pPr marL="342900" indent="-342900" algn="just">
                        <a:buAutoNum type="arabicPeriod"/>
                      </a:pPr>
                      <a:r>
                        <a:rPr lang="en-US" sz="2000" b="0" baseline="0" dirty="0" smtClean="0">
                          <a:solidFill>
                            <a:schemeClr val="tx1"/>
                          </a:solidFill>
                        </a:rPr>
                        <a:t>Zakat &amp; </a:t>
                      </a:r>
                      <a:r>
                        <a:rPr lang="en-US" sz="2000" b="0" baseline="0" dirty="0" err="1" smtClean="0">
                          <a:solidFill>
                            <a:schemeClr val="tx1"/>
                          </a:solidFill>
                        </a:rPr>
                        <a:t>Waqf</a:t>
                      </a:r>
                      <a:r>
                        <a:rPr lang="en-US" sz="2000" b="0" baseline="0" dirty="0" smtClean="0">
                          <a:solidFill>
                            <a:schemeClr val="tx1"/>
                          </a:solidFill>
                        </a:rPr>
                        <a:t> Modules</a:t>
                      </a:r>
                      <a:endParaRPr lang="en-MY" sz="2000" b="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166323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489601"/>
            <a:ext cx="8088923" cy="3920599"/>
          </a:xfrm>
          <a:prstGeom prst="rect">
            <a:avLst/>
          </a:prstGeom>
          <a:noFill/>
          <a:ln>
            <a:noFill/>
          </a:ln>
        </p:spPr>
        <p:txBody>
          <a:bodyPr lIns="84392" tIns="42185" rIns="84392" bIns="42185" anchor="t" anchorCtr="0">
            <a:noAutofit/>
          </a:bodyPr>
          <a:lstStyle/>
          <a:p>
            <a:pPr marL="342900" indent="-342900" algn="just">
              <a:buAutoNum type="arabicPeriod"/>
            </a:pPr>
            <a:r>
              <a:rPr lang="en-US" sz="1600" dirty="0"/>
              <a:t>Setup &amp; Operate </a:t>
            </a:r>
            <a:r>
              <a:rPr lang="en-US" sz="1600" dirty="0" smtClean="0"/>
              <a:t>General </a:t>
            </a:r>
            <a:r>
              <a:rPr lang="en-US" sz="1600" dirty="0"/>
              <a:t>Setup </a:t>
            </a:r>
            <a:r>
              <a:rPr lang="en-US" sz="1600" dirty="0" smtClean="0"/>
              <a:t>Module</a:t>
            </a:r>
          </a:p>
          <a:p>
            <a:pPr marL="800100" lvl="1" indent="-342900" algn="just">
              <a:buFont typeface="Arial" panose="020B0604020202020204" pitchFamily="34" charset="0"/>
              <a:buChar char="•"/>
            </a:pPr>
            <a:r>
              <a:rPr lang="en-US" sz="1600" dirty="0" smtClean="0"/>
              <a:t>How to setup a company</a:t>
            </a:r>
          </a:p>
          <a:p>
            <a:pPr marL="800100" lvl="1" indent="-342900" algn="just">
              <a:buFont typeface="Arial" panose="020B0604020202020204" pitchFamily="34" charset="0"/>
              <a:buChar char="•"/>
            </a:pPr>
            <a:r>
              <a:rPr lang="en-US" sz="1600" dirty="0" smtClean="0"/>
              <a:t>How to setup employee</a:t>
            </a:r>
          </a:p>
          <a:p>
            <a:pPr marL="800100" lvl="1" indent="-342900" algn="just">
              <a:buFont typeface="Arial" panose="020B0604020202020204" pitchFamily="34" charset="0"/>
              <a:buChar char="•"/>
            </a:pPr>
            <a:r>
              <a:rPr lang="en-US" sz="1600" dirty="0" smtClean="0"/>
              <a:t>How to setup agent</a:t>
            </a:r>
          </a:p>
          <a:p>
            <a:pPr marL="800100" lvl="1" indent="-342900" algn="just">
              <a:buFont typeface="Arial" panose="020B0604020202020204" pitchFamily="34" charset="0"/>
              <a:buChar char="•"/>
            </a:pPr>
            <a:r>
              <a:rPr lang="en-US" sz="1600" dirty="0" smtClean="0"/>
              <a:t>How to setup master code</a:t>
            </a:r>
          </a:p>
          <a:p>
            <a:pPr marL="800100" lvl="1" indent="-342900" algn="just">
              <a:buFont typeface="Arial" panose="020B0604020202020204" pitchFamily="34" charset="0"/>
              <a:buChar char="•"/>
            </a:pPr>
            <a:r>
              <a:rPr lang="en-US" sz="1600" dirty="0" smtClean="0"/>
              <a:t>How to setup project</a:t>
            </a:r>
          </a:p>
          <a:p>
            <a:pPr marL="800100" lvl="1" indent="-342900" algn="just">
              <a:buFont typeface="Arial" panose="020B0604020202020204" pitchFamily="34" charset="0"/>
              <a:buChar char="•"/>
            </a:pPr>
            <a:r>
              <a:rPr lang="en-US" sz="1600" dirty="0" smtClean="0"/>
              <a:t>How to setup terms</a:t>
            </a:r>
          </a:p>
          <a:p>
            <a:pPr marL="800100" lvl="1" indent="-342900" algn="just">
              <a:buFont typeface="Arial" panose="020B0604020202020204" pitchFamily="34" charset="0"/>
              <a:buChar char="•"/>
            </a:pPr>
            <a:r>
              <a:rPr lang="en-US" sz="1600" dirty="0" smtClean="0"/>
              <a:t>How to setup bank</a:t>
            </a:r>
          </a:p>
          <a:p>
            <a:pPr marL="800100" lvl="1" indent="-342900" algn="just">
              <a:buFont typeface="Arial" panose="020B0604020202020204" pitchFamily="34" charset="0"/>
              <a:buChar char="•"/>
            </a:pPr>
            <a:r>
              <a:rPr lang="en-US" sz="1600" dirty="0" smtClean="0"/>
              <a:t>How to setup ship to (location)</a:t>
            </a:r>
          </a:p>
          <a:p>
            <a:pPr marL="800100" lvl="1" indent="-342900" algn="just">
              <a:buFont typeface="Arial" panose="020B0604020202020204" pitchFamily="34" charset="0"/>
              <a:buChar char="•"/>
            </a:pPr>
            <a:r>
              <a:rPr lang="en-US" sz="1600" dirty="0" smtClean="0"/>
              <a:t>How to setup a graph</a:t>
            </a:r>
          </a:p>
          <a:p>
            <a:pPr marL="800100" lvl="1" indent="-342900" algn="just">
              <a:buFont typeface="Arial" panose="020B0604020202020204" pitchFamily="34" charset="0"/>
              <a:buChar char="•"/>
            </a:pPr>
            <a:endParaRPr lang="en-US" sz="1600" dirty="0"/>
          </a:p>
          <a:p>
            <a:pPr marL="342900" indent="-342900" algn="just">
              <a:buAutoNum type="arabicPeriod"/>
            </a:pPr>
            <a:r>
              <a:rPr lang="en-US" sz="1600" dirty="0"/>
              <a:t>Setup </a:t>
            </a:r>
            <a:r>
              <a:rPr lang="en-US" sz="1600" dirty="0" smtClean="0"/>
              <a:t>&amp; Operate Admin Module</a:t>
            </a:r>
          </a:p>
          <a:p>
            <a:pPr marL="800100" lvl="1" indent="-342900" algn="just">
              <a:buFont typeface="Arial" panose="020B0604020202020204" pitchFamily="34" charset="0"/>
              <a:buChar char="•"/>
            </a:pPr>
            <a:r>
              <a:rPr lang="en-US" sz="1600" dirty="0" smtClean="0"/>
              <a:t>How to add/edit &amp; authorization of access for each user</a:t>
            </a:r>
          </a:p>
          <a:p>
            <a:pPr marL="800100" lvl="1" indent="-342900" algn="just">
              <a:buFont typeface="Arial" panose="020B0604020202020204" pitchFamily="34" charset="0"/>
              <a:buChar char="•"/>
            </a:pPr>
            <a:r>
              <a:rPr lang="en-US" sz="1600" dirty="0" smtClean="0"/>
              <a:t>How to search &amp; produce log report</a:t>
            </a:r>
          </a:p>
          <a:p>
            <a:pPr marL="800100" lvl="1" indent="-342900" algn="just">
              <a:buFont typeface="Arial" panose="020B0604020202020204" pitchFamily="34" charset="0"/>
              <a:buChar char="•"/>
            </a:pPr>
            <a:r>
              <a:rPr lang="en-US" sz="1600" dirty="0" smtClean="0"/>
              <a:t>How to perform a backup</a:t>
            </a:r>
          </a:p>
          <a:p>
            <a:pPr marL="800100" lvl="1" indent="-342900" algn="just">
              <a:buFont typeface="Arial" panose="020B0604020202020204" pitchFamily="34" charset="0"/>
              <a:buChar char="•"/>
            </a:pPr>
            <a:r>
              <a:rPr lang="en-US" sz="1600" dirty="0" smtClean="0"/>
              <a:t>How to upgrade license &amp; version</a:t>
            </a:r>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35149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AutoNum type="arabicPeriod" startAt="3"/>
            </a:pPr>
            <a:r>
              <a:rPr lang="en-US" sz="1600" dirty="0" smtClean="0"/>
              <a:t>Setup </a:t>
            </a:r>
            <a:r>
              <a:rPr lang="en-US" sz="1600" dirty="0"/>
              <a:t>General Ledger </a:t>
            </a:r>
            <a:r>
              <a:rPr lang="en-US" sz="1600" dirty="0" smtClean="0"/>
              <a:t>Module</a:t>
            </a:r>
          </a:p>
          <a:p>
            <a:pPr marL="742950" lvl="1" indent="-285750" algn="just">
              <a:buFont typeface="Arial" panose="020B0604020202020204" pitchFamily="34" charset="0"/>
              <a:buChar char="•"/>
            </a:pPr>
            <a:r>
              <a:rPr lang="en-US" sz="1600" dirty="0" smtClean="0"/>
              <a:t>How to setup financial year, chart of account, opening balance  &amp; other sub modules</a:t>
            </a:r>
          </a:p>
          <a:p>
            <a:pPr marL="742950" lvl="1" indent="-285750" algn="just">
              <a:buFont typeface="Arial" panose="020B0604020202020204" pitchFamily="34" charset="0"/>
              <a:buChar char="•"/>
            </a:pPr>
            <a:r>
              <a:rPr lang="en-US" sz="1600" dirty="0" smtClean="0"/>
              <a:t>How to perform transaction</a:t>
            </a:r>
          </a:p>
          <a:p>
            <a:pPr marL="742950" lvl="1" indent="-285750" algn="just">
              <a:buFont typeface="Arial" panose="020B0604020202020204" pitchFamily="34" charset="0"/>
              <a:buChar char="•"/>
            </a:pPr>
            <a:r>
              <a:rPr lang="en-US" sz="1600" dirty="0" smtClean="0"/>
              <a:t>How to generate and produce report</a:t>
            </a:r>
          </a:p>
          <a:p>
            <a:pPr marL="742950" lvl="1" indent="-285750" algn="just">
              <a:buFont typeface="Arial" panose="020B0604020202020204" pitchFamily="34" charset="0"/>
              <a:buChar char="•"/>
            </a:pPr>
            <a:endParaRPr lang="en-US" sz="1600" dirty="0"/>
          </a:p>
          <a:p>
            <a:pPr algn="just"/>
            <a:r>
              <a:rPr lang="en-US" sz="1600" dirty="0" smtClean="0"/>
              <a:t>4.    Setup </a:t>
            </a:r>
            <a:r>
              <a:rPr lang="en-US" sz="1600" dirty="0"/>
              <a:t>Account Receivables </a:t>
            </a:r>
            <a:r>
              <a:rPr lang="en-US" sz="1600" dirty="0" smtClean="0"/>
              <a:t>Module</a:t>
            </a:r>
          </a:p>
          <a:p>
            <a:pPr marL="800100" lvl="1" indent="-342900" algn="just">
              <a:buFont typeface="Arial" panose="020B0604020202020204" pitchFamily="34" charset="0"/>
              <a:buChar char="•"/>
            </a:pPr>
            <a:r>
              <a:rPr lang="en-US" sz="1600" dirty="0" smtClean="0"/>
              <a:t>How to setup customers</a:t>
            </a:r>
          </a:p>
          <a:p>
            <a:pPr marL="800100" lvl="1" indent="-342900" algn="just">
              <a:buFont typeface="Arial" panose="020B0604020202020204" pitchFamily="34" charset="0"/>
              <a:buChar char="•"/>
            </a:pPr>
            <a:r>
              <a:rPr lang="en-US" sz="1600" dirty="0" smtClean="0"/>
              <a:t>How to setup historical customer invoice</a:t>
            </a:r>
          </a:p>
          <a:p>
            <a:pPr marL="800100" lvl="1" indent="-342900" algn="just">
              <a:buFont typeface="Arial" panose="020B0604020202020204" pitchFamily="34" charset="0"/>
              <a:buChar char="•"/>
            </a:pPr>
            <a:r>
              <a:rPr lang="en-US" sz="1600" dirty="0" smtClean="0"/>
              <a:t>How to perform sales transaction</a:t>
            </a:r>
          </a:p>
          <a:p>
            <a:pPr marL="800100" lvl="1" indent="-342900" algn="just">
              <a:buFont typeface="Arial" panose="020B0604020202020204" pitchFamily="34" charset="0"/>
              <a:buChar char="•"/>
            </a:pPr>
            <a:r>
              <a:rPr lang="en-US" sz="1600" dirty="0" smtClean="0"/>
              <a:t>How to generate &amp; produce report</a:t>
            </a:r>
          </a:p>
          <a:p>
            <a:pPr marL="800100" lvl="1" indent="-342900" algn="just">
              <a:buFont typeface="Arial" panose="020B0604020202020204" pitchFamily="34" charset="0"/>
              <a:buChar char="•"/>
            </a:pPr>
            <a:endParaRPr lang="en-US" sz="1600" dirty="0"/>
          </a:p>
          <a:p>
            <a:pPr algn="just"/>
            <a:r>
              <a:rPr lang="en-US" sz="1600" dirty="0" smtClean="0"/>
              <a:t>5.    Setup </a:t>
            </a:r>
            <a:r>
              <a:rPr lang="en-US" sz="1600" dirty="0"/>
              <a:t>Account Payables </a:t>
            </a:r>
            <a:r>
              <a:rPr lang="en-US" sz="1600" dirty="0" smtClean="0"/>
              <a:t>Module</a:t>
            </a:r>
          </a:p>
          <a:p>
            <a:pPr marL="800100" lvl="1" indent="-342900" algn="just">
              <a:buFont typeface="Arial" panose="020B0604020202020204" pitchFamily="34" charset="0"/>
              <a:buChar char="•"/>
            </a:pPr>
            <a:r>
              <a:rPr lang="en-US" sz="1600" dirty="0" smtClean="0"/>
              <a:t>How to setup supplier</a:t>
            </a:r>
          </a:p>
          <a:p>
            <a:pPr marL="800100" lvl="1" indent="-342900" algn="just">
              <a:buFont typeface="Arial" panose="020B0604020202020204" pitchFamily="34" charset="0"/>
              <a:buChar char="•"/>
            </a:pPr>
            <a:r>
              <a:rPr lang="en-US" sz="1600" dirty="0" smtClean="0"/>
              <a:t>How to setup historical supplier invoice</a:t>
            </a:r>
          </a:p>
          <a:p>
            <a:pPr marL="800100" lvl="1" indent="-342900" algn="just">
              <a:buFont typeface="Arial" panose="020B0604020202020204" pitchFamily="34" charset="0"/>
              <a:buChar char="•"/>
            </a:pPr>
            <a:r>
              <a:rPr lang="en-US" sz="1600" dirty="0" smtClean="0"/>
              <a:t>How to perform  purchases transaction</a:t>
            </a:r>
          </a:p>
          <a:p>
            <a:pPr marL="800100" lvl="1" indent="-342900" algn="just">
              <a:buFont typeface="Arial" panose="020B0604020202020204" pitchFamily="34" charset="0"/>
              <a:buChar char="•"/>
            </a:pPr>
            <a:r>
              <a:rPr lang="en-US" sz="1600" dirty="0" smtClean="0"/>
              <a:t>How to generate &amp; produce report</a:t>
            </a: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575981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marL="342900" indent="-342900" algn="just">
              <a:buFont typeface="+mj-lt"/>
              <a:buAutoNum type="arabicPeriod" startAt="6"/>
            </a:pPr>
            <a:r>
              <a:rPr lang="en-US" sz="1600" dirty="0" smtClean="0"/>
              <a:t>Setup </a:t>
            </a:r>
            <a:r>
              <a:rPr lang="en-US" sz="1600" dirty="0"/>
              <a:t>&amp; Operate GST Module</a:t>
            </a:r>
          </a:p>
          <a:p>
            <a:pPr marL="800100" lvl="1" indent="-342900" algn="just">
              <a:buFont typeface="Arial" panose="020B0604020202020204" pitchFamily="34" charset="0"/>
              <a:buChar char="•"/>
            </a:pPr>
            <a:r>
              <a:rPr lang="en-US" sz="1600" dirty="0"/>
              <a:t>How to setup GST requirement</a:t>
            </a:r>
          </a:p>
          <a:p>
            <a:pPr marL="800100" lvl="1" indent="-342900" algn="just">
              <a:buFont typeface="Arial" panose="020B0604020202020204" pitchFamily="34" charset="0"/>
              <a:buChar char="•"/>
            </a:pPr>
            <a:r>
              <a:rPr lang="en-US" sz="1600" dirty="0"/>
              <a:t>How to perform GST transaction</a:t>
            </a:r>
          </a:p>
          <a:p>
            <a:pPr marL="800100" lvl="1" indent="-342900" algn="just">
              <a:buFont typeface="Arial" panose="020B0604020202020204" pitchFamily="34" charset="0"/>
              <a:buChar char="•"/>
            </a:pPr>
            <a:r>
              <a:rPr lang="en-US" sz="1600" dirty="0"/>
              <a:t>How to generate &amp; produce GST report</a:t>
            </a:r>
          </a:p>
          <a:p>
            <a:pPr marL="800100" lvl="1" indent="-342900" algn="just">
              <a:buFont typeface="Arial" panose="020B0604020202020204" pitchFamily="34" charset="0"/>
              <a:buChar char="•"/>
            </a:pPr>
            <a:r>
              <a:rPr lang="en-US" sz="1600" dirty="0"/>
              <a:t>How to generate &amp; submit </a:t>
            </a:r>
            <a:r>
              <a:rPr lang="en-US" sz="1600" dirty="0" smtClean="0"/>
              <a:t>GST-03</a:t>
            </a:r>
          </a:p>
          <a:p>
            <a:pPr marL="800100" lvl="1" indent="-342900" algn="just">
              <a:buFont typeface="+mj-lt"/>
              <a:buAutoNum type="arabicPeriod" startAt="6"/>
            </a:pPr>
            <a:endParaRPr lang="en-US" sz="1600" dirty="0"/>
          </a:p>
          <a:p>
            <a:pPr marL="342900" indent="-342900" algn="just">
              <a:buFont typeface="+mj-lt"/>
              <a:buAutoNum type="arabicPeriod" startAt="7"/>
            </a:pPr>
            <a:r>
              <a:rPr lang="en-US" sz="1600" dirty="0" smtClean="0"/>
              <a:t>Setup </a:t>
            </a:r>
            <a:r>
              <a:rPr lang="en-US" sz="1600" dirty="0"/>
              <a:t>&amp; Operate Zakat &amp; </a:t>
            </a:r>
            <a:r>
              <a:rPr lang="en-US" sz="1600" dirty="0" err="1"/>
              <a:t>Waqf</a:t>
            </a:r>
            <a:r>
              <a:rPr lang="en-US" sz="1600" dirty="0"/>
              <a:t> Modules</a:t>
            </a:r>
          </a:p>
          <a:p>
            <a:pPr marL="800100" lvl="1" indent="-342900" algn="just">
              <a:buFont typeface="Arial" panose="020B0604020202020204" pitchFamily="34" charset="0"/>
              <a:buChar char="•"/>
            </a:pPr>
            <a:r>
              <a:rPr lang="en-US" sz="1600" dirty="0"/>
              <a:t>How to setup zakat </a:t>
            </a:r>
            <a:r>
              <a:rPr lang="en-US" sz="1600" dirty="0" err="1"/>
              <a:t>nisab</a:t>
            </a:r>
            <a:r>
              <a:rPr lang="en-US" sz="1600" dirty="0"/>
              <a:t> &amp; </a:t>
            </a:r>
            <a:r>
              <a:rPr lang="en-US" sz="1600" dirty="0" err="1"/>
              <a:t>centre</a:t>
            </a:r>
            <a:endParaRPr lang="en-US" sz="1600" dirty="0"/>
          </a:p>
          <a:p>
            <a:pPr marL="800100" lvl="1" indent="-342900" algn="just">
              <a:buFont typeface="Arial" panose="020B0604020202020204" pitchFamily="34" charset="0"/>
              <a:buChar char="•"/>
            </a:pPr>
            <a:r>
              <a:rPr lang="en-US" sz="1600" dirty="0"/>
              <a:t>How to setup </a:t>
            </a:r>
            <a:r>
              <a:rPr lang="en-US" sz="1600" dirty="0" err="1"/>
              <a:t>waqf</a:t>
            </a:r>
            <a:r>
              <a:rPr lang="en-US" sz="1600" dirty="0"/>
              <a:t> &amp; </a:t>
            </a:r>
            <a:r>
              <a:rPr lang="en-US" sz="1600" dirty="0" err="1"/>
              <a:t>waqf</a:t>
            </a:r>
            <a:r>
              <a:rPr lang="en-US" sz="1600" dirty="0"/>
              <a:t> </a:t>
            </a:r>
            <a:r>
              <a:rPr lang="en-US" sz="1600" dirty="0" err="1"/>
              <a:t>centre</a:t>
            </a:r>
            <a:endParaRPr lang="en-US" sz="1600" dirty="0"/>
          </a:p>
          <a:p>
            <a:pPr marL="800100" lvl="1" indent="-342900" algn="just">
              <a:buFont typeface="Arial" panose="020B0604020202020204" pitchFamily="34" charset="0"/>
              <a:buChar char="•"/>
            </a:pPr>
            <a:r>
              <a:rPr lang="en-US" sz="1600" dirty="0"/>
              <a:t>How to perform zakat calculation</a:t>
            </a:r>
          </a:p>
          <a:p>
            <a:pPr marL="800100" lvl="1" indent="-342900" algn="just">
              <a:buFont typeface="Arial" panose="020B0604020202020204" pitchFamily="34" charset="0"/>
              <a:buChar char="•"/>
            </a:pPr>
            <a:r>
              <a:rPr lang="en-US" sz="1600" dirty="0"/>
              <a:t>How to perform </a:t>
            </a:r>
            <a:r>
              <a:rPr lang="en-US" sz="1600" dirty="0" err="1"/>
              <a:t>waqf</a:t>
            </a:r>
            <a:r>
              <a:rPr lang="en-US" sz="1600" dirty="0"/>
              <a:t> calculation</a:t>
            </a:r>
          </a:p>
          <a:p>
            <a:pPr marL="800100" lvl="1" indent="-342900" algn="just">
              <a:buFont typeface="Arial" panose="020B0604020202020204" pitchFamily="34" charset="0"/>
              <a:buChar char="•"/>
            </a:pPr>
            <a:r>
              <a:rPr lang="en-US" sz="1600" dirty="0"/>
              <a:t>How to generate &amp; produce zakat &amp; </a:t>
            </a:r>
            <a:r>
              <a:rPr lang="en-US" sz="1600" dirty="0" err="1"/>
              <a:t>waqf</a:t>
            </a:r>
            <a:r>
              <a:rPr lang="en-US" sz="1600" dirty="0"/>
              <a:t> </a:t>
            </a:r>
            <a:r>
              <a:rPr lang="en-US" sz="1600" dirty="0" smtClean="0"/>
              <a:t>report</a:t>
            </a:r>
          </a:p>
          <a:p>
            <a:pPr marL="800100" lvl="1" indent="-342900" algn="just">
              <a:buFont typeface="Arial" panose="020B0604020202020204" pitchFamily="34" charset="0"/>
              <a:buChar char="•"/>
            </a:pPr>
            <a:endParaRPr lang="en-US" sz="1600" dirty="0"/>
          </a:p>
          <a:p>
            <a:pPr marL="800100" lvl="1" indent="-342900" algn="just">
              <a:buFont typeface="Arial" panose="020B0604020202020204" pitchFamily="34" charset="0"/>
              <a:buChar char="•"/>
            </a:pPr>
            <a:endParaRPr lang="en-US" sz="1600" dirty="0"/>
          </a:p>
        </p:txBody>
      </p:sp>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a:solidFill>
                  <a:prstClr val="black"/>
                </a:solidFill>
                <a:latin typeface="Century Gothic" panose="020B0502020202020204" pitchFamily="34" charset="0"/>
              </a:rPr>
              <a:t>Modules  - Details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257907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Market</a:t>
            </a:r>
            <a:endParaRPr lang="en-MY" sz="2000" dirty="0">
              <a:solidFill>
                <a:prstClr val="black"/>
              </a:solidFill>
              <a:latin typeface="Century Gothic" panose="020B0502020202020204" pitchFamily="34" charset="0"/>
            </a:endParaRPr>
          </a:p>
        </p:txBody>
      </p:sp>
      <p:sp>
        <p:nvSpPr>
          <p:cNvPr id="7" name="TextBox 6"/>
          <p:cNvSpPr txBox="1"/>
          <p:nvPr/>
        </p:nvSpPr>
        <p:spPr>
          <a:xfrm>
            <a:off x="827584" y="1484784"/>
            <a:ext cx="7776864" cy="184665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Degree (</a:t>
            </a:r>
            <a:r>
              <a:rPr lang="en-US" dirty="0"/>
              <a:t>No of Student</a:t>
            </a:r>
            <a:r>
              <a:rPr lang="en-US" dirty="0" smtClean="0"/>
              <a:t>: XXXX</a:t>
            </a:r>
            <a:r>
              <a:rPr lang="en-US" dirty="0"/>
              <a:t>)</a:t>
            </a:r>
            <a:endParaRPr lang="en-US" dirty="0" smtClean="0"/>
          </a:p>
          <a:p>
            <a:pPr marL="742950" lvl="1" indent="-285750">
              <a:buFont typeface="Arial" panose="020B0604020202020204" pitchFamily="34" charset="0"/>
              <a:buChar char="•"/>
            </a:pPr>
            <a:r>
              <a:rPr lang="en-US" sz="1600" i="1" dirty="0" smtClean="0"/>
              <a:t>Bachelor of Accountancy (hons) -AC220</a:t>
            </a:r>
          </a:p>
          <a:p>
            <a:pPr marL="1200150" lvl="2" indent="-285750">
              <a:buFont typeface="Arial" panose="020B0604020202020204" pitchFamily="34" charset="0"/>
              <a:buChar char="•"/>
            </a:pPr>
            <a:r>
              <a:rPr lang="en-US" sz="1600" i="1" dirty="0" err="1" smtClean="0"/>
              <a:t>Puncak</a:t>
            </a:r>
            <a:r>
              <a:rPr lang="en-US" sz="1600" i="1" dirty="0" smtClean="0"/>
              <a:t> </a:t>
            </a:r>
            <a:r>
              <a:rPr lang="en-US" sz="1600" i="1" dirty="0" err="1" smtClean="0"/>
              <a:t>Alam</a:t>
            </a:r>
            <a:r>
              <a:rPr lang="en-US" sz="1600" i="1" dirty="0" smtClean="0"/>
              <a:t>, Selangor</a:t>
            </a:r>
          </a:p>
          <a:p>
            <a:pPr marL="1200150" lvl="2" indent="-285750">
              <a:buFont typeface="Arial" panose="020B0604020202020204" pitchFamily="34" charset="0"/>
              <a:buChar char="•"/>
            </a:pPr>
            <a:r>
              <a:rPr lang="en-US" sz="1600" i="1" dirty="0" smtClean="0"/>
              <a:t>Kota </a:t>
            </a:r>
            <a:r>
              <a:rPr lang="en-US" sz="1600" i="1" dirty="0" err="1" smtClean="0"/>
              <a:t>Samarahan</a:t>
            </a:r>
            <a:r>
              <a:rPr lang="en-US" sz="1600" i="1" dirty="0" smtClean="0"/>
              <a:t>, Sarawak</a:t>
            </a:r>
          </a:p>
          <a:p>
            <a:pPr marL="1200150" lvl="2" indent="-285750">
              <a:buFont typeface="Arial" panose="020B0604020202020204" pitchFamily="34" charset="0"/>
              <a:buChar char="•"/>
            </a:pPr>
            <a:r>
              <a:rPr lang="en-US" sz="1600" i="1" dirty="0" err="1" smtClean="0"/>
              <a:t>Machang</a:t>
            </a:r>
            <a:r>
              <a:rPr lang="en-US" sz="1600" i="1" dirty="0" smtClean="0"/>
              <a:t>, Kelantan</a:t>
            </a:r>
          </a:p>
          <a:p>
            <a:pPr marL="1200150" lvl="2" indent="-285750">
              <a:buFont typeface="Arial" panose="020B0604020202020204" pitchFamily="34" charset="0"/>
              <a:buChar char="•"/>
            </a:pPr>
            <a:r>
              <a:rPr lang="en-US" sz="1600" i="1" dirty="0" err="1" smtClean="0"/>
              <a:t>Sg</a:t>
            </a:r>
            <a:r>
              <a:rPr lang="en-US" sz="1600" i="1" dirty="0" smtClean="0"/>
              <a:t>. </a:t>
            </a:r>
            <a:r>
              <a:rPr lang="en-US" sz="1600" i="1" dirty="0" err="1" smtClean="0"/>
              <a:t>Petani</a:t>
            </a:r>
            <a:r>
              <a:rPr lang="en-US" sz="1600" i="1" dirty="0" smtClean="0"/>
              <a:t>, Kedah</a:t>
            </a:r>
          </a:p>
          <a:p>
            <a:pPr marL="1200150" lvl="2" indent="-285750">
              <a:buFont typeface="Arial" panose="020B0604020202020204" pitchFamily="34" charset="0"/>
              <a:buChar char="•"/>
            </a:pPr>
            <a:r>
              <a:rPr lang="en-US" sz="1600" i="1" dirty="0" err="1" smtClean="0"/>
              <a:t>Alor</a:t>
            </a:r>
            <a:r>
              <a:rPr lang="en-US" sz="1600" i="1" dirty="0" smtClean="0"/>
              <a:t> Gajah, Melaka</a:t>
            </a:r>
            <a:endParaRPr lang="en-MY" i="1" dirty="0"/>
          </a:p>
        </p:txBody>
      </p:sp>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4269</TotalTime>
  <Words>1314</Words>
  <Application>Microsoft Office PowerPoint</Application>
  <PresentationFormat>On-screen Show (4:3)</PresentationFormat>
  <Paragraphs>266</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Theme2</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552</cp:revision>
  <dcterms:created xsi:type="dcterms:W3CDTF">2015-09-02T03:54:44Z</dcterms:created>
  <dcterms:modified xsi:type="dcterms:W3CDTF">2017-08-21T07:01:45Z</dcterms:modified>
</cp:coreProperties>
</file>