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57" r:id="rId4"/>
    <p:sldId id="273" r:id="rId5"/>
    <p:sldId id="258" r:id="rId6"/>
    <p:sldId id="268" r:id="rId7"/>
    <p:sldId id="269" r:id="rId8"/>
    <p:sldId id="270" r:id="rId9"/>
    <p:sldId id="271" r:id="rId10"/>
    <p:sldId id="274" r:id="rId11"/>
    <p:sldId id="260" r:id="rId12"/>
    <p:sldId id="261" r:id="rId13"/>
    <p:sldId id="263" r:id="rId14"/>
    <p:sldId id="266" r:id="rId15"/>
    <p:sldId id="275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12" autoAdjust="0"/>
    <p:restoredTop sz="94660" autoAdjust="0"/>
  </p:normalViewPr>
  <p:slideViewPr>
    <p:cSldViewPr>
      <p:cViewPr>
        <p:scale>
          <a:sx n="90" d="100"/>
          <a:sy n="90" d="100"/>
        </p:scale>
        <p:origin x="-121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F68C2-1480-4627-B267-6FA2823F439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MY"/>
        </a:p>
      </dgm:t>
    </dgm:pt>
    <dgm:pt modelId="{67F8D59F-8099-4DD0-897A-92A5209DAAE3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CAPACITY BUILDING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8CEDF556-DDD0-41AA-BE9E-B7BBA15756A2}" type="parTrans" cxnId="{A6E84015-0BF0-412B-B9B4-A1AEE6FC8FC2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B2AB82DF-1A70-4245-B501-643AFAEFEA18}" type="sibTrans" cxnId="{A6E84015-0BF0-412B-B9B4-A1AEE6FC8FC2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42605E62-8CCC-4617-99CA-9BDCE3D451C1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SERVICE DELIVERY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D76D5CA5-82C2-4D30-BAB2-9BD7785486B9}" type="parTrans" cxnId="{856C302C-6125-48B2-A86E-B13FD9F144D0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76799B24-4394-4DF8-8D5D-223C7630E45C}" type="sibTrans" cxnId="{856C302C-6125-48B2-A86E-B13FD9F144D0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31C62D6B-C760-46AA-960F-D1D980247D97}">
      <dgm:prSet phldrT="[Text]" custT="1"/>
      <dgm:spPr/>
      <dgm:t>
        <a:bodyPr/>
        <a:lstStyle/>
        <a:p>
          <a:r>
            <a:rPr lang="en-US" sz="16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BUSINESS SUSTAINABILITY</a:t>
          </a:r>
          <a:endParaRPr lang="en-MY" sz="1600" dirty="0">
            <a:latin typeface="Century Gothic" panose="020B0502020202020204" pitchFamily="34" charset="0"/>
          </a:endParaRPr>
        </a:p>
      </dgm:t>
    </dgm:pt>
    <dgm:pt modelId="{543DD264-87BB-4478-8136-10ECD2F697A1}" type="parTrans" cxnId="{996BEA35-13E3-40D1-8E08-B7C05072879C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5958E8D2-A4C5-4C22-866F-262322E69367}" type="sibTrans" cxnId="{996BEA35-13E3-40D1-8E08-B7C05072879C}">
      <dgm:prSet/>
      <dgm:spPr/>
      <dgm:t>
        <a:bodyPr/>
        <a:lstStyle/>
        <a:p>
          <a:endParaRPr lang="en-MY" sz="1600">
            <a:latin typeface="Century Gothic" panose="020B0502020202020204" pitchFamily="34" charset="0"/>
          </a:endParaRPr>
        </a:p>
      </dgm:t>
    </dgm:pt>
    <dgm:pt modelId="{B6F00676-1533-4974-827F-63452AD59366}" type="pres">
      <dgm:prSet presAssocID="{8CCF68C2-1480-4627-B267-6FA2823F439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B0E13E94-C008-4EE2-ABA2-65933D74F53A}" type="pres">
      <dgm:prSet presAssocID="{67F8D59F-8099-4DD0-897A-92A5209DAAE3}" presName="composite" presStyleCnt="0"/>
      <dgm:spPr/>
      <dgm:t>
        <a:bodyPr/>
        <a:lstStyle/>
        <a:p>
          <a:endParaRPr lang="en-MY"/>
        </a:p>
      </dgm:t>
    </dgm:pt>
    <dgm:pt modelId="{0096CC62-3618-4D4C-BA2C-9D82BF2F923A}" type="pres">
      <dgm:prSet presAssocID="{67F8D59F-8099-4DD0-897A-92A5209DAAE3}" presName="bentUpArrow1" presStyleLbl="alignImgPlace1" presStyleIdx="0" presStyleCnt="2" custLinFactNeighborX="11981" custLinFactNeighborY="3364"/>
      <dgm:spPr/>
      <dgm:t>
        <a:bodyPr/>
        <a:lstStyle/>
        <a:p>
          <a:endParaRPr lang="en-MY"/>
        </a:p>
      </dgm:t>
    </dgm:pt>
    <dgm:pt modelId="{CE76D86C-9A52-4EB5-A47C-DB52C8842610}" type="pres">
      <dgm:prSet presAssocID="{67F8D59F-8099-4DD0-897A-92A5209DAAE3}" presName="ParentText" presStyleLbl="node1" presStyleIdx="0" presStyleCnt="3" custLinFactNeighborX="-23376" custLinFactNeighborY="39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9152587-F524-4CEF-A9E8-75DEF38913A3}" type="pres">
      <dgm:prSet presAssocID="{67F8D59F-8099-4DD0-897A-92A5209DAAE3}" presName="ChildText" presStyleLbl="revTx" presStyleIdx="0" presStyleCnt="2" custScaleX="177516" custScaleY="103578" custLinFactNeighborX="37412" custLinFactNeighborY="2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65B6A3E-A3A6-4B1A-B38D-E35232D49EC2}" type="pres">
      <dgm:prSet presAssocID="{B2AB82DF-1A70-4245-B501-643AFAEFEA18}" presName="sibTrans" presStyleCnt="0"/>
      <dgm:spPr/>
      <dgm:t>
        <a:bodyPr/>
        <a:lstStyle/>
        <a:p>
          <a:endParaRPr lang="en-MY"/>
        </a:p>
      </dgm:t>
    </dgm:pt>
    <dgm:pt modelId="{549B3276-5D68-464F-A6D5-D6C07F28D953}" type="pres">
      <dgm:prSet presAssocID="{42605E62-8CCC-4617-99CA-9BDCE3D451C1}" presName="composite" presStyleCnt="0"/>
      <dgm:spPr/>
      <dgm:t>
        <a:bodyPr/>
        <a:lstStyle/>
        <a:p>
          <a:endParaRPr lang="en-MY"/>
        </a:p>
      </dgm:t>
    </dgm:pt>
    <dgm:pt modelId="{C2276F1C-8CB6-407F-B12A-A0081376288B}" type="pres">
      <dgm:prSet presAssocID="{42605E62-8CCC-4617-99CA-9BDCE3D451C1}" presName="bentUpArrow1" presStyleLbl="alignImgPlace1" presStyleIdx="1" presStyleCnt="2" custLinFactNeighborX="28719" custLinFactNeighborY="1610"/>
      <dgm:spPr/>
      <dgm:t>
        <a:bodyPr/>
        <a:lstStyle/>
        <a:p>
          <a:endParaRPr lang="en-MY"/>
        </a:p>
      </dgm:t>
    </dgm:pt>
    <dgm:pt modelId="{5747BD0D-098C-4EF2-AAD0-871C1AFA4B9D}" type="pres">
      <dgm:prSet presAssocID="{42605E62-8CCC-4617-99CA-9BDCE3D451C1}" presName="ParentText" presStyleLbl="node1" presStyleIdx="1" presStyleCnt="3" custLinFactNeighborX="-8606" custLinFactNeighborY="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12A9C02-FFCC-4CE5-AAE7-5CF440DB60E5}" type="pres">
      <dgm:prSet presAssocID="{42605E62-8CCC-4617-99CA-9BDCE3D451C1}" presName="ChildText" presStyleLbl="revTx" presStyleIdx="1" presStyleCnt="2" custScaleX="185581" custLinFactNeighborX="48898" custLinFactNeighborY="-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ED5480D-8AD2-4BE0-9B26-2C28349AFFB0}" type="pres">
      <dgm:prSet presAssocID="{76799B24-4394-4DF8-8D5D-223C7630E45C}" presName="sibTrans" presStyleCnt="0"/>
      <dgm:spPr/>
      <dgm:t>
        <a:bodyPr/>
        <a:lstStyle/>
        <a:p>
          <a:endParaRPr lang="en-MY"/>
        </a:p>
      </dgm:t>
    </dgm:pt>
    <dgm:pt modelId="{FDCA67E1-2D7A-4357-BCDA-53D48F830A14}" type="pres">
      <dgm:prSet presAssocID="{31C62D6B-C760-46AA-960F-D1D980247D97}" presName="composite" presStyleCnt="0"/>
      <dgm:spPr/>
      <dgm:t>
        <a:bodyPr/>
        <a:lstStyle/>
        <a:p>
          <a:endParaRPr lang="en-MY"/>
        </a:p>
      </dgm:t>
    </dgm:pt>
    <dgm:pt modelId="{132B1CAC-0393-42A9-A16E-44E96B95086D}" type="pres">
      <dgm:prSet presAssocID="{31C62D6B-C760-46AA-960F-D1D980247D97}" presName="ParentText" presStyleLbl="node1" presStyleIdx="2" presStyleCnt="3" custLinFactNeighborX="1474" custLinFactNeighborY="3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004DF140-D48D-4862-AB2E-1D26179427A7}" type="presOf" srcId="{42605E62-8CCC-4617-99CA-9BDCE3D451C1}" destId="{5747BD0D-098C-4EF2-AAD0-871C1AFA4B9D}" srcOrd="0" destOrd="0" presId="urn:microsoft.com/office/officeart/2005/8/layout/StepDownProcess"/>
    <dgm:cxn modelId="{471284D5-A8F6-4C91-A1D1-43EB43A0C3F1}" type="presOf" srcId="{31C62D6B-C760-46AA-960F-D1D980247D97}" destId="{132B1CAC-0393-42A9-A16E-44E96B95086D}" srcOrd="0" destOrd="0" presId="urn:microsoft.com/office/officeart/2005/8/layout/StepDownProcess"/>
    <dgm:cxn modelId="{856C302C-6125-48B2-A86E-B13FD9F144D0}" srcId="{8CCF68C2-1480-4627-B267-6FA2823F4396}" destId="{42605E62-8CCC-4617-99CA-9BDCE3D451C1}" srcOrd="1" destOrd="0" parTransId="{D76D5CA5-82C2-4D30-BAB2-9BD7785486B9}" sibTransId="{76799B24-4394-4DF8-8D5D-223C7630E45C}"/>
    <dgm:cxn modelId="{ABA0CE17-445B-4A29-82F9-029BD56BBFC6}" type="presOf" srcId="{8CCF68C2-1480-4627-B267-6FA2823F4396}" destId="{B6F00676-1533-4974-827F-63452AD59366}" srcOrd="0" destOrd="0" presId="urn:microsoft.com/office/officeart/2005/8/layout/StepDownProcess"/>
    <dgm:cxn modelId="{A6E84015-0BF0-412B-B9B4-A1AEE6FC8FC2}" srcId="{8CCF68C2-1480-4627-B267-6FA2823F4396}" destId="{67F8D59F-8099-4DD0-897A-92A5209DAAE3}" srcOrd="0" destOrd="0" parTransId="{8CEDF556-DDD0-41AA-BE9E-B7BBA15756A2}" sibTransId="{B2AB82DF-1A70-4245-B501-643AFAEFEA18}"/>
    <dgm:cxn modelId="{996BEA35-13E3-40D1-8E08-B7C05072879C}" srcId="{8CCF68C2-1480-4627-B267-6FA2823F4396}" destId="{31C62D6B-C760-46AA-960F-D1D980247D97}" srcOrd="2" destOrd="0" parTransId="{543DD264-87BB-4478-8136-10ECD2F697A1}" sibTransId="{5958E8D2-A4C5-4C22-866F-262322E69367}"/>
    <dgm:cxn modelId="{EADC886C-59D0-4713-BDBD-215B4B8E4915}" type="presOf" srcId="{67F8D59F-8099-4DD0-897A-92A5209DAAE3}" destId="{CE76D86C-9A52-4EB5-A47C-DB52C8842610}" srcOrd="0" destOrd="0" presId="urn:microsoft.com/office/officeart/2005/8/layout/StepDownProcess"/>
    <dgm:cxn modelId="{64BF4048-A57B-447A-9BDF-D57971EBCBFE}" type="presParOf" srcId="{B6F00676-1533-4974-827F-63452AD59366}" destId="{B0E13E94-C008-4EE2-ABA2-65933D74F53A}" srcOrd="0" destOrd="0" presId="urn:microsoft.com/office/officeart/2005/8/layout/StepDownProcess"/>
    <dgm:cxn modelId="{AF0B7CEC-3632-4649-A599-00073F928D87}" type="presParOf" srcId="{B0E13E94-C008-4EE2-ABA2-65933D74F53A}" destId="{0096CC62-3618-4D4C-BA2C-9D82BF2F923A}" srcOrd="0" destOrd="0" presId="urn:microsoft.com/office/officeart/2005/8/layout/StepDownProcess"/>
    <dgm:cxn modelId="{96312573-9D07-4A0B-8C34-98CB46AE5086}" type="presParOf" srcId="{B0E13E94-C008-4EE2-ABA2-65933D74F53A}" destId="{CE76D86C-9A52-4EB5-A47C-DB52C8842610}" srcOrd="1" destOrd="0" presId="urn:microsoft.com/office/officeart/2005/8/layout/StepDownProcess"/>
    <dgm:cxn modelId="{65BB6A6B-9042-4645-84CA-884F785BF211}" type="presParOf" srcId="{B0E13E94-C008-4EE2-ABA2-65933D74F53A}" destId="{C9152587-F524-4CEF-A9E8-75DEF38913A3}" srcOrd="2" destOrd="0" presId="urn:microsoft.com/office/officeart/2005/8/layout/StepDownProcess"/>
    <dgm:cxn modelId="{E36CBBA5-CEE6-46C6-ACED-10EE62BC61A6}" type="presParOf" srcId="{B6F00676-1533-4974-827F-63452AD59366}" destId="{965B6A3E-A3A6-4B1A-B38D-E35232D49EC2}" srcOrd="1" destOrd="0" presId="urn:microsoft.com/office/officeart/2005/8/layout/StepDownProcess"/>
    <dgm:cxn modelId="{D96466F6-3050-4790-8849-8E1179DBCF4C}" type="presParOf" srcId="{B6F00676-1533-4974-827F-63452AD59366}" destId="{549B3276-5D68-464F-A6D5-D6C07F28D953}" srcOrd="2" destOrd="0" presId="urn:microsoft.com/office/officeart/2005/8/layout/StepDownProcess"/>
    <dgm:cxn modelId="{F16F88D7-CC46-4AC6-8382-EBF64ED3A202}" type="presParOf" srcId="{549B3276-5D68-464F-A6D5-D6C07F28D953}" destId="{C2276F1C-8CB6-407F-B12A-A0081376288B}" srcOrd="0" destOrd="0" presId="urn:microsoft.com/office/officeart/2005/8/layout/StepDownProcess"/>
    <dgm:cxn modelId="{CACC4399-C9D0-4045-8741-8EE8796A002E}" type="presParOf" srcId="{549B3276-5D68-464F-A6D5-D6C07F28D953}" destId="{5747BD0D-098C-4EF2-AAD0-871C1AFA4B9D}" srcOrd="1" destOrd="0" presId="urn:microsoft.com/office/officeart/2005/8/layout/StepDownProcess"/>
    <dgm:cxn modelId="{21B69C6B-FF87-479F-BC31-9126F471D511}" type="presParOf" srcId="{549B3276-5D68-464F-A6D5-D6C07F28D953}" destId="{612A9C02-FFCC-4CE5-AAE7-5CF440DB60E5}" srcOrd="2" destOrd="0" presId="urn:microsoft.com/office/officeart/2005/8/layout/StepDownProcess"/>
    <dgm:cxn modelId="{5B5ACAC0-D4B5-4C1D-B3D8-2183553C0AF8}" type="presParOf" srcId="{B6F00676-1533-4974-827F-63452AD59366}" destId="{0ED5480D-8AD2-4BE0-9B26-2C28349AFFB0}" srcOrd="3" destOrd="0" presId="urn:microsoft.com/office/officeart/2005/8/layout/StepDownProcess"/>
    <dgm:cxn modelId="{58664777-D47F-44BA-81E6-277D040CA0F7}" type="presParOf" srcId="{B6F00676-1533-4974-827F-63452AD59366}" destId="{FDCA67E1-2D7A-4357-BCDA-53D48F830A14}" srcOrd="4" destOrd="0" presId="urn:microsoft.com/office/officeart/2005/8/layout/StepDownProcess"/>
    <dgm:cxn modelId="{52C0613C-F1D6-4D2A-8BB1-190D15DF778E}" type="presParOf" srcId="{FDCA67E1-2D7A-4357-BCDA-53D48F830A14}" destId="{132B1CAC-0393-42A9-A16E-44E96B95086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90EBF-A851-4ED8-9A94-76EB0DE0F18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410A3F43-A5F4-4AD7-AE32-7EE4E163988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Practical Certification</a:t>
          </a:r>
          <a:endParaRPr lang="en-MY" dirty="0"/>
        </a:p>
      </dgm:t>
    </dgm:pt>
    <dgm:pt modelId="{98793437-1E74-48F8-B7D9-107E4DF5C52E}" type="parTrans" cxnId="{56EBDB85-2BA3-4187-A8C5-FC967DFFDB13}">
      <dgm:prSet/>
      <dgm:spPr/>
      <dgm:t>
        <a:bodyPr/>
        <a:lstStyle/>
        <a:p>
          <a:endParaRPr lang="en-MY"/>
        </a:p>
      </dgm:t>
    </dgm:pt>
    <dgm:pt modelId="{D885FF22-79A8-4ABA-96BC-5548FFC59E5C}" type="sibTrans" cxnId="{56EBDB85-2BA3-4187-A8C5-FC967DFFDB13}">
      <dgm:prSet/>
      <dgm:spPr/>
      <dgm:t>
        <a:bodyPr/>
        <a:lstStyle/>
        <a:p>
          <a:endParaRPr lang="en-MY"/>
        </a:p>
      </dgm:t>
    </dgm:pt>
    <dgm:pt modelId="{557E9E1B-7929-43C6-A2C4-2BCD734A501E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/>
            <a:t>Opportunities</a:t>
          </a:r>
          <a:endParaRPr lang="en-MY" b="1" dirty="0"/>
        </a:p>
      </dgm:t>
    </dgm:pt>
    <dgm:pt modelId="{0586AB2F-9229-48C8-91A4-CF6E0026AFA2}" type="parTrans" cxnId="{EED47775-B46A-43FD-B923-1D534418033B}">
      <dgm:prSet/>
      <dgm:spPr/>
      <dgm:t>
        <a:bodyPr/>
        <a:lstStyle/>
        <a:p>
          <a:endParaRPr lang="en-MY"/>
        </a:p>
      </dgm:t>
    </dgm:pt>
    <dgm:pt modelId="{518F20A0-2CB8-4A0E-8739-C761C2FFC567}" type="sibTrans" cxnId="{EED47775-B46A-43FD-B923-1D534418033B}">
      <dgm:prSet/>
      <dgm:spPr/>
      <dgm:t>
        <a:bodyPr/>
        <a:lstStyle/>
        <a:p>
          <a:endParaRPr lang="en-MY"/>
        </a:p>
      </dgm:t>
    </dgm:pt>
    <dgm:pt modelId="{A6F482A3-2494-4309-9647-9FBEA5502015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Human Resource Training</a:t>
          </a:r>
          <a:endParaRPr lang="en-MY" dirty="0"/>
        </a:p>
      </dgm:t>
    </dgm:pt>
    <dgm:pt modelId="{B6DD1A56-C299-4E92-9C4A-EC6354FFE3A3}" type="parTrans" cxnId="{EC2484CF-D000-4EB4-8717-71A063FCA90C}">
      <dgm:prSet/>
      <dgm:spPr/>
      <dgm:t>
        <a:bodyPr/>
        <a:lstStyle/>
        <a:p>
          <a:endParaRPr lang="en-MY"/>
        </a:p>
      </dgm:t>
    </dgm:pt>
    <dgm:pt modelId="{1C28EC97-50ED-4E1D-8A09-5AFB1A50EDF1}" type="sibTrans" cxnId="{EC2484CF-D000-4EB4-8717-71A063FCA90C}">
      <dgm:prSet/>
      <dgm:spPr/>
      <dgm:t>
        <a:bodyPr/>
        <a:lstStyle/>
        <a:p>
          <a:endParaRPr lang="en-MY"/>
        </a:p>
      </dgm:t>
    </dgm:pt>
    <dgm:pt modelId="{A9DCCD0D-DA93-4D11-9FDA-48A3A4D3E73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Employability</a:t>
          </a:r>
          <a:endParaRPr lang="en-MY" dirty="0"/>
        </a:p>
      </dgm:t>
    </dgm:pt>
    <dgm:pt modelId="{621A5F92-2EBB-40E4-8234-50011E154B4B}" type="parTrans" cxnId="{97E50F72-7D68-4D55-A63C-3344B088FA3F}">
      <dgm:prSet/>
      <dgm:spPr/>
      <dgm:t>
        <a:bodyPr/>
        <a:lstStyle/>
        <a:p>
          <a:endParaRPr lang="en-MY"/>
        </a:p>
      </dgm:t>
    </dgm:pt>
    <dgm:pt modelId="{BB8F4DF8-3855-421B-9478-798CB9D9D50D}" type="sibTrans" cxnId="{97E50F72-7D68-4D55-A63C-3344B088FA3F}">
      <dgm:prSet/>
      <dgm:spPr/>
      <dgm:t>
        <a:bodyPr/>
        <a:lstStyle/>
        <a:p>
          <a:endParaRPr lang="en-MY"/>
        </a:p>
      </dgm:t>
    </dgm:pt>
    <dgm:pt modelId="{106591C1-09A4-4C73-9C11-CA402248341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Entrepreneurship Opportunity</a:t>
          </a:r>
          <a:endParaRPr lang="en-MY" dirty="0"/>
        </a:p>
      </dgm:t>
    </dgm:pt>
    <dgm:pt modelId="{298A8B06-88BD-449D-B0D6-C97D084EB8D2}" type="parTrans" cxnId="{FA24C50B-A22F-41F1-9594-945CBA0D9440}">
      <dgm:prSet/>
      <dgm:spPr/>
      <dgm:t>
        <a:bodyPr/>
        <a:lstStyle/>
        <a:p>
          <a:endParaRPr lang="en-MY"/>
        </a:p>
      </dgm:t>
    </dgm:pt>
    <dgm:pt modelId="{3286D96F-F67F-4AAA-98A8-1D20AC258A7F}" type="sibTrans" cxnId="{FA24C50B-A22F-41F1-9594-945CBA0D9440}">
      <dgm:prSet/>
      <dgm:spPr/>
      <dgm:t>
        <a:bodyPr/>
        <a:lstStyle/>
        <a:p>
          <a:endParaRPr lang="en-MY"/>
        </a:p>
      </dgm:t>
    </dgm:pt>
    <dgm:pt modelId="{24EA10F3-DBCC-48DC-BB7C-5B2A34925907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dirty="0" smtClean="0"/>
            <a:t>Practical Knowledge</a:t>
          </a:r>
          <a:endParaRPr lang="en-MY" dirty="0"/>
        </a:p>
      </dgm:t>
    </dgm:pt>
    <dgm:pt modelId="{9BB870FC-5C47-4443-98FB-EF76CD0F5DC8}" type="sibTrans" cxnId="{35C6C97B-BDC2-4E98-A57C-B6FE122F1971}">
      <dgm:prSet/>
      <dgm:spPr/>
      <dgm:t>
        <a:bodyPr/>
        <a:lstStyle/>
        <a:p>
          <a:endParaRPr lang="en-MY"/>
        </a:p>
      </dgm:t>
    </dgm:pt>
    <dgm:pt modelId="{2CD9AA8B-BE94-4371-8E18-B0ABA0B4D687}" type="parTrans" cxnId="{35C6C97B-BDC2-4E98-A57C-B6FE122F1971}">
      <dgm:prSet/>
      <dgm:spPr/>
      <dgm:t>
        <a:bodyPr/>
        <a:lstStyle/>
        <a:p>
          <a:endParaRPr lang="en-MY"/>
        </a:p>
      </dgm:t>
    </dgm:pt>
    <dgm:pt modelId="{8789A901-A59D-4A6F-92AD-CF535D4CA226}" type="pres">
      <dgm:prSet presAssocID="{7CD90EBF-A851-4ED8-9A94-76EB0DE0F18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456F0D77-82DC-489A-89D1-B680F1E78CA6}" type="pres">
      <dgm:prSet presAssocID="{7CD90EBF-A851-4ED8-9A94-76EB0DE0F18D}" presName="dummyMaxCanvas" presStyleCnt="0"/>
      <dgm:spPr/>
    </dgm:pt>
    <dgm:pt modelId="{AD631401-1283-4926-9FC0-A8E675CCC0CA}" type="pres">
      <dgm:prSet presAssocID="{7CD90EBF-A851-4ED8-9A94-76EB0DE0F18D}" presName="parentComposite" presStyleCnt="0"/>
      <dgm:spPr/>
    </dgm:pt>
    <dgm:pt modelId="{88EE71C2-71C3-4E27-B0D0-3549E99B8A24}" type="pres">
      <dgm:prSet presAssocID="{7CD90EBF-A851-4ED8-9A94-76EB0DE0F18D}" presName="parent1" presStyleLbl="alignAccFollowNode1" presStyleIdx="0" presStyleCnt="4" custAng="395164" custLinFactNeighborX="8288" custLinFactNeighborY="52482">
        <dgm:presLayoutVars>
          <dgm:chMax val="4"/>
        </dgm:presLayoutVars>
      </dgm:prSet>
      <dgm:spPr/>
      <dgm:t>
        <a:bodyPr/>
        <a:lstStyle/>
        <a:p>
          <a:endParaRPr lang="en-MY"/>
        </a:p>
      </dgm:t>
    </dgm:pt>
    <dgm:pt modelId="{0AA5E370-6C84-4673-9BE7-46CF7EE6D315}" type="pres">
      <dgm:prSet presAssocID="{7CD90EBF-A851-4ED8-9A94-76EB0DE0F18D}" presName="parent2" presStyleLbl="alignAccFollowNode1" presStyleIdx="1" presStyleCnt="4" custAng="0" custLinFactNeighborX="-6667" custLinFactNeighborY="66722">
        <dgm:presLayoutVars>
          <dgm:chMax val="4"/>
        </dgm:presLayoutVars>
      </dgm:prSet>
      <dgm:spPr/>
      <dgm:t>
        <a:bodyPr/>
        <a:lstStyle/>
        <a:p>
          <a:endParaRPr lang="en-MY"/>
        </a:p>
      </dgm:t>
    </dgm:pt>
    <dgm:pt modelId="{28B66A15-3169-4A8F-8885-6B1DB1B6CD11}" type="pres">
      <dgm:prSet presAssocID="{7CD90EBF-A851-4ED8-9A94-76EB0DE0F18D}" presName="childrenComposite" presStyleCnt="0"/>
      <dgm:spPr/>
    </dgm:pt>
    <dgm:pt modelId="{25A60738-D52B-4923-B052-001C1B6E0996}" type="pres">
      <dgm:prSet presAssocID="{7CD90EBF-A851-4ED8-9A94-76EB0DE0F18D}" presName="dummyMaxCanvas_ChildArea" presStyleCnt="0"/>
      <dgm:spPr/>
    </dgm:pt>
    <dgm:pt modelId="{437DEFBE-4F66-4437-A2E5-2737EFAB691A}" type="pres">
      <dgm:prSet presAssocID="{7CD90EBF-A851-4ED8-9A94-76EB0DE0F18D}" presName="fulcrum" presStyleLbl="alignAccFollowNode1" presStyleIdx="2" presStyleCnt="4"/>
      <dgm:spPr>
        <a:solidFill>
          <a:srgbClr val="92D050">
            <a:alpha val="90000"/>
          </a:srgbClr>
        </a:solidFill>
      </dgm:spPr>
    </dgm:pt>
    <dgm:pt modelId="{C00BFC56-C6F7-47CF-B35A-D49E9BF8CA04}" type="pres">
      <dgm:prSet presAssocID="{7CD90EBF-A851-4ED8-9A94-76EB0DE0F18D}" presName="balance_13" presStyleLbl="alignAccFollowNode1" presStyleIdx="3" presStyleCnt="4">
        <dgm:presLayoutVars>
          <dgm:bulletEnabled val="1"/>
        </dgm:presLayoutVars>
      </dgm:prSet>
      <dgm:spPr/>
    </dgm:pt>
    <dgm:pt modelId="{8844C46E-D1D2-43A0-AA41-4E1E7C47BA6E}" type="pres">
      <dgm:prSet presAssocID="{7CD90EBF-A851-4ED8-9A94-76EB0DE0F18D}" presName="right_13_1" presStyleLbl="node1" presStyleIdx="0" presStyleCnt="4" custLinFactX="-35387" custLinFactY="-1181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8FC3CAF-2C10-413D-AC12-A618360E763D}" type="pres">
      <dgm:prSet presAssocID="{7CD90EBF-A851-4ED8-9A94-76EB0DE0F18D}" presName="right_13_2" presStyleLbl="node1" presStyleIdx="1" presStyleCnt="4" custLinFactNeighborX="-7399" custLinFactNeighborY="899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73B7427-E4C2-4122-B201-0913315F1F5B}" type="pres">
      <dgm:prSet presAssocID="{7CD90EBF-A851-4ED8-9A94-76EB0DE0F18D}" presName="right_13_3" presStyleLbl="node1" presStyleIdx="2" presStyleCnt="4" custLinFactNeighborX="-9929" custLinFactNeighborY="9055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1F10A90-F6FC-4325-947D-A1563C7B793E}" type="pres">
      <dgm:prSet presAssocID="{7CD90EBF-A851-4ED8-9A94-76EB0DE0F18D}" presName="left_13_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35C6C97B-BDC2-4E98-A57C-B6FE122F1971}" srcId="{7CD90EBF-A851-4ED8-9A94-76EB0DE0F18D}" destId="{24EA10F3-DBCC-48DC-BB7C-5B2A34925907}" srcOrd="0" destOrd="0" parTransId="{2CD9AA8B-BE94-4371-8E18-B0ABA0B4D687}" sibTransId="{9BB870FC-5C47-4443-98FB-EF76CD0F5DC8}"/>
    <dgm:cxn modelId="{EC2484CF-D000-4EB4-8717-71A063FCA90C}" srcId="{557E9E1B-7929-43C6-A2C4-2BCD734A501E}" destId="{A6F482A3-2494-4309-9647-9FBEA5502015}" srcOrd="0" destOrd="0" parTransId="{B6DD1A56-C299-4E92-9C4A-EC6354FFE3A3}" sibTransId="{1C28EC97-50ED-4E1D-8A09-5AFB1A50EDF1}"/>
    <dgm:cxn modelId="{97E50F72-7D68-4D55-A63C-3344B088FA3F}" srcId="{557E9E1B-7929-43C6-A2C4-2BCD734A501E}" destId="{A9DCCD0D-DA93-4D11-9FDA-48A3A4D3E736}" srcOrd="1" destOrd="0" parTransId="{621A5F92-2EBB-40E4-8234-50011E154B4B}" sibTransId="{BB8F4DF8-3855-421B-9478-798CB9D9D50D}"/>
    <dgm:cxn modelId="{22A7DD0B-98C8-4C09-9565-1AFDAAFE505A}" type="presOf" srcId="{A9DCCD0D-DA93-4D11-9FDA-48A3A4D3E736}" destId="{A8FC3CAF-2C10-413D-AC12-A618360E763D}" srcOrd="0" destOrd="0" presId="urn:microsoft.com/office/officeart/2005/8/layout/balance1"/>
    <dgm:cxn modelId="{752FED75-3B8A-411E-8DED-77790DA28A61}" type="presOf" srcId="{106591C1-09A4-4C73-9C11-CA402248341E}" destId="{473B7427-E4C2-4122-B201-0913315F1F5B}" srcOrd="0" destOrd="0" presId="urn:microsoft.com/office/officeart/2005/8/layout/balance1"/>
    <dgm:cxn modelId="{6EA2F6E2-4878-42A3-80C4-F791D2D45E9A}" type="presOf" srcId="{557E9E1B-7929-43C6-A2C4-2BCD734A501E}" destId="{0AA5E370-6C84-4673-9BE7-46CF7EE6D315}" srcOrd="0" destOrd="0" presId="urn:microsoft.com/office/officeart/2005/8/layout/balance1"/>
    <dgm:cxn modelId="{9F69A324-AF84-4256-B89D-A7E041CB15B6}" type="presOf" srcId="{410A3F43-A5F4-4AD7-AE32-7EE4E163988E}" destId="{51F10A90-F6FC-4325-947D-A1563C7B793E}" srcOrd="0" destOrd="0" presId="urn:microsoft.com/office/officeart/2005/8/layout/balance1"/>
    <dgm:cxn modelId="{151FDED2-BAE9-473A-8451-13C32B9CE042}" type="presOf" srcId="{A6F482A3-2494-4309-9647-9FBEA5502015}" destId="{8844C46E-D1D2-43A0-AA41-4E1E7C47BA6E}" srcOrd="0" destOrd="0" presId="urn:microsoft.com/office/officeart/2005/8/layout/balance1"/>
    <dgm:cxn modelId="{EED47775-B46A-43FD-B923-1D534418033B}" srcId="{7CD90EBF-A851-4ED8-9A94-76EB0DE0F18D}" destId="{557E9E1B-7929-43C6-A2C4-2BCD734A501E}" srcOrd="1" destOrd="0" parTransId="{0586AB2F-9229-48C8-91A4-CF6E0026AFA2}" sibTransId="{518F20A0-2CB8-4A0E-8739-C761C2FFC567}"/>
    <dgm:cxn modelId="{225E78FB-E492-4A8E-A548-611679A5EAC7}" type="presOf" srcId="{24EA10F3-DBCC-48DC-BB7C-5B2A34925907}" destId="{88EE71C2-71C3-4E27-B0D0-3549E99B8A24}" srcOrd="0" destOrd="0" presId="urn:microsoft.com/office/officeart/2005/8/layout/balance1"/>
    <dgm:cxn modelId="{56EBDB85-2BA3-4187-A8C5-FC967DFFDB13}" srcId="{24EA10F3-DBCC-48DC-BB7C-5B2A34925907}" destId="{410A3F43-A5F4-4AD7-AE32-7EE4E163988E}" srcOrd="0" destOrd="0" parTransId="{98793437-1E74-48F8-B7D9-107E4DF5C52E}" sibTransId="{D885FF22-79A8-4ABA-96BC-5548FFC59E5C}"/>
    <dgm:cxn modelId="{DF248E98-4492-4AA7-8E6C-07CFC14C36B0}" type="presOf" srcId="{7CD90EBF-A851-4ED8-9A94-76EB0DE0F18D}" destId="{8789A901-A59D-4A6F-92AD-CF535D4CA226}" srcOrd="0" destOrd="0" presId="urn:microsoft.com/office/officeart/2005/8/layout/balance1"/>
    <dgm:cxn modelId="{FA24C50B-A22F-41F1-9594-945CBA0D9440}" srcId="{557E9E1B-7929-43C6-A2C4-2BCD734A501E}" destId="{106591C1-09A4-4C73-9C11-CA402248341E}" srcOrd="2" destOrd="0" parTransId="{298A8B06-88BD-449D-B0D6-C97D084EB8D2}" sibTransId="{3286D96F-F67F-4AAA-98A8-1D20AC258A7F}"/>
    <dgm:cxn modelId="{132233B2-1E97-459D-A19B-B45D532E17DA}" type="presParOf" srcId="{8789A901-A59D-4A6F-92AD-CF535D4CA226}" destId="{456F0D77-82DC-489A-89D1-B680F1E78CA6}" srcOrd="0" destOrd="0" presId="urn:microsoft.com/office/officeart/2005/8/layout/balance1"/>
    <dgm:cxn modelId="{0203216D-5602-4748-BEBF-4B4AC4BE90EA}" type="presParOf" srcId="{8789A901-A59D-4A6F-92AD-CF535D4CA226}" destId="{AD631401-1283-4926-9FC0-A8E675CCC0CA}" srcOrd="1" destOrd="0" presId="urn:microsoft.com/office/officeart/2005/8/layout/balance1"/>
    <dgm:cxn modelId="{A22342C5-4551-45EC-B762-B93FFEB981C0}" type="presParOf" srcId="{AD631401-1283-4926-9FC0-A8E675CCC0CA}" destId="{88EE71C2-71C3-4E27-B0D0-3549E99B8A24}" srcOrd="0" destOrd="0" presId="urn:microsoft.com/office/officeart/2005/8/layout/balance1"/>
    <dgm:cxn modelId="{590EE4AF-1E5B-46A6-B21E-F48E790EEDA1}" type="presParOf" srcId="{AD631401-1283-4926-9FC0-A8E675CCC0CA}" destId="{0AA5E370-6C84-4673-9BE7-46CF7EE6D315}" srcOrd="1" destOrd="0" presId="urn:microsoft.com/office/officeart/2005/8/layout/balance1"/>
    <dgm:cxn modelId="{3A85F3C6-50ED-42BF-BCA1-F32841BFBE53}" type="presParOf" srcId="{8789A901-A59D-4A6F-92AD-CF535D4CA226}" destId="{28B66A15-3169-4A8F-8885-6B1DB1B6CD11}" srcOrd="2" destOrd="0" presId="urn:microsoft.com/office/officeart/2005/8/layout/balance1"/>
    <dgm:cxn modelId="{77419D0C-9BFC-4889-A7A5-4846B456FA87}" type="presParOf" srcId="{28B66A15-3169-4A8F-8885-6B1DB1B6CD11}" destId="{25A60738-D52B-4923-B052-001C1B6E0996}" srcOrd="0" destOrd="0" presId="urn:microsoft.com/office/officeart/2005/8/layout/balance1"/>
    <dgm:cxn modelId="{880DE0F6-B334-4344-BE99-CA16756202FD}" type="presParOf" srcId="{28B66A15-3169-4A8F-8885-6B1DB1B6CD11}" destId="{437DEFBE-4F66-4437-A2E5-2737EFAB691A}" srcOrd="1" destOrd="0" presId="urn:microsoft.com/office/officeart/2005/8/layout/balance1"/>
    <dgm:cxn modelId="{52871854-CC54-4865-A677-48C16A99CCE6}" type="presParOf" srcId="{28B66A15-3169-4A8F-8885-6B1DB1B6CD11}" destId="{C00BFC56-C6F7-47CF-B35A-D49E9BF8CA04}" srcOrd="2" destOrd="0" presId="urn:microsoft.com/office/officeart/2005/8/layout/balance1"/>
    <dgm:cxn modelId="{D83F1482-7568-4E06-907D-17C7EFC50963}" type="presParOf" srcId="{28B66A15-3169-4A8F-8885-6B1DB1B6CD11}" destId="{8844C46E-D1D2-43A0-AA41-4E1E7C47BA6E}" srcOrd="3" destOrd="0" presId="urn:microsoft.com/office/officeart/2005/8/layout/balance1"/>
    <dgm:cxn modelId="{4410B75A-0818-41A3-AC04-1A9068466923}" type="presParOf" srcId="{28B66A15-3169-4A8F-8885-6B1DB1B6CD11}" destId="{A8FC3CAF-2C10-413D-AC12-A618360E763D}" srcOrd="4" destOrd="0" presId="urn:microsoft.com/office/officeart/2005/8/layout/balance1"/>
    <dgm:cxn modelId="{86FA08AE-1BE1-4B13-998B-99BA617CFEE1}" type="presParOf" srcId="{28B66A15-3169-4A8F-8885-6B1DB1B6CD11}" destId="{473B7427-E4C2-4122-B201-0913315F1F5B}" srcOrd="5" destOrd="0" presId="urn:microsoft.com/office/officeart/2005/8/layout/balance1"/>
    <dgm:cxn modelId="{4CFFDCE1-1AD9-4E8B-ABDB-83D7384DADC1}" type="presParOf" srcId="{28B66A15-3169-4A8F-8885-6B1DB1B6CD11}" destId="{51F10A90-F6FC-4325-947D-A1563C7B793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1C29FB-93FF-403A-9210-1A7FEED7546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A43D7C28-E43A-4A97-9962-A618A2898079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Involved in all program conducted  by SALIHIN as Certified Body</a:t>
          </a:r>
          <a:endParaRPr lang="en-MY" sz="1600" dirty="0"/>
        </a:p>
      </dgm:t>
    </dgm:pt>
    <dgm:pt modelId="{737722A9-9B71-4D09-826B-CA624A670543}" type="parTrans" cxnId="{001D9EFC-1951-44BF-AB8A-30294C4E11DD}">
      <dgm:prSet/>
      <dgm:spPr/>
      <dgm:t>
        <a:bodyPr/>
        <a:lstStyle/>
        <a:p>
          <a:endParaRPr lang="en-MY" sz="1600"/>
        </a:p>
      </dgm:t>
    </dgm:pt>
    <dgm:pt modelId="{1A07D26A-0853-420A-9B43-D1397DCDE336}" type="sibTrans" cxnId="{001D9EFC-1951-44BF-AB8A-30294C4E11DD}">
      <dgm:prSet/>
      <dgm:spPr/>
      <dgm:t>
        <a:bodyPr/>
        <a:lstStyle/>
        <a:p>
          <a:endParaRPr lang="en-MY" sz="1600"/>
        </a:p>
      </dgm:t>
    </dgm:pt>
    <dgm:pt modelId="{25BB9026-E197-4905-A6CA-E0A2DB2A6A5A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Platform for marketing via UNITEN (run by SALIHIN)</a:t>
          </a:r>
          <a:endParaRPr lang="en-MY" sz="1600" dirty="0"/>
        </a:p>
      </dgm:t>
    </dgm:pt>
    <dgm:pt modelId="{447EE12C-9A34-43D8-B309-F5E34AC90D78}" type="parTrans" cxnId="{680E3629-9CDD-4200-9F7F-745233DACEA0}">
      <dgm:prSet/>
      <dgm:spPr/>
      <dgm:t>
        <a:bodyPr/>
        <a:lstStyle/>
        <a:p>
          <a:endParaRPr lang="en-MY" sz="1600"/>
        </a:p>
      </dgm:t>
    </dgm:pt>
    <dgm:pt modelId="{208FEC48-3071-4A92-8DA8-56C0FFE7F773}" type="sibTrans" cxnId="{680E3629-9CDD-4200-9F7F-745233DACEA0}">
      <dgm:prSet/>
      <dgm:spPr/>
      <dgm:t>
        <a:bodyPr/>
        <a:lstStyle/>
        <a:p>
          <a:endParaRPr lang="en-MY" sz="1600"/>
        </a:p>
      </dgm:t>
    </dgm:pt>
    <dgm:pt modelId="{FDED3452-9B4D-4D86-ACB9-A70250CB8B39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Research &amp; development hub run by SALIHIN</a:t>
          </a:r>
          <a:endParaRPr lang="en-MY" sz="1600" dirty="0"/>
        </a:p>
      </dgm:t>
    </dgm:pt>
    <dgm:pt modelId="{D1A57A5B-EEAD-4FFB-935A-4A956BBD2766}" type="parTrans" cxnId="{8A73DF18-EEC0-4E71-A730-BDFC8A94AD48}">
      <dgm:prSet/>
      <dgm:spPr/>
      <dgm:t>
        <a:bodyPr/>
        <a:lstStyle/>
        <a:p>
          <a:endParaRPr lang="en-MY" sz="1600"/>
        </a:p>
      </dgm:t>
    </dgm:pt>
    <dgm:pt modelId="{7E4E0ECF-DE9F-4281-8F7A-710D790B87BF}" type="sibTrans" cxnId="{8A73DF18-EEC0-4E71-A730-BDFC8A94AD48}">
      <dgm:prSet/>
      <dgm:spPr/>
      <dgm:t>
        <a:bodyPr/>
        <a:lstStyle/>
        <a:p>
          <a:endParaRPr lang="en-MY" sz="1600"/>
        </a:p>
      </dgm:t>
    </dgm:pt>
    <dgm:pt modelId="{7D78886D-3247-414F-A216-7DCB07B4CAB3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Resources centre</a:t>
          </a:r>
          <a:endParaRPr lang="en-MY" sz="1600" dirty="0"/>
        </a:p>
      </dgm:t>
    </dgm:pt>
    <dgm:pt modelId="{C76753F0-C05D-4A82-9A03-7458DD347298}" type="parTrans" cxnId="{B400ACCA-1FA7-458C-BC62-2800ED5BFB93}">
      <dgm:prSet/>
      <dgm:spPr/>
      <dgm:t>
        <a:bodyPr/>
        <a:lstStyle/>
        <a:p>
          <a:endParaRPr lang="en-MY" sz="1600"/>
        </a:p>
      </dgm:t>
    </dgm:pt>
    <dgm:pt modelId="{B236FB6C-21A2-4981-B059-B9082E540D85}" type="sibTrans" cxnId="{B400ACCA-1FA7-458C-BC62-2800ED5BFB93}">
      <dgm:prSet/>
      <dgm:spPr/>
      <dgm:t>
        <a:bodyPr/>
        <a:lstStyle/>
        <a:p>
          <a:endParaRPr lang="en-MY" sz="1600"/>
        </a:p>
      </dgm:t>
    </dgm:pt>
    <dgm:pt modelId="{70219CAC-DE10-47B9-92F7-5EE5D8733D74}" type="pres">
      <dgm:prSet presAssocID="{451C29FB-93FF-403A-9210-1A7FEED754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MY"/>
        </a:p>
      </dgm:t>
    </dgm:pt>
    <dgm:pt modelId="{F121BA76-B349-42B0-B779-CE8F0ED6480C}" type="pres">
      <dgm:prSet presAssocID="{451C29FB-93FF-403A-9210-1A7FEED75469}" presName="Name1" presStyleCnt="0"/>
      <dgm:spPr/>
      <dgm:t>
        <a:bodyPr/>
        <a:lstStyle/>
        <a:p>
          <a:endParaRPr lang="en-MY"/>
        </a:p>
      </dgm:t>
    </dgm:pt>
    <dgm:pt modelId="{78CFD4DE-9CCB-4BB1-BE1F-532CDA2EC8FF}" type="pres">
      <dgm:prSet presAssocID="{451C29FB-93FF-403A-9210-1A7FEED75469}" presName="cycle" presStyleCnt="0"/>
      <dgm:spPr/>
      <dgm:t>
        <a:bodyPr/>
        <a:lstStyle/>
        <a:p>
          <a:endParaRPr lang="en-MY"/>
        </a:p>
      </dgm:t>
    </dgm:pt>
    <dgm:pt modelId="{8551CAFA-2C0D-4364-A9C2-DABC806E6B51}" type="pres">
      <dgm:prSet presAssocID="{451C29FB-93FF-403A-9210-1A7FEED75469}" presName="srcNode" presStyleLbl="node1" presStyleIdx="0" presStyleCnt="4"/>
      <dgm:spPr/>
      <dgm:t>
        <a:bodyPr/>
        <a:lstStyle/>
        <a:p>
          <a:endParaRPr lang="en-MY"/>
        </a:p>
      </dgm:t>
    </dgm:pt>
    <dgm:pt modelId="{8D28B75E-A30D-4092-BD2F-21D94638BEB2}" type="pres">
      <dgm:prSet presAssocID="{451C29FB-93FF-403A-9210-1A7FEED75469}" presName="conn" presStyleLbl="parChTrans1D2" presStyleIdx="0" presStyleCnt="1"/>
      <dgm:spPr/>
      <dgm:t>
        <a:bodyPr/>
        <a:lstStyle/>
        <a:p>
          <a:endParaRPr lang="en-MY"/>
        </a:p>
      </dgm:t>
    </dgm:pt>
    <dgm:pt modelId="{0763BC8C-694A-43E4-BA25-B4DBA60D6AED}" type="pres">
      <dgm:prSet presAssocID="{451C29FB-93FF-403A-9210-1A7FEED75469}" presName="extraNode" presStyleLbl="node1" presStyleIdx="0" presStyleCnt="4"/>
      <dgm:spPr/>
      <dgm:t>
        <a:bodyPr/>
        <a:lstStyle/>
        <a:p>
          <a:endParaRPr lang="en-MY"/>
        </a:p>
      </dgm:t>
    </dgm:pt>
    <dgm:pt modelId="{39D62C93-8363-438F-ADCA-39B2A3F8BFAD}" type="pres">
      <dgm:prSet presAssocID="{451C29FB-93FF-403A-9210-1A7FEED75469}" presName="dstNode" presStyleLbl="node1" presStyleIdx="0" presStyleCnt="4"/>
      <dgm:spPr/>
      <dgm:t>
        <a:bodyPr/>
        <a:lstStyle/>
        <a:p>
          <a:endParaRPr lang="en-MY"/>
        </a:p>
      </dgm:t>
    </dgm:pt>
    <dgm:pt modelId="{CD81A3A4-9FFA-497E-A338-DED9532F0444}" type="pres">
      <dgm:prSet presAssocID="{A43D7C28-E43A-4A97-9962-A618A289807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6C1F91-FBCB-426A-8F87-A05D72C19481}" type="pres">
      <dgm:prSet presAssocID="{A43D7C28-E43A-4A97-9962-A618A2898079}" presName="accent_1" presStyleCnt="0"/>
      <dgm:spPr/>
      <dgm:t>
        <a:bodyPr/>
        <a:lstStyle/>
        <a:p>
          <a:endParaRPr lang="en-MY"/>
        </a:p>
      </dgm:t>
    </dgm:pt>
    <dgm:pt modelId="{990DA5E9-C7C3-4637-9C4E-64F5F82EDD32}" type="pres">
      <dgm:prSet presAssocID="{A43D7C28-E43A-4A97-9962-A618A2898079}" presName="accentRepeatNode" presStyleLbl="solidFgAcc1" presStyleIdx="0" presStyleCnt="4"/>
      <dgm:spPr/>
      <dgm:t>
        <a:bodyPr/>
        <a:lstStyle/>
        <a:p>
          <a:endParaRPr lang="en-MY"/>
        </a:p>
      </dgm:t>
    </dgm:pt>
    <dgm:pt modelId="{9A17155D-C5BE-4D32-AC29-91E42DDDEDC3}" type="pres">
      <dgm:prSet presAssocID="{25BB9026-E197-4905-A6CA-E0A2DB2A6A5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C74B0FC-097A-489D-9776-3602DE3BECB8}" type="pres">
      <dgm:prSet presAssocID="{25BB9026-E197-4905-A6CA-E0A2DB2A6A5A}" presName="accent_2" presStyleCnt="0"/>
      <dgm:spPr/>
      <dgm:t>
        <a:bodyPr/>
        <a:lstStyle/>
        <a:p>
          <a:endParaRPr lang="en-MY"/>
        </a:p>
      </dgm:t>
    </dgm:pt>
    <dgm:pt modelId="{58F9AA88-CF20-4B77-9A22-87BD00CE3261}" type="pres">
      <dgm:prSet presAssocID="{25BB9026-E197-4905-A6CA-E0A2DB2A6A5A}" presName="accentRepeatNode" presStyleLbl="solidFgAcc1" presStyleIdx="1" presStyleCnt="4"/>
      <dgm:spPr/>
      <dgm:t>
        <a:bodyPr/>
        <a:lstStyle/>
        <a:p>
          <a:endParaRPr lang="en-MY"/>
        </a:p>
      </dgm:t>
    </dgm:pt>
    <dgm:pt modelId="{BF40ACB8-5DCB-43C5-9A56-F1AC26EF5B91}" type="pres">
      <dgm:prSet presAssocID="{FDED3452-9B4D-4D86-ACB9-A70250CB8B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AE0E824-991F-4244-8BDB-BF7FBBB4DE4B}" type="pres">
      <dgm:prSet presAssocID="{FDED3452-9B4D-4D86-ACB9-A70250CB8B39}" presName="accent_3" presStyleCnt="0"/>
      <dgm:spPr/>
      <dgm:t>
        <a:bodyPr/>
        <a:lstStyle/>
        <a:p>
          <a:endParaRPr lang="en-MY"/>
        </a:p>
      </dgm:t>
    </dgm:pt>
    <dgm:pt modelId="{8322433F-8F1D-4647-B47A-E480163E4F2A}" type="pres">
      <dgm:prSet presAssocID="{FDED3452-9B4D-4D86-ACB9-A70250CB8B39}" presName="accentRepeatNode" presStyleLbl="solidFgAcc1" presStyleIdx="2" presStyleCnt="4"/>
      <dgm:spPr/>
      <dgm:t>
        <a:bodyPr/>
        <a:lstStyle/>
        <a:p>
          <a:endParaRPr lang="en-MY"/>
        </a:p>
      </dgm:t>
    </dgm:pt>
    <dgm:pt modelId="{84BE665D-1CF2-4673-8317-939826432ADB}" type="pres">
      <dgm:prSet presAssocID="{7D78886D-3247-414F-A216-7DCB07B4CAB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592FE54-8B69-4D04-834B-4D4CEA925E44}" type="pres">
      <dgm:prSet presAssocID="{7D78886D-3247-414F-A216-7DCB07B4CAB3}" presName="accent_4" presStyleCnt="0"/>
      <dgm:spPr/>
      <dgm:t>
        <a:bodyPr/>
        <a:lstStyle/>
        <a:p>
          <a:endParaRPr lang="en-MY"/>
        </a:p>
      </dgm:t>
    </dgm:pt>
    <dgm:pt modelId="{A1D411D0-FE27-45DA-A7EB-CA94BEE7FEB6}" type="pres">
      <dgm:prSet presAssocID="{7D78886D-3247-414F-A216-7DCB07B4CAB3}" presName="accentRepeatNode" presStyleLbl="solidFgAcc1" presStyleIdx="3" presStyleCnt="4"/>
      <dgm:spPr/>
      <dgm:t>
        <a:bodyPr/>
        <a:lstStyle/>
        <a:p>
          <a:endParaRPr lang="en-MY"/>
        </a:p>
      </dgm:t>
    </dgm:pt>
  </dgm:ptLst>
  <dgm:cxnLst>
    <dgm:cxn modelId="{C6681E72-79CA-47A7-96D3-9CA3250BA0C6}" type="presOf" srcId="{A43D7C28-E43A-4A97-9962-A618A2898079}" destId="{CD81A3A4-9FFA-497E-A338-DED9532F0444}" srcOrd="0" destOrd="0" presId="urn:microsoft.com/office/officeart/2008/layout/VerticalCurvedList"/>
    <dgm:cxn modelId="{001D9EFC-1951-44BF-AB8A-30294C4E11DD}" srcId="{451C29FB-93FF-403A-9210-1A7FEED75469}" destId="{A43D7C28-E43A-4A97-9962-A618A2898079}" srcOrd="0" destOrd="0" parTransId="{737722A9-9B71-4D09-826B-CA624A670543}" sibTransId="{1A07D26A-0853-420A-9B43-D1397DCDE336}"/>
    <dgm:cxn modelId="{8A73DF18-EEC0-4E71-A730-BDFC8A94AD48}" srcId="{451C29FB-93FF-403A-9210-1A7FEED75469}" destId="{FDED3452-9B4D-4D86-ACB9-A70250CB8B39}" srcOrd="2" destOrd="0" parTransId="{D1A57A5B-EEAD-4FFB-935A-4A956BBD2766}" sibTransId="{7E4E0ECF-DE9F-4281-8F7A-710D790B87BF}"/>
    <dgm:cxn modelId="{B400ACCA-1FA7-458C-BC62-2800ED5BFB93}" srcId="{451C29FB-93FF-403A-9210-1A7FEED75469}" destId="{7D78886D-3247-414F-A216-7DCB07B4CAB3}" srcOrd="3" destOrd="0" parTransId="{C76753F0-C05D-4A82-9A03-7458DD347298}" sibTransId="{B236FB6C-21A2-4981-B059-B9082E540D85}"/>
    <dgm:cxn modelId="{33FA6DC6-9678-412B-A928-351C4B737ACA}" type="presOf" srcId="{25BB9026-E197-4905-A6CA-E0A2DB2A6A5A}" destId="{9A17155D-C5BE-4D32-AC29-91E42DDDEDC3}" srcOrd="0" destOrd="0" presId="urn:microsoft.com/office/officeart/2008/layout/VerticalCurvedList"/>
    <dgm:cxn modelId="{F13BF504-D76D-4E2D-99C1-4B2907009F61}" type="presOf" srcId="{451C29FB-93FF-403A-9210-1A7FEED75469}" destId="{70219CAC-DE10-47B9-92F7-5EE5D8733D74}" srcOrd="0" destOrd="0" presId="urn:microsoft.com/office/officeart/2008/layout/VerticalCurvedList"/>
    <dgm:cxn modelId="{680E3629-9CDD-4200-9F7F-745233DACEA0}" srcId="{451C29FB-93FF-403A-9210-1A7FEED75469}" destId="{25BB9026-E197-4905-A6CA-E0A2DB2A6A5A}" srcOrd="1" destOrd="0" parTransId="{447EE12C-9A34-43D8-B309-F5E34AC90D78}" sibTransId="{208FEC48-3071-4A92-8DA8-56C0FFE7F773}"/>
    <dgm:cxn modelId="{CFC6419D-2D7C-4FB7-BDA0-52278CB96325}" type="presOf" srcId="{7D78886D-3247-414F-A216-7DCB07B4CAB3}" destId="{84BE665D-1CF2-4673-8317-939826432ADB}" srcOrd="0" destOrd="0" presId="urn:microsoft.com/office/officeart/2008/layout/VerticalCurvedList"/>
    <dgm:cxn modelId="{900BB855-3DFF-4CBF-B205-2A461CB8BF56}" type="presOf" srcId="{FDED3452-9B4D-4D86-ACB9-A70250CB8B39}" destId="{BF40ACB8-5DCB-43C5-9A56-F1AC26EF5B91}" srcOrd="0" destOrd="0" presId="urn:microsoft.com/office/officeart/2008/layout/VerticalCurvedList"/>
    <dgm:cxn modelId="{57DD3F37-D2EB-4650-B358-7BECD1F6ABD7}" type="presOf" srcId="{1A07D26A-0853-420A-9B43-D1397DCDE336}" destId="{8D28B75E-A30D-4092-BD2F-21D94638BEB2}" srcOrd="0" destOrd="0" presId="urn:microsoft.com/office/officeart/2008/layout/VerticalCurvedList"/>
    <dgm:cxn modelId="{22A13372-6B03-4DA4-B6CD-2F5CBC2F2D0D}" type="presParOf" srcId="{70219CAC-DE10-47B9-92F7-5EE5D8733D74}" destId="{F121BA76-B349-42B0-B779-CE8F0ED6480C}" srcOrd="0" destOrd="0" presId="urn:microsoft.com/office/officeart/2008/layout/VerticalCurvedList"/>
    <dgm:cxn modelId="{3B0CE480-C944-452D-B088-4913EBEDD2CB}" type="presParOf" srcId="{F121BA76-B349-42B0-B779-CE8F0ED6480C}" destId="{78CFD4DE-9CCB-4BB1-BE1F-532CDA2EC8FF}" srcOrd="0" destOrd="0" presId="urn:microsoft.com/office/officeart/2008/layout/VerticalCurvedList"/>
    <dgm:cxn modelId="{42435AF1-9C0E-421A-814E-9A8A1885F2C3}" type="presParOf" srcId="{78CFD4DE-9CCB-4BB1-BE1F-532CDA2EC8FF}" destId="{8551CAFA-2C0D-4364-A9C2-DABC806E6B51}" srcOrd="0" destOrd="0" presId="urn:microsoft.com/office/officeart/2008/layout/VerticalCurvedList"/>
    <dgm:cxn modelId="{B54C0C7A-E392-431B-A292-9A67E1888889}" type="presParOf" srcId="{78CFD4DE-9CCB-4BB1-BE1F-532CDA2EC8FF}" destId="{8D28B75E-A30D-4092-BD2F-21D94638BEB2}" srcOrd="1" destOrd="0" presId="urn:microsoft.com/office/officeart/2008/layout/VerticalCurvedList"/>
    <dgm:cxn modelId="{86691869-BF45-4C39-8978-0A269BE51CBE}" type="presParOf" srcId="{78CFD4DE-9CCB-4BB1-BE1F-532CDA2EC8FF}" destId="{0763BC8C-694A-43E4-BA25-B4DBA60D6AED}" srcOrd="2" destOrd="0" presId="urn:microsoft.com/office/officeart/2008/layout/VerticalCurvedList"/>
    <dgm:cxn modelId="{8863A9B8-DC26-4A7F-B912-EA5D73A7D209}" type="presParOf" srcId="{78CFD4DE-9CCB-4BB1-BE1F-532CDA2EC8FF}" destId="{39D62C93-8363-438F-ADCA-39B2A3F8BFAD}" srcOrd="3" destOrd="0" presId="urn:microsoft.com/office/officeart/2008/layout/VerticalCurvedList"/>
    <dgm:cxn modelId="{C22C506D-CE00-4B33-9485-AF2E09FC449A}" type="presParOf" srcId="{F121BA76-B349-42B0-B779-CE8F0ED6480C}" destId="{CD81A3A4-9FFA-497E-A338-DED9532F0444}" srcOrd="1" destOrd="0" presId="urn:microsoft.com/office/officeart/2008/layout/VerticalCurvedList"/>
    <dgm:cxn modelId="{FD9B624E-2784-40BC-B324-4F58D31F8260}" type="presParOf" srcId="{F121BA76-B349-42B0-B779-CE8F0ED6480C}" destId="{166C1F91-FBCB-426A-8F87-A05D72C19481}" srcOrd="2" destOrd="0" presId="urn:microsoft.com/office/officeart/2008/layout/VerticalCurvedList"/>
    <dgm:cxn modelId="{C8632786-FB82-46ED-B5C1-A3EE2E78C64F}" type="presParOf" srcId="{166C1F91-FBCB-426A-8F87-A05D72C19481}" destId="{990DA5E9-C7C3-4637-9C4E-64F5F82EDD32}" srcOrd="0" destOrd="0" presId="urn:microsoft.com/office/officeart/2008/layout/VerticalCurvedList"/>
    <dgm:cxn modelId="{EC465494-075C-49F7-861C-45E6137AB33F}" type="presParOf" srcId="{F121BA76-B349-42B0-B779-CE8F0ED6480C}" destId="{9A17155D-C5BE-4D32-AC29-91E42DDDEDC3}" srcOrd="3" destOrd="0" presId="urn:microsoft.com/office/officeart/2008/layout/VerticalCurvedList"/>
    <dgm:cxn modelId="{2901E9D1-C91B-48BC-BC1D-102762583861}" type="presParOf" srcId="{F121BA76-B349-42B0-B779-CE8F0ED6480C}" destId="{BC74B0FC-097A-489D-9776-3602DE3BECB8}" srcOrd="4" destOrd="0" presId="urn:microsoft.com/office/officeart/2008/layout/VerticalCurvedList"/>
    <dgm:cxn modelId="{E247D7EF-9A13-4185-8BA9-80C526F63CE7}" type="presParOf" srcId="{BC74B0FC-097A-489D-9776-3602DE3BECB8}" destId="{58F9AA88-CF20-4B77-9A22-87BD00CE3261}" srcOrd="0" destOrd="0" presId="urn:microsoft.com/office/officeart/2008/layout/VerticalCurvedList"/>
    <dgm:cxn modelId="{43A3BC4A-8F32-4E5C-B2C7-1B83F19FD73A}" type="presParOf" srcId="{F121BA76-B349-42B0-B779-CE8F0ED6480C}" destId="{BF40ACB8-5DCB-43C5-9A56-F1AC26EF5B91}" srcOrd="5" destOrd="0" presId="urn:microsoft.com/office/officeart/2008/layout/VerticalCurvedList"/>
    <dgm:cxn modelId="{DF9922E8-043F-48D1-9EB9-985EA8F8B104}" type="presParOf" srcId="{F121BA76-B349-42B0-B779-CE8F0ED6480C}" destId="{3AE0E824-991F-4244-8BDB-BF7FBBB4DE4B}" srcOrd="6" destOrd="0" presId="urn:microsoft.com/office/officeart/2008/layout/VerticalCurvedList"/>
    <dgm:cxn modelId="{78F977B4-5B22-4610-823E-2C2D932516F8}" type="presParOf" srcId="{3AE0E824-991F-4244-8BDB-BF7FBBB4DE4B}" destId="{8322433F-8F1D-4647-B47A-E480163E4F2A}" srcOrd="0" destOrd="0" presId="urn:microsoft.com/office/officeart/2008/layout/VerticalCurvedList"/>
    <dgm:cxn modelId="{7F9966B9-172D-41E1-9113-AEB29A3379F9}" type="presParOf" srcId="{F121BA76-B349-42B0-B779-CE8F0ED6480C}" destId="{84BE665D-1CF2-4673-8317-939826432ADB}" srcOrd="7" destOrd="0" presId="urn:microsoft.com/office/officeart/2008/layout/VerticalCurvedList"/>
    <dgm:cxn modelId="{5DEA9B63-FCE8-44BD-8117-702BCC9C0854}" type="presParOf" srcId="{F121BA76-B349-42B0-B779-CE8F0ED6480C}" destId="{C592FE54-8B69-4D04-834B-4D4CEA925E44}" srcOrd="8" destOrd="0" presId="urn:microsoft.com/office/officeart/2008/layout/VerticalCurvedList"/>
    <dgm:cxn modelId="{66D3605C-3D68-46A8-824D-4E829CF4A078}" type="presParOf" srcId="{C592FE54-8B69-4D04-834B-4D4CEA925E44}" destId="{A1D411D0-FE27-45DA-A7EB-CA94BEE7FE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6CC62-3618-4D4C-BA2C-9D82BF2F923A}">
      <dsp:nvSpPr>
        <dsp:cNvPr id="0" name=""/>
        <dsp:cNvSpPr/>
      </dsp:nvSpPr>
      <dsp:spPr>
        <a:xfrm rot="5400000">
          <a:off x="1977698" y="1222701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6D86C-9A52-4EB5-A47C-DB52C8842610}">
      <dsp:nvSpPr>
        <dsp:cNvPr id="0" name=""/>
        <dsp:cNvSpPr/>
      </dsp:nvSpPr>
      <dsp:spPr>
        <a:xfrm>
          <a:off x="1142998" y="71567"/>
          <a:ext cx="1767802" cy="12374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CAPACITY BUILDING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1203414" y="131983"/>
        <a:ext cx="1646970" cy="1116572"/>
      </dsp:txXfrm>
    </dsp:sp>
    <dsp:sp modelId="{C9152587-F524-4CEF-A9E8-75DEF38913A3}">
      <dsp:nvSpPr>
        <dsp:cNvPr id="0" name=""/>
        <dsp:cNvSpPr/>
      </dsp:nvSpPr>
      <dsp:spPr>
        <a:xfrm>
          <a:off x="3306737" y="152400"/>
          <a:ext cx="2282378" cy="103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76F1C-8CB6-407F-B12A-A0081376288B}">
      <dsp:nvSpPr>
        <dsp:cNvPr id="0" name=""/>
        <dsp:cNvSpPr/>
      </dsp:nvSpPr>
      <dsp:spPr>
        <a:xfrm rot="5400000">
          <a:off x="3882699" y="2594296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7BD0D-098C-4EF2-AAD0-871C1AFA4B9D}">
      <dsp:nvSpPr>
        <dsp:cNvPr id="0" name=""/>
        <dsp:cNvSpPr/>
      </dsp:nvSpPr>
      <dsp:spPr>
        <a:xfrm>
          <a:off x="3108995" y="1413508"/>
          <a:ext cx="1767802" cy="12374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SERVICE DELIVERY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3169411" y="1473924"/>
        <a:ext cx="1646970" cy="1116572"/>
      </dsp:txXfrm>
    </dsp:sp>
    <dsp:sp modelId="{612A9C02-FFCC-4CE5-AAE7-5CF440DB60E5}">
      <dsp:nvSpPr>
        <dsp:cNvPr id="0" name=""/>
        <dsp:cNvSpPr/>
      </dsp:nvSpPr>
      <dsp:spPr>
        <a:xfrm>
          <a:off x="5107461" y="1523461"/>
          <a:ext cx="2386073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B1CAC-0393-42A9-A16E-44E96B95086D}">
      <dsp:nvSpPr>
        <dsp:cNvPr id="0" name=""/>
        <dsp:cNvSpPr/>
      </dsp:nvSpPr>
      <dsp:spPr>
        <a:xfrm>
          <a:off x="4992081" y="2826595"/>
          <a:ext cx="1767802" cy="123740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anose="020B0502020202020204" pitchFamily="34" charset="0"/>
              <a:ea typeface="Calibri"/>
              <a:cs typeface="Calibri"/>
              <a:sym typeface="Calibri"/>
            </a:rPr>
            <a:t>BUSINESS SUSTAINABILITY</a:t>
          </a:r>
          <a:endParaRPr lang="en-MY" sz="1600" kern="1200" dirty="0">
            <a:latin typeface="Century Gothic" panose="020B0502020202020204" pitchFamily="34" charset="0"/>
          </a:endParaRPr>
        </a:p>
      </dsp:txBody>
      <dsp:txXfrm>
        <a:off x="5052497" y="2887011"/>
        <a:ext cx="1646970" cy="1116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E71C2-71C3-4E27-B0D0-3549E99B8A24}">
      <dsp:nvSpPr>
        <dsp:cNvPr id="0" name=""/>
        <dsp:cNvSpPr/>
      </dsp:nvSpPr>
      <dsp:spPr>
        <a:xfrm rot="395164">
          <a:off x="2638396" y="426573"/>
          <a:ext cx="1463040" cy="8128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Practical Knowledge</a:t>
          </a:r>
          <a:endParaRPr lang="en-MY" sz="1700" kern="1200" dirty="0"/>
        </a:p>
      </dsp:txBody>
      <dsp:txXfrm>
        <a:off x="2662202" y="450379"/>
        <a:ext cx="1415428" cy="765188"/>
      </dsp:txXfrm>
    </dsp:sp>
    <dsp:sp modelId="{0AA5E370-6C84-4673-9BE7-46CF7EE6D315}">
      <dsp:nvSpPr>
        <dsp:cNvPr id="0" name=""/>
        <dsp:cNvSpPr/>
      </dsp:nvSpPr>
      <dsp:spPr>
        <a:xfrm>
          <a:off x="4532879" y="542316"/>
          <a:ext cx="1463040" cy="8128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Opportunities</a:t>
          </a:r>
          <a:endParaRPr lang="en-MY" sz="1700" b="1" kern="1200" dirty="0"/>
        </a:p>
      </dsp:txBody>
      <dsp:txXfrm>
        <a:off x="4556685" y="566122"/>
        <a:ext cx="1415428" cy="765188"/>
      </dsp:txXfrm>
    </dsp:sp>
    <dsp:sp modelId="{437DEFBE-4F66-4437-A2E5-2737EFAB691A}">
      <dsp:nvSpPr>
        <dsp:cNvPr id="0" name=""/>
        <dsp:cNvSpPr/>
      </dsp:nvSpPr>
      <dsp:spPr>
        <a:xfrm>
          <a:off x="4000500" y="3454400"/>
          <a:ext cx="609600" cy="609600"/>
        </a:xfrm>
        <a:prstGeom prst="triangl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BFC56-C6F7-47CF-B35A-D49E9BF8CA04}">
      <dsp:nvSpPr>
        <dsp:cNvPr id="0" name=""/>
        <dsp:cNvSpPr/>
      </dsp:nvSpPr>
      <dsp:spPr>
        <a:xfrm rot="240000">
          <a:off x="24759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4C46E-D1D2-43A0-AA41-4E1E7C47BA6E}">
      <dsp:nvSpPr>
        <dsp:cNvPr id="0" name=""/>
        <dsp:cNvSpPr/>
      </dsp:nvSpPr>
      <dsp:spPr>
        <a:xfrm rot="240000">
          <a:off x="2636895" y="1681062"/>
          <a:ext cx="1459793" cy="6801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Resource Training</a:t>
          </a:r>
          <a:endParaRPr lang="en-MY" sz="1400" kern="1200" dirty="0"/>
        </a:p>
      </dsp:txBody>
      <dsp:txXfrm>
        <a:off x="2670095" y="1714262"/>
        <a:ext cx="1393393" cy="613714"/>
      </dsp:txXfrm>
    </dsp:sp>
    <dsp:sp modelId="{A8FC3CAF-2C10-413D-AC12-A618360E763D}">
      <dsp:nvSpPr>
        <dsp:cNvPr id="0" name=""/>
        <dsp:cNvSpPr/>
      </dsp:nvSpPr>
      <dsp:spPr>
        <a:xfrm rot="240000">
          <a:off x="4614257" y="2523555"/>
          <a:ext cx="1459793" cy="6801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Employability</a:t>
          </a:r>
          <a:endParaRPr lang="en-MY" sz="1400" kern="1200" dirty="0"/>
        </a:p>
      </dsp:txBody>
      <dsp:txXfrm>
        <a:off x="4647457" y="2556755"/>
        <a:ext cx="1393393" cy="613714"/>
      </dsp:txXfrm>
    </dsp:sp>
    <dsp:sp modelId="{473B7427-E4C2-4122-B201-0913315F1F5B}">
      <dsp:nvSpPr>
        <dsp:cNvPr id="0" name=""/>
        <dsp:cNvSpPr/>
      </dsp:nvSpPr>
      <dsp:spPr>
        <a:xfrm rot="240000">
          <a:off x="4629046" y="1813300"/>
          <a:ext cx="1459793" cy="6801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Entrepreneurship Opportunity</a:t>
          </a:r>
          <a:endParaRPr lang="en-MY" sz="1400" kern="1200" dirty="0"/>
        </a:p>
      </dsp:txBody>
      <dsp:txXfrm>
        <a:off x="4662246" y="1846500"/>
        <a:ext cx="1393393" cy="613714"/>
      </dsp:txXfrm>
    </dsp:sp>
    <dsp:sp modelId="{51F10A90-F6FC-4325-947D-A1563C7B793E}">
      <dsp:nvSpPr>
        <dsp:cNvPr id="0" name=""/>
        <dsp:cNvSpPr/>
      </dsp:nvSpPr>
      <dsp:spPr>
        <a:xfrm rot="240000">
          <a:off x="2579723" y="2407206"/>
          <a:ext cx="1459793" cy="6801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Practical Certification</a:t>
          </a:r>
          <a:endParaRPr lang="en-MY" sz="1400" kern="1200" dirty="0"/>
        </a:p>
      </dsp:txBody>
      <dsp:txXfrm>
        <a:off x="2612923" y="2440406"/>
        <a:ext cx="1393393" cy="613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8B75E-A30D-4092-BD2F-21D94638BEB2}">
      <dsp:nvSpPr>
        <dsp:cNvPr id="0" name=""/>
        <dsp:cNvSpPr/>
      </dsp:nvSpPr>
      <dsp:spPr>
        <a:xfrm>
          <a:off x="-5235631" y="-801901"/>
          <a:ext cx="6234628" cy="6234628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1A3A4-9FFA-497E-A338-DED9532F0444}">
      <dsp:nvSpPr>
        <dsp:cNvPr id="0" name=""/>
        <dsp:cNvSpPr/>
      </dsp:nvSpPr>
      <dsp:spPr>
        <a:xfrm>
          <a:off x="523049" y="356017"/>
          <a:ext cx="5889810" cy="712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4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Involved in all program conducted  by SALIHIN as Certified Body</a:t>
          </a:r>
          <a:endParaRPr lang="en-MY" sz="1600" kern="1200" dirty="0"/>
        </a:p>
      </dsp:txBody>
      <dsp:txXfrm>
        <a:off x="523049" y="356017"/>
        <a:ext cx="5889810" cy="712406"/>
      </dsp:txXfrm>
    </dsp:sp>
    <dsp:sp modelId="{990DA5E9-C7C3-4637-9C4E-64F5F82EDD32}">
      <dsp:nvSpPr>
        <dsp:cNvPr id="0" name=""/>
        <dsp:cNvSpPr/>
      </dsp:nvSpPr>
      <dsp:spPr>
        <a:xfrm>
          <a:off x="77795" y="266967"/>
          <a:ext cx="890507" cy="890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17155D-C5BE-4D32-AC29-91E42DDDEDC3}">
      <dsp:nvSpPr>
        <dsp:cNvPr id="0" name=""/>
        <dsp:cNvSpPr/>
      </dsp:nvSpPr>
      <dsp:spPr>
        <a:xfrm>
          <a:off x="931488" y="1424812"/>
          <a:ext cx="5481371" cy="712406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4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Platform for marketing via UNITEN (run by SALIHIN)</a:t>
          </a:r>
          <a:endParaRPr lang="en-MY" sz="1600" kern="1200" dirty="0"/>
        </a:p>
      </dsp:txBody>
      <dsp:txXfrm>
        <a:off x="931488" y="1424812"/>
        <a:ext cx="5481371" cy="712406"/>
      </dsp:txXfrm>
    </dsp:sp>
    <dsp:sp modelId="{58F9AA88-CF20-4B77-9A22-87BD00CE3261}">
      <dsp:nvSpPr>
        <dsp:cNvPr id="0" name=""/>
        <dsp:cNvSpPr/>
      </dsp:nvSpPr>
      <dsp:spPr>
        <a:xfrm>
          <a:off x="486234" y="1335761"/>
          <a:ext cx="890507" cy="890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F40ACB8-5DCB-43C5-9A56-F1AC26EF5B91}">
      <dsp:nvSpPr>
        <dsp:cNvPr id="0" name=""/>
        <dsp:cNvSpPr/>
      </dsp:nvSpPr>
      <dsp:spPr>
        <a:xfrm>
          <a:off x="931488" y="2493606"/>
          <a:ext cx="5481371" cy="712406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4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Research &amp; development hub run by SALIHIN</a:t>
          </a:r>
          <a:endParaRPr lang="en-MY" sz="1600" kern="1200" dirty="0"/>
        </a:p>
      </dsp:txBody>
      <dsp:txXfrm>
        <a:off x="931488" y="2493606"/>
        <a:ext cx="5481371" cy="712406"/>
      </dsp:txXfrm>
    </dsp:sp>
    <dsp:sp modelId="{8322433F-8F1D-4647-B47A-E480163E4F2A}">
      <dsp:nvSpPr>
        <dsp:cNvPr id="0" name=""/>
        <dsp:cNvSpPr/>
      </dsp:nvSpPr>
      <dsp:spPr>
        <a:xfrm>
          <a:off x="486234" y="2404555"/>
          <a:ext cx="890507" cy="890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BE665D-1CF2-4673-8317-939826432ADB}">
      <dsp:nvSpPr>
        <dsp:cNvPr id="0" name=""/>
        <dsp:cNvSpPr/>
      </dsp:nvSpPr>
      <dsp:spPr>
        <a:xfrm>
          <a:off x="523049" y="3562401"/>
          <a:ext cx="5889810" cy="71240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54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Resources centre</a:t>
          </a:r>
          <a:endParaRPr lang="en-MY" sz="1600" kern="1200" dirty="0"/>
        </a:p>
      </dsp:txBody>
      <dsp:txXfrm>
        <a:off x="523049" y="3562401"/>
        <a:ext cx="5889810" cy="712406"/>
      </dsp:txXfrm>
    </dsp:sp>
    <dsp:sp modelId="{A1D411D0-FE27-45DA-A7EB-CA94BEE7FEB6}">
      <dsp:nvSpPr>
        <dsp:cNvPr id="0" name=""/>
        <dsp:cNvSpPr/>
      </dsp:nvSpPr>
      <dsp:spPr>
        <a:xfrm>
          <a:off x="77795" y="3473350"/>
          <a:ext cx="890507" cy="8905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39C7-B17B-435E-85F5-AEFC191F2C4D}" type="datetimeFigureOut">
              <a:rPr lang="en-MY" smtClean="0"/>
              <a:t>1/2/2016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277F8-8325-499B-9DB7-7737700490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985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807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781817" y="10173382"/>
            <a:ext cx="2893155" cy="535539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39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413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7813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28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01688"/>
            <a:ext cx="5356225" cy="4017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67652" y="5087623"/>
            <a:ext cx="5341211" cy="4819848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781817" y="10173382"/>
            <a:ext cx="2893155" cy="535539"/>
          </a:xfrm>
          <a:prstGeom prst="rect">
            <a:avLst/>
          </a:prstGeom>
          <a:noFill/>
          <a:ln>
            <a:noFill/>
          </a:ln>
        </p:spPr>
        <p:txBody>
          <a:bodyPr lIns="90950" tIns="45475" rIns="90950" bIns="45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96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6229" y="3124200"/>
            <a:ext cx="7127571" cy="685800"/>
          </a:xfrm>
        </p:spPr>
        <p:txBody>
          <a:bodyPr>
            <a:normAutofit/>
          </a:bodyPr>
          <a:lstStyle/>
          <a:p>
            <a:pPr>
              <a:buSzPct val="25000"/>
            </a:pPr>
            <a:r>
              <a:rPr lang="en-US" sz="3200" dirty="0" smtClean="0">
                <a:ea typeface="Century Gothic"/>
                <a:cs typeface="Century Gothic"/>
                <a:sym typeface="Century Gothic"/>
              </a:rPr>
              <a:t>SPS &amp; GST Certification Program</a:t>
            </a:r>
            <a:endParaRPr lang="en-US" sz="3200" dirty="0"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2" y="2286000"/>
            <a:ext cx="2188473" cy="871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953000"/>
            <a:ext cx="14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Prepared for: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4958443"/>
            <a:ext cx="13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Prepared by:</a:t>
            </a:r>
            <a:endParaRPr lang="en-MY" dirty="0"/>
          </a:p>
        </p:txBody>
      </p:sp>
      <p:pic>
        <p:nvPicPr>
          <p:cNvPr id="14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5408908"/>
            <a:ext cx="2667000" cy="52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27775"/>
            <a:ext cx="2305050" cy="11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4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298074"/>
              </p:ext>
            </p:extLst>
          </p:nvPr>
        </p:nvGraphicFramePr>
        <p:xfrm>
          <a:off x="914400" y="1524000"/>
          <a:ext cx="7456582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838200"/>
                <a:gridCol w="990600"/>
                <a:gridCol w="838200"/>
                <a:gridCol w="990600"/>
                <a:gridCol w="1143000"/>
                <a:gridCol w="1360583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Module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Mon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Tue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Wed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Thur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Fri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Sun</a:t>
                      </a:r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SPS Software</a:t>
                      </a:r>
                      <a:endParaRPr lang="en-MY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GST Class</a:t>
                      </a:r>
                      <a:endParaRPr lang="en-MY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Revision</a:t>
                      </a:r>
                      <a:endParaRPr lang="en-MY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Exam GST</a:t>
                      </a:r>
                      <a:endParaRPr lang="en-MY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Exam</a:t>
                      </a:r>
                      <a:r>
                        <a:rPr lang="en-US" sz="1600" baseline="0" dirty="0" smtClean="0"/>
                        <a:t> SPS</a:t>
                      </a:r>
                      <a:endParaRPr lang="en-MY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8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1" y="914400"/>
            <a:ext cx="5257799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p3d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Time Table</a:t>
            </a:r>
            <a:endParaRPr lang="en-MY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SCHEDULE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4191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program will commence for a total of </a:t>
            </a:r>
            <a:r>
              <a:rPr lang="en-US" sz="1600" dirty="0" smtClean="0"/>
              <a:t>6 </a:t>
            </a:r>
            <a:r>
              <a:rPr lang="en-US" sz="1600" dirty="0" smtClean="0"/>
              <a:t>days including revision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Workshop consists of 2 days for each subject (SPS and GST)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Revision classes consists of a </a:t>
            </a:r>
            <a:r>
              <a:rPr lang="en-US" sz="1600" dirty="0" smtClean="0"/>
              <a:t>one (1) day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Exam for both subjects will be held on the same day</a:t>
            </a:r>
          </a:p>
        </p:txBody>
      </p:sp>
    </p:spTree>
    <p:extLst>
      <p:ext uri="{BB962C8B-B14F-4D97-AF65-F5344CB8AC3E}">
        <p14:creationId xmlns:p14="http://schemas.microsoft.com/office/powerpoint/2010/main" val="24493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09600" y="1566446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 smtClean="0">
                <a:latin typeface="Calibri" panose="020F0502020204030204" pitchFamily="34" charset="0"/>
              </a:rPr>
              <a:t>Benefits of our course and its upskilling features</a:t>
            </a:r>
            <a:r>
              <a:rPr lang="en-MY" sz="1100" dirty="0" smtClean="0">
                <a:latin typeface="Calibri" panose="020F0502020204030204" pitchFamily="34" charset="0"/>
              </a:rPr>
              <a:t> </a:t>
            </a:r>
            <a:endParaRPr lang="en-MY" sz="11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3916067"/>
              </p:ext>
            </p:extLst>
          </p:nvPr>
        </p:nvGraphicFramePr>
        <p:xfrm>
          <a:off x="431042" y="1751884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Oval Callout 37"/>
          <p:cNvSpPr/>
          <p:nvPr/>
        </p:nvSpPr>
        <p:spPr>
          <a:xfrm rot="14662527">
            <a:off x="987167" y="3850738"/>
            <a:ext cx="1478819" cy="1937347"/>
          </a:xfrm>
          <a:prstGeom prst="wedgeEllipseCallou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905397" y="4162961"/>
            <a:ext cx="1685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600" dirty="0"/>
              <a:t>Practical certification that suits job market needs in AIS experience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02094" y="1794677"/>
            <a:ext cx="1986981" cy="1811850"/>
            <a:chOff x="6502094" y="1794677"/>
            <a:chExt cx="1986981" cy="1811850"/>
          </a:xfrm>
        </p:grpSpPr>
        <p:sp>
          <p:nvSpPr>
            <p:cNvPr id="41" name="Oval Callout 40"/>
            <p:cNvSpPr/>
            <p:nvPr/>
          </p:nvSpPr>
          <p:spPr>
            <a:xfrm rot="1758738">
              <a:off x="6502094" y="1794677"/>
              <a:ext cx="1986981" cy="1811850"/>
            </a:xfrm>
            <a:prstGeom prst="wedgeEllipseCallou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42" name="Rectangle 41"/>
            <p:cNvSpPr/>
            <p:nvPr/>
          </p:nvSpPr>
          <p:spPr>
            <a:xfrm rot="543434">
              <a:off x="6702023" y="2047717"/>
              <a:ext cx="16623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Opportunity to kick start personal business via our dealership program/ trainer</a:t>
              </a:r>
              <a:endParaRPr lang="en-MY" sz="1600" dirty="0"/>
            </a:p>
          </p:txBody>
        </p:sp>
      </p:grpSp>
      <p:sp>
        <p:nvSpPr>
          <p:cNvPr id="44" name="Oval Callout 43"/>
          <p:cNvSpPr/>
          <p:nvPr/>
        </p:nvSpPr>
        <p:spPr>
          <a:xfrm rot="4589073">
            <a:off x="6646532" y="3580440"/>
            <a:ext cx="1450112" cy="1456924"/>
          </a:xfrm>
          <a:prstGeom prst="wedgeEllipseCallout">
            <a:avLst>
              <a:gd name="adj1" fmla="val 15700"/>
              <a:gd name="adj2" fmla="val 63533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Rectangle 44"/>
          <p:cNvSpPr/>
          <p:nvPr/>
        </p:nvSpPr>
        <p:spPr>
          <a:xfrm>
            <a:off x="6670529" y="3893403"/>
            <a:ext cx="1406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Enhance skills and marketability</a:t>
            </a:r>
            <a:endParaRPr lang="en-MY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09642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BENEFITS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38800" y="670779"/>
            <a:ext cx="3428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2000" dirty="0" smtClean="0"/>
              <a:t>ROLES &amp; RESPONSIBILITY</a:t>
            </a:r>
            <a:endParaRPr lang="en-MY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33835"/>
              </p:ext>
            </p:extLst>
          </p:nvPr>
        </p:nvGraphicFramePr>
        <p:xfrm>
          <a:off x="228600" y="1029097"/>
          <a:ext cx="8762998" cy="52955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81499"/>
                <a:gridCol w="4381499"/>
              </a:tblGrid>
              <a:tr h="4199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ROLES &amp; RESPONSIBILY</a:t>
                      </a:r>
                      <a:endParaRPr lang="en-MY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4244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UNITEN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SALIHIN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</a:tr>
              <a:tr h="43331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Provision</a:t>
                      </a:r>
                      <a:r>
                        <a:rPr lang="en-US" sz="1400" baseline="0" dirty="0" smtClean="0"/>
                        <a:t> of teaching space &amp; facilities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/>
                        <a:t>UNITEN shall provide the venues for the program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Participation of students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/>
                        <a:t>UNITEN shall prioritize and ensure participation of students as one of its “upskilling” efforts for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Monitor and facilitate training program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aseline="0" dirty="0" smtClean="0"/>
                        <a:t>UNITEN shall monitor and facilitate the program operations in terms of smooth operations and commencement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Promotion and Marketing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400" dirty="0" smtClean="0"/>
                        <a:t>UNITEN shall permit SALIHIN to use its registered name, branding and trademark for the purpose of marketing of the training program in the related marketing materials.</a:t>
                      </a:r>
                      <a:endParaRPr lang="en-MY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lvl="1" indent="-11430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400" dirty="0" smtClean="0"/>
                        <a:t>Setting up</a:t>
                      </a:r>
                      <a:r>
                        <a:rPr lang="en-US" sz="1400" baseline="0" dirty="0" smtClean="0"/>
                        <a:t> one week training program</a:t>
                      </a:r>
                    </a:p>
                    <a:p>
                      <a:pPr marL="742950" lvl="2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MY" sz="1400" baseline="0" dirty="0" smtClean="0"/>
                        <a:t>SALIHIN shall create one week training module that utilizes SPS for accounting, GST, Zakat and </a:t>
                      </a:r>
                      <a:r>
                        <a:rPr lang="en-MY" sz="1400" baseline="0" dirty="0" err="1" smtClean="0"/>
                        <a:t>Wakaf</a:t>
                      </a:r>
                      <a:r>
                        <a:rPr lang="en-MY" sz="1400" baseline="0" dirty="0" smtClean="0"/>
                        <a:t> complete with exam and certification.</a:t>
                      </a:r>
                    </a:p>
                    <a:p>
                      <a:pPr marL="742950" lvl="2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MY" sz="1400" baseline="0" dirty="0" smtClean="0"/>
                        <a:t>SALIHIN shall provide the trainer/presenter for the program</a:t>
                      </a:r>
                    </a:p>
                    <a:p>
                      <a:pPr marL="742950" lvl="2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MY" sz="1400" baseline="0" dirty="0" smtClean="0"/>
                        <a:t>The training program exam shall be supervised and marked by SALIHIN representatives. </a:t>
                      </a:r>
                      <a:endParaRPr lang="en-US" sz="1400" baseline="0" dirty="0" smtClean="0"/>
                    </a:p>
                    <a:p>
                      <a:pPr marL="114300" lvl="1" indent="-11430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Char char="•"/>
                      </a:pPr>
                      <a:r>
                        <a:rPr lang="en-US" sz="1400" baseline="0" dirty="0" smtClean="0"/>
                        <a:t>Training program materials and contents</a:t>
                      </a:r>
                    </a:p>
                    <a:p>
                      <a:pPr marL="742950" lvl="2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MY" sz="1400" baseline="0" dirty="0" smtClean="0"/>
                        <a:t>SALIHIN shall to the extent possible to make the training program relevant to the needs of UNITEN for its accounting graduates. To achieve this, SALIHIN shall, wherever necessary and relevant, </a:t>
                      </a:r>
                    </a:p>
                    <a:p>
                      <a:pPr marL="742950" lvl="2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MY" sz="1400" baseline="0" dirty="0" smtClean="0"/>
                        <a:t>The academic standards of the modules offered shall be at par with current industry standards .</a:t>
                      </a:r>
                    </a:p>
                    <a:p>
                      <a:pPr marL="285750" lvl="1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Promotion &amp; Marketing</a:t>
                      </a:r>
                    </a:p>
                    <a:p>
                      <a:pPr marL="742950" lvl="2" indent="-285750">
                        <a:lnSpc>
                          <a:spcPct val="90000"/>
                        </a:lnSpc>
                        <a:spcBef>
                          <a:spcPts val="700"/>
                        </a:spcBef>
                        <a:buClr>
                          <a:schemeClr val="dk1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en-MY" sz="1400" dirty="0" smtClean="0"/>
                        <a:t>SALIHIN shall use its commercially efforts to promote the training program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6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RULES OF ENGAGEMENT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3810000"/>
            <a:ext cx="1524001" cy="67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03710975"/>
              </p:ext>
            </p:extLst>
          </p:nvPr>
        </p:nvGraphicFramePr>
        <p:xfrm>
          <a:off x="2362200" y="1066800"/>
          <a:ext cx="6476999" cy="46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7675"/>
            <a:ext cx="2305050" cy="11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20964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WAY FORWARD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12961" r="17576" b="12512"/>
          <a:stretch/>
        </p:blipFill>
        <p:spPr>
          <a:xfrm>
            <a:off x="1843397" y="1828800"/>
            <a:ext cx="5257800" cy="4478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91660" y="1524000"/>
            <a:ext cx="8042740" cy="233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SALIHIN CONSULTING GROUP</a:t>
            </a:r>
            <a:r>
              <a:rPr lang="ms-MY" sz="1600" b="1" dirty="0">
                <a:latin typeface="Calibri" panose="020F0502020204030204" pitchFamily="34" charset="0"/>
              </a:rPr>
              <a:t> </a:t>
            </a:r>
            <a:r>
              <a:rPr lang="ms-MY" sz="1600" dirty="0">
                <a:latin typeface="Calibri" panose="020F0502020204030204" pitchFamily="34" charset="0"/>
              </a:rPr>
              <a:t>has the track record, experience, capacity and capability to implement a successful </a:t>
            </a:r>
            <a:r>
              <a:rPr lang="ms-MY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SALIHIN Premier Solutions Certification </a:t>
            </a:r>
            <a:r>
              <a:rPr lang="ms-MY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Program</a:t>
            </a:r>
            <a:r>
              <a:rPr lang="ms-MY" sz="1600" b="1" dirty="0" smtClean="0">
                <a:latin typeface="Calibri" panose="020F0502020204030204" pitchFamily="34" charset="0"/>
              </a:rPr>
              <a:t> </a:t>
            </a:r>
            <a:r>
              <a:rPr lang="ms-MY" sz="1600" dirty="0">
                <a:latin typeface="Calibri" panose="020F0502020204030204" pitchFamily="34" charset="0"/>
              </a:rPr>
              <a:t>for 3 years.  The </a:t>
            </a:r>
            <a:r>
              <a:rPr lang="ms-MY" sz="1600" dirty="0" smtClean="0">
                <a:latin typeface="Calibri" panose="020F0502020204030204" pitchFamily="34" charset="0"/>
              </a:rPr>
              <a:t>goals </a:t>
            </a:r>
            <a:r>
              <a:rPr lang="ms-MY" sz="1600" dirty="0">
                <a:latin typeface="Calibri" panose="020F0502020204030204" pitchFamily="34" charset="0"/>
              </a:rPr>
              <a:t>to be attained are:</a:t>
            </a:r>
            <a:endParaRPr lang="en-US" sz="1600" dirty="0">
              <a:latin typeface="Calibri" panose="020F0502020204030204" pitchFamily="34" charset="0"/>
            </a:endParaRPr>
          </a:p>
          <a:p>
            <a:pPr algn="just"/>
            <a:r>
              <a:rPr lang="ms-MY" sz="1600" dirty="0">
                <a:latin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</a:endParaRP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ms-MY" sz="1600" dirty="0">
                <a:latin typeface="Calibri" panose="020F0502020204030204" pitchFamily="34" charset="0"/>
              </a:rPr>
              <a:t>With the skill and certification acquired, </a:t>
            </a:r>
            <a:r>
              <a:rPr lang="ms-MY" sz="1600" dirty="0" smtClean="0">
                <a:latin typeface="Calibri" panose="020F0502020204030204" pitchFamily="34" charset="0"/>
              </a:rPr>
              <a:t>UNITEN graduates are more marketable.</a:t>
            </a:r>
            <a:endParaRPr lang="en-US" sz="1600" dirty="0">
              <a:latin typeface="Calibri" panose="020F0502020204030204" pitchFamily="34" charset="0"/>
            </a:endParaRP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ms-MY" sz="1600" b="1" dirty="0">
                <a:latin typeface="Calibri" panose="020F0502020204030204" pitchFamily="34" charset="0"/>
              </a:rPr>
              <a:t>SALIHIN</a:t>
            </a:r>
            <a:r>
              <a:rPr lang="ms-MY" sz="1600" dirty="0">
                <a:latin typeface="Calibri" panose="020F0502020204030204" pitchFamily="34" charset="0"/>
              </a:rPr>
              <a:t> is confident that the program will produce </a:t>
            </a:r>
            <a:r>
              <a:rPr lang="ms-MY" sz="1600" dirty="0" smtClean="0">
                <a:latin typeface="Calibri" panose="020F0502020204030204" pitchFamily="34" charset="0"/>
              </a:rPr>
              <a:t>globally benchmarked graduates that are ready to join the industries either locally or internationally.</a:t>
            </a:r>
          </a:p>
          <a:p>
            <a:pPr marL="263776" indent="-263776" algn="just">
              <a:buFont typeface="Arial" panose="020B0604020202020204" pitchFamily="34" charset="0"/>
              <a:buChar char="•"/>
            </a:pPr>
            <a:r>
              <a:rPr lang="ms-MY" sz="1600" dirty="0" smtClean="0">
                <a:latin typeface="Calibri" panose="020F0502020204030204" pitchFamily="34" charset="0"/>
              </a:rPr>
              <a:t>In moving up the value chain, Professional Certifications becoming more and more important way of promoting and recognizing a highly skilled workforce.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09642"/>
            <a:ext cx="251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 smtClean="0"/>
              <a:t>CONCLUSION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6282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810577"/>
            <a:ext cx="5257799" cy="408623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Program Key activities and Timeline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334"/>
            <a:ext cx="9144000" cy="485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38800" y="209642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IMPLEMENTATION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34100" y="209642"/>
            <a:ext cx="308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 smtClean="0">
                <a:latin typeface="Century Gothic" panose="020B0502020202020204" pitchFamily="34" charset="0"/>
              </a:rPr>
              <a:t>THE PROPOSAL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670779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MY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MAIN OBJECTIVE: ENHANCING UNITEN GRADUATES</a:t>
            </a:r>
            <a:endParaRPr lang="en-MY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81858715"/>
              </p:ext>
            </p:extLst>
          </p:nvPr>
        </p:nvGraphicFramePr>
        <p:xfrm>
          <a:off x="-457200" y="1371600"/>
          <a:ext cx="84210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4600" y="16764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Century Gothic" panose="020B0502020202020204" pitchFamily="34" charset="0"/>
              </a:rPr>
              <a:t>To equip UNITEN graduate student with </a:t>
            </a:r>
            <a:r>
              <a:rPr lang="en-MY" sz="1400" b="1" dirty="0">
                <a:latin typeface="Century Gothic" panose="020B0502020202020204" pitchFamily="34" charset="0"/>
              </a:rPr>
              <a:t>value added </a:t>
            </a:r>
            <a:r>
              <a:rPr lang="en-MY" sz="1400" dirty="0">
                <a:latin typeface="Century Gothic" panose="020B0502020202020204" pitchFamily="34" charset="0"/>
              </a:rPr>
              <a:t>accounting software skills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303907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Century Gothic" panose="020B0502020202020204" pitchFamily="34" charset="0"/>
              </a:rPr>
              <a:t>To </a:t>
            </a:r>
            <a:r>
              <a:rPr lang="en-MY" sz="1400" dirty="0" smtClean="0">
                <a:latin typeface="Century Gothic" panose="020B0502020202020204" pitchFamily="34" charset="0"/>
              </a:rPr>
              <a:t>provide avenue for UNITEN to </a:t>
            </a:r>
            <a:r>
              <a:rPr lang="en-MY" sz="1400" b="1" dirty="0" smtClean="0">
                <a:latin typeface="Century Gothic" panose="020B0502020202020204" pitchFamily="34" charset="0"/>
              </a:rPr>
              <a:t>enhance</a:t>
            </a:r>
            <a:r>
              <a:rPr lang="en-MY" sz="1400" dirty="0" smtClean="0">
                <a:latin typeface="Century Gothic" panose="020B0502020202020204" pitchFamily="34" charset="0"/>
              </a:rPr>
              <a:t> the graduate skills and accreditations</a:t>
            </a:r>
            <a:endParaRPr lang="en-MY" sz="14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237672"/>
            <a:ext cx="2781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Century Gothic" panose="020B0502020202020204" pitchFamily="34" charset="0"/>
              </a:rPr>
              <a:t>To provide the expertise and experience for UNITEN in delivering courses </a:t>
            </a:r>
            <a:r>
              <a:rPr lang="en-US" sz="1400" b="1" dirty="0" smtClean="0">
                <a:latin typeface="Century Gothic" panose="020B0502020202020204" pitchFamily="34" charset="0"/>
              </a:rPr>
              <a:t>relevant</a:t>
            </a:r>
            <a:r>
              <a:rPr lang="en-US" sz="1400" dirty="0" smtClean="0">
                <a:latin typeface="Century Gothic" panose="020B0502020202020204" pitchFamily="34" charset="0"/>
              </a:rPr>
              <a:t> to </a:t>
            </a:r>
            <a:r>
              <a:rPr lang="en-US" sz="1400" b="1" dirty="0" smtClean="0">
                <a:latin typeface="Century Gothic" panose="020B0502020202020204" pitchFamily="34" charset="0"/>
              </a:rPr>
              <a:t>current</a:t>
            </a:r>
            <a:r>
              <a:rPr lang="en-US" sz="1400" dirty="0" smtClean="0">
                <a:latin typeface="Century Gothic" panose="020B0502020202020204" pitchFamily="34" charset="0"/>
              </a:rPr>
              <a:t> and </a:t>
            </a:r>
            <a:r>
              <a:rPr lang="en-US" sz="1400" b="1" dirty="0" smtClean="0">
                <a:latin typeface="Century Gothic" panose="020B0502020202020204" pitchFamily="34" charset="0"/>
              </a:rPr>
              <a:t>future </a:t>
            </a:r>
            <a:r>
              <a:rPr lang="en-US" sz="1400" dirty="0" smtClean="0">
                <a:latin typeface="Century Gothic" panose="020B0502020202020204" pitchFamily="34" charset="0"/>
              </a:rPr>
              <a:t>industrial practices</a:t>
            </a:r>
          </a:p>
        </p:txBody>
      </p:sp>
    </p:spTree>
    <p:extLst>
      <p:ext uri="{BB962C8B-B14F-4D97-AF65-F5344CB8AC3E}">
        <p14:creationId xmlns:p14="http://schemas.microsoft.com/office/powerpoint/2010/main" val="7808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0" y="2715161"/>
            <a:ext cx="5994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SPS &amp; GST Certification Program</a:t>
            </a:r>
            <a:endParaRPr lang="en-MY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800601" y="152400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OVERVIEW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800" y="67077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0700" algn="r">
              <a:buSzPct val="25000"/>
            </a:pPr>
            <a:r>
              <a:rPr lang="en-US" sz="16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SPS &amp; GST Training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73136"/>
              </p:ext>
            </p:extLst>
          </p:nvPr>
        </p:nvGraphicFramePr>
        <p:xfrm>
          <a:off x="457200" y="1167634"/>
          <a:ext cx="8305800" cy="48521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68600"/>
                <a:gridCol w="5537200"/>
              </a:tblGrid>
              <a:tr h="3793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&amp; GST </a:t>
                      </a:r>
                      <a:r>
                        <a:rPr lang="en-US" sz="1800" baseline="0" dirty="0" smtClean="0"/>
                        <a:t>Training Program</a:t>
                      </a:r>
                      <a:endParaRPr lang="en-MY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59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Duration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 Days Workshop</a:t>
                      </a:r>
                      <a:r>
                        <a:rPr lang="en-US" sz="1600" baseline="0" dirty="0" smtClean="0"/>
                        <a:t>  </a:t>
                      </a:r>
                    </a:p>
                    <a:p>
                      <a:r>
                        <a:rPr lang="en-US" sz="1600" baseline="0" dirty="0" smtClean="0"/>
                        <a:t>1 Day Exam 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 period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Hour (2 Hour SPS exam,</a:t>
                      </a:r>
                      <a:r>
                        <a:rPr lang="en-US" sz="1600" baseline="0" dirty="0" smtClean="0"/>
                        <a:t> 2 Hour GST Exam)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Venue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UNITEN Accounting Information System PC Lab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Participant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</a:t>
                      </a:r>
                      <a:r>
                        <a:rPr lang="en-US" sz="1600" baseline="0" dirty="0" smtClean="0"/>
                        <a:t> Year Accounting Students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Speaker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SALIHIN</a:t>
                      </a:r>
                      <a:r>
                        <a:rPr lang="en-US" sz="1600" baseline="0" dirty="0" smtClean="0"/>
                        <a:t> trainers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461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Course Fee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RM XXX per </a:t>
                      </a:r>
                      <a:r>
                        <a:rPr lang="en-US" sz="1600" baseline="0" dirty="0" smtClean="0"/>
                        <a:t>student</a:t>
                      </a:r>
                      <a:r>
                        <a:rPr lang="en-US" sz="1600" dirty="0" smtClean="0"/>
                        <a:t> (Open for discussion)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9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Participation (per session)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students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978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Course</a:t>
                      </a:r>
                      <a:r>
                        <a:rPr lang="en-US" sz="1600" baseline="0" dirty="0" smtClean="0"/>
                        <a:t> Materials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SPS (cloud), One</a:t>
                      </a:r>
                      <a:r>
                        <a:rPr lang="en-US" sz="1600" baseline="0" dirty="0" smtClean="0"/>
                        <a:t> year ID,</a:t>
                      </a:r>
                      <a:r>
                        <a:rPr lang="en-US" sz="1600" dirty="0" smtClean="0"/>
                        <a:t> User Manual,</a:t>
                      </a:r>
                      <a:r>
                        <a:rPr lang="en-US" sz="1600" baseline="0" dirty="0" smtClean="0"/>
                        <a:t> Stationery, SPS and GST Certificate </a:t>
                      </a:r>
                      <a:endParaRPr lang="en-MY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948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</a:t>
                      </a:r>
                      <a:r>
                        <a:rPr lang="en-US" sz="1600" baseline="0" dirty="0" smtClean="0"/>
                        <a:t> of Focus</a:t>
                      </a:r>
                      <a:endParaRPr lang="en-MY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SPS</a:t>
                      </a:r>
                      <a:r>
                        <a:rPr lang="en-US" sz="1600" baseline="0" dirty="0" smtClean="0"/>
                        <a:t> 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SPS Zakat and </a:t>
                      </a:r>
                      <a:r>
                        <a:rPr lang="en-US" sz="1600" baseline="0" dirty="0" err="1" smtClean="0"/>
                        <a:t>Wakaf</a:t>
                      </a:r>
                      <a:endParaRPr lang="en-US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GST 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41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2672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BREAKDOWN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76800" y="67077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0700" algn="r">
              <a:buSzPct val="25000"/>
            </a:pPr>
            <a:r>
              <a:rPr lang="en-US" sz="16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SPS Training Module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10419"/>
              </p:ext>
            </p:extLst>
          </p:nvPr>
        </p:nvGraphicFramePr>
        <p:xfrm>
          <a:off x="762000" y="1066800"/>
          <a:ext cx="7924800" cy="48984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62200"/>
                <a:gridCol w="2672378"/>
                <a:gridCol w="2890222"/>
              </a:tblGrid>
              <a:tr h="4178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</a:t>
                      </a:r>
                      <a:r>
                        <a:rPr lang="en-US" sz="1800" baseline="0" dirty="0" smtClean="0"/>
                        <a:t>Training Module</a:t>
                      </a:r>
                      <a:endParaRPr lang="en-MY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Time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9.00am</a:t>
                      </a:r>
                      <a:r>
                        <a:rPr lang="en-US" sz="1600" baseline="0" dirty="0" smtClean="0"/>
                        <a:t> to </a:t>
                      </a:r>
                      <a:r>
                        <a:rPr lang="en-US" sz="1600" baseline="0" dirty="0" smtClean="0"/>
                        <a:t>4.30 </a:t>
                      </a:r>
                      <a:r>
                        <a:rPr lang="en-US" sz="1600" baseline="0" dirty="0" smtClean="0"/>
                        <a:t>pm 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464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Duration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2 Days Workshop</a:t>
                      </a:r>
                      <a:r>
                        <a:rPr lang="en-US" sz="1600" baseline="0" dirty="0" smtClean="0"/>
                        <a:t>  </a:t>
                      </a:r>
                    </a:p>
                    <a:p>
                      <a:pPr algn="just"/>
                      <a:r>
                        <a:rPr lang="en-US" sz="1600" baseline="0" dirty="0" smtClean="0"/>
                        <a:t>1 Day Exam 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Exam period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2 Hour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Venue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UNITEN Accounting Information System PC Lab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 Participant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Final</a:t>
                      </a:r>
                      <a:r>
                        <a:rPr lang="en-US" sz="1600" baseline="0" dirty="0" smtClean="0"/>
                        <a:t> Year Accounting Students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Speaker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SALIHIN</a:t>
                      </a:r>
                      <a:r>
                        <a:rPr lang="en-US" sz="1600" baseline="0" dirty="0" smtClean="0"/>
                        <a:t> trainers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Minimum Participation (per session)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80 students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Course</a:t>
                      </a:r>
                      <a:r>
                        <a:rPr lang="en-US" sz="1600" baseline="0" dirty="0" smtClean="0"/>
                        <a:t> Materials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SPS Installer, User Manual,</a:t>
                      </a:r>
                      <a:r>
                        <a:rPr lang="en-US" sz="1600" baseline="0" dirty="0" smtClean="0"/>
                        <a:t> Stationery, SPS Certificate 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19011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Module</a:t>
                      </a:r>
                      <a:endParaRPr lang="en-MY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SPS</a:t>
                      </a:r>
                      <a:r>
                        <a:rPr lang="en-US" sz="1600" baseline="0" dirty="0" smtClean="0"/>
                        <a:t> overview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Installation guides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Setup process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Sales Order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Account Receivables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Purchasing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Account Payables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General Ledger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Goods &amp; Services Tax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Zakat &amp; </a:t>
                      </a:r>
                      <a:r>
                        <a:rPr lang="en-US" sz="1600" baseline="0" dirty="0" err="1" smtClean="0"/>
                        <a:t>Waqf</a:t>
                      </a:r>
                      <a:r>
                        <a:rPr lang="en-US" sz="1600" baseline="0" dirty="0" smtClean="0"/>
                        <a:t> Calculation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876800" y="67077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0700" algn="r">
              <a:buSzPct val="25000"/>
            </a:pPr>
            <a:r>
              <a:rPr lang="en-US" sz="16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SPS Module Details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06456"/>
              </p:ext>
            </p:extLst>
          </p:nvPr>
        </p:nvGraphicFramePr>
        <p:xfrm>
          <a:off x="457201" y="1121386"/>
          <a:ext cx="8382000" cy="47460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5890"/>
                <a:gridCol w="3652706"/>
                <a:gridCol w="3883404"/>
              </a:tblGrid>
              <a:tr h="4178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Training 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Subjects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464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SPS Overview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Overview of SPS Product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Overview on the SPS Interface (GUI)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Installation Steps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Setup Process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COMPANY SETUP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User Setup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User Access Right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Chart of Account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System &amp; General Setup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Form Setup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err="1" smtClean="0"/>
                        <a:t>Fniancial</a:t>
                      </a:r>
                      <a:r>
                        <a:rPr lang="en-MY" sz="1600" u="none" strike="noStrike" baseline="0" dirty="0" smtClean="0"/>
                        <a:t> Year Calendar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INVENTORY </a:t>
                      </a:r>
                    </a:p>
                    <a:p>
                      <a:pPr algn="l"/>
                      <a:r>
                        <a:rPr lang="en-MY" sz="1600" u="none" strike="noStrike" baseline="0" dirty="0" smtClean="0"/>
                        <a:t>	</a:t>
                      </a:r>
                    </a:p>
                    <a:p>
                      <a:pPr algn="l"/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Sales Order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Sales Order?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Sales Price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Sales Quotation?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Sales Order?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Delivery Order?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Account Receivables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Account Receivable?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Customer Setup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How to create Direct Sales Invoice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Sales Invoice Copy?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Debit &amp; Credit Note?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Customer Payment Received?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What is Cash Sales? </a:t>
                      </a:r>
                    </a:p>
                    <a:p>
                      <a:pPr algn="l"/>
                      <a:endParaRPr lang="en-MY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BREAKDOWN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32404"/>
              </p:ext>
            </p:extLst>
          </p:nvPr>
        </p:nvGraphicFramePr>
        <p:xfrm>
          <a:off x="381000" y="1066800"/>
          <a:ext cx="8382000" cy="52336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5889"/>
                <a:gridCol w="3652707"/>
                <a:gridCol w="3883404"/>
              </a:tblGrid>
              <a:tr h="4178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</a:t>
                      </a:r>
                      <a:r>
                        <a:rPr lang="en-US" sz="1800" baseline="0" dirty="0" smtClean="0"/>
                        <a:t> Training </a:t>
                      </a:r>
                      <a:r>
                        <a:rPr lang="en-US" sz="1800" dirty="0" smtClean="0"/>
                        <a:t>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Subjects</a:t>
                      </a:r>
                      <a:endParaRPr lang="en-MY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464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Purchasing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Purchase Order?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Purchase Receive? </a:t>
                      </a:r>
                    </a:p>
                    <a:p>
                      <a:endParaRPr lang="en-MY" sz="1600" u="none" strike="noStrik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Account Payables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Account Payables?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Supplier Setup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How to create Direct Purchase Invoice?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Purchase Debit Note &amp; Purchase Credit Note?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Supplier Payment Advice? </a:t>
                      </a:r>
                    </a:p>
                    <a:p>
                      <a:r>
                        <a:rPr lang="en-MY" sz="1600" u="none" strike="noStrike" baseline="0" dirty="0" smtClean="0"/>
                        <a:t>	</a:t>
                      </a:r>
                    </a:p>
                    <a:p>
                      <a:pPr algn="l"/>
                      <a:r>
                        <a:rPr lang="en-MY" sz="1600" u="none" strike="noStrike" baseline="0" dirty="0" smtClean="0"/>
                        <a:t>	</a:t>
                      </a:r>
                    </a:p>
                    <a:p>
                      <a:pPr algn="l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General Ledger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Financial Report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Journal Entry?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Posting Journal?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Other Payment &amp; Other Receive </a:t>
                      </a:r>
                    </a:p>
                    <a:p>
                      <a:endParaRPr lang="en-MY" sz="1600" u="none" strike="noStrik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Goods &amp; Services Tax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GST Setup – Tax Table, Tax Class, Tax Group, Tax Type, GST Preferences, GST Tax Mapping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GAF File Process?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What is Bad Debt Relief &amp; Bad Debt Relief?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MY" sz="1600" u="none" strike="noStrike" baseline="0" dirty="0" smtClean="0"/>
                        <a:t>GST Report, GST -03 &amp; Relevant Report </a:t>
                      </a:r>
                    </a:p>
                    <a:p>
                      <a:endParaRPr lang="en-MY" sz="1600" u="none" strike="noStrik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sz="1600" u="none" strike="noStrike" baseline="0" dirty="0" smtClean="0"/>
                        <a:t>Zakat &amp; </a:t>
                      </a:r>
                      <a:r>
                        <a:rPr lang="en-MY" sz="1600" u="none" strike="noStrike" baseline="0" dirty="0" err="1" smtClean="0"/>
                        <a:t>Waqf</a:t>
                      </a:r>
                      <a:r>
                        <a:rPr lang="en-MY" sz="1600" u="none" strike="noStrike" baseline="0" dirty="0" smtClean="0"/>
                        <a:t> Calculation 	</a:t>
                      </a:r>
                    </a:p>
                    <a:p>
                      <a:pPr algn="l"/>
                      <a:endParaRPr lang="en-MY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BREAKDOWN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67077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0700" algn="r">
              <a:buSzPct val="25000"/>
            </a:pPr>
            <a:r>
              <a:rPr lang="en-US" sz="16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SPS Module Details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8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004853"/>
              </p:ext>
            </p:extLst>
          </p:nvPr>
        </p:nvGraphicFramePr>
        <p:xfrm>
          <a:off x="304799" y="1066800"/>
          <a:ext cx="8458200" cy="425833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53580"/>
                <a:gridCol w="3802310"/>
                <a:gridCol w="3802310"/>
              </a:tblGrid>
              <a:tr h="4178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Training 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214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EXAM</a:t>
                      </a:r>
                      <a:r>
                        <a:rPr lang="en-US" sz="1600" baseline="0" dirty="0" smtClean="0"/>
                        <a:t> details</a:t>
                      </a:r>
                      <a:endParaRPr lang="en-MY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464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u="none" strike="noStrike" baseline="0" dirty="0" smtClean="0"/>
                        <a:t>The exam consists of TWO (2) sections</a:t>
                      </a:r>
                      <a:endParaRPr lang="en-MY" sz="1600" u="none" strike="noStrike" baseline="0" dirty="0" smtClean="0"/>
                    </a:p>
                    <a:p>
                      <a:pPr marL="857250" lvl="1" indent="-400050">
                        <a:buFont typeface="+mj-lt"/>
                        <a:buAutoNum type="romanUcPeriod"/>
                      </a:pPr>
                      <a:r>
                        <a:rPr lang="en-MY" sz="1600" u="none" strike="noStrike" baseline="0" dirty="0" smtClean="0"/>
                        <a:t>Section A (objective questions)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10 questions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1 mark per questions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Total Mark: 10 Marks</a:t>
                      </a:r>
                    </a:p>
                    <a:p>
                      <a:pPr marL="800100" lvl="1" indent="-342900">
                        <a:buFont typeface="+mj-lt"/>
                        <a:buAutoNum type="romanUcPeriod"/>
                      </a:pPr>
                      <a:r>
                        <a:rPr lang="en-US" sz="1600" u="none" strike="noStrike" baseline="0" dirty="0" smtClean="0"/>
                        <a:t>Section B (Subjective questions)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Four Subjective questions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22.5 mark per questions</a:t>
                      </a:r>
                    </a:p>
                    <a:p>
                      <a:pPr marL="1257300" lvl="2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Total Mark: 90 Marks</a:t>
                      </a:r>
                    </a:p>
                    <a:p>
                      <a:pPr marL="857250" marR="0" lvl="1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sz="1600" u="none" strike="noStrike" baseline="0" dirty="0" smtClean="0"/>
                        <a:t>Section C </a:t>
                      </a:r>
                      <a:r>
                        <a:rPr lang="en-US" sz="1600" u="none" strike="noStrike" baseline="0" dirty="0" smtClean="0"/>
                        <a:t>(</a:t>
                      </a:r>
                      <a:r>
                        <a:rPr lang="en-MY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 in the blank and Amendment</a:t>
                      </a:r>
                      <a:r>
                        <a:rPr lang="en-US" sz="1600" u="none" strike="noStrike" baseline="0" dirty="0" smtClean="0"/>
                        <a:t>)</a:t>
                      </a:r>
                      <a:endParaRPr lang="en-US" sz="1600" u="none" strike="noStrike" baseline="0" dirty="0" smtClean="0"/>
                    </a:p>
                    <a:p>
                      <a:pPr marL="857250" lvl="1" indent="-400050">
                        <a:buFont typeface="+mj-lt"/>
                        <a:buAutoNum type="romanUcPeriod"/>
                      </a:pPr>
                      <a:r>
                        <a:rPr lang="en-US" sz="1600" u="none" strike="noStrike" baseline="0" dirty="0" smtClean="0"/>
                        <a:t>Section D (Zakat &amp; </a:t>
                      </a:r>
                      <a:r>
                        <a:rPr lang="en-US" sz="1600" u="none" strike="noStrike" baseline="0" dirty="0" smtClean="0"/>
                        <a:t>Waqif)</a:t>
                      </a:r>
                    </a:p>
                    <a:p>
                      <a:pPr marL="457200" lvl="1" indent="0">
                        <a:buFont typeface="+mj-lt"/>
                        <a:buNone/>
                      </a:pPr>
                      <a:endParaRPr lang="en-US" sz="1600" u="none" strike="noStrike" baseline="0" dirty="0" smtClean="0"/>
                    </a:p>
                    <a:p>
                      <a:pPr marL="457200" lvl="1" indent="0">
                        <a:buFont typeface="+mj-lt"/>
                        <a:buNone/>
                      </a:pPr>
                      <a:r>
                        <a:rPr lang="en-US" sz="1600" u="none" strike="noStrike" baseline="0" dirty="0" smtClean="0"/>
                        <a:t>2. GST Exam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MY" sz="1600" u="none" strike="noStrike" baseline="0" dirty="0" smtClean="0"/>
                        <a:t>3    Duration</a:t>
                      </a:r>
                      <a:r>
                        <a:rPr lang="en-MY" sz="1600" u="none" strike="noStrike" baseline="0" dirty="0" smtClean="0"/>
                        <a:t>: 2 Hours</a:t>
                      </a:r>
                    </a:p>
                    <a:p>
                      <a:pPr marL="342900" lvl="0" indent="-342900">
                        <a:buFont typeface="+mj-lt"/>
                        <a:buAutoNum type="arabicPeriod" startAt="4"/>
                      </a:pPr>
                      <a:endParaRPr lang="en-MY" sz="1600" u="none" strike="noStrike" baseline="0" dirty="0" smtClean="0"/>
                    </a:p>
                    <a:p>
                      <a:pPr marL="342900" lvl="0" indent="-342900">
                        <a:buFont typeface="+mj-lt"/>
                        <a:buAutoNum type="arabicPeriod" startAt="4"/>
                      </a:pPr>
                      <a:r>
                        <a:rPr lang="en-MY" sz="1600" u="none" strike="noStrike" baseline="0" dirty="0" smtClean="0"/>
                        <a:t>Venue: Accounting Information System Lab</a:t>
                      </a:r>
                    </a:p>
                    <a:p>
                      <a:pPr marL="342900" lvl="0" indent="-342900">
                        <a:buFont typeface="+mj-lt"/>
                        <a:buAutoNum type="arabicPeriod" startAt="4"/>
                      </a:pPr>
                      <a:endParaRPr lang="en-MY" sz="1600" u="none" strike="noStrike" baseline="0" dirty="0" smtClean="0"/>
                    </a:p>
                    <a:p>
                      <a:pPr marL="342900" lvl="0" indent="-342900">
                        <a:buFont typeface="+mj-lt"/>
                        <a:buAutoNum type="arabicPeriod" startAt="4"/>
                      </a:pPr>
                      <a:r>
                        <a:rPr lang="en-US" sz="1600" u="none" strike="noStrike" baseline="0" dirty="0" smtClean="0"/>
                        <a:t>Exam Supervisor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SALIHIN Trainers/Lecturers</a:t>
                      </a:r>
                    </a:p>
                    <a:p>
                      <a:pPr marL="342900" lvl="0" indent="-342900">
                        <a:buFont typeface="+mj-lt"/>
                        <a:buAutoNum type="arabicPeriod" startAt="4"/>
                      </a:pPr>
                      <a:r>
                        <a:rPr lang="en-US" sz="1600" u="none" strike="noStrike" baseline="0" dirty="0" smtClean="0"/>
                        <a:t>Marking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u="none" strike="noStrike" baseline="0" dirty="0" smtClean="0"/>
                        <a:t>SALIHIN Trainers/Lecturers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67077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0700" algn="r">
              <a:buSzPct val="25000"/>
            </a:pPr>
            <a:r>
              <a:rPr lang="en-US" sz="16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SPS Module Details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BREAKDOWN</a:t>
            </a:r>
            <a:endParaRPr lang="en-MY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2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46628"/>
              </p:ext>
            </p:extLst>
          </p:nvPr>
        </p:nvGraphicFramePr>
        <p:xfrm>
          <a:off x="457200" y="1066801"/>
          <a:ext cx="8458200" cy="486303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19400"/>
                <a:gridCol w="5638800"/>
              </a:tblGrid>
              <a:tr h="3794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GST</a:t>
                      </a:r>
                      <a:r>
                        <a:rPr lang="en-US" sz="1800" baseline="0" dirty="0" smtClean="0"/>
                        <a:t> Training Module </a:t>
                      </a:r>
                      <a:endParaRPr lang="en-MY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9.00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am-4.30pm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Duration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Days Workshop</a:t>
                      </a:r>
                      <a:r>
                        <a:rPr lang="en-US" sz="1600" baseline="0" dirty="0" smtClean="0"/>
                        <a:t>  </a:t>
                      </a:r>
                    </a:p>
                    <a:p>
                      <a:r>
                        <a:rPr lang="en-US" sz="1600" baseline="0" dirty="0" smtClean="0"/>
                        <a:t>1 Day Exam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 period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Hour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Venue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UNITEN</a:t>
                      </a:r>
                      <a:r>
                        <a:rPr lang="en-US" sz="1600" baseline="0" dirty="0" smtClean="0"/>
                        <a:t> Lecture Hall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Participant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</a:t>
                      </a:r>
                      <a:r>
                        <a:rPr lang="en-US" sz="1600" baseline="0" dirty="0" smtClean="0"/>
                        <a:t> Year Accounting Students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Speaker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SALIHIN</a:t>
                      </a:r>
                      <a:r>
                        <a:rPr lang="en-US" sz="1600" baseline="0" dirty="0" smtClean="0"/>
                        <a:t> trainers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5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Minimum Participation (per session)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 students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449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Course</a:t>
                      </a:r>
                      <a:r>
                        <a:rPr lang="en-US" sz="1600" baseline="0" dirty="0" smtClean="0"/>
                        <a:t> Materials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Lecture</a:t>
                      </a:r>
                      <a:r>
                        <a:rPr lang="en-US" sz="1600" baseline="0" dirty="0" smtClean="0"/>
                        <a:t> Slides, Stationery, Question Papers, GST Certificate</a:t>
                      </a:r>
                      <a:endParaRPr lang="en-MY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13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Module</a:t>
                      </a:r>
                      <a:endParaRPr lang="en-MY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smtClean="0"/>
                        <a:t>-Pending- Hakim will provide to us soon.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209642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PROGRAM BREAKDOWN</a:t>
            </a:r>
            <a:endParaRPr lang="en-MY" sz="28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67077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20700" algn="r">
              <a:buSzPct val="25000"/>
            </a:pPr>
            <a:r>
              <a:rPr lang="en-US" sz="16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GST Training Module</a:t>
            </a:r>
            <a:endParaRPr lang="en-US" sz="16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1053</Words>
  <Application>Microsoft Office PowerPoint</Application>
  <PresentationFormat>On-screen Show (4:3)</PresentationFormat>
  <Paragraphs>247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SPS &amp; GST Certification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User</cp:lastModifiedBy>
  <cp:revision>475</cp:revision>
  <cp:lastPrinted>2016-01-28T04:31:32Z</cp:lastPrinted>
  <dcterms:created xsi:type="dcterms:W3CDTF">2015-09-02T03:54:44Z</dcterms:created>
  <dcterms:modified xsi:type="dcterms:W3CDTF">2016-02-01T07:06:09Z</dcterms:modified>
</cp:coreProperties>
</file>