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64" r:id="rId2"/>
  </p:sldMasterIdLst>
  <p:notesMasterIdLst>
    <p:notesMasterId r:id="rId44"/>
  </p:notesMasterIdLst>
  <p:handoutMasterIdLst>
    <p:handoutMasterId r:id="rId45"/>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1" r:id="rId19"/>
    <p:sldId id="273" r:id="rId20"/>
    <p:sldId id="274" r:id="rId21"/>
    <p:sldId id="281" r:id="rId22"/>
    <p:sldId id="284" r:id="rId23"/>
    <p:sldId id="296" r:id="rId24"/>
    <p:sldId id="297" r:id="rId25"/>
    <p:sldId id="299" r:id="rId26"/>
    <p:sldId id="300" r:id="rId27"/>
    <p:sldId id="298" r:id="rId28"/>
    <p:sldId id="292" r:id="rId29"/>
    <p:sldId id="294" r:id="rId30"/>
    <p:sldId id="293" r:id="rId31"/>
    <p:sldId id="295" r:id="rId32"/>
    <p:sldId id="286" r:id="rId33"/>
    <p:sldId id="287" r:id="rId34"/>
    <p:sldId id="288" r:id="rId35"/>
    <p:sldId id="289" r:id="rId36"/>
    <p:sldId id="290" r:id="rId37"/>
    <p:sldId id="291" r:id="rId38"/>
    <p:sldId id="275" r:id="rId39"/>
    <p:sldId id="276" r:id="rId40"/>
    <p:sldId id="285" r:id="rId41"/>
    <p:sldId id="277" r:id="rId42"/>
    <p:sldId id="278" r:id="rId43"/>
  </p:sldIdLst>
  <p:sldSz cx="9906000" cy="6858000" type="A4"/>
  <p:notesSz cx="6797675" cy="9926638"/>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99CCFF"/>
    <a:srgbClr val="FF99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20F0B261-9C9E-4A46-8FF0-6A87FC477B48}">
  <a:tblStyle styleId="{20F0B261-9C9E-4A46-8FF0-6A87FC477B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026" y="25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35ED3-D3D9-4FBF-A72F-E76F62EAAB98}" type="doc">
      <dgm:prSet loTypeId="urn:microsoft.com/office/officeart/2005/8/layout/cycle3" loCatId="cycle" qsTypeId="urn:microsoft.com/office/officeart/2005/8/quickstyle/3d7" qsCatId="3D" csTypeId="urn:microsoft.com/office/officeart/2005/8/colors/accent1_2" csCatId="accent1" phldr="1"/>
      <dgm:spPr/>
      <dgm:t>
        <a:bodyPr/>
        <a:lstStyle/>
        <a:p>
          <a:endParaRPr lang="en-MY"/>
        </a:p>
      </dgm:t>
    </dgm:pt>
    <dgm:pt modelId="{8CB6CF8A-0847-476F-95E5-9937B220B2CB}">
      <dgm:prSet phldrT="[Text]"/>
      <dgm:spPr/>
      <dgm:t>
        <a:bodyPr/>
        <a:lstStyle/>
        <a:p>
          <a:r>
            <a:rPr lang="en-US" dirty="0" smtClean="0"/>
            <a:t>Financial Module</a:t>
          </a:r>
          <a:endParaRPr lang="en-MY" dirty="0"/>
        </a:p>
      </dgm:t>
    </dgm:pt>
    <dgm:pt modelId="{9C3F3443-8877-4F9F-94D2-A3F35610FE07}" type="parTrans" cxnId="{E7CFB7BA-FE2E-4F4D-83CD-983822D25A5D}">
      <dgm:prSet/>
      <dgm:spPr/>
      <dgm:t>
        <a:bodyPr/>
        <a:lstStyle/>
        <a:p>
          <a:endParaRPr lang="en-MY"/>
        </a:p>
      </dgm:t>
    </dgm:pt>
    <dgm:pt modelId="{50C911B0-F986-416F-9967-5BDEC37285AB}" type="sibTrans" cxnId="{E7CFB7BA-FE2E-4F4D-83CD-983822D25A5D}">
      <dgm:prSet/>
      <dgm:spPr/>
      <dgm:t>
        <a:bodyPr/>
        <a:lstStyle/>
        <a:p>
          <a:endParaRPr lang="en-MY"/>
        </a:p>
      </dgm:t>
    </dgm:pt>
    <dgm:pt modelId="{217DF204-7CDB-4498-84B7-40B8AB53ECCA}">
      <dgm:prSet phldrT="[Text]"/>
      <dgm:spPr/>
      <dgm:t>
        <a:bodyPr/>
        <a:lstStyle/>
        <a:p>
          <a:r>
            <a:rPr lang="en-US" dirty="0" smtClean="0"/>
            <a:t>Inventory Module</a:t>
          </a:r>
          <a:endParaRPr lang="en-MY" dirty="0"/>
        </a:p>
      </dgm:t>
    </dgm:pt>
    <dgm:pt modelId="{26F0A5B5-9AD0-40FC-BA01-98D2FC9EFE96}" type="parTrans" cxnId="{C1C834CC-7651-4D3F-9D15-001E5C03843B}">
      <dgm:prSet/>
      <dgm:spPr/>
      <dgm:t>
        <a:bodyPr/>
        <a:lstStyle/>
        <a:p>
          <a:endParaRPr lang="en-MY"/>
        </a:p>
      </dgm:t>
    </dgm:pt>
    <dgm:pt modelId="{F2C364C2-F4A9-4F80-BC4A-DA5A60DA1531}" type="sibTrans" cxnId="{C1C834CC-7651-4D3F-9D15-001E5C03843B}">
      <dgm:prSet/>
      <dgm:spPr/>
      <dgm:t>
        <a:bodyPr/>
        <a:lstStyle/>
        <a:p>
          <a:endParaRPr lang="en-MY"/>
        </a:p>
      </dgm:t>
    </dgm:pt>
    <dgm:pt modelId="{26533736-1668-46F5-893A-71292DEE370A}">
      <dgm:prSet phldrT="[Text]"/>
      <dgm:spPr/>
      <dgm:t>
        <a:bodyPr/>
        <a:lstStyle/>
        <a:p>
          <a:r>
            <a:rPr lang="en-US" dirty="0" smtClean="0"/>
            <a:t>GST Module</a:t>
          </a:r>
          <a:endParaRPr lang="en-MY" dirty="0"/>
        </a:p>
      </dgm:t>
    </dgm:pt>
    <dgm:pt modelId="{E4D028A6-1E9E-4A79-AC68-5A6C8CD6A563}" type="parTrans" cxnId="{3598788E-A99D-4787-9693-9C959B9181B8}">
      <dgm:prSet/>
      <dgm:spPr/>
      <dgm:t>
        <a:bodyPr/>
        <a:lstStyle/>
        <a:p>
          <a:endParaRPr lang="en-MY"/>
        </a:p>
      </dgm:t>
    </dgm:pt>
    <dgm:pt modelId="{052707EE-A87C-4865-88B8-8A4BBA3D67C4}" type="sibTrans" cxnId="{3598788E-A99D-4787-9693-9C959B9181B8}">
      <dgm:prSet/>
      <dgm:spPr/>
      <dgm:t>
        <a:bodyPr/>
        <a:lstStyle/>
        <a:p>
          <a:endParaRPr lang="en-MY"/>
        </a:p>
      </dgm:t>
    </dgm:pt>
    <dgm:pt modelId="{867D0334-AC7A-4D06-891C-68B74A630BED}">
      <dgm:prSet phldrT="[Text]"/>
      <dgm:spPr/>
      <dgm:t>
        <a:bodyPr/>
        <a:lstStyle/>
        <a:p>
          <a:r>
            <a:rPr lang="en-US" dirty="0" smtClean="0"/>
            <a:t>Zakat Module</a:t>
          </a:r>
          <a:endParaRPr lang="en-MY" dirty="0"/>
        </a:p>
      </dgm:t>
    </dgm:pt>
    <dgm:pt modelId="{2798F285-9DBE-4D70-8998-8E0206698575}" type="parTrans" cxnId="{E1E24287-8456-427F-8A6F-4B3227408E06}">
      <dgm:prSet/>
      <dgm:spPr/>
      <dgm:t>
        <a:bodyPr/>
        <a:lstStyle/>
        <a:p>
          <a:endParaRPr lang="en-MY"/>
        </a:p>
      </dgm:t>
    </dgm:pt>
    <dgm:pt modelId="{9C069953-96E6-4554-A40B-7C2604BE5643}" type="sibTrans" cxnId="{E1E24287-8456-427F-8A6F-4B3227408E06}">
      <dgm:prSet/>
      <dgm:spPr/>
      <dgm:t>
        <a:bodyPr/>
        <a:lstStyle/>
        <a:p>
          <a:endParaRPr lang="en-MY"/>
        </a:p>
      </dgm:t>
    </dgm:pt>
    <dgm:pt modelId="{51BB526B-63E0-45F9-80CE-8F663C269FB9}">
      <dgm:prSet phldrT="[Text]"/>
      <dgm:spPr/>
      <dgm:t>
        <a:bodyPr/>
        <a:lstStyle/>
        <a:p>
          <a:r>
            <a:rPr lang="en-US" dirty="0" err="1" smtClean="0"/>
            <a:t>Waqf</a:t>
          </a:r>
          <a:r>
            <a:rPr lang="en-US" dirty="0" smtClean="0"/>
            <a:t> / Endowment Module</a:t>
          </a:r>
          <a:endParaRPr lang="en-MY" dirty="0"/>
        </a:p>
      </dgm:t>
    </dgm:pt>
    <dgm:pt modelId="{51B0C3BE-A93B-410F-8D4A-828016B6CFCB}" type="parTrans" cxnId="{8CEE3AA0-13AC-46AD-908B-029F9A2D51F0}">
      <dgm:prSet/>
      <dgm:spPr/>
      <dgm:t>
        <a:bodyPr/>
        <a:lstStyle/>
        <a:p>
          <a:endParaRPr lang="en-MY"/>
        </a:p>
      </dgm:t>
    </dgm:pt>
    <dgm:pt modelId="{45B81521-09D5-4AB2-9E75-91B20B3D4D21}" type="sibTrans" cxnId="{8CEE3AA0-13AC-46AD-908B-029F9A2D51F0}">
      <dgm:prSet/>
      <dgm:spPr/>
      <dgm:t>
        <a:bodyPr/>
        <a:lstStyle/>
        <a:p>
          <a:endParaRPr lang="en-MY"/>
        </a:p>
      </dgm:t>
    </dgm:pt>
    <dgm:pt modelId="{7BB5A461-4B25-4287-95CE-55E898DD8860}" type="pres">
      <dgm:prSet presAssocID="{B7F35ED3-D3D9-4FBF-A72F-E76F62EAAB98}" presName="Name0" presStyleCnt="0">
        <dgm:presLayoutVars>
          <dgm:dir/>
          <dgm:resizeHandles val="exact"/>
        </dgm:presLayoutVars>
      </dgm:prSet>
      <dgm:spPr/>
      <dgm:t>
        <a:bodyPr/>
        <a:lstStyle/>
        <a:p>
          <a:endParaRPr lang="en-MY"/>
        </a:p>
      </dgm:t>
    </dgm:pt>
    <dgm:pt modelId="{6AA1E12C-F018-485D-A32E-311D97949056}" type="pres">
      <dgm:prSet presAssocID="{B7F35ED3-D3D9-4FBF-A72F-E76F62EAAB98}" presName="cycle" presStyleCnt="0"/>
      <dgm:spPr/>
    </dgm:pt>
    <dgm:pt modelId="{660181F3-5690-4939-BDDA-F9DD9C33E772}" type="pres">
      <dgm:prSet presAssocID="{8CB6CF8A-0847-476F-95E5-9937B220B2CB}" presName="nodeFirstNode" presStyleLbl="node1" presStyleIdx="0" presStyleCnt="5">
        <dgm:presLayoutVars>
          <dgm:bulletEnabled val="1"/>
        </dgm:presLayoutVars>
      </dgm:prSet>
      <dgm:spPr/>
      <dgm:t>
        <a:bodyPr/>
        <a:lstStyle/>
        <a:p>
          <a:endParaRPr lang="en-MY"/>
        </a:p>
      </dgm:t>
    </dgm:pt>
    <dgm:pt modelId="{594ECA69-EEA8-4E95-AAFC-DFD6D280BB4D}" type="pres">
      <dgm:prSet presAssocID="{50C911B0-F986-416F-9967-5BDEC37285AB}" presName="sibTransFirstNode" presStyleLbl="bgShp" presStyleIdx="0" presStyleCnt="1"/>
      <dgm:spPr/>
      <dgm:t>
        <a:bodyPr/>
        <a:lstStyle/>
        <a:p>
          <a:endParaRPr lang="en-MY"/>
        </a:p>
      </dgm:t>
    </dgm:pt>
    <dgm:pt modelId="{BD44F5EF-5B7E-4C88-A36B-D7E310864FB6}" type="pres">
      <dgm:prSet presAssocID="{217DF204-7CDB-4498-84B7-40B8AB53ECCA}" presName="nodeFollowingNodes" presStyleLbl="node1" presStyleIdx="1" presStyleCnt="5">
        <dgm:presLayoutVars>
          <dgm:bulletEnabled val="1"/>
        </dgm:presLayoutVars>
      </dgm:prSet>
      <dgm:spPr/>
      <dgm:t>
        <a:bodyPr/>
        <a:lstStyle/>
        <a:p>
          <a:endParaRPr lang="en-MY"/>
        </a:p>
      </dgm:t>
    </dgm:pt>
    <dgm:pt modelId="{EB8EEA28-D66F-4720-AD86-FDEAA7F72E35}" type="pres">
      <dgm:prSet presAssocID="{26533736-1668-46F5-893A-71292DEE370A}" presName="nodeFollowingNodes" presStyleLbl="node1" presStyleIdx="2" presStyleCnt="5">
        <dgm:presLayoutVars>
          <dgm:bulletEnabled val="1"/>
        </dgm:presLayoutVars>
      </dgm:prSet>
      <dgm:spPr/>
      <dgm:t>
        <a:bodyPr/>
        <a:lstStyle/>
        <a:p>
          <a:endParaRPr lang="en-MY"/>
        </a:p>
      </dgm:t>
    </dgm:pt>
    <dgm:pt modelId="{69469B95-6718-486D-AF73-AB41E8871FA2}" type="pres">
      <dgm:prSet presAssocID="{867D0334-AC7A-4D06-891C-68B74A630BED}" presName="nodeFollowingNodes" presStyleLbl="node1" presStyleIdx="3" presStyleCnt="5">
        <dgm:presLayoutVars>
          <dgm:bulletEnabled val="1"/>
        </dgm:presLayoutVars>
      </dgm:prSet>
      <dgm:spPr/>
      <dgm:t>
        <a:bodyPr/>
        <a:lstStyle/>
        <a:p>
          <a:endParaRPr lang="en-MY"/>
        </a:p>
      </dgm:t>
    </dgm:pt>
    <dgm:pt modelId="{FC26B839-C45A-4A3D-8EF0-50173325CA17}" type="pres">
      <dgm:prSet presAssocID="{51BB526B-63E0-45F9-80CE-8F663C269FB9}" presName="nodeFollowingNodes" presStyleLbl="node1" presStyleIdx="4" presStyleCnt="5">
        <dgm:presLayoutVars>
          <dgm:bulletEnabled val="1"/>
        </dgm:presLayoutVars>
      </dgm:prSet>
      <dgm:spPr/>
      <dgm:t>
        <a:bodyPr/>
        <a:lstStyle/>
        <a:p>
          <a:endParaRPr lang="en-MY"/>
        </a:p>
      </dgm:t>
    </dgm:pt>
  </dgm:ptLst>
  <dgm:cxnLst>
    <dgm:cxn modelId="{3598788E-A99D-4787-9693-9C959B9181B8}" srcId="{B7F35ED3-D3D9-4FBF-A72F-E76F62EAAB98}" destId="{26533736-1668-46F5-893A-71292DEE370A}" srcOrd="2" destOrd="0" parTransId="{E4D028A6-1E9E-4A79-AC68-5A6C8CD6A563}" sibTransId="{052707EE-A87C-4865-88B8-8A4BBA3D67C4}"/>
    <dgm:cxn modelId="{C1C834CC-7651-4D3F-9D15-001E5C03843B}" srcId="{B7F35ED3-D3D9-4FBF-A72F-E76F62EAAB98}" destId="{217DF204-7CDB-4498-84B7-40B8AB53ECCA}" srcOrd="1" destOrd="0" parTransId="{26F0A5B5-9AD0-40FC-BA01-98D2FC9EFE96}" sibTransId="{F2C364C2-F4A9-4F80-BC4A-DA5A60DA1531}"/>
    <dgm:cxn modelId="{E7CFB7BA-FE2E-4F4D-83CD-983822D25A5D}" srcId="{B7F35ED3-D3D9-4FBF-A72F-E76F62EAAB98}" destId="{8CB6CF8A-0847-476F-95E5-9937B220B2CB}" srcOrd="0" destOrd="0" parTransId="{9C3F3443-8877-4F9F-94D2-A3F35610FE07}" sibTransId="{50C911B0-F986-416F-9967-5BDEC37285AB}"/>
    <dgm:cxn modelId="{8CEE3AA0-13AC-46AD-908B-029F9A2D51F0}" srcId="{B7F35ED3-D3D9-4FBF-A72F-E76F62EAAB98}" destId="{51BB526B-63E0-45F9-80CE-8F663C269FB9}" srcOrd="4" destOrd="0" parTransId="{51B0C3BE-A93B-410F-8D4A-828016B6CFCB}" sibTransId="{45B81521-09D5-4AB2-9E75-91B20B3D4D21}"/>
    <dgm:cxn modelId="{3B5E4F03-D870-4942-9251-3247DEE3E160}" type="presOf" srcId="{8CB6CF8A-0847-476F-95E5-9937B220B2CB}" destId="{660181F3-5690-4939-BDDA-F9DD9C33E772}" srcOrd="0" destOrd="0" presId="urn:microsoft.com/office/officeart/2005/8/layout/cycle3"/>
    <dgm:cxn modelId="{C079ACF2-FAEC-4897-A62B-9082972A9DEC}" type="presOf" srcId="{50C911B0-F986-416F-9967-5BDEC37285AB}" destId="{594ECA69-EEA8-4E95-AAFC-DFD6D280BB4D}" srcOrd="0" destOrd="0" presId="urn:microsoft.com/office/officeart/2005/8/layout/cycle3"/>
    <dgm:cxn modelId="{E1E24287-8456-427F-8A6F-4B3227408E06}" srcId="{B7F35ED3-D3D9-4FBF-A72F-E76F62EAAB98}" destId="{867D0334-AC7A-4D06-891C-68B74A630BED}" srcOrd="3" destOrd="0" parTransId="{2798F285-9DBE-4D70-8998-8E0206698575}" sibTransId="{9C069953-96E6-4554-A40B-7C2604BE5643}"/>
    <dgm:cxn modelId="{E40F98BF-102D-47A0-B9F8-113685D64DAE}" type="presOf" srcId="{26533736-1668-46F5-893A-71292DEE370A}" destId="{EB8EEA28-D66F-4720-AD86-FDEAA7F72E35}" srcOrd="0" destOrd="0" presId="urn:microsoft.com/office/officeart/2005/8/layout/cycle3"/>
    <dgm:cxn modelId="{69F1B984-6C20-40CC-B8D9-CB911137E7BC}" type="presOf" srcId="{217DF204-7CDB-4498-84B7-40B8AB53ECCA}" destId="{BD44F5EF-5B7E-4C88-A36B-D7E310864FB6}" srcOrd="0" destOrd="0" presId="urn:microsoft.com/office/officeart/2005/8/layout/cycle3"/>
    <dgm:cxn modelId="{7DC2E20F-2BFF-4A50-BE28-934894B83086}" type="presOf" srcId="{51BB526B-63E0-45F9-80CE-8F663C269FB9}" destId="{FC26B839-C45A-4A3D-8EF0-50173325CA17}" srcOrd="0" destOrd="0" presId="urn:microsoft.com/office/officeart/2005/8/layout/cycle3"/>
    <dgm:cxn modelId="{53A97B89-2E85-43B1-BB7C-EF1EB63FA0AD}" type="presOf" srcId="{B7F35ED3-D3D9-4FBF-A72F-E76F62EAAB98}" destId="{7BB5A461-4B25-4287-95CE-55E898DD8860}" srcOrd="0" destOrd="0" presId="urn:microsoft.com/office/officeart/2005/8/layout/cycle3"/>
    <dgm:cxn modelId="{23762FEF-76AD-41FF-9655-15C291D05372}" type="presOf" srcId="{867D0334-AC7A-4D06-891C-68B74A630BED}" destId="{69469B95-6718-486D-AF73-AB41E8871FA2}" srcOrd="0" destOrd="0" presId="urn:microsoft.com/office/officeart/2005/8/layout/cycle3"/>
    <dgm:cxn modelId="{C385DFAB-DE0B-4CC2-8E24-3CCD891FD5CF}" type="presParOf" srcId="{7BB5A461-4B25-4287-95CE-55E898DD8860}" destId="{6AA1E12C-F018-485D-A32E-311D97949056}" srcOrd="0" destOrd="0" presId="urn:microsoft.com/office/officeart/2005/8/layout/cycle3"/>
    <dgm:cxn modelId="{AA033DFA-2EB8-4BDD-AFC2-C0B1353EBB4E}" type="presParOf" srcId="{6AA1E12C-F018-485D-A32E-311D97949056}" destId="{660181F3-5690-4939-BDDA-F9DD9C33E772}" srcOrd="0" destOrd="0" presId="urn:microsoft.com/office/officeart/2005/8/layout/cycle3"/>
    <dgm:cxn modelId="{9E5CF5DF-2DC9-4317-A29C-CD01CB126DB4}" type="presParOf" srcId="{6AA1E12C-F018-485D-A32E-311D97949056}" destId="{594ECA69-EEA8-4E95-AAFC-DFD6D280BB4D}" srcOrd="1" destOrd="0" presId="urn:microsoft.com/office/officeart/2005/8/layout/cycle3"/>
    <dgm:cxn modelId="{01615C26-7092-458C-9412-95635E1284C5}" type="presParOf" srcId="{6AA1E12C-F018-485D-A32E-311D97949056}" destId="{BD44F5EF-5B7E-4C88-A36B-D7E310864FB6}" srcOrd="2" destOrd="0" presId="urn:microsoft.com/office/officeart/2005/8/layout/cycle3"/>
    <dgm:cxn modelId="{D6F2005D-EFD1-4F4A-B717-C632FA660D51}" type="presParOf" srcId="{6AA1E12C-F018-485D-A32E-311D97949056}" destId="{EB8EEA28-D66F-4720-AD86-FDEAA7F72E35}" srcOrd="3" destOrd="0" presId="urn:microsoft.com/office/officeart/2005/8/layout/cycle3"/>
    <dgm:cxn modelId="{EBD102D5-7E88-4FDF-9EAE-BBB9E81AC2AF}" type="presParOf" srcId="{6AA1E12C-F018-485D-A32E-311D97949056}" destId="{69469B95-6718-486D-AF73-AB41E8871FA2}" srcOrd="4" destOrd="0" presId="urn:microsoft.com/office/officeart/2005/8/layout/cycle3"/>
    <dgm:cxn modelId="{D6DD56B6-E2CA-4168-BED5-9E315B069EB4}" type="presParOf" srcId="{6AA1E12C-F018-485D-A32E-311D97949056}" destId="{FC26B839-C45A-4A3D-8EF0-50173325CA1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3d4" qsCatId="3D" csTypeId="urn:microsoft.com/office/officeart/2005/8/colors/accent1_2" csCatId="accent1" phldr="1"/>
      <dgm:spPr/>
      <dgm:t>
        <a:bodyPr/>
        <a:lstStyle/>
        <a:p>
          <a:endParaRPr lang="en-MY"/>
        </a:p>
      </dgm:t>
    </dgm:pt>
    <dgm:pt modelId="{82D31BE7-05D3-4E93-802B-274FFA96EA72}">
      <dgm:prSet phldrT="[Text]"/>
      <dgm:spPr/>
      <dgm:t>
        <a:bodyPr/>
        <a:lstStyle/>
        <a:p>
          <a:r>
            <a:rPr lang="en-US" dirty="0" smtClean="0">
              <a:latin typeface="Calibri" panose="020F0502020204030204" pitchFamily="34" charset="0"/>
            </a:rPr>
            <a:t>1</a:t>
          </a:r>
          <a:endParaRPr lang="en-MY" dirty="0">
            <a:latin typeface="Calibri" panose="020F0502020204030204" pitchFamily="34" charset="0"/>
          </a:endParaRPr>
        </a:p>
      </dgm:t>
    </dgm:pt>
    <dgm:pt modelId="{4A0F6F3D-D058-4C36-A8B2-1E1C60427B88}" type="parTrans" cxnId="{A8D80CFB-C680-495E-A311-C7A16C375102}">
      <dgm:prSet/>
      <dgm:spPr/>
      <dgm:t>
        <a:bodyPr/>
        <a:lstStyle/>
        <a:p>
          <a:endParaRPr lang="en-MY">
            <a:latin typeface="Calibri" panose="020F0502020204030204" pitchFamily="34" charset="0"/>
          </a:endParaRPr>
        </a:p>
      </dgm:t>
    </dgm:pt>
    <dgm:pt modelId="{025CBCE3-45F6-456A-ADF3-43BEEE645F92}" type="sibTrans" cxnId="{A8D80CFB-C680-495E-A311-C7A16C375102}">
      <dgm:prSet/>
      <dgm:spPr/>
      <dgm:t>
        <a:bodyPr/>
        <a:lstStyle/>
        <a:p>
          <a:endParaRPr lang="en-MY">
            <a:latin typeface="Calibri" panose="020F0502020204030204" pitchFamily="34" charset="0"/>
          </a:endParaRPr>
        </a:p>
      </dgm:t>
    </dgm:pt>
    <dgm:pt modelId="{9323F5A1-8A00-41DD-A3C2-B90A631E4FC2}">
      <dgm:prSet phldrT="[Text]" custT="1"/>
      <dgm:spPr/>
      <dgm:t>
        <a:bodyPr/>
        <a:lstStyle/>
        <a:p>
          <a:r>
            <a:rPr lang="en-US" sz="1600" dirty="0" smtClean="0">
              <a:latin typeface="Calibri" panose="020F0502020204030204" pitchFamily="34" charset="0"/>
            </a:rPr>
            <a:t>Easy To Use</a:t>
          </a:r>
          <a:endParaRPr lang="en-MY" sz="1600" dirty="0">
            <a:latin typeface="Calibri" panose="020F0502020204030204" pitchFamily="34" charset="0"/>
          </a:endParaRPr>
        </a:p>
      </dgm:t>
    </dgm:pt>
    <dgm:pt modelId="{9018ABC8-EB15-4441-8A71-D652226EB623}" type="parTrans" cxnId="{8ECA4AA7-D7E6-448D-AE04-96B8A23A572E}">
      <dgm:prSet/>
      <dgm:spPr/>
      <dgm:t>
        <a:bodyPr/>
        <a:lstStyle/>
        <a:p>
          <a:endParaRPr lang="en-MY">
            <a:latin typeface="Calibri" panose="020F0502020204030204" pitchFamily="34" charset="0"/>
          </a:endParaRPr>
        </a:p>
      </dgm:t>
    </dgm:pt>
    <dgm:pt modelId="{DCBC2598-5245-448A-8C28-1E23B0D859B9}" type="sibTrans" cxnId="{8ECA4AA7-D7E6-448D-AE04-96B8A23A572E}">
      <dgm:prSet/>
      <dgm:spPr/>
      <dgm:t>
        <a:bodyPr/>
        <a:lstStyle/>
        <a:p>
          <a:endParaRPr lang="en-MY">
            <a:latin typeface="Calibri" panose="020F0502020204030204" pitchFamily="34" charset="0"/>
          </a:endParaRPr>
        </a:p>
      </dgm:t>
    </dgm:pt>
    <dgm:pt modelId="{33AEACC9-F94C-4484-9080-0C28426DAB28}">
      <dgm:prSet phldrT="[Text]" custT="1"/>
      <dgm:spPr/>
      <dgm:t>
        <a:bodyPr/>
        <a:lstStyle/>
        <a:p>
          <a:r>
            <a:rPr lang="en-MY" sz="1200" b="0" i="0" dirty="0" smtClean="0">
              <a:latin typeface="Calibri" panose="020F0502020204030204" pitchFamily="34" charset="0"/>
            </a:rPr>
            <a:t>With its user friendly interfaces, SPS requires minimum skill knowledge in accounting.</a:t>
          </a:r>
          <a:endParaRPr lang="en-MY" sz="1200" dirty="0">
            <a:latin typeface="Calibri" panose="020F0502020204030204" pitchFamily="34" charset="0"/>
          </a:endParaRPr>
        </a:p>
      </dgm:t>
    </dgm:pt>
    <dgm:pt modelId="{A58D2CA8-86FF-4731-AD42-E8C4B0AE9D9D}" type="parTrans" cxnId="{911FD61D-A657-4496-8EBA-0271D6BD9261}">
      <dgm:prSet/>
      <dgm:spPr/>
      <dgm:t>
        <a:bodyPr/>
        <a:lstStyle/>
        <a:p>
          <a:endParaRPr lang="en-MY">
            <a:latin typeface="Calibri" panose="020F0502020204030204" pitchFamily="34" charset="0"/>
          </a:endParaRPr>
        </a:p>
      </dgm:t>
    </dgm:pt>
    <dgm:pt modelId="{2007588B-A049-4E53-9BAF-E1C7283D5750}" type="sibTrans" cxnId="{911FD61D-A657-4496-8EBA-0271D6BD9261}">
      <dgm:prSet/>
      <dgm:spPr/>
      <dgm:t>
        <a:bodyPr/>
        <a:lstStyle/>
        <a:p>
          <a:endParaRPr lang="en-MY">
            <a:latin typeface="Calibri" panose="020F0502020204030204" pitchFamily="34" charset="0"/>
          </a:endParaRPr>
        </a:p>
      </dgm:t>
    </dgm:pt>
    <dgm:pt modelId="{43965588-C56C-4A28-823E-BA9FA6A03438}">
      <dgm:prSet phldrT="[Text]"/>
      <dgm:spPr/>
      <dgm:t>
        <a:bodyPr/>
        <a:lstStyle/>
        <a:p>
          <a:r>
            <a:rPr lang="en-US" dirty="0" smtClean="0">
              <a:latin typeface="Calibri" panose="020F0502020204030204" pitchFamily="34" charset="0"/>
            </a:rPr>
            <a:t>2</a:t>
          </a:r>
          <a:endParaRPr lang="en-MY" dirty="0">
            <a:latin typeface="Calibri" panose="020F0502020204030204" pitchFamily="34" charset="0"/>
          </a:endParaRPr>
        </a:p>
      </dgm:t>
    </dgm:pt>
    <dgm:pt modelId="{413FFC2A-573B-4117-9E14-AA5926A4D5A7}" type="parTrans" cxnId="{F0B96C7A-F2E1-4D64-8636-CE1AFAD63028}">
      <dgm:prSet/>
      <dgm:spPr/>
      <dgm:t>
        <a:bodyPr/>
        <a:lstStyle/>
        <a:p>
          <a:endParaRPr lang="en-MY">
            <a:latin typeface="Calibri" panose="020F0502020204030204" pitchFamily="34" charset="0"/>
          </a:endParaRPr>
        </a:p>
      </dgm:t>
    </dgm:pt>
    <dgm:pt modelId="{B164D06A-EEFA-4FAB-BFFC-C4DD61F834E2}" type="sibTrans" cxnId="{F0B96C7A-F2E1-4D64-8636-CE1AFAD63028}">
      <dgm:prSet/>
      <dgm:spPr/>
      <dgm:t>
        <a:bodyPr/>
        <a:lstStyle/>
        <a:p>
          <a:endParaRPr lang="en-MY">
            <a:latin typeface="Calibri" panose="020F0502020204030204" pitchFamily="34" charset="0"/>
          </a:endParaRPr>
        </a:p>
      </dgm:t>
    </dgm:pt>
    <dgm:pt modelId="{DF0779B2-D486-45B3-81C3-4129237EB1E3}">
      <dgm:prSet phldrT="[Text]" custT="1"/>
      <dgm:spPr/>
      <dgm:t>
        <a:bodyPr/>
        <a:lstStyle/>
        <a:p>
          <a:r>
            <a:rPr lang="en-MY" sz="1600" b="0" i="0" dirty="0" smtClean="0">
              <a:latin typeface="Calibri" panose="020F0502020204030204" pitchFamily="34" charset="0"/>
            </a:rPr>
            <a:t>Predefined Accounting Chart</a:t>
          </a:r>
          <a:endParaRPr lang="en-MY" sz="1600" dirty="0">
            <a:latin typeface="Calibri" panose="020F0502020204030204" pitchFamily="34" charset="0"/>
          </a:endParaRPr>
        </a:p>
      </dgm:t>
    </dgm:pt>
    <dgm:pt modelId="{90A0CF03-01C8-441D-901E-7EA706FDB943}" type="parTrans" cxnId="{C0BEEB67-30CA-4335-8819-41A51B2F6225}">
      <dgm:prSet/>
      <dgm:spPr/>
      <dgm:t>
        <a:bodyPr/>
        <a:lstStyle/>
        <a:p>
          <a:endParaRPr lang="en-MY">
            <a:latin typeface="Calibri" panose="020F0502020204030204" pitchFamily="34" charset="0"/>
          </a:endParaRPr>
        </a:p>
      </dgm:t>
    </dgm:pt>
    <dgm:pt modelId="{0144A721-DD62-4ADA-9F3E-D67E50EC0A2A}" type="sibTrans" cxnId="{C0BEEB67-30CA-4335-8819-41A51B2F6225}">
      <dgm:prSet/>
      <dgm:spPr/>
      <dgm:t>
        <a:bodyPr/>
        <a:lstStyle/>
        <a:p>
          <a:endParaRPr lang="en-MY">
            <a:latin typeface="Calibri" panose="020F0502020204030204" pitchFamily="34" charset="0"/>
          </a:endParaRPr>
        </a:p>
      </dgm:t>
    </dgm:pt>
    <dgm:pt modelId="{7F46BBD9-1B65-4106-8625-5CCFD9134761}">
      <dgm:prSet phldrT="[Text]"/>
      <dgm:spPr/>
      <dgm:t>
        <a:bodyPr/>
        <a:lstStyle/>
        <a:p>
          <a:r>
            <a:rPr lang="en-MY" b="0" i="0" dirty="0" smtClean="0">
              <a:latin typeface="Calibri" panose="020F0502020204030204" pitchFamily="34" charset="0"/>
            </a:rPr>
            <a:t>SPS comes with 19 industry standards predefined accounting chart and has flexibility to tailor according to business needs.</a:t>
          </a:r>
          <a:endParaRPr lang="en-MY" dirty="0">
            <a:latin typeface="Calibri" panose="020F0502020204030204" pitchFamily="34" charset="0"/>
          </a:endParaRPr>
        </a:p>
      </dgm:t>
    </dgm:pt>
    <dgm:pt modelId="{A1D6E7B3-F046-4F58-A6AA-58068069E408}" type="parTrans" cxnId="{5A8E86A0-B020-431A-967D-8D8407703D40}">
      <dgm:prSet/>
      <dgm:spPr/>
      <dgm:t>
        <a:bodyPr/>
        <a:lstStyle/>
        <a:p>
          <a:endParaRPr lang="en-MY">
            <a:latin typeface="Calibri" panose="020F0502020204030204" pitchFamily="34" charset="0"/>
          </a:endParaRPr>
        </a:p>
      </dgm:t>
    </dgm:pt>
    <dgm:pt modelId="{AB94AAA5-F46A-4CE6-A75E-C1732CF162A8}" type="sibTrans" cxnId="{5A8E86A0-B020-431A-967D-8D8407703D40}">
      <dgm:prSet/>
      <dgm:spPr/>
      <dgm:t>
        <a:bodyPr/>
        <a:lstStyle/>
        <a:p>
          <a:endParaRPr lang="en-MY">
            <a:latin typeface="Calibri" panose="020F0502020204030204" pitchFamily="34" charset="0"/>
          </a:endParaRPr>
        </a:p>
      </dgm:t>
    </dgm:pt>
    <dgm:pt modelId="{71DE96D3-BE53-467B-9878-9F1CBA5FAA33}">
      <dgm:prSet phldrT="[Text]"/>
      <dgm:spPr/>
      <dgm:t>
        <a:bodyPr/>
        <a:lstStyle/>
        <a:p>
          <a:r>
            <a:rPr lang="en-US" dirty="0" smtClean="0">
              <a:latin typeface="Calibri" panose="020F0502020204030204" pitchFamily="34" charset="0"/>
            </a:rPr>
            <a:t>3</a:t>
          </a:r>
          <a:endParaRPr lang="en-MY" dirty="0">
            <a:latin typeface="Calibri" panose="020F0502020204030204" pitchFamily="34" charset="0"/>
          </a:endParaRPr>
        </a:p>
      </dgm:t>
    </dgm:pt>
    <dgm:pt modelId="{C1745922-766C-4AE9-843F-6BA8CDC734F8}" type="parTrans" cxnId="{242B94BB-9BEB-4FE5-BD38-41473E87C9E2}">
      <dgm:prSet/>
      <dgm:spPr/>
      <dgm:t>
        <a:bodyPr/>
        <a:lstStyle/>
        <a:p>
          <a:endParaRPr lang="en-MY">
            <a:latin typeface="Calibri" panose="020F0502020204030204" pitchFamily="34" charset="0"/>
          </a:endParaRPr>
        </a:p>
      </dgm:t>
    </dgm:pt>
    <dgm:pt modelId="{4E0C1CD2-3178-438A-8FBB-8DA1FA47179E}" type="sibTrans" cxnId="{242B94BB-9BEB-4FE5-BD38-41473E87C9E2}">
      <dgm:prSet/>
      <dgm:spPr/>
      <dgm:t>
        <a:bodyPr/>
        <a:lstStyle/>
        <a:p>
          <a:endParaRPr lang="en-MY">
            <a:latin typeface="Calibri" panose="020F0502020204030204" pitchFamily="34" charset="0"/>
          </a:endParaRPr>
        </a:p>
      </dgm:t>
    </dgm:pt>
    <dgm:pt modelId="{15EECF78-3B84-4C68-8F07-45BFA8156060}">
      <dgm:prSet phldrT="[Text]" custT="1"/>
      <dgm:spPr/>
      <dgm:t>
        <a:bodyPr/>
        <a:lstStyle/>
        <a:p>
          <a:r>
            <a:rPr lang="en-MY" sz="1600" b="0" i="0" dirty="0" smtClean="0">
              <a:latin typeface="Calibri" panose="020F0502020204030204" pitchFamily="34" charset="0"/>
            </a:rPr>
            <a:t>Biz Dashboard</a:t>
          </a:r>
          <a:endParaRPr lang="en-MY" sz="1600" dirty="0">
            <a:latin typeface="Calibri" panose="020F0502020204030204" pitchFamily="34" charset="0"/>
          </a:endParaRPr>
        </a:p>
      </dgm:t>
    </dgm:pt>
    <dgm:pt modelId="{CAB17083-3A98-471C-AE82-BD2ECDCDAE18}" type="parTrans" cxnId="{4A7A7C63-B054-41A8-9023-BA99608D8834}">
      <dgm:prSet/>
      <dgm:spPr/>
      <dgm:t>
        <a:bodyPr/>
        <a:lstStyle/>
        <a:p>
          <a:endParaRPr lang="en-MY">
            <a:latin typeface="Calibri" panose="020F0502020204030204" pitchFamily="34" charset="0"/>
          </a:endParaRPr>
        </a:p>
      </dgm:t>
    </dgm:pt>
    <dgm:pt modelId="{FD969B3D-BA00-4247-8F1B-6E7D64639493}" type="sibTrans" cxnId="{4A7A7C63-B054-41A8-9023-BA99608D8834}">
      <dgm:prSet/>
      <dgm:spPr/>
      <dgm:t>
        <a:bodyPr/>
        <a:lstStyle/>
        <a:p>
          <a:endParaRPr lang="en-MY">
            <a:latin typeface="Calibri" panose="020F0502020204030204" pitchFamily="34" charset="0"/>
          </a:endParaRPr>
        </a:p>
      </dgm:t>
    </dgm:pt>
    <dgm:pt modelId="{8CAEEFF5-F063-4C73-931C-23EE1573E008}">
      <dgm:prSet phldrT="[Text]"/>
      <dgm:spPr/>
      <dgm:t>
        <a:bodyPr/>
        <a:lstStyle/>
        <a:p>
          <a:r>
            <a:rPr lang="en-MY" b="0" i="0" dirty="0" smtClean="0">
              <a:latin typeface="Calibri" panose="020F0502020204030204" pitchFamily="34" charset="0"/>
            </a:rPr>
            <a:t>Data updates are real-time for better business decision making.</a:t>
          </a:r>
          <a:endParaRPr lang="en-MY" dirty="0">
            <a:latin typeface="Calibri" panose="020F0502020204030204" pitchFamily="34" charset="0"/>
          </a:endParaRPr>
        </a:p>
      </dgm:t>
    </dgm:pt>
    <dgm:pt modelId="{7935D50E-2CCE-4C13-8384-5FB69F800977}" type="parTrans" cxnId="{BC948880-AF6D-4DC4-91CA-6AE28288655A}">
      <dgm:prSet/>
      <dgm:spPr/>
      <dgm:t>
        <a:bodyPr/>
        <a:lstStyle/>
        <a:p>
          <a:endParaRPr lang="en-MY">
            <a:latin typeface="Calibri" panose="020F0502020204030204" pitchFamily="34" charset="0"/>
          </a:endParaRPr>
        </a:p>
      </dgm:t>
    </dgm:pt>
    <dgm:pt modelId="{8AF1A20E-A822-4618-A704-390673C57601}" type="sibTrans" cxnId="{BC948880-AF6D-4DC4-91CA-6AE28288655A}">
      <dgm:prSet/>
      <dgm:spPr/>
      <dgm:t>
        <a:bodyPr/>
        <a:lstStyle/>
        <a:p>
          <a:endParaRPr lang="en-MY">
            <a:latin typeface="Calibri" panose="020F0502020204030204" pitchFamily="34" charset="0"/>
          </a:endParaRPr>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dgm:spPr/>
    </dgm:pt>
    <dgm:pt modelId="{EAF0EAAF-D686-4AA9-A368-8162C79A0205}" type="pres">
      <dgm:prSet presAssocID="{82D31BE7-05D3-4E93-802B-274FFA96EA72}" presName="Child" presStyleLbl="revTx" presStyleIdx="1" presStyleCnt="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dgm:spPr/>
    </dgm:pt>
    <dgm:pt modelId="{45D4A8C2-6A93-405F-AEA5-8DC33B9BF736}" type="pres">
      <dgm:prSet presAssocID="{43965588-C56C-4A28-823E-BA9FA6A03438}" presName="Child" presStyleLbl="revTx" presStyleIdx="3" presStyleCnt="6">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dgm:spPr/>
    </dgm:pt>
    <dgm:pt modelId="{7EDB1993-A0A9-4AB6-B8BC-C2DED3422243}" type="pres">
      <dgm:prSet presAssocID="{71DE96D3-BE53-467B-9878-9F1CBA5FAA33}" presName="Child" presStyleLbl="revTx" presStyleIdx="5" presStyleCnt="6">
        <dgm:presLayoutVars>
          <dgm:chMax val="0"/>
          <dgm:chPref val="0"/>
          <dgm:bulletEnabled val="1"/>
        </dgm:presLayoutVars>
      </dgm:prSet>
      <dgm:spPr/>
      <dgm:t>
        <a:bodyPr/>
        <a:lstStyle/>
        <a:p>
          <a:endParaRPr lang="en-MY"/>
        </a:p>
      </dgm:t>
    </dgm:pt>
  </dgm:ptLst>
  <dgm:cxnLst>
    <dgm:cxn modelId="{10A15DBB-94CC-4A82-955E-AAA25155CC30}" type="presOf" srcId="{8CAEEFF5-F063-4C73-931C-23EE1573E008}" destId="{7EDB1993-A0A9-4AB6-B8BC-C2DED3422243}"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A8D80CFB-C680-495E-A311-C7A16C375102}" srcId="{69DC3261-5571-4054-A689-A5E0D26FAC68}" destId="{82D31BE7-05D3-4E93-802B-274FFA96EA72}" srcOrd="0" destOrd="0" parTransId="{4A0F6F3D-D058-4C36-A8B2-1E1C60427B88}" sibTransId="{025CBCE3-45F6-456A-ADF3-43BEEE645F92}"/>
    <dgm:cxn modelId="{54CF8E30-E264-42EB-BCD8-DE87731A374C}" type="presOf" srcId="{71DE96D3-BE53-467B-9878-9F1CBA5FAA33}" destId="{A2A2591F-B8F8-49DC-85B4-79BC42430AAD}" srcOrd="0" destOrd="0" presId="urn:microsoft.com/office/officeart/2011/layout/TabList"/>
    <dgm:cxn modelId="{E8AF5DC1-B8E9-400C-8AA9-9E5F2EEB7B2B}" type="presOf" srcId="{82D31BE7-05D3-4E93-802B-274FFA96EA72}" destId="{71311640-DA23-43BD-B92E-6152B49D22F4}"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897773DD-3174-45BC-B8DC-30284C79DF1A}" type="presOf" srcId="{DF0779B2-D486-45B3-81C3-4129237EB1E3}" destId="{F697009C-3D56-4C2C-820E-174CDF20B748}" srcOrd="0" destOrd="0" presId="urn:microsoft.com/office/officeart/2011/layout/TabList"/>
    <dgm:cxn modelId="{2BFBD4A8-46AB-4286-8801-843BBAA48E4B}" type="presOf" srcId="{33AEACC9-F94C-4484-9080-0C28426DAB28}" destId="{EAF0EAAF-D686-4AA9-A368-8162C79A0205}" srcOrd="0" destOrd="0" presId="urn:microsoft.com/office/officeart/2011/layout/TabList"/>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19BDC39C-D7E9-45F7-90F5-4F6726C22C44}" type="presOf" srcId="{9323F5A1-8A00-41DD-A3C2-B90A631E4FC2}" destId="{792FD840-7A86-48B4-A0D1-97B201B72734}"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3F22ABB3-1D75-4F33-8554-A2947BF9E9E0}" type="presOf" srcId="{15EECF78-3B84-4C68-8F07-45BFA8156060}" destId="{59C227B1-26D9-494A-BEE9-A071AB0E2EFD}" srcOrd="0" destOrd="0" presId="urn:microsoft.com/office/officeart/2011/layout/TabList"/>
    <dgm:cxn modelId="{F32081A9-B21D-4B4C-8D62-2AA7EB7F6C9E}" type="presOf" srcId="{7F46BBD9-1B65-4106-8625-5CCFD9134761}" destId="{45D4A8C2-6A93-405F-AEA5-8DC33B9BF736}" srcOrd="0" destOrd="0" presId="urn:microsoft.com/office/officeart/2011/layout/TabList"/>
    <dgm:cxn modelId="{D85A7251-5A4C-4D09-B09A-3E0C68FBA31C}" type="presOf" srcId="{69DC3261-5571-4054-A689-A5E0D26FAC68}" destId="{D04CD238-BC48-4B9C-B859-C13DF3178619}"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8ECA4AA7-D7E6-448D-AE04-96B8A23A572E}" srcId="{82D31BE7-05D3-4E93-802B-274FFA96EA72}" destId="{9323F5A1-8A00-41DD-A3C2-B90A631E4FC2}" srcOrd="0" destOrd="0" parTransId="{9018ABC8-EB15-4441-8A71-D652226EB623}" sibTransId="{DCBC2598-5245-448A-8C28-1E23B0D859B9}"/>
    <dgm:cxn modelId="{C697551E-AD25-4455-8C42-CFDC941D743F}" type="presOf" srcId="{43965588-C56C-4A28-823E-BA9FA6A03438}" destId="{73D4D44B-9B5E-4E9A-8D98-C8215464E551}"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095F8B98-4C01-4422-B935-8A4F5178F63B}" type="presParOf" srcId="{D04CD238-BC48-4B9C-B859-C13DF3178619}" destId="{FD793834-0128-4118-9C66-81C8DC773A51}" srcOrd="0" destOrd="0" presId="urn:microsoft.com/office/officeart/2011/layout/TabList"/>
    <dgm:cxn modelId="{6B4A15E6-816D-45D1-A8A1-FECE8BDB2E2E}" type="presParOf" srcId="{FD793834-0128-4118-9C66-81C8DC773A51}" destId="{792FD840-7A86-48B4-A0D1-97B201B72734}" srcOrd="0" destOrd="0" presId="urn:microsoft.com/office/officeart/2011/layout/TabList"/>
    <dgm:cxn modelId="{95968DD9-702D-4314-854C-D3ECF9DF6ABD}" type="presParOf" srcId="{FD793834-0128-4118-9C66-81C8DC773A51}" destId="{71311640-DA23-43BD-B92E-6152B49D22F4}" srcOrd="1" destOrd="0" presId="urn:microsoft.com/office/officeart/2011/layout/TabList"/>
    <dgm:cxn modelId="{83183F08-9D52-4113-BE18-AF354C0481E3}" type="presParOf" srcId="{FD793834-0128-4118-9C66-81C8DC773A51}" destId="{46CA2DB7-A147-49E3-9E71-F9597D312A35}" srcOrd="2" destOrd="0" presId="urn:microsoft.com/office/officeart/2011/layout/TabList"/>
    <dgm:cxn modelId="{E7945528-E9CB-42EC-8635-D135D5E73380}" type="presParOf" srcId="{D04CD238-BC48-4B9C-B859-C13DF3178619}" destId="{EAF0EAAF-D686-4AA9-A368-8162C79A0205}" srcOrd="1" destOrd="0" presId="urn:microsoft.com/office/officeart/2011/layout/TabList"/>
    <dgm:cxn modelId="{A61AD7A1-4964-4C40-805A-3497D84E6FA5}" type="presParOf" srcId="{D04CD238-BC48-4B9C-B859-C13DF3178619}" destId="{6294F73D-925F-48BA-B353-758650EDA335}" srcOrd="2" destOrd="0" presId="urn:microsoft.com/office/officeart/2011/layout/TabList"/>
    <dgm:cxn modelId="{1DA190B0-68C3-4270-B818-F8182B6AC4D2}" type="presParOf" srcId="{D04CD238-BC48-4B9C-B859-C13DF3178619}" destId="{239A1735-D199-4650-B9C9-829725E8F6C9}" srcOrd="3" destOrd="0" presId="urn:microsoft.com/office/officeart/2011/layout/TabList"/>
    <dgm:cxn modelId="{747F5DFA-57AF-4B2B-AD4A-9E3ED8C389CB}" type="presParOf" srcId="{239A1735-D199-4650-B9C9-829725E8F6C9}" destId="{F697009C-3D56-4C2C-820E-174CDF20B748}" srcOrd="0" destOrd="0" presId="urn:microsoft.com/office/officeart/2011/layout/TabList"/>
    <dgm:cxn modelId="{5638B55D-289A-4576-847B-BF480E5C4092}" type="presParOf" srcId="{239A1735-D199-4650-B9C9-829725E8F6C9}" destId="{73D4D44B-9B5E-4E9A-8D98-C8215464E551}" srcOrd="1" destOrd="0" presId="urn:microsoft.com/office/officeart/2011/layout/TabList"/>
    <dgm:cxn modelId="{1054989A-D9D9-430D-A92B-DD3779505068}" type="presParOf" srcId="{239A1735-D199-4650-B9C9-829725E8F6C9}" destId="{341B1AAD-0AAB-4D7B-AB2C-941BA901B0E1}" srcOrd="2" destOrd="0" presId="urn:microsoft.com/office/officeart/2011/layout/TabList"/>
    <dgm:cxn modelId="{DC0FED6D-399A-4964-9244-488FD46BCC7E}" type="presParOf" srcId="{D04CD238-BC48-4B9C-B859-C13DF3178619}" destId="{45D4A8C2-6A93-405F-AEA5-8DC33B9BF736}" srcOrd="4" destOrd="0" presId="urn:microsoft.com/office/officeart/2011/layout/TabList"/>
    <dgm:cxn modelId="{DBF63C61-A0DD-48A3-A9D1-D8DD3C06F0EA}" type="presParOf" srcId="{D04CD238-BC48-4B9C-B859-C13DF3178619}" destId="{958DA3FB-4A39-451E-8C94-AFDA3FDAA206}" srcOrd="5" destOrd="0" presId="urn:microsoft.com/office/officeart/2011/layout/TabList"/>
    <dgm:cxn modelId="{D9C92C0F-D121-443A-B9BB-AB995DB98198}" type="presParOf" srcId="{D04CD238-BC48-4B9C-B859-C13DF3178619}" destId="{8463DD96-5F07-4A99-AD69-DEAAB8F257E4}" srcOrd="6" destOrd="0" presId="urn:microsoft.com/office/officeart/2011/layout/TabList"/>
    <dgm:cxn modelId="{C97DE881-D123-484F-9F56-F3EB736DB92C}" type="presParOf" srcId="{8463DD96-5F07-4A99-AD69-DEAAB8F257E4}" destId="{59C227B1-26D9-494A-BEE9-A071AB0E2EFD}" srcOrd="0" destOrd="0" presId="urn:microsoft.com/office/officeart/2011/layout/TabList"/>
    <dgm:cxn modelId="{4226FAAA-475A-423C-A11E-93E5D9E6DFD6}" type="presParOf" srcId="{8463DD96-5F07-4A99-AD69-DEAAB8F257E4}" destId="{A2A2591F-B8F8-49DC-85B4-79BC42430AAD}" srcOrd="1" destOrd="0" presId="urn:microsoft.com/office/officeart/2011/layout/TabList"/>
    <dgm:cxn modelId="{F6619AC3-67E7-47CA-B2EB-E5A099E67873}" type="presParOf" srcId="{8463DD96-5F07-4A99-AD69-DEAAB8F257E4}" destId="{519A59F0-D821-409A-A836-DACD3BFECB3B}" srcOrd="2" destOrd="0" presId="urn:microsoft.com/office/officeart/2011/layout/TabList"/>
    <dgm:cxn modelId="{4EF33841-C492-4E69-84F6-8389CD50223B}"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dgm:spPr/>
      <dgm:t>
        <a:bodyPr/>
        <a:lstStyle/>
        <a:p>
          <a:r>
            <a:rPr lang="en-US" dirty="0" smtClean="0"/>
            <a:t>4</a:t>
          </a:r>
          <a:endParaRPr lang="en-MY" dirty="0"/>
        </a:p>
      </dgm:t>
    </dgm:pt>
    <dgm:pt modelId="{4A0F6F3D-D058-4C36-A8B2-1E1C60427B88}" type="parTrans" cxnId="{A8D80CFB-C680-495E-A311-C7A16C375102}">
      <dgm:prSet/>
      <dgm:spPr/>
      <dgm:t>
        <a:bodyPr/>
        <a:lstStyle/>
        <a:p>
          <a:endParaRPr lang="en-MY"/>
        </a:p>
      </dgm:t>
    </dgm:pt>
    <dgm:pt modelId="{025CBCE3-45F6-456A-ADF3-43BEEE645F92}" type="sibTrans" cxnId="{A8D80CFB-C680-495E-A311-C7A16C375102}">
      <dgm:prSet/>
      <dgm:spPr/>
      <dgm:t>
        <a:bodyPr/>
        <a:lstStyle/>
        <a:p>
          <a:endParaRPr lang="en-MY"/>
        </a:p>
      </dgm:t>
    </dgm:pt>
    <dgm:pt modelId="{9323F5A1-8A00-41DD-A3C2-B90A631E4FC2}">
      <dgm:prSet phldrT="[Text]" custT="1"/>
      <dgm:spPr/>
      <dgm:t>
        <a:bodyPr/>
        <a:lstStyle/>
        <a:p>
          <a:r>
            <a:rPr lang="en-MY" sz="1600" b="0" i="0" dirty="0" smtClean="0">
              <a:latin typeface="Calibri" panose="020F0502020204030204" pitchFamily="34" charset="0"/>
            </a:rPr>
            <a:t>Drill Down</a:t>
          </a:r>
          <a:endParaRPr lang="en-MY" sz="1600" dirty="0">
            <a:latin typeface="Calibri" panose="020F0502020204030204" pitchFamily="34" charset="0"/>
          </a:endParaRPr>
        </a:p>
      </dgm:t>
    </dgm:pt>
    <dgm:pt modelId="{9018ABC8-EB15-4441-8A71-D652226EB623}" type="parTrans" cxnId="{8ECA4AA7-D7E6-448D-AE04-96B8A23A572E}">
      <dgm:prSet/>
      <dgm:spPr/>
      <dgm:t>
        <a:bodyPr/>
        <a:lstStyle/>
        <a:p>
          <a:endParaRPr lang="en-MY"/>
        </a:p>
      </dgm:t>
    </dgm:pt>
    <dgm:pt modelId="{DCBC2598-5245-448A-8C28-1E23B0D859B9}" type="sibTrans" cxnId="{8ECA4AA7-D7E6-448D-AE04-96B8A23A572E}">
      <dgm:prSet/>
      <dgm:spPr/>
      <dgm:t>
        <a:bodyPr/>
        <a:lstStyle/>
        <a:p>
          <a:endParaRPr lang="en-MY"/>
        </a:p>
      </dgm:t>
    </dgm:pt>
    <dgm:pt modelId="{33AEACC9-F94C-4484-9080-0C28426DAB28}">
      <dgm:prSet phldrT="[Text]"/>
      <dgm:spPr/>
      <dgm:t>
        <a:bodyPr/>
        <a:lstStyle/>
        <a:p>
          <a:r>
            <a:rPr lang="en-MY" b="0" i="0" dirty="0" smtClean="0">
              <a:latin typeface="Calibri" panose="020F0502020204030204" pitchFamily="34" charset="0"/>
            </a:rPr>
            <a:t>Analysis and investigate from surface report drill down to the source of transaction..</a:t>
          </a:r>
          <a:endParaRPr lang="en-MY" dirty="0">
            <a:latin typeface="Calibri" panose="020F0502020204030204" pitchFamily="34" charset="0"/>
          </a:endParaRPr>
        </a:p>
      </dgm:t>
    </dgm:pt>
    <dgm:pt modelId="{A58D2CA8-86FF-4731-AD42-E8C4B0AE9D9D}" type="parTrans" cxnId="{911FD61D-A657-4496-8EBA-0271D6BD9261}">
      <dgm:prSet/>
      <dgm:spPr/>
      <dgm:t>
        <a:bodyPr/>
        <a:lstStyle/>
        <a:p>
          <a:endParaRPr lang="en-MY"/>
        </a:p>
      </dgm:t>
    </dgm:pt>
    <dgm:pt modelId="{2007588B-A049-4E53-9BAF-E1C7283D5750}" type="sibTrans" cxnId="{911FD61D-A657-4496-8EBA-0271D6BD9261}">
      <dgm:prSet/>
      <dgm:spPr/>
      <dgm:t>
        <a:bodyPr/>
        <a:lstStyle/>
        <a:p>
          <a:endParaRPr lang="en-MY"/>
        </a:p>
      </dgm:t>
    </dgm:pt>
    <dgm:pt modelId="{43965588-C56C-4A28-823E-BA9FA6A03438}">
      <dgm:prSet phldrT="[Text]"/>
      <dgm:spPr/>
      <dgm:t>
        <a:bodyPr/>
        <a:lstStyle/>
        <a:p>
          <a:r>
            <a:rPr lang="en-US" dirty="0" smtClean="0"/>
            <a:t>5</a:t>
          </a:r>
          <a:endParaRPr lang="en-MY" dirty="0"/>
        </a:p>
      </dgm:t>
    </dgm:pt>
    <dgm:pt modelId="{413FFC2A-573B-4117-9E14-AA5926A4D5A7}" type="parTrans" cxnId="{F0B96C7A-F2E1-4D64-8636-CE1AFAD63028}">
      <dgm:prSet/>
      <dgm:spPr/>
      <dgm:t>
        <a:bodyPr/>
        <a:lstStyle/>
        <a:p>
          <a:endParaRPr lang="en-MY"/>
        </a:p>
      </dgm:t>
    </dgm:pt>
    <dgm:pt modelId="{B164D06A-EEFA-4FAB-BFFC-C4DD61F834E2}" type="sibTrans" cxnId="{F0B96C7A-F2E1-4D64-8636-CE1AFAD63028}">
      <dgm:prSet/>
      <dgm:spPr/>
      <dgm:t>
        <a:bodyPr/>
        <a:lstStyle/>
        <a:p>
          <a:endParaRPr lang="en-MY"/>
        </a:p>
      </dgm:t>
    </dgm:pt>
    <dgm:pt modelId="{DF0779B2-D486-45B3-81C3-4129237EB1E3}">
      <dgm:prSet phldrT="[Text]" custT="1"/>
      <dgm:spPr/>
      <dgm:t>
        <a:bodyPr/>
        <a:lstStyle/>
        <a:p>
          <a:r>
            <a:rPr lang="en-MY" sz="1600" b="0" i="0" dirty="0" smtClean="0">
              <a:latin typeface="Calibri" panose="020F0502020204030204" pitchFamily="34" charset="0"/>
            </a:rPr>
            <a:t>Fully Responsive</a:t>
          </a:r>
          <a:endParaRPr lang="en-MY" sz="1600" dirty="0">
            <a:latin typeface="Calibri" panose="020F0502020204030204" pitchFamily="34" charset="0"/>
          </a:endParaRPr>
        </a:p>
      </dgm:t>
    </dgm:pt>
    <dgm:pt modelId="{90A0CF03-01C8-441D-901E-7EA706FDB943}" type="parTrans" cxnId="{C0BEEB67-30CA-4335-8819-41A51B2F6225}">
      <dgm:prSet/>
      <dgm:spPr/>
      <dgm:t>
        <a:bodyPr/>
        <a:lstStyle/>
        <a:p>
          <a:endParaRPr lang="en-MY"/>
        </a:p>
      </dgm:t>
    </dgm:pt>
    <dgm:pt modelId="{0144A721-DD62-4ADA-9F3E-D67E50EC0A2A}" type="sibTrans" cxnId="{C0BEEB67-30CA-4335-8819-41A51B2F6225}">
      <dgm:prSet/>
      <dgm:spPr/>
      <dgm:t>
        <a:bodyPr/>
        <a:lstStyle/>
        <a:p>
          <a:endParaRPr lang="en-MY"/>
        </a:p>
      </dgm:t>
    </dgm:pt>
    <dgm:pt modelId="{7F46BBD9-1B65-4106-8625-5CCFD9134761}">
      <dgm:prSet phldrT="[Text]"/>
      <dgm:spPr/>
      <dgm:t>
        <a:bodyPr/>
        <a:lstStyle/>
        <a:p>
          <a:r>
            <a:rPr lang="en-MY" b="0" i="0" dirty="0" smtClean="0">
              <a:latin typeface="Calibri" panose="020F0502020204030204" pitchFamily="34" charset="0"/>
            </a:rPr>
            <a:t>Interactive and fully responsive for all devices and screen resolutions..</a:t>
          </a:r>
          <a:endParaRPr lang="en-MY" dirty="0">
            <a:latin typeface="Calibri" panose="020F0502020204030204" pitchFamily="34" charset="0"/>
          </a:endParaRPr>
        </a:p>
      </dgm:t>
    </dgm:pt>
    <dgm:pt modelId="{A1D6E7B3-F046-4F58-A6AA-58068069E408}" type="parTrans" cxnId="{5A8E86A0-B020-431A-967D-8D8407703D40}">
      <dgm:prSet/>
      <dgm:spPr/>
      <dgm:t>
        <a:bodyPr/>
        <a:lstStyle/>
        <a:p>
          <a:endParaRPr lang="en-MY"/>
        </a:p>
      </dgm:t>
    </dgm:pt>
    <dgm:pt modelId="{AB94AAA5-F46A-4CE6-A75E-C1732CF162A8}" type="sibTrans" cxnId="{5A8E86A0-B020-431A-967D-8D8407703D40}">
      <dgm:prSet/>
      <dgm:spPr/>
      <dgm:t>
        <a:bodyPr/>
        <a:lstStyle/>
        <a:p>
          <a:endParaRPr lang="en-MY"/>
        </a:p>
      </dgm:t>
    </dgm:pt>
    <dgm:pt modelId="{71DE96D3-BE53-467B-9878-9F1CBA5FAA33}">
      <dgm:prSet phldrT="[Text]"/>
      <dgm:spPr/>
      <dgm:t>
        <a:bodyPr/>
        <a:lstStyle/>
        <a:p>
          <a:r>
            <a:rPr lang="en-US" dirty="0" smtClean="0"/>
            <a:t>7</a:t>
          </a:r>
          <a:endParaRPr lang="en-MY" dirty="0"/>
        </a:p>
      </dgm:t>
    </dgm:pt>
    <dgm:pt modelId="{C1745922-766C-4AE9-843F-6BA8CDC734F8}" type="parTrans" cxnId="{242B94BB-9BEB-4FE5-BD38-41473E87C9E2}">
      <dgm:prSet/>
      <dgm:spPr/>
      <dgm:t>
        <a:bodyPr/>
        <a:lstStyle/>
        <a:p>
          <a:endParaRPr lang="en-MY"/>
        </a:p>
      </dgm:t>
    </dgm:pt>
    <dgm:pt modelId="{4E0C1CD2-3178-438A-8FBB-8DA1FA47179E}" type="sibTrans" cxnId="{242B94BB-9BEB-4FE5-BD38-41473E87C9E2}">
      <dgm:prSet/>
      <dgm:spPr/>
      <dgm:t>
        <a:bodyPr/>
        <a:lstStyle/>
        <a:p>
          <a:endParaRPr lang="en-MY"/>
        </a:p>
      </dgm:t>
    </dgm:pt>
    <dgm:pt modelId="{15EECF78-3B84-4C68-8F07-45BFA8156060}">
      <dgm:prSet phldrT="[Text]" custT="1"/>
      <dgm:spPr/>
      <dgm:t>
        <a:bodyPr/>
        <a:lstStyle/>
        <a:p>
          <a:r>
            <a:rPr lang="en-MY" sz="1600" b="0" i="0" dirty="0" smtClean="0">
              <a:latin typeface="Calibri" panose="020F0502020204030204" pitchFamily="34" charset="0"/>
            </a:rPr>
            <a:t>Regulate User Access</a:t>
          </a:r>
          <a:endParaRPr lang="en-MY" sz="1600" dirty="0">
            <a:latin typeface="Calibri" panose="020F0502020204030204" pitchFamily="34" charset="0"/>
          </a:endParaRPr>
        </a:p>
      </dgm:t>
    </dgm:pt>
    <dgm:pt modelId="{CAB17083-3A98-471C-AE82-BD2ECDCDAE18}" type="parTrans" cxnId="{4A7A7C63-B054-41A8-9023-BA99608D8834}">
      <dgm:prSet/>
      <dgm:spPr/>
      <dgm:t>
        <a:bodyPr/>
        <a:lstStyle/>
        <a:p>
          <a:endParaRPr lang="en-MY"/>
        </a:p>
      </dgm:t>
    </dgm:pt>
    <dgm:pt modelId="{FD969B3D-BA00-4247-8F1B-6E7D64639493}" type="sibTrans" cxnId="{4A7A7C63-B054-41A8-9023-BA99608D8834}">
      <dgm:prSet/>
      <dgm:spPr/>
      <dgm:t>
        <a:bodyPr/>
        <a:lstStyle/>
        <a:p>
          <a:endParaRPr lang="en-MY"/>
        </a:p>
      </dgm:t>
    </dgm:pt>
    <dgm:pt modelId="{8CAEEFF5-F063-4C73-931C-23EE1573E008}">
      <dgm:prSet phldrT="[Text]" custT="1"/>
      <dgm:spPr/>
      <dgm:t>
        <a:bodyPr/>
        <a:lstStyle/>
        <a:p>
          <a:r>
            <a:rPr lang="en-MY" sz="1200" b="0" i="0" dirty="0" smtClean="0">
              <a:latin typeface="Calibri" panose="020F0502020204030204" pitchFamily="34" charset="0"/>
            </a:rPr>
            <a:t>Provide the double layer security, all the right control of functionality to regulate the user accessibility to each module system</a:t>
          </a:r>
          <a:r>
            <a:rPr lang="en-MY" sz="1200" b="0" i="0" dirty="0" smtClean="0">
              <a:latin typeface="Calibri" panose="020F0502020204030204" pitchFamily="34" charset="0"/>
            </a:rPr>
            <a:t>. </a:t>
          </a:r>
          <a:r>
            <a:rPr lang="en-US" sz="1200" dirty="0" smtClean="0">
              <a:latin typeface="Calibri" panose="020F0502020204030204" pitchFamily="34" charset="0"/>
            </a:rPr>
            <a:t>Can view by online anywhere and any places , and it is web based.</a:t>
          </a:r>
          <a:endParaRPr lang="en-MY" sz="1200" dirty="0">
            <a:latin typeface="Calibri" panose="020F0502020204030204" pitchFamily="34" charset="0"/>
          </a:endParaRPr>
        </a:p>
      </dgm:t>
    </dgm:pt>
    <dgm:pt modelId="{7935D50E-2CCE-4C13-8384-5FB69F800977}" type="parTrans" cxnId="{BC948880-AF6D-4DC4-91CA-6AE28288655A}">
      <dgm:prSet/>
      <dgm:spPr/>
      <dgm:t>
        <a:bodyPr/>
        <a:lstStyle/>
        <a:p>
          <a:endParaRPr lang="en-MY"/>
        </a:p>
      </dgm:t>
    </dgm:pt>
    <dgm:pt modelId="{8AF1A20E-A822-4618-A704-390673C57601}" type="sibTrans" cxnId="{BC948880-AF6D-4DC4-91CA-6AE28288655A}">
      <dgm:prSet/>
      <dgm:spPr/>
      <dgm:t>
        <a:bodyPr/>
        <a:lstStyle/>
        <a:p>
          <a:endParaRPr lang="en-MY"/>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dgm:spPr/>
    </dgm:pt>
    <dgm:pt modelId="{EAF0EAAF-D686-4AA9-A368-8162C79A0205}" type="pres">
      <dgm:prSet presAssocID="{82D31BE7-05D3-4E93-802B-274FFA96EA72}" presName="Child" presStyleLbl="revTx" presStyleIdx="1" presStyleCnt="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dgm:spPr/>
    </dgm:pt>
    <dgm:pt modelId="{45D4A8C2-6A93-405F-AEA5-8DC33B9BF736}" type="pres">
      <dgm:prSet presAssocID="{43965588-C56C-4A28-823E-BA9FA6A03438}" presName="Child" presStyleLbl="revTx" presStyleIdx="3" presStyleCnt="6">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dgm:spPr/>
    </dgm:pt>
    <dgm:pt modelId="{7EDB1993-A0A9-4AB6-B8BC-C2DED3422243}" type="pres">
      <dgm:prSet presAssocID="{71DE96D3-BE53-467B-9878-9F1CBA5FAA33}" presName="Child" presStyleLbl="revTx" presStyleIdx="5" presStyleCnt="6">
        <dgm:presLayoutVars>
          <dgm:chMax val="0"/>
          <dgm:chPref val="0"/>
          <dgm:bulletEnabled val="1"/>
        </dgm:presLayoutVars>
      </dgm:prSet>
      <dgm:spPr/>
      <dgm:t>
        <a:bodyPr/>
        <a:lstStyle/>
        <a:p>
          <a:endParaRPr lang="en-MY"/>
        </a:p>
      </dgm:t>
    </dgm:pt>
  </dgm:ptLst>
  <dgm:cxnLst>
    <dgm:cxn modelId="{E2E6699A-08EC-4661-B941-20C061C6E3C7}" type="presOf" srcId="{69DC3261-5571-4054-A689-A5E0D26FAC68}" destId="{D04CD238-BC48-4B9C-B859-C13DF3178619}" srcOrd="0" destOrd="0" presId="urn:microsoft.com/office/officeart/2011/layout/TabList"/>
    <dgm:cxn modelId="{E1283675-6D54-4C5D-A26D-2077E68F664C}" type="presOf" srcId="{43965588-C56C-4A28-823E-BA9FA6A03438}" destId="{73D4D44B-9B5E-4E9A-8D98-C8215464E551}"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A8D80CFB-C680-495E-A311-C7A16C375102}" srcId="{69DC3261-5571-4054-A689-A5E0D26FAC68}" destId="{82D31BE7-05D3-4E93-802B-274FFA96EA72}" srcOrd="0" destOrd="0" parTransId="{4A0F6F3D-D058-4C36-A8B2-1E1C60427B88}" sibTransId="{025CBCE3-45F6-456A-ADF3-43BEEE645F92}"/>
    <dgm:cxn modelId="{1D9CCC43-4580-4FD4-8E59-8F6711D98B3B}" type="presOf" srcId="{8CAEEFF5-F063-4C73-931C-23EE1573E008}" destId="{7EDB1993-A0A9-4AB6-B8BC-C2DED3422243}" srcOrd="0" destOrd="0" presId="urn:microsoft.com/office/officeart/2011/layout/TabList"/>
    <dgm:cxn modelId="{2B12D3C0-D51E-4960-A031-8F10A728DBD9}" type="presOf" srcId="{DF0779B2-D486-45B3-81C3-4129237EB1E3}" destId="{F697009C-3D56-4C2C-820E-174CDF20B748}" srcOrd="0" destOrd="0" presId="urn:microsoft.com/office/officeart/2011/layout/TabList"/>
    <dgm:cxn modelId="{CF53DC3B-57DF-4FFD-9931-71E0DACF70C6}" type="presOf" srcId="{7F46BBD9-1B65-4106-8625-5CCFD9134761}" destId="{45D4A8C2-6A93-405F-AEA5-8DC33B9BF736}"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9DA47628-B77E-406C-9643-19DADB85307D}" type="presOf" srcId="{15EECF78-3B84-4C68-8F07-45BFA8156060}" destId="{59C227B1-26D9-494A-BEE9-A071AB0E2EFD}"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AC6C6260-7EFB-40D8-A633-F7A299C1DE1A}" type="presOf" srcId="{33AEACC9-F94C-4484-9080-0C28426DAB28}" destId="{EAF0EAAF-D686-4AA9-A368-8162C79A0205}" srcOrd="0" destOrd="0" presId="urn:microsoft.com/office/officeart/2011/layout/TabList"/>
    <dgm:cxn modelId="{6ED59EA0-1F17-4C64-A7A1-A214DFA8BC40}" type="presOf" srcId="{71DE96D3-BE53-467B-9878-9F1CBA5FAA33}" destId="{A2A2591F-B8F8-49DC-85B4-79BC42430AAD}"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8ECA4AA7-D7E6-448D-AE04-96B8A23A572E}" srcId="{82D31BE7-05D3-4E93-802B-274FFA96EA72}" destId="{9323F5A1-8A00-41DD-A3C2-B90A631E4FC2}" srcOrd="0" destOrd="0" parTransId="{9018ABC8-EB15-4441-8A71-D652226EB623}" sibTransId="{DCBC2598-5245-448A-8C28-1E23B0D859B9}"/>
    <dgm:cxn modelId="{34CC7786-1721-4561-9145-1D61A3DA166B}" type="presOf" srcId="{82D31BE7-05D3-4E93-802B-274FFA96EA72}" destId="{71311640-DA23-43BD-B92E-6152B49D22F4}" srcOrd="0" destOrd="0" presId="urn:microsoft.com/office/officeart/2011/layout/TabList"/>
    <dgm:cxn modelId="{1EE0C0F1-9397-414A-8C4C-7F1646FCB380}" type="presOf" srcId="{9323F5A1-8A00-41DD-A3C2-B90A631E4FC2}" destId="{792FD840-7A86-48B4-A0D1-97B201B72734}"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66A3414A-5A66-4126-AF29-D5FCA1A0D7CB}" type="presParOf" srcId="{D04CD238-BC48-4B9C-B859-C13DF3178619}" destId="{FD793834-0128-4118-9C66-81C8DC773A51}" srcOrd="0" destOrd="0" presId="urn:microsoft.com/office/officeart/2011/layout/TabList"/>
    <dgm:cxn modelId="{EB920BF6-51FC-4BA8-A498-CD3462426924}" type="presParOf" srcId="{FD793834-0128-4118-9C66-81C8DC773A51}" destId="{792FD840-7A86-48B4-A0D1-97B201B72734}" srcOrd="0" destOrd="0" presId="urn:microsoft.com/office/officeart/2011/layout/TabList"/>
    <dgm:cxn modelId="{8454A99D-EA7B-4EEF-A292-1F7C1A0D2844}" type="presParOf" srcId="{FD793834-0128-4118-9C66-81C8DC773A51}" destId="{71311640-DA23-43BD-B92E-6152B49D22F4}" srcOrd="1" destOrd="0" presId="urn:microsoft.com/office/officeart/2011/layout/TabList"/>
    <dgm:cxn modelId="{EAA695F1-031E-4227-A640-39C61D407E8F}" type="presParOf" srcId="{FD793834-0128-4118-9C66-81C8DC773A51}" destId="{46CA2DB7-A147-49E3-9E71-F9597D312A35}" srcOrd="2" destOrd="0" presId="urn:microsoft.com/office/officeart/2011/layout/TabList"/>
    <dgm:cxn modelId="{F5FAC0A2-5741-43DC-9C63-72B90E21F8AC}" type="presParOf" srcId="{D04CD238-BC48-4B9C-B859-C13DF3178619}" destId="{EAF0EAAF-D686-4AA9-A368-8162C79A0205}" srcOrd="1" destOrd="0" presId="urn:microsoft.com/office/officeart/2011/layout/TabList"/>
    <dgm:cxn modelId="{319C3076-C3CF-467E-A462-ABAEC7746F24}" type="presParOf" srcId="{D04CD238-BC48-4B9C-B859-C13DF3178619}" destId="{6294F73D-925F-48BA-B353-758650EDA335}" srcOrd="2" destOrd="0" presId="urn:microsoft.com/office/officeart/2011/layout/TabList"/>
    <dgm:cxn modelId="{0E6F773F-0911-4550-AAB6-93AC1F8173D1}" type="presParOf" srcId="{D04CD238-BC48-4B9C-B859-C13DF3178619}" destId="{239A1735-D199-4650-B9C9-829725E8F6C9}" srcOrd="3" destOrd="0" presId="urn:microsoft.com/office/officeart/2011/layout/TabList"/>
    <dgm:cxn modelId="{AF4B5558-2BFF-4D83-B4B2-E4CF01A397F1}" type="presParOf" srcId="{239A1735-D199-4650-B9C9-829725E8F6C9}" destId="{F697009C-3D56-4C2C-820E-174CDF20B748}" srcOrd="0" destOrd="0" presId="urn:microsoft.com/office/officeart/2011/layout/TabList"/>
    <dgm:cxn modelId="{11E5BA77-5B45-4412-968D-935D15B931C2}" type="presParOf" srcId="{239A1735-D199-4650-B9C9-829725E8F6C9}" destId="{73D4D44B-9B5E-4E9A-8D98-C8215464E551}" srcOrd="1" destOrd="0" presId="urn:microsoft.com/office/officeart/2011/layout/TabList"/>
    <dgm:cxn modelId="{1BC78F05-6CEB-459D-A8C5-3D3F316DF750}" type="presParOf" srcId="{239A1735-D199-4650-B9C9-829725E8F6C9}" destId="{341B1AAD-0AAB-4D7B-AB2C-941BA901B0E1}" srcOrd="2" destOrd="0" presId="urn:microsoft.com/office/officeart/2011/layout/TabList"/>
    <dgm:cxn modelId="{BB6910FF-15B3-4EB4-8428-238A65C808E7}" type="presParOf" srcId="{D04CD238-BC48-4B9C-B859-C13DF3178619}" destId="{45D4A8C2-6A93-405F-AEA5-8DC33B9BF736}" srcOrd="4" destOrd="0" presId="urn:microsoft.com/office/officeart/2011/layout/TabList"/>
    <dgm:cxn modelId="{5584DDAB-4787-46CA-81B4-B02D3544DE63}" type="presParOf" srcId="{D04CD238-BC48-4B9C-B859-C13DF3178619}" destId="{958DA3FB-4A39-451E-8C94-AFDA3FDAA206}" srcOrd="5" destOrd="0" presId="urn:microsoft.com/office/officeart/2011/layout/TabList"/>
    <dgm:cxn modelId="{BADC8ACC-E8D6-4ED9-8F8C-83892FB106AA}" type="presParOf" srcId="{D04CD238-BC48-4B9C-B859-C13DF3178619}" destId="{8463DD96-5F07-4A99-AD69-DEAAB8F257E4}" srcOrd="6" destOrd="0" presId="urn:microsoft.com/office/officeart/2011/layout/TabList"/>
    <dgm:cxn modelId="{EEC1F9C2-48DA-46D6-AB97-A67AB1E91DA0}" type="presParOf" srcId="{8463DD96-5F07-4A99-AD69-DEAAB8F257E4}" destId="{59C227B1-26D9-494A-BEE9-A071AB0E2EFD}" srcOrd="0" destOrd="0" presId="urn:microsoft.com/office/officeart/2011/layout/TabList"/>
    <dgm:cxn modelId="{5E217A61-8359-49AA-9903-F7C71AF4ED4B}" type="presParOf" srcId="{8463DD96-5F07-4A99-AD69-DEAAB8F257E4}" destId="{A2A2591F-B8F8-49DC-85B4-79BC42430AAD}" srcOrd="1" destOrd="0" presId="urn:microsoft.com/office/officeart/2011/layout/TabList"/>
    <dgm:cxn modelId="{A0DE8258-89D9-4C0B-B0C6-7DA82174154A}" type="presParOf" srcId="{8463DD96-5F07-4A99-AD69-DEAAB8F257E4}" destId="{519A59F0-D821-409A-A836-DACD3BFECB3B}" srcOrd="2" destOrd="0" presId="urn:microsoft.com/office/officeart/2011/layout/TabList"/>
    <dgm:cxn modelId="{292B6653-6563-4DE5-B5BD-D60AEEDF6174}"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dgm:spPr/>
      <dgm:t>
        <a:bodyPr/>
        <a:lstStyle/>
        <a:p>
          <a:r>
            <a:rPr lang="en-US" dirty="0" smtClean="0"/>
            <a:t>8</a:t>
          </a:r>
          <a:endParaRPr lang="en-MY" dirty="0"/>
        </a:p>
      </dgm:t>
    </dgm:pt>
    <dgm:pt modelId="{4A0F6F3D-D058-4C36-A8B2-1E1C60427B88}" type="parTrans" cxnId="{A8D80CFB-C680-495E-A311-C7A16C375102}">
      <dgm:prSet/>
      <dgm:spPr/>
      <dgm:t>
        <a:bodyPr/>
        <a:lstStyle/>
        <a:p>
          <a:endParaRPr lang="en-MY"/>
        </a:p>
      </dgm:t>
    </dgm:pt>
    <dgm:pt modelId="{025CBCE3-45F6-456A-ADF3-43BEEE645F92}" type="sibTrans" cxnId="{A8D80CFB-C680-495E-A311-C7A16C375102}">
      <dgm:prSet/>
      <dgm:spPr/>
      <dgm:t>
        <a:bodyPr/>
        <a:lstStyle/>
        <a:p>
          <a:endParaRPr lang="en-MY"/>
        </a:p>
      </dgm:t>
    </dgm:pt>
    <dgm:pt modelId="{9323F5A1-8A00-41DD-A3C2-B90A631E4FC2}">
      <dgm:prSet phldrT="[Text]"/>
      <dgm:spPr/>
      <dgm:t>
        <a:bodyPr/>
        <a:lstStyle/>
        <a:p>
          <a:r>
            <a:rPr lang="en-MY" b="0" i="0" dirty="0" smtClean="0">
              <a:latin typeface="Calibri" panose="020F0502020204030204" pitchFamily="34" charset="0"/>
            </a:rPr>
            <a:t>Multi Languages supported</a:t>
          </a:r>
          <a:endParaRPr lang="en-MY" dirty="0">
            <a:latin typeface="Calibri" panose="020F0502020204030204" pitchFamily="34" charset="0"/>
          </a:endParaRPr>
        </a:p>
      </dgm:t>
    </dgm:pt>
    <dgm:pt modelId="{9018ABC8-EB15-4441-8A71-D652226EB623}" type="parTrans" cxnId="{8ECA4AA7-D7E6-448D-AE04-96B8A23A572E}">
      <dgm:prSet/>
      <dgm:spPr/>
      <dgm:t>
        <a:bodyPr/>
        <a:lstStyle/>
        <a:p>
          <a:endParaRPr lang="en-MY"/>
        </a:p>
      </dgm:t>
    </dgm:pt>
    <dgm:pt modelId="{DCBC2598-5245-448A-8C28-1E23B0D859B9}" type="sibTrans" cxnId="{8ECA4AA7-D7E6-448D-AE04-96B8A23A572E}">
      <dgm:prSet/>
      <dgm:spPr/>
      <dgm:t>
        <a:bodyPr/>
        <a:lstStyle/>
        <a:p>
          <a:endParaRPr lang="en-MY"/>
        </a:p>
      </dgm:t>
    </dgm:pt>
    <dgm:pt modelId="{33AEACC9-F94C-4484-9080-0C28426DAB28}">
      <dgm:prSet phldrT="[Text]"/>
      <dgm:spPr/>
      <dgm:t>
        <a:bodyPr/>
        <a:lstStyle/>
        <a:p>
          <a:r>
            <a:rPr lang="en-MY" b="0" i="0" dirty="0" smtClean="0">
              <a:latin typeface="Calibri" panose="020F0502020204030204" pitchFamily="34" charset="0"/>
            </a:rPr>
            <a:t>SPS is ready to support latest business nature in multiple languages.</a:t>
          </a:r>
          <a:endParaRPr lang="en-MY" dirty="0">
            <a:latin typeface="Calibri" panose="020F0502020204030204" pitchFamily="34" charset="0"/>
          </a:endParaRPr>
        </a:p>
      </dgm:t>
    </dgm:pt>
    <dgm:pt modelId="{A58D2CA8-86FF-4731-AD42-E8C4B0AE9D9D}" type="parTrans" cxnId="{911FD61D-A657-4496-8EBA-0271D6BD9261}">
      <dgm:prSet/>
      <dgm:spPr/>
      <dgm:t>
        <a:bodyPr/>
        <a:lstStyle/>
        <a:p>
          <a:endParaRPr lang="en-MY"/>
        </a:p>
      </dgm:t>
    </dgm:pt>
    <dgm:pt modelId="{2007588B-A049-4E53-9BAF-E1C7283D5750}" type="sibTrans" cxnId="{911FD61D-A657-4496-8EBA-0271D6BD9261}">
      <dgm:prSet/>
      <dgm:spPr/>
      <dgm:t>
        <a:bodyPr/>
        <a:lstStyle/>
        <a:p>
          <a:endParaRPr lang="en-MY"/>
        </a:p>
      </dgm:t>
    </dgm:pt>
    <dgm:pt modelId="{43965588-C56C-4A28-823E-BA9FA6A03438}">
      <dgm:prSet phldrT="[Text]"/>
      <dgm:spPr/>
      <dgm:t>
        <a:bodyPr/>
        <a:lstStyle/>
        <a:p>
          <a:r>
            <a:rPr lang="en-US" dirty="0" smtClean="0"/>
            <a:t>9</a:t>
          </a:r>
          <a:endParaRPr lang="en-MY" dirty="0"/>
        </a:p>
      </dgm:t>
    </dgm:pt>
    <dgm:pt modelId="{413FFC2A-573B-4117-9E14-AA5926A4D5A7}" type="parTrans" cxnId="{F0B96C7A-F2E1-4D64-8636-CE1AFAD63028}">
      <dgm:prSet/>
      <dgm:spPr/>
      <dgm:t>
        <a:bodyPr/>
        <a:lstStyle/>
        <a:p>
          <a:endParaRPr lang="en-MY"/>
        </a:p>
      </dgm:t>
    </dgm:pt>
    <dgm:pt modelId="{B164D06A-EEFA-4FAB-BFFC-C4DD61F834E2}" type="sibTrans" cxnId="{F0B96C7A-F2E1-4D64-8636-CE1AFAD63028}">
      <dgm:prSet/>
      <dgm:spPr/>
      <dgm:t>
        <a:bodyPr/>
        <a:lstStyle/>
        <a:p>
          <a:endParaRPr lang="en-MY"/>
        </a:p>
      </dgm:t>
    </dgm:pt>
    <dgm:pt modelId="{DF0779B2-D486-45B3-81C3-4129237EB1E3}">
      <dgm:prSet phldrT="[Text]"/>
      <dgm:spPr/>
      <dgm:t>
        <a:bodyPr/>
        <a:lstStyle/>
        <a:p>
          <a:r>
            <a:rPr lang="en-MY" b="0" i="0" dirty="0" smtClean="0">
              <a:latin typeface="Calibri" panose="020F0502020204030204" pitchFamily="34" charset="0"/>
            </a:rPr>
            <a:t>Super Search</a:t>
          </a:r>
          <a:endParaRPr lang="en-MY" dirty="0">
            <a:latin typeface="Calibri" panose="020F0502020204030204" pitchFamily="34" charset="0"/>
          </a:endParaRPr>
        </a:p>
      </dgm:t>
    </dgm:pt>
    <dgm:pt modelId="{90A0CF03-01C8-441D-901E-7EA706FDB943}" type="parTrans" cxnId="{C0BEEB67-30CA-4335-8819-41A51B2F6225}">
      <dgm:prSet/>
      <dgm:spPr/>
      <dgm:t>
        <a:bodyPr/>
        <a:lstStyle/>
        <a:p>
          <a:endParaRPr lang="en-MY"/>
        </a:p>
      </dgm:t>
    </dgm:pt>
    <dgm:pt modelId="{0144A721-DD62-4ADA-9F3E-D67E50EC0A2A}" type="sibTrans" cxnId="{C0BEEB67-30CA-4335-8819-41A51B2F6225}">
      <dgm:prSet/>
      <dgm:spPr/>
      <dgm:t>
        <a:bodyPr/>
        <a:lstStyle/>
        <a:p>
          <a:endParaRPr lang="en-MY"/>
        </a:p>
      </dgm:t>
    </dgm:pt>
    <dgm:pt modelId="{7F46BBD9-1B65-4106-8625-5CCFD9134761}">
      <dgm:prSet phldrT="[Text]"/>
      <dgm:spPr/>
      <dgm:t>
        <a:bodyPr/>
        <a:lstStyle/>
        <a:p>
          <a:r>
            <a:rPr lang="en-MY" b="0" i="0" dirty="0" smtClean="0">
              <a:latin typeface="Calibri" panose="020F0502020204030204" pitchFamily="34" charset="0"/>
            </a:rPr>
            <a:t>Provides an integrated search engine that enabled users to find information related to transaction in the fastest and easiest way.</a:t>
          </a:r>
          <a:endParaRPr lang="en-MY" dirty="0">
            <a:latin typeface="Calibri" panose="020F0502020204030204" pitchFamily="34" charset="0"/>
          </a:endParaRPr>
        </a:p>
      </dgm:t>
    </dgm:pt>
    <dgm:pt modelId="{A1D6E7B3-F046-4F58-A6AA-58068069E408}" type="parTrans" cxnId="{5A8E86A0-B020-431A-967D-8D8407703D40}">
      <dgm:prSet/>
      <dgm:spPr/>
      <dgm:t>
        <a:bodyPr/>
        <a:lstStyle/>
        <a:p>
          <a:endParaRPr lang="en-MY"/>
        </a:p>
      </dgm:t>
    </dgm:pt>
    <dgm:pt modelId="{AB94AAA5-F46A-4CE6-A75E-C1732CF162A8}" type="sibTrans" cxnId="{5A8E86A0-B020-431A-967D-8D8407703D40}">
      <dgm:prSet/>
      <dgm:spPr/>
      <dgm:t>
        <a:bodyPr/>
        <a:lstStyle/>
        <a:p>
          <a:endParaRPr lang="en-MY"/>
        </a:p>
      </dgm:t>
    </dgm:pt>
    <dgm:pt modelId="{8CAEEFF5-F063-4C73-931C-23EE1573E008}">
      <dgm:prSet phldrT="[Text]"/>
      <dgm:spPr/>
      <dgm:t>
        <a:bodyPr/>
        <a:lstStyle/>
        <a:p>
          <a:r>
            <a:rPr lang="en-MY" b="0" i="0" dirty="0" smtClean="0">
              <a:latin typeface="Calibri" panose="020F0502020204030204" pitchFamily="34" charset="0"/>
            </a:rPr>
            <a:t>Ensure that an accurate record of activities or events is captured</a:t>
          </a:r>
          <a:endParaRPr lang="en-MY" dirty="0">
            <a:latin typeface="Calibri" panose="020F0502020204030204" pitchFamily="34" charset="0"/>
          </a:endParaRPr>
        </a:p>
      </dgm:t>
    </dgm:pt>
    <dgm:pt modelId="{15EECF78-3B84-4C68-8F07-45BFA8156060}">
      <dgm:prSet phldrT="[Text]"/>
      <dgm:spPr/>
      <dgm:t>
        <a:bodyPr/>
        <a:lstStyle/>
        <a:p>
          <a:r>
            <a:rPr lang="en-MY" b="0" i="0" dirty="0" smtClean="0">
              <a:latin typeface="Calibri" panose="020F0502020204030204" pitchFamily="34" charset="0"/>
            </a:rPr>
            <a:t>Comprehensive Audit Trail</a:t>
          </a:r>
          <a:endParaRPr lang="en-MY" dirty="0">
            <a:latin typeface="Calibri" panose="020F0502020204030204" pitchFamily="34" charset="0"/>
          </a:endParaRPr>
        </a:p>
      </dgm:t>
    </dgm:pt>
    <dgm:pt modelId="{71DE96D3-BE53-467B-9878-9F1CBA5FAA33}">
      <dgm:prSet phldrT="[Text]"/>
      <dgm:spPr/>
      <dgm:t>
        <a:bodyPr/>
        <a:lstStyle/>
        <a:p>
          <a:r>
            <a:rPr lang="en-US" dirty="0" smtClean="0"/>
            <a:t>10</a:t>
          </a:r>
          <a:endParaRPr lang="en-MY" dirty="0"/>
        </a:p>
      </dgm:t>
    </dgm:pt>
    <dgm:pt modelId="{4E0C1CD2-3178-438A-8FBB-8DA1FA47179E}" type="sibTrans" cxnId="{242B94BB-9BEB-4FE5-BD38-41473E87C9E2}">
      <dgm:prSet/>
      <dgm:spPr/>
      <dgm:t>
        <a:bodyPr/>
        <a:lstStyle/>
        <a:p>
          <a:endParaRPr lang="en-MY"/>
        </a:p>
      </dgm:t>
    </dgm:pt>
    <dgm:pt modelId="{C1745922-766C-4AE9-843F-6BA8CDC734F8}" type="parTrans" cxnId="{242B94BB-9BEB-4FE5-BD38-41473E87C9E2}">
      <dgm:prSet/>
      <dgm:spPr/>
      <dgm:t>
        <a:bodyPr/>
        <a:lstStyle/>
        <a:p>
          <a:endParaRPr lang="en-MY"/>
        </a:p>
      </dgm:t>
    </dgm:pt>
    <dgm:pt modelId="{8AF1A20E-A822-4618-A704-390673C57601}" type="sibTrans" cxnId="{BC948880-AF6D-4DC4-91CA-6AE28288655A}">
      <dgm:prSet/>
      <dgm:spPr/>
      <dgm:t>
        <a:bodyPr/>
        <a:lstStyle/>
        <a:p>
          <a:endParaRPr lang="en-MY"/>
        </a:p>
      </dgm:t>
    </dgm:pt>
    <dgm:pt modelId="{7935D50E-2CCE-4C13-8384-5FB69F800977}" type="parTrans" cxnId="{BC948880-AF6D-4DC4-91CA-6AE28288655A}">
      <dgm:prSet/>
      <dgm:spPr/>
      <dgm:t>
        <a:bodyPr/>
        <a:lstStyle/>
        <a:p>
          <a:endParaRPr lang="en-MY"/>
        </a:p>
      </dgm:t>
    </dgm:pt>
    <dgm:pt modelId="{FD969B3D-BA00-4247-8F1B-6E7D64639493}" type="sibTrans" cxnId="{4A7A7C63-B054-41A8-9023-BA99608D8834}">
      <dgm:prSet/>
      <dgm:spPr/>
      <dgm:t>
        <a:bodyPr/>
        <a:lstStyle/>
        <a:p>
          <a:endParaRPr lang="en-MY"/>
        </a:p>
      </dgm:t>
    </dgm:pt>
    <dgm:pt modelId="{CAB17083-3A98-471C-AE82-BD2ECDCDAE18}" type="parTrans" cxnId="{4A7A7C63-B054-41A8-9023-BA99608D8834}">
      <dgm:prSet/>
      <dgm:spPr/>
      <dgm:t>
        <a:bodyPr/>
        <a:lstStyle/>
        <a:p>
          <a:endParaRPr lang="en-MY"/>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dgm:spPr/>
    </dgm:pt>
    <dgm:pt modelId="{EAF0EAAF-D686-4AA9-A368-8162C79A0205}" type="pres">
      <dgm:prSet presAssocID="{82D31BE7-05D3-4E93-802B-274FFA96EA72}" presName="Child" presStyleLbl="revTx" presStyleIdx="1" presStyleCnt="6">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dgm:spPr/>
    </dgm:pt>
    <dgm:pt modelId="{45D4A8C2-6A93-405F-AEA5-8DC33B9BF736}" type="pres">
      <dgm:prSet presAssocID="{43965588-C56C-4A28-823E-BA9FA6A03438}" presName="Child" presStyleLbl="revTx" presStyleIdx="3" presStyleCnt="6">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dgm:spPr/>
    </dgm:pt>
    <dgm:pt modelId="{7EDB1993-A0A9-4AB6-B8BC-C2DED3422243}" type="pres">
      <dgm:prSet presAssocID="{71DE96D3-BE53-467B-9878-9F1CBA5FAA33}" presName="Child" presStyleLbl="revTx" presStyleIdx="5" presStyleCnt="6">
        <dgm:presLayoutVars>
          <dgm:chMax val="0"/>
          <dgm:chPref val="0"/>
          <dgm:bulletEnabled val="1"/>
        </dgm:presLayoutVars>
      </dgm:prSet>
      <dgm:spPr/>
      <dgm:t>
        <a:bodyPr/>
        <a:lstStyle/>
        <a:p>
          <a:endParaRPr lang="en-MY"/>
        </a:p>
      </dgm:t>
    </dgm:pt>
  </dgm:ptLst>
  <dgm:cxnLst>
    <dgm:cxn modelId="{6CF196A0-ECA4-44CF-968C-CC6900B1B1B3}" type="presOf" srcId="{43965588-C56C-4A28-823E-BA9FA6A03438}" destId="{73D4D44B-9B5E-4E9A-8D98-C8215464E551}" srcOrd="0" destOrd="0" presId="urn:microsoft.com/office/officeart/2011/layout/TabList"/>
    <dgm:cxn modelId="{EEA75170-B187-4841-A66E-BA3644AA0930}" type="presOf" srcId="{DF0779B2-D486-45B3-81C3-4129237EB1E3}" destId="{F697009C-3D56-4C2C-820E-174CDF20B748}" srcOrd="0" destOrd="0" presId="urn:microsoft.com/office/officeart/2011/layout/TabList"/>
    <dgm:cxn modelId="{A8D80CFB-C680-495E-A311-C7A16C375102}" srcId="{69DC3261-5571-4054-A689-A5E0D26FAC68}" destId="{82D31BE7-05D3-4E93-802B-274FFA96EA72}" srcOrd="0" destOrd="0" parTransId="{4A0F6F3D-D058-4C36-A8B2-1E1C60427B88}" sibTransId="{025CBCE3-45F6-456A-ADF3-43BEEE645F92}"/>
    <dgm:cxn modelId="{4A7A7C63-B054-41A8-9023-BA99608D8834}" srcId="{71DE96D3-BE53-467B-9878-9F1CBA5FAA33}" destId="{15EECF78-3B84-4C68-8F07-45BFA8156060}" srcOrd="0" destOrd="0" parTransId="{CAB17083-3A98-471C-AE82-BD2ECDCDAE18}" sibTransId="{FD969B3D-BA00-4247-8F1B-6E7D64639493}"/>
    <dgm:cxn modelId="{1D2A69EF-1BC8-44A7-8128-0A026961A9EE}" type="presOf" srcId="{69DC3261-5571-4054-A689-A5E0D26FAC68}" destId="{D04CD238-BC48-4B9C-B859-C13DF3178619}" srcOrd="0" destOrd="0" presId="urn:microsoft.com/office/officeart/2011/layout/TabList"/>
    <dgm:cxn modelId="{D0BBC0EA-C31E-41AC-88E9-2F6568D1C189}" type="presOf" srcId="{8CAEEFF5-F063-4C73-931C-23EE1573E008}" destId="{7EDB1993-A0A9-4AB6-B8BC-C2DED3422243}"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C0BEEB67-30CA-4335-8819-41A51B2F6225}" srcId="{43965588-C56C-4A28-823E-BA9FA6A03438}" destId="{DF0779B2-D486-45B3-81C3-4129237EB1E3}" srcOrd="0" destOrd="0" parTransId="{90A0CF03-01C8-441D-901E-7EA706FDB943}" sibTransId="{0144A721-DD62-4ADA-9F3E-D67E50EC0A2A}"/>
    <dgm:cxn modelId="{BC948880-AF6D-4DC4-91CA-6AE28288655A}" srcId="{71DE96D3-BE53-467B-9878-9F1CBA5FAA33}" destId="{8CAEEFF5-F063-4C73-931C-23EE1573E008}" srcOrd="1" destOrd="0" parTransId="{7935D50E-2CCE-4C13-8384-5FB69F800977}" sibTransId="{8AF1A20E-A822-4618-A704-390673C57601}"/>
    <dgm:cxn modelId="{3905854D-A11B-44EC-8971-461766F0B91C}" type="presOf" srcId="{71DE96D3-BE53-467B-9878-9F1CBA5FAA33}" destId="{A2A2591F-B8F8-49DC-85B4-79BC42430AAD}" srcOrd="0" destOrd="0" presId="urn:microsoft.com/office/officeart/2011/layout/TabList"/>
    <dgm:cxn modelId="{F09BB285-71A9-4F5E-84D9-6A468EDEF519}" type="presOf" srcId="{7F46BBD9-1B65-4106-8625-5CCFD9134761}" destId="{45D4A8C2-6A93-405F-AEA5-8DC33B9BF736}"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03CB8E7F-B330-4FBE-A24C-3AFF1BDCD6A5}" type="presOf" srcId="{15EECF78-3B84-4C68-8F07-45BFA8156060}" destId="{59C227B1-26D9-494A-BEE9-A071AB0E2EFD}" srcOrd="0" destOrd="0" presId="urn:microsoft.com/office/officeart/2011/layout/TabList"/>
    <dgm:cxn modelId="{D7A73297-43D7-49F7-AB06-7DB6ADD3E319}" type="presOf" srcId="{9323F5A1-8A00-41DD-A3C2-B90A631E4FC2}" destId="{792FD840-7A86-48B4-A0D1-97B201B72734}" srcOrd="0" destOrd="0" presId="urn:microsoft.com/office/officeart/2011/layout/TabList"/>
    <dgm:cxn modelId="{59424ECE-504C-4E4F-8103-758FEC8AA111}" type="presOf" srcId="{33AEACC9-F94C-4484-9080-0C28426DAB28}" destId="{EAF0EAAF-D686-4AA9-A368-8162C79A0205}" srcOrd="0" destOrd="0" presId="urn:microsoft.com/office/officeart/2011/layout/TabList"/>
    <dgm:cxn modelId="{030CF168-D345-4389-9DC3-677171BDAA4A}" type="presOf" srcId="{82D31BE7-05D3-4E93-802B-274FFA96EA72}" destId="{71311640-DA23-43BD-B92E-6152B49D22F4}"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8ECA4AA7-D7E6-448D-AE04-96B8A23A572E}" srcId="{82D31BE7-05D3-4E93-802B-274FFA96EA72}" destId="{9323F5A1-8A00-41DD-A3C2-B90A631E4FC2}" srcOrd="0" destOrd="0" parTransId="{9018ABC8-EB15-4441-8A71-D652226EB623}" sibTransId="{DCBC2598-5245-448A-8C28-1E23B0D859B9}"/>
    <dgm:cxn modelId="{5A8E86A0-B020-431A-967D-8D8407703D40}" srcId="{43965588-C56C-4A28-823E-BA9FA6A03438}" destId="{7F46BBD9-1B65-4106-8625-5CCFD9134761}" srcOrd="1" destOrd="0" parTransId="{A1D6E7B3-F046-4F58-A6AA-58068069E408}" sibTransId="{AB94AAA5-F46A-4CE6-A75E-C1732CF162A8}"/>
    <dgm:cxn modelId="{B81884EC-DF29-4975-9873-F962FDF48FA9}" type="presParOf" srcId="{D04CD238-BC48-4B9C-B859-C13DF3178619}" destId="{FD793834-0128-4118-9C66-81C8DC773A51}" srcOrd="0" destOrd="0" presId="urn:microsoft.com/office/officeart/2011/layout/TabList"/>
    <dgm:cxn modelId="{DC2B330E-7F9C-4A4C-8A88-6D4825106ED0}" type="presParOf" srcId="{FD793834-0128-4118-9C66-81C8DC773A51}" destId="{792FD840-7A86-48B4-A0D1-97B201B72734}" srcOrd="0" destOrd="0" presId="urn:microsoft.com/office/officeart/2011/layout/TabList"/>
    <dgm:cxn modelId="{ECBCF236-AFB6-4913-831A-6D181ED9AAA3}" type="presParOf" srcId="{FD793834-0128-4118-9C66-81C8DC773A51}" destId="{71311640-DA23-43BD-B92E-6152B49D22F4}" srcOrd="1" destOrd="0" presId="urn:microsoft.com/office/officeart/2011/layout/TabList"/>
    <dgm:cxn modelId="{62037301-F529-44B8-B809-0A4CFDA92050}" type="presParOf" srcId="{FD793834-0128-4118-9C66-81C8DC773A51}" destId="{46CA2DB7-A147-49E3-9E71-F9597D312A35}" srcOrd="2" destOrd="0" presId="urn:microsoft.com/office/officeart/2011/layout/TabList"/>
    <dgm:cxn modelId="{139F9C9E-845A-42DF-8F56-C5A7C49275A3}" type="presParOf" srcId="{D04CD238-BC48-4B9C-B859-C13DF3178619}" destId="{EAF0EAAF-D686-4AA9-A368-8162C79A0205}" srcOrd="1" destOrd="0" presId="urn:microsoft.com/office/officeart/2011/layout/TabList"/>
    <dgm:cxn modelId="{3FECE5E6-AD2A-426C-A0CC-D08F0F03E2CC}" type="presParOf" srcId="{D04CD238-BC48-4B9C-B859-C13DF3178619}" destId="{6294F73D-925F-48BA-B353-758650EDA335}" srcOrd="2" destOrd="0" presId="urn:microsoft.com/office/officeart/2011/layout/TabList"/>
    <dgm:cxn modelId="{F62E0558-1219-458C-B5DB-E6FC74C3341F}" type="presParOf" srcId="{D04CD238-BC48-4B9C-B859-C13DF3178619}" destId="{239A1735-D199-4650-B9C9-829725E8F6C9}" srcOrd="3" destOrd="0" presId="urn:microsoft.com/office/officeart/2011/layout/TabList"/>
    <dgm:cxn modelId="{5945F63D-4271-4291-AE17-C8C9B3BA8A1A}" type="presParOf" srcId="{239A1735-D199-4650-B9C9-829725E8F6C9}" destId="{F697009C-3D56-4C2C-820E-174CDF20B748}" srcOrd="0" destOrd="0" presId="urn:microsoft.com/office/officeart/2011/layout/TabList"/>
    <dgm:cxn modelId="{41692D29-82DB-4BA8-BD69-92B36D804ADD}" type="presParOf" srcId="{239A1735-D199-4650-B9C9-829725E8F6C9}" destId="{73D4D44B-9B5E-4E9A-8D98-C8215464E551}" srcOrd="1" destOrd="0" presId="urn:microsoft.com/office/officeart/2011/layout/TabList"/>
    <dgm:cxn modelId="{CA5EFCBD-3EFF-40AF-95BB-C3B9CE558210}" type="presParOf" srcId="{239A1735-D199-4650-B9C9-829725E8F6C9}" destId="{341B1AAD-0AAB-4D7B-AB2C-941BA901B0E1}" srcOrd="2" destOrd="0" presId="urn:microsoft.com/office/officeart/2011/layout/TabList"/>
    <dgm:cxn modelId="{5BE6D098-EF1C-4A2B-9F6F-1D81BDAA5176}" type="presParOf" srcId="{D04CD238-BC48-4B9C-B859-C13DF3178619}" destId="{45D4A8C2-6A93-405F-AEA5-8DC33B9BF736}" srcOrd="4" destOrd="0" presId="urn:microsoft.com/office/officeart/2011/layout/TabList"/>
    <dgm:cxn modelId="{121C8788-CC82-419A-8538-59EEAC43516A}" type="presParOf" srcId="{D04CD238-BC48-4B9C-B859-C13DF3178619}" destId="{958DA3FB-4A39-451E-8C94-AFDA3FDAA206}" srcOrd="5" destOrd="0" presId="urn:microsoft.com/office/officeart/2011/layout/TabList"/>
    <dgm:cxn modelId="{9762B54D-B86D-4A8D-ACA0-321C6EFF978A}" type="presParOf" srcId="{D04CD238-BC48-4B9C-B859-C13DF3178619}" destId="{8463DD96-5F07-4A99-AD69-DEAAB8F257E4}" srcOrd="6" destOrd="0" presId="urn:microsoft.com/office/officeart/2011/layout/TabList"/>
    <dgm:cxn modelId="{6E00EE1A-75BA-4054-A44D-7752B5EBD57A}" type="presParOf" srcId="{8463DD96-5F07-4A99-AD69-DEAAB8F257E4}" destId="{59C227B1-26D9-494A-BEE9-A071AB0E2EFD}" srcOrd="0" destOrd="0" presId="urn:microsoft.com/office/officeart/2011/layout/TabList"/>
    <dgm:cxn modelId="{13CD32AA-A771-4A3C-AE37-785807A32140}" type="presParOf" srcId="{8463DD96-5F07-4A99-AD69-DEAAB8F257E4}" destId="{A2A2591F-B8F8-49DC-85B4-79BC42430AAD}" srcOrd="1" destOrd="0" presId="urn:microsoft.com/office/officeart/2011/layout/TabList"/>
    <dgm:cxn modelId="{713EC67E-CBF5-475C-AEB0-ADF08584E8D0}" type="presParOf" srcId="{8463DD96-5F07-4A99-AD69-DEAAB8F257E4}" destId="{519A59F0-D821-409A-A836-DACD3BFECB3B}" srcOrd="2" destOrd="0" presId="urn:microsoft.com/office/officeart/2011/layout/TabList"/>
    <dgm:cxn modelId="{DDEC01AB-940C-465F-AA38-BCBC24C001CB}"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ECA69-EEA8-4E95-AAFC-DFD6D280BB4D}">
      <dsp:nvSpPr>
        <dsp:cNvPr id="0" name=""/>
        <dsp:cNvSpPr/>
      </dsp:nvSpPr>
      <dsp:spPr>
        <a:xfrm>
          <a:off x="1042950" y="-23486"/>
          <a:ext cx="4142790" cy="4142790"/>
        </a:xfrm>
        <a:prstGeom prst="circularArrow">
          <a:avLst>
            <a:gd name="adj1" fmla="val 5544"/>
            <a:gd name="adj2" fmla="val 330680"/>
            <a:gd name="adj3" fmla="val 13811617"/>
            <a:gd name="adj4" fmla="val 17364280"/>
            <a:gd name="adj5" fmla="val 5757"/>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60181F3-5690-4939-BDDA-F9DD9C33E772}">
      <dsp:nvSpPr>
        <dsp:cNvPr id="0" name=""/>
        <dsp:cNvSpPr/>
      </dsp:nvSpPr>
      <dsp:spPr>
        <a:xfrm>
          <a:off x="2159360" y="789"/>
          <a:ext cx="1909969" cy="954984"/>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Financial Module</a:t>
          </a:r>
          <a:endParaRPr lang="en-MY" sz="1800" kern="1200" dirty="0"/>
        </a:p>
      </dsp:txBody>
      <dsp:txXfrm>
        <a:off x="2205978" y="47407"/>
        <a:ext cx="1816733" cy="861748"/>
      </dsp:txXfrm>
    </dsp:sp>
    <dsp:sp modelId="{BD44F5EF-5B7E-4C88-A36B-D7E310864FB6}">
      <dsp:nvSpPr>
        <dsp:cNvPr id="0" name=""/>
        <dsp:cNvSpPr/>
      </dsp:nvSpPr>
      <dsp:spPr>
        <a:xfrm>
          <a:off x="3839543" y="1221513"/>
          <a:ext cx="1909969" cy="954984"/>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Inventory Module</a:t>
          </a:r>
          <a:endParaRPr lang="en-MY" sz="1800" kern="1200" dirty="0"/>
        </a:p>
      </dsp:txBody>
      <dsp:txXfrm>
        <a:off x="3886161" y="1268131"/>
        <a:ext cx="1816733" cy="861748"/>
      </dsp:txXfrm>
    </dsp:sp>
    <dsp:sp modelId="{EB8EEA28-D66F-4720-AD86-FDEAA7F72E35}">
      <dsp:nvSpPr>
        <dsp:cNvPr id="0" name=""/>
        <dsp:cNvSpPr/>
      </dsp:nvSpPr>
      <dsp:spPr>
        <a:xfrm>
          <a:off x="3197770" y="3196686"/>
          <a:ext cx="1909969" cy="954984"/>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GST Module</a:t>
          </a:r>
          <a:endParaRPr lang="en-MY" sz="1800" kern="1200" dirty="0"/>
        </a:p>
      </dsp:txBody>
      <dsp:txXfrm>
        <a:off x="3244388" y="3243304"/>
        <a:ext cx="1816733" cy="861748"/>
      </dsp:txXfrm>
    </dsp:sp>
    <dsp:sp modelId="{69469B95-6718-486D-AF73-AB41E8871FA2}">
      <dsp:nvSpPr>
        <dsp:cNvPr id="0" name=""/>
        <dsp:cNvSpPr/>
      </dsp:nvSpPr>
      <dsp:spPr>
        <a:xfrm>
          <a:off x="1120950" y="3196686"/>
          <a:ext cx="1909969" cy="954984"/>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Zakat Module</a:t>
          </a:r>
          <a:endParaRPr lang="en-MY" sz="1800" kern="1200" dirty="0"/>
        </a:p>
      </dsp:txBody>
      <dsp:txXfrm>
        <a:off x="1167568" y="3243304"/>
        <a:ext cx="1816733" cy="861748"/>
      </dsp:txXfrm>
    </dsp:sp>
    <dsp:sp modelId="{FC26B839-C45A-4A3D-8EF0-50173325CA17}">
      <dsp:nvSpPr>
        <dsp:cNvPr id="0" name=""/>
        <dsp:cNvSpPr/>
      </dsp:nvSpPr>
      <dsp:spPr>
        <a:xfrm>
          <a:off x="479178" y="1221513"/>
          <a:ext cx="1909969" cy="954984"/>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Waqf</a:t>
          </a:r>
          <a:r>
            <a:rPr lang="en-US" sz="1800" kern="1200" dirty="0" smtClean="0"/>
            <a:t> / Endowment Module</a:t>
          </a:r>
          <a:endParaRPr lang="en-MY" sz="1800" kern="1200" dirty="0"/>
        </a:p>
      </dsp:txBody>
      <dsp:txXfrm>
        <a:off x="525796" y="1268131"/>
        <a:ext cx="1816733" cy="8617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1853818"/>
          <a:ext cx="424847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057573"/>
          <a:ext cx="424847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261329"/>
          <a:ext cx="424847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1104602" y="291"/>
          <a:ext cx="3143869"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US" sz="1600" kern="1200" dirty="0" smtClean="0">
              <a:latin typeface="Calibri" panose="020F0502020204030204" pitchFamily="34" charset="0"/>
            </a:rPr>
            <a:t>Easy To Use</a:t>
          </a:r>
          <a:endParaRPr lang="en-MY" sz="1600" kern="1200" dirty="0">
            <a:latin typeface="Calibri" panose="020F0502020204030204" pitchFamily="34" charset="0"/>
          </a:endParaRPr>
        </a:p>
      </dsp:txBody>
      <dsp:txXfrm>
        <a:off x="1104602" y="291"/>
        <a:ext cx="3143869" cy="261038"/>
      </dsp:txXfrm>
    </dsp:sp>
    <dsp:sp modelId="{71311640-DA23-43BD-B92E-6152B49D22F4}">
      <dsp:nvSpPr>
        <dsp:cNvPr id="0" name=""/>
        <dsp:cNvSpPr/>
      </dsp:nvSpPr>
      <dsp:spPr>
        <a:xfrm>
          <a:off x="0" y="291"/>
          <a:ext cx="1104602"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1</a:t>
          </a:r>
          <a:endParaRPr lang="en-MY" sz="1300" kern="1200" dirty="0">
            <a:latin typeface="Calibri" panose="020F0502020204030204" pitchFamily="34" charset="0"/>
          </a:endParaRPr>
        </a:p>
      </dsp:txBody>
      <dsp:txXfrm>
        <a:off x="12745" y="13036"/>
        <a:ext cx="1079112" cy="248293"/>
      </dsp:txXfrm>
    </dsp:sp>
    <dsp:sp modelId="{EAF0EAAF-D686-4AA9-A368-8162C79A0205}">
      <dsp:nvSpPr>
        <dsp:cNvPr id="0" name=""/>
        <dsp:cNvSpPr/>
      </dsp:nvSpPr>
      <dsp:spPr>
        <a:xfrm>
          <a:off x="0" y="261329"/>
          <a:ext cx="424847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With its user friendly interfaces, SPS requires minimum skill knowledge in accounting.</a:t>
          </a:r>
          <a:endParaRPr lang="en-MY" sz="1200" kern="1200" dirty="0">
            <a:latin typeface="Calibri" panose="020F0502020204030204" pitchFamily="34" charset="0"/>
          </a:endParaRPr>
        </a:p>
      </dsp:txBody>
      <dsp:txXfrm>
        <a:off x="0" y="261329"/>
        <a:ext cx="4248472" cy="522154"/>
      </dsp:txXfrm>
    </dsp:sp>
    <dsp:sp modelId="{F697009C-3D56-4C2C-820E-174CDF20B748}">
      <dsp:nvSpPr>
        <dsp:cNvPr id="0" name=""/>
        <dsp:cNvSpPr/>
      </dsp:nvSpPr>
      <dsp:spPr>
        <a:xfrm>
          <a:off x="1104602" y="796535"/>
          <a:ext cx="3143869"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Predefined Accounting Chart</a:t>
          </a:r>
          <a:endParaRPr lang="en-MY" sz="1600" kern="1200" dirty="0">
            <a:latin typeface="Calibri" panose="020F0502020204030204" pitchFamily="34" charset="0"/>
          </a:endParaRPr>
        </a:p>
      </dsp:txBody>
      <dsp:txXfrm>
        <a:off x="1104602" y="796535"/>
        <a:ext cx="3143869" cy="261038"/>
      </dsp:txXfrm>
    </dsp:sp>
    <dsp:sp modelId="{73D4D44B-9B5E-4E9A-8D98-C8215464E551}">
      <dsp:nvSpPr>
        <dsp:cNvPr id="0" name=""/>
        <dsp:cNvSpPr/>
      </dsp:nvSpPr>
      <dsp:spPr>
        <a:xfrm>
          <a:off x="0" y="796535"/>
          <a:ext cx="1104602"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2</a:t>
          </a:r>
          <a:endParaRPr lang="en-MY" sz="1300" kern="1200" dirty="0">
            <a:latin typeface="Calibri" panose="020F0502020204030204" pitchFamily="34" charset="0"/>
          </a:endParaRPr>
        </a:p>
      </dsp:txBody>
      <dsp:txXfrm>
        <a:off x="12745" y="809280"/>
        <a:ext cx="1079112" cy="248293"/>
      </dsp:txXfrm>
    </dsp:sp>
    <dsp:sp modelId="{45D4A8C2-6A93-405F-AEA5-8DC33B9BF736}">
      <dsp:nvSpPr>
        <dsp:cNvPr id="0" name=""/>
        <dsp:cNvSpPr/>
      </dsp:nvSpPr>
      <dsp:spPr>
        <a:xfrm>
          <a:off x="0" y="1057573"/>
          <a:ext cx="424847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SPS comes with 19 industry standards predefined accounting chart and has flexibility to tailor according to business needs.</a:t>
          </a:r>
          <a:endParaRPr lang="en-MY" sz="1200" kern="1200" dirty="0">
            <a:latin typeface="Calibri" panose="020F0502020204030204" pitchFamily="34" charset="0"/>
          </a:endParaRPr>
        </a:p>
      </dsp:txBody>
      <dsp:txXfrm>
        <a:off x="0" y="1057573"/>
        <a:ext cx="4248472" cy="522154"/>
      </dsp:txXfrm>
    </dsp:sp>
    <dsp:sp modelId="{59C227B1-26D9-494A-BEE9-A071AB0E2EFD}">
      <dsp:nvSpPr>
        <dsp:cNvPr id="0" name=""/>
        <dsp:cNvSpPr/>
      </dsp:nvSpPr>
      <dsp:spPr>
        <a:xfrm>
          <a:off x="1104602" y="1592780"/>
          <a:ext cx="3143869" cy="26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Biz Dashboard</a:t>
          </a:r>
          <a:endParaRPr lang="en-MY" sz="1600" kern="1200" dirty="0">
            <a:latin typeface="Calibri" panose="020F0502020204030204" pitchFamily="34" charset="0"/>
          </a:endParaRPr>
        </a:p>
      </dsp:txBody>
      <dsp:txXfrm>
        <a:off x="1104602" y="1592780"/>
        <a:ext cx="3143869" cy="261038"/>
      </dsp:txXfrm>
    </dsp:sp>
    <dsp:sp modelId="{A2A2591F-B8F8-49DC-85B4-79BC42430AAD}">
      <dsp:nvSpPr>
        <dsp:cNvPr id="0" name=""/>
        <dsp:cNvSpPr/>
      </dsp:nvSpPr>
      <dsp:spPr>
        <a:xfrm>
          <a:off x="0" y="1592780"/>
          <a:ext cx="1104602" cy="261038"/>
        </a:xfrm>
        <a:prstGeom prst="round2SameRect">
          <a:avLst>
            <a:gd name="adj1" fmla="val 16670"/>
            <a:gd name="adj2" fmla="val 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3</a:t>
          </a:r>
          <a:endParaRPr lang="en-MY" sz="1300" kern="1200" dirty="0">
            <a:latin typeface="Calibri" panose="020F0502020204030204" pitchFamily="34" charset="0"/>
          </a:endParaRPr>
        </a:p>
      </dsp:txBody>
      <dsp:txXfrm>
        <a:off x="12745" y="1605525"/>
        <a:ext cx="1079112" cy="248293"/>
      </dsp:txXfrm>
    </dsp:sp>
    <dsp:sp modelId="{7EDB1993-A0A9-4AB6-B8BC-C2DED3422243}">
      <dsp:nvSpPr>
        <dsp:cNvPr id="0" name=""/>
        <dsp:cNvSpPr/>
      </dsp:nvSpPr>
      <dsp:spPr>
        <a:xfrm>
          <a:off x="0" y="1853818"/>
          <a:ext cx="4248472" cy="52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Data updates are real-time for better business decision making.</a:t>
          </a:r>
          <a:endParaRPr lang="en-MY" sz="1200" kern="1200" dirty="0">
            <a:latin typeface="Calibri" panose="020F0502020204030204" pitchFamily="34" charset="0"/>
          </a:endParaRPr>
        </a:p>
      </dsp:txBody>
      <dsp:txXfrm>
        <a:off x="0" y="1853818"/>
        <a:ext cx="4248472" cy="522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1909994"/>
          <a:ext cx="403244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089621"/>
          <a:ext cx="403244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269248"/>
          <a:ext cx="403244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1048436" y="300"/>
          <a:ext cx="2984011" cy="268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Drill Down</a:t>
          </a:r>
          <a:endParaRPr lang="en-MY" sz="1600" kern="1200" dirty="0">
            <a:latin typeface="Calibri" panose="020F0502020204030204" pitchFamily="34" charset="0"/>
          </a:endParaRPr>
        </a:p>
      </dsp:txBody>
      <dsp:txXfrm>
        <a:off x="1048436" y="300"/>
        <a:ext cx="2984011" cy="268948"/>
      </dsp:txXfrm>
    </dsp:sp>
    <dsp:sp modelId="{71311640-DA23-43BD-B92E-6152B49D22F4}">
      <dsp:nvSpPr>
        <dsp:cNvPr id="0" name=""/>
        <dsp:cNvSpPr/>
      </dsp:nvSpPr>
      <dsp:spPr>
        <a:xfrm>
          <a:off x="0" y="300"/>
          <a:ext cx="1048436" cy="268948"/>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4</a:t>
          </a:r>
          <a:endParaRPr lang="en-MY" sz="1500" kern="1200" dirty="0"/>
        </a:p>
      </dsp:txBody>
      <dsp:txXfrm>
        <a:off x="13131" y="13431"/>
        <a:ext cx="1022174" cy="255817"/>
      </dsp:txXfrm>
    </dsp:sp>
    <dsp:sp modelId="{EAF0EAAF-D686-4AA9-A368-8162C79A0205}">
      <dsp:nvSpPr>
        <dsp:cNvPr id="0" name=""/>
        <dsp:cNvSpPr/>
      </dsp:nvSpPr>
      <dsp:spPr>
        <a:xfrm>
          <a:off x="0" y="269248"/>
          <a:ext cx="4032448" cy="53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Analysis and investigate from surface report drill down to the source of transaction..</a:t>
          </a:r>
          <a:endParaRPr lang="en-MY" sz="1200" kern="1200" dirty="0">
            <a:latin typeface="Calibri" panose="020F0502020204030204" pitchFamily="34" charset="0"/>
          </a:endParaRPr>
        </a:p>
      </dsp:txBody>
      <dsp:txXfrm>
        <a:off x="0" y="269248"/>
        <a:ext cx="4032448" cy="537977"/>
      </dsp:txXfrm>
    </dsp:sp>
    <dsp:sp modelId="{F697009C-3D56-4C2C-820E-174CDF20B748}">
      <dsp:nvSpPr>
        <dsp:cNvPr id="0" name=""/>
        <dsp:cNvSpPr/>
      </dsp:nvSpPr>
      <dsp:spPr>
        <a:xfrm>
          <a:off x="1048436" y="820673"/>
          <a:ext cx="2984011" cy="268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Fully Responsive</a:t>
          </a:r>
          <a:endParaRPr lang="en-MY" sz="1600" kern="1200" dirty="0">
            <a:latin typeface="Calibri" panose="020F0502020204030204" pitchFamily="34" charset="0"/>
          </a:endParaRPr>
        </a:p>
      </dsp:txBody>
      <dsp:txXfrm>
        <a:off x="1048436" y="820673"/>
        <a:ext cx="2984011" cy="268948"/>
      </dsp:txXfrm>
    </dsp:sp>
    <dsp:sp modelId="{73D4D44B-9B5E-4E9A-8D98-C8215464E551}">
      <dsp:nvSpPr>
        <dsp:cNvPr id="0" name=""/>
        <dsp:cNvSpPr/>
      </dsp:nvSpPr>
      <dsp:spPr>
        <a:xfrm>
          <a:off x="0" y="820673"/>
          <a:ext cx="1048436" cy="268948"/>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5</a:t>
          </a:r>
          <a:endParaRPr lang="en-MY" sz="1500" kern="1200" dirty="0"/>
        </a:p>
      </dsp:txBody>
      <dsp:txXfrm>
        <a:off x="13131" y="833804"/>
        <a:ext cx="1022174" cy="255817"/>
      </dsp:txXfrm>
    </dsp:sp>
    <dsp:sp modelId="{45D4A8C2-6A93-405F-AEA5-8DC33B9BF736}">
      <dsp:nvSpPr>
        <dsp:cNvPr id="0" name=""/>
        <dsp:cNvSpPr/>
      </dsp:nvSpPr>
      <dsp:spPr>
        <a:xfrm>
          <a:off x="0" y="1089621"/>
          <a:ext cx="4032448" cy="53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Interactive and fully responsive for all devices and screen resolutions..</a:t>
          </a:r>
          <a:endParaRPr lang="en-MY" sz="1200" kern="1200" dirty="0">
            <a:latin typeface="Calibri" panose="020F0502020204030204" pitchFamily="34" charset="0"/>
          </a:endParaRPr>
        </a:p>
      </dsp:txBody>
      <dsp:txXfrm>
        <a:off x="0" y="1089621"/>
        <a:ext cx="4032448" cy="537977"/>
      </dsp:txXfrm>
    </dsp:sp>
    <dsp:sp modelId="{59C227B1-26D9-494A-BEE9-A071AB0E2EFD}">
      <dsp:nvSpPr>
        <dsp:cNvPr id="0" name=""/>
        <dsp:cNvSpPr/>
      </dsp:nvSpPr>
      <dsp:spPr>
        <a:xfrm>
          <a:off x="1048436" y="1641046"/>
          <a:ext cx="2984011" cy="268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Regulate User Access</a:t>
          </a:r>
          <a:endParaRPr lang="en-MY" sz="1600" kern="1200" dirty="0">
            <a:latin typeface="Calibri" panose="020F0502020204030204" pitchFamily="34" charset="0"/>
          </a:endParaRPr>
        </a:p>
      </dsp:txBody>
      <dsp:txXfrm>
        <a:off x="1048436" y="1641046"/>
        <a:ext cx="2984011" cy="268948"/>
      </dsp:txXfrm>
    </dsp:sp>
    <dsp:sp modelId="{A2A2591F-B8F8-49DC-85B4-79BC42430AAD}">
      <dsp:nvSpPr>
        <dsp:cNvPr id="0" name=""/>
        <dsp:cNvSpPr/>
      </dsp:nvSpPr>
      <dsp:spPr>
        <a:xfrm>
          <a:off x="0" y="1641046"/>
          <a:ext cx="1048436" cy="268948"/>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t>7</a:t>
          </a:r>
          <a:endParaRPr lang="en-MY" sz="1500" kern="1200" dirty="0"/>
        </a:p>
      </dsp:txBody>
      <dsp:txXfrm>
        <a:off x="13131" y="1654177"/>
        <a:ext cx="1022174" cy="255817"/>
      </dsp:txXfrm>
    </dsp:sp>
    <dsp:sp modelId="{7EDB1993-A0A9-4AB6-B8BC-C2DED3422243}">
      <dsp:nvSpPr>
        <dsp:cNvPr id="0" name=""/>
        <dsp:cNvSpPr/>
      </dsp:nvSpPr>
      <dsp:spPr>
        <a:xfrm>
          <a:off x="0" y="1909994"/>
          <a:ext cx="4032448" cy="53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Provide the double layer security, all the right control of functionality to regulate the user accessibility to each module system</a:t>
          </a:r>
          <a:r>
            <a:rPr lang="en-MY" sz="1200" b="0" i="0" kern="1200" dirty="0" smtClean="0">
              <a:latin typeface="Calibri" panose="020F0502020204030204" pitchFamily="34" charset="0"/>
            </a:rPr>
            <a:t>. </a:t>
          </a:r>
          <a:r>
            <a:rPr lang="en-US" sz="1200" kern="1200" dirty="0" smtClean="0">
              <a:latin typeface="Calibri" panose="020F0502020204030204" pitchFamily="34" charset="0"/>
            </a:rPr>
            <a:t>Can view by online anywhere and any places , and it is web based.</a:t>
          </a:r>
          <a:endParaRPr lang="en-MY" sz="1200" kern="1200" dirty="0">
            <a:latin typeface="Calibri" panose="020F0502020204030204" pitchFamily="34" charset="0"/>
          </a:endParaRPr>
        </a:p>
      </dsp:txBody>
      <dsp:txXfrm>
        <a:off x="0" y="1909994"/>
        <a:ext cx="4032448" cy="5379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2078523"/>
          <a:ext cx="432048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185764"/>
          <a:ext cx="432048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293005"/>
          <a:ext cx="432048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1123324" y="326"/>
          <a:ext cx="3197155" cy="29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Multi Languages supported</a:t>
          </a:r>
          <a:endParaRPr lang="en-MY" sz="1600" kern="1200" dirty="0">
            <a:latin typeface="Calibri" panose="020F0502020204030204" pitchFamily="34" charset="0"/>
          </a:endParaRPr>
        </a:p>
      </dsp:txBody>
      <dsp:txXfrm>
        <a:off x="1123324" y="326"/>
        <a:ext cx="3197155" cy="292679"/>
      </dsp:txXfrm>
    </dsp:sp>
    <dsp:sp modelId="{71311640-DA23-43BD-B92E-6152B49D22F4}">
      <dsp:nvSpPr>
        <dsp:cNvPr id="0" name=""/>
        <dsp:cNvSpPr/>
      </dsp:nvSpPr>
      <dsp:spPr>
        <a:xfrm>
          <a:off x="0" y="326"/>
          <a:ext cx="1123324" cy="292679"/>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8</a:t>
          </a:r>
          <a:endParaRPr lang="en-MY" sz="1600" kern="1200" dirty="0"/>
        </a:p>
      </dsp:txBody>
      <dsp:txXfrm>
        <a:off x="14290" y="14616"/>
        <a:ext cx="1094744" cy="278389"/>
      </dsp:txXfrm>
    </dsp:sp>
    <dsp:sp modelId="{EAF0EAAF-D686-4AA9-A368-8162C79A0205}">
      <dsp:nvSpPr>
        <dsp:cNvPr id="0" name=""/>
        <dsp:cNvSpPr/>
      </dsp:nvSpPr>
      <dsp:spPr>
        <a:xfrm>
          <a:off x="0" y="293005"/>
          <a:ext cx="4320480" cy="58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SPS is ready to support latest business nature in multiple languages.</a:t>
          </a:r>
          <a:endParaRPr lang="en-MY" sz="1200" kern="1200" dirty="0">
            <a:latin typeface="Calibri" panose="020F0502020204030204" pitchFamily="34" charset="0"/>
          </a:endParaRPr>
        </a:p>
      </dsp:txBody>
      <dsp:txXfrm>
        <a:off x="0" y="293005"/>
        <a:ext cx="4320480" cy="585445"/>
      </dsp:txXfrm>
    </dsp:sp>
    <dsp:sp modelId="{F697009C-3D56-4C2C-820E-174CDF20B748}">
      <dsp:nvSpPr>
        <dsp:cNvPr id="0" name=""/>
        <dsp:cNvSpPr/>
      </dsp:nvSpPr>
      <dsp:spPr>
        <a:xfrm>
          <a:off x="1123324" y="893085"/>
          <a:ext cx="3197155" cy="29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Super Search</a:t>
          </a:r>
          <a:endParaRPr lang="en-MY" sz="1600" kern="1200" dirty="0">
            <a:latin typeface="Calibri" panose="020F0502020204030204" pitchFamily="34" charset="0"/>
          </a:endParaRPr>
        </a:p>
      </dsp:txBody>
      <dsp:txXfrm>
        <a:off x="1123324" y="893085"/>
        <a:ext cx="3197155" cy="292679"/>
      </dsp:txXfrm>
    </dsp:sp>
    <dsp:sp modelId="{73D4D44B-9B5E-4E9A-8D98-C8215464E551}">
      <dsp:nvSpPr>
        <dsp:cNvPr id="0" name=""/>
        <dsp:cNvSpPr/>
      </dsp:nvSpPr>
      <dsp:spPr>
        <a:xfrm>
          <a:off x="0" y="893085"/>
          <a:ext cx="1123324" cy="292679"/>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9</a:t>
          </a:r>
          <a:endParaRPr lang="en-MY" sz="1600" kern="1200" dirty="0"/>
        </a:p>
      </dsp:txBody>
      <dsp:txXfrm>
        <a:off x="14290" y="907375"/>
        <a:ext cx="1094744" cy="278389"/>
      </dsp:txXfrm>
    </dsp:sp>
    <dsp:sp modelId="{45D4A8C2-6A93-405F-AEA5-8DC33B9BF736}">
      <dsp:nvSpPr>
        <dsp:cNvPr id="0" name=""/>
        <dsp:cNvSpPr/>
      </dsp:nvSpPr>
      <dsp:spPr>
        <a:xfrm>
          <a:off x="0" y="1185764"/>
          <a:ext cx="4320480" cy="58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Provides an integrated search engine that enabled users to find information related to transaction in the fastest and easiest way.</a:t>
          </a:r>
          <a:endParaRPr lang="en-MY" sz="1200" kern="1200" dirty="0">
            <a:latin typeface="Calibri" panose="020F0502020204030204" pitchFamily="34" charset="0"/>
          </a:endParaRPr>
        </a:p>
      </dsp:txBody>
      <dsp:txXfrm>
        <a:off x="0" y="1185764"/>
        <a:ext cx="4320480" cy="585445"/>
      </dsp:txXfrm>
    </dsp:sp>
    <dsp:sp modelId="{59C227B1-26D9-494A-BEE9-A071AB0E2EFD}">
      <dsp:nvSpPr>
        <dsp:cNvPr id="0" name=""/>
        <dsp:cNvSpPr/>
      </dsp:nvSpPr>
      <dsp:spPr>
        <a:xfrm>
          <a:off x="1123324" y="1785844"/>
          <a:ext cx="3197155" cy="29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l" defTabSz="711200">
            <a:lnSpc>
              <a:spcPct val="90000"/>
            </a:lnSpc>
            <a:spcBef>
              <a:spcPct val="0"/>
            </a:spcBef>
            <a:spcAft>
              <a:spcPct val="35000"/>
            </a:spcAft>
          </a:pPr>
          <a:r>
            <a:rPr lang="en-MY" sz="1600" b="0" i="0" kern="1200" dirty="0" smtClean="0">
              <a:latin typeface="Calibri" panose="020F0502020204030204" pitchFamily="34" charset="0"/>
            </a:rPr>
            <a:t>Comprehensive Audit Trail</a:t>
          </a:r>
          <a:endParaRPr lang="en-MY" sz="1600" kern="1200" dirty="0">
            <a:latin typeface="Calibri" panose="020F0502020204030204" pitchFamily="34" charset="0"/>
          </a:endParaRPr>
        </a:p>
      </dsp:txBody>
      <dsp:txXfrm>
        <a:off x="1123324" y="1785844"/>
        <a:ext cx="3197155" cy="292679"/>
      </dsp:txXfrm>
    </dsp:sp>
    <dsp:sp modelId="{A2A2591F-B8F8-49DC-85B4-79BC42430AAD}">
      <dsp:nvSpPr>
        <dsp:cNvPr id="0" name=""/>
        <dsp:cNvSpPr/>
      </dsp:nvSpPr>
      <dsp:spPr>
        <a:xfrm>
          <a:off x="0" y="1785844"/>
          <a:ext cx="1123324" cy="292679"/>
        </a:xfrm>
        <a:prstGeom prst="round2SameRect">
          <a:avLst>
            <a:gd name="adj1" fmla="val 1667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10</a:t>
          </a:r>
          <a:endParaRPr lang="en-MY" sz="1600" kern="1200" dirty="0"/>
        </a:p>
      </dsp:txBody>
      <dsp:txXfrm>
        <a:off x="14290" y="1800134"/>
        <a:ext cx="1094744" cy="278389"/>
      </dsp:txXfrm>
    </dsp:sp>
    <dsp:sp modelId="{7EDB1993-A0A9-4AB6-B8BC-C2DED3422243}">
      <dsp:nvSpPr>
        <dsp:cNvPr id="0" name=""/>
        <dsp:cNvSpPr/>
      </dsp:nvSpPr>
      <dsp:spPr>
        <a:xfrm>
          <a:off x="0" y="2078523"/>
          <a:ext cx="4320480" cy="58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a:lnSpc>
              <a:spcPct val="90000"/>
            </a:lnSpc>
            <a:spcBef>
              <a:spcPct val="0"/>
            </a:spcBef>
            <a:spcAft>
              <a:spcPct val="15000"/>
            </a:spcAft>
            <a:buChar char="••"/>
          </a:pPr>
          <a:r>
            <a:rPr lang="en-MY" sz="1200" b="0" i="0" kern="1200" dirty="0" smtClean="0">
              <a:latin typeface="Calibri" panose="020F0502020204030204" pitchFamily="34" charset="0"/>
            </a:rPr>
            <a:t>Ensure that an accurate record of activities or events is captured</a:t>
          </a:r>
          <a:endParaRPr lang="en-MY" sz="1200" kern="1200" dirty="0">
            <a:latin typeface="Calibri" panose="020F0502020204030204" pitchFamily="34" charset="0"/>
          </a:endParaRPr>
        </a:p>
      </dsp:txBody>
      <dsp:txXfrm>
        <a:off x="0" y="2078523"/>
        <a:ext cx="4320480" cy="58544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170B4A1-2B9F-4FB2-877A-4C3894C78BC0}" type="datetimeFigureOut">
              <a:rPr lang="en-MY" smtClean="0"/>
              <a:t>31/7/2015</a:t>
            </a:fld>
            <a:endParaRPr lang="en-MY"/>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7E7D2A2-49DD-4202-AB53-61CF898FE449}" type="slidenum">
              <a:rPr lang="en-MY" smtClean="0"/>
              <a:t>‹#›</a:t>
            </a:fld>
            <a:endParaRPr lang="en-MY"/>
          </a:p>
        </p:txBody>
      </p:sp>
    </p:spTree>
    <p:extLst>
      <p:ext uri="{BB962C8B-B14F-4D97-AF65-F5344CB8AC3E}">
        <p14:creationId xmlns:p14="http://schemas.microsoft.com/office/powerpoint/2010/main" val="1879119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7" y="0"/>
            <a:ext cx="2945658" cy="496332"/>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50448" y="0"/>
            <a:ext cx="2945658" cy="496332"/>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709612" y="742950"/>
            <a:ext cx="5380037" cy="37258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79768" y="4715157"/>
            <a:ext cx="5438140" cy="4466987"/>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7" y="9428589"/>
            <a:ext cx="2945658" cy="496332"/>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50448" y="9428589"/>
            <a:ext cx="2945658" cy="496332"/>
          </a:xfrm>
          <a:prstGeom prst="rect">
            <a:avLst/>
          </a:prstGeom>
          <a:noFill/>
          <a:ln>
            <a:noFill/>
          </a:ln>
        </p:spPr>
        <p:txBody>
          <a:bodyPr lIns="90950" tIns="45475" rIns="90950" bIns="45475"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13672055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114" name="Shape 114"/>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6143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71" name="Shape 27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6455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83" name="Shape 283"/>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7548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91" name="Shape 29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2603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08" name="Shape 308"/>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9159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14" name="Shape 314"/>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07905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23" name="Shape 323"/>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2371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9" name="Shape 33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69132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31" name="Shape 33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32398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82" name="Shape 382"/>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01443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399" name="Shape 399"/>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464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122" name="Shape 122"/>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7854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dirty="0"/>
          </a:p>
        </p:txBody>
      </p:sp>
      <p:sp>
        <p:nvSpPr>
          <p:cNvPr id="382" name="Shape 382"/>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5307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dirty="0"/>
          </a:p>
        </p:txBody>
      </p:sp>
      <p:sp>
        <p:nvSpPr>
          <p:cNvPr id="382" name="Shape 382"/>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0758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11" name="Shape 41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57581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11" name="Shape 41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860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11" name="Shape 41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79087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11" name="Shape 41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83839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24" name="Shape 424"/>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9622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11" name="Shape 411"/>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2886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36" name="Shape 436"/>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64022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443" name="Shape 443"/>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49531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134" name="Shape 134"/>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3885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709613" y="742950"/>
            <a:ext cx="537845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79768" y="4715157"/>
            <a:ext cx="5438140" cy="4466987"/>
          </a:xfrm>
          <a:prstGeom prst="rect">
            <a:avLst/>
          </a:prstGeom>
          <a:noFill/>
          <a:ln>
            <a:noFill/>
          </a:ln>
        </p:spPr>
        <p:txBody>
          <a:bodyPr lIns="90950" tIns="45475" rIns="90950" bIns="45475"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50448" y="9428589"/>
            <a:ext cx="2945658" cy="496332"/>
          </a:xfrm>
          <a:prstGeom prst="rect">
            <a:avLst/>
          </a:prstGeom>
          <a:noFill/>
          <a:ln>
            <a:noFill/>
          </a:ln>
        </p:spPr>
        <p:txBody>
          <a:bodyPr lIns="90950" tIns="45475" rIns="90950" bIns="454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410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160" name="Shape 160"/>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2054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12" name="Shape 212"/>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348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79768" y="4715157"/>
            <a:ext cx="5438140" cy="4466987"/>
          </a:xfrm>
          <a:prstGeom prst="rect">
            <a:avLst/>
          </a:prstGeom>
          <a:noFill/>
          <a:ln>
            <a:noFill/>
          </a:ln>
        </p:spPr>
        <p:txBody>
          <a:bodyPr lIns="90950" tIns="45475" rIns="90950" bIns="45475"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38" name="Shape 238"/>
          <p:cNvSpPr txBox="1">
            <a:spLocks noGrp="1"/>
          </p:cNvSpPr>
          <p:nvPr>
            <p:ph type="sldNum" idx="12"/>
          </p:nvPr>
        </p:nvSpPr>
        <p:spPr>
          <a:xfrm>
            <a:off x="3850448" y="9428589"/>
            <a:ext cx="2945658" cy="496332"/>
          </a:xfrm>
          <a:prstGeom prst="rect">
            <a:avLst/>
          </a:prstGeom>
          <a:noFill/>
          <a:ln>
            <a:noFill/>
          </a:ln>
        </p:spPr>
        <p:txBody>
          <a:bodyPr lIns="90950" tIns="45475" rIns="90950" bIns="454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49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48" name="Shape 248"/>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3117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79768" y="4715157"/>
            <a:ext cx="5438140" cy="4466987"/>
          </a:xfrm>
          <a:prstGeom prst="rect">
            <a:avLst/>
          </a:prstGeom>
        </p:spPr>
        <p:txBody>
          <a:bodyPr lIns="91425" tIns="91425" rIns="91425" bIns="91425" anchor="t" anchorCtr="0">
            <a:noAutofit/>
          </a:bodyPr>
          <a:lstStyle/>
          <a:p>
            <a:pPr>
              <a:spcBef>
                <a:spcPts val="0"/>
              </a:spcBef>
              <a:buNone/>
            </a:pPr>
            <a:endParaRPr/>
          </a:p>
        </p:txBody>
      </p:sp>
      <p:sp>
        <p:nvSpPr>
          <p:cNvPr id="257" name="Shape 257"/>
          <p:cNvSpPr>
            <a:spLocks noGrp="1" noRot="1" noChangeAspect="1"/>
          </p:cNvSpPr>
          <p:nvPr>
            <p:ph type="sldImg" idx="2"/>
          </p:nvPr>
        </p:nvSpPr>
        <p:spPr>
          <a:xfrm>
            <a:off x="709613" y="742950"/>
            <a:ext cx="5380037"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4522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742950" y="2130425"/>
            <a:ext cx="8420099"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485900" y="3886200"/>
            <a:ext cx="69341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a:lvl1pPr>
            <a:lvl2pPr marL="457200" marR="0" indent="0" algn="ctr" rtl="0">
              <a:spcBef>
                <a:spcPts val="560"/>
              </a:spcBef>
              <a:buClr>
                <a:srgbClr val="888888"/>
              </a:buClr>
              <a:buFont typeface="Arial"/>
              <a:buNone/>
              <a:defRPr/>
            </a:lvl2pPr>
            <a:lvl3pPr marL="914400" marR="0" indent="0" algn="ctr" rtl="0">
              <a:spcBef>
                <a:spcPts val="480"/>
              </a:spcBef>
              <a:buClr>
                <a:srgbClr val="888888"/>
              </a:buClr>
              <a:buFont typeface="Arial"/>
              <a:buNone/>
              <a:defRPr/>
            </a:lvl3pPr>
            <a:lvl4pPr marL="1371600" marR="0" indent="0" algn="ctr" rtl="0">
              <a:spcBef>
                <a:spcPts val="400"/>
              </a:spcBef>
              <a:buClr>
                <a:srgbClr val="888888"/>
              </a:buClr>
              <a:buFont typeface="Arial"/>
              <a:buNone/>
              <a:defRPr/>
            </a:lvl4pPr>
            <a:lvl5pPr marL="1828800" marR="0" indent="0" algn="ctr" rtl="0">
              <a:spcBef>
                <a:spcPts val="40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17" name="Shape 17"/>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pic>
        <p:nvPicPr>
          <p:cNvPr id="20" name="Shape 20"/>
          <p:cNvPicPr preferRelativeResize="0"/>
          <p:nvPr/>
        </p:nvPicPr>
        <p:blipFill rotWithShape="1">
          <a:blip r:embed="rId2">
            <a:alphaModFix/>
          </a:blip>
          <a:srcRect l="2892" t="48002" r="10342" b="41877"/>
          <a:stretch/>
        </p:blipFill>
        <p:spPr>
          <a:xfrm>
            <a:off x="-1460" y="6526939"/>
            <a:ext cx="9906000" cy="435835"/>
          </a:xfrm>
          <a:prstGeom prst="rect">
            <a:avLst/>
          </a:prstGeom>
          <a:noFill/>
          <a:ln>
            <a:noFill/>
          </a:ln>
        </p:spPr>
      </p:pic>
      <p:pic>
        <p:nvPicPr>
          <p:cNvPr id="21" name="Shape 21"/>
          <p:cNvPicPr preferRelativeResize="0"/>
          <p:nvPr/>
        </p:nvPicPr>
        <p:blipFill rotWithShape="1">
          <a:blip r:embed="rId3">
            <a:alphaModFix/>
          </a:blip>
          <a:srcRect/>
          <a:stretch/>
        </p:blipFill>
        <p:spPr>
          <a:xfrm>
            <a:off x="0" y="0"/>
            <a:ext cx="990454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1"/>
          </p:nvPr>
        </p:nvSpPr>
        <p:spPr>
          <a:xfrm rot="5400000">
            <a:off x="2690018" y="-594517"/>
            <a:ext cx="4525963" cy="89154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9" name="Shape 79"/>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0" name="Shape 80"/>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5370512" y="2085976"/>
            <a:ext cx="5851525" cy="222885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rot="5400000">
            <a:off x="830262" y="-60323"/>
            <a:ext cx="5851525" cy="652145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5" name="Shape 85"/>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6" name="Shape 86"/>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7" name="Shape 87"/>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Slide">
    <p:spTree>
      <p:nvGrpSpPr>
        <p:cNvPr id="1" name="Shape 88"/>
        <p:cNvGrpSpPr/>
        <p:nvPr/>
      </p:nvGrpSpPr>
      <p:grpSpPr>
        <a:xfrm>
          <a:off x="0" y="0"/>
          <a:ext cx="0" cy="0"/>
          <a:chOff x="0" y="0"/>
          <a:chExt cx="0" cy="0"/>
        </a:xfrm>
      </p:grpSpPr>
      <p:sp>
        <p:nvSpPr>
          <p:cNvPr id="89" name="Shape 89"/>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0" name="Shape 90"/>
          <p:cNvSpPr txBox="1">
            <a:spLocks noGrp="1"/>
          </p:cNvSpPr>
          <p:nvPr>
            <p:ph type="sldNum" idx="12"/>
          </p:nvPr>
        </p:nvSpPr>
        <p:spPr>
          <a:xfrm>
            <a:off x="9216409" y="6407153"/>
            <a:ext cx="576936" cy="365125"/>
          </a:xfrm>
          <a:prstGeom prst="rect">
            <a:avLst/>
          </a:prstGeom>
          <a:noFill/>
          <a:ln>
            <a:noFill/>
          </a:ln>
        </p:spPr>
        <p:txBody>
          <a:bodyPr lIns="91425" tIns="45700" rIns="91425" bIns="45700" anchor="ctr" anchorCtr="0">
            <a:noAutofit/>
          </a:bodyPr>
          <a:lstStyle>
            <a:lvl1pPr marL="0" marR="0" indent="0" algn="ct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pic>
        <p:nvPicPr>
          <p:cNvPr id="91" name="Shape 91"/>
          <p:cNvPicPr preferRelativeResize="0"/>
          <p:nvPr/>
        </p:nvPicPr>
        <p:blipFill rotWithShape="1">
          <a:blip r:embed="rId2">
            <a:alphaModFix/>
          </a:blip>
          <a:srcRect/>
          <a:stretch/>
        </p:blipFill>
        <p:spPr>
          <a:xfrm>
            <a:off x="9298232" y="6405901"/>
            <a:ext cx="398437" cy="367788"/>
          </a:xfrm>
          <a:prstGeom prst="rect">
            <a:avLst/>
          </a:prstGeom>
          <a:noFill/>
          <a:ln>
            <a:noFill/>
          </a:ln>
        </p:spPr>
      </p:pic>
      <p:pic>
        <p:nvPicPr>
          <p:cNvPr id="92" name="Shape 92"/>
          <p:cNvPicPr preferRelativeResize="0"/>
          <p:nvPr/>
        </p:nvPicPr>
        <p:blipFill rotWithShape="1">
          <a:blip r:embed="rId3">
            <a:alphaModFix/>
          </a:blip>
          <a:srcRect/>
          <a:stretch/>
        </p:blipFill>
        <p:spPr>
          <a:xfrm>
            <a:off x="8114164" y="150543"/>
            <a:ext cx="1559741" cy="512514"/>
          </a:xfrm>
          <a:prstGeom prst="rect">
            <a:avLst/>
          </a:prstGeom>
          <a:noFill/>
          <a:ln>
            <a:noFill/>
          </a:ln>
        </p:spPr>
      </p:pic>
      <p:sp>
        <p:nvSpPr>
          <p:cNvPr id="93" name="Shape 93"/>
          <p:cNvSpPr/>
          <p:nvPr/>
        </p:nvSpPr>
        <p:spPr>
          <a:xfrm>
            <a:off x="6201139" y="6453339"/>
            <a:ext cx="3177874"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b="0" i="0" u="none" strike="noStrike" cap="none" baseline="0">
                <a:solidFill>
                  <a:schemeClr val="dk1"/>
                </a:solidFill>
                <a:latin typeface="Calibri"/>
                <a:ea typeface="Calibri"/>
                <a:cs typeface="Calibri"/>
                <a:sym typeface="Calibri"/>
              </a:rPr>
              <a:t>©2013 </a:t>
            </a:r>
            <a:r>
              <a:rPr lang="en-US" sz="1000" b="0" i="0" u="none" strike="noStrike" cap="none" baseline="0">
                <a:solidFill>
                  <a:srgbClr val="FF0000"/>
                </a:solidFill>
                <a:latin typeface="Arial"/>
                <a:ea typeface="Arial"/>
                <a:cs typeface="Arial"/>
                <a:sym typeface="Arial"/>
              </a:rPr>
              <a:t>SALIHIN</a:t>
            </a:r>
            <a:r>
              <a:rPr lang="en-US" sz="1000" b="0" i="0" u="none" strike="noStrike" cap="none" baseline="0">
                <a:solidFill>
                  <a:srgbClr val="FF0000"/>
                </a:solidFill>
                <a:latin typeface="Calibri"/>
                <a:ea typeface="Calibri"/>
                <a:cs typeface="Calibri"/>
                <a:sym typeface="Calibri"/>
              </a:rPr>
              <a:t> </a:t>
            </a:r>
            <a:r>
              <a:rPr lang="en-US" sz="1000" b="0" i="0" u="none" strike="noStrike" cap="none" baseline="0">
                <a:solidFill>
                  <a:schemeClr val="dk1"/>
                </a:solidFill>
                <a:latin typeface="Calibri"/>
                <a:ea typeface="Calibri"/>
                <a:cs typeface="Calibri"/>
                <a:sym typeface="Calibri"/>
              </a:rPr>
              <a:t>GST Services. All Rights Reserved.</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Shape 9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dt" idx="10"/>
          </p:nvPr>
        </p:nvSpPr>
        <p:spPr>
          <a:xfrm>
            <a:off x="495300" y="6356351"/>
            <a:ext cx="23114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0" name="Shape 100"/>
          <p:cNvSpPr txBox="1">
            <a:spLocks noGrp="1"/>
          </p:cNvSpPr>
          <p:nvPr>
            <p:ph type="ftr" idx="11"/>
          </p:nvPr>
        </p:nvSpPr>
        <p:spPr>
          <a:xfrm>
            <a:off x="3384550" y="6356351"/>
            <a:ext cx="31368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1" name="Shape 101"/>
          <p:cNvSpPr txBox="1">
            <a:spLocks noGrp="1"/>
          </p:cNvSpPr>
          <p:nvPr>
            <p:ph type="sldNum" idx="12"/>
          </p:nvPr>
        </p:nvSpPr>
        <p:spPr>
          <a:xfrm>
            <a:off x="7099300" y="6356351"/>
            <a:ext cx="2311400"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10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495300" y="1600200"/>
            <a:ext cx="89154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5" name="Shape 25"/>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6" name="Shape 26"/>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pic>
        <p:nvPicPr>
          <p:cNvPr id="28" name="Shape 28"/>
          <p:cNvPicPr preferRelativeResize="0"/>
          <p:nvPr/>
        </p:nvPicPr>
        <p:blipFill rotWithShape="1">
          <a:blip r:embed="rId2">
            <a:alphaModFix/>
          </a:blip>
          <a:srcRect l="6312" t="31235"/>
          <a:stretch/>
        </p:blipFill>
        <p:spPr>
          <a:xfrm flipH="1">
            <a:off x="6715093" y="-2781"/>
            <a:ext cx="3213552" cy="2061446"/>
          </a:xfrm>
          <a:prstGeom prst="rect">
            <a:avLst/>
          </a:prstGeom>
          <a:noFill/>
          <a:ln>
            <a:noFill/>
          </a:ln>
        </p:spPr>
      </p:pic>
      <p:pic>
        <p:nvPicPr>
          <p:cNvPr id="29" name="Shape 29"/>
          <p:cNvPicPr preferRelativeResize="0"/>
          <p:nvPr/>
        </p:nvPicPr>
        <p:blipFill rotWithShape="1">
          <a:blip r:embed="rId3">
            <a:alphaModFix/>
          </a:blip>
          <a:srcRect l="2892" t="48002" r="10342" b="41877"/>
          <a:stretch/>
        </p:blipFill>
        <p:spPr>
          <a:xfrm>
            <a:off x="0" y="6528987"/>
            <a:ext cx="9906000" cy="435835"/>
          </a:xfrm>
          <a:prstGeom prst="rect">
            <a:avLst/>
          </a:prstGeom>
          <a:noFill/>
          <a:ln>
            <a:noFill/>
          </a:ln>
        </p:spPr>
      </p:pic>
      <p:pic>
        <p:nvPicPr>
          <p:cNvPr id="30" name="Shape 30"/>
          <p:cNvPicPr preferRelativeResize="0"/>
          <p:nvPr/>
        </p:nvPicPr>
        <p:blipFill rotWithShape="1">
          <a:blip r:embed="rId4">
            <a:alphaModFix/>
          </a:blip>
          <a:srcRect/>
          <a:stretch/>
        </p:blipFill>
        <p:spPr>
          <a:xfrm>
            <a:off x="8321868" y="188640"/>
            <a:ext cx="1080120" cy="108012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82506" y="4406901"/>
            <a:ext cx="8420099"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782506" y="2906713"/>
            <a:ext cx="8420099"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34" name="Shape 34"/>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5" name="Shape 35"/>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1"/>
          </p:nvPr>
        </p:nvSpPr>
        <p:spPr>
          <a:xfrm>
            <a:off x="495300" y="1600200"/>
            <a:ext cx="437514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body" idx="2"/>
          </p:nvPr>
        </p:nvSpPr>
        <p:spPr>
          <a:xfrm>
            <a:off x="5035550" y="1600200"/>
            <a:ext cx="437514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1"/>
          </p:nvPr>
        </p:nvSpPr>
        <p:spPr>
          <a:xfrm>
            <a:off x="495300" y="1535112"/>
            <a:ext cx="4376870"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7" name="Shape 47"/>
          <p:cNvSpPr txBox="1">
            <a:spLocks noGrp="1"/>
          </p:cNvSpPr>
          <p:nvPr>
            <p:ph type="body" idx="2"/>
          </p:nvPr>
        </p:nvSpPr>
        <p:spPr>
          <a:xfrm>
            <a:off x="495300" y="2174875"/>
            <a:ext cx="4376870"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3"/>
          </p:nvPr>
        </p:nvSpPr>
        <p:spPr>
          <a:xfrm>
            <a:off x="5032110" y="1535112"/>
            <a:ext cx="4378589"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9" name="Shape 49"/>
          <p:cNvSpPr txBox="1">
            <a:spLocks noGrp="1"/>
          </p:cNvSpPr>
          <p:nvPr>
            <p:ph type="body" idx="4"/>
          </p:nvPr>
        </p:nvSpPr>
        <p:spPr>
          <a:xfrm>
            <a:off x="5032110" y="2174875"/>
            <a:ext cx="4378589"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7" name="Shape 57"/>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0" name="Shape 60"/>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1" name="Shape 61"/>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95300" y="273050"/>
            <a:ext cx="3259005"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3872971" y="273051"/>
            <a:ext cx="5537729"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495300" y="1435100"/>
            <a:ext cx="3259005"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6" name="Shape 66"/>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941644" y="4800600"/>
            <a:ext cx="59435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2"/>
          </p:nvPr>
        </p:nvSpPr>
        <p:spPr>
          <a:xfrm>
            <a:off x="1941644" y="612775"/>
            <a:ext cx="5943599" cy="4114800"/>
          </a:xfrm>
          <a:prstGeom prst="rect">
            <a:avLst/>
          </a:prstGeom>
          <a:noFill/>
          <a:ln>
            <a:noFill/>
          </a:ln>
        </p:spPr>
      </p:sp>
      <p:sp>
        <p:nvSpPr>
          <p:cNvPr id="72" name="Shape 72"/>
          <p:cNvSpPr txBox="1">
            <a:spLocks noGrp="1"/>
          </p:cNvSpPr>
          <p:nvPr>
            <p:ph type="body" idx="1"/>
          </p:nvPr>
        </p:nvSpPr>
        <p:spPr>
          <a:xfrm>
            <a:off x="1941644" y="5367337"/>
            <a:ext cx="59435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3" name="Shape 73"/>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4" name="Shape 74"/>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95300" y="274637"/>
            <a:ext cx="89154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95300" y="1600200"/>
            <a:ext cx="89154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a:lvl1pPr>
            <a:lvl2pPr marL="742950" marR="0" indent="-107950" algn="l" rtl="0">
              <a:spcBef>
                <a:spcPts val="560"/>
              </a:spcBef>
              <a:buClr>
                <a:schemeClr val="dk1"/>
              </a:buClr>
              <a:buFont typeface="Arial"/>
              <a:buChar char="–"/>
              <a:defRPr/>
            </a:lvl2pPr>
            <a:lvl3pPr marL="1143000" marR="0" indent="-76200" algn="l" rtl="0">
              <a:spcBef>
                <a:spcPts val="480"/>
              </a:spcBef>
              <a:buClr>
                <a:schemeClr val="dk1"/>
              </a:buClr>
              <a:buFont typeface="Arial"/>
              <a:buChar char="•"/>
              <a:defRPr/>
            </a:lvl3pPr>
            <a:lvl4pPr marL="1600200" marR="0" indent="-101600" algn="l" rtl="0">
              <a:spcBef>
                <a:spcPts val="400"/>
              </a:spcBef>
              <a:buClr>
                <a:schemeClr val="dk1"/>
              </a:buClr>
              <a:buFont typeface="Arial"/>
              <a:buChar char="–"/>
              <a:defRPr/>
            </a:lvl4pPr>
            <a:lvl5pPr marL="2057400" marR="0" indent="-101600" algn="l" rtl="0">
              <a:spcBef>
                <a:spcPts val="40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1" name="Shape 11"/>
          <p:cNvSpPr txBox="1">
            <a:spLocks noGrp="1"/>
          </p:cNvSpPr>
          <p:nvPr>
            <p:ph type="dt" idx="10"/>
          </p:nvPr>
        </p:nvSpPr>
        <p:spPr>
          <a:xfrm>
            <a:off x="495300" y="6356351"/>
            <a:ext cx="2311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384550" y="6356351"/>
            <a:ext cx="31368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7099300" y="6356351"/>
            <a:ext cx="2311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Shape 95"/>
          <p:cNvSpPr txBox="1"/>
          <p:nvPr/>
        </p:nvSpPr>
        <p:spPr>
          <a:xfrm>
            <a:off x="2288953" y="6487451"/>
            <a:ext cx="5322574" cy="25391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50" b="1" i="0" u="none" strike="noStrike" cap="none" baseline="0">
                <a:solidFill>
                  <a:schemeClr val="dk1"/>
                </a:solidFill>
                <a:latin typeface="Century Gothic"/>
                <a:ea typeface="Century Gothic"/>
                <a:cs typeface="Century Gothic"/>
                <a:sym typeface="Century Gothic"/>
              </a:rPr>
              <a:t>The information contained herein is strictly Private &amp; Confidential</a:t>
            </a:r>
          </a:p>
        </p:txBody>
      </p:sp>
      <p:sp>
        <p:nvSpPr>
          <p:cNvPr id="96" name="Shape 96"/>
          <p:cNvSpPr txBox="1"/>
          <p:nvPr/>
        </p:nvSpPr>
        <p:spPr>
          <a:xfrm>
            <a:off x="2883009" y="6058980"/>
            <a:ext cx="4134458"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100" b="0" i="0" u="none" strike="noStrike" cap="none" baseline="0">
                <a:solidFill>
                  <a:schemeClr val="dk1"/>
                </a:solidFill>
                <a:latin typeface="Arial"/>
                <a:ea typeface="Arial"/>
                <a:cs typeface="Arial"/>
                <a:sym typeface="Arial"/>
              </a:rPr>
              <a:t>AUDIT &amp; ASSURANCE </a:t>
            </a:r>
            <a:r>
              <a:rPr lang="en-US" sz="1100" b="1" i="0" u="none" strike="noStrike" cap="none" baseline="0">
                <a:solidFill>
                  <a:srgbClr val="FF0000"/>
                </a:solidFill>
                <a:latin typeface="Arial"/>
                <a:ea typeface="Arial"/>
                <a:cs typeface="Arial"/>
                <a:sym typeface="Arial"/>
              </a:rPr>
              <a:t>.</a:t>
            </a:r>
            <a:r>
              <a:rPr lang="en-US" sz="1100" b="0" i="0" u="none" strike="noStrike" cap="none" baseline="0">
                <a:solidFill>
                  <a:schemeClr val="dk1"/>
                </a:solidFill>
                <a:latin typeface="Arial"/>
                <a:ea typeface="Arial"/>
                <a:cs typeface="Arial"/>
                <a:sym typeface="Arial"/>
              </a:rPr>
              <a:t> TAXATION </a:t>
            </a:r>
            <a:r>
              <a:rPr lang="en-US" sz="1100" b="1" i="0" u="none" strike="noStrike" cap="none" baseline="0">
                <a:solidFill>
                  <a:srgbClr val="FF0000"/>
                </a:solidFill>
                <a:latin typeface="Arial"/>
                <a:ea typeface="Arial"/>
                <a:cs typeface="Arial"/>
                <a:sym typeface="Arial"/>
              </a:rPr>
              <a:t>.</a:t>
            </a:r>
            <a:r>
              <a:rPr lang="en-US" sz="1100" b="0" i="0" u="none" strike="noStrike" cap="none" baseline="0">
                <a:solidFill>
                  <a:schemeClr val="dk1"/>
                </a:solidFill>
                <a:latin typeface="Arial"/>
                <a:ea typeface="Arial"/>
                <a:cs typeface="Arial"/>
                <a:sym typeface="Arial"/>
              </a:rPr>
              <a:t> ADVISORY</a:t>
            </a:r>
          </a:p>
          <a:p>
            <a:pPr marL="0" marR="0" lvl="0" indent="0" algn="ctr" rtl="0">
              <a:spcBef>
                <a:spcPts val="0"/>
              </a:spcBef>
              <a:buSzPct val="25000"/>
              <a:buNone/>
            </a:pPr>
            <a:r>
              <a:rPr lang="en-US" sz="1100" b="0" i="0" u="none" strike="noStrike" cap="none" baseline="0">
                <a:solidFill>
                  <a:schemeClr val="dk1"/>
                </a:solidFill>
                <a:latin typeface="Arial"/>
                <a:ea typeface="Arial"/>
                <a:cs typeface="Arial"/>
                <a:sym typeface="Arial"/>
              </a:rPr>
              <a:t>www.</a:t>
            </a:r>
            <a:r>
              <a:rPr lang="en-US" sz="1100" b="0" i="0" u="none" strike="noStrike" cap="none" baseline="0">
                <a:solidFill>
                  <a:srgbClr val="FF0000"/>
                </a:solidFill>
                <a:latin typeface="Arial"/>
                <a:ea typeface="Arial"/>
                <a:cs typeface="Arial"/>
                <a:sym typeface="Arial"/>
              </a:rPr>
              <a:t>salihin</a:t>
            </a:r>
            <a:r>
              <a:rPr lang="en-US" sz="1100" b="0" i="0" u="none" strike="noStrike" cap="none" baseline="0">
                <a:solidFill>
                  <a:schemeClr val="dk1"/>
                </a:solidFill>
                <a:latin typeface="Arial"/>
                <a:ea typeface="Arial"/>
                <a:cs typeface="Arial"/>
                <a:sym typeface="Arial"/>
              </a:rPr>
              <a:t>.com.my </a:t>
            </a:r>
            <a:r>
              <a:rPr lang="en-US" sz="1100" b="0" i="0" u="none" strike="noStrike" cap="none" baseline="0">
                <a:solidFill>
                  <a:srgbClr val="595959"/>
                </a:solidFill>
                <a:latin typeface="Arial"/>
                <a:ea typeface="Arial"/>
                <a:cs typeface="Arial"/>
                <a:sym typeface="Arial"/>
              </a:rPr>
              <a:t> I </a:t>
            </a:r>
            <a:r>
              <a:rPr lang="en-US" sz="1100" b="0" i="0" u="none" strike="noStrike" cap="none" baseline="0">
                <a:solidFill>
                  <a:schemeClr val="dk1"/>
                </a:solidFill>
                <a:latin typeface="Arial"/>
                <a:ea typeface="Arial"/>
                <a:cs typeface="Arial"/>
                <a:sym typeface="Arial"/>
              </a:rPr>
              <a:t> www.my</a:t>
            </a:r>
            <a:r>
              <a:rPr lang="en-US" sz="1100" b="0" i="0" u="none" strike="noStrike" cap="none" baseline="0">
                <a:solidFill>
                  <a:srgbClr val="FF0000"/>
                </a:solidFill>
                <a:latin typeface="Arial"/>
                <a:ea typeface="Arial"/>
                <a:cs typeface="Arial"/>
                <a:sym typeface="Arial"/>
              </a:rPr>
              <a:t>salihin</a:t>
            </a:r>
            <a:r>
              <a:rPr lang="en-US" sz="1100" b="0" i="0" u="none" strike="noStrike" cap="none" baseline="0">
                <a:solidFill>
                  <a:schemeClr val="dk1"/>
                </a:solidFill>
                <a:latin typeface="Arial"/>
                <a:ea typeface="Arial"/>
                <a:cs typeface="Arial"/>
                <a:sym typeface="Arial"/>
              </a:rPr>
              <a:t>.com</a:t>
            </a: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4.xml"/><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p:nvPr/>
        </p:nvSpPr>
        <p:spPr>
          <a:xfrm>
            <a:off x="-663622" y="1556791"/>
            <a:ext cx="7560839" cy="1800198"/>
          </a:xfrm>
          <a:prstGeom prst="roundRect">
            <a:avLst>
              <a:gd name="adj" fmla="val 10047"/>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05" name="Shape 105"/>
          <p:cNvSpPr txBox="1"/>
          <p:nvPr/>
        </p:nvSpPr>
        <p:spPr>
          <a:xfrm>
            <a:off x="-158365" y="2139533"/>
            <a:ext cx="6983573" cy="954106"/>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800" b="1" i="0" u="none" strike="noStrike" cap="none" baseline="0" dirty="0">
                <a:solidFill>
                  <a:schemeClr val="lt1"/>
                </a:solidFill>
                <a:latin typeface="Century Gothic"/>
                <a:ea typeface="Century Gothic"/>
                <a:cs typeface="Century Gothic"/>
                <a:sym typeface="Century Gothic"/>
              </a:rPr>
              <a:t>PROPOSAL FOR STRATEGIC </a:t>
            </a:r>
            <a:r>
              <a:rPr lang="en-US" sz="2800" b="1" i="0" u="none" strike="noStrike" cap="none" baseline="0" dirty="0" smtClean="0">
                <a:solidFill>
                  <a:schemeClr val="lt1"/>
                </a:solidFill>
                <a:latin typeface="Century Gothic"/>
                <a:ea typeface="Century Gothic"/>
                <a:cs typeface="Century Gothic"/>
                <a:sym typeface="Century Gothic"/>
              </a:rPr>
              <a:t>COLLABORATION</a:t>
            </a:r>
            <a:endParaRPr lang="en-US" sz="2800" b="1" i="0" u="none" strike="noStrike" cap="none" baseline="0" dirty="0">
              <a:solidFill>
                <a:schemeClr val="lt1"/>
              </a:solidFill>
              <a:latin typeface="Century Gothic"/>
              <a:ea typeface="Century Gothic"/>
              <a:cs typeface="Century Gothic"/>
              <a:sym typeface="Century Gothic"/>
            </a:endParaRPr>
          </a:p>
        </p:txBody>
      </p:sp>
      <p:sp>
        <p:nvSpPr>
          <p:cNvPr id="106" name="Shape 106"/>
          <p:cNvSpPr txBox="1"/>
          <p:nvPr/>
        </p:nvSpPr>
        <p:spPr>
          <a:xfrm>
            <a:off x="94266" y="6477000"/>
            <a:ext cx="3125182"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1" i="0" u="none" strike="noStrike" cap="none" baseline="0">
                <a:solidFill>
                  <a:schemeClr val="dk1"/>
                </a:solidFill>
                <a:latin typeface="Calibri"/>
                <a:ea typeface="Calibri"/>
                <a:cs typeface="Calibri"/>
                <a:sym typeface="Calibri"/>
              </a:rPr>
              <a:t>© 2014 </a:t>
            </a:r>
            <a:r>
              <a:rPr lang="en-US" sz="1100" b="1" i="0" u="none" strike="noStrike" cap="none" baseline="0">
                <a:solidFill>
                  <a:srgbClr val="FF0000"/>
                </a:solidFill>
                <a:latin typeface="Arial"/>
                <a:ea typeface="Arial"/>
                <a:cs typeface="Arial"/>
                <a:sym typeface="Arial"/>
              </a:rPr>
              <a:t>SALIHIN</a:t>
            </a:r>
            <a:r>
              <a:rPr lang="en-US" sz="1100" b="1" i="0" u="none" strike="noStrike" cap="none" baseline="0">
                <a:solidFill>
                  <a:schemeClr val="dk1"/>
                </a:solidFill>
                <a:latin typeface="Calibri"/>
                <a:ea typeface="Calibri"/>
                <a:cs typeface="Calibri"/>
                <a:sym typeface="Calibri"/>
              </a:rPr>
              <a:t>. All Rights Reserved</a:t>
            </a:r>
          </a:p>
        </p:txBody>
      </p:sp>
      <p:sp>
        <p:nvSpPr>
          <p:cNvPr id="107" name="Shape 107"/>
          <p:cNvSpPr txBox="1"/>
          <p:nvPr/>
        </p:nvSpPr>
        <p:spPr>
          <a:xfrm>
            <a:off x="5313039" y="4211796"/>
            <a:ext cx="213658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Calibri"/>
                <a:ea typeface="Calibri"/>
                <a:cs typeface="Calibri"/>
                <a:sym typeface="Calibri"/>
              </a:rPr>
              <a:t>Prepared by:</a:t>
            </a:r>
          </a:p>
        </p:txBody>
      </p:sp>
      <p:sp>
        <p:nvSpPr>
          <p:cNvPr id="108" name="Shape 108"/>
          <p:cNvSpPr txBox="1"/>
          <p:nvPr/>
        </p:nvSpPr>
        <p:spPr>
          <a:xfrm>
            <a:off x="592893" y="4211796"/>
            <a:ext cx="213658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Calibri"/>
                <a:ea typeface="Calibri"/>
                <a:cs typeface="Calibri"/>
                <a:sym typeface="Calibri"/>
              </a:rPr>
              <a:t>Prepared for:</a:t>
            </a:r>
          </a:p>
        </p:txBody>
      </p:sp>
      <p:pic>
        <p:nvPicPr>
          <p:cNvPr id="109" name="Shape 109"/>
          <p:cNvPicPr preferRelativeResize="0"/>
          <p:nvPr/>
        </p:nvPicPr>
        <p:blipFill rotWithShape="1">
          <a:blip r:embed="rId3">
            <a:alphaModFix/>
          </a:blip>
          <a:srcRect/>
          <a:stretch/>
        </p:blipFill>
        <p:spPr>
          <a:xfrm>
            <a:off x="5673080" y="4694389"/>
            <a:ext cx="3708848" cy="728128"/>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264" y="2159586"/>
            <a:ext cx="2124672" cy="861020"/>
          </a:xfrm>
          <a:prstGeom prst="rect">
            <a:avLst/>
          </a:prstGeom>
        </p:spPr>
      </p:pic>
      <p:pic>
        <p:nvPicPr>
          <p:cNvPr id="10" name="Shape 111"/>
          <p:cNvPicPr preferRelativeResize="0"/>
          <p:nvPr/>
        </p:nvPicPr>
        <p:blipFill>
          <a:blip r:embed="rId5">
            <a:alphaModFix/>
          </a:blip>
          <a:stretch>
            <a:fillRect/>
          </a:stretch>
        </p:blipFill>
        <p:spPr>
          <a:xfrm>
            <a:off x="530125" y="4581112"/>
            <a:ext cx="3086100" cy="1476375"/>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334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a:t>
            </a:r>
          </a:p>
          <a:p>
            <a:pPr marL="0" marR="0" lvl="0" indent="533400" algn="l" rtl="0">
              <a:spcBef>
                <a:spcPts val="0"/>
              </a:spcBef>
              <a:buSzPct val="25000"/>
              <a:buNone/>
            </a:pPr>
            <a:r>
              <a:rPr lang="en-US" sz="1800" b="0" i="0" u="none" strike="noStrike" cap="none" baseline="0">
                <a:solidFill>
                  <a:schemeClr val="lt1"/>
                </a:solidFill>
                <a:latin typeface="Calibri"/>
                <a:ea typeface="Calibri"/>
                <a:cs typeface="Calibri"/>
                <a:sym typeface="Calibri"/>
              </a:rPr>
              <a:t>INTERNATIONAL LINKS/NETWORK</a:t>
            </a:r>
          </a:p>
        </p:txBody>
      </p:sp>
      <p:sp>
        <p:nvSpPr>
          <p:cNvPr id="260" name="Shape 260"/>
          <p:cNvSpPr/>
          <p:nvPr/>
        </p:nvSpPr>
        <p:spPr>
          <a:xfrm>
            <a:off x="713293" y="4635135"/>
            <a:ext cx="8488178" cy="1200322"/>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800" b="0" i="0" u="none" strike="noStrike" cap="none" baseline="0">
                <a:solidFill>
                  <a:schemeClr val="dk1"/>
                </a:solidFill>
                <a:latin typeface="Century Gothic"/>
                <a:ea typeface="Century Gothic"/>
                <a:cs typeface="Century Gothic"/>
                <a:sym typeface="Century Gothic"/>
              </a:rPr>
              <a:t>Eying international reach, </a:t>
            </a:r>
            <a:r>
              <a:rPr lang="en-US" sz="1800" b="0" i="0" u="none" strike="noStrike" cap="none" baseline="0">
                <a:solidFill>
                  <a:srgbClr val="FF0000"/>
                </a:solidFill>
                <a:latin typeface="Arial"/>
                <a:ea typeface="Arial"/>
                <a:cs typeface="Arial"/>
                <a:sym typeface="Arial"/>
              </a:rPr>
              <a:t>SALIHIN</a:t>
            </a:r>
            <a:r>
              <a:rPr lang="en-US" sz="1800" b="0" i="0" u="none" strike="noStrike" cap="none" baseline="0">
                <a:solidFill>
                  <a:schemeClr val="dk1"/>
                </a:solidFill>
                <a:latin typeface="Century Gothic"/>
                <a:ea typeface="Century Gothic"/>
                <a:cs typeface="Century Gothic"/>
                <a:sym typeface="Century Gothic"/>
              </a:rPr>
              <a:t> is a member firm of </a:t>
            </a:r>
            <a:r>
              <a:rPr lang="en-US" sz="1800" b="1" i="0" u="none" strike="noStrike" cap="none" baseline="0">
                <a:solidFill>
                  <a:schemeClr val="dk1"/>
                </a:solidFill>
                <a:latin typeface="Century Gothic"/>
                <a:ea typeface="Century Gothic"/>
                <a:cs typeface="Century Gothic"/>
                <a:sym typeface="Century Gothic"/>
              </a:rPr>
              <a:t>i2an</a:t>
            </a:r>
            <a:r>
              <a:rPr lang="en-US" sz="1800" b="0" i="0" u="none" strike="noStrike" cap="none" baseline="0">
                <a:solidFill>
                  <a:schemeClr val="dk1"/>
                </a:solidFill>
                <a:latin typeface="Century Gothic"/>
                <a:ea typeface="Century Gothic"/>
                <a:cs typeface="Century Gothic"/>
                <a:sym typeface="Century Gothic"/>
              </a:rPr>
              <a:t>, a reputable global network of financial professionals which currently has over 500 professionals present in the major financial centres in Europe, the United States and Asia.</a:t>
            </a:r>
          </a:p>
        </p:txBody>
      </p:sp>
      <p:sp>
        <p:nvSpPr>
          <p:cNvPr id="261" name="Shape 261"/>
          <p:cNvSpPr/>
          <p:nvPr/>
        </p:nvSpPr>
        <p:spPr>
          <a:xfrm>
            <a:off x="713293" y="1844824"/>
            <a:ext cx="3816424" cy="2585317"/>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800" b="0" i="0" u="none" strike="noStrike" cap="none" baseline="0">
                <a:solidFill>
                  <a:srgbClr val="231F20"/>
                </a:solidFill>
                <a:latin typeface="Century Gothic"/>
                <a:ea typeface="Century Gothic"/>
                <a:cs typeface="Century Gothic"/>
                <a:sym typeface="Century Gothic"/>
              </a:rPr>
              <a:t>Today’s globalization and increasing complexity in the business environment call for strategic alliances. While providing firms with flexibility, they also allow firms to leverage resources and capabilities to achieve objectives that might otherwise beyond their reach.</a:t>
            </a:r>
          </a:p>
        </p:txBody>
      </p:sp>
      <p:pic>
        <p:nvPicPr>
          <p:cNvPr id="262" name="Shape 262"/>
          <p:cNvPicPr preferRelativeResize="0"/>
          <p:nvPr/>
        </p:nvPicPr>
        <p:blipFill rotWithShape="1">
          <a:blip r:embed="rId3">
            <a:alphaModFix/>
          </a:blip>
          <a:srcRect/>
          <a:stretch/>
        </p:blipFill>
        <p:spPr>
          <a:xfrm>
            <a:off x="4793078" y="3069283"/>
            <a:ext cx="4208085" cy="1151481"/>
          </a:xfrm>
          <a:prstGeom prst="rect">
            <a:avLst/>
          </a:prstGeom>
          <a:noFill/>
          <a:ln>
            <a:noFill/>
          </a:ln>
        </p:spPr>
      </p:pic>
      <p:sp>
        <p:nvSpPr>
          <p:cNvPr id="263" name="Shape 263"/>
          <p:cNvSpPr/>
          <p:nvPr/>
        </p:nvSpPr>
        <p:spPr>
          <a:xfrm>
            <a:off x="6449262" y="4018598"/>
            <a:ext cx="1720342"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1" i="0" u="none" strike="noStrike" cap="none" baseline="0">
                <a:solidFill>
                  <a:schemeClr val="dk1"/>
                </a:solidFill>
                <a:latin typeface="Century Gothic"/>
                <a:ea typeface="Century Gothic"/>
                <a:cs typeface="Century Gothic"/>
                <a:sym typeface="Century Gothic"/>
              </a:rPr>
              <a:t>http://www.i2an.com/</a:t>
            </a:r>
          </a:p>
        </p:txBody>
      </p:sp>
      <p:sp>
        <p:nvSpPr>
          <p:cNvPr id="264" name="Shape 26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10</a:t>
            </a:fld>
            <a:endParaRPr lang="en-US" sz="1200" b="0" i="0" u="none" strike="noStrike" cap="none" baseline="0">
              <a:solidFill>
                <a:srgbClr val="888888"/>
              </a:solidFill>
              <a:latin typeface="Calibri"/>
              <a:ea typeface="Calibri"/>
              <a:cs typeface="Calibri"/>
              <a:sym typeface="Calibri"/>
            </a:endParaRPr>
          </a:p>
        </p:txBody>
      </p:sp>
      <p:sp>
        <p:nvSpPr>
          <p:cNvPr id="265" name="Shape 26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grpSp>
        <p:nvGrpSpPr>
          <p:cNvPr id="266" name="Shape 266"/>
          <p:cNvGrpSpPr/>
          <p:nvPr/>
        </p:nvGrpSpPr>
        <p:grpSpPr>
          <a:xfrm>
            <a:off x="4813366" y="1857470"/>
            <a:ext cx="4316098" cy="1139482"/>
            <a:chOff x="4793078" y="1699758"/>
            <a:chExt cx="4316098" cy="1139482"/>
          </a:xfrm>
        </p:grpSpPr>
        <p:pic>
          <p:nvPicPr>
            <p:cNvPr id="267" name="Shape 267"/>
            <p:cNvPicPr preferRelativeResize="0"/>
            <p:nvPr/>
          </p:nvPicPr>
          <p:blipFill rotWithShape="1">
            <a:blip r:embed="rId4">
              <a:alphaModFix/>
            </a:blip>
            <a:srcRect l="2572" t="26556" r="10981" b="46888"/>
            <a:stretch/>
          </p:blipFill>
          <p:spPr>
            <a:xfrm>
              <a:off x="4793078" y="1844824"/>
              <a:ext cx="4316098" cy="994416"/>
            </a:xfrm>
            <a:prstGeom prst="rect">
              <a:avLst/>
            </a:prstGeom>
            <a:noFill/>
            <a:ln>
              <a:noFill/>
            </a:ln>
          </p:spPr>
        </p:pic>
        <p:pic>
          <p:nvPicPr>
            <p:cNvPr id="268" name="Shape 268"/>
            <p:cNvPicPr preferRelativeResize="0"/>
            <p:nvPr/>
          </p:nvPicPr>
          <p:blipFill rotWithShape="1">
            <a:blip r:embed="rId5">
              <a:alphaModFix/>
            </a:blip>
            <a:srcRect/>
            <a:stretch/>
          </p:blipFill>
          <p:spPr>
            <a:xfrm>
              <a:off x="6275246" y="1699758"/>
              <a:ext cx="1494260" cy="408882"/>
            </a:xfrm>
            <a:prstGeom prst="rect">
              <a:avLst/>
            </a:prstGeom>
            <a:noFill/>
            <a:ln>
              <a:noFill/>
            </a:ln>
          </p:spPr>
        </p:pic>
      </p:gr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p:nvPr/>
        </p:nvSpPr>
        <p:spPr>
          <a:xfrm>
            <a:off x="2971800" y="4655189"/>
            <a:ext cx="635634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smtClean="0">
                <a:solidFill>
                  <a:schemeClr val="dk1"/>
                </a:solidFill>
                <a:latin typeface="Calibri"/>
                <a:ea typeface="Calibri"/>
                <a:cs typeface="Calibri"/>
                <a:sym typeface="Calibri"/>
              </a:rPr>
              <a:t>2</a:t>
            </a:r>
            <a:r>
              <a:rPr lang="en-US" sz="2400" b="0" i="0" u="none" strike="noStrike" cap="none" baseline="0" dirty="0" smtClean="0">
                <a:solidFill>
                  <a:schemeClr val="dk1"/>
                </a:solidFill>
                <a:latin typeface="Calibri"/>
                <a:ea typeface="Calibri"/>
                <a:cs typeface="Calibri"/>
                <a:sym typeface="Calibri"/>
              </a:rPr>
              <a:t>.0 </a:t>
            </a:r>
            <a:r>
              <a:rPr lang="en-US" sz="2400" b="0" i="0" u="none" strike="noStrike" cap="none" baseline="0" dirty="0">
                <a:solidFill>
                  <a:schemeClr val="dk1"/>
                </a:solidFill>
                <a:latin typeface="Calibri"/>
                <a:ea typeface="Calibri"/>
                <a:cs typeface="Calibri"/>
                <a:sym typeface="Calibri"/>
              </a:rPr>
              <a:t>ABOUT SALIHIN PREMIER SOLUTIONS (SPS)</a:t>
            </a:r>
          </a:p>
        </p:txBody>
      </p:sp>
      <p:grpSp>
        <p:nvGrpSpPr>
          <p:cNvPr id="274" name="Shape 274"/>
          <p:cNvGrpSpPr/>
          <p:nvPr/>
        </p:nvGrpSpPr>
        <p:grpSpPr>
          <a:xfrm>
            <a:off x="660400" y="3008661"/>
            <a:ext cx="8667750" cy="2455495"/>
            <a:chOff x="609600" y="3008661"/>
            <a:chExt cx="8001000" cy="2455495"/>
          </a:xfrm>
        </p:grpSpPr>
        <p:cxnSp>
          <p:nvCxnSpPr>
            <p:cNvPr id="275" name="Shape 275"/>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276" name="Shape 276"/>
            <p:cNvGrpSpPr/>
            <p:nvPr/>
          </p:nvGrpSpPr>
          <p:grpSpPr>
            <a:xfrm>
              <a:off x="609600" y="3008661"/>
              <a:ext cx="1905000" cy="2231303"/>
              <a:chOff x="609600" y="3008661"/>
              <a:chExt cx="1905000" cy="2231303"/>
            </a:xfrm>
          </p:grpSpPr>
          <p:sp>
            <p:nvSpPr>
              <p:cNvPr id="277" name="Shape 277"/>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278" name="Shape 278"/>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279" name="Shape 279"/>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11</a:t>
            </a:fld>
            <a:endParaRPr lang="en-US" sz="1200" b="0" i="0" u="none" strike="noStrike" cap="none" baseline="0">
              <a:solidFill>
                <a:srgbClr val="888888"/>
              </a:solidFill>
              <a:latin typeface="Calibri"/>
              <a:ea typeface="Calibri"/>
              <a:cs typeface="Calibri"/>
              <a:sym typeface="Calibri"/>
            </a:endParaRPr>
          </a:p>
        </p:txBody>
      </p:sp>
      <p:sp>
        <p:nvSpPr>
          <p:cNvPr id="280" name="Shape 280"/>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ABOUT US</a:t>
            </a:r>
            <a:endParaRPr lang="en-US" sz="2800" b="0" i="0" u="none" strike="noStrike" cap="none" baseline="0" dirty="0">
              <a:solidFill>
                <a:schemeClr val="lt1"/>
              </a:solidFill>
              <a:latin typeface="Calibri"/>
              <a:ea typeface="Calibri"/>
              <a:cs typeface="Calibri"/>
              <a:sym typeface="Calibri"/>
            </a:endParaRPr>
          </a:p>
          <a:p>
            <a:pPr marL="0" marR="0" lvl="0" indent="520700" algn="l" rtl="0">
              <a:spcBef>
                <a:spcPts val="0"/>
              </a:spcBef>
              <a:buSzPct val="25000"/>
              <a:buNone/>
            </a:pPr>
            <a:r>
              <a:rPr lang="en-US" sz="1800" b="0" i="0" u="none" strike="noStrike" cap="none" baseline="0" dirty="0">
                <a:solidFill>
                  <a:schemeClr val="lt1"/>
                </a:solidFill>
                <a:latin typeface="Calibri"/>
                <a:ea typeface="Calibri"/>
                <a:cs typeface="Calibri"/>
                <a:sym typeface="Calibri"/>
              </a:rPr>
              <a:t>SALIHIN PREMIER SOLUTIONS BACKGROUND</a:t>
            </a:r>
          </a:p>
        </p:txBody>
      </p:sp>
      <p:sp>
        <p:nvSpPr>
          <p:cNvPr id="286" name="Shape 286"/>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12</a:t>
            </a:fld>
            <a:endParaRPr lang="en-US" sz="1200" b="0" i="0" u="none" strike="noStrike" cap="none" baseline="0">
              <a:solidFill>
                <a:srgbClr val="888888"/>
              </a:solidFill>
              <a:latin typeface="Calibri"/>
              <a:ea typeface="Calibri"/>
              <a:cs typeface="Calibri"/>
              <a:sym typeface="Calibri"/>
            </a:endParaRPr>
          </a:p>
        </p:txBody>
      </p:sp>
      <p:sp>
        <p:nvSpPr>
          <p:cNvPr id="287" name="Shape 287"/>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88" name="Shape 288"/>
          <p:cNvSpPr txBox="1"/>
          <p:nvPr/>
        </p:nvSpPr>
        <p:spPr>
          <a:xfrm>
            <a:off x="381000" y="1447800"/>
            <a:ext cx="8763000" cy="424731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800" b="0" i="0" u="none" strike="noStrike" cap="none" baseline="0" dirty="0">
                <a:solidFill>
                  <a:schemeClr val="dk1"/>
                </a:solidFill>
                <a:latin typeface="Calibri"/>
                <a:ea typeface="Calibri"/>
                <a:cs typeface="Calibri"/>
                <a:sym typeface="Calibri"/>
              </a:rPr>
              <a:t>The </a:t>
            </a:r>
            <a:r>
              <a:rPr lang="en-US" sz="1800" b="0" i="0" u="none" strike="noStrike" cap="none" baseline="0" dirty="0">
                <a:solidFill>
                  <a:srgbClr val="FF0000"/>
                </a:solidFill>
                <a:latin typeface="Calibri"/>
                <a:ea typeface="Calibri"/>
                <a:cs typeface="Calibri"/>
                <a:sym typeface="Calibri"/>
              </a:rPr>
              <a:t>SALIHIN PREMIER SOLUTIONS </a:t>
            </a:r>
            <a:r>
              <a:rPr lang="en-US" sz="1800" b="0" i="0" u="none" strike="noStrike" cap="none" baseline="0" dirty="0">
                <a:solidFill>
                  <a:schemeClr val="dk1"/>
                </a:solidFill>
                <a:latin typeface="Calibri"/>
                <a:ea typeface="Calibri"/>
                <a:cs typeface="Calibri"/>
                <a:sym typeface="Calibri"/>
              </a:rPr>
              <a:t>also know as </a:t>
            </a:r>
            <a:r>
              <a:rPr lang="en-US" sz="1800" b="0" i="0" u="none" strike="noStrike" cap="none" baseline="0" dirty="0">
                <a:solidFill>
                  <a:srgbClr val="FF0000"/>
                </a:solidFill>
                <a:latin typeface="Calibri"/>
                <a:ea typeface="Calibri"/>
                <a:cs typeface="Calibri"/>
                <a:sym typeface="Calibri"/>
              </a:rPr>
              <a:t>SPS SOFTWARE </a:t>
            </a:r>
            <a:r>
              <a:rPr lang="en-US" sz="1800" b="0" i="0" u="none" strike="noStrike" cap="none" baseline="0" dirty="0">
                <a:solidFill>
                  <a:schemeClr val="dk1"/>
                </a:solidFill>
                <a:latin typeface="Calibri"/>
                <a:ea typeface="Calibri"/>
                <a:cs typeface="Calibri"/>
                <a:sym typeface="Calibri"/>
              </a:rPr>
              <a:t>, the </a:t>
            </a:r>
            <a:r>
              <a:rPr lang="en-US" sz="1800" b="0" i="0" u="none" strike="noStrike" cap="none" baseline="0" dirty="0" smtClean="0">
                <a:solidFill>
                  <a:schemeClr val="dk1"/>
                </a:solidFill>
                <a:latin typeface="Calibri"/>
                <a:ea typeface="Calibri"/>
                <a:cs typeface="Calibri"/>
                <a:sym typeface="Calibri"/>
              </a:rPr>
              <a:t>intelligent </a:t>
            </a:r>
            <a:r>
              <a:rPr lang="en-US" sz="1800" b="0" i="0" u="none" strike="noStrike" cap="none" baseline="0" dirty="0">
                <a:solidFill>
                  <a:schemeClr val="dk1"/>
                </a:solidFill>
                <a:latin typeface="Calibri"/>
                <a:ea typeface="Calibri"/>
                <a:cs typeface="Calibri"/>
                <a:sym typeface="Calibri"/>
              </a:rPr>
              <a:t>software in the world that can manage numerous aspects </a:t>
            </a:r>
            <a:r>
              <a:rPr lang="en-US" sz="1800" b="0" i="0" u="none" strike="noStrike" cap="none" baseline="0" dirty="0" smtClean="0">
                <a:solidFill>
                  <a:schemeClr val="dk1"/>
                </a:solidFill>
                <a:latin typeface="Calibri"/>
                <a:ea typeface="Calibri"/>
                <a:cs typeface="Calibri"/>
                <a:sym typeface="Calibri"/>
              </a:rPr>
              <a:t>of financial </a:t>
            </a:r>
            <a:r>
              <a:rPr lang="en-US" sz="1800" b="0" i="0" u="none" strike="noStrike" cap="none" baseline="0" dirty="0">
                <a:solidFill>
                  <a:schemeClr val="dk1"/>
                </a:solidFill>
                <a:latin typeface="Calibri"/>
                <a:ea typeface="Calibri"/>
                <a:cs typeface="Calibri"/>
                <a:sym typeface="Calibri"/>
              </a:rPr>
              <a:t>accounting including Goods and Services Tax (GST) and Zakat calculation, </a:t>
            </a:r>
            <a:r>
              <a:rPr lang="en-US" sz="1800" b="0" i="0" u="none" strike="noStrike" cap="none" baseline="0" dirty="0" err="1">
                <a:solidFill>
                  <a:schemeClr val="dk1"/>
                </a:solidFill>
                <a:latin typeface="Calibri"/>
                <a:ea typeface="Calibri"/>
                <a:cs typeface="Calibri"/>
                <a:sym typeface="Calibri"/>
              </a:rPr>
              <a:t>customised</a:t>
            </a:r>
            <a:r>
              <a:rPr lang="en-US" sz="1800" b="0" i="0" u="none" strike="noStrike" cap="none" baseline="0" dirty="0">
                <a:solidFill>
                  <a:schemeClr val="dk1"/>
                </a:solidFill>
                <a:latin typeface="Calibri"/>
                <a:ea typeface="Calibri"/>
                <a:cs typeface="Calibri"/>
                <a:sym typeface="Calibri"/>
              </a:rPr>
              <a:t> specially for Small and Medium Enterprises (SMEs). </a:t>
            </a:r>
          </a:p>
          <a:p>
            <a:pPr marL="0" marR="0" lvl="0" indent="0" algn="just"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just" rtl="0">
              <a:spcBef>
                <a:spcPts val="0"/>
              </a:spcBef>
              <a:buSzPct val="25000"/>
              <a:buNone/>
            </a:pPr>
            <a:r>
              <a:rPr lang="en-US" sz="1800" b="0" i="0" u="none" strike="noStrike" cap="none" baseline="0" dirty="0">
                <a:solidFill>
                  <a:srgbClr val="FF0000"/>
                </a:solidFill>
                <a:latin typeface="Calibri"/>
                <a:ea typeface="Calibri"/>
                <a:cs typeface="Calibri"/>
                <a:sym typeface="Calibri"/>
              </a:rPr>
              <a:t>SPS SOFTWARE </a:t>
            </a:r>
            <a:r>
              <a:rPr lang="en-US" sz="1800" b="0" i="0" u="none" strike="noStrike" cap="none" baseline="0" dirty="0">
                <a:solidFill>
                  <a:schemeClr val="dk1"/>
                </a:solidFill>
                <a:latin typeface="Calibri"/>
                <a:ea typeface="Calibri"/>
                <a:cs typeface="Calibri"/>
                <a:sym typeface="Calibri"/>
              </a:rPr>
              <a:t>is an efficient and effective accounting software that accommodates changes affecting invoicing and billing system of the business process. The software is powered by the latest security features to secure data or information for optimal integrity and confidentiality. It is tailor made for small and medium industries by professional accountants. </a:t>
            </a:r>
          </a:p>
          <a:p>
            <a:pPr marL="0" marR="0" lvl="0" indent="0" algn="just"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just" rtl="0">
              <a:spcBef>
                <a:spcPts val="0"/>
              </a:spcBef>
              <a:buSzPct val="25000"/>
              <a:buNone/>
            </a:pPr>
            <a:r>
              <a:rPr lang="en-US" sz="1800" b="0" i="0" u="none" strike="noStrike" cap="none" baseline="0" dirty="0">
                <a:solidFill>
                  <a:schemeClr val="dk1"/>
                </a:solidFill>
                <a:latin typeface="Calibri"/>
                <a:ea typeface="Calibri"/>
                <a:cs typeface="Calibri"/>
                <a:sym typeface="Calibri"/>
              </a:rPr>
              <a:t>The Zakat module makes </a:t>
            </a:r>
            <a:r>
              <a:rPr lang="en-US" sz="1800" b="0" i="0" u="none" strike="noStrike" cap="none" baseline="0" dirty="0">
                <a:solidFill>
                  <a:srgbClr val="FF0000"/>
                </a:solidFill>
                <a:latin typeface="Calibri"/>
                <a:ea typeface="Calibri"/>
                <a:cs typeface="Calibri"/>
                <a:sym typeface="Calibri"/>
              </a:rPr>
              <a:t>SPS SOFTWARE</a:t>
            </a:r>
            <a:r>
              <a:rPr lang="en-US" sz="1800" b="0" i="0" u="none" strike="noStrike" cap="none" baseline="0" dirty="0">
                <a:solidFill>
                  <a:schemeClr val="dk1"/>
                </a:solidFill>
                <a:latin typeface="Calibri"/>
                <a:ea typeface="Calibri"/>
                <a:cs typeface="Calibri"/>
                <a:sym typeface="Calibri"/>
              </a:rPr>
              <a:t> the first comprehensive accounting software with Zakat solution. It will make it easier than ever for Muslim businesses, corporations and organizations to determine the amount payable as Zakat. With Zakat feature built in, it is simply the best accounting software yet. </a:t>
            </a: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SPS</a:t>
            </a:r>
            <a:endParaRPr lang="en-US" sz="2800" b="0" i="0" u="none" strike="noStrike" cap="none" baseline="0" dirty="0">
              <a:solidFill>
                <a:schemeClr val="lt1"/>
              </a:solidFill>
              <a:latin typeface="Calibri"/>
              <a:ea typeface="Calibri"/>
              <a:cs typeface="Calibri"/>
              <a:sym typeface="Calibri"/>
            </a:endParaRPr>
          </a:p>
          <a:p>
            <a:pPr marL="0" marR="0" lvl="0" indent="520700" algn="l" rtl="0">
              <a:spcBef>
                <a:spcPts val="0"/>
              </a:spcBef>
              <a:buSzPct val="25000"/>
              <a:buNone/>
            </a:pPr>
            <a:r>
              <a:rPr lang="en-US" sz="1800" b="0" i="0" u="none" strike="noStrike" cap="none" baseline="0" dirty="0" smtClean="0">
                <a:solidFill>
                  <a:schemeClr val="lt1"/>
                </a:solidFill>
                <a:latin typeface="Calibri"/>
                <a:ea typeface="Calibri"/>
                <a:cs typeface="Calibri"/>
                <a:sym typeface="Calibri"/>
              </a:rPr>
              <a:t>Modules in SPS</a:t>
            </a:r>
            <a:endParaRPr lang="en-US" sz="1800" b="0" i="0" u="none" strike="noStrike" cap="none" baseline="0" dirty="0">
              <a:solidFill>
                <a:schemeClr val="lt1"/>
              </a:solidFill>
              <a:latin typeface="Calibri"/>
              <a:ea typeface="Calibri"/>
              <a:cs typeface="Calibri"/>
              <a:sym typeface="Calibri"/>
            </a:endParaRPr>
          </a:p>
        </p:txBody>
      </p:sp>
      <p:sp>
        <p:nvSpPr>
          <p:cNvPr id="294" name="Shape 29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13</a:t>
            </a:fld>
            <a:endParaRPr lang="en-US" sz="1200" b="0" i="0" u="none" strike="noStrike" cap="none" baseline="0">
              <a:solidFill>
                <a:srgbClr val="888888"/>
              </a:solidFill>
              <a:latin typeface="Calibri"/>
              <a:ea typeface="Calibri"/>
              <a:cs typeface="Calibri"/>
              <a:sym typeface="Calibri"/>
            </a:endParaRPr>
          </a:p>
        </p:txBody>
      </p:sp>
      <p:sp>
        <p:nvSpPr>
          <p:cNvPr id="295" name="Shape 29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96" name="Shape 296"/>
          <p:cNvSpPr txBox="1"/>
          <p:nvPr/>
        </p:nvSpPr>
        <p:spPr>
          <a:xfrm>
            <a:off x="2000672" y="1340767"/>
            <a:ext cx="4876799" cy="6461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dirty="0">
                <a:solidFill>
                  <a:schemeClr val="dk1"/>
                </a:solidFill>
                <a:latin typeface="Calibri"/>
                <a:ea typeface="Calibri"/>
                <a:cs typeface="Calibri"/>
                <a:sym typeface="Calibri"/>
              </a:rPr>
              <a:t>There is </a:t>
            </a:r>
            <a:r>
              <a:rPr lang="en-US" sz="1800" b="1" i="0" u="none" strike="noStrike" cap="none" baseline="0" dirty="0" smtClean="0">
                <a:solidFill>
                  <a:schemeClr val="dk1"/>
                </a:solidFill>
                <a:latin typeface="Calibri"/>
                <a:ea typeface="Calibri"/>
                <a:cs typeface="Calibri"/>
                <a:sym typeface="Calibri"/>
              </a:rPr>
              <a:t>5 </a:t>
            </a:r>
            <a:r>
              <a:rPr lang="en-US" sz="1800" b="1" i="0" u="none" strike="noStrike" cap="none" baseline="0" dirty="0">
                <a:solidFill>
                  <a:schemeClr val="dk1"/>
                </a:solidFill>
                <a:latin typeface="Calibri"/>
                <a:ea typeface="Calibri"/>
                <a:cs typeface="Calibri"/>
                <a:sym typeface="Calibri"/>
              </a:rPr>
              <a:t>main modules that makes the SPS Accounting software like no other</a:t>
            </a:r>
            <a:r>
              <a:rPr lang="en-US" sz="1800" b="1" dirty="0">
                <a:solidFill>
                  <a:schemeClr val="dk1"/>
                </a:solidFill>
                <a:latin typeface="Calibri"/>
                <a:ea typeface="Calibri"/>
                <a:cs typeface="Calibri"/>
                <a:sym typeface="Calibri"/>
              </a:rPr>
              <a:t>’s</a:t>
            </a:r>
            <a:r>
              <a:rPr lang="en-US" sz="1800" b="1" i="0" u="none" strike="noStrike" cap="none" baseline="0" dirty="0">
                <a:solidFill>
                  <a:schemeClr val="dk1"/>
                </a:solidFill>
                <a:latin typeface="Calibri"/>
                <a:ea typeface="Calibri"/>
                <a:cs typeface="Calibri"/>
                <a:sym typeface="Calibri"/>
              </a:rPr>
              <a:t>.</a:t>
            </a:r>
          </a:p>
        </p:txBody>
      </p:sp>
      <p:graphicFrame>
        <p:nvGraphicFramePr>
          <p:cNvPr id="2" name="Diagram 1"/>
          <p:cNvGraphicFramePr/>
          <p:nvPr>
            <p:extLst>
              <p:ext uri="{D42A27DB-BD31-4B8C-83A1-F6EECF244321}">
                <p14:modId xmlns:p14="http://schemas.microsoft.com/office/powerpoint/2010/main" val="3664420911"/>
              </p:ext>
            </p:extLst>
          </p:nvPr>
        </p:nvGraphicFramePr>
        <p:xfrm>
          <a:off x="1496616" y="2110488"/>
          <a:ext cx="6228691" cy="4152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Shape 311"/>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panose="020F0502020204030204" pitchFamily="34" charset="0"/>
                <a:ea typeface="Calibri"/>
                <a:cs typeface="Calibri"/>
                <a:sym typeface="Calibri"/>
              </a:rPr>
              <a:t>SPS</a:t>
            </a:r>
            <a:endParaRPr lang="en-US" sz="2800" b="0" i="0" u="none" strike="noStrike" cap="none" baseline="0" dirty="0">
              <a:solidFill>
                <a:schemeClr val="lt1"/>
              </a:solidFill>
              <a:latin typeface="Calibri" panose="020F0502020204030204" pitchFamily="34" charset="0"/>
              <a:ea typeface="Calibri"/>
              <a:cs typeface="Calibri"/>
              <a:sym typeface="Calibri"/>
            </a:endParaRPr>
          </a:p>
          <a:p>
            <a:pPr marL="0" marR="0" lvl="0" indent="520700" algn="l" rtl="0">
              <a:spcBef>
                <a:spcPts val="0"/>
              </a:spcBef>
              <a:buSzPct val="25000"/>
              <a:buNone/>
            </a:pPr>
            <a:r>
              <a:rPr lang="en-US" sz="1800" b="0" i="0" u="none" strike="noStrike" cap="none" baseline="0" dirty="0" smtClean="0">
                <a:solidFill>
                  <a:schemeClr val="lt1"/>
                </a:solidFill>
                <a:latin typeface="Calibri" panose="020F0502020204030204" pitchFamily="34" charset="0"/>
                <a:ea typeface="Calibri"/>
                <a:cs typeface="Calibri"/>
                <a:sym typeface="Calibri"/>
              </a:rPr>
              <a:t>Core Features</a:t>
            </a:r>
            <a:endParaRPr lang="en-US" sz="1800" b="0" i="0" u="none" strike="noStrike" cap="none" baseline="0" dirty="0">
              <a:solidFill>
                <a:schemeClr val="lt1"/>
              </a:solidFill>
              <a:latin typeface="Calibri" panose="020F0502020204030204" pitchFamily="34" charset="0"/>
              <a:ea typeface="Calibri"/>
              <a:cs typeface="Calibri"/>
              <a:sym typeface="Calibri"/>
            </a:endParaRPr>
          </a:p>
        </p:txBody>
      </p:sp>
      <p:graphicFrame>
        <p:nvGraphicFramePr>
          <p:cNvPr id="3" name="Diagram 2"/>
          <p:cNvGraphicFramePr/>
          <p:nvPr>
            <p:extLst>
              <p:ext uri="{D42A27DB-BD31-4B8C-83A1-F6EECF244321}">
                <p14:modId xmlns:p14="http://schemas.microsoft.com/office/powerpoint/2010/main" val="1383716659"/>
              </p:ext>
            </p:extLst>
          </p:nvPr>
        </p:nvGraphicFramePr>
        <p:xfrm>
          <a:off x="200472" y="1412776"/>
          <a:ext cx="4248472" cy="237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234458831"/>
              </p:ext>
            </p:extLst>
          </p:nvPr>
        </p:nvGraphicFramePr>
        <p:xfrm>
          <a:off x="4808984" y="1340768"/>
          <a:ext cx="4032448" cy="24482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2725997899"/>
              </p:ext>
            </p:extLst>
          </p:nvPr>
        </p:nvGraphicFramePr>
        <p:xfrm>
          <a:off x="2792760" y="4005064"/>
          <a:ext cx="4320480" cy="266429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0" name="Shape 320"/>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SPS</a:t>
            </a:r>
            <a:endParaRPr lang="en-US" sz="2800" b="0" i="0" u="none" strike="noStrike" cap="none" baseline="0" dirty="0">
              <a:solidFill>
                <a:schemeClr val="lt1"/>
              </a:solidFill>
              <a:latin typeface="Calibri"/>
              <a:ea typeface="Calibri"/>
              <a:cs typeface="Calibri"/>
              <a:sym typeface="Calibri"/>
            </a:endParaRPr>
          </a:p>
          <a:p>
            <a:pPr marL="0" marR="0" lvl="0" indent="520700" algn="l" rtl="0">
              <a:spcBef>
                <a:spcPts val="0"/>
              </a:spcBef>
              <a:buSzPct val="25000"/>
              <a:buNone/>
            </a:pPr>
            <a:r>
              <a:rPr lang="en-US" sz="1800" b="0" i="0" u="none" strike="noStrike" cap="none" baseline="0" dirty="0">
                <a:solidFill>
                  <a:schemeClr val="lt1"/>
                </a:solidFill>
                <a:latin typeface="Calibri"/>
                <a:ea typeface="Calibri"/>
                <a:cs typeface="Calibri"/>
                <a:sym typeface="Calibri"/>
              </a:rPr>
              <a:t>SPS ACCOUNTING SOFTWARE REVIEW</a:t>
            </a:r>
          </a:p>
        </p:txBody>
      </p:sp>
      <p:sp>
        <p:nvSpPr>
          <p:cNvPr id="3" name="AutoShape 2" descr="Displaying SPS Dashboard.b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98" y="1484784"/>
            <a:ext cx="9469204" cy="4460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a:solidFill>
                  <a:schemeClr val="lt1"/>
                </a:solidFill>
                <a:latin typeface="Calibri"/>
                <a:ea typeface="Calibri"/>
                <a:cs typeface="Calibri"/>
                <a:sym typeface="Calibri"/>
              </a:rPr>
              <a:t>THE PROPOSAL</a:t>
            </a:r>
          </a:p>
          <a:p>
            <a:pPr marL="0" marR="0" lvl="0" indent="520700" algn="l" rtl="0">
              <a:spcBef>
                <a:spcPts val="0"/>
              </a:spcBef>
              <a:buSzPct val="25000"/>
              <a:buNone/>
            </a:pPr>
            <a:r>
              <a:rPr lang="en-US" sz="1800" b="0" i="0" u="none" strike="noStrike" cap="none" baseline="0" dirty="0">
                <a:solidFill>
                  <a:schemeClr val="lt1"/>
                </a:solidFill>
                <a:latin typeface="Calibri"/>
                <a:ea typeface="Calibri"/>
                <a:cs typeface="Calibri"/>
                <a:sym typeface="Calibri"/>
              </a:rPr>
              <a:t>VISION AND MISSION</a:t>
            </a:r>
          </a:p>
        </p:txBody>
      </p:sp>
      <p:sp>
        <p:nvSpPr>
          <p:cNvPr id="334" name="Shape 33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16</a:t>
            </a:fld>
            <a:endParaRPr lang="en-US" sz="1200" b="0" i="0" u="none" strike="noStrike" cap="none" baseline="0">
              <a:solidFill>
                <a:srgbClr val="888888"/>
              </a:solidFill>
              <a:latin typeface="Calibri"/>
              <a:ea typeface="Calibri"/>
              <a:cs typeface="Calibri"/>
              <a:sym typeface="Calibri"/>
            </a:endParaRPr>
          </a:p>
        </p:txBody>
      </p:sp>
      <p:sp>
        <p:nvSpPr>
          <p:cNvPr id="335" name="Shape 33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336" name="Shape 336"/>
          <p:cNvSpPr txBox="1"/>
          <p:nvPr/>
        </p:nvSpPr>
        <p:spPr>
          <a:xfrm>
            <a:off x="382072" y="1447800"/>
            <a:ext cx="8915400" cy="3693318"/>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2000" b="1" i="0" u="none" strike="noStrike" cap="none" baseline="0" dirty="0">
                <a:solidFill>
                  <a:schemeClr val="dk1"/>
                </a:solidFill>
                <a:latin typeface="Calibri"/>
                <a:ea typeface="Calibri"/>
                <a:cs typeface="Calibri"/>
                <a:sym typeface="Calibri"/>
              </a:rPr>
              <a:t>Vision</a:t>
            </a:r>
          </a:p>
          <a:p>
            <a:pPr marL="285750" marR="0" lvl="0" indent="-285750" algn="just" rtl="0">
              <a:spcBef>
                <a:spcPts val="0"/>
              </a:spcBef>
              <a:buClr>
                <a:schemeClr val="dk1"/>
              </a:buClr>
              <a:buSzPct val="100000"/>
              <a:buFont typeface="Arial"/>
              <a:buChar char="•"/>
            </a:pPr>
            <a:r>
              <a:rPr lang="en-US" sz="2000" b="0" i="0" u="none" strike="noStrike" cap="none" baseline="0" dirty="0">
                <a:solidFill>
                  <a:schemeClr val="dk1"/>
                </a:solidFill>
                <a:latin typeface="Calibri"/>
                <a:ea typeface="Calibri"/>
                <a:cs typeface="Calibri"/>
                <a:sym typeface="Calibri"/>
              </a:rPr>
              <a:t>To equip fresh graduate student from higher learning institution in Malaysia with high value added accounting software skill.</a:t>
            </a:r>
          </a:p>
          <a:p>
            <a:pPr marL="285750" marR="0" lvl="0" indent="-285750" algn="just" rtl="0">
              <a:spcBef>
                <a:spcPts val="0"/>
              </a:spcBef>
              <a:buClr>
                <a:schemeClr val="dk1"/>
              </a:buClr>
              <a:buSzPct val="100000"/>
              <a:buFont typeface="Arial"/>
              <a:buChar char="•"/>
            </a:pPr>
            <a:r>
              <a:rPr lang="en-US" sz="2000" b="0" i="0" u="none" strike="noStrike" cap="none" baseline="0" dirty="0">
                <a:solidFill>
                  <a:schemeClr val="dk1"/>
                </a:solidFill>
                <a:latin typeface="Calibri"/>
                <a:ea typeface="Calibri"/>
                <a:cs typeface="Calibri"/>
                <a:sym typeface="Calibri"/>
              </a:rPr>
              <a:t>Build long lasting reputation and commitment through excellence. </a:t>
            </a:r>
          </a:p>
          <a:p>
            <a:pPr marL="0" marR="0" lvl="0" indent="0" algn="just" rtl="0">
              <a:spcBef>
                <a:spcPts val="0"/>
              </a:spcBef>
              <a:buNone/>
            </a:pPr>
            <a:endParaRPr sz="2000" b="1" i="0" u="none" strike="noStrike" cap="none" baseline="0" dirty="0">
              <a:solidFill>
                <a:schemeClr val="dk1"/>
              </a:solidFill>
              <a:latin typeface="Calibri"/>
              <a:ea typeface="Calibri"/>
              <a:cs typeface="Calibri"/>
              <a:sym typeface="Calibri"/>
            </a:endParaRPr>
          </a:p>
          <a:p>
            <a:pPr marL="0" marR="0" lvl="0" indent="0" algn="just" rtl="0">
              <a:spcBef>
                <a:spcPts val="0"/>
              </a:spcBef>
              <a:buNone/>
            </a:pPr>
            <a:endParaRPr sz="2000" b="1" i="0" u="none" strike="noStrike" cap="none" baseline="0" dirty="0">
              <a:solidFill>
                <a:schemeClr val="dk1"/>
              </a:solidFill>
              <a:latin typeface="Calibri"/>
              <a:ea typeface="Calibri"/>
              <a:cs typeface="Calibri"/>
              <a:sym typeface="Calibri"/>
            </a:endParaRPr>
          </a:p>
          <a:p>
            <a:pPr marL="0" marR="0" lvl="0" indent="0" algn="just" rtl="0">
              <a:spcBef>
                <a:spcPts val="0"/>
              </a:spcBef>
              <a:buSzPct val="25000"/>
              <a:buNone/>
            </a:pPr>
            <a:r>
              <a:rPr lang="en-US" sz="2000" b="1" i="0" u="none" strike="noStrike" cap="none" baseline="0" dirty="0">
                <a:solidFill>
                  <a:schemeClr val="dk1"/>
                </a:solidFill>
                <a:latin typeface="Calibri"/>
                <a:ea typeface="Calibri"/>
                <a:cs typeface="Calibri"/>
                <a:sym typeface="Calibri"/>
              </a:rPr>
              <a:t>Mission</a:t>
            </a:r>
          </a:p>
          <a:p>
            <a:pPr marL="285750" marR="0" lvl="0" indent="-285750" algn="just" rtl="0">
              <a:spcBef>
                <a:spcPts val="0"/>
              </a:spcBef>
              <a:buClr>
                <a:schemeClr val="dk1"/>
              </a:buClr>
              <a:buSzPct val="100000"/>
              <a:buFont typeface="Arial"/>
              <a:buChar char="•"/>
            </a:pPr>
            <a:r>
              <a:rPr lang="en-US" sz="2000" b="0" i="0" u="none" strike="noStrike" cap="none" baseline="0" dirty="0">
                <a:solidFill>
                  <a:schemeClr val="dk1"/>
                </a:solidFill>
                <a:latin typeface="Calibri"/>
                <a:ea typeface="Calibri"/>
                <a:cs typeface="Calibri"/>
                <a:sym typeface="Calibri"/>
              </a:rPr>
              <a:t>Facilitate the expansion and integration of knowledge</a:t>
            </a:r>
          </a:p>
          <a:p>
            <a:pPr marL="285750" marR="0" lvl="0" indent="-285750" algn="just" rtl="0">
              <a:spcBef>
                <a:spcPts val="0"/>
              </a:spcBef>
              <a:buClr>
                <a:schemeClr val="dk1"/>
              </a:buClr>
              <a:buSzPct val="100000"/>
              <a:buFont typeface="Arial"/>
              <a:buChar char="•"/>
            </a:pPr>
            <a:r>
              <a:rPr lang="en-US" sz="2000" b="0" i="0" u="none" strike="noStrike" cap="none" baseline="0" dirty="0">
                <a:solidFill>
                  <a:schemeClr val="dk1"/>
                </a:solidFill>
                <a:latin typeface="Calibri"/>
                <a:ea typeface="Calibri"/>
                <a:cs typeface="Calibri"/>
                <a:sym typeface="Calibri"/>
              </a:rPr>
              <a:t>Going beyond and influence changes towards improvement.</a:t>
            </a:r>
          </a:p>
          <a:p>
            <a:pPr marL="285750" marR="0" lvl="0" indent="-285750" algn="just" rtl="0">
              <a:spcBef>
                <a:spcPts val="0"/>
              </a:spcBef>
              <a:buClr>
                <a:schemeClr val="dk1"/>
              </a:buClr>
              <a:buSzPct val="100000"/>
              <a:buFont typeface="Arial"/>
              <a:buChar char="•"/>
            </a:pPr>
            <a:r>
              <a:rPr lang="en-US" sz="2000" b="0" i="0" u="none" strike="noStrike" cap="none" baseline="0" dirty="0">
                <a:solidFill>
                  <a:schemeClr val="dk1"/>
                </a:solidFill>
                <a:latin typeface="Calibri"/>
                <a:ea typeface="Calibri"/>
                <a:cs typeface="Calibri"/>
                <a:sym typeface="Calibri"/>
              </a:rPr>
              <a:t>Provide solution that foster dedicated bonding between SALIHIN and </a:t>
            </a:r>
            <a:r>
              <a:rPr lang="en-US" sz="2000" b="0" i="0" u="none" strike="noStrike" cap="none" baseline="0" dirty="0" smtClean="0">
                <a:solidFill>
                  <a:schemeClr val="dk1"/>
                </a:solidFill>
                <a:latin typeface="Calibri"/>
                <a:ea typeface="Calibri"/>
                <a:cs typeface="Calibri"/>
                <a:sym typeface="Calibri"/>
              </a:rPr>
              <a:t>UNITEN</a:t>
            </a:r>
            <a:endParaRPr lang="en-US" sz="2000" b="0" i="0" u="none" strike="noStrike" cap="none" baseline="0" dirty="0">
              <a:solidFill>
                <a:schemeClr val="dk1"/>
              </a:solidFill>
              <a:latin typeface="Calibri"/>
              <a:ea typeface="Calibri"/>
              <a:cs typeface="Calibri"/>
              <a:sym typeface="Calibri"/>
            </a:endParaRPr>
          </a:p>
          <a:p>
            <a:pPr marL="0" marR="0" lvl="0" indent="0" algn="just" rtl="0">
              <a:spcBef>
                <a:spcPts val="0"/>
              </a:spcBef>
              <a:buNone/>
            </a:pPr>
            <a:endParaRPr sz="2000" b="0" i="0" u="none" strike="noStrike" cap="none" baseline="0" dirty="0">
              <a:solidFill>
                <a:schemeClr val="dk1"/>
              </a:solidFill>
              <a:latin typeface="Calibri"/>
              <a:ea typeface="Calibri"/>
              <a:cs typeface="Calibri"/>
              <a:sym typeface="Calibri"/>
            </a:endParaRPr>
          </a:p>
          <a:p>
            <a:pPr marL="0" marR="0" lvl="0" indent="0" algn="just" rtl="0">
              <a:spcBef>
                <a:spcPts val="0"/>
              </a:spcBef>
              <a:buNone/>
            </a:pPr>
            <a:endParaRPr sz="2000" b="0" i="0" u="none" strike="noStrike" cap="none" baseline="0" dirty="0">
              <a:solidFill>
                <a:schemeClr val="dk1"/>
              </a:solidFill>
              <a:latin typeface="Calibri"/>
              <a:ea typeface="Calibri"/>
              <a:cs typeface="Calibri"/>
              <a:sym typeface="Calibri"/>
            </a:endParaRPr>
          </a:p>
          <a:p>
            <a:pPr marL="0" marR="0" lvl="0" indent="0" algn="just" rtl="0">
              <a:spcBef>
                <a:spcPts val="0"/>
              </a:spcBef>
              <a:buNone/>
            </a:pPr>
            <a:endParaRPr sz="20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a:solidFill>
                  <a:schemeClr val="lt1"/>
                </a:solidFill>
                <a:latin typeface="Calibri"/>
                <a:ea typeface="Calibri"/>
                <a:cs typeface="Calibri"/>
                <a:sym typeface="Calibri"/>
              </a:rPr>
              <a:t>THE PROPOSAL</a:t>
            </a:r>
          </a:p>
          <a:p>
            <a:pPr marL="0" marR="0" lvl="0" indent="520700" algn="l" rtl="0">
              <a:spcBef>
                <a:spcPts val="0"/>
              </a:spcBef>
              <a:buSzPct val="25000"/>
              <a:buNone/>
            </a:pPr>
            <a:r>
              <a:rPr lang="en-US" sz="1800" b="0" i="0" u="none" strike="noStrike" cap="none" baseline="0" dirty="0" smtClean="0">
                <a:solidFill>
                  <a:schemeClr val="lt1"/>
                </a:solidFill>
                <a:latin typeface="Calibri"/>
                <a:ea typeface="Calibri"/>
                <a:cs typeface="Calibri"/>
                <a:sym typeface="Calibri"/>
              </a:rPr>
              <a:t>OBJECTIVES OF</a:t>
            </a:r>
            <a:r>
              <a:rPr lang="en-US" sz="1800" b="0" i="0" u="none" strike="noStrike" cap="none" dirty="0" smtClean="0">
                <a:solidFill>
                  <a:schemeClr val="lt1"/>
                </a:solidFill>
                <a:latin typeface="Calibri"/>
                <a:ea typeface="Calibri"/>
                <a:cs typeface="Calibri"/>
                <a:sym typeface="Calibri"/>
              </a:rPr>
              <a:t> THIS PROPOSAL</a:t>
            </a:r>
            <a:endParaRPr lang="en-US" sz="1800" b="0" i="0" u="none" strike="noStrike" cap="none" baseline="0" dirty="0">
              <a:solidFill>
                <a:schemeClr val="lt1"/>
              </a:solidFill>
              <a:latin typeface="Calibri"/>
              <a:ea typeface="Calibri"/>
              <a:cs typeface="Calibri"/>
              <a:sym typeface="Calibri"/>
            </a:endParaRPr>
          </a:p>
        </p:txBody>
      </p:sp>
      <p:sp>
        <p:nvSpPr>
          <p:cNvPr id="326" name="Shape 326"/>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17</a:t>
            </a:fld>
            <a:endParaRPr lang="en-US" sz="1200" b="0" i="0" u="none" strike="noStrike" cap="none" baseline="0">
              <a:solidFill>
                <a:srgbClr val="888888"/>
              </a:solidFill>
              <a:latin typeface="Calibri"/>
              <a:ea typeface="Calibri"/>
              <a:cs typeface="Calibri"/>
              <a:sym typeface="Calibri"/>
            </a:endParaRPr>
          </a:p>
        </p:txBody>
      </p:sp>
      <p:sp>
        <p:nvSpPr>
          <p:cNvPr id="327" name="Shape 327"/>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328" name="Shape 328"/>
          <p:cNvSpPr txBox="1"/>
          <p:nvPr/>
        </p:nvSpPr>
        <p:spPr>
          <a:xfrm>
            <a:off x="377780" y="1447800"/>
            <a:ext cx="9183732" cy="4069431"/>
          </a:xfrm>
          <a:prstGeom prst="rect">
            <a:avLst/>
          </a:prstGeom>
          <a:noFill/>
          <a:ln>
            <a:noFill/>
          </a:ln>
        </p:spPr>
        <p:txBody>
          <a:bodyPr lIns="91425" tIns="45700" rIns="91425" bIns="45700" anchor="t" anchorCtr="0">
            <a:noAutofit/>
          </a:bodyPr>
          <a:lstStyle/>
          <a:p>
            <a:pPr marR="0" lvl="0" algn="l" rtl="0">
              <a:spcBef>
                <a:spcPts val="0"/>
              </a:spcBef>
            </a:pPr>
            <a:r>
              <a:rPr lang="en-MY" sz="2000" dirty="0" smtClean="0">
                <a:solidFill>
                  <a:schemeClr val="dk1"/>
                </a:solidFill>
                <a:latin typeface="Calibri"/>
                <a:ea typeface="Calibri"/>
                <a:cs typeface="Calibri"/>
                <a:sym typeface="Calibri"/>
              </a:rPr>
              <a:t>To strategically collaborate with UNITEN </a:t>
            </a:r>
            <a:r>
              <a:rPr lang="en-US" sz="2000" dirty="0" smtClean="0">
                <a:solidFill>
                  <a:schemeClr val="dk1"/>
                </a:solidFill>
                <a:latin typeface="Calibri"/>
                <a:ea typeface="Calibri"/>
                <a:cs typeface="Calibri"/>
                <a:sym typeface="Calibri"/>
              </a:rPr>
              <a:t>t</a:t>
            </a:r>
            <a:r>
              <a:rPr lang="en-US" sz="2000" b="0" i="0" u="none" strike="noStrike" cap="none" baseline="0" dirty="0" smtClean="0">
                <a:solidFill>
                  <a:schemeClr val="dk1"/>
                </a:solidFill>
                <a:latin typeface="Calibri"/>
                <a:ea typeface="Calibri"/>
                <a:cs typeface="Calibri"/>
                <a:sym typeface="Calibri"/>
              </a:rPr>
              <a:t>o </a:t>
            </a:r>
            <a:r>
              <a:rPr lang="en-US" sz="2000" dirty="0" smtClean="0">
                <a:solidFill>
                  <a:schemeClr val="dk1"/>
                </a:solidFill>
                <a:latin typeface="Calibri"/>
                <a:ea typeface="Calibri"/>
                <a:cs typeface="Calibri"/>
                <a:sym typeface="Calibri"/>
              </a:rPr>
              <a:t>equip</a:t>
            </a:r>
            <a:r>
              <a:rPr lang="en-US" sz="2000" b="0" i="0" u="none" strike="noStrike" cap="none" baseline="0" dirty="0" smtClean="0">
                <a:solidFill>
                  <a:schemeClr val="dk1"/>
                </a:solidFill>
                <a:latin typeface="Calibri"/>
                <a:ea typeface="Calibri"/>
                <a:cs typeface="Calibri"/>
                <a:sym typeface="Calibri"/>
              </a:rPr>
              <a:t> </a:t>
            </a:r>
            <a:r>
              <a:rPr lang="en-US" sz="2000" b="0" i="0" u="none" strike="noStrike" cap="none" baseline="0" dirty="0">
                <a:solidFill>
                  <a:schemeClr val="dk1"/>
                </a:solidFill>
                <a:latin typeface="Calibri"/>
                <a:ea typeface="Calibri"/>
                <a:cs typeface="Calibri"/>
                <a:sym typeface="Calibri"/>
              </a:rPr>
              <a:t>and develop </a:t>
            </a:r>
            <a:r>
              <a:rPr lang="en-US" sz="2000" b="0" i="0" u="none" strike="noStrike" cap="none" baseline="0" dirty="0" smtClean="0">
                <a:solidFill>
                  <a:schemeClr val="dk1"/>
                </a:solidFill>
                <a:latin typeface="Calibri"/>
                <a:ea typeface="Calibri"/>
                <a:cs typeface="Calibri"/>
                <a:sym typeface="Calibri"/>
              </a:rPr>
              <a:t>the students</a:t>
            </a:r>
            <a:r>
              <a:rPr lang="en-US" sz="2000" b="0" i="0" u="none" strike="noStrike" cap="none" dirty="0" smtClean="0">
                <a:solidFill>
                  <a:schemeClr val="dk1"/>
                </a:solidFill>
                <a:latin typeface="Calibri"/>
                <a:ea typeface="Calibri"/>
                <a:cs typeface="Calibri"/>
                <a:sym typeface="Calibri"/>
              </a:rPr>
              <a:t> with </a:t>
            </a:r>
            <a:r>
              <a:rPr lang="en-US" sz="2000" dirty="0" smtClean="0">
                <a:solidFill>
                  <a:schemeClr val="dk1"/>
                </a:solidFill>
                <a:latin typeface="Calibri"/>
                <a:ea typeface="Calibri"/>
                <a:cs typeface="Calibri"/>
                <a:sym typeface="Calibri"/>
              </a:rPr>
              <a:t>skill sets required by the Industry in Malaysia. To this end, we are expecting the following :</a:t>
            </a:r>
          </a:p>
          <a:p>
            <a:pPr marR="0" lvl="0" algn="l" rtl="0">
              <a:spcBef>
                <a:spcPts val="0"/>
              </a:spcBef>
            </a:pPr>
            <a:endParaRPr lang="en-US" sz="2000" dirty="0" smtClean="0">
              <a:solidFill>
                <a:schemeClr val="dk1"/>
              </a:solidFill>
              <a:latin typeface="Calibri"/>
              <a:ea typeface="Calibri"/>
              <a:cs typeface="Calibri"/>
              <a:sym typeface="Calibri"/>
            </a:endParaRPr>
          </a:p>
          <a:p>
            <a:pPr marL="285750" indent="-285750">
              <a:buClr>
                <a:schemeClr val="dk1"/>
              </a:buClr>
              <a:buSzPct val="100000"/>
              <a:buFont typeface="Arial"/>
              <a:buChar char="•"/>
            </a:pPr>
            <a:r>
              <a:rPr lang="en-US" sz="2000" dirty="0">
                <a:solidFill>
                  <a:schemeClr val="dk1"/>
                </a:solidFill>
                <a:latin typeface="Calibri"/>
                <a:ea typeface="Calibri"/>
                <a:cs typeface="Calibri"/>
                <a:sym typeface="Calibri"/>
              </a:rPr>
              <a:t>Multi skills for talent pool of UNITEN graduates with practical knowledge in accounting, </a:t>
            </a:r>
            <a:r>
              <a:rPr lang="en-US" sz="2000" dirty="0" smtClean="0">
                <a:solidFill>
                  <a:schemeClr val="dk1"/>
                </a:solidFill>
                <a:latin typeface="Calibri"/>
                <a:ea typeface="Calibri"/>
                <a:cs typeface="Calibri"/>
                <a:sym typeface="Calibri"/>
              </a:rPr>
              <a:t>accounting system, GST</a:t>
            </a:r>
            <a:r>
              <a:rPr lang="en-US" sz="2000" dirty="0">
                <a:solidFill>
                  <a:schemeClr val="dk1"/>
                </a:solidFill>
                <a:latin typeface="Calibri"/>
                <a:ea typeface="Calibri"/>
                <a:cs typeface="Calibri"/>
                <a:sym typeface="Calibri"/>
              </a:rPr>
              <a:t>, Zakat and </a:t>
            </a:r>
            <a:r>
              <a:rPr lang="en-US" sz="2000" dirty="0" err="1">
                <a:solidFill>
                  <a:schemeClr val="dk1"/>
                </a:solidFill>
                <a:latin typeface="Calibri"/>
                <a:ea typeface="Calibri"/>
                <a:cs typeface="Calibri"/>
                <a:sym typeface="Calibri"/>
              </a:rPr>
              <a:t>Waqf</a:t>
            </a:r>
            <a:r>
              <a:rPr lang="en-US" sz="2000" dirty="0" smtClean="0">
                <a:solidFill>
                  <a:schemeClr val="dk1"/>
                </a:solidFill>
                <a:latin typeface="Calibri"/>
                <a:ea typeface="Calibri"/>
                <a:cs typeface="Calibri"/>
                <a:sym typeface="Calibri"/>
              </a:rPr>
              <a:t>.</a:t>
            </a:r>
          </a:p>
          <a:p>
            <a:pPr marL="285750" lvl="0" indent="-285750">
              <a:buClr>
                <a:schemeClr val="dk1"/>
              </a:buClr>
              <a:buSzPct val="100000"/>
              <a:buFont typeface="Arial"/>
              <a:buChar char="•"/>
            </a:pPr>
            <a:r>
              <a:rPr lang="en-MY" sz="2000" dirty="0" smtClean="0">
                <a:solidFill>
                  <a:schemeClr val="dk1"/>
                </a:solidFill>
                <a:latin typeface="Calibri"/>
                <a:ea typeface="Calibri"/>
                <a:cs typeface="Calibri"/>
                <a:sym typeface="Calibri"/>
              </a:rPr>
              <a:t>Utilizing </a:t>
            </a:r>
            <a:r>
              <a:rPr lang="en-MY" sz="2000" dirty="0">
                <a:solidFill>
                  <a:schemeClr val="dk1"/>
                </a:solidFill>
                <a:latin typeface="Calibri"/>
                <a:ea typeface="Calibri"/>
                <a:cs typeface="Calibri"/>
                <a:sym typeface="Calibri"/>
              </a:rPr>
              <a:t>of SPS as comprehensive teaching and learning tools for accounting students.</a:t>
            </a:r>
          </a:p>
          <a:p>
            <a:pPr marL="285750" lvl="0" indent="-285750">
              <a:buClr>
                <a:schemeClr val="dk1"/>
              </a:buClr>
              <a:buSzPct val="100000"/>
              <a:buFont typeface="Arial"/>
              <a:buChar char="•"/>
            </a:pPr>
            <a:r>
              <a:rPr lang="en-US" sz="2000" dirty="0" smtClean="0">
                <a:solidFill>
                  <a:schemeClr val="dk1"/>
                </a:solidFill>
                <a:latin typeface="Calibri"/>
                <a:ea typeface="Calibri"/>
                <a:cs typeface="Calibri"/>
                <a:sym typeface="Calibri"/>
              </a:rPr>
              <a:t>Expanding </a:t>
            </a:r>
            <a:r>
              <a:rPr lang="en-US" sz="2000" dirty="0">
                <a:solidFill>
                  <a:schemeClr val="dk1"/>
                </a:solidFill>
                <a:latin typeface="Calibri"/>
                <a:ea typeface="Calibri"/>
                <a:cs typeface="Calibri"/>
                <a:sym typeface="Calibri"/>
              </a:rPr>
              <a:t>the scope of studying course in </a:t>
            </a:r>
            <a:r>
              <a:rPr lang="en-US" sz="2000" dirty="0">
                <a:solidFill>
                  <a:schemeClr val="tx1"/>
                </a:solidFill>
                <a:latin typeface="Calibri"/>
                <a:ea typeface="Calibri"/>
                <a:cs typeface="Calibri"/>
                <a:sym typeface="Calibri"/>
              </a:rPr>
              <a:t>accounting management, accounting information system (AIS), business module and related subjects.</a:t>
            </a:r>
          </a:p>
          <a:p>
            <a:pPr marL="285750" marR="0" lvl="0" indent="-285750" algn="l" rtl="0">
              <a:spcBef>
                <a:spcPts val="0"/>
              </a:spcBef>
              <a:buClr>
                <a:schemeClr val="dk1"/>
              </a:buClr>
              <a:buSzPct val="100000"/>
              <a:buFont typeface="Arial"/>
              <a:buChar char="•"/>
            </a:pPr>
            <a:r>
              <a:rPr lang="en-US" sz="2000" dirty="0" smtClean="0">
                <a:solidFill>
                  <a:schemeClr val="dk1"/>
                </a:solidFill>
                <a:latin typeface="Calibri"/>
                <a:ea typeface="Calibri"/>
                <a:cs typeface="Calibri"/>
                <a:sym typeface="Calibri"/>
              </a:rPr>
              <a:t>Enhancing accounting graduates marketability with our SPS Certification.</a:t>
            </a:r>
            <a:endParaRPr lang="en-US" sz="2000" b="0" i="0" u="none" strike="noStrike" cap="none" baseline="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000" dirty="0">
                <a:solidFill>
                  <a:schemeClr val="dk1"/>
                </a:solidFill>
                <a:latin typeface="Calibri"/>
                <a:ea typeface="Calibri"/>
                <a:cs typeface="Calibri"/>
                <a:sym typeface="Calibri"/>
              </a:rPr>
              <a:t>B</a:t>
            </a:r>
            <a:r>
              <a:rPr lang="en-US" sz="2000" b="0" i="0" u="none" strike="noStrike" cap="none" baseline="0" dirty="0" smtClean="0">
                <a:solidFill>
                  <a:schemeClr val="dk1"/>
                </a:solidFill>
                <a:latin typeface="Calibri"/>
                <a:ea typeface="Calibri"/>
                <a:cs typeface="Calibri"/>
                <a:sym typeface="Calibri"/>
              </a:rPr>
              <a:t>uilding </a:t>
            </a:r>
            <a:r>
              <a:rPr lang="en-US" sz="2000" b="0" i="0" u="none" strike="noStrike" cap="none" baseline="0" dirty="0">
                <a:solidFill>
                  <a:schemeClr val="dk1"/>
                </a:solidFill>
                <a:latin typeface="Calibri"/>
                <a:ea typeface="Calibri"/>
                <a:cs typeface="Calibri"/>
                <a:sym typeface="Calibri"/>
              </a:rPr>
              <a:t>a good partnership between SALIHIN and </a:t>
            </a:r>
            <a:r>
              <a:rPr lang="en-US" sz="2000" b="0" i="0" u="none" strike="noStrike" cap="none" baseline="0" dirty="0" smtClean="0">
                <a:solidFill>
                  <a:schemeClr val="dk1"/>
                </a:solidFill>
                <a:latin typeface="Calibri"/>
                <a:ea typeface="Calibri"/>
                <a:cs typeface="Calibri"/>
                <a:sym typeface="Calibri"/>
              </a:rPr>
              <a:t>UNITEN.</a:t>
            </a:r>
          </a:p>
          <a:p>
            <a:pPr marL="285750" marR="0" lvl="0" indent="-285750" algn="l" rtl="0">
              <a:spcBef>
                <a:spcPts val="0"/>
              </a:spcBef>
              <a:buClr>
                <a:schemeClr val="dk1"/>
              </a:buClr>
              <a:buSzPct val="100000"/>
              <a:buFont typeface="Arial"/>
              <a:buChar char="•"/>
            </a:pPr>
            <a:r>
              <a:rPr lang="en-US" sz="2000" dirty="0" smtClean="0">
                <a:solidFill>
                  <a:schemeClr val="dk1"/>
                </a:solidFill>
                <a:latin typeface="Calibri"/>
                <a:ea typeface="Calibri"/>
                <a:cs typeface="Calibri"/>
                <a:sym typeface="Calibri"/>
              </a:rPr>
              <a:t>Providing industry-ready entry-level talent from UNITEN for high-skilled jobs.</a:t>
            </a:r>
          </a:p>
          <a:p>
            <a:pPr marL="285750" marR="0" lvl="0" indent="-285750" algn="l" rtl="0">
              <a:spcBef>
                <a:spcPts val="0"/>
              </a:spcBef>
              <a:buClr>
                <a:schemeClr val="dk1"/>
              </a:buClr>
              <a:buSzPct val="100000"/>
              <a:buFont typeface="Arial"/>
              <a:buChar char="•"/>
            </a:pPr>
            <a:endParaRPr lang="en-US" sz="1800" dirty="0">
              <a:solidFill>
                <a:schemeClr val="dk1"/>
              </a:solidFill>
              <a:latin typeface="Calibri"/>
              <a:ea typeface="Calibri"/>
              <a:cs typeface="Calibri"/>
              <a:sym typeface="Calibri"/>
            </a:endParaRPr>
          </a:p>
          <a:p>
            <a:pPr marR="0" lvl="0" algn="l" rtl="0">
              <a:spcBef>
                <a:spcPts val="0"/>
              </a:spcBef>
              <a:buClr>
                <a:schemeClr val="dk1"/>
              </a:buClr>
              <a:buSzPct val="100000"/>
            </a:pPr>
            <a:endParaRPr lang="en-US" sz="1800" b="0" i="0" u="none" strike="noStrike" cap="none" baseline="0" dirty="0" smtClean="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endParaRPr lang="en-US" sz="1800" dirty="0">
              <a:solidFill>
                <a:schemeClr val="dk1"/>
              </a:solidFill>
              <a:latin typeface="Calibri"/>
              <a:ea typeface="Calibri"/>
              <a:cs typeface="Calibri"/>
              <a:sym typeface="Calibri"/>
            </a:endParaRP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Calibri"/>
              <a:ea typeface="Calibri"/>
              <a:cs typeface="Calibri"/>
              <a:sym typeface="Calibri"/>
            </a:endParaRP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Calibri"/>
              <a:ea typeface="Calibri"/>
              <a:cs typeface="Calibri"/>
              <a:sym typeface="Calibri"/>
            </a:endParaRP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Calibri"/>
              <a:ea typeface="Calibri"/>
              <a:cs typeface="Calibri"/>
              <a:sym typeface="Calibri"/>
            </a:endParaRP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Calibri"/>
              <a:ea typeface="Calibri"/>
              <a:cs typeface="Calibri"/>
              <a:sym typeface="Calibri"/>
            </a:endParaRP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Calibri"/>
              <a:ea typeface="Calibri"/>
              <a:cs typeface="Calibri"/>
              <a:sym typeface="Calibri"/>
            </a:endParaRP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p:nvPr/>
        </p:nvSpPr>
        <p:spPr>
          <a:xfrm>
            <a:off x="-247650" y="163196"/>
            <a:ext cx="7016750" cy="675003"/>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THE PROPOSAL</a:t>
            </a:r>
          </a:p>
          <a:p>
            <a:pPr marL="0" marR="0" lvl="0" indent="520700" algn="l" rtl="0">
              <a:spcBef>
                <a:spcPts val="0"/>
              </a:spcBef>
              <a:buSzPct val="25000"/>
              <a:buNone/>
            </a:pPr>
            <a:r>
              <a:rPr lang="en-US" sz="1800" b="0" i="0" u="none" strike="noStrike" cap="none" baseline="0" dirty="0" smtClean="0">
                <a:solidFill>
                  <a:schemeClr val="lt1"/>
                </a:solidFill>
                <a:latin typeface="Calibri"/>
                <a:ea typeface="Calibri"/>
                <a:cs typeface="Calibri"/>
                <a:sym typeface="Calibri"/>
              </a:rPr>
              <a:t>COLLABORATION </a:t>
            </a:r>
            <a:r>
              <a:rPr lang="en-US" sz="1800" b="0" i="0" u="none" strike="noStrike" cap="none" baseline="0" dirty="0">
                <a:solidFill>
                  <a:schemeClr val="lt1"/>
                </a:solidFill>
                <a:latin typeface="Calibri"/>
                <a:ea typeface="Calibri"/>
                <a:cs typeface="Calibri"/>
                <a:sym typeface="Calibri"/>
              </a:rPr>
              <a:t>MODEL</a:t>
            </a:r>
          </a:p>
        </p:txBody>
      </p:sp>
      <p:sp>
        <p:nvSpPr>
          <p:cNvPr id="342" name="Shape 342"/>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18</a:t>
            </a:fld>
            <a:endParaRPr lang="en-US" sz="1200" b="0" i="0" u="none" strike="noStrike" cap="none" baseline="0">
              <a:solidFill>
                <a:srgbClr val="888888"/>
              </a:solidFill>
              <a:latin typeface="Calibri"/>
              <a:ea typeface="Calibri"/>
              <a:cs typeface="Calibri"/>
              <a:sym typeface="Calibri"/>
            </a:endParaRPr>
          </a:p>
        </p:txBody>
      </p:sp>
      <p:sp>
        <p:nvSpPr>
          <p:cNvPr id="343" name="Shape 343"/>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344" name="Shape 344"/>
          <p:cNvSpPr txBox="1"/>
          <p:nvPr/>
        </p:nvSpPr>
        <p:spPr>
          <a:xfrm>
            <a:off x="371272" y="838200"/>
            <a:ext cx="9372600" cy="5509200"/>
          </a:xfrm>
          <a:prstGeom prst="rect">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National</a:t>
            </a: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1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Industry</a:t>
            </a: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1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Higher Learning</a:t>
            </a: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Institution </a:t>
            </a: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1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600" b="0" i="1"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600" b="0" i="1"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Learning and</a:t>
            </a:r>
          </a:p>
          <a:p>
            <a:pPr marL="0" marR="0" lvl="0" indent="0" algn="l" rtl="0">
              <a:spcBef>
                <a:spcPts val="0"/>
              </a:spcBef>
              <a:buSzPct val="25000"/>
              <a:buNone/>
            </a:pPr>
            <a:r>
              <a:rPr lang="en-US" sz="1600" b="1" i="0" u="none" strike="noStrike" cap="none" baseline="0" dirty="0">
                <a:solidFill>
                  <a:schemeClr val="dk1"/>
                </a:solidFill>
                <a:latin typeface="Calibri"/>
                <a:ea typeface="Calibri"/>
                <a:cs typeface="Calibri"/>
                <a:sym typeface="Calibri"/>
              </a:rPr>
              <a:t>Growth Perspective</a:t>
            </a:r>
          </a:p>
          <a:p>
            <a:pPr marL="0" marR="0" lvl="0" indent="0" algn="l" rtl="0">
              <a:spcBef>
                <a:spcPts val="0"/>
              </a:spcBef>
              <a:buNone/>
            </a:pPr>
            <a:endParaRPr sz="1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600" b="0" i="0" u="none" strike="noStrike" cap="none" baseline="0" dirty="0">
              <a:solidFill>
                <a:schemeClr val="dk1"/>
              </a:solidFill>
              <a:latin typeface="Calibri"/>
              <a:ea typeface="Calibri"/>
              <a:cs typeface="Calibri"/>
              <a:sym typeface="Calibri"/>
            </a:endParaRPr>
          </a:p>
        </p:txBody>
      </p:sp>
      <p:sp>
        <p:nvSpPr>
          <p:cNvPr id="345" name="Shape 345"/>
          <p:cNvSpPr/>
          <p:nvPr/>
        </p:nvSpPr>
        <p:spPr>
          <a:xfrm>
            <a:off x="4588869" y="981817"/>
            <a:ext cx="1524000" cy="609599"/>
          </a:xfrm>
          <a:prstGeom prst="ellipse">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baseline="0">
                <a:solidFill>
                  <a:schemeClr val="dk1"/>
                </a:solidFill>
                <a:latin typeface="Calibri"/>
                <a:ea typeface="Calibri"/>
                <a:cs typeface="Calibri"/>
                <a:sym typeface="Calibri"/>
              </a:rPr>
              <a:t>Long-Term Human Capital Value</a:t>
            </a:r>
          </a:p>
        </p:txBody>
      </p:sp>
      <p:sp>
        <p:nvSpPr>
          <p:cNvPr id="346" name="Shape 346"/>
          <p:cNvSpPr/>
          <p:nvPr/>
        </p:nvSpPr>
        <p:spPr>
          <a:xfrm>
            <a:off x="5907880" y="1591417"/>
            <a:ext cx="1441443" cy="549473"/>
          </a:xfrm>
          <a:prstGeom prst="ellipse">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baseline="0">
                <a:solidFill>
                  <a:schemeClr val="dk1"/>
                </a:solidFill>
                <a:latin typeface="Calibri"/>
                <a:ea typeface="Calibri"/>
                <a:cs typeface="Calibri"/>
                <a:sym typeface="Calibri"/>
              </a:rPr>
              <a:t>Expand Opportunities</a:t>
            </a:r>
          </a:p>
        </p:txBody>
      </p:sp>
      <p:sp>
        <p:nvSpPr>
          <p:cNvPr id="347" name="Shape 347"/>
          <p:cNvSpPr/>
          <p:nvPr/>
        </p:nvSpPr>
        <p:spPr>
          <a:xfrm>
            <a:off x="7672589" y="1591417"/>
            <a:ext cx="1547610" cy="558512"/>
          </a:xfrm>
          <a:prstGeom prst="ellipse">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baseline="0">
                <a:solidFill>
                  <a:schemeClr val="dk1"/>
                </a:solidFill>
                <a:latin typeface="Calibri"/>
                <a:ea typeface="Calibri"/>
                <a:cs typeface="Calibri"/>
                <a:sym typeface="Calibri"/>
              </a:rPr>
              <a:t>Enhance Human Resource Value</a:t>
            </a:r>
          </a:p>
        </p:txBody>
      </p:sp>
      <p:sp>
        <p:nvSpPr>
          <p:cNvPr id="348" name="Shape 348"/>
          <p:cNvSpPr/>
          <p:nvPr/>
        </p:nvSpPr>
        <p:spPr>
          <a:xfrm>
            <a:off x="1834853" y="1591417"/>
            <a:ext cx="1289346" cy="549473"/>
          </a:xfrm>
          <a:prstGeom prst="ellipse">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baseline="0">
                <a:solidFill>
                  <a:schemeClr val="dk1"/>
                </a:solidFill>
                <a:latin typeface="Calibri"/>
                <a:ea typeface="Calibri"/>
                <a:cs typeface="Calibri"/>
                <a:sym typeface="Calibri"/>
              </a:rPr>
              <a:t>Improve Professional Skill</a:t>
            </a:r>
          </a:p>
        </p:txBody>
      </p:sp>
      <p:sp>
        <p:nvSpPr>
          <p:cNvPr id="349" name="Shape 349"/>
          <p:cNvSpPr/>
          <p:nvPr/>
        </p:nvSpPr>
        <p:spPr>
          <a:xfrm>
            <a:off x="3364907" y="1591417"/>
            <a:ext cx="1547226" cy="506090"/>
          </a:xfrm>
          <a:prstGeom prst="ellipse">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baseline="0">
                <a:solidFill>
                  <a:schemeClr val="dk1"/>
                </a:solidFill>
                <a:latin typeface="Calibri"/>
                <a:ea typeface="Calibri"/>
                <a:cs typeface="Calibri"/>
                <a:sym typeface="Calibri"/>
              </a:rPr>
              <a:t>Increase Human Capital Utilization</a:t>
            </a:r>
          </a:p>
        </p:txBody>
      </p:sp>
      <p:cxnSp>
        <p:nvCxnSpPr>
          <p:cNvPr id="350" name="Shape 350"/>
          <p:cNvCxnSpPr>
            <a:stCxn id="349" idx="0"/>
          </p:cNvCxnSpPr>
          <p:nvPr/>
        </p:nvCxnSpPr>
        <p:spPr>
          <a:xfrm rot="10800000" flipH="1">
            <a:off x="4138520" y="1362817"/>
            <a:ext cx="450300" cy="228600"/>
          </a:xfrm>
          <a:prstGeom prst="straightConnector1">
            <a:avLst/>
          </a:prstGeom>
          <a:noFill/>
          <a:ln w="9525" cap="flat" cmpd="sng">
            <a:solidFill>
              <a:srgbClr val="FF0000"/>
            </a:solidFill>
            <a:prstDash val="solid"/>
            <a:round/>
            <a:headEnd type="none" w="med" len="med"/>
            <a:tailEnd type="triangle" w="lg" len="lg"/>
          </a:ln>
        </p:spPr>
      </p:cxnSp>
      <p:cxnSp>
        <p:nvCxnSpPr>
          <p:cNvPr id="351" name="Shape 351"/>
          <p:cNvCxnSpPr>
            <a:stCxn id="348" idx="0"/>
          </p:cNvCxnSpPr>
          <p:nvPr/>
        </p:nvCxnSpPr>
        <p:spPr>
          <a:xfrm rot="10800000" flipH="1">
            <a:off x="2479526" y="1286617"/>
            <a:ext cx="2109300" cy="304800"/>
          </a:xfrm>
          <a:prstGeom prst="straightConnector1">
            <a:avLst/>
          </a:prstGeom>
          <a:noFill/>
          <a:ln w="9525" cap="flat" cmpd="sng">
            <a:solidFill>
              <a:srgbClr val="FF0000"/>
            </a:solidFill>
            <a:prstDash val="solid"/>
            <a:round/>
            <a:headEnd type="none" w="med" len="med"/>
            <a:tailEnd type="triangle" w="lg" len="lg"/>
          </a:ln>
        </p:spPr>
      </p:cxnSp>
      <p:cxnSp>
        <p:nvCxnSpPr>
          <p:cNvPr id="352" name="Shape 352"/>
          <p:cNvCxnSpPr/>
          <p:nvPr/>
        </p:nvCxnSpPr>
        <p:spPr>
          <a:xfrm rot="10800000">
            <a:off x="6112870" y="1362817"/>
            <a:ext cx="484182" cy="228600"/>
          </a:xfrm>
          <a:prstGeom prst="straightConnector1">
            <a:avLst/>
          </a:prstGeom>
          <a:noFill/>
          <a:ln w="9525" cap="flat" cmpd="sng">
            <a:solidFill>
              <a:srgbClr val="FF0000"/>
            </a:solidFill>
            <a:prstDash val="solid"/>
            <a:round/>
            <a:headEnd type="none" w="med" len="med"/>
            <a:tailEnd type="triangle" w="lg" len="lg"/>
          </a:ln>
        </p:spPr>
      </p:cxnSp>
      <p:cxnSp>
        <p:nvCxnSpPr>
          <p:cNvPr id="353" name="Shape 353"/>
          <p:cNvCxnSpPr>
            <a:stCxn id="347" idx="0"/>
            <a:endCxn id="345" idx="6"/>
          </p:cNvCxnSpPr>
          <p:nvPr/>
        </p:nvCxnSpPr>
        <p:spPr>
          <a:xfrm rot="10800000">
            <a:off x="6112994" y="1286617"/>
            <a:ext cx="2333400" cy="304800"/>
          </a:xfrm>
          <a:prstGeom prst="straightConnector1">
            <a:avLst/>
          </a:prstGeom>
          <a:noFill/>
          <a:ln w="9525" cap="flat" cmpd="sng">
            <a:solidFill>
              <a:srgbClr val="FF0000"/>
            </a:solidFill>
            <a:prstDash val="solid"/>
            <a:round/>
            <a:headEnd type="none" w="med" len="med"/>
            <a:tailEnd type="triangle" w="lg" len="lg"/>
          </a:ln>
        </p:spPr>
      </p:cxnSp>
      <p:sp>
        <p:nvSpPr>
          <p:cNvPr id="354" name="Shape 354"/>
          <p:cNvSpPr/>
          <p:nvPr/>
        </p:nvSpPr>
        <p:spPr>
          <a:xfrm>
            <a:off x="2116931" y="995321"/>
            <a:ext cx="1524000" cy="243840"/>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Productivity Strategy</a:t>
            </a:r>
          </a:p>
        </p:txBody>
      </p:sp>
      <p:sp>
        <p:nvSpPr>
          <p:cNvPr id="355" name="Shape 355"/>
          <p:cNvSpPr/>
          <p:nvPr/>
        </p:nvSpPr>
        <p:spPr>
          <a:xfrm>
            <a:off x="7006425" y="992550"/>
            <a:ext cx="1524000" cy="243840"/>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Growth Strategy</a:t>
            </a:r>
          </a:p>
        </p:txBody>
      </p:sp>
      <p:sp>
        <p:nvSpPr>
          <p:cNvPr id="356" name="Shape 356"/>
          <p:cNvSpPr/>
          <p:nvPr/>
        </p:nvSpPr>
        <p:spPr>
          <a:xfrm>
            <a:off x="1520233" y="2625808"/>
            <a:ext cx="1128511" cy="296213"/>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Employment</a:t>
            </a:r>
          </a:p>
        </p:txBody>
      </p:sp>
      <p:sp>
        <p:nvSpPr>
          <p:cNvPr id="357" name="Shape 357"/>
          <p:cNvSpPr/>
          <p:nvPr/>
        </p:nvSpPr>
        <p:spPr>
          <a:xfrm>
            <a:off x="2679108" y="2617222"/>
            <a:ext cx="914400" cy="304799"/>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Quality</a:t>
            </a:r>
          </a:p>
        </p:txBody>
      </p:sp>
      <p:sp>
        <p:nvSpPr>
          <p:cNvPr id="358" name="Shape 358"/>
          <p:cNvSpPr/>
          <p:nvPr/>
        </p:nvSpPr>
        <p:spPr>
          <a:xfrm>
            <a:off x="3681816" y="2625808"/>
            <a:ext cx="914400" cy="304799"/>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Availability</a:t>
            </a:r>
          </a:p>
        </p:txBody>
      </p:sp>
      <p:sp>
        <p:nvSpPr>
          <p:cNvPr id="359" name="Shape 359"/>
          <p:cNvSpPr/>
          <p:nvPr/>
        </p:nvSpPr>
        <p:spPr>
          <a:xfrm>
            <a:off x="4676573" y="2627953"/>
            <a:ext cx="914400" cy="304799"/>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Selection</a:t>
            </a:r>
          </a:p>
        </p:txBody>
      </p:sp>
      <p:sp>
        <p:nvSpPr>
          <p:cNvPr id="360" name="Shape 360"/>
          <p:cNvSpPr/>
          <p:nvPr/>
        </p:nvSpPr>
        <p:spPr>
          <a:xfrm>
            <a:off x="5679280" y="2598517"/>
            <a:ext cx="1002707" cy="334236"/>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100" b="0" i="0" u="none" strike="noStrike" cap="none" baseline="0">
                <a:solidFill>
                  <a:schemeClr val="dk1"/>
                </a:solidFill>
                <a:latin typeface="Calibri"/>
                <a:ea typeface="Calibri"/>
                <a:cs typeface="Calibri"/>
                <a:sym typeface="Calibri"/>
              </a:rPr>
              <a:t>Functionality</a:t>
            </a:r>
          </a:p>
        </p:txBody>
      </p:sp>
      <p:sp>
        <p:nvSpPr>
          <p:cNvPr id="361" name="Shape 361"/>
          <p:cNvSpPr/>
          <p:nvPr/>
        </p:nvSpPr>
        <p:spPr>
          <a:xfrm>
            <a:off x="6722670" y="2613235"/>
            <a:ext cx="914400" cy="304799"/>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Service</a:t>
            </a:r>
          </a:p>
        </p:txBody>
      </p:sp>
      <p:sp>
        <p:nvSpPr>
          <p:cNvPr id="362" name="Shape 362"/>
          <p:cNvSpPr/>
          <p:nvPr/>
        </p:nvSpPr>
        <p:spPr>
          <a:xfrm>
            <a:off x="7696200" y="2590800"/>
            <a:ext cx="987228" cy="329075"/>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Partnership</a:t>
            </a:r>
          </a:p>
        </p:txBody>
      </p:sp>
      <p:sp>
        <p:nvSpPr>
          <p:cNvPr id="363" name="Shape 363"/>
          <p:cNvSpPr/>
          <p:nvPr/>
        </p:nvSpPr>
        <p:spPr>
          <a:xfrm>
            <a:off x="8763000" y="2615075"/>
            <a:ext cx="914400" cy="304799"/>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Calibri"/>
                <a:ea typeface="Calibri"/>
                <a:cs typeface="Calibri"/>
                <a:sym typeface="Calibri"/>
              </a:rPr>
              <a:t>Brand</a:t>
            </a:r>
          </a:p>
        </p:txBody>
      </p:sp>
      <p:sp>
        <p:nvSpPr>
          <p:cNvPr id="364" name="Shape 364"/>
          <p:cNvSpPr txBox="1"/>
          <p:nvPr/>
        </p:nvSpPr>
        <p:spPr>
          <a:xfrm>
            <a:off x="3930037" y="2302141"/>
            <a:ext cx="3006639"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i="0" u="none" strike="noStrike" cap="none" baseline="0">
                <a:solidFill>
                  <a:schemeClr val="dk1"/>
                </a:solidFill>
                <a:latin typeface="Calibri"/>
                <a:ea typeface="Calibri"/>
                <a:cs typeface="Calibri"/>
                <a:sym typeface="Calibri"/>
              </a:rPr>
              <a:t>Industry Value Proposition</a:t>
            </a:r>
          </a:p>
        </p:txBody>
      </p:sp>
      <p:sp>
        <p:nvSpPr>
          <p:cNvPr id="365" name="Shape 365"/>
          <p:cNvSpPr txBox="1"/>
          <p:nvPr/>
        </p:nvSpPr>
        <p:spPr>
          <a:xfrm>
            <a:off x="2787913" y="2929632"/>
            <a:ext cx="2284246" cy="3077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dk1"/>
                </a:solidFill>
                <a:latin typeface="Calibri"/>
                <a:ea typeface="Calibri"/>
                <a:cs typeface="Calibri"/>
                <a:sym typeface="Calibri"/>
              </a:rPr>
              <a:t>Product/Services Attributes</a:t>
            </a:r>
          </a:p>
        </p:txBody>
      </p:sp>
      <p:sp>
        <p:nvSpPr>
          <p:cNvPr id="366" name="Shape 366"/>
          <p:cNvSpPr txBox="1"/>
          <p:nvPr/>
        </p:nvSpPr>
        <p:spPr>
          <a:xfrm>
            <a:off x="6990325" y="2959325"/>
            <a:ext cx="1152525" cy="3077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dk1"/>
                </a:solidFill>
                <a:latin typeface="Calibri"/>
                <a:ea typeface="Calibri"/>
                <a:cs typeface="Calibri"/>
                <a:sym typeface="Calibri"/>
              </a:rPr>
              <a:t>Relationship</a:t>
            </a:r>
          </a:p>
        </p:txBody>
      </p:sp>
      <p:sp>
        <p:nvSpPr>
          <p:cNvPr id="367" name="Shape 367"/>
          <p:cNvSpPr txBox="1"/>
          <p:nvPr/>
        </p:nvSpPr>
        <p:spPr>
          <a:xfrm>
            <a:off x="8491536" y="2929633"/>
            <a:ext cx="1152525" cy="3077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dk1"/>
                </a:solidFill>
                <a:latin typeface="Calibri"/>
                <a:ea typeface="Calibri"/>
                <a:cs typeface="Calibri"/>
                <a:sym typeface="Calibri"/>
              </a:rPr>
              <a:t>Image</a:t>
            </a:r>
          </a:p>
        </p:txBody>
      </p:sp>
      <p:graphicFrame>
        <p:nvGraphicFramePr>
          <p:cNvPr id="368" name="Shape 368"/>
          <p:cNvGraphicFramePr/>
          <p:nvPr>
            <p:extLst>
              <p:ext uri="{D42A27DB-BD31-4B8C-83A1-F6EECF244321}">
                <p14:modId xmlns:p14="http://schemas.microsoft.com/office/powerpoint/2010/main" val="908975950"/>
              </p:ext>
            </p:extLst>
          </p:nvPr>
        </p:nvGraphicFramePr>
        <p:xfrm>
          <a:off x="2131356" y="3498121"/>
          <a:ext cx="6399100" cy="1356380"/>
        </p:xfrm>
        <a:graphic>
          <a:graphicData uri="http://schemas.openxmlformats.org/drawingml/2006/table">
            <a:tbl>
              <a:tblPr firstRow="1" bandRow="1">
                <a:noFill/>
                <a:tableStyleId>{20F0B261-9C9E-4A46-8FF0-6A87FC477B48}</a:tableStyleId>
              </a:tblPr>
              <a:tblGrid>
                <a:gridCol w="1599775"/>
                <a:gridCol w="1599775"/>
                <a:gridCol w="1599775"/>
                <a:gridCol w="1599775"/>
              </a:tblGrid>
              <a:tr h="394450">
                <a:tc>
                  <a:txBody>
                    <a:bodyPr/>
                    <a:lstStyle/>
                    <a:p>
                      <a:pPr marL="0" marR="0" lvl="0" indent="0" algn="ctr" rtl="0">
                        <a:spcBef>
                          <a:spcPts val="0"/>
                        </a:spcBef>
                        <a:buSzPct val="25000"/>
                        <a:buNone/>
                      </a:pPr>
                      <a:r>
                        <a:rPr lang="en-US" sz="1100" u="none" strike="noStrike" cap="none" baseline="0" dirty="0"/>
                        <a:t>Lecture Learning Processes</a:t>
                      </a:r>
                    </a:p>
                  </a:txBody>
                  <a:tcPr marL="91450" marR="91450" marT="45725" marB="45725"/>
                </a:tc>
                <a:tc>
                  <a:txBody>
                    <a:bodyPr/>
                    <a:lstStyle/>
                    <a:p>
                      <a:pPr marL="0" marR="0" lvl="0" indent="0" algn="ctr" rtl="0">
                        <a:spcBef>
                          <a:spcPts val="0"/>
                        </a:spcBef>
                        <a:buSzPct val="25000"/>
                        <a:buNone/>
                      </a:pPr>
                      <a:r>
                        <a:rPr lang="en-US" sz="1100" u="none" strike="noStrike" cap="none" baseline="0"/>
                        <a:t>Tutorial and Assignment Processes</a:t>
                      </a:r>
                    </a:p>
                  </a:txBody>
                  <a:tcPr marL="91450" marR="91450" marT="45725" marB="45725"/>
                </a:tc>
                <a:tc>
                  <a:txBody>
                    <a:bodyPr/>
                    <a:lstStyle/>
                    <a:p>
                      <a:pPr marL="0" marR="0" lvl="0" indent="0" algn="ctr" rtl="0">
                        <a:spcBef>
                          <a:spcPts val="0"/>
                        </a:spcBef>
                        <a:buSzPct val="25000"/>
                        <a:buNone/>
                      </a:pPr>
                      <a:r>
                        <a:rPr lang="en-US" sz="1100" u="none" strike="noStrike" cap="none" baseline="0"/>
                        <a:t>Industrial Training Processes</a:t>
                      </a:r>
                    </a:p>
                  </a:txBody>
                  <a:tcPr marL="91450" marR="91450" marT="45725" marB="45725"/>
                </a:tc>
                <a:tc>
                  <a:txBody>
                    <a:bodyPr/>
                    <a:lstStyle/>
                    <a:p>
                      <a:pPr marL="0" marR="0" lvl="0" indent="0" algn="ctr" rtl="0">
                        <a:spcBef>
                          <a:spcPts val="0"/>
                        </a:spcBef>
                        <a:buSzPct val="25000"/>
                        <a:buNone/>
                      </a:pPr>
                      <a:r>
                        <a:rPr lang="en-US" sz="1100" u="none" strike="noStrike" cap="none" baseline="0"/>
                        <a:t>Professional Certificate Processes</a:t>
                      </a:r>
                    </a:p>
                  </a:txBody>
                  <a:tcPr marL="91450" marR="91450" marT="45725" marB="45725"/>
                </a:tc>
              </a:tr>
              <a:tr h="549400">
                <a:tc>
                  <a:txBody>
                    <a:bodyPr/>
                    <a:lstStyle/>
                    <a:p>
                      <a:pPr marL="171450" marR="0" lvl="0" indent="-171450" algn="l" rtl="0">
                        <a:spcBef>
                          <a:spcPts val="0"/>
                        </a:spcBef>
                        <a:buClr>
                          <a:schemeClr val="dk1"/>
                        </a:buClr>
                        <a:buSzPct val="100000"/>
                        <a:buFont typeface="Arial"/>
                        <a:buChar char="•"/>
                      </a:pPr>
                      <a:r>
                        <a:rPr lang="en-US" sz="1100" u="none" strike="noStrike" cap="none" baseline="0" dirty="0"/>
                        <a:t>SPS as the </a:t>
                      </a:r>
                      <a:r>
                        <a:rPr lang="en-US" sz="1100" u="none" strike="noStrike" cap="none" baseline="0" dirty="0" smtClean="0"/>
                        <a:t>accounting software tools</a:t>
                      </a:r>
                      <a:endParaRPr lang="en-US" sz="1100" u="none" strike="noStrike" cap="none" baseline="0" dirty="0"/>
                    </a:p>
                    <a:p>
                      <a:pPr marL="171450" marR="0" lvl="0" indent="-171450" algn="l" rtl="0">
                        <a:spcBef>
                          <a:spcPts val="0"/>
                        </a:spcBef>
                        <a:buClr>
                          <a:schemeClr val="dk1"/>
                        </a:buClr>
                        <a:buSzPct val="100000"/>
                        <a:buFont typeface="Arial"/>
                        <a:buChar char="•"/>
                      </a:pPr>
                      <a:r>
                        <a:rPr lang="en-US" sz="1100" u="none" strike="noStrike" cap="none" baseline="0" dirty="0"/>
                        <a:t>Train the </a:t>
                      </a:r>
                      <a:r>
                        <a:rPr lang="en-US" sz="1100" u="none" strike="noStrike" cap="none" baseline="0" dirty="0" smtClean="0"/>
                        <a:t>Trainer</a:t>
                      </a:r>
                    </a:p>
                    <a:p>
                      <a:pPr marL="171450" marR="0" lvl="0" indent="-171450" algn="l" rtl="0">
                        <a:spcBef>
                          <a:spcPts val="0"/>
                        </a:spcBef>
                        <a:buClr>
                          <a:schemeClr val="dk1"/>
                        </a:buClr>
                        <a:buSzPct val="100000"/>
                        <a:buFont typeface="Arial"/>
                        <a:buChar char="•"/>
                      </a:pPr>
                      <a:r>
                        <a:rPr lang="en-US" sz="1100" u="none" strike="noStrike" cap="none" baseline="0" dirty="0" smtClean="0"/>
                        <a:t>Train the Student</a:t>
                      </a:r>
                      <a:endParaRPr lang="en-US" sz="1100" u="none" strike="noStrike" cap="none" baseline="0" dirty="0"/>
                    </a:p>
                    <a:p>
                      <a:pPr marL="171450" marR="0" lvl="0" indent="-101600" algn="l" rtl="0">
                        <a:spcBef>
                          <a:spcPts val="0"/>
                        </a:spcBef>
                        <a:buClr>
                          <a:schemeClr val="dk1"/>
                        </a:buClr>
                        <a:buFont typeface="Arial"/>
                        <a:buNone/>
                      </a:pPr>
                      <a:endParaRPr sz="1100" u="none" strike="noStrike" cap="none" baseline="0" dirty="0"/>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100" u="none" strike="noStrike" cap="none" baseline="0"/>
                        <a:t>Configuration </a:t>
                      </a:r>
                    </a:p>
                    <a:p>
                      <a:pPr marL="171450" marR="0" lvl="0" indent="-171450" algn="l" rtl="0">
                        <a:spcBef>
                          <a:spcPts val="0"/>
                        </a:spcBef>
                        <a:buClr>
                          <a:schemeClr val="dk1"/>
                        </a:buClr>
                        <a:buSzPct val="100000"/>
                        <a:buFont typeface="Arial"/>
                        <a:buChar char="•"/>
                      </a:pPr>
                      <a:r>
                        <a:rPr lang="en-US" sz="1100" u="none" strike="noStrike" cap="none" baseline="0"/>
                        <a:t>Course work </a:t>
                      </a:r>
                    </a:p>
                    <a:p>
                      <a:pPr marL="171450" marR="0" lvl="0" indent="-171450" algn="l" rtl="0">
                        <a:spcBef>
                          <a:spcPts val="0"/>
                        </a:spcBef>
                        <a:buClr>
                          <a:schemeClr val="dk1"/>
                        </a:buClr>
                        <a:buSzPct val="100000"/>
                        <a:buFont typeface="Arial"/>
                        <a:buChar char="•"/>
                      </a:pPr>
                      <a:r>
                        <a:rPr lang="en-US" sz="1100" u="none" strike="noStrike" cap="none" baseline="0"/>
                        <a:t>Assessment </a:t>
                      </a:r>
                    </a:p>
                    <a:p>
                      <a:pPr marL="171450" marR="0" lvl="0" indent="-101600" algn="l" rtl="0">
                        <a:spcBef>
                          <a:spcPts val="0"/>
                        </a:spcBef>
                        <a:buClr>
                          <a:schemeClr val="dk1"/>
                        </a:buClr>
                        <a:buFont typeface="Arial"/>
                        <a:buNone/>
                      </a:pPr>
                      <a:endParaRPr sz="1100" u="none" strike="noStrike" cap="none" baseline="0"/>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100" u="none" strike="noStrike" cap="none" baseline="0"/>
                        <a:t>Apply SPS into a real business </a:t>
                      </a:r>
                    </a:p>
                    <a:p>
                      <a:pPr marL="171450" marR="0" lvl="0" indent="-171450" algn="l" rtl="0">
                        <a:spcBef>
                          <a:spcPts val="0"/>
                        </a:spcBef>
                        <a:buClr>
                          <a:schemeClr val="dk1"/>
                        </a:buClr>
                        <a:buSzPct val="100000"/>
                        <a:buFont typeface="Arial"/>
                        <a:buChar char="•"/>
                      </a:pPr>
                      <a:r>
                        <a:rPr lang="en-US" sz="1100" u="none" strike="noStrike" cap="none" baseline="0"/>
                        <a:t>Entrepreneur programme</a:t>
                      </a:r>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100" u="none" strike="noStrike" cap="none" baseline="0" dirty="0"/>
                        <a:t>Certified SPS Engineer</a:t>
                      </a:r>
                    </a:p>
                    <a:p>
                      <a:pPr marL="171450" marR="0" lvl="0" indent="-171450" algn="l" rtl="0">
                        <a:spcBef>
                          <a:spcPts val="0"/>
                        </a:spcBef>
                        <a:buClr>
                          <a:schemeClr val="dk1"/>
                        </a:buClr>
                        <a:buSzPct val="100000"/>
                        <a:buFont typeface="Arial"/>
                        <a:buChar char="•"/>
                      </a:pPr>
                      <a:r>
                        <a:rPr lang="en-US" sz="1100" u="none" strike="noStrike" cap="none" baseline="0" dirty="0"/>
                        <a:t>Certified SPS Consultant</a:t>
                      </a:r>
                    </a:p>
                    <a:p>
                      <a:pPr marL="171450" marR="0" lvl="0" indent="-171450" algn="l" rtl="0">
                        <a:spcBef>
                          <a:spcPts val="0"/>
                        </a:spcBef>
                        <a:buClr>
                          <a:schemeClr val="dk1"/>
                        </a:buClr>
                        <a:buSzPct val="100000"/>
                        <a:buFont typeface="Arial"/>
                        <a:buChar char="•"/>
                      </a:pPr>
                      <a:r>
                        <a:rPr lang="en-US" sz="1100" u="none" strike="noStrike" cap="none" baseline="0" dirty="0"/>
                        <a:t>Certified SPS </a:t>
                      </a:r>
                      <a:r>
                        <a:rPr lang="en-US" sz="1100" u="none" strike="noStrike" cap="none" baseline="0" dirty="0" smtClean="0"/>
                        <a:t>Trainer</a:t>
                      </a:r>
                    </a:p>
                  </a:txBody>
                  <a:tcPr marL="91450" marR="91450" marT="45725" marB="45725"/>
                </a:tc>
              </a:tr>
            </a:tbl>
          </a:graphicData>
        </a:graphic>
      </p:graphicFrame>
      <p:cxnSp>
        <p:nvCxnSpPr>
          <p:cNvPr id="369" name="Shape 369"/>
          <p:cNvCxnSpPr/>
          <p:nvPr/>
        </p:nvCxnSpPr>
        <p:spPr>
          <a:xfrm rot="10800000" flipH="1">
            <a:off x="4588869" y="3212145"/>
            <a:ext cx="392502" cy="294904"/>
          </a:xfrm>
          <a:prstGeom prst="straightConnector1">
            <a:avLst/>
          </a:prstGeom>
          <a:noFill/>
          <a:ln w="9525" cap="flat" cmpd="sng">
            <a:solidFill>
              <a:srgbClr val="FF0000"/>
            </a:solidFill>
            <a:prstDash val="solid"/>
            <a:round/>
            <a:headEnd type="none" w="med" len="med"/>
            <a:tailEnd type="triangle" w="lg" len="lg"/>
          </a:ln>
        </p:spPr>
      </p:cxnSp>
      <p:cxnSp>
        <p:nvCxnSpPr>
          <p:cNvPr id="370" name="Shape 370"/>
          <p:cNvCxnSpPr/>
          <p:nvPr/>
        </p:nvCxnSpPr>
        <p:spPr>
          <a:xfrm rot="10800000" flipH="1">
            <a:off x="3124200" y="3243389"/>
            <a:ext cx="316908" cy="263660"/>
          </a:xfrm>
          <a:prstGeom prst="straightConnector1">
            <a:avLst/>
          </a:prstGeom>
          <a:noFill/>
          <a:ln w="9525" cap="flat" cmpd="sng">
            <a:solidFill>
              <a:srgbClr val="FF0000"/>
            </a:solidFill>
            <a:prstDash val="solid"/>
            <a:round/>
            <a:headEnd type="none" w="med" len="med"/>
            <a:tailEnd type="triangle" w="lg" len="lg"/>
          </a:ln>
        </p:spPr>
      </p:cxnSp>
      <p:cxnSp>
        <p:nvCxnSpPr>
          <p:cNvPr id="371" name="Shape 371"/>
          <p:cNvCxnSpPr/>
          <p:nvPr/>
        </p:nvCxnSpPr>
        <p:spPr>
          <a:xfrm rot="10800000">
            <a:off x="5832797" y="3237409"/>
            <a:ext cx="477515" cy="247948"/>
          </a:xfrm>
          <a:prstGeom prst="straightConnector1">
            <a:avLst/>
          </a:prstGeom>
          <a:noFill/>
          <a:ln w="9525" cap="flat" cmpd="sng">
            <a:solidFill>
              <a:srgbClr val="FF0000"/>
            </a:solidFill>
            <a:prstDash val="solid"/>
            <a:round/>
            <a:headEnd type="none" w="med" len="med"/>
            <a:tailEnd type="triangle" w="lg" len="lg"/>
          </a:ln>
        </p:spPr>
      </p:cxnSp>
      <p:cxnSp>
        <p:nvCxnSpPr>
          <p:cNvPr id="372" name="Shape 372"/>
          <p:cNvCxnSpPr/>
          <p:nvPr/>
        </p:nvCxnSpPr>
        <p:spPr>
          <a:xfrm rot="10800000">
            <a:off x="7484669" y="3243388"/>
            <a:ext cx="353515" cy="240347"/>
          </a:xfrm>
          <a:prstGeom prst="straightConnector1">
            <a:avLst/>
          </a:prstGeom>
          <a:noFill/>
          <a:ln w="9525" cap="flat" cmpd="sng">
            <a:solidFill>
              <a:srgbClr val="FF0000"/>
            </a:solidFill>
            <a:prstDash val="solid"/>
            <a:round/>
            <a:headEnd type="none" w="med" len="med"/>
            <a:tailEnd type="triangle" w="lg" len="lg"/>
          </a:ln>
        </p:spPr>
      </p:cxnSp>
      <p:sp>
        <p:nvSpPr>
          <p:cNvPr id="373" name="Shape 373"/>
          <p:cNvSpPr/>
          <p:nvPr/>
        </p:nvSpPr>
        <p:spPr>
          <a:xfrm>
            <a:off x="2286000" y="5151882"/>
            <a:ext cx="6168225" cy="437358"/>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1" i="0" u="none" strike="noStrike" cap="none" baseline="0">
                <a:solidFill>
                  <a:schemeClr val="dk1"/>
                </a:solidFill>
                <a:latin typeface="Calibri"/>
                <a:ea typeface="Calibri"/>
                <a:cs typeface="Calibri"/>
                <a:sym typeface="Calibri"/>
              </a:rPr>
              <a:t>HUMAN CAPITAL</a:t>
            </a:r>
          </a:p>
        </p:txBody>
      </p:sp>
      <p:sp>
        <p:nvSpPr>
          <p:cNvPr id="375" name="Shape 375"/>
          <p:cNvSpPr/>
          <p:nvPr/>
        </p:nvSpPr>
        <p:spPr>
          <a:xfrm>
            <a:off x="2292908" y="5661249"/>
            <a:ext cx="6168225" cy="587150"/>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1" i="0" u="none" strike="noStrike" cap="none" baseline="0" dirty="0">
                <a:solidFill>
                  <a:schemeClr val="dk1"/>
                </a:solidFill>
                <a:latin typeface="Calibri"/>
                <a:ea typeface="Calibri"/>
                <a:cs typeface="Calibri"/>
                <a:sym typeface="Calibri"/>
              </a:rPr>
              <a:t>ORGANIZATION CAPITAL</a:t>
            </a:r>
          </a:p>
          <a:p>
            <a:pPr marL="0" marR="0" lvl="0" indent="0" algn="ctr" rtl="0">
              <a:spcBef>
                <a:spcPts val="0"/>
              </a:spcBef>
              <a:buSzPct val="25000"/>
              <a:buNone/>
            </a:pPr>
            <a:r>
              <a:rPr lang="en-US" sz="1200" b="0" i="0" u="none" strike="noStrike" cap="none" baseline="0" dirty="0">
                <a:solidFill>
                  <a:schemeClr val="dk1"/>
                </a:solidFill>
                <a:latin typeface="Calibri"/>
                <a:ea typeface="Calibri"/>
                <a:cs typeface="Calibri"/>
                <a:sym typeface="Calibri"/>
              </a:rPr>
              <a:t> ( Culture , Leadership, Alignment, Teamwork)</a:t>
            </a:r>
          </a:p>
        </p:txBody>
      </p:sp>
      <p:cxnSp>
        <p:nvCxnSpPr>
          <p:cNvPr id="376" name="Shape 376"/>
          <p:cNvCxnSpPr/>
          <p:nvPr/>
        </p:nvCxnSpPr>
        <p:spPr>
          <a:xfrm flipH="1" flipV="1">
            <a:off x="3207577" y="4832436"/>
            <a:ext cx="1" cy="313467"/>
          </a:xfrm>
          <a:prstGeom prst="straightConnector1">
            <a:avLst/>
          </a:prstGeom>
          <a:noFill/>
          <a:ln w="9525" cap="flat" cmpd="sng">
            <a:solidFill>
              <a:srgbClr val="4A7DBB"/>
            </a:solidFill>
            <a:prstDash val="solid"/>
            <a:round/>
            <a:headEnd type="none" w="med" len="med"/>
            <a:tailEnd type="triangle" w="lg" len="lg"/>
          </a:ln>
        </p:spPr>
      </p:cxnSp>
      <p:cxnSp>
        <p:nvCxnSpPr>
          <p:cNvPr id="377" name="Shape 377"/>
          <p:cNvCxnSpPr/>
          <p:nvPr/>
        </p:nvCxnSpPr>
        <p:spPr>
          <a:xfrm flipV="1">
            <a:off x="4676573" y="4807791"/>
            <a:ext cx="9057" cy="344091"/>
          </a:xfrm>
          <a:prstGeom prst="straightConnector1">
            <a:avLst/>
          </a:prstGeom>
          <a:noFill/>
          <a:ln w="9525" cap="flat" cmpd="sng">
            <a:solidFill>
              <a:srgbClr val="4A7DBB"/>
            </a:solidFill>
            <a:prstDash val="solid"/>
            <a:round/>
            <a:headEnd type="none" w="med" len="med"/>
            <a:tailEnd type="triangle" w="lg" len="lg"/>
          </a:ln>
        </p:spPr>
      </p:cxnSp>
      <p:cxnSp>
        <p:nvCxnSpPr>
          <p:cNvPr id="378" name="Shape 378"/>
          <p:cNvCxnSpPr/>
          <p:nvPr/>
        </p:nvCxnSpPr>
        <p:spPr>
          <a:xfrm rot="10800000">
            <a:off x="6241021" y="4832436"/>
            <a:ext cx="0" cy="313465"/>
          </a:xfrm>
          <a:prstGeom prst="straightConnector1">
            <a:avLst/>
          </a:prstGeom>
          <a:noFill/>
          <a:ln w="9525" cap="flat" cmpd="sng">
            <a:solidFill>
              <a:srgbClr val="4A7DBB"/>
            </a:solidFill>
            <a:prstDash val="solid"/>
            <a:round/>
            <a:headEnd type="none" w="med" len="med"/>
            <a:tailEnd type="triangle" w="lg" len="lg"/>
          </a:ln>
        </p:spPr>
      </p:cxnSp>
      <p:cxnSp>
        <p:nvCxnSpPr>
          <p:cNvPr id="379" name="Shape 379"/>
          <p:cNvCxnSpPr/>
          <p:nvPr/>
        </p:nvCxnSpPr>
        <p:spPr>
          <a:xfrm flipV="1">
            <a:off x="7715503" y="4868372"/>
            <a:ext cx="0" cy="288820"/>
          </a:xfrm>
          <a:prstGeom prst="straightConnector1">
            <a:avLst/>
          </a:prstGeom>
          <a:noFill/>
          <a:ln w="9525" cap="flat" cmpd="sng">
            <a:solidFill>
              <a:srgbClr val="4A7DBB"/>
            </a:solidFill>
            <a:prstDash val="solid"/>
            <a:round/>
            <a:headEnd type="none" w="med" len="med"/>
            <a:tailEnd type="triangle" w="lg" len="lg"/>
          </a:ln>
        </p:spPr>
      </p:cxn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385" name="Shape 385"/>
          <p:cNvGrpSpPr/>
          <p:nvPr/>
        </p:nvGrpSpPr>
        <p:grpSpPr>
          <a:xfrm>
            <a:off x="692278" y="1733821"/>
            <a:ext cx="8597642" cy="3847557"/>
            <a:chOff x="6478" y="514621"/>
            <a:chExt cx="8597642" cy="3847557"/>
          </a:xfrm>
        </p:grpSpPr>
        <p:sp>
          <p:nvSpPr>
            <p:cNvPr id="386" name="Shape 386"/>
            <p:cNvSpPr/>
            <p:nvPr/>
          </p:nvSpPr>
          <p:spPr>
            <a:xfrm rot="5400000">
              <a:off x="540454" y="1444541"/>
              <a:ext cx="1608417" cy="2676370"/>
            </a:xfrm>
            <a:prstGeom prst="corner">
              <a:avLst>
                <a:gd name="adj1" fmla="val 16120"/>
                <a:gd name="adj2" fmla="val 16110"/>
              </a:avLst>
            </a:prstGeom>
            <a:gradFill>
              <a:gsLst>
                <a:gs pos="0">
                  <a:srgbClr val="759436"/>
                </a:gs>
                <a:gs pos="80000">
                  <a:srgbClr val="9AC447"/>
                </a:gs>
                <a:gs pos="100000">
                  <a:srgbClr val="9CC646"/>
                </a:gs>
              </a:gsLst>
              <a:lin ang="16200000" scaled="0"/>
            </a:gradFill>
            <a:ln w="9525" cap="flat" cmpd="sng">
              <a:solidFill>
                <a:schemeClr val="accent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7" name="Shape 387"/>
            <p:cNvSpPr/>
            <p:nvPr/>
          </p:nvSpPr>
          <p:spPr>
            <a:xfrm>
              <a:off x="271969" y="2244200"/>
              <a:ext cx="2416242" cy="2117978"/>
            </a:xfrm>
            <a:prstGeom prst="rect">
              <a:avLst/>
            </a:prstGeom>
            <a:noFill/>
            <a:ln>
              <a:noFill/>
            </a:ln>
          </p:spPr>
          <p:txBody>
            <a:bodyPr lIns="91425" tIns="91425" rIns="91425" bIns="91425" anchor="ctr" anchorCtr="0">
              <a:noAutofit/>
            </a:bodyPr>
            <a:lstStyle/>
            <a:p>
              <a:pPr>
                <a:spcBef>
                  <a:spcPts val="0"/>
                </a:spcBef>
                <a:buNone/>
              </a:pPr>
              <a:endParaRPr/>
            </a:p>
          </p:txBody>
        </p:sp>
        <p:sp>
          <p:nvSpPr>
            <p:cNvPr id="388" name="Shape 388"/>
            <p:cNvSpPr txBox="1"/>
            <p:nvPr/>
          </p:nvSpPr>
          <p:spPr>
            <a:xfrm>
              <a:off x="271969" y="2244200"/>
              <a:ext cx="2416242" cy="2117978"/>
            </a:xfrm>
            <a:prstGeom prst="rect">
              <a:avLst/>
            </a:prstGeom>
            <a:noFill/>
            <a:ln>
              <a:noFill/>
            </a:ln>
          </p:spPr>
          <p:txBody>
            <a:bodyPr lIns="76200" tIns="76200" rIns="76200" bIns="76200" anchor="t" anchorCtr="0">
              <a:noAutofit/>
            </a:bodyPr>
            <a:lstStyle/>
            <a:p>
              <a:pPr marL="0" marR="0" lvl="0" indent="0" algn="l" rtl="0">
                <a:lnSpc>
                  <a:spcPct val="90000"/>
                </a:lnSpc>
                <a:spcBef>
                  <a:spcPts val="0"/>
                </a:spcBef>
                <a:spcAft>
                  <a:spcPts val="0"/>
                </a:spcAft>
                <a:buSzPct val="25000"/>
                <a:buNone/>
              </a:pPr>
              <a:r>
                <a:rPr lang="en-US" sz="2000" b="0" i="0" u="none" strike="noStrike" cap="none" baseline="0" dirty="0">
                  <a:solidFill>
                    <a:schemeClr val="dk1"/>
                  </a:solidFill>
                  <a:latin typeface="Calibri"/>
                  <a:ea typeface="Calibri"/>
                  <a:cs typeface="Calibri"/>
                  <a:sym typeface="Calibri"/>
                </a:rPr>
                <a:t>SALIHIN</a:t>
              </a:r>
            </a:p>
            <a:p>
              <a:pPr marL="114300" lvl="1" indent="-114300">
                <a:lnSpc>
                  <a:spcPct val="90000"/>
                </a:lnSpc>
                <a:spcBef>
                  <a:spcPts val="700"/>
                </a:spcBef>
                <a:buClr>
                  <a:schemeClr val="dk1"/>
                </a:buClr>
                <a:buSzPct val="100000"/>
                <a:buFont typeface="Calibri"/>
                <a:buChar char="•"/>
              </a:pPr>
              <a:r>
                <a:rPr lang="en-US" sz="1200" b="0" i="0" u="none" strike="noStrike" cap="none" baseline="0" dirty="0">
                  <a:solidFill>
                    <a:schemeClr val="dk1"/>
                  </a:solidFill>
                  <a:latin typeface="Calibri"/>
                  <a:ea typeface="Calibri"/>
                  <a:cs typeface="Calibri"/>
                  <a:sym typeface="Calibri"/>
                </a:rPr>
                <a:t>SPS </a:t>
              </a:r>
              <a:r>
                <a:rPr lang="en-US" sz="1200" b="0" i="0" u="none" strike="noStrike" cap="none" baseline="0" dirty="0" smtClean="0">
                  <a:solidFill>
                    <a:schemeClr val="dk1"/>
                  </a:solidFill>
                  <a:latin typeface="Calibri"/>
                  <a:ea typeface="Calibri"/>
                  <a:cs typeface="Calibri"/>
                  <a:sym typeface="Calibri"/>
                </a:rPr>
                <a:t>Training Provider and </a:t>
              </a:r>
              <a:r>
                <a:rPr lang="en-US" sz="1200" dirty="0">
                  <a:solidFill>
                    <a:schemeClr val="dk1"/>
                  </a:solidFill>
                  <a:latin typeface="Calibri"/>
                  <a:ea typeface="Calibri"/>
                  <a:cs typeface="Calibri"/>
                  <a:sym typeface="Calibri"/>
                </a:rPr>
                <a:t>T</a:t>
              </a:r>
              <a:r>
                <a:rPr lang="en-US" sz="1200" dirty="0" smtClean="0">
                  <a:solidFill>
                    <a:schemeClr val="dk1"/>
                  </a:solidFill>
                  <a:latin typeface="Calibri"/>
                  <a:ea typeface="Calibri"/>
                  <a:cs typeface="Calibri"/>
                  <a:sym typeface="Calibri"/>
                </a:rPr>
                <a:t>echnical Support</a:t>
              </a:r>
              <a:endParaRPr lang="en-US" sz="1200" b="0" i="0" u="none" strike="noStrike" cap="none" baseline="0" dirty="0">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ct val="100000"/>
                <a:buFont typeface="Calibri"/>
                <a:buChar char="•"/>
              </a:pPr>
              <a:r>
                <a:rPr lang="en-US" sz="1200" b="0" i="0" u="none" strike="noStrike" cap="none" baseline="0" dirty="0" smtClean="0">
                  <a:solidFill>
                    <a:schemeClr val="dk1"/>
                  </a:solidFill>
                  <a:latin typeface="Calibri"/>
                  <a:ea typeface="Calibri"/>
                  <a:cs typeface="Calibri"/>
                  <a:sym typeface="Calibri"/>
                </a:rPr>
                <a:t>Latest SPS as learning tools </a:t>
              </a:r>
              <a:r>
                <a:rPr lang="en-US" sz="1200" b="0" i="0" u="none" strike="noStrike" cap="none" baseline="0" dirty="0">
                  <a:solidFill>
                    <a:schemeClr val="dk1"/>
                  </a:solidFill>
                  <a:latin typeface="Calibri"/>
                  <a:ea typeface="Calibri"/>
                  <a:cs typeface="Calibri"/>
                  <a:sym typeface="Calibri"/>
                </a:rPr>
                <a:t>for </a:t>
              </a:r>
              <a:r>
                <a:rPr lang="en-US" sz="1200" dirty="0" smtClean="0">
                  <a:solidFill>
                    <a:schemeClr val="dk1"/>
                  </a:solidFill>
                  <a:latin typeface="Calibri"/>
                  <a:ea typeface="Calibri"/>
                  <a:cs typeface="Calibri"/>
                  <a:sym typeface="Calibri"/>
                </a:rPr>
                <a:t>accounting students</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ct val="100000"/>
                <a:buFont typeface="Calibri"/>
                <a:buChar char="•"/>
              </a:pPr>
              <a:r>
                <a:rPr lang="en-US" sz="1200" b="0" i="0" u="none" strike="noStrike" cap="none" baseline="0" dirty="0">
                  <a:solidFill>
                    <a:schemeClr val="dk1"/>
                  </a:solidFill>
                  <a:latin typeface="Calibri"/>
                  <a:ea typeface="Calibri"/>
                  <a:cs typeface="Calibri"/>
                  <a:sym typeface="Calibri"/>
                </a:rPr>
                <a:t>Provide the professional certified SPS </a:t>
              </a:r>
              <a:r>
                <a:rPr lang="en-US" sz="1200" b="0" i="0" u="none" strike="noStrike" cap="none" baseline="0" dirty="0" smtClean="0">
                  <a:solidFill>
                    <a:schemeClr val="dk1"/>
                  </a:solidFill>
                  <a:latin typeface="Calibri"/>
                  <a:ea typeface="Calibri"/>
                  <a:cs typeface="Calibri"/>
                  <a:sym typeface="Calibri"/>
                </a:rPr>
                <a:t>certificate</a:t>
              </a:r>
            </a:p>
            <a:p>
              <a:pPr marR="0" lvl="1" algn="l" rtl="0">
                <a:lnSpc>
                  <a:spcPct val="90000"/>
                </a:lnSpc>
                <a:spcBef>
                  <a:spcPts val="180"/>
                </a:spcBef>
                <a:spcAft>
                  <a:spcPts val="0"/>
                </a:spcAft>
                <a:buClr>
                  <a:schemeClr val="dk1"/>
                </a:buClr>
                <a:buSzPct val="100000"/>
              </a:pPr>
              <a:endParaRPr lang="en-US" sz="1200" b="0" i="0" u="none" strike="noStrike" cap="none" baseline="0" dirty="0">
                <a:solidFill>
                  <a:schemeClr val="dk1"/>
                </a:solidFill>
                <a:latin typeface="Calibri"/>
                <a:ea typeface="Calibri"/>
                <a:cs typeface="Calibri"/>
                <a:sym typeface="Calibri"/>
              </a:endParaRPr>
            </a:p>
            <a:p>
              <a:pPr marL="114300" marR="0" lvl="1" indent="-25400" algn="l" rtl="0">
                <a:lnSpc>
                  <a:spcPct val="90000"/>
                </a:lnSpc>
                <a:spcBef>
                  <a:spcPts val="180"/>
                </a:spcBef>
                <a:spcAft>
                  <a:spcPts val="210"/>
                </a:spcAft>
                <a:buClr>
                  <a:schemeClr val="dk1"/>
                </a:buClr>
                <a:buFont typeface="Calibri"/>
                <a:buNone/>
              </a:pPr>
              <a:endParaRPr sz="1400" b="0" i="0" u="none" strike="noStrike" cap="none" baseline="0" dirty="0">
                <a:solidFill>
                  <a:schemeClr val="dk1"/>
                </a:solidFill>
                <a:latin typeface="Calibri"/>
                <a:ea typeface="Calibri"/>
                <a:cs typeface="Calibri"/>
                <a:sym typeface="Calibri"/>
              </a:endParaRPr>
            </a:p>
          </p:txBody>
        </p:sp>
        <p:sp>
          <p:nvSpPr>
            <p:cNvPr id="389" name="Shape 389"/>
            <p:cNvSpPr/>
            <p:nvPr/>
          </p:nvSpPr>
          <p:spPr>
            <a:xfrm>
              <a:off x="2232317" y="1247504"/>
              <a:ext cx="455893" cy="455893"/>
            </a:xfrm>
            <a:prstGeom prst="triangle">
              <a:avLst>
                <a:gd name="adj" fmla="val 100000"/>
              </a:avLst>
            </a:prstGeom>
            <a:gradFill>
              <a:gsLst>
                <a:gs pos="0">
                  <a:srgbClr val="378F41"/>
                </a:gs>
                <a:gs pos="80000">
                  <a:srgbClr val="49BC55"/>
                </a:gs>
                <a:gs pos="100000">
                  <a:srgbClr val="48BF53"/>
                </a:gs>
              </a:gsLst>
              <a:lin ang="16200000" scaled="0"/>
            </a:gradFill>
            <a:ln w="9525" cap="flat" cmpd="sng">
              <a:solidFill>
                <a:srgbClr val="5AB46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0" name="Shape 390"/>
            <p:cNvSpPr/>
            <p:nvPr/>
          </p:nvSpPr>
          <p:spPr>
            <a:xfrm rot="5400000">
              <a:off x="3498409" y="712591"/>
              <a:ext cx="1608417" cy="2676370"/>
            </a:xfrm>
            <a:prstGeom prst="corner">
              <a:avLst>
                <a:gd name="adj1" fmla="val 16120"/>
                <a:gd name="adj2" fmla="val 16110"/>
              </a:avLst>
            </a:prstGeom>
            <a:gradFill>
              <a:gsLst>
                <a:gs pos="0">
                  <a:srgbClr val="3A8981"/>
                </a:gs>
                <a:gs pos="80000">
                  <a:srgbClr val="4EB4A9"/>
                </a:gs>
                <a:gs pos="100000">
                  <a:srgbClr val="4CB8AB"/>
                </a:gs>
              </a:gsLst>
              <a:lin ang="16200000" scaled="0"/>
            </a:gradFill>
            <a:ln w="9525" cap="flat" cmpd="sng">
              <a:solidFill>
                <a:srgbClr val="5DAEA5"/>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1" name="Shape 391"/>
            <p:cNvSpPr/>
            <p:nvPr/>
          </p:nvSpPr>
          <p:spPr>
            <a:xfrm>
              <a:off x="3229924" y="1512250"/>
              <a:ext cx="2416242" cy="2117978"/>
            </a:xfrm>
            <a:prstGeom prst="rect">
              <a:avLst/>
            </a:prstGeom>
            <a:noFill/>
            <a:ln>
              <a:noFill/>
            </a:ln>
          </p:spPr>
          <p:txBody>
            <a:bodyPr lIns="91425" tIns="91425" rIns="91425" bIns="91425" anchor="ctr" anchorCtr="0">
              <a:noAutofit/>
            </a:bodyPr>
            <a:lstStyle/>
            <a:p>
              <a:pPr>
                <a:spcBef>
                  <a:spcPts val="0"/>
                </a:spcBef>
                <a:buNone/>
              </a:pPr>
              <a:endParaRPr/>
            </a:p>
          </p:txBody>
        </p:sp>
        <p:sp>
          <p:nvSpPr>
            <p:cNvPr id="392" name="Shape 392"/>
            <p:cNvSpPr txBox="1"/>
            <p:nvPr/>
          </p:nvSpPr>
          <p:spPr>
            <a:xfrm>
              <a:off x="3229924" y="1512250"/>
              <a:ext cx="2416242" cy="2117978"/>
            </a:xfrm>
            <a:prstGeom prst="rect">
              <a:avLst/>
            </a:prstGeom>
            <a:noFill/>
            <a:ln>
              <a:noFill/>
            </a:ln>
          </p:spPr>
          <p:txBody>
            <a:bodyPr lIns="76200" tIns="76200" rIns="76200" bIns="76200" anchor="t" anchorCtr="0">
              <a:noAutofit/>
            </a:bodyPr>
            <a:lstStyle/>
            <a:p>
              <a:pPr marL="0" marR="0" lvl="0" indent="0" algn="l" rtl="0">
                <a:lnSpc>
                  <a:spcPct val="90000"/>
                </a:lnSpc>
                <a:spcBef>
                  <a:spcPts val="0"/>
                </a:spcBef>
                <a:spcAft>
                  <a:spcPts val="0"/>
                </a:spcAft>
                <a:buSzPct val="25000"/>
                <a:buNone/>
              </a:pPr>
              <a:r>
                <a:rPr lang="en-US" sz="2000" b="0" i="0" u="none" strike="noStrike" cap="none" baseline="0" dirty="0">
                  <a:solidFill>
                    <a:schemeClr val="dk1"/>
                  </a:solidFill>
                  <a:latin typeface="Calibri"/>
                  <a:ea typeface="Calibri"/>
                  <a:cs typeface="Calibri"/>
                  <a:sym typeface="Calibri"/>
                </a:rPr>
                <a:t>UNIVERSITY</a:t>
              </a:r>
            </a:p>
            <a:p>
              <a:pPr marL="114300" marR="0" lvl="1" indent="-114300" algn="l" rtl="0">
                <a:lnSpc>
                  <a:spcPct val="90000"/>
                </a:lnSpc>
                <a:spcBef>
                  <a:spcPts val="210"/>
                </a:spcBef>
                <a:spcAft>
                  <a:spcPts val="0"/>
                </a:spcAft>
                <a:buClr>
                  <a:schemeClr val="dk1"/>
                </a:buClr>
                <a:buSzPct val="100000"/>
                <a:buFont typeface="Calibri"/>
                <a:buChar char="•"/>
              </a:pPr>
              <a:r>
                <a:rPr lang="en-US" sz="1200" b="0" i="0" u="none" strike="noStrike" cap="none" baseline="0" dirty="0" smtClean="0">
                  <a:solidFill>
                    <a:schemeClr val="dk1"/>
                  </a:solidFill>
                  <a:latin typeface="Calibri"/>
                  <a:ea typeface="Calibri"/>
                  <a:cs typeface="Calibri"/>
                  <a:sym typeface="Calibri"/>
                </a:rPr>
                <a:t>Expand </a:t>
              </a:r>
              <a:r>
                <a:rPr lang="en-US" sz="1200" b="0" i="0" u="none" strike="noStrike" cap="none" baseline="0" dirty="0">
                  <a:solidFill>
                    <a:schemeClr val="dk1"/>
                  </a:solidFill>
                  <a:latin typeface="Calibri"/>
                  <a:ea typeface="Calibri"/>
                  <a:cs typeface="Calibri"/>
                  <a:sym typeface="Calibri"/>
                </a:rPr>
                <a:t>new coursework </a:t>
              </a:r>
              <a:r>
                <a:rPr lang="en-US" sz="1200" b="0" i="0" u="none" strike="noStrike" cap="none" baseline="0" dirty="0" err="1">
                  <a:solidFill>
                    <a:schemeClr val="dk1"/>
                  </a:solidFill>
                  <a:latin typeface="Calibri"/>
                  <a:ea typeface="Calibri"/>
                  <a:cs typeface="Calibri"/>
                  <a:sym typeface="Calibri"/>
                </a:rPr>
                <a:t>programme</a:t>
              </a:r>
              <a:endParaRPr lang="en-US" sz="1200" b="0" i="0" u="none" strike="noStrike" cap="none" baseline="0" dirty="0">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ct val="100000"/>
                <a:buFont typeface="Calibri"/>
                <a:buChar char="•"/>
              </a:pPr>
              <a:r>
                <a:rPr lang="en-US" sz="1200" b="0" i="0" u="none" strike="noStrike" cap="none" baseline="0" dirty="0">
                  <a:solidFill>
                    <a:schemeClr val="dk1"/>
                  </a:solidFill>
                  <a:latin typeface="Calibri"/>
                  <a:ea typeface="Calibri"/>
                  <a:cs typeface="Calibri"/>
                  <a:sym typeface="Calibri"/>
                </a:rPr>
                <a:t>To provide high quality, comprehensive </a:t>
              </a:r>
              <a:r>
                <a:rPr lang="en-US" sz="1200" b="0" i="0" u="none" strike="noStrike" cap="none" baseline="0" dirty="0" smtClean="0">
                  <a:solidFill>
                    <a:schemeClr val="dk1"/>
                  </a:solidFill>
                  <a:latin typeface="Calibri"/>
                  <a:ea typeface="Calibri"/>
                  <a:cs typeface="Calibri"/>
                  <a:sym typeface="Calibri"/>
                </a:rPr>
                <a:t>educational facilities.</a:t>
              </a:r>
              <a:endParaRPr lang="en-US" sz="1200" b="0" i="0" u="none" strike="noStrike" cap="none" baseline="0" dirty="0">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ct val="100000"/>
                <a:buFont typeface="Calibri"/>
                <a:buChar char="•"/>
              </a:pPr>
              <a:r>
                <a:rPr lang="en-US" sz="1200" dirty="0" smtClean="0">
                  <a:solidFill>
                    <a:schemeClr val="dk1"/>
                  </a:solidFill>
                  <a:latin typeface="Calibri"/>
                  <a:ea typeface="Calibri"/>
                  <a:cs typeface="Calibri"/>
                  <a:sym typeface="Calibri"/>
                </a:rPr>
                <a:t>S</a:t>
              </a:r>
              <a:r>
                <a:rPr lang="en-US" sz="1200" b="0" i="0" u="none" strike="noStrike" cap="none" baseline="0" dirty="0" smtClean="0">
                  <a:solidFill>
                    <a:schemeClr val="dk1"/>
                  </a:solidFill>
                  <a:latin typeface="Calibri"/>
                  <a:ea typeface="Calibri"/>
                  <a:cs typeface="Calibri"/>
                  <a:sym typeface="Calibri"/>
                </a:rPr>
                <a:t>tudents engagement and</a:t>
              </a:r>
              <a:r>
                <a:rPr lang="en-US" sz="1200" b="0" i="0" u="none" strike="noStrike" cap="none" dirty="0" smtClean="0">
                  <a:solidFill>
                    <a:schemeClr val="dk1"/>
                  </a:solidFill>
                  <a:latin typeface="Calibri"/>
                  <a:ea typeface="Calibri"/>
                  <a:cs typeface="Calibri"/>
                  <a:sym typeface="Calibri"/>
                </a:rPr>
                <a:t> participation.</a:t>
              </a:r>
            </a:p>
            <a:p>
              <a:pPr marL="114300" marR="0" lvl="1" indent="-114300" algn="l" rtl="0">
                <a:lnSpc>
                  <a:spcPct val="90000"/>
                </a:lnSpc>
                <a:spcBef>
                  <a:spcPts val="180"/>
                </a:spcBef>
                <a:spcAft>
                  <a:spcPts val="0"/>
                </a:spcAft>
                <a:buClr>
                  <a:schemeClr val="dk1"/>
                </a:buClr>
                <a:buSzPct val="100000"/>
                <a:buFont typeface="Calibri"/>
                <a:buChar char="•"/>
              </a:pPr>
              <a:r>
                <a:rPr lang="en-US" sz="1200" baseline="0" dirty="0" smtClean="0">
                  <a:solidFill>
                    <a:schemeClr val="dk1"/>
                  </a:solidFill>
                  <a:latin typeface="Calibri"/>
                  <a:ea typeface="Calibri"/>
                  <a:cs typeface="Calibri"/>
                  <a:sym typeface="Calibri"/>
                </a:rPr>
                <a:t>Other support as and when needed. </a:t>
              </a:r>
              <a:endParaRPr lang="en-US" sz="1200" b="0" i="0" u="none" strike="noStrike" cap="none" baseline="0" dirty="0">
                <a:solidFill>
                  <a:schemeClr val="dk1"/>
                </a:solidFill>
                <a:latin typeface="Calibri"/>
                <a:ea typeface="Calibri"/>
                <a:cs typeface="Calibri"/>
                <a:sym typeface="Calibri"/>
              </a:endParaRPr>
            </a:p>
            <a:p>
              <a:pPr marL="114300" marR="0" lvl="1" indent="-25400" algn="l" rtl="0">
                <a:lnSpc>
                  <a:spcPct val="90000"/>
                </a:lnSpc>
                <a:spcBef>
                  <a:spcPts val="180"/>
                </a:spcBef>
                <a:spcAft>
                  <a:spcPts val="0"/>
                </a:spcAft>
                <a:buClr>
                  <a:schemeClr val="dk1"/>
                </a:buClr>
                <a:buFont typeface="Calibri"/>
                <a:buNone/>
              </a:pPr>
              <a:endParaRPr sz="1400" b="0" i="0" u="none" strike="noStrike" cap="none" baseline="0" dirty="0">
                <a:solidFill>
                  <a:schemeClr val="dk1"/>
                </a:solidFill>
                <a:latin typeface="Calibri"/>
                <a:ea typeface="Calibri"/>
                <a:cs typeface="Calibri"/>
                <a:sym typeface="Calibri"/>
              </a:endParaRPr>
            </a:p>
            <a:p>
              <a:pPr marL="114300" marR="0" lvl="1" indent="-25400" algn="l" rtl="0">
                <a:lnSpc>
                  <a:spcPct val="90000"/>
                </a:lnSpc>
                <a:spcBef>
                  <a:spcPts val="210"/>
                </a:spcBef>
                <a:spcAft>
                  <a:spcPts val="0"/>
                </a:spcAft>
                <a:buClr>
                  <a:schemeClr val="dk1"/>
                </a:buClr>
                <a:buFont typeface="Calibri"/>
                <a:buNone/>
              </a:pPr>
              <a:endParaRPr sz="1400" b="0" i="0" u="none" strike="noStrike" cap="none" baseline="0" dirty="0">
                <a:solidFill>
                  <a:schemeClr val="dk1"/>
                </a:solidFill>
                <a:latin typeface="Calibri"/>
                <a:ea typeface="Calibri"/>
                <a:cs typeface="Calibri"/>
                <a:sym typeface="Calibri"/>
              </a:endParaRPr>
            </a:p>
            <a:p>
              <a:pPr marL="114300" marR="0" lvl="1" indent="-25400" algn="l" rtl="0">
                <a:lnSpc>
                  <a:spcPct val="90000"/>
                </a:lnSpc>
                <a:spcBef>
                  <a:spcPts val="210"/>
                </a:spcBef>
                <a:spcAft>
                  <a:spcPts val="0"/>
                </a:spcAft>
                <a:buClr>
                  <a:schemeClr val="dk1"/>
                </a:buClr>
                <a:buFont typeface="Calibri"/>
                <a:buNone/>
              </a:pPr>
              <a:endParaRPr sz="1400" b="0" i="0" u="none" strike="noStrike" cap="none" baseline="0" dirty="0">
                <a:solidFill>
                  <a:schemeClr val="dk1"/>
                </a:solidFill>
                <a:latin typeface="Calibri"/>
                <a:ea typeface="Calibri"/>
                <a:cs typeface="Calibri"/>
                <a:sym typeface="Calibri"/>
              </a:endParaRPr>
            </a:p>
            <a:p>
              <a:pPr marL="114300" marR="0" lvl="1" indent="-25400" algn="l" rtl="0">
                <a:lnSpc>
                  <a:spcPct val="90000"/>
                </a:lnSpc>
                <a:spcBef>
                  <a:spcPts val="210"/>
                </a:spcBef>
                <a:spcAft>
                  <a:spcPts val="210"/>
                </a:spcAft>
                <a:buClr>
                  <a:schemeClr val="dk1"/>
                </a:buClr>
                <a:buFont typeface="Calibri"/>
                <a:buNone/>
              </a:pPr>
              <a:endParaRPr sz="1400" b="0" i="0" u="none" strike="noStrike" cap="none" baseline="0" dirty="0">
                <a:solidFill>
                  <a:schemeClr val="dk1"/>
                </a:solidFill>
                <a:latin typeface="Calibri"/>
                <a:ea typeface="Calibri"/>
                <a:cs typeface="Calibri"/>
                <a:sym typeface="Calibri"/>
              </a:endParaRPr>
            </a:p>
          </p:txBody>
        </p:sp>
        <p:sp>
          <p:nvSpPr>
            <p:cNvPr id="393" name="Shape 393"/>
            <p:cNvSpPr/>
            <p:nvPr/>
          </p:nvSpPr>
          <p:spPr>
            <a:xfrm>
              <a:off x="5190271" y="515554"/>
              <a:ext cx="455893" cy="455893"/>
            </a:xfrm>
            <a:prstGeom prst="triangle">
              <a:avLst>
                <a:gd name="adj" fmla="val 100000"/>
              </a:avLst>
            </a:prstGeom>
            <a:gradFill>
              <a:gsLst>
                <a:gs pos="0">
                  <a:srgbClr val="3F5583"/>
                </a:gs>
                <a:gs pos="80000">
                  <a:srgbClr val="5270AD"/>
                </a:gs>
                <a:gs pos="100000">
                  <a:srgbClr val="5070B0"/>
                </a:gs>
              </a:gsLst>
              <a:lin ang="16200000" scaled="0"/>
            </a:gradFill>
            <a:ln w="9525" cap="flat" cmpd="sng">
              <a:solidFill>
                <a:srgbClr val="6078A8"/>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4" name="Shape 394"/>
            <p:cNvSpPr/>
            <p:nvPr/>
          </p:nvSpPr>
          <p:spPr>
            <a:xfrm rot="5400000">
              <a:off x="6456363" y="-19355"/>
              <a:ext cx="1608417" cy="2676370"/>
            </a:xfrm>
            <a:prstGeom prst="corner">
              <a:avLst>
                <a:gd name="adj1" fmla="val 16120"/>
                <a:gd name="adj2" fmla="val 16110"/>
              </a:avLst>
            </a:prstGeom>
            <a:gradFill>
              <a:gsLst>
                <a:gs pos="0">
                  <a:srgbClr val="5D427D"/>
                </a:gs>
                <a:gs pos="80000">
                  <a:srgbClr val="7A57A5"/>
                </a:gs>
                <a:gs pos="100000">
                  <a:srgbClr val="7B55A7"/>
                </a:gs>
              </a:gsLst>
              <a:lin ang="16200000" scaled="0"/>
            </a:gradFill>
            <a:ln w="9525" cap="flat" cmpd="sng">
              <a:solidFill>
                <a:srgbClr val="7F63A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5" name="Shape 395"/>
            <p:cNvSpPr/>
            <p:nvPr/>
          </p:nvSpPr>
          <p:spPr>
            <a:xfrm>
              <a:off x="6187878" y="780302"/>
              <a:ext cx="2416242" cy="2117978"/>
            </a:xfrm>
            <a:prstGeom prst="rect">
              <a:avLst/>
            </a:prstGeom>
            <a:noFill/>
            <a:ln>
              <a:noFill/>
            </a:ln>
          </p:spPr>
          <p:txBody>
            <a:bodyPr lIns="91425" tIns="91425" rIns="91425" bIns="91425" anchor="ctr" anchorCtr="0">
              <a:noAutofit/>
            </a:bodyPr>
            <a:lstStyle/>
            <a:p>
              <a:pPr>
                <a:spcBef>
                  <a:spcPts val="0"/>
                </a:spcBef>
                <a:buNone/>
              </a:pPr>
              <a:endParaRPr/>
            </a:p>
          </p:txBody>
        </p:sp>
        <p:sp>
          <p:nvSpPr>
            <p:cNvPr id="396" name="Shape 396"/>
            <p:cNvSpPr txBox="1"/>
            <p:nvPr/>
          </p:nvSpPr>
          <p:spPr>
            <a:xfrm>
              <a:off x="6187878" y="780302"/>
              <a:ext cx="2416242" cy="2117978"/>
            </a:xfrm>
            <a:prstGeom prst="rect">
              <a:avLst/>
            </a:prstGeom>
            <a:noFill/>
            <a:ln>
              <a:noFill/>
            </a:ln>
          </p:spPr>
          <p:txBody>
            <a:bodyPr lIns="76200" tIns="76200" rIns="76200" bIns="76200" anchor="t" anchorCtr="0">
              <a:noAutofit/>
            </a:bodyPr>
            <a:lstStyle/>
            <a:p>
              <a:pPr marL="0" marR="0" lvl="0" indent="0" algn="l" rtl="0">
                <a:lnSpc>
                  <a:spcPct val="90000"/>
                </a:lnSpc>
                <a:spcBef>
                  <a:spcPts val="0"/>
                </a:spcBef>
                <a:spcAft>
                  <a:spcPts val="0"/>
                </a:spcAft>
                <a:buSzPct val="25000"/>
                <a:buNone/>
              </a:pPr>
              <a:r>
                <a:rPr lang="en-US" sz="2000" b="0" i="0" u="none" strike="noStrike" cap="none" baseline="0" dirty="0">
                  <a:solidFill>
                    <a:schemeClr val="dk1"/>
                  </a:solidFill>
                  <a:latin typeface="Calibri"/>
                  <a:ea typeface="Calibri"/>
                  <a:cs typeface="Calibri"/>
                  <a:sym typeface="Calibri"/>
                </a:rPr>
                <a:t>LECTURER/STUDENT</a:t>
              </a:r>
            </a:p>
            <a:p>
              <a:pPr marL="114300" marR="0" lvl="1" indent="-114300" algn="l" rtl="0">
                <a:lnSpc>
                  <a:spcPct val="90000"/>
                </a:lnSpc>
                <a:spcBef>
                  <a:spcPts val="700"/>
                </a:spcBef>
                <a:spcAft>
                  <a:spcPts val="0"/>
                </a:spcAft>
                <a:buClr>
                  <a:schemeClr val="dk1"/>
                </a:buClr>
                <a:buSzPct val="100000"/>
                <a:buFont typeface="Calibri"/>
                <a:buChar char="•"/>
              </a:pPr>
              <a:r>
                <a:rPr lang="en-US" sz="1200" dirty="0" smtClean="0">
                  <a:solidFill>
                    <a:schemeClr val="dk1"/>
                  </a:solidFill>
                  <a:latin typeface="Calibri"/>
                  <a:ea typeface="Calibri"/>
                  <a:cs typeface="Calibri"/>
                  <a:sym typeface="Calibri"/>
                </a:rPr>
                <a:t>Commitment </a:t>
              </a:r>
            </a:p>
            <a:p>
              <a:pPr marL="114300" marR="0" lvl="1" indent="-114300" algn="l" rtl="0">
                <a:lnSpc>
                  <a:spcPct val="90000"/>
                </a:lnSpc>
                <a:spcBef>
                  <a:spcPts val="700"/>
                </a:spcBef>
                <a:spcAft>
                  <a:spcPts val="0"/>
                </a:spcAft>
                <a:buClr>
                  <a:schemeClr val="dk1"/>
                </a:buClr>
                <a:buSzPct val="100000"/>
                <a:buFont typeface="Calibri"/>
                <a:buChar char="•"/>
              </a:pPr>
              <a:r>
                <a:rPr lang="en-US" sz="1200" b="0" i="0" u="none" strike="noStrike" cap="none" baseline="0" dirty="0" smtClean="0">
                  <a:solidFill>
                    <a:schemeClr val="dk1"/>
                  </a:solidFill>
                  <a:latin typeface="Calibri"/>
                  <a:ea typeface="Calibri"/>
                  <a:cs typeface="Calibri"/>
                  <a:sym typeface="Calibri"/>
                </a:rPr>
                <a:t>Proactive</a:t>
              </a:r>
              <a:r>
                <a:rPr lang="en-US" sz="1200" b="0" i="0" u="none" strike="noStrike" cap="none" dirty="0" smtClean="0">
                  <a:solidFill>
                    <a:schemeClr val="dk1"/>
                  </a:solidFill>
                  <a:latin typeface="Calibri"/>
                  <a:ea typeface="Calibri"/>
                  <a:cs typeface="Calibri"/>
                  <a:sym typeface="Calibri"/>
                </a:rPr>
                <a:t> participation</a:t>
              </a:r>
              <a:endParaRPr lang="en-US" sz="1200" b="0" i="0" u="none" strike="noStrike" cap="none" baseline="0" dirty="0">
                <a:solidFill>
                  <a:schemeClr val="dk1"/>
                </a:solidFill>
                <a:latin typeface="Calibri"/>
                <a:ea typeface="Calibri"/>
                <a:cs typeface="Calibri"/>
                <a:sym typeface="Calibri"/>
              </a:endParaRPr>
            </a:p>
          </p:txBody>
        </p:sp>
      </p:grpSp>
      <p:sp>
        <p:nvSpPr>
          <p:cNvPr id="15" name="Shape 341"/>
          <p:cNvSpPr/>
          <p:nvPr/>
        </p:nvSpPr>
        <p:spPr>
          <a:xfrm>
            <a:off x="-247650" y="163196"/>
            <a:ext cx="7016750" cy="675003"/>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dirty="0" smtClean="0">
                <a:solidFill>
                  <a:schemeClr val="lt1"/>
                </a:solidFill>
                <a:latin typeface="Calibri"/>
                <a:ea typeface="Calibri"/>
                <a:cs typeface="Calibri"/>
                <a:sym typeface="Calibri"/>
              </a:rPr>
              <a:t>THE PROPOSAL</a:t>
            </a:r>
          </a:p>
          <a:p>
            <a:pPr marL="0" marR="0" lvl="0" indent="520700" algn="l" rtl="0">
              <a:spcBef>
                <a:spcPts val="0"/>
              </a:spcBef>
              <a:buSzPct val="25000"/>
              <a:buNone/>
            </a:pPr>
            <a:r>
              <a:rPr lang="en-US" sz="1800" b="0" i="0" u="none" strike="noStrike" cap="none" baseline="0" dirty="0" smtClean="0">
                <a:solidFill>
                  <a:schemeClr val="lt1"/>
                </a:solidFill>
                <a:latin typeface="Calibri"/>
                <a:ea typeface="Calibri"/>
                <a:cs typeface="Calibri"/>
                <a:sym typeface="Calibri"/>
              </a:rPr>
              <a:t>COLLABORATION </a:t>
            </a:r>
            <a:r>
              <a:rPr lang="en-US" sz="1800" b="0" i="0" u="none" strike="noStrike" cap="none" baseline="0" dirty="0">
                <a:solidFill>
                  <a:schemeClr val="lt1"/>
                </a:solidFill>
                <a:latin typeface="Calibri"/>
                <a:ea typeface="Calibri"/>
                <a:cs typeface="Calibri"/>
                <a:sym typeface="Calibri"/>
              </a:rPr>
              <a:t>MODEL</a:t>
            </a: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p:nvPr/>
        </p:nvSpPr>
        <p:spPr>
          <a:xfrm>
            <a:off x="722406" y="2029849"/>
            <a:ext cx="8346927" cy="3960440"/>
          </a:xfrm>
          <a:prstGeom prst="rect">
            <a:avLst/>
          </a:prstGeom>
          <a:noFill/>
          <a:ln>
            <a:noFill/>
          </a:ln>
        </p:spPr>
        <p:txBody>
          <a:bodyPr lIns="91425" tIns="45700" rIns="91425" bIns="45700" anchor="t" anchorCtr="0">
            <a:noAutofit/>
          </a:bodyPr>
          <a:lstStyle/>
          <a:p>
            <a:pPr marL="342000" marR="0" lvl="0" indent="-342000" algn="just" rtl="0">
              <a:lnSpc>
                <a:spcPct val="150000"/>
              </a:lnSpc>
              <a:spcBef>
                <a:spcPts val="0"/>
              </a:spcBef>
              <a:spcAft>
                <a:spcPts val="0"/>
              </a:spcAft>
              <a:buClr>
                <a:schemeClr val="dk1"/>
              </a:buClr>
              <a:buSzPct val="25000"/>
              <a:buFont typeface="Arial"/>
              <a:buNone/>
            </a:pPr>
            <a:r>
              <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rPr>
              <a:t>1.0	ABOUT US					03</a:t>
            </a:r>
          </a:p>
          <a:p>
            <a:pPr marL="342000" marR="0" lvl="0" indent="-342000" algn="just" rtl="0">
              <a:lnSpc>
                <a:spcPct val="150000"/>
              </a:lnSpc>
              <a:spcBef>
                <a:spcPts val="0"/>
              </a:spcBef>
              <a:spcAft>
                <a:spcPts val="0"/>
              </a:spcAft>
              <a:buClr>
                <a:schemeClr val="dk1"/>
              </a:buClr>
              <a:buSzPct val="25000"/>
              <a:buFont typeface="Arial"/>
              <a:buNone/>
            </a:pPr>
            <a:r>
              <a:rPr lang="en-US" sz="2000" b="1" dirty="0">
                <a:solidFill>
                  <a:schemeClr val="dk1"/>
                </a:solidFill>
                <a:latin typeface="Century Gothic" panose="020B0502020202020204" pitchFamily="34" charset="0"/>
                <a:ea typeface="Century Gothic"/>
                <a:cs typeface="Century Gothic"/>
                <a:sym typeface="Century Gothic"/>
              </a:rPr>
              <a:t>2</a:t>
            </a:r>
            <a:r>
              <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rPr>
              <a:t>.0	</a:t>
            </a:r>
            <a:r>
              <a:rPr lang="en-US" sz="2000" b="1" i="0" u="none" strike="noStrike" cap="none" baseline="0" dirty="0" smtClean="0">
                <a:solidFill>
                  <a:schemeClr val="dk1"/>
                </a:solidFill>
                <a:latin typeface="Century Gothic" panose="020B0502020202020204" pitchFamily="34" charset="0"/>
                <a:ea typeface="Calibri"/>
                <a:cs typeface="Calibri"/>
                <a:sym typeface="Calibri"/>
              </a:rPr>
              <a:t>ABOUT SALIHIN PREMIER SOLUTIONS (SPS)	</a:t>
            </a:r>
            <a:r>
              <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rPr>
              <a:t>11</a:t>
            </a:r>
          </a:p>
          <a:p>
            <a:pPr marL="342000" lvl="0" indent="-342000" algn="just">
              <a:lnSpc>
                <a:spcPct val="150000"/>
              </a:lnSpc>
              <a:buClr>
                <a:schemeClr val="dk1"/>
              </a:buClr>
              <a:buSzPct val="25000"/>
            </a:pPr>
            <a:r>
              <a:rPr lang="en-US" sz="2000" b="1" dirty="0">
                <a:solidFill>
                  <a:schemeClr val="dk1"/>
                </a:solidFill>
                <a:latin typeface="Century Gothic" panose="020B0502020202020204" pitchFamily="34" charset="0"/>
                <a:ea typeface="Century Gothic"/>
                <a:cs typeface="Century Gothic"/>
                <a:sym typeface="Century Gothic"/>
              </a:rPr>
              <a:t>3</a:t>
            </a:r>
            <a:r>
              <a:rPr lang="en-US" sz="2000" b="1" dirty="0" smtClean="0">
                <a:solidFill>
                  <a:schemeClr val="dk1"/>
                </a:solidFill>
                <a:latin typeface="Century Gothic" panose="020B0502020202020204" pitchFamily="34" charset="0"/>
                <a:ea typeface="Century Gothic"/>
                <a:cs typeface="Century Gothic"/>
                <a:sym typeface="Century Gothic"/>
              </a:rPr>
              <a:t>.0 	</a:t>
            </a:r>
            <a:r>
              <a:rPr lang="en-US" sz="2000" b="1" dirty="0" smtClean="0">
                <a:solidFill>
                  <a:schemeClr val="dk1"/>
                </a:solidFill>
                <a:latin typeface="Century Gothic" panose="020B0502020202020204" pitchFamily="34" charset="0"/>
                <a:ea typeface="Calibri"/>
                <a:cs typeface="Calibri"/>
                <a:sym typeface="Calibri"/>
              </a:rPr>
              <a:t>FEATURING SALIHIN PREMIER SOLUTION	22</a:t>
            </a:r>
            <a:endPar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endParaRPr>
          </a:p>
          <a:p>
            <a:pPr marL="342000" marR="0" lvl="0" indent="-342000" algn="just" rtl="0">
              <a:lnSpc>
                <a:spcPct val="150000"/>
              </a:lnSpc>
              <a:spcBef>
                <a:spcPts val="0"/>
              </a:spcBef>
              <a:spcAft>
                <a:spcPts val="0"/>
              </a:spcAft>
              <a:buClr>
                <a:schemeClr val="dk1"/>
              </a:buClr>
              <a:buSzPct val="25000"/>
              <a:buFont typeface="Arial"/>
              <a:buNone/>
            </a:pPr>
            <a:r>
              <a:rPr lang="en-US" sz="2000" b="1" dirty="0">
                <a:solidFill>
                  <a:schemeClr val="dk1"/>
                </a:solidFill>
                <a:latin typeface="Century Gothic" panose="020B0502020202020204" pitchFamily="34" charset="0"/>
                <a:ea typeface="Century Gothic"/>
                <a:cs typeface="Century Gothic"/>
                <a:sym typeface="Century Gothic"/>
              </a:rPr>
              <a:t>4</a:t>
            </a:r>
            <a:r>
              <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rPr>
              <a:t>.0	SPS MODULE				</a:t>
            </a:r>
            <a:r>
              <a:rPr lang="en-US" sz="2000" b="1" dirty="0" smtClean="0">
                <a:solidFill>
                  <a:schemeClr val="dk1"/>
                </a:solidFill>
                <a:latin typeface="Century Gothic" panose="020B0502020202020204" pitchFamily="34" charset="0"/>
                <a:ea typeface="Century Gothic"/>
                <a:cs typeface="Century Gothic"/>
                <a:sym typeface="Century Gothic"/>
              </a:rPr>
              <a:t>	</a:t>
            </a:r>
            <a:r>
              <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rPr>
              <a:t>27	</a:t>
            </a:r>
          </a:p>
          <a:p>
            <a:pPr marL="342000" indent="-342000" algn="just">
              <a:lnSpc>
                <a:spcPct val="150000"/>
              </a:lnSpc>
              <a:buSzPct val="25000"/>
            </a:pPr>
            <a:r>
              <a:rPr lang="en-US" sz="2000" b="1" dirty="0">
                <a:solidFill>
                  <a:schemeClr val="dk1"/>
                </a:solidFill>
                <a:latin typeface="Century Gothic" panose="020B0502020202020204" pitchFamily="34" charset="0"/>
                <a:ea typeface="Century Gothic"/>
                <a:cs typeface="Century Gothic"/>
                <a:sym typeface="Century Gothic"/>
              </a:rPr>
              <a:t>5</a:t>
            </a:r>
            <a:r>
              <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rPr>
              <a:t>.0 	</a:t>
            </a:r>
            <a:r>
              <a:rPr lang="en-US" sz="2000" b="1" dirty="0" smtClean="0">
                <a:solidFill>
                  <a:schemeClr val="dk1"/>
                </a:solidFill>
                <a:latin typeface="Century Gothic" panose="020B0502020202020204" pitchFamily="34" charset="0"/>
                <a:ea typeface="Calibri"/>
                <a:cs typeface="Calibri"/>
                <a:sym typeface="Calibri"/>
              </a:rPr>
              <a:t>SPS EVENTS &amp; PROGRAMME			</a:t>
            </a:r>
            <a:r>
              <a:rPr lang="en-US" sz="2000" b="1" dirty="0" smtClean="0">
                <a:solidFill>
                  <a:schemeClr val="dk1"/>
                </a:solidFill>
                <a:latin typeface="Century Gothic" panose="020B0502020202020204" pitchFamily="34" charset="0"/>
                <a:ea typeface="Calibri"/>
                <a:cs typeface="Calibri"/>
                <a:sym typeface="Century Gothic"/>
              </a:rPr>
              <a:t>31</a:t>
            </a:r>
            <a:r>
              <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rPr>
              <a:t> 	</a:t>
            </a:r>
          </a:p>
          <a:p>
            <a:pPr marL="342000" lvl="0" indent="-342000" algn="just">
              <a:lnSpc>
                <a:spcPct val="150000"/>
              </a:lnSpc>
              <a:buClr>
                <a:schemeClr val="dk1"/>
              </a:buClr>
              <a:buSzPct val="25000"/>
            </a:pPr>
            <a:r>
              <a:rPr lang="en-US" sz="2000" b="1" dirty="0">
                <a:solidFill>
                  <a:schemeClr val="dk1"/>
                </a:solidFill>
                <a:latin typeface="Century Gothic" panose="020B0502020202020204" pitchFamily="34" charset="0"/>
                <a:ea typeface="Century Gothic"/>
                <a:cs typeface="Century Gothic"/>
                <a:sym typeface="Century Gothic"/>
              </a:rPr>
              <a:t>6</a:t>
            </a:r>
            <a:r>
              <a:rPr lang="en-US" sz="2000" b="1" dirty="0" smtClean="0">
                <a:solidFill>
                  <a:schemeClr val="dk1"/>
                </a:solidFill>
                <a:latin typeface="Century Gothic" panose="020B0502020202020204" pitchFamily="34" charset="0"/>
                <a:ea typeface="Century Gothic"/>
                <a:cs typeface="Century Gothic"/>
                <a:sym typeface="Century Gothic"/>
              </a:rPr>
              <a:t>.0	</a:t>
            </a:r>
            <a:r>
              <a:rPr lang="en-US" sz="2000" b="1" dirty="0" smtClean="0">
                <a:solidFill>
                  <a:schemeClr val="dk1"/>
                </a:solidFill>
                <a:latin typeface="Century Gothic" panose="020B0502020202020204" pitchFamily="34" charset="0"/>
                <a:ea typeface="Calibri"/>
                <a:cs typeface="Calibri"/>
                <a:sym typeface="Calibri"/>
              </a:rPr>
              <a:t>OUR CREDENTIALS				37</a:t>
            </a:r>
            <a:endParaRPr lang="en-US" sz="2000" b="1" dirty="0" smtClean="0">
              <a:solidFill>
                <a:schemeClr val="dk1"/>
              </a:solidFill>
              <a:latin typeface="Century Gothic" panose="020B0502020202020204" pitchFamily="34" charset="0"/>
              <a:ea typeface="Century Gothic"/>
              <a:cs typeface="Century Gothic"/>
              <a:sym typeface="Century Gothic"/>
            </a:endParaRPr>
          </a:p>
          <a:p>
            <a:pPr marL="342000" lvl="0" indent="-342000" algn="just">
              <a:lnSpc>
                <a:spcPct val="150000"/>
              </a:lnSpc>
              <a:buClr>
                <a:schemeClr val="dk1"/>
              </a:buClr>
              <a:buSzPct val="25000"/>
            </a:pPr>
            <a:r>
              <a:rPr lang="en-US" sz="2000" b="1" dirty="0">
                <a:solidFill>
                  <a:schemeClr val="dk1"/>
                </a:solidFill>
                <a:latin typeface="Century Gothic" panose="020B0502020202020204" pitchFamily="34" charset="0"/>
                <a:ea typeface="Century Gothic"/>
                <a:cs typeface="Century Gothic"/>
                <a:sym typeface="Century Gothic"/>
              </a:rPr>
              <a:t>7</a:t>
            </a:r>
            <a:r>
              <a:rPr lang="en-US" sz="2000" b="1" i="0" u="none" strike="noStrike" cap="none" baseline="0" dirty="0" smtClean="0">
                <a:solidFill>
                  <a:schemeClr val="dk1"/>
                </a:solidFill>
                <a:latin typeface="Century Gothic" panose="020B0502020202020204" pitchFamily="34" charset="0"/>
                <a:ea typeface="Century Gothic"/>
                <a:cs typeface="Century Gothic"/>
                <a:sym typeface="Century Gothic"/>
              </a:rPr>
              <a:t>.0</a:t>
            </a:r>
            <a:r>
              <a:rPr lang="en-US" sz="2000" b="1" dirty="0" smtClean="0">
                <a:solidFill>
                  <a:schemeClr val="dk1"/>
                </a:solidFill>
                <a:latin typeface="Century Gothic" panose="020B0502020202020204" pitchFamily="34" charset="0"/>
                <a:ea typeface="Century Gothic"/>
                <a:cs typeface="Century Gothic"/>
                <a:sym typeface="Century Gothic"/>
              </a:rPr>
              <a:t> 	CONTACT US					39</a:t>
            </a:r>
            <a:endParaRPr lang="en-US" sz="2000" b="1" i="0" u="none" strike="noStrike" cap="none" baseline="0" dirty="0">
              <a:solidFill>
                <a:schemeClr val="dk1"/>
              </a:solidFill>
              <a:latin typeface="Century Gothic" panose="020B0502020202020204" pitchFamily="34" charset="0"/>
              <a:ea typeface="Century Gothic"/>
              <a:cs typeface="Century Gothic"/>
              <a:sym typeface="Century Gothic"/>
            </a:endParaRPr>
          </a:p>
        </p:txBody>
      </p:sp>
      <p:sp>
        <p:nvSpPr>
          <p:cNvPr id="117" name="Shape 11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a:t>
            </a:fld>
            <a:endParaRPr lang="en-US" sz="1200" b="0" i="0" u="none" strike="noStrike" cap="none" baseline="0">
              <a:solidFill>
                <a:srgbClr val="888888"/>
              </a:solidFill>
              <a:latin typeface="Calibri"/>
              <a:ea typeface="Calibri"/>
              <a:cs typeface="Calibri"/>
              <a:sym typeface="Calibri"/>
            </a:endParaRPr>
          </a:p>
        </p:txBody>
      </p:sp>
      <p:sp>
        <p:nvSpPr>
          <p:cNvPr id="118" name="Shape 118"/>
          <p:cNvSpPr/>
          <p:nvPr/>
        </p:nvSpPr>
        <p:spPr>
          <a:xfrm>
            <a:off x="-237256" y="332656"/>
            <a:ext cx="7016750" cy="914400"/>
          </a:xfrm>
          <a:prstGeom prst="rect">
            <a:avLst/>
          </a:prstGeom>
          <a:solidFill>
            <a:srgbClr val="FF0000"/>
          </a:solidFill>
          <a:ln>
            <a:noFill/>
          </a:ln>
        </p:spPr>
        <p:txBody>
          <a:bodyPr lIns="91425" tIns="45700" rIns="91425" bIns="45700" anchor="ctr" anchorCtr="0">
            <a:noAutofit/>
          </a:bodyPr>
          <a:lstStyle/>
          <a:p>
            <a:pPr marL="457200" marR="0" lvl="1" indent="63500" algn="l" rtl="0">
              <a:spcBef>
                <a:spcPts val="0"/>
              </a:spcBef>
              <a:buSzPct val="25000"/>
              <a:buNone/>
            </a:pPr>
            <a:r>
              <a:rPr lang="en-US" sz="2800" b="0" i="0" u="none" strike="noStrike" cap="none" baseline="0">
                <a:solidFill>
                  <a:schemeClr val="lt1"/>
                </a:solidFill>
                <a:latin typeface="Calibri"/>
                <a:ea typeface="Calibri"/>
                <a:cs typeface="Calibri"/>
                <a:sym typeface="Calibri"/>
              </a:rPr>
              <a:t>TABLE OF CONTENT</a:t>
            </a:r>
          </a:p>
        </p:txBody>
      </p:sp>
      <p:sp>
        <p:nvSpPr>
          <p:cNvPr id="119" name="Shape 119"/>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p:nvPr/>
        </p:nvSpPr>
        <p:spPr>
          <a:xfrm>
            <a:off x="-303584" y="21265"/>
            <a:ext cx="7016750" cy="675003"/>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dirty="0" smtClean="0">
                <a:solidFill>
                  <a:schemeClr val="lt1"/>
                </a:solidFill>
                <a:latin typeface="Calibri"/>
                <a:ea typeface="Calibri"/>
                <a:cs typeface="Calibri"/>
                <a:sym typeface="Calibri"/>
              </a:rPr>
              <a:t>GST CERTIFICATION PROGRAM</a:t>
            </a:r>
            <a:endParaRPr lang="en-US" sz="2800" b="0" i="0" u="none" strike="noStrike" cap="none" baseline="0" dirty="0" smtClean="0">
              <a:solidFill>
                <a:schemeClr val="lt1"/>
              </a:solidFill>
              <a:latin typeface="Calibri"/>
              <a:ea typeface="Calibri"/>
              <a:cs typeface="Calibri"/>
              <a:sym typeface="Calibri"/>
            </a:endParaRPr>
          </a:p>
          <a:p>
            <a:pPr marL="0" marR="0" lvl="0" indent="520700" algn="l" rtl="0">
              <a:spcBef>
                <a:spcPts val="0"/>
              </a:spcBef>
              <a:buSzPct val="25000"/>
              <a:buNone/>
            </a:pPr>
            <a:r>
              <a:rPr lang="en-US" sz="1800" b="0" i="0" u="none" strike="noStrike" cap="none" baseline="0" dirty="0" smtClean="0">
                <a:solidFill>
                  <a:schemeClr val="lt1"/>
                </a:solidFill>
                <a:latin typeface="Calibri"/>
                <a:ea typeface="Calibri"/>
                <a:cs typeface="Calibri"/>
                <a:sym typeface="Calibri"/>
              </a:rPr>
              <a:t>COLLABORATION </a:t>
            </a:r>
            <a:r>
              <a:rPr lang="en-US" sz="1800" b="0" i="0" u="none" strike="noStrike" cap="none" baseline="0" dirty="0">
                <a:solidFill>
                  <a:schemeClr val="lt1"/>
                </a:solidFill>
                <a:latin typeface="Calibri"/>
                <a:ea typeface="Calibri"/>
                <a:cs typeface="Calibri"/>
                <a:sym typeface="Calibri"/>
              </a:rPr>
              <a:t>MODEL</a:t>
            </a:r>
          </a:p>
        </p:txBody>
      </p:sp>
      <p:sp>
        <p:nvSpPr>
          <p:cNvPr id="342" name="Shape 342"/>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20</a:t>
            </a:fld>
            <a:endParaRPr lang="en-US" sz="1200" b="0" i="0" u="none" strike="noStrike" cap="none" baseline="0">
              <a:solidFill>
                <a:srgbClr val="888888"/>
              </a:solidFill>
              <a:latin typeface="Calibri"/>
              <a:ea typeface="Calibri"/>
              <a:cs typeface="Calibri"/>
              <a:sym typeface="Calibri"/>
            </a:endParaRPr>
          </a:p>
        </p:txBody>
      </p:sp>
      <p:sp>
        <p:nvSpPr>
          <p:cNvPr id="343" name="Shape 343"/>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 name="TextBox 1"/>
          <p:cNvSpPr txBox="1"/>
          <p:nvPr/>
        </p:nvSpPr>
        <p:spPr>
          <a:xfrm>
            <a:off x="344488" y="970855"/>
            <a:ext cx="6368678" cy="400110"/>
          </a:xfrm>
          <a:prstGeom prst="rect">
            <a:avLst/>
          </a:prstGeom>
          <a:noFill/>
        </p:spPr>
        <p:txBody>
          <a:bodyPr wrap="square" rtlCol="0">
            <a:spAutoFit/>
          </a:bodyPr>
          <a:lstStyle/>
          <a:p>
            <a:r>
              <a:rPr lang="en-MY" sz="2000" dirty="0" smtClean="0"/>
              <a:t>BENEFIT TO UNITEN AND UNITEN GRADUATES</a:t>
            </a:r>
            <a:endParaRPr lang="en-MY" sz="2000" dirty="0"/>
          </a:p>
        </p:txBody>
      </p:sp>
      <p:sp>
        <p:nvSpPr>
          <p:cNvPr id="33" name="TextBox 32"/>
          <p:cNvSpPr txBox="1"/>
          <p:nvPr/>
        </p:nvSpPr>
        <p:spPr>
          <a:xfrm>
            <a:off x="920552" y="2780928"/>
            <a:ext cx="8064896" cy="2000548"/>
          </a:xfrm>
          <a:prstGeom prst="rect">
            <a:avLst/>
          </a:prstGeom>
          <a:noFill/>
        </p:spPr>
        <p:txBody>
          <a:bodyPr wrap="square" rtlCol="0">
            <a:spAutoFit/>
          </a:bodyPr>
          <a:lstStyle/>
          <a:p>
            <a:pPr marL="342900" indent="-342900">
              <a:buFont typeface="Arial" panose="020B0604020202020204" pitchFamily="34" charset="0"/>
              <a:buChar char="•"/>
            </a:pPr>
            <a:r>
              <a:rPr lang="en-MY" sz="2000" dirty="0" smtClean="0"/>
              <a:t>Increasing the marketability and employability of graduate students </a:t>
            </a:r>
          </a:p>
          <a:p>
            <a:endParaRPr lang="en-MY" sz="800" dirty="0" smtClean="0"/>
          </a:p>
          <a:p>
            <a:pPr marL="342900" indent="-342900">
              <a:buFont typeface="Arial" panose="020B0604020202020204" pitchFamily="34" charset="0"/>
              <a:buChar char="•"/>
            </a:pPr>
            <a:r>
              <a:rPr lang="en-MY" sz="2000" dirty="0" smtClean="0"/>
              <a:t>UNITEN will become a “Knowledge Centre” for SMEs and SMIs in theory &amp; technical.</a:t>
            </a:r>
          </a:p>
          <a:p>
            <a:pPr marL="342900" indent="-342900">
              <a:buFont typeface="Arial" panose="020B0604020202020204" pitchFamily="34" charset="0"/>
              <a:buChar char="•"/>
            </a:pPr>
            <a:endParaRPr lang="en-MY" sz="800" dirty="0" smtClean="0"/>
          </a:p>
          <a:p>
            <a:pPr marL="342900" indent="-342900">
              <a:buFont typeface="Arial" panose="020B0604020202020204" pitchFamily="34" charset="0"/>
              <a:buChar char="•"/>
            </a:pPr>
            <a:r>
              <a:rPr lang="en-MY" sz="2000" dirty="0" smtClean="0"/>
              <a:t>As Accountancy Talent Pool for Industries</a:t>
            </a:r>
          </a:p>
          <a:p>
            <a:pPr marL="342900" indent="-342900">
              <a:buFont typeface="Arial" panose="020B0604020202020204" pitchFamily="34" charset="0"/>
              <a:buChar char="•"/>
            </a:pPr>
            <a:endParaRPr lang="en-MY" sz="800" dirty="0" smtClean="0"/>
          </a:p>
          <a:p>
            <a:pPr marL="342900" indent="-342900">
              <a:buFont typeface="Arial" panose="020B0604020202020204" pitchFamily="34" charset="0"/>
              <a:buChar char="•"/>
            </a:pPr>
            <a:r>
              <a:rPr lang="en-MY" sz="2000" dirty="0" smtClean="0"/>
              <a:t>Trainer Pool development for Lecturers and Students</a:t>
            </a:r>
          </a:p>
        </p:txBody>
      </p:sp>
      <p:sp>
        <p:nvSpPr>
          <p:cNvPr id="7" name="AutoShape 5" descr="Image result for kementerian pelajaran tinggi malays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12" name="Shape 111"/>
          <p:cNvPicPr preferRelativeResize="0"/>
          <p:nvPr/>
        </p:nvPicPr>
        <p:blipFill>
          <a:blip r:embed="rId3">
            <a:alphaModFix/>
          </a:blip>
          <a:stretch>
            <a:fillRect/>
          </a:stretch>
        </p:blipFill>
        <p:spPr>
          <a:xfrm>
            <a:off x="460375" y="1556792"/>
            <a:ext cx="2110965" cy="1009875"/>
          </a:xfrm>
          <a:prstGeom prst="rect">
            <a:avLst/>
          </a:prstGeom>
          <a:noFill/>
          <a:ln>
            <a:noFill/>
          </a:ln>
        </p:spPr>
      </p:pic>
    </p:spTree>
    <p:extLst>
      <p:ext uri="{BB962C8B-B14F-4D97-AF65-F5344CB8AC3E}">
        <p14:creationId xmlns:p14="http://schemas.microsoft.com/office/powerpoint/2010/main" val="303581967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p:nvPr/>
        </p:nvSpPr>
        <p:spPr>
          <a:xfrm>
            <a:off x="-303584" y="160338"/>
            <a:ext cx="7016750" cy="675003"/>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dirty="0" smtClean="0">
                <a:solidFill>
                  <a:schemeClr val="lt1"/>
                </a:solidFill>
                <a:latin typeface="Calibri"/>
                <a:ea typeface="Calibri"/>
                <a:cs typeface="Calibri"/>
                <a:sym typeface="Calibri"/>
              </a:rPr>
              <a:t>MOVING FORWARD</a:t>
            </a:r>
            <a:endParaRPr lang="en-US" sz="2800" b="0" i="0" u="none" strike="noStrike" cap="none" baseline="0" dirty="0" smtClean="0">
              <a:solidFill>
                <a:schemeClr val="lt1"/>
              </a:solidFill>
              <a:latin typeface="Calibri"/>
              <a:ea typeface="Calibri"/>
              <a:cs typeface="Calibri"/>
              <a:sym typeface="Calibri"/>
            </a:endParaRPr>
          </a:p>
          <a:p>
            <a:pPr marL="0" marR="0" lvl="0" indent="520700" algn="l" rtl="0">
              <a:spcBef>
                <a:spcPts val="0"/>
              </a:spcBef>
              <a:buSzPct val="25000"/>
              <a:buNone/>
            </a:pPr>
            <a:endParaRPr lang="en-US" sz="1800" b="0" i="0" u="none" strike="noStrike" cap="none" baseline="0" dirty="0">
              <a:solidFill>
                <a:schemeClr val="lt1"/>
              </a:solidFill>
              <a:latin typeface="Calibri"/>
              <a:ea typeface="Calibri"/>
              <a:cs typeface="Calibri"/>
              <a:sym typeface="Calibri"/>
            </a:endParaRPr>
          </a:p>
        </p:txBody>
      </p:sp>
      <p:sp>
        <p:nvSpPr>
          <p:cNvPr id="342" name="Shape 342"/>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21</a:t>
            </a:fld>
            <a:endParaRPr lang="en-US" sz="1200" b="0" i="0" u="none" strike="noStrike" cap="none" baseline="0">
              <a:solidFill>
                <a:srgbClr val="888888"/>
              </a:solidFill>
              <a:latin typeface="Calibri"/>
              <a:ea typeface="Calibri"/>
              <a:cs typeface="Calibri"/>
              <a:sym typeface="Calibri"/>
            </a:endParaRPr>
          </a:p>
        </p:txBody>
      </p:sp>
      <p:sp>
        <p:nvSpPr>
          <p:cNvPr id="343" name="Shape 343"/>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7" name="AutoShape 5" descr="Image result for kementerian pelajaran tinggi malays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8" name="TextBox 7"/>
          <p:cNvSpPr txBox="1"/>
          <p:nvPr/>
        </p:nvSpPr>
        <p:spPr>
          <a:xfrm>
            <a:off x="632520" y="1340768"/>
            <a:ext cx="8064896" cy="3170099"/>
          </a:xfrm>
          <a:prstGeom prst="rect">
            <a:avLst/>
          </a:prstGeom>
          <a:noFill/>
        </p:spPr>
        <p:txBody>
          <a:bodyPr wrap="square" rtlCol="0">
            <a:spAutoFit/>
          </a:bodyPr>
          <a:lstStyle/>
          <a:p>
            <a:pPr marL="342900" indent="-342900">
              <a:buFont typeface="Arial" panose="020B0604020202020204" pitchFamily="34" charset="0"/>
              <a:buChar char="•"/>
            </a:pPr>
            <a:r>
              <a:rPr lang="en-MY" sz="2000" dirty="0" smtClean="0"/>
              <a:t>Working hand in hand to acquire grant.</a:t>
            </a:r>
          </a:p>
          <a:p>
            <a:endParaRPr lang="en-MY" sz="2000" dirty="0" smtClean="0"/>
          </a:p>
          <a:p>
            <a:pPr marL="342900" indent="-342900">
              <a:buFont typeface="Arial" panose="020B0604020202020204" pitchFamily="34" charset="0"/>
              <a:buChar char="•"/>
            </a:pPr>
            <a:r>
              <a:rPr lang="en-MY" sz="2000" dirty="0"/>
              <a:t>To produce a much more versatile graduate in line with the country’s vision 2020 and international needs </a:t>
            </a:r>
            <a:r>
              <a:rPr lang="en-MY" sz="2000" dirty="0" err="1"/>
              <a:t>e.g</a:t>
            </a:r>
            <a:r>
              <a:rPr lang="en-MY" sz="2000" dirty="0"/>
              <a:t>, OICs </a:t>
            </a:r>
            <a:r>
              <a:rPr lang="en-MY" sz="2000" dirty="0" smtClean="0"/>
              <a:t>countries</a:t>
            </a:r>
          </a:p>
          <a:p>
            <a:endParaRPr lang="en-MY" sz="2000" dirty="0" smtClean="0"/>
          </a:p>
          <a:p>
            <a:pPr marL="342900" indent="-342900">
              <a:buFont typeface="Arial" panose="020B0604020202020204" pitchFamily="34" charset="0"/>
              <a:buChar char="•"/>
            </a:pPr>
            <a:r>
              <a:rPr lang="en-MY" sz="2000" dirty="0" smtClean="0"/>
              <a:t>Establishment of Professional school complete with professional accredited program syllabus.</a:t>
            </a:r>
          </a:p>
          <a:p>
            <a:endParaRPr lang="en-MY" sz="2000" dirty="0" smtClean="0"/>
          </a:p>
          <a:p>
            <a:pPr marL="342900" indent="-342900">
              <a:buFont typeface="Arial" panose="020B0604020202020204" pitchFamily="34" charset="0"/>
              <a:buChar char="•"/>
            </a:pPr>
            <a:r>
              <a:rPr lang="en-MY" sz="2000" dirty="0" smtClean="0"/>
              <a:t>Seek due consideration from the UNITEN to award the concession to operate and manage the program to the public.</a:t>
            </a:r>
          </a:p>
        </p:txBody>
      </p:sp>
    </p:spTree>
    <p:extLst>
      <p:ext uri="{BB962C8B-B14F-4D97-AF65-F5344CB8AC3E}">
        <p14:creationId xmlns:p14="http://schemas.microsoft.com/office/powerpoint/2010/main" val="210192875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2917130" y="4653135"/>
            <a:ext cx="6356349"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dirty="0" smtClean="0">
                <a:solidFill>
                  <a:schemeClr val="dk1"/>
                </a:solidFill>
                <a:latin typeface="Calibri"/>
                <a:ea typeface="Calibri"/>
                <a:cs typeface="Calibri"/>
                <a:sym typeface="Calibri"/>
              </a:rPr>
              <a:t>3</a:t>
            </a:r>
            <a:r>
              <a:rPr lang="en-US" sz="3200" b="0" i="0" u="none" strike="noStrike" cap="none" baseline="0" dirty="0" smtClean="0">
                <a:solidFill>
                  <a:schemeClr val="dk1"/>
                </a:solidFill>
                <a:latin typeface="Calibri"/>
                <a:ea typeface="Calibri"/>
                <a:cs typeface="Calibri"/>
                <a:sym typeface="Calibri"/>
              </a:rPr>
              <a:t>.0 Featuring</a:t>
            </a:r>
            <a:r>
              <a:rPr lang="en-US" sz="3200" b="0" i="0" u="none" strike="noStrike" cap="none" dirty="0" smtClean="0">
                <a:solidFill>
                  <a:schemeClr val="dk1"/>
                </a:solidFill>
                <a:latin typeface="Calibri"/>
                <a:ea typeface="Calibri"/>
                <a:cs typeface="Calibri"/>
                <a:sym typeface="Calibri"/>
              </a:rPr>
              <a:t> </a:t>
            </a:r>
            <a:r>
              <a:rPr lang="en-US" sz="3200" b="0" i="0" u="none" strike="noStrike" cap="none" baseline="0" dirty="0" smtClean="0">
                <a:solidFill>
                  <a:schemeClr val="dk1"/>
                </a:solidFill>
                <a:latin typeface="Calibri"/>
                <a:ea typeface="Calibri"/>
                <a:cs typeface="Calibri"/>
                <a:sym typeface="Calibri"/>
              </a:rPr>
              <a:t>SALIHIN</a:t>
            </a:r>
            <a:r>
              <a:rPr lang="en-US" sz="3200" b="0" i="0" u="none" strike="noStrike" cap="none" dirty="0" smtClean="0">
                <a:solidFill>
                  <a:schemeClr val="dk1"/>
                </a:solidFill>
                <a:latin typeface="Calibri"/>
                <a:ea typeface="Calibri"/>
                <a:cs typeface="Calibri"/>
                <a:sym typeface="Calibri"/>
              </a:rPr>
              <a:t> Premier Solution</a:t>
            </a:r>
            <a:endParaRPr lang="en-US" sz="3200" b="0" i="0" u="none" strike="noStrike" cap="none" baseline="0" dirty="0">
              <a:solidFill>
                <a:schemeClr val="dk1"/>
              </a:solidFill>
              <a:latin typeface="Calibri"/>
              <a:ea typeface="Calibri"/>
              <a:cs typeface="Calibri"/>
              <a:sym typeface="Calibri"/>
            </a:endParaRPr>
          </a:p>
        </p:txBody>
      </p:sp>
      <p:grpSp>
        <p:nvGrpSpPr>
          <p:cNvPr id="402" name="Shape 402"/>
          <p:cNvGrpSpPr/>
          <p:nvPr/>
        </p:nvGrpSpPr>
        <p:grpSpPr>
          <a:xfrm>
            <a:off x="660400" y="3008661"/>
            <a:ext cx="8667750" cy="2868611"/>
            <a:chOff x="609600" y="3008661"/>
            <a:chExt cx="8001000" cy="2455495"/>
          </a:xfrm>
        </p:grpSpPr>
        <p:cxnSp>
          <p:nvCxnSpPr>
            <p:cNvPr id="403" name="Shape 403"/>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404" name="Shape 404"/>
            <p:cNvGrpSpPr/>
            <p:nvPr/>
          </p:nvGrpSpPr>
          <p:grpSpPr>
            <a:xfrm>
              <a:off x="609600" y="3008661"/>
              <a:ext cx="1905000" cy="2231303"/>
              <a:chOff x="609600" y="3008661"/>
              <a:chExt cx="1905000" cy="2231303"/>
            </a:xfrm>
          </p:grpSpPr>
          <p:sp>
            <p:nvSpPr>
              <p:cNvPr id="405" name="Shape 405"/>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06" name="Shape 406"/>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407" name="Shape 4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22</a:t>
            </a:fld>
            <a:endParaRPr lang="en-US" sz="1200" b="0" i="0" u="none" strike="noStrike" cap="none" baseline="0">
              <a:solidFill>
                <a:srgbClr val="888888"/>
              </a:solidFill>
              <a:latin typeface="Calibri"/>
              <a:ea typeface="Calibri"/>
              <a:cs typeface="Calibri"/>
              <a:sym typeface="Calibri"/>
            </a:endParaRPr>
          </a:p>
        </p:txBody>
      </p:sp>
      <p:sp>
        <p:nvSpPr>
          <p:cNvPr id="408" name="Shape 4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extLst>
      <p:ext uri="{BB962C8B-B14F-4D97-AF65-F5344CB8AC3E}">
        <p14:creationId xmlns:p14="http://schemas.microsoft.com/office/powerpoint/2010/main" val="84310482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www.salihinpremier.com</a:t>
            </a:r>
            <a:endParaRPr lang="en-US" sz="4000" b="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276"/>
          <a:stretch/>
        </p:blipFill>
        <p:spPr>
          <a:xfrm>
            <a:off x="598699" y="1953528"/>
            <a:ext cx="8939294" cy="32941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40959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GST,ZAKAT AND WAKAF MODULE </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88" y="1988840"/>
            <a:ext cx="9163910" cy="31934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96335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EASY ACCESS</a:t>
            </a:r>
            <a:endParaRPr lang="en-US" sz="2800"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137" r="1369"/>
          <a:stretch/>
        </p:blipFill>
        <p:spPr>
          <a:xfrm>
            <a:off x="560512" y="1772815"/>
            <a:ext cx="8849749" cy="309142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216042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FREE TRAINING</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96" y="1844824"/>
            <a:ext cx="9066212" cy="30451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75802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2917130" y="4653135"/>
            <a:ext cx="6356349" cy="584774"/>
          </a:xfrm>
          <a:prstGeom prst="rect">
            <a:avLst/>
          </a:prstGeom>
          <a:noFill/>
          <a:ln>
            <a:noFill/>
          </a:ln>
        </p:spPr>
        <p:txBody>
          <a:bodyPr lIns="91425" tIns="45700" rIns="91425" bIns="45700" anchor="t" anchorCtr="0">
            <a:noAutofit/>
          </a:bodyPr>
          <a:lstStyle/>
          <a:p>
            <a:pPr>
              <a:buSzPct val="25000"/>
            </a:pPr>
            <a:r>
              <a:rPr lang="en-US" sz="3200" dirty="0" smtClean="0">
                <a:solidFill>
                  <a:schemeClr val="dk1"/>
                </a:solidFill>
                <a:latin typeface="Calibri"/>
                <a:ea typeface="Calibri"/>
                <a:cs typeface="Calibri"/>
                <a:sym typeface="Calibri"/>
              </a:rPr>
              <a:t>4.0 SPS MODULE</a:t>
            </a:r>
            <a:endParaRPr lang="en-US" sz="3200" b="0" i="0" u="none" strike="noStrike" cap="none" baseline="0" dirty="0">
              <a:solidFill>
                <a:schemeClr val="dk1"/>
              </a:solidFill>
              <a:latin typeface="Calibri"/>
              <a:ea typeface="Calibri"/>
              <a:cs typeface="Calibri"/>
              <a:sym typeface="Calibri"/>
            </a:endParaRPr>
          </a:p>
        </p:txBody>
      </p:sp>
      <p:grpSp>
        <p:nvGrpSpPr>
          <p:cNvPr id="402" name="Shape 402"/>
          <p:cNvGrpSpPr/>
          <p:nvPr/>
        </p:nvGrpSpPr>
        <p:grpSpPr>
          <a:xfrm>
            <a:off x="660400" y="3008661"/>
            <a:ext cx="8667750" cy="2455495"/>
            <a:chOff x="609600" y="3008661"/>
            <a:chExt cx="8001000" cy="2455495"/>
          </a:xfrm>
        </p:grpSpPr>
        <p:cxnSp>
          <p:nvCxnSpPr>
            <p:cNvPr id="403" name="Shape 403"/>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404" name="Shape 404"/>
            <p:cNvGrpSpPr/>
            <p:nvPr/>
          </p:nvGrpSpPr>
          <p:grpSpPr>
            <a:xfrm>
              <a:off x="609600" y="3008661"/>
              <a:ext cx="1905000" cy="2231303"/>
              <a:chOff x="609600" y="3008661"/>
              <a:chExt cx="1905000" cy="2231303"/>
            </a:xfrm>
          </p:grpSpPr>
          <p:sp>
            <p:nvSpPr>
              <p:cNvPr id="405" name="Shape 405"/>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06" name="Shape 406"/>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407" name="Shape 4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27</a:t>
            </a:fld>
            <a:endParaRPr lang="en-US" sz="1200" b="0" i="0" u="none" strike="noStrike" cap="none" baseline="0">
              <a:solidFill>
                <a:srgbClr val="888888"/>
              </a:solidFill>
              <a:latin typeface="Calibri"/>
              <a:ea typeface="Calibri"/>
              <a:cs typeface="Calibri"/>
              <a:sym typeface="Calibri"/>
            </a:endParaRPr>
          </a:p>
        </p:txBody>
      </p:sp>
      <p:sp>
        <p:nvSpPr>
          <p:cNvPr id="408" name="Shape 4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extLst>
      <p:ext uri="{BB962C8B-B14F-4D97-AF65-F5344CB8AC3E}">
        <p14:creationId xmlns:p14="http://schemas.microsoft.com/office/powerpoint/2010/main" val="1097970229"/>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20" y="1425868"/>
            <a:ext cx="9417496" cy="46559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2792760" y="404664"/>
            <a:ext cx="4320480" cy="584775"/>
          </a:xfrm>
          <a:prstGeom prst="rect">
            <a:avLst/>
          </a:prstGeom>
          <a:noFill/>
        </p:spPr>
        <p:txBody>
          <a:bodyPr wrap="square" rtlCol="0">
            <a:spAutoFit/>
          </a:bodyPr>
          <a:lstStyle/>
          <a:p>
            <a:r>
              <a:rPr lang="en-US" sz="3200" b="1" dirty="0" smtClean="0"/>
              <a:t>WEB-BASED LOGIN</a:t>
            </a:r>
            <a:endParaRPr lang="en-US" sz="3200" b="1" dirty="0"/>
          </a:p>
        </p:txBody>
      </p:sp>
    </p:spTree>
    <p:extLst>
      <p:ext uri="{BB962C8B-B14F-4D97-AF65-F5344CB8AC3E}">
        <p14:creationId xmlns:p14="http://schemas.microsoft.com/office/powerpoint/2010/main" val="3633157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98" y="1484784"/>
            <a:ext cx="9469204" cy="4460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1640632" y="260648"/>
            <a:ext cx="6624736" cy="584775"/>
          </a:xfrm>
          <a:prstGeom prst="rect">
            <a:avLst/>
          </a:prstGeom>
          <a:noFill/>
        </p:spPr>
        <p:txBody>
          <a:bodyPr wrap="square" rtlCol="0">
            <a:spAutoFit/>
          </a:bodyPr>
          <a:lstStyle/>
          <a:p>
            <a:pPr algn="ctr"/>
            <a:r>
              <a:rPr lang="en-US" sz="3200" b="1" dirty="0" smtClean="0"/>
              <a:t>FRIENDLY INTERFACE</a:t>
            </a:r>
            <a:endParaRPr lang="en-US" sz="3200" b="1" dirty="0"/>
          </a:p>
        </p:txBody>
      </p:sp>
    </p:spTree>
    <p:extLst>
      <p:ext uri="{BB962C8B-B14F-4D97-AF65-F5344CB8AC3E}">
        <p14:creationId xmlns:p14="http://schemas.microsoft.com/office/powerpoint/2010/main" val="4243351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2971800" y="4655189"/>
            <a:ext cx="6356349"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dirty="0" smtClean="0">
                <a:solidFill>
                  <a:srgbClr val="0F243E"/>
                </a:solidFill>
                <a:latin typeface="Calibri"/>
                <a:ea typeface="Calibri"/>
                <a:cs typeface="Calibri"/>
                <a:sym typeface="Calibri"/>
              </a:rPr>
              <a:t>1</a:t>
            </a:r>
            <a:r>
              <a:rPr lang="en-US" sz="3200" b="0" i="0" u="none" strike="noStrike" cap="none" baseline="0" dirty="0" smtClean="0">
                <a:solidFill>
                  <a:srgbClr val="0F243E"/>
                </a:solidFill>
                <a:latin typeface="Calibri"/>
                <a:ea typeface="Calibri"/>
                <a:cs typeface="Calibri"/>
                <a:sym typeface="Calibri"/>
              </a:rPr>
              <a:t>.0 </a:t>
            </a:r>
            <a:r>
              <a:rPr lang="en-US" sz="3200" b="0" i="0" u="none" strike="noStrike" cap="none" baseline="0" dirty="0">
                <a:solidFill>
                  <a:srgbClr val="0F243E"/>
                </a:solidFill>
                <a:latin typeface="Calibri"/>
                <a:ea typeface="Calibri"/>
                <a:cs typeface="Calibri"/>
                <a:sym typeface="Calibri"/>
              </a:rPr>
              <a:t>ABOUT US</a:t>
            </a:r>
          </a:p>
        </p:txBody>
      </p:sp>
      <p:grpSp>
        <p:nvGrpSpPr>
          <p:cNvPr id="125" name="Shape 125"/>
          <p:cNvGrpSpPr/>
          <p:nvPr/>
        </p:nvGrpSpPr>
        <p:grpSpPr>
          <a:xfrm>
            <a:off x="660400" y="3008661"/>
            <a:ext cx="8667750" cy="2455495"/>
            <a:chOff x="609600" y="3008661"/>
            <a:chExt cx="8001000" cy="2455495"/>
          </a:xfrm>
        </p:grpSpPr>
        <p:cxnSp>
          <p:nvCxnSpPr>
            <p:cNvPr id="126" name="Shape 126"/>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127" name="Shape 127"/>
            <p:cNvGrpSpPr/>
            <p:nvPr/>
          </p:nvGrpSpPr>
          <p:grpSpPr>
            <a:xfrm>
              <a:off x="609600" y="3008661"/>
              <a:ext cx="1905000" cy="2231303"/>
              <a:chOff x="609600" y="3008661"/>
              <a:chExt cx="1905000" cy="2231303"/>
            </a:xfrm>
          </p:grpSpPr>
          <p:sp>
            <p:nvSpPr>
              <p:cNvPr id="128" name="Shape 128"/>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129" name="Shape 129"/>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130" name="Shape 130"/>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3</a:t>
            </a:fld>
            <a:endParaRPr lang="en-US" sz="1200" b="0" i="0" u="none" strike="noStrike" cap="none" baseline="0">
              <a:solidFill>
                <a:srgbClr val="888888"/>
              </a:solidFill>
              <a:latin typeface="Calibri"/>
              <a:ea typeface="Calibri"/>
              <a:cs typeface="Calibri"/>
              <a:sym typeface="Calibri"/>
            </a:endParaRPr>
          </a:p>
        </p:txBody>
      </p:sp>
      <p:sp>
        <p:nvSpPr>
          <p:cNvPr id="131" name="Shape 131"/>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6" y="300251"/>
            <a:ext cx="8960324" cy="1117386"/>
          </a:xfrm>
        </p:spPr>
        <p:txBody>
          <a:bodyPr/>
          <a:lstStyle/>
          <a:p>
            <a:r>
              <a:rPr lang="en-US" sz="3200" b="1" dirty="0" smtClean="0"/>
              <a:t>GST FEATURES</a:t>
            </a:r>
            <a:endParaRPr lang="en-US"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04" y="1628800"/>
            <a:ext cx="8856984" cy="41764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83434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2917130" y="4653135"/>
            <a:ext cx="6356349" cy="584774"/>
          </a:xfrm>
          <a:prstGeom prst="rect">
            <a:avLst/>
          </a:prstGeom>
          <a:noFill/>
          <a:ln>
            <a:noFill/>
          </a:ln>
        </p:spPr>
        <p:txBody>
          <a:bodyPr lIns="91425" tIns="45700" rIns="91425" bIns="45700" anchor="t" anchorCtr="0">
            <a:noAutofit/>
          </a:bodyPr>
          <a:lstStyle/>
          <a:p>
            <a:pPr>
              <a:buSzPct val="25000"/>
            </a:pPr>
            <a:r>
              <a:rPr lang="en-US" sz="3200" dirty="0" smtClean="0">
                <a:solidFill>
                  <a:schemeClr val="dk1"/>
                </a:solidFill>
                <a:latin typeface="Calibri"/>
                <a:ea typeface="Calibri"/>
                <a:cs typeface="Calibri"/>
                <a:sym typeface="Calibri"/>
              </a:rPr>
              <a:t>5.0 </a:t>
            </a:r>
            <a:r>
              <a:rPr lang="en-US" sz="3200" dirty="0">
                <a:solidFill>
                  <a:schemeClr val="dk1"/>
                </a:solidFill>
                <a:latin typeface="Calibri"/>
                <a:ea typeface="Calibri"/>
                <a:cs typeface="Calibri"/>
                <a:sym typeface="Calibri"/>
              </a:rPr>
              <a:t>SPS EVENTS &amp; PROGRAMME</a:t>
            </a:r>
          </a:p>
          <a:p>
            <a:pPr marL="0" marR="0" lvl="0" indent="0" algn="l" rtl="0">
              <a:spcBef>
                <a:spcPts val="0"/>
              </a:spcBef>
              <a:buSzPct val="25000"/>
              <a:buNone/>
            </a:pPr>
            <a:endParaRPr lang="en-US" sz="3200" b="0" i="0" u="none" strike="noStrike" cap="none" baseline="0" dirty="0">
              <a:solidFill>
                <a:schemeClr val="dk1"/>
              </a:solidFill>
              <a:latin typeface="Calibri"/>
              <a:ea typeface="Calibri"/>
              <a:cs typeface="Calibri"/>
              <a:sym typeface="Calibri"/>
            </a:endParaRPr>
          </a:p>
        </p:txBody>
      </p:sp>
      <p:grpSp>
        <p:nvGrpSpPr>
          <p:cNvPr id="402" name="Shape 402"/>
          <p:cNvGrpSpPr/>
          <p:nvPr/>
        </p:nvGrpSpPr>
        <p:grpSpPr>
          <a:xfrm>
            <a:off x="660400" y="3008661"/>
            <a:ext cx="8667750" cy="2455495"/>
            <a:chOff x="609600" y="3008661"/>
            <a:chExt cx="8001000" cy="2455495"/>
          </a:xfrm>
        </p:grpSpPr>
        <p:cxnSp>
          <p:nvCxnSpPr>
            <p:cNvPr id="403" name="Shape 403"/>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404" name="Shape 404"/>
            <p:cNvGrpSpPr/>
            <p:nvPr/>
          </p:nvGrpSpPr>
          <p:grpSpPr>
            <a:xfrm>
              <a:off x="609600" y="3008661"/>
              <a:ext cx="1905000" cy="2231303"/>
              <a:chOff x="609600" y="3008661"/>
              <a:chExt cx="1905000" cy="2231303"/>
            </a:xfrm>
          </p:grpSpPr>
          <p:sp>
            <p:nvSpPr>
              <p:cNvPr id="405" name="Shape 405"/>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06" name="Shape 406"/>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407" name="Shape 4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31</a:t>
            </a:fld>
            <a:endParaRPr lang="en-US" sz="1200" b="0" i="0" u="none" strike="noStrike" cap="none" baseline="0">
              <a:solidFill>
                <a:srgbClr val="888888"/>
              </a:solidFill>
              <a:latin typeface="Calibri"/>
              <a:ea typeface="Calibri"/>
              <a:cs typeface="Calibri"/>
              <a:sym typeface="Calibri"/>
            </a:endParaRPr>
          </a:p>
        </p:txBody>
      </p:sp>
      <p:sp>
        <p:nvSpPr>
          <p:cNvPr id="408" name="Shape 4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extLst>
      <p:ext uri="{BB962C8B-B14F-4D97-AF65-F5344CB8AC3E}">
        <p14:creationId xmlns:p14="http://schemas.microsoft.com/office/powerpoint/2010/main" val="74546023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t>SALIHIN PREMIER SOLUTION (SPS) PREVIOUS EVENTS AND PROGRAMME</a:t>
            </a:r>
          </a:p>
        </p:txBody>
      </p:sp>
      <p:graphicFrame>
        <p:nvGraphicFramePr>
          <p:cNvPr id="4" name="Table 3"/>
          <p:cNvGraphicFramePr>
            <a:graphicFrameLocks noGrp="1"/>
          </p:cNvGraphicFramePr>
          <p:nvPr>
            <p:extLst>
              <p:ext uri="{D42A27DB-BD31-4B8C-83A1-F6EECF244321}">
                <p14:modId xmlns:p14="http://schemas.microsoft.com/office/powerpoint/2010/main" val="2276184130"/>
              </p:ext>
            </p:extLst>
          </p:nvPr>
        </p:nvGraphicFramePr>
        <p:xfrm>
          <a:off x="416496" y="1419369"/>
          <a:ext cx="8568952" cy="4757113"/>
        </p:xfrm>
        <a:graphic>
          <a:graphicData uri="http://schemas.openxmlformats.org/drawingml/2006/table">
            <a:tbl>
              <a:tblPr firstRow="1" firstCol="1" bandRow="1">
                <a:tableStyleId>{20F0B261-9C9E-4A46-8FF0-6A87FC477B48}</a:tableStyleId>
              </a:tblPr>
              <a:tblGrid>
                <a:gridCol w="657030"/>
                <a:gridCol w="2053791"/>
                <a:gridCol w="2270887"/>
                <a:gridCol w="1314059"/>
                <a:gridCol w="2273185"/>
              </a:tblGrid>
              <a:tr h="365627">
                <a:tc>
                  <a:txBody>
                    <a:bodyPr/>
                    <a:lstStyle/>
                    <a:p>
                      <a:pPr marL="0" marR="0" algn="ctr">
                        <a:lnSpc>
                          <a:spcPct val="150000"/>
                        </a:lnSpc>
                        <a:spcBef>
                          <a:spcPts val="0"/>
                        </a:spcBef>
                        <a:spcAft>
                          <a:spcPts val="0"/>
                        </a:spcAft>
                      </a:pPr>
                      <a:r>
                        <a:rPr lang="en-US" sz="1600" dirty="0">
                          <a:effectLst/>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Date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Event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Time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Location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1254">
                <a:tc>
                  <a:txBody>
                    <a:bodyPr/>
                    <a:lstStyle/>
                    <a:p>
                      <a:pPr marL="0" marR="0" algn="ctr">
                        <a:lnSpc>
                          <a:spcPct val="150000"/>
                        </a:lnSpc>
                        <a:spcBef>
                          <a:spcPts val="0"/>
                        </a:spcBef>
                        <a:spcAft>
                          <a:spcPts val="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smtClean="0">
                          <a:effectLst/>
                        </a:rPr>
                        <a:t>26</a:t>
                      </a:r>
                      <a:r>
                        <a:rPr lang="en-US" sz="1600" baseline="0" dirty="0" smtClean="0">
                          <a:effectLst/>
                        </a:rPr>
                        <a:t> – 28 May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smtClean="0">
                          <a:effectLst/>
                          <a:latin typeface="Calibri"/>
                          <a:ea typeface="Calibri" panose="020F0502020204030204" pitchFamily="34" charset="0"/>
                          <a:cs typeface="Calibri"/>
                        </a:rPr>
                        <a:t>ASEAN</a:t>
                      </a:r>
                      <a:r>
                        <a:rPr lang="en-US" sz="1600" baseline="0" dirty="0" smtClean="0">
                          <a:effectLst/>
                          <a:latin typeface="Calibri"/>
                          <a:ea typeface="Calibri" panose="020F0502020204030204" pitchFamily="34" charset="0"/>
                          <a:cs typeface="Calibri"/>
                        </a:rPr>
                        <a:t> SME Showcase &amp; Conference 2015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9.00am - 5.00pm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600" dirty="0" smtClean="0">
                          <a:effectLst/>
                          <a:latin typeface="Calibri"/>
                          <a:ea typeface="Calibri" panose="020F0502020204030204" pitchFamily="34" charset="0"/>
                          <a:cs typeface="Calibri"/>
                        </a:rPr>
                        <a:t>KL</a:t>
                      </a:r>
                      <a:r>
                        <a:rPr lang="en-US" sz="1600" baseline="0" dirty="0" smtClean="0">
                          <a:effectLst/>
                          <a:latin typeface="Calibri"/>
                          <a:ea typeface="Calibri" panose="020F0502020204030204" pitchFamily="34" charset="0"/>
                          <a:cs typeface="Calibri"/>
                        </a:rPr>
                        <a:t> Convention Centre, Kuala Lumpur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1254">
                <a:tc>
                  <a:txBody>
                    <a:bodyPr/>
                    <a:lstStyle/>
                    <a:p>
                      <a:pPr marL="0" marR="0" algn="ctr">
                        <a:lnSpc>
                          <a:spcPct val="150000"/>
                        </a:lnSpc>
                        <a:spcBef>
                          <a:spcPts val="0"/>
                        </a:spcBef>
                        <a:spcAft>
                          <a:spcPts val="0"/>
                        </a:spcAft>
                      </a:pPr>
                      <a:r>
                        <a:rPr lang="en-US" sz="1600" dirty="0">
                          <a:effectLst/>
                        </a:rPr>
                        <a:t> </a:t>
                      </a:r>
                      <a:r>
                        <a:rPr lang="en-US" sz="1600" dirty="0" smtClean="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2 - 5 June 2015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SME Week 2015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9.00am - 5.00pm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600" dirty="0">
                          <a:effectLst/>
                        </a:rPr>
                        <a:t>SME Corp, Atrium Platinum </a:t>
                      </a:r>
                      <a:r>
                        <a:rPr lang="en-US" sz="1600" dirty="0" err="1">
                          <a:effectLst/>
                        </a:rPr>
                        <a:t>Sentral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5216">
                <a:tc>
                  <a:txBody>
                    <a:bodyPr/>
                    <a:lstStyle/>
                    <a:p>
                      <a:pPr marL="0" marR="0" algn="ctr">
                        <a:lnSpc>
                          <a:spcPct val="150000"/>
                        </a:lnSpc>
                        <a:spcBef>
                          <a:spcPts val="0"/>
                        </a:spcBef>
                        <a:spcAft>
                          <a:spcPts val="0"/>
                        </a:spcAft>
                      </a:pPr>
                      <a:r>
                        <a:rPr lang="en-US" sz="1600" dirty="0" smtClean="0">
                          <a:effectLst/>
                          <a:latin typeface="Calibri"/>
                          <a:ea typeface="Calibri" panose="020F0502020204030204" pitchFamily="34" charset="0"/>
                          <a:cs typeface="Calibri"/>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8 - 9 June 2015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Roadshow with MATA </a:t>
                      </a:r>
                      <a:r>
                        <a:rPr lang="en-US" sz="1600" dirty="0" err="1">
                          <a:effectLst/>
                        </a:rPr>
                        <a:t>Programme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8.30am - 5.00pm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600">
                          <a:effectLst/>
                        </a:rPr>
                        <a:t>Pullman Hotel, Kuching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1254">
                <a:tc>
                  <a:txBody>
                    <a:bodyPr/>
                    <a:lstStyle/>
                    <a:p>
                      <a:pPr marL="0" marR="0" algn="ctr">
                        <a:lnSpc>
                          <a:spcPct val="150000"/>
                        </a:lnSpc>
                        <a:spcBef>
                          <a:spcPts val="0"/>
                        </a:spcBef>
                        <a:spcAft>
                          <a:spcPts val="0"/>
                        </a:spcAft>
                      </a:pPr>
                      <a:r>
                        <a:rPr lang="en-US" sz="1600" dirty="0" smtClean="0">
                          <a:effectLst/>
                          <a:latin typeface="Calibri"/>
                          <a:ea typeface="Calibri" panose="020F0502020204030204" pitchFamily="34" charset="0"/>
                          <a:cs typeface="Calibri"/>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13 - 15 June 2015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Roadshow with MATA </a:t>
                      </a:r>
                      <a:r>
                        <a:rPr lang="en-US" sz="1600" dirty="0" err="1">
                          <a:effectLst/>
                        </a:rPr>
                        <a:t>Programme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8.30am - 5.00pm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600">
                          <a:effectLst/>
                        </a:rPr>
                        <a:t>TH Hotel, Kuala Terengganu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1254">
                <a:tc>
                  <a:txBody>
                    <a:bodyPr/>
                    <a:lstStyle/>
                    <a:p>
                      <a:pPr marL="0" marR="0" algn="ctr">
                        <a:lnSpc>
                          <a:spcPct val="150000"/>
                        </a:lnSpc>
                        <a:spcBef>
                          <a:spcPts val="0"/>
                        </a:spcBef>
                        <a:spcAft>
                          <a:spcPts val="0"/>
                        </a:spcAft>
                      </a:pPr>
                      <a:r>
                        <a:rPr lang="en-US" sz="1600" dirty="0" smtClean="0">
                          <a:effectLst/>
                          <a:latin typeface="Calibri"/>
                          <a:ea typeface="Calibri" panose="020F0502020204030204" pitchFamily="34" charset="0"/>
                          <a:cs typeface="Calibri"/>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16 - 17 June 2015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Roadshow with MATA </a:t>
                      </a:r>
                      <a:r>
                        <a:rPr lang="en-US" sz="1600" dirty="0" err="1">
                          <a:effectLst/>
                        </a:rPr>
                        <a:t>Programme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8.30am - 5.00pm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600">
                          <a:effectLst/>
                        </a:rPr>
                        <a:t>Renaissance Hotel, Kuala Lumpur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31254">
                <a:tc>
                  <a:txBody>
                    <a:bodyPr/>
                    <a:lstStyle/>
                    <a:p>
                      <a:pPr marL="0" marR="0" algn="ctr">
                        <a:lnSpc>
                          <a:spcPct val="150000"/>
                        </a:lnSpc>
                        <a:spcBef>
                          <a:spcPts val="0"/>
                        </a:spcBef>
                        <a:spcAft>
                          <a:spcPts val="0"/>
                        </a:spcAft>
                      </a:pPr>
                      <a:r>
                        <a:rPr lang="en-US" sz="1600" dirty="0" smtClean="0">
                          <a:effectLst/>
                          <a:latin typeface="Calibri"/>
                          <a:ea typeface="Calibri" panose="020F0502020204030204" pitchFamily="34" charset="0"/>
                          <a:cs typeface="Calibri"/>
                        </a:rPr>
                        <a:t>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23 - 24 June 2015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a:effectLst/>
                        </a:rPr>
                        <a:t>Roadshow with MATA Programme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600" dirty="0">
                          <a:effectLst/>
                        </a:rPr>
                        <a:t>9.00am - 4.30pm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600" dirty="0">
                          <a:effectLst/>
                        </a:rPr>
                        <a:t>Seri Pacific Hotel, Kuala Lumpur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3170171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03200"/>
            <a:r>
              <a:rPr lang="en-US" sz="2400" b="1" u="sng" dirty="0">
                <a:latin typeface="Calibri"/>
                <a:ea typeface="Calibri" panose="020F0502020204030204" pitchFamily="34" charset="0"/>
                <a:cs typeface="Calibri"/>
              </a:rPr>
              <a:t>ASEAN SME Showcase &amp; Conference 2015</a:t>
            </a:r>
            <a:endParaRPr lang="en-US" sz="2400" b="1"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p:cNvSpPr>
            <a:spLocks noGrp="1"/>
          </p:cNvSpPr>
          <p:nvPr>
            <p:ph type="body" idx="1"/>
          </p:nvPr>
        </p:nvSpPr>
        <p:spPr>
          <a:xfrm>
            <a:off x="495300" y="1052736"/>
            <a:ext cx="8915400" cy="5073427"/>
          </a:xfrm>
        </p:spPr>
        <p:txBody>
          <a:bodyPr/>
          <a:lstStyle/>
          <a:p>
            <a:pPr marL="203200" indent="0">
              <a:buNone/>
            </a:pPr>
            <a:endParaRPr lang="en-US" b="1" u="sng" dirty="0" smtClean="0"/>
          </a:p>
          <a:p>
            <a:pPr marL="203200" indent="0">
              <a:buNone/>
            </a:pPr>
            <a:endParaRPr lang="en-US" b="1" u="sng" dirty="0" smtClean="0"/>
          </a:p>
          <a:p>
            <a:pPr marL="203200" indent="0">
              <a:buNone/>
            </a:pPr>
            <a:endParaRPr lang="en-US" b="1" u="sng" dirty="0"/>
          </a:p>
          <a:p>
            <a:pPr marL="203200" indent="0">
              <a:buNone/>
            </a:pPr>
            <a:endParaRPr lang="en-US" b="1" u="sng" dirty="0" smtClean="0"/>
          </a:p>
          <a:p>
            <a:pPr marL="203200" indent="0">
              <a:buNone/>
            </a:pPr>
            <a:endParaRPr lang="en-US" b="1" u="sng" dirty="0"/>
          </a:p>
          <a:p>
            <a:pPr marL="203200" indent="0">
              <a:buNone/>
            </a:pPr>
            <a:endParaRPr lang="en-US" b="1" u="sng" dirty="0" smtClean="0"/>
          </a:p>
          <a:p>
            <a:pPr marL="203200" indent="0">
              <a:buNone/>
            </a:pPr>
            <a:endParaRPr lang="en-US" b="1" u="sng" dirty="0"/>
          </a:p>
          <a:p>
            <a:pPr marL="203200" indent="0">
              <a:buNone/>
            </a:pPr>
            <a:r>
              <a:rPr lang="en-US" dirty="0" smtClean="0"/>
              <a:t> </a:t>
            </a:r>
            <a:endParaRPr lang="en-US" dirty="0"/>
          </a:p>
          <a:p>
            <a:pPr marL="203200" indent="0">
              <a:buNone/>
            </a:pPr>
            <a:endParaRPr lang="en-US" dirty="0"/>
          </a:p>
          <a:p>
            <a:pPr marL="20320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451596"/>
            <a:ext cx="3291830" cy="4389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8366" y="1451596"/>
            <a:ext cx="5601072" cy="2045947"/>
          </a:xfrm>
          <a:prstGeom prst="rect">
            <a:avLst/>
          </a:prstGeom>
        </p:spPr>
      </p:pic>
      <p:sp>
        <p:nvSpPr>
          <p:cNvPr id="6" name="TextBox 5"/>
          <p:cNvSpPr txBox="1"/>
          <p:nvPr/>
        </p:nvSpPr>
        <p:spPr>
          <a:xfrm>
            <a:off x="3938996" y="3497631"/>
            <a:ext cx="5967003" cy="2739211"/>
          </a:xfrm>
          <a:prstGeom prst="rect">
            <a:avLst/>
          </a:prstGeom>
          <a:noFill/>
        </p:spPr>
        <p:txBody>
          <a:bodyPr wrap="square" rtlCol="0">
            <a:spAutoFit/>
          </a:bodyPr>
          <a:lstStyle/>
          <a:p>
            <a:r>
              <a:rPr lang="en-US" b="1" u="sng" dirty="0" smtClean="0"/>
              <a:t>Summary &amp; Outcome</a:t>
            </a:r>
            <a:endParaRPr lang="en-US" dirty="0"/>
          </a:p>
          <a:p>
            <a:endParaRPr lang="en-US" dirty="0"/>
          </a:p>
          <a:p>
            <a:pPr algn="just">
              <a:lnSpc>
                <a:spcPct val="150000"/>
              </a:lnSpc>
            </a:pPr>
            <a:r>
              <a:rPr lang="en-US" sz="1600" dirty="0"/>
              <a:t>The turnout for the </a:t>
            </a:r>
            <a:r>
              <a:rPr lang="en-US" sz="1600" dirty="0" smtClean="0"/>
              <a:t>3 </a:t>
            </a:r>
            <a:r>
              <a:rPr lang="en-US" sz="1600" dirty="0"/>
              <a:t>days event was around </a:t>
            </a:r>
            <a:r>
              <a:rPr lang="en-US" sz="1600" dirty="0" smtClean="0"/>
              <a:t>7000+ participants and visitors. During </a:t>
            </a:r>
            <a:r>
              <a:rPr lang="en-US" sz="1600" dirty="0"/>
              <a:t>the event, SPS team had a chance to </a:t>
            </a:r>
            <a:r>
              <a:rPr lang="en-US" sz="1600" dirty="0" smtClean="0"/>
              <a:t>engaged with various personnel from different spectrum of business as well as the media. This was the biggest event for the team so far and the opportunity to exchanged business cards and acknowledge them about SALIHIN. </a:t>
            </a:r>
            <a:endParaRPr lang="en-US" sz="1600" dirty="0"/>
          </a:p>
        </p:txBody>
      </p:sp>
    </p:spTree>
    <p:extLst>
      <p:ext uri="{BB962C8B-B14F-4D97-AF65-F5344CB8AC3E}">
        <p14:creationId xmlns:p14="http://schemas.microsoft.com/office/powerpoint/2010/main" val="1682513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5300" y="764704"/>
            <a:ext cx="8915400" cy="5361459"/>
          </a:xfrm>
        </p:spPr>
        <p:txBody>
          <a:bodyPr/>
          <a:lstStyle/>
          <a:p>
            <a:pPr marL="203200" indent="0" algn="ctr">
              <a:buNone/>
            </a:pPr>
            <a:r>
              <a:rPr lang="en-US" sz="2000" b="1" u="sng" dirty="0" smtClean="0"/>
              <a:t>Small Medium Entrepreneur </a:t>
            </a:r>
            <a:r>
              <a:rPr lang="en-US" sz="2000" b="1" u="sng" dirty="0"/>
              <a:t>Week 2015</a:t>
            </a:r>
            <a:endParaRPr lang="en-US" sz="2000" b="1" u="sng" dirty="0">
              <a:latin typeface="Calibri" panose="020F0502020204030204" pitchFamily="34" charset="0"/>
              <a:ea typeface="Calibri" panose="020F0502020204030204" pitchFamily="34" charset="0"/>
              <a:cs typeface="Times New Roman" panose="02020603050405020304" pitchFamily="18" charset="0"/>
            </a:endParaRPr>
          </a:p>
          <a:p>
            <a:pPr marL="20320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2276872"/>
            <a:ext cx="4464496" cy="344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5097016" y="2456358"/>
            <a:ext cx="4464496" cy="3262432"/>
          </a:xfrm>
          <a:prstGeom prst="rect">
            <a:avLst/>
          </a:prstGeom>
          <a:noFill/>
        </p:spPr>
        <p:txBody>
          <a:bodyPr wrap="square" rtlCol="0">
            <a:spAutoFit/>
          </a:bodyPr>
          <a:lstStyle/>
          <a:p>
            <a:pPr algn="just">
              <a:lnSpc>
                <a:spcPct val="150000"/>
              </a:lnSpc>
            </a:pPr>
            <a:r>
              <a:rPr lang="en-US" sz="1600" dirty="0"/>
              <a:t>This roadshow is held at SME Corp. </a:t>
            </a:r>
            <a:r>
              <a:rPr lang="en-US" sz="1600" dirty="0" smtClean="0"/>
              <a:t>The SPS team had a chance to get meet and greet with the </a:t>
            </a:r>
            <a:r>
              <a:rPr lang="en-US" sz="1600" dirty="0"/>
              <a:t>CEO of SME Corp Malaysia </a:t>
            </a:r>
            <a:r>
              <a:rPr lang="en-US" sz="1600" dirty="0" err="1"/>
              <a:t>Dato</a:t>
            </a:r>
            <a:r>
              <a:rPr lang="en-US" sz="1600" dirty="0"/>
              <a:t>’ </a:t>
            </a:r>
            <a:r>
              <a:rPr lang="en-US" sz="1600" dirty="0" err="1"/>
              <a:t>Hafsah</a:t>
            </a:r>
            <a:r>
              <a:rPr lang="en-US" sz="1600" dirty="0"/>
              <a:t> </a:t>
            </a:r>
            <a:r>
              <a:rPr lang="en-US" sz="1600" dirty="0" err="1" smtClean="0"/>
              <a:t>Hashim</a:t>
            </a:r>
            <a:r>
              <a:rPr lang="en-US" sz="1600" dirty="0" smtClean="0"/>
              <a:t> and had </a:t>
            </a:r>
            <a:r>
              <a:rPr lang="en-US" sz="1600" dirty="0"/>
              <a:t>the chances to briefly explain to her about our software and its functions</a:t>
            </a:r>
            <a:r>
              <a:rPr lang="en-US" sz="1600" dirty="0" smtClean="0"/>
              <a:t>. The turnout for these event is about 1000+ visitors and booth owners from different business nature. </a:t>
            </a:r>
            <a:endParaRPr lang="en-US" sz="1600" dirty="0"/>
          </a:p>
          <a:p>
            <a:pPr algn="just"/>
            <a:endParaRPr lang="en-US" dirty="0"/>
          </a:p>
        </p:txBody>
      </p:sp>
    </p:spTree>
    <p:extLst>
      <p:ext uri="{BB962C8B-B14F-4D97-AF65-F5344CB8AC3E}">
        <p14:creationId xmlns:p14="http://schemas.microsoft.com/office/powerpoint/2010/main" val="28622280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03200"/>
            <a:r>
              <a:rPr lang="en-US" sz="2400" b="1" dirty="0"/>
              <a:t>MATA Roadshows ( Kuching, Terengganu, Renaissance Kuala Lumpur and PWTC)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014" y="1628800"/>
            <a:ext cx="7473972" cy="4392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8559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688" y="471626"/>
            <a:ext cx="5536840" cy="367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632520" y="4293096"/>
            <a:ext cx="8928992" cy="1415772"/>
          </a:xfrm>
          <a:prstGeom prst="rect">
            <a:avLst/>
          </a:prstGeom>
          <a:noFill/>
        </p:spPr>
        <p:txBody>
          <a:bodyPr wrap="square" rtlCol="0">
            <a:spAutoFit/>
          </a:bodyPr>
          <a:lstStyle/>
          <a:p>
            <a:pPr>
              <a:lnSpc>
                <a:spcPct val="150000"/>
              </a:lnSpc>
            </a:pPr>
            <a:r>
              <a:rPr lang="en-US" sz="1600" dirty="0"/>
              <a:t>Based on </a:t>
            </a:r>
            <a:r>
              <a:rPr lang="en-US" sz="1600" dirty="0" smtClean="0"/>
              <a:t>the </a:t>
            </a:r>
            <a:r>
              <a:rPr lang="en-US" sz="1600" dirty="0"/>
              <a:t>event at </a:t>
            </a:r>
            <a:r>
              <a:rPr lang="en-US" sz="1600" dirty="0" smtClean="0"/>
              <a:t>all the venue, </a:t>
            </a:r>
            <a:r>
              <a:rPr lang="en-US" sz="1600" dirty="0"/>
              <a:t>there are about </a:t>
            </a:r>
            <a:r>
              <a:rPr lang="en-US" sz="1600" dirty="0" smtClean="0"/>
              <a:t>350 </a:t>
            </a:r>
            <a:r>
              <a:rPr lang="en-US" sz="1600" dirty="0"/>
              <a:t>participants all over Malaysia that </a:t>
            </a:r>
            <a:r>
              <a:rPr lang="en-US" sz="1600" dirty="0" smtClean="0"/>
              <a:t>participated in </a:t>
            </a:r>
            <a:r>
              <a:rPr lang="en-US" sz="1600" dirty="0"/>
              <a:t>MATA event. Many potential clients that </a:t>
            </a:r>
            <a:r>
              <a:rPr lang="en-US" sz="1600" dirty="0" smtClean="0"/>
              <a:t>showed their </a:t>
            </a:r>
            <a:r>
              <a:rPr lang="en-US" sz="1600" dirty="0"/>
              <a:t>interest not only with SPS but also SALIHIN’s services such as auditing and company secretary. </a:t>
            </a:r>
          </a:p>
          <a:p>
            <a:r>
              <a:rPr lang="en-US" dirty="0"/>
              <a:t> </a:t>
            </a:r>
          </a:p>
        </p:txBody>
      </p:sp>
    </p:spTree>
    <p:extLst>
      <p:ext uri="{BB962C8B-B14F-4D97-AF65-F5344CB8AC3E}">
        <p14:creationId xmlns:p14="http://schemas.microsoft.com/office/powerpoint/2010/main" val="3285681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2917130" y="4653135"/>
            <a:ext cx="6356349"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dirty="0" smtClean="0">
                <a:solidFill>
                  <a:schemeClr val="dk1"/>
                </a:solidFill>
                <a:latin typeface="Calibri"/>
                <a:ea typeface="Calibri"/>
                <a:cs typeface="Calibri"/>
                <a:sym typeface="Calibri"/>
              </a:rPr>
              <a:t>6</a:t>
            </a:r>
            <a:r>
              <a:rPr lang="en-US" sz="3200" b="0" i="0" u="none" strike="noStrike" cap="none" baseline="0" dirty="0" smtClean="0">
                <a:solidFill>
                  <a:schemeClr val="dk1"/>
                </a:solidFill>
                <a:latin typeface="Calibri"/>
                <a:ea typeface="Calibri"/>
                <a:cs typeface="Calibri"/>
                <a:sym typeface="Calibri"/>
              </a:rPr>
              <a:t>.0 </a:t>
            </a:r>
            <a:r>
              <a:rPr lang="en-US" sz="3200" b="0" i="0" u="none" strike="noStrike" cap="none" baseline="0" dirty="0">
                <a:solidFill>
                  <a:schemeClr val="dk1"/>
                </a:solidFill>
                <a:latin typeface="Calibri"/>
                <a:ea typeface="Calibri"/>
                <a:cs typeface="Calibri"/>
                <a:sym typeface="Calibri"/>
              </a:rPr>
              <a:t>OUR CREDENTIALS</a:t>
            </a:r>
          </a:p>
        </p:txBody>
      </p:sp>
      <p:grpSp>
        <p:nvGrpSpPr>
          <p:cNvPr id="402" name="Shape 402"/>
          <p:cNvGrpSpPr/>
          <p:nvPr/>
        </p:nvGrpSpPr>
        <p:grpSpPr>
          <a:xfrm>
            <a:off x="660400" y="3008661"/>
            <a:ext cx="8667750" cy="2455495"/>
            <a:chOff x="609600" y="3008661"/>
            <a:chExt cx="8001000" cy="2455495"/>
          </a:xfrm>
        </p:grpSpPr>
        <p:cxnSp>
          <p:nvCxnSpPr>
            <p:cNvPr id="403" name="Shape 403"/>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404" name="Shape 404"/>
            <p:cNvGrpSpPr/>
            <p:nvPr/>
          </p:nvGrpSpPr>
          <p:grpSpPr>
            <a:xfrm>
              <a:off x="609600" y="3008661"/>
              <a:ext cx="1905000" cy="2231303"/>
              <a:chOff x="609600" y="3008661"/>
              <a:chExt cx="1905000" cy="2231303"/>
            </a:xfrm>
          </p:grpSpPr>
          <p:sp>
            <p:nvSpPr>
              <p:cNvPr id="405" name="Shape 405"/>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06" name="Shape 406"/>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407" name="Shape 4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37</a:t>
            </a:fld>
            <a:endParaRPr lang="en-US" sz="1200" b="0" i="0" u="none" strike="noStrike" cap="none" baseline="0">
              <a:solidFill>
                <a:srgbClr val="888888"/>
              </a:solidFill>
              <a:latin typeface="Calibri"/>
              <a:ea typeface="Calibri"/>
              <a:cs typeface="Calibri"/>
              <a:sym typeface="Calibri"/>
            </a:endParaRPr>
          </a:p>
        </p:txBody>
      </p:sp>
      <p:sp>
        <p:nvSpPr>
          <p:cNvPr id="408" name="Shape 4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p:nvPr/>
        </p:nvSpPr>
        <p:spPr>
          <a:xfrm>
            <a:off x="286128" y="1419829"/>
            <a:ext cx="5674983" cy="1569653"/>
          </a:xfrm>
          <a:prstGeom prst="rect">
            <a:avLst/>
          </a:prstGeom>
          <a:noFill/>
          <a:ln>
            <a:noFill/>
          </a:ln>
        </p:spPr>
        <p:txBody>
          <a:bodyPr lIns="91425" tIns="45700" rIns="91425" bIns="45700" anchor="t" anchorCtr="0">
            <a:noAutofit/>
          </a:bodyPr>
          <a:lstStyle/>
          <a:p>
            <a:pPr marL="285728" marR="0" lvl="0" indent="-285728" algn="just" rtl="0">
              <a:spcBef>
                <a:spcPts val="0"/>
              </a:spcBef>
              <a:buClr>
                <a:srgbClr val="191919"/>
              </a:buClr>
              <a:buSzPct val="100000"/>
              <a:buFont typeface="Arial"/>
              <a:buChar char="•"/>
            </a:pPr>
            <a:r>
              <a:rPr lang="en-US" sz="1600" b="0" i="0" u="none" strike="noStrike" cap="none" baseline="0" dirty="0">
                <a:solidFill>
                  <a:srgbClr val="191919"/>
                </a:solidFill>
                <a:latin typeface="Century Gothic"/>
                <a:ea typeface="Century Gothic"/>
                <a:cs typeface="Century Gothic"/>
                <a:sym typeface="Century Gothic"/>
              </a:rPr>
              <a:t>A structured approach with approved HRDF training modules approved by HRDF.</a:t>
            </a:r>
          </a:p>
          <a:p>
            <a:pPr marL="285728" marR="0" lvl="0" indent="-184128" algn="just" rtl="0">
              <a:spcBef>
                <a:spcPts val="0"/>
              </a:spcBef>
              <a:buClr>
                <a:schemeClr val="dk1"/>
              </a:buClr>
              <a:buFont typeface="Arial"/>
              <a:buNone/>
            </a:pPr>
            <a:endParaRPr sz="1600" b="0" i="0" u="none" strike="noStrike" cap="none" baseline="0" dirty="0">
              <a:solidFill>
                <a:srgbClr val="191919"/>
              </a:solidFill>
              <a:latin typeface="Century Gothic"/>
              <a:ea typeface="Century Gothic"/>
              <a:cs typeface="Century Gothic"/>
              <a:sym typeface="Century Gothic"/>
            </a:endParaRPr>
          </a:p>
          <a:p>
            <a:pPr marL="285728" marR="0" lvl="0" indent="-285728" algn="just" rtl="0">
              <a:spcBef>
                <a:spcPts val="0"/>
              </a:spcBef>
              <a:buClr>
                <a:srgbClr val="191919"/>
              </a:buClr>
              <a:buSzPct val="100000"/>
              <a:buFont typeface="Arial"/>
              <a:buChar char="•"/>
            </a:pPr>
            <a:r>
              <a:rPr lang="en-US" sz="1600" b="0" i="0" u="none" strike="noStrike" cap="none" baseline="0" dirty="0">
                <a:solidFill>
                  <a:srgbClr val="191919"/>
                </a:solidFill>
                <a:latin typeface="Century Gothic"/>
                <a:ea typeface="Century Gothic"/>
                <a:cs typeface="Century Gothic"/>
                <a:sym typeface="Century Gothic"/>
              </a:rPr>
              <a:t>Approved </a:t>
            </a:r>
            <a:r>
              <a:rPr lang="en-US" sz="1600" b="1" i="0" u="none" strike="noStrike" cap="none" baseline="0" dirty="0">
                <a:solidFill>
                  <a:srgbClr val="191919"/>
                </a:solidFill>
                <a:latin typeface="Century Gothic"/>
                <a:ea typeface="Century Gothic"/>
                <a:cs typeface="Century Gothic"/>
                <a:sym typeface="Century Gothic"/>
              </a:rPr>
              <a:t>GST Agents </a:t>
            </a:r>
            <a:r>
              <a:rPr lang="en-US" sz="1600" b="0" i="0" u="none" strike="noStrike" cap="none" baseline="0" dirty="0">
                <a:solidFill>
                  <a:srgbClr val="191919"/>
                </a:solidFill>
                <a:latin typeface="Century Gothic"/>
                <a:ea typeface="Century Gothic"/>
                <a:cs typeface="Century Gothic"/>
                <a:sym typeface="Century Gothic"/>
              </a:rPr>
              <a:t>and </a:t>
            </a:r>
            <a:r>
              <a:rPr lang="en-US" sz="1600" b="1" i="0" u="none" strike="noStrike" cap="none" baseline="0" dirty="0">
                <a:solidFill>
                  <a:srgbClr val="191919"/>
                </a:solidFill>
                <a:latin typeface="Century Gothic"/>
                <a:ea typeface="Century Gothic"/>
                <a:cs typeface="Century Gothic"/>
                <a:sym typeface="Century Gothic"/>
              </a:rPr>
              <a:t>Qualified GST Trainers </a:t>
            </a:r>
            <a:r>
              <a:rPr lang="en-US" sz="1600" b="0" i="0" u="none" strike="noStrike" cap="none" baseline="0" dirty="0">
                <a:solidFill>
                  <a:srgbClr val="191919"/>
                </a:solidFill>
                <a:latin typeface="Century Gothic"/>
                <a:ea typeface="Century Gothic"/>
                <a:cs typeface="Century Gothic"/>
                <a:sym typeface="Century Gothic"/>
              </a:rPr>
              <a:t>that have vast GST knowledge and experience of various industries.</a:t>
            </a:r>
          </a:p>
        </p:txBody>
      </p:sp>
      <p:sp>
        <p:nvSpPr>
          <p:cNvPr id="414" name="Shape 414"/>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33400" algn="l" rtl="0">
              <a:spcBef>
                <a:spcPts val="0"/>
              </a:spcBef>
              <a:buSzPct val="25000"/>
              <a:buNone/>
            </a:pPr>
            <a:r>
              <a:rPr lang="en-US" sz="2800" b="0" i="0" u="none" strike="noStrike" cap="none" baseline="0">
                <a:solidFill>
                  <a:schemeClr val="lt1"/>
                </a:solidFill>
                <a:latin typeface="Calibri"/>
                <a:ea typeface="Calibri"/>
                <a:cs typeface="Calibri"/>
                <a:sym typeface="Calibri"/>
              </a:rPr>
              <a:t>OUR CREDENTIALS</a:t>
            </a:r>
          </a:p>
        </p:txBody>
      </p:sp>
      <p:sp>
        <p:nvSpPr>
          <p:cNvPr id="415" name="Shape 415"/>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38</a:t>
            </a:fld>
            <a:endParaRPr lang="en-US" sz="1200" b="0" i="0" u="none" strike="noStrike" cap="none" baseline="0">
              <a:solidFill>
                <a:srgbClr val="888888"/>
              </a:solidFill>
              <a:latin typeface="Calibri"/>
              <a:ea typeface="Calibri"/>
              <a:cs typeface="Calibri"/>
              <a:sym typeface="Calibri"/>
            </a:endParaRPr>
          </a:p>
        </p:txBody>
      </p:sp>
      <p:sp>
        <p:nvSpPr>
          <p:cNvPr id="416" name="Shape 416"/>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417" name="Shape 417"/>
          <p:cNvPicPr preferRelativeResize="0"/>
          <p:nvPr/>
        </p:nvPicPr>
        <p:blipFill rotWithShape="1">
          <a:blip r:embed="rId3">
            <a:alphaModFix/>
          </a:blip>
          <a:srcRect/>
          <a:stretch/>
        </p:blipFill>
        <p:spPr>
          <a:xfrm>
            <a:off x="6361719" y="1340767"/>
            <a:ext cx="2246218" cy="3028642"/>
          </a:xfrm>
          <a:prstGeom prst="rect">
            <a:avLst/>
          </a:prstGeom>
          <a:noFill/>
          <a:ln w="190500" cap="sq" cmpd="sng">
            <a:solidFill>
              <a:srgbClr val="C8C6BD"/>
            </a:solidFill>
            <a:prstDash val="solid"/>
            <a:miter/>
            <a:headEnd type="none" w="med" len="med"/>
            <a:tailEnd type="none" w="med" len="med"/>
          </a:ln>
        </p:spPr>
      </p:pic>
      <p:sp>
        <p:nvSpPr>
          <p:cNvPr id="418" name="Shape 418"/>
          <p:cNvSpPr/>
          <p:nvPr/>
        </p:nvSpPr>
        <p:spPr>
          <a:xfrm>
            <a:off x="281773" y="3265307"/>
            <a:ext cx="3874783" cy="1077217"/>
          </a:xfrm>
          <a:prstGeom prst="rect">
            <a:avLst/>
          </a:prstGeom>
          <a:noFill/>
          <a:ln>
            <a:noFill/>
          </a:ln>
        </p:spPr>
        <p:txBody>
          <a:bodyPr lIns="91425" tIns="45700" rIns="91425" bIns="45700" anchor="t" anchorCtr="0">
            <a:noAutofit/>
          </a:bodyPr>
          <a:lstStyle/>
          <a:p>
            <a:pPr marL="285728" marR="0" lvl="0" indent="-285728" algn="just" rtl="0">
              <a:spcBef>
                <a:spcPts val="0"/>
              </a:spcBef>
              <a:buClr>
                <a:srgbClr val="191919"/>
              </a:buClr>
              <a:buSzPct val="100000"/>
              <a:buFont typeface="Arial"/>
              <a:buChar char="•"/>
            </a:pPr>
            <a:r>
              <a:rPr lang="en-US" sz="1600" b="0" i="0" u="none" strike="noStrike" cap="none" baseline="0">
                <a:solidFill>
                  <a:srgbClr val="191919"/>
                </a:solidFill>
                <a:latin typeface="Century Gothic"/>
                <a:ea typeface="Century Gothic"/>
                <a:cs typeface="Century Gothic"/>
                <a:sym typeface="Century Gothic"/>
              </a:rPr>
              <a:t>Experienced IT consultants that can review and provide technical assistance for GST system compliance; accounting for GST.</a:t>
            </a:r>
          </a:p>
        </p:txBody>
      </p:sp>
      <p:pic>
        <p:nvPicPr>
          <p:cNvPr id="419" name="Shape 419"/>
          <p:cNvPicPr preferRelativeResize="0"/>
          <p:nvPr/>
        </p:nvPicPr>
        <p:blipFill rotWithShape="1">
          <a:blip r:embed="rId4">
            <a:alphaModFix/>
          </a:blip>
          <a:srcRect/>
          <a:stretch/>
        </p:blipFill>
        <p:spPr>
          <a:xfrm>
            <a:off x="4489871" y="3117136"/>
            <a:ext cx="2119312" cy="2999093"/>
          </a:xfrm>
          <a:prstGeom prst="rect">
            <a:avLst/>
          </a:prstGeom>
          <a:noFill/>
          <a:ln w="228600" cap="sq" cmpd="sng">
            <a:solidFill>
              <a:srgbClr val="7030A0"/>
            </a:solidFill>
            <a:prstDash val="solid"/>
            <a:miter/>
            <a:headEnd type="none" w="med" len="med"/>
            <a:tailEnd type="none" w="med" len="med"/>
          </a:ln>
        </p:spPr>
      </p:pic>
      <p:pic>
        <p:nvPicPr>
          <p:cNvPr id="420" name="Shape 420"/>
          <p:cNvPicPr preferRelativeResize="0"/>
          <p:nvPr/>
        </p:nvPicPr>
        <p:blipFill rotWithShape="1">
          <a:blip r:embed="rId5">
            <a:alphaModFix/>
          </a:blip>
          <a:srcRect/>
          <a:stretch/>
        </p:blipFill>
        <p:spPr>
          <a:xfrm>
            <a:off x="1897411" y="4419617"/>
            <a:ext cx="1975468" cy="1889702"/>
          </a:xfrm>
          <a:prstGeom prst="rect">
            <a:avLst/>
          </a:prstGeom>
          <a:noFill/>
          <a:ln>
            <a:noFill/>
          </a:ln>
        </p:spPr>
      </p:pic>
      <p:pic>
        <p:nvPicPr>
          <p:cNvPr id="421" name="Shape 421"/>
          <p:cNvPicPr preferRelativeResize="0"/>
          <p:nvPr/>
        </p:nvPicPr>
        <p:blipFill rotWithShape="1">
          <a:blip r:embed="rId6">
            <a:alphaModFix/>
          </a:blip>
          <a:srcRect/>
          <a:stretch/>
        </p:blipFill>
        <p:spPr>
          <a:xfrm>
            <a:off x="7154167" y="3068959"/>
            <a:ext cx="2119312" cy="3010693"/>
          </a:xfrm>
          <a:prstGeom prst="rect">
            <a:avLst/>
          </a:prstGeom>
          <a:noFill/>
          <a:ln w="228600" cap="sq" cmpd="sng">
            <a:solidFill>
              <a:srgbClr val="31859B"/>
            </a:solidFill>
            <a:prstDash val="solid"/>
            <a:miter/>
            <a:headEnd type="none" w="med" len="med"/>
            <a:tailEnd type="none" w="med" len="med"/>
          </a:ln>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2917130" y="4653135"/>
            <a:ext cx="6356349"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dirty="0" smtClean="0">
                <a:solidFill>
                  <a:schemeClr val="dk1"/>
                </a:solidFill>
                <a:latin typeface="Calibri"/>
                <a:ea typeface="Calibri"/>
                <a:cs typeface="Calibri"/>
                <a:sym typeface="Calibri"/>
              </a:rPr>
              <a:t>7</a:t>
            </a:r>
            <a:r>
              <a:rPr lang="en-US" sz="3200" b="0" i="0" u="none" strike="noStrike" cap="none" baseline="0" dirty="0" smtClean="0">
                <a:solidFill>
                  <a:schemeClr val="dk1"/>
                </a:solidFill>
                <a:latin typeface="Calibri"/>
                <a:ea typeface="Calibri"/>
                <a:cs typeface="Calibri"/>
                <a:sym typeface="Calibri"/>
              </a:rPr>
              <a:t>.0 CONTACT</a:t>
            </a:r>
            <a:r>
              <a:rPr lang="en-US" sz="3200" b="0" i="0" u="none" strike="noStrike" cap="none" dirty="0" smtClean="0">
                <a:solidFill>
                  <a:schemeClr val="dk1"/>
                </a:solidFill>
                <a:latin typeface="Calibri"/>
                <a:ea typeface="Calibri"/>
                <a:cs typeface="Calibri"/>
                <a:sym typeface="Calibri"/>
              </a:rPr>
              <a:t> US</a:t>
            </a:r>
            <a:endParaRPr lang="en-US" sz="3200" b="0" i="0" u="none" strike="noStrike" cap="none" baseline="0" dirty="0">
              <a:solidFill>
                <a:schemeClr val="dk1"/>
              </a:solidFill>
              <a:latin typeface="Calibri"/>
              <a:ea typeface="Calibri"/>
              <a:cs typeface="Calibri"/>
              <a:sym typeface="Calibri"/>
            </a:endParaRPr>
          </a:p>
        </p:txBody>
      </p:sp>
      <p:grpSp>
        <p:nvGrpSpPr>
          <p:cNvPr id="402" name="Shape 402"/>
          <p:cNvGrpSpPr/>
          <p:nvPr/>
        </p:nvGrpSpPr>
        <p:grpSpPr>
          <a:xfrm>
            <a:off x="660400" y="3008661"/>
            <a:ext cx="8667750" cy="2455495"/>
            <a:chOff x="609600" y="3008661"/>
            <a:chExt cx="8001000" cy="2455495"/>
          </a:xfrm>
        </p:grpSpPr>
        <p:cxnSp>
          <p:nvCxnSpPr>
            <p:cNvPr id="403" name="Shape 403"/>
            <p:cNvCxnSpPr/>
            <p:nvPr/>
          </p:nvCxnSpPr>
          <p:spPr>
            <a:xfrm>
              <a:off x="609600" y="5464157"/>
              <a:ext cx="8001000" cy="0"/>
            </a:xfrm>
            <a:prstGeom prst="straightConnector1">
              <a:avLst/>
            </a:prstGeom>
            <a:noFill/>
            <a:ln w="9525" cap="flat" cmpd="sng">
              <a:solidFill>
                <a:srgbClr val="4A7DBB"/>
              </a:solidFill>
              <a:prstDash val="solid"/>
              <a:round/>
              <a:headEnd type="none" w="med" len="med"/>
              <a:tailEnd type="none" w="med" len="med"/>
            </a:ln>
          </p:spPr>
        </p:cxnSp>
        <p:grpSp>
          <p:nvGrpSpPr>
            <p:cNvPr id="404" name="Shape 404"/>
            <p:cNvGrpSpPr/>
            <p:nvPr/>
          </p:nvGrpSpPr>
          <p:grpSpPr>
            <a:xfrm>
              <a:off x="609600" y="3008661"/>
              <a:ext cx="1905000" cy="2231303"/>
              <a:chOff x="609600" y="3008661"/>
              <a:chExt cx="1905000" cy="2231303"/>
            </a:xfrm>
          </p:grpSpPr>
          <p:sp>
            <p:nvSpPr>
              <p:cNvPr id="405" name="Shape 405"/>
              <p:cNvSpPr/>
              <p:nvPr/>
            </p:nvSpPr>
            <p:spPr>
              <a:xfrm>
                <a:off x="609600" y="3564692"/>
                <a:ext cx="1676399" cy="1675271"/>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406" name="Shape 406"/>
              <p:cNvPicPr preferRelativeResize="0"/>
              <p:nvPr/>
            </p:nvPicPr>
            <p:blipFill rotWithShape="1">
              <a:blip r:embed="rId3">
                <a:alphaModFix/>
              </a:blip>
              <a:srcRect/>
              <a:stretch/>
            </p:blipFill>
            <p:spPr>
              <a:xfrm>
                <a:off x="957111" y="3008661"/>
                <a:ext cx="1557489" cy="1987976"/>
              </a:xfrm>
              <a:prstGeom prst="rect">
                <a:avLst/>
              </a:prstGeom>
              <a:noFill/>
              <a:ln>
                <a:noFill/>
              </a:ln>
            </p:spPr>
          </p:pic>
        </p:grpSp>
      </p:grpSp>
      <p:sp>
        <p:nvSpPr>
          <p:cNvPr id="407" name="Shape 4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39</a:t>
            </a:fld>
            <a:endParaRPr lang="en-US" sz="1200" b="0" i="0" u="none" strike="noStrike" cap="none" baseline="0">
              <a:solidFill>
                <a:srgbClr val="888888"/>
              </a:solidFill>
              <a:latin typeface="Calibri"/>
              <a:ea typeface="Calibri"/>
              <a:cs typeface="Calibri"/>
              <a:sym typeface="Calibri"/>
            </a:endParaRPr>
          </a:p>
        </p:txBody>
      </p:sp>
      <p:sp>
        <p:nvSpPr>
          <p:cNvPr id="408" name="Shape 4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extLst>
      <p:ext uri="{BB962C8B-B14F-4D97-AF65-F5344CB8AC3E}">
        <p14:creationId xmlns:p14="http://schemas.microsoft.com/office/powerpoint/2010/main" val="371991720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416496" y="1898150"/>
            <a:ext cx="7165001" cy="4469662"/>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600" b="0" i="0" u="none" strike="noStrike" cap="none" baseline="0" dirty="0">
                <a:solidFill>
                  <a:schemeClr val="dk1"/>
                </a:solidFill>
                <a:latin typeface="Century Gothic"/>
                <a:ea typeface="Century Gothic"/>
                <a:cs typeface="Century Gothic"/>
                <a:sym typeface="Century Gothic"/>
              </a:rPr>
              <a:t>Founded in 2002, </a:t>
            </a:r>
            <a:r>
              <a:rPr lang="en-US" sz="1600" b="0" i="0" u="none" strike="noStrike" cap="none" baseline="0" dirty="0">
                <a:solidFill>
                  <a:srgbClr val="FF0000"/>
                </a:solidFill>
                <a:latin typeface="Arial"/>
                <a:ea typeface="Arial"/>
                <a:cs typeface="Arial"/>
                <a:sym typeface="Arial"/>
              </a:rPr>
              <a:t>SALIHIN</a:t>
            </a:r>
            <a:r>
              <a:rPr lang="en-US" sz="1600" b="0" i="0" u="none" strike="noStrike" cap="none" baseline="0" dirty="0">
                <a:solidFill>
                  <a:schemeClr val="dk1"/>
                </a:solidFill>
                <a:latin typeface="Century Gothic"/>
                <a:ea typeface="Century Gothic"/>
                <a:cs typeface="Century Gothic"/>
                <a:sym typeface="Century Gothic"/>
              </a:rPr>
              <a:t> is a professional business consultancy  firm specializing in </a:t>
            </a:r>
            <a:r>
              <a:rPr lang="en-US" sz="1600" b="0" i="0" u="none" strike="noStrike" cap="none" baseline="0" dirty="0" smtClean="0">
                <a:solidFill>
                  <a:schemeClr val="dk1"/>
                </a:solidFill>
                <a:latin typeface="Century Gothic"/>
                <a:ea typeface="Century Gothic"/>
                <a:cs typeface="Century Gothic"/>
                <a:sym typeface="Century Gothic"/>
              </a:rPr>
              <a:t>Auditing and</a:t>
            </a:r>
            <a:r>
              <a:rPr lang="en-US" sz="1600" b="0" i="0" u="none" strike="noStrike" cap="none" dirty="0" smtClean="0">
                <a:solidFill>
                  <a:schemeClr val="dk1"/>
                </a:solidFill>
                <a:latin typeface="Century Gothic"/>
                <a:ea typeface="Century Gothic"/>
                <a:cs typeface="Century Gothic"/>
                <a:sym typeface="Century Gothic"/>
              </a:rPr>
              <a:t> Assurance</a:t>
            </a:r>
            <a:r>
              <a:rPr lang="en-US" sz="1600" b="0" i="0" u="none" strike="noStrike" cap="none" baseline="0" dirty="0" smtClean="0">
                <a:solidFill>
                  <a:schemeClr val="dk1"/>
                </a:solidFill>
                <a:latin typeface="Century Gothic"/>
                <a:ea typeface="Century Gothic"/>
                <a:cs typeface="Century Gothic"/>
                <a:sym typeface="Century Gothic"/>
              </a:rPr>
              <a:t>, </a:t>
            </a:r>
            <a:r>
              <a:rPr lang="en-US" sz="1600" b="0" i="0" u="none" strike="noStrike" cap="none" baseline="0" dirty="0" err="1" smtClean="0">
                <a:solidFill>
                  <a:schemeClr val="dk1"/>
                </a:solidFill>
                <a:latin typeface="Century Gothic"/>
                <a:ea typeface="Century Gothic"/>
                <a:cs typeface="Century Gothic"/>
                <a:sym typeface="Century Gothic"/>
              </a:rPr>
              <a:t>Shariah</a:t>
            </a:r>
            <a:r>
              <a:rPr lang="en-US" sz="1600" b="0" i="0" u="none" strike="noStrike" cap="none" baseline="0" dirty="0" smtClean="0">
                <a:solidFill>
                  <a:schemeClr val="dk1"/>
                </a:solidFill>
                <a:latin typeface="Century Gothic"/>
                <a:ea typeface="Century Gothic"/>
                <a:cs typeface="Century Gothic"/>
                <a:sym typeface="Century Gothic"/>
              </a:rPr>
              <a:t> Auditing, Taxation (Direct Tax and GST)</a:t>
            </a:r>
            <a:r>
              <a:rPr lang="en-US" sz="1600" dirty="0" smtClean="0">
                <a:solidFill>
                  <a:schemeClr val="dk1"/>
                </a:solidFill>
                <a:latin typeface="Century Gothic"/>
                <a:ea typeface="Century Gothic"/>
                <a:cs typeface="Century Gothic"/>
                <a:sym typeface="Century Gothic"/>
              </a:rPr>
              <a:t>, </a:t>
            </a:r>
            <a:r>
              <a:rPr lang="en-US" sz="1600" b="0" i="0" u="none" strike="noStrike" cap="none" baseline="0" dirty="0" smtClean="0">
                <a:solidFill>
                  <a:schemeClr val="dk1"/>
                </a:solidFill>
                <a:latin typeface="Century Gothic"/>
                <a:ea typeface="Century Gothic"/>
                <a:cs typeface="Century Gothic"/>
                <a:sym typeface="Century Gothic"/>
              </a:rPr>
              <a:t>Corporate</a:t>
            </a:r>
            <a:r>
              <a:rPr lang="en-US" sz="1600" b="0" i="0" u="none" strike="noStrike" cap="none" dirty="0" smtClean="0">
                <a:solidFill>
                  <a:schemeClr val="dk1"/>
                </a:solidFill>
                <a:latin typeface="Century Gothic"/>
                <a:ea typeface="Century Gothic"/>
                <a:cs typeface="Century Gothic"/>
                <a:sym typeface="Century Gothic"/>
              </a:rPr>
              <a:t> </a:t>
            </a:r>
            <a:r>
              <a:rPr lang="en-US" sz="1600" b="0" i="0" u="none" strike="noStrike" cap="none" baseline="0" dirty="0" smtClean="0">
                <a:solidFill>
                  <a:schemeClr val="dk1"/>
                </a:solidFill>
                <a:latin typeface="Century Gothic"/>
                <a:ea typeface="Century Gothic"/>
                <a:cs typeface="Century Gothic"/>
                <a:sym typeface="Century Gothic"/>
              </a:rPr>
              <a:t>Advisory,</a:t>
            </a:r>
            <a:r>
              <a:rPr lang="en-US" sz="1600" dirty="0" smtClean="0">
                <a:solidFill>
                  <a:schemeClr val="dk1"/>
                </a:solidFill>
                <a:latin typeface="Century Gothic"/>
                <a:ea typeface="Century Gothic"/>
                <a:cs typeface="Century Gothic"/>
                <a:sym typeface="Century Gothic"/>
              </a:rPr>
              <a:t> and</a:t>
            </a:r>
            <a:r>
              <a:rPr lang="en-US" sz="1600" b="0" i="0" u="none" strike="noStrike" cap="none" dirty="0" smtClean="0">
                <a:solidFill>
                  <a:schemeClr val="dk1"/>
                </a:solidFill>
                <a:latin typeface="Century Gothic"/>
                <a:ea typeface="Century Gothic"/>
                <a:cs typeface="Century Gothic"/>
                <a:sym typeface="Century Gothic"/>
              </a:rPr>
              <a:t> Accounting and Business Management Software.</a:t>
            </a:r>
            <a:endParaRPr lang="en-US" sz="1600" b="0" i="0" u="none" strike="noStrike" cap="none" baseline="0" dirty="0">
              <a:solidFill>
                <a:schemeClr val="dk1"/>
              </a:solidFill>
              <a:latin typeface="Century Gothic"/>
              <a:ea typeface="Century Gothic"/>
              <a:cs typeface="Century Gothic"/>
              <a:sym typeface="Century Gothic"/>
            </a:endParaRPr>
          </a:p>
          <a:p>
            <a:pPr marL="0" marR="0" lvl="0" indent="0" algn="just" rtl="0">
              <a:spcBef>
                <a:spcPts val="0"/>
              </a:spcBef>
              <a:buNone/>
            </a:pPr>
            <a:endParaRPr sz="1600" b="0" i="0" u="none" strike="noStrike" cap="none" baseline="0" dirty="0">
              <a:solidFill>
                <a:schemeClr val="dk1"/>
              </a:solidFill>
              <a:latin typeface="Century Gothic"/>
              <a:ea typeface="Century Gothic"/>
              <a:cs typeface="Century Gothic"/>
              <a:sym typeface="Century Gothic"/>
            </a:endParaRPr>
          </a:p>
          <a:p>
            <a:pPr marL="0" marR="0" lvl="0" indent="0" algn="just" rtl="0">
              <a:spcBef>
                <a:spcPts val="0"/>
              </a:spcBef>
              <a:buSzPct val="25000"/>
              <a:buNone/>
            </a:pPr>
            <a:r>
              <a:rPr lang="en-US" sz="1600" b="0" i="0" u="none" strike="noStrike" cap="none" baseline="0" dirty="0">
                <a:solidFill>
                  <a:schemeClr val="dk1"/>
                </a:solidFill>
                <a:latin typeface="Century Gothic"/>
                <a:ea typeface="Century Gothic"/>
                <a:cs typeface="Century Gothic"/>
                <a:sym typeface="Century Gothic"/>
              </a:rPr>
              <a:t>The past decade has witnessed our continuing effort in brand building through commitment to integrity, high quality and business excellence in providing exceptional end-to-end services.</a:t>
            </a:r>
          </a:p>
          <a:p>
            <a:pPr marL="0" marR="0" lvl="0" indent="0" algn="just" rtl="0">
              <a:spcBef>
                <a:spcPts val="0"/>
              </a:spcBef>
              <a:buNone/>
            </a:pPr>
            <a:endParaRPr sz="1600" b="0" i="0" u="none" strike="noStrike" cap="none" baseline="0" dirty="0">
              <a:solidFill>
                <a:schemeClr val="dk1"/>
              </a:solidFill>
              <a:latin typeface="Century Gothic"/>
              <a:ea typeface="Century Gothic"/>
              <a:cs typeface="Century Gothic"/>
              <a:sym typeface="Century Gothic"/>
            </a:endParaRPr>
          </a:p>
          <a:p>
            <a:pPr marL="0" marR="0" lvl="0" indent="0" algn="just" rtl="0">
              <a:spcBef>
                <a:spcPts val="0"/>
              </a:spcBef>
              <a:buSzPct val="25000"/>
              <a:buNone/>
            </a:pPr>
            <a:r>
              <a:rPr lang="en-US" sz="1600" b="0" i="0" u="none" strike="noStrike" cap="none" baseline="0" dirty="0">
                <a:solidFill>
                  <a:schemeClr val="dk1"/>
                </a:solidFill>
                <a:latin typeface="Century Gothic"/>
                <a:ea typeface="Century Gothic"/>
                <a:cs typeface="Century Gothic"/>
                <a:sym typeface="Century Gothic"/>
              </a:rPr>
              <a:t>From grass to grace, our endless </a:t>
            </a:r>
            <a:r>
              <a:rPr lang="en-US" sz="1600" b="0" i="0" u="none" strike="noStrike" cap="none" baseline="0" dirty="0" smtClean="0">
                <a:solidFill>
                  <a:schemeClr val="dk1"/>
                </a:solidFill>
                <a:latin typeface="Century Gothic"/>
                <a:ea typeface="Century Gothic"/>
                <a:cs typeface="Century Gothic"/>
                <a:sym typeface="Century Gothic"/>
              </a:rPr>
              <a:t>effort  </a:t>
            </a:r>
            <a:r>
              <a:rPr lang="en-US" sz="1600" b="0" i="0" u="none" strike="noStrike" cap="none" baseline="0" dirty="0">
                <a:solidFill>
                  <a:schemeClr val="dk1"/>
                </a:solidFill>
                <a:latin typeface="Century Gothic"/>
                <a:ea typeface="Century Gothic"/>
                <a:cs typeface="Century Gothic"/>
                <a:sym typeface="Century Gothic"/>
              </a:rPr>
              <a:t>did not go unnoticed when we are certified as MSC status, 1-Innocert and  Enterprise 50 company. As we progress, we grow along with our valued clients, looking forward to a more mature business relationship.</a:t>
            </a:r>
          </a:p>
          <a:p>
            <a:pPr marL="0" marR="0" lvl="0" indent="0" algn="just" rtl="0">
              <a:spcBef>
                <a:spcPts val="0"/>
              </a:spcBef>
              <a:buNone/>
            </a:pPr>
            <a:endParaRPr sz="1600" b="0" i="0" u="none" strike="noStrike" cap="none" baseline="0" dirty="0">
              <a:solidFill>
                <a:schemeClr val="dk1"/>
              </a:solidFill>
              <a:latin typeface="Century Gothic"/>
              <a:ea typeface="Century Gothic"/>
              <a:cs typeface="Century Gothic"/>
              <a:sym typeface="Century Gothic"/>
            </a:endParaRPr>
          </a:p>
          <a:p>
            <a:pPr marL="0" marR="0" lvl="0" indent="0" algn="just" rtl="0">
              <a:spcBef>
                <a:spcPts val="0"/>
              </a:spcBef>
              <a:buSzPct val="25000"/>
              <a:buNone/>
            </a:pPr>
            <a:r>
              <a:rPr lang="en-US" sz="1600" b="0" i="0" u="none" strike="noStrike" cap="none" baseline="0" dirty="0">
                <a:solidFill>
                  <a:schemeClr val="dk1"/>
                </a:solidFill>
                <a:latin typeface="Century Gothic"/>
                <a:ea typeface="Century Gothic"/>
                <a:cs typeface="Century Gothic"/>
                <a:sym typeface="Century Gothic"/>
              </a:rPr>
              <a:t>We are certified by the Royal Malaysian Customs Department (RMCD as  approved GST Trainer and by the Pembangunan </a:t>
            </a:r>
            <a:r>
              <a:rPr lang="en-US" sz="1600" b="0" i="0" u="none" strike="noStrike" cap="none" baseline="0" dirty="0" err="1">
                <a:solidFill>
                  <a:schemeClr val="dk1"/>
                </a:solidFill>
                <a:latin typeface="Century Gothic"/>
                <a:ea typeface="Century Gothic"/>
                <a:cs typeface="Century Gothic"/>
                <a:sym typeface="Century Gothic"/>
              </a:rPr>
              <a:t>Sumber</a:t>
            </a:r>
            <a:r>
              <a:rPr lang="en-US" sz="1600" b="0" i="0" u="none" strike="noStrike" cap="none" baseline="0" dirty="0">
                <a:solidFill>
                  <a:schemeClr val="dk1"/>
                </a:solidFill>
                <a:latin typeface="Century Gothic"/>
                <a:ea typeface="Century Gothic"/>
                <a:cs typeface="Century Gothic"/>
                <a:sym typeface="Century Gothic"/>
              </a:rPr>
              <a:t> </a:t>
            </a:r>
            <a:r>
              <a:rPr lang="en-US" sz="1600" b="0" i="0" u="none" strike="noStrike" cap="none" baseline="0" dirty="0" err="1">
                <a:solidFill>
                  <a:schemeClr val="dk1"/>
                </a:solidFill>
                <a:latin typeface="Century Gothic"/>
                <a:ea typeface="Century Gothic"/>
                <a:cs typeface="Century Gothic"/>
                <a:sym typeface="Century Gothic"/>
              </a:rPr>
              <a:t>Manusia</a:t>
            </a:r>
            <a:r>
              <a:rPr lang="en-US" sz="1600" b="0" i="0" u="none" strike="noStrike" cap="none" baseline="0" dirty="0">
                <a:solidFill>
                  <a:schemeClr val="dk1"/>
                </a:solidFill>
                <a:latin typeface="Century Gothic"/>
                <a:ea typeface="Century Gothic"/>
                <a:cs typeface="Century Gothic"/>
                <a:sym typeface="Century Gothic"/>
              </a:rPr>
              <a:t> </a:t>
            </a:r>
            <a:r>
              <a:rPr lang="en-US" sz="1600" b="0" i="0" u="none" strike="noStrike" cap="none" baseline="0" dirty="0" err="1">
                <a:solidFill>
                  <a:schemeClr val="dk1"/>
                </a:solidFill>
                <a:latin typeface="Century Gothic"/>
                <a:ea typeface="Century Gothic"/>
                <a:cs typeface="Century Gothic"/>
                <a:sym typeface="Century Gothic"/>
              </a:rPr>
              <a:t>Berhad</a:t>
            </a:r>
            <a:r>
              <a:rPr lang="en-US" sz="1600" b="0" i="0" u="none" strike="noStrike" cap="none" baseline="0" dirty="0">
                <a:solidFill>
                  <a:schemeClr val="dk1"/>
                </a:solidFill>
                <a:latin typeface="Century Gothic"/>
                <a:ea typeface="Century Gothic"/>
                <a:cs typeface="Century Gothic"/>
                <a:sym typeface="Century Gothic"/>
              </a:rPr>
              <a:t> (PSMB) as one of the approved trainers under Human Resources Development Fund (HRDF) which allows our clients to claim 100% training expenses.</a:t>
            </a:r>
          </a:p>
        </p:txBody>
      </p:sp>
      <p:sp>
        <p:nvSpPr>
          <p:cNvPr id="137" name="Shape 137"/>
          <p:cNvSpPr txBox="1">
            <a:spLocks noGrp="1"/>
          </p:cNvSpPr>
          <p:nvPr>
            <p:ph type="title"/>
          </p:nvPr>
        </p:nvSpPr>
        <p:spPr>
          <a:xfrm>
            <a:off x="3209518" y="1247056"/>
            <a:ext cx="3656025" cy="757072"/>
          </a:xfrm>
          <a:prstGeom prst="rect">
            <a:avLst/>
          </a:prstGeom>
          <a:noFill/>
          <a:ln>
            <a:noFill/>
          </a:ln>
        </p:spPr>
        <p:txBody>
          <a:bodyPr lIns="91425" tIns="45700" rIns="91425" bIns="45700" anchor="ctr" anchorCtr="0">
            <a:noAutofit/>
          </a:bodyPr>
          <a:lstStyle/>
          <a:p>
            <a:pPr marL="0" marR="0" lvl="0" indent="0" algn="l" rtl="0">
              <a:spcBef>
                <a:spcPts val="0"/>
              </a:spcBef>
              <a:buClr>
                <a:srgbClr val="9C08AC"/>
              </a:buClr>
              <a:buSzPct val="25000"/>
              <a:buFont typeface="Calibri"/>
              <a:buNone/>
            </a:pPr>
            <a:r>
              <a:rPr lang="en-US" sz="3600" b="1" i="0" u="none" strike="noStrike" cap="none" baseline="0" dirty="0">
                <a:solidFill>
                  <a:srgbClr val="9C08AC"/>
                </a:solidFill>
                <a:latin typeface="Calibri"/>
                <a:ea typeface="Calibri"/>
                <a:cs typeface="Calibri"/>
                <a:sym typeface="Calibri"/>
              </a:rPr>
              <a:t>AT THE GLANCE</a:t>
            </a:r>
          </a:p>
        </p:txBody>
      </p:sp>
      <p:pic>
        <p:nvPicPr>
          <p:cNvPr id="138" name="Shape 138"/>
          <p:cNvPicPr preferRelativeResize="0"/>
          <p:nvPr/>
        </p:nvPicPr>
        <p:blipFill rotWithShape="1">
          <a:blip r:embed="rId3">
            <a:alphaModFix/>
          </a:blip>
          <a:srcRect/>
          <a:stretch/>
        </p:blipFill>
        <p:spPr>
          <a:xfrm>
            <a:off x="632520" y="1322359"/>
            <a:ext cx="2251247" cy="441161"/>
          </a:xfrm>
          <a:prstGeom prst="rect">
            <a:avLst/>
          </a:prstGeom>
          <a:noFill/>
          <a:ln>
            <a:noFill/>
          </a:ln>
        </p:spPr>
      </p:pic>
      <p:sp>
        <p:nvSpPr>
          <p:cNvPr id="139" name="Shape 139"/>
          <p:cNvSpPr/>
          <p:nvPr/>
        </p:nvSpPr>
        <p:spPr>
          <a:xfrm>
            <a:off x="-263550" y="332656"/>
            <a:ext cx="7016750" cy="914400"/>
          </a:xfrm>
          <a:prstGeom prst="rect">
            <a:avLst/>
          </a:prstGeom>
          <a:solidFill>
            <a:srgbClr val="FF0000"/>
          </a:solidFill>
          <a:ln>
            <a:noFill/>
          </a:ln>
        </p:spPr>
        <p:txBody>
          <a:bodyPr lIns="91425" tIns="45700" rIns="91425" bIns="45700" anchor="ctr" anchorCtr="0">
            <a:noAutofit/>
          </a:bodyPr>
          <a:lstStyle/>
          <a:p>
            <a:pPr marL="531813" marR="0" lvl="4" indent="-11112"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  </a:t>
            </a:r>
          </a:p>
          <a:p>
            <a:pPr marL="531813" marR="0" lvl="4" indent="-11112" algn="l" rtl="0">
              <a:spcBef>
                <a:spcPts val="0"/>
              </a:spcBef>
              <a:buSzPct val="25000"/>
              <a:buNone/>
            </a:pPr>
            <a:r>
              <a:rPr lang="en-US" sz="2000" b="0" i="0" u="none" strike="noStrike" cap="none" baseline="0">
                <a:solidFill>
                  <a:schemeClr val="lt1"/>
                </a:solidFill>
                <a:latin typeface="Calibri"/>
                <a:ea typeface="Calibri"/>
                <a:cs typeface="Calibri"/>
                <a:sym typeface="Calibri"/>
              </a:rPr>
              <a:t>FIRM’S DESCRIPTION </a:t>
            </a:r>
          </a:p>
        </p:txBody>
      </p:sp>
      <p:pic>
        <p:nvPicPr>
          <p:cNvPr id="140" name="Shape 140"/>
          <p:cNvPicPr preferRelativeResize="0"/>
          <p:nvPr/>
        </p:nvPicPr>
        <p:blipFill rotWithShape="1">
          <a:blip r:embed="rId4">
            <a:alphaModFix/>
          </a:blip>
          <a:srcRect r="75074"/>
          <a:stretch/>
        </p:blipFill>
        <p:spPr>
          <a:xfrm>
            <a:off x="7988667" y="2424452"/>
            <a:ext cx="924773" cy="713037"/>
          </a:xfrm>
          <a:prstGeom prst="rect">
            <a:avLst/>
          </a:prstGeom>
          <a:noFill/>
          <a:ln>
            <a:noFill/>
          </a:ln>
        </p:spPr>
      </p:pic>
      <p:pic>
        <p:nvPicPr>
          <p:cNvPr id="141" name="Shape 141"/>
          <p:cNvPicPr preferRelativeResize="0"/>
          <p:nvPr/>
        </p:nvPicPr>
        <p:blipFill rotWithShape="1">
          <a:blip r:embed="rId4">
            <a:alphaModFix/>
          </a:blip>
          <a:srcRect l="35962" r="32018"/>
          <a:stretch/>
        </p:blipFill>
        <p:spPr>
          <a:xfrm>
            <a:off x="7869528" y="3419944"/>
            <a:ext cx="1187927" cy="713037"/>
          </a:xfrm>
          <a:prstGeom prst="rect">
            <a:avLst/>
          </a:prstGeom>
          <a:noFill/>
          <a:ln>
            <a:noFill/>
          </a:ln>
        </p:spPr>
      </p:pic>
      <p:pic>
        <p:nvPicPr>
          <p:cNvPr id="142" name="Shape 142"/>
          <p:cNvPicPr preferRelativeResize="0"/>
          <p:nvPr/>
        </p:nvPicPr>
        <p:blipFill rotWithShape="1">
          <a:blip r:embed="rId4">
            <a:alphaModFix/>
          </a:blip>
          <a:srcRect l="75322"/>
          <a:stretch/>
        </p:blipFill>
        <p:spPr>
          <a:xfrm>
            <a:off x="7914557" y="4372146"/>
            <a:ext cx="915542" cy="713037"/>
          </a:xfrm>
          <a:prstGeom prst="rect">
            <a:avLst/>
          </a:prstGeom>
          <a:noFill/>
          <a:ln>
            <a:noFill/>
          </a:ln>
        </p:spPr>
      </p:pic>
      <p:sp>
        <p:nvSpPr>
          <p:cNvPr id="143" name="Shape 143"/>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4</a:t>
            </a:fld>
            <a:endParaRPr lang="en-US" sz="1200" b="0" i="0" u="none" strike="noStrike" cap="none" baseline="0">
              <a:solidFill>
                <a:srgbClr val="888888"/>
              </a:solidFill>
              <a:latin typeface="Calibri"/>
              <a:ea typeface="Calibri"/>
              <a:cs typeface="Calibri"/>
              <a:sym typeface="Calibri"/>
            </a:endParaRPr>
          </a:p>
        </p:txBody>
      </p:sp>
      <p:sp>
        <p:nvSpPr>
          <p:cNvPr id="144" name="Shape 144"/>
          <p:cNvSpPr txBox="1"/>
          <p:nvPr/>
        </p:nvSpPr>
        <p:spPr>
          <a:xfrm>
            <a:off x="7118905" y="6073222"/>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dirty="0">
                <a:solidFill>
                  <a:schemeClr val="dk1"/>
                </a:solidFill>
                <a:latin typeface="Calibri"/>
                <a:ea typeface="Calibri"/>
                <a:cs typeface="Calibri"/>
                <a:sym typeface="Calibri"/>
              </a:rPr>
              <a:t>© </a:t>
            </a:r>
            <a:r>
              <a:rPr lang="en-US" sz="900" b="0" i="0" u="none" strike="noStrike" cap="none" baseline="0" dirty="0">
                <a:solidFill>
                  <a:srgbClr val="FF0000"/>
                </a:solidFill>
                <a:latin typeface="Arial"/>
                <a:ea typeface="Arial"/>
                <a:cs typeface="Arial"/>
                <a:sym typeface="Arial"/>
              </a:rPr>
              <a:t>SALIHIN</a:t>
            </a:r>
            <a:r>
              <a:rPr lang="en-US" sz="900" b="0" i="0" u="none" strike="noStrike" cap="none" baseline="0" dirty="0">
                <a:solidFill>
                  <a:srgbClr val="FF0000"/>
                </a:solidFill>
                <a:latin typeface="Calibri"/>
                <a:ea typeface="Calibri"/>
                <a:cs typeface="Calibri"/>
                <a:sym typeface="Calibri"/>
              </a:rPr>
              <a:t> </a:t>
            </a:r>
            <a:r>
              <a:rPr lang="en-US" sz="900" b="0" i="0" u="none" strike="noStrike" cap="none" baseline="0" dirty="0">
                <a:solidFill>
                  <a:schemeClr val="dk1"/>
                </a:solidFill>
                <a:latin typeface="Calibri"/>
                <a:ea typeface="Calibri"/>
                <a:cs typeface="Calibri"/>
                <a:sym typeface="Calibri"/>
              </a:rPr>
              <a:t>2015. Strictly Private &amp; Confidential</a:t>
            </a:r>
          </a:p>
        </p:txBody>
      </p:sp>
      <p:pic>
        <p:nvPicPr>
          <p:cNvPr id="145" name="Shape 145"/>
          <p:cNvPicPr preferRelativeResize="0"/>
          <p:nvPr/>
        </p:nvPicPr>
        <p:blipFill rotWithShape="1">
          <a:blip r:embed="rId5">
            <a:alphaModFix/>
          </a:blip>
          <a:srcRect/>
          <a:stretch/>
        </p:blipFill>
        <p:spPr>
          <a:xfrm>
            <a:off x="7978185" y="1389199"/>
            <a:ext cx="788287" cy="776345"/>
          </a:xfrm>
          <a:prstGeom prst="rect">
            <a:avLst/>
          </a:prstGeom>
          <a:noFill/>
          <a:ln>
            <a:noFill/>
          </a:ln>
        </p:spPr>
      </p:pic>
      <p:pic>
        <p:nvPicPr>
          <p:cNvPr id="146" name="Shape 146"/>
          <p:cNvPicPr preferRelativeResize="0"/>
          <p:nvPr/>
        </p:nvPicPr>
        <p:blipFill rotWithShape="1">
          <a:blip r:embed="rId6">
            <a:alphaModFix/>
          </a:blip>
          <a:srcRect/>
          <a:stretch/>
        </p:blipFill>
        <p:spPr>
          <a:xfrm>
            <a:off x="8053367" y="5197307"/>
            <a:ext cx="820248" cy="811171"/>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p:nvPr/>
        </p:nvSpPr>
        <p:spPr>
          <a:xfrm>
            <a:off x="-247650" y="304800"/>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a:solidFill>
                  <a:schemeClr val="lt1"/>
                </a:solidFill>
                <a:latin typeface="Calibri"/>
                <a:ea typeface="Calibri"/>
                <a:cs typeface="Calibri"/>
                <a:sym typeface="Calibri"/>
              </a:rPr>
              <a:t>CONTACT US</a:t>
            </a:r>
          </a:p>
          <a:p>
            <a:pPr marL="0" marR="0" lvl="0" indent="520700" algn="l" rtl="0">
              <a:spcBef>
                <a:spcPts val="0"/>
              </a:spcBef>
              <a:buSzPct val="25000"/>
              <a:buNone/>
            </a:pPr>
            <a:r>
              <a:rPr lang="en-US" sz="1800" b="0" i="0" u="none" strike="noStrike" cap="none" baseline="0">
                <a:solidFill>
                  <a:schemeClr val="lt1"/>
                </a:solidFill>
                <a:latin typeface="Calibri"/>
                <a:ea typeface="Calibri"/>
                <a:cs typeface="Calibri"/>
                <a:sym typeface="Calibri"/>
              </a:rPr>
              <a:t>OFFICIAL ADDRESS &amp; CONTACT PERSON</a:t>
            </a:r>
          </a:p>
        </p:txBody>
      </p:sp>
      <p:sp>
        <p:nvSpPr>
          <p:cNvPr id="427" name="Shape 427"/>
          <p:cNvSpPr/>
          <p:nvPr/>
        </p:nvSpPr>
        <p:spPr>
          <a:xfrm>
            <a:off x="3004676" y="5879078"/>
            <a:ext cx="3919666" cy="3077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1" i="0" u="none" strike="noStrike" cap="none" baseline="0">
                <a:solidFill>
                  <a:srgbClr val="FF0000"/>
                </a:solidFill>
                <a:latin typeface="Calibri"/>
                <a:ea typeface="Calibri"/>
                <a:cs typeface="Calibri"/>
                <a:sym typeface="Calibri"/>
              </a:rPr>
              <a:t>Careline : 1 300 88 5678</a:t>
            </a:r>
          </a:p>
        </p:txBody>
      </p:sp>
      <p:sp>
        <p:nvSpPr>
          <p:cNvPr id="428" name="Shape 428"/>
          <p:cNvSpPr/>
          <p:nvPr/>
        </p:nvSpPr>
        <p:spPr>
          <a:xfrm>
            <a:off x="2559050" y="5013176"/>
            <a:ext cx="4750884" cy="738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1" i="0" u="none" strike="noStrike" cap="none" baseline="0">
                <a:solidFill>
                  <a:srgbClr val="000000"/>
                </a:solidFill>
                <a:latin typeface="Calibri"/>
                <a:ea typeface="Calibri"/>
                <a:cs typeface="Calibri"/>
                <a:sym typeface="Calibri"/>
              </a:rPr>
              <a:t>Official Website : www.</a:t>
            </a:r>
            <a:r>
              <a:rPr lang="en-US" sz="1400" b="0" i="0" u="none" strike="noStrike" cap="none" baseline="0">
                <a:solidFill>
                  <a:srgbClr val="FF0000"/>
                </a:solidFill>
                <a:latin typeface="Arial"/>
                <a:ea typeface="Arial"/>
                <a:cs typeface="Arial"/>
                <a:sym typeface="Arial"/>
              </a:rPr>
              <a:t>salihin</a:t>
            </a:r>
            <a:r>
              <a:rPr lang="en-US" sz="1400" b="1" i="0" u="none" strike="noStrike" cap="none" baseline="0">
                <a:solidFill>
                  <a:srgbClr val="000000"/>
                </a:solidFill>
                <a:latin typeface="Calibri"/>
                <a:ea typeface="Calibri"/>
                <a:cs typeface="Calibri"/>
                <a:sym typeface="Calibri"/>
              </a:rPr>
              <a:t>.com.my</a:t>
            </a:r>
          </a:p>
          <a:p>
            <a:pPr marL="0" marR="0" lvl="0" indent="0" algn="ctr" rtl="0">
              <a:spcBef>
                <a:spcPts val="0"/>
              </a:spcBef>
              <a:buSzPct val="25000"/>
              <a:buNone/>
            </a:pPr>
            <a:r>
              <a:rPr lang="en-US" sz="1400" b="1" i="0" u="none" strike="noStrike" cap="none" baseline="0">
                <a:solidFill>
                  <a:srgbClr val="000000"/>
                </a:solidFill>
                <a:latin typeface="Calibri"/>
                <a:ea typeface="Calibri"/>
                <a:cs typeface="Calibri"/>
                <a:sym typeface="Calibri"/>
              </a:rPr>
              <a:t>Customer Service : www.salihinpremier.com</a:t>
            </a:r>
          </a:p>
          <a:p>
            <a:pPr marL="0" marR="0" lvl="0" indent="0" algn="ctr" rtl="0">
              <a:spcBef>
                <a:spcPts val="0"/>
              </a:spcBef>
              <a:buSzPct val="25000"/>
              <a:buNone/>
            </a:pPr>
            <a:r>
              <a:rPr lang="en-US" sz="1400" b="1" i="0" u="none" strike="noStrike" cap="none" baseline="0">
                <a:solidFill>
                  <a:srgbClr val="000000"/>
                </a:solidFill>
                <a:latin typeface="Calibri"/>
                <a:ea typeface="Calibri"/>
                <a:cs typeface="Calibri"/>
                <a:sym typeface="Calibri"/>
              </a:rPr>
              <a:t>E-mail : info@</a:t>
            </a:r>
            <a:r>
              <a:rPr lang="en-US" sz="1400" b="0" i="0" u="none" strike="noStrike" cap="none" baseline="0">
                <a:solidFill>
                  <a:srgbClr val="FF0000"/>
                </a:solidFill>
                <a:latin typeface="Arial"/>
                <a:ea typeface="Arial"/>
                <a:cs typeface="Arial"/>
                <a:sym typeface="Arial"/>
              </a:rPr>
              <a:t>salihin</a:t>
            </a:r>
            <a:r>
              <a:rPr lang="en-US" sz="1400" b="1" i="0" u="none" strike="noStrike" cap="none" baseline="0">
                <a:solidFill>
                  <a:srgbClr val="000000"/>
                </a:solidFill>
                <a:latin typeface="Calibri"/>
                <a:ea typeface="Calibri"/>
                <a:cs typeface="Calibri"/>
                <a:sym typeface="Calibri"/>
              </a:rPr>
              <a:t>.com.my</a:t>
            </a:r>
          </a:p>
        </p:txBody>
      </p:sp>
      <p:cxnSp>
        <p:nvCxnSpPr>
          <p:cNvPr id="429" name="Shape 429"/>
          <p:cNvCxnSpPr/>
          <p:nvPr/>
        </p:nvCxnSpPr>
        <p:spPr>
          <a:xfrm>
            <a:off x="908050" y="4904785"/>
            <a:ext cx="8255000" cy="0"/>
          </a:xfrm>
          <a:prstGeom prst="straightConnector1">
            <a:avLst/>
          </a:prstGeom>
          <a:noFill/>
          <a:ln w="38100" cap="flat" cmpd="sng">
            <a:solidFill>
              <a:schemeClr val="accent2"/>
            </a:solidFill>
            <a:prstDash val="solid"/>
            <a:round/>
            <a:headEnd type="none" w="med" len="med"/>
            <a:tailEnd type="none" w="med" len="med"/>
          </a:ln>
        </p:spPr>
      </p:cxnSp>
      <p:pic>
        <p:nvPicPr>
          <p:cNvPr id="430" name="Shape 430"/>
          <p:cNvPicPr preferRelativeResize="0"/>
          <p:nvPr/>
        </p:nvPicPr>
        <p:blipFill rotWithShape="1">
          <a:blip r:embed="rId3">
            <a:alphaModFix/>
          </a:blip>
          <a:srcRect/>
          <a:stretch/>
        </p:blipFill>
        <p:spPr>
          <a:xfrm>
            <a:off x="6086185" y="1772568"/>
            <a:ext cx="2393950" cy="2209799"/>
          </a:xfrm>
          <a:prstGeom prst="rect">
            <a:avLst/>
          </a:prstGeom>
          <a:noFill/>
          <a:ln>
            <a:noFill/>
          </a:ln>
        </p:spPr>
      </p:pic>
      <p:sp>
        <p:nvSpPr>
          <p:cNvPr id="431" name="Shape 431"/>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40</a:t>
            </a:fld>
            <a:endParaRPr lang="en-US" sz="1200" b="0" i="0" u="none" strike="noStrike" cap="none" baseline="0">
              <a:solidFill>
                <a:srgbClr val="888888"/>
              </a:solidFill>
              <a:latin typeface="Calibri"/>
              <a:ea typeface="Calibri"/>
              <a:cs typeface="Calibri"/>
              <a:sym typeface="Calibri"/>
            </a:endParaRPr>
          </a:p>
        </p:txBody>
      </p:sp>
      <p:sp>
        <p:nvSpPr>
          <p:cNvPr id="432" name="Shape 432"/>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433" name="Shape 433"/>
          <p:cNvSpPr/>
          <p:nvPr/>
        </p:nvSpPr>
        <p:spPr>
          <a:xfrm>
            <a:off x="1132855" y="1412775"/>
            <a:ext cx="5044279" cy="3477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baseline="0" dirty="0">
                <a:solidFill>
                  <a:srgbClr val="0F243E"/>
                </a:solidFill>
                <a:latin typeface="Century Gothic"/>
                <a:ea typeface="Century Gothic"/>
                <a:cs typeface="Century Gothic"/>
                <a:sym typeface="Century Gothic"/>
              </a:rPr>
              <a:t>CORPORATE CENTRE:</a:t>
            </a:r>
          </a:p>
          <a:p>
            <a:pPr marL="0" marR="0" lvl="0" indent="0" algn="l" rtl="0">
              <a:spcBef>
                <a:spcPts val="0"/>
              </a:spcBef>
              <a:buNone/>
            </a:pPr>
            <a:endParaRPr sz="14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KL </a:t>
            </a:r>
            <a:r>
              <a:rPr lang="en-US" sz="1600" b="0" i="0" u="none" strike="noStrike" cap="none" baseline="0" dirty="0" err="1">
                <a:solidFill>
                  <a:srgbClr val="0F243E"/>
                </a:solidFill>
                <a:latin typeface="Century Gothic"/>
                <a:ea typeface="Century Gothic"/>
                <a:cs typeface="Century Gothic"/>
                <a:sym typeface="Century Gothic"/>
              </a:rPr>
              <a:t>Sentral</a:t>
            </a:r>
            <a:r>
              <a:rPr lang="en-US" sz="1600" b="0" i="0" u="none" strike="noStrike" cap="none" baseline="0" dirty="0">
                <a:solidFill>
                  <a:srgbClr val="0F243E"/>
                </a:solidFill>
                <a:latin typeface="Century Gothic"/>
                <a:ea typeface="Century Gothic"/>
                <a:cs typeface="Century Gothic"/>
                <a:sym typeface="Century Gothic"/>
              </a:rPr>
              <a:t> Office</a:t>
            </a: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Unit 2A-1, Level 1</a:t>
            </a: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Tower 2A, Plaza </a:t>
            </a:r>
            <a:r>
              <a:rPr lang="en-US" sz="1600" b="0" i="0" u="none" strike="noStrike" cap="none" baseline="0" dirty="0" err="1">
                <a:solidFill>
                  <a:srgbClr val="0F243E"/>
                </a:solidFill>
                <a:latin typeface="Century Gothic"/>
                <a:ea typeface="Century Gothic"/>
                <a:cs typeface="Century Gothic"/>
                <a:sym typeface="Century Gothic"/>
              </a:rPr>
              <a:t>Sentral</a:t>
            </a:r>
            <a:endParaRPr lang="en-US" sz="16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600" b="0" i="0" u="none" strike="noStrike" cap="none" baseline="0" dirty="0" err="1">
                <a:solidFill>
                  <a:srgbClr val="0F243E"/>
                </a:solidFill>
                <a:latin typeface="Century Gothic"/>
                <a:ea typeface="Century Gothic"/>
                <a:cs typeface="Century Gothic"/>
                <a:sym typeface="Century Gothic"/>
              </a:rPr>
              <a:t>Jalan</a:t>
            </a:r>
            <a:r>
              <a:rPr lang="en-US" sz="1600" b="0" i="0" u="none" strike="noStrike" cap="none" baseline="0" dirty="0">
                <a:solidFill>
                  <a:srgbClr val="0F243E"/>
                </a:solidFill>
                <a:latin typeface="Century Gothic"/>
                <a:ea typeface="Century Gothic"/>
                <a:cs typeface="Century Gothic"/>
                <a:sym typeface="Century Gothic"/>
              </a:rPr>
              <a:t> </a:t>
            </a:r>
            <a:r>
              <a:rPr lang="en-US" sz="1600" b="0" i="0" u="none" strike="noStrike" cap="none" baseline="0" dirty="0" err="1">
                <a:solidFill>
                  <a:srgbClr val="0F243E"/>
                </a:solidFill>
                <a:latin typeface="Century Gothic"/>
                <a:ea typeface="Century Gothic"/>
                <a:cs typeface="Century Gothic"/>
                <a:sym typeface="Century Gothic"/>
              </a:rPr>
              <a:t>Stesen</a:t>
            </a:r>
            <a:r>
              <a:rPr lang="en-US" sz="1600" b="0" i="0" u="none" strike="noStrike" cap="none" baseline="0" dirty="0">
                <a:solidFill>
                  <a:srgbClr val="0F243E"/>
                </a:solidFill>
                <a:latin typeface="Century Gothic"/>
                <a:ea typeface="Century Gothic"/>
                <a:cs typeface="Century Gothic"/>
                <a:sym typeface="Century Gothic"/>
              </a:rPr>
              <a:t> </a:t>
            </a:r>
            <a:r>
              <a:rPr lang="en-US" sz="1600" b="0" i="0" u="none" strike="noStrike" cap="none" baseline="0" dirty="0" err="1">
                <a:solidFill>
                  <a:srgbClr val="0F243E"/>
                </a:solidFill>
                <a:latin typeface="Century Gothic"/>
                <a:ea typeface="Century Gothic"/>
                <a:cs typeface="Century Gothic"/>
                <a:sym typeface="Century Gothic"/>
              </a:rPr>
              <a:t>Sentral</a:t>
            </a:r>
            <a:r>
              <a:rPr lang="en-US" sz="1600" b="0" i="0" u="none" strike="noStrike" cap="none" baseline="0" dirty="0">
                <a:solidFill>
                  <a:srgbClr val="0F243E"/>
                </a:solidFill>
                <a:latin typeface="Century Gothic"/>
                <a:ea typeface="Century Gothic"/>
                <a:cs typeface="Century Gothic"/>
                <a:sym typeface="Century Gothic"/>
              </a:rPr>
              <a:t> 5</a:t>
            </a: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KL </a:t>
            </a:r>
            <a:r>
              <a:rPr lang="en-US" sz="1600" b="0" i="0" u="none" strike="noStrike" cap="none" baseline="0" dirty="0" err="1">
                <a:solidFill>
                  <a:srgbClr val="0F243E"/>
                </a:solidFill>
                <a:latin typeface="Century Gothic"/>
                <a:ea typeface="Century Gothic"/>
                <a:cs typeface="Century Gothic"/>
                <a:sym typeface="Century Gothic"/>
              </a:rPr>
              <a:t>Sentral</a:t>
            </a:r>
            <a:endParaRPr lang="en-US" sz="16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50470, Kuala Lumpur</a:t>
            </a:r>
          </a:p>
          <a:p>
            <a:pPr marL="0" marR="0" lvl="0" indent="0" algn="l" rtl="0">
              <a:spcBef>
                <a:spcPts val="0"/>
              </a:spcBef>
              <a:buNone/>
            </a:pPr>
            <a:endParaRPr sz="14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Tel: +603 2261 4180</a:t>
            </a:r>
          </a:p>
          <a:p>
            <a:pPr marL="0" marR="0" lvl="0" indent="0" algn="l" rtl="0">
              <a:spcBef>
                <a:spcPts val="0"/>
              </a:spcBef>
              <a:buSzPct val="25000"/>
              <a:buNone/>
            </a:pPr>
            <a:r>
              <a:rPr lang="en-US" sz="1600" b="0" i="0" u="none" strike="noStrike" cap="none" baseline="0" dirty="0">
                <a:solidFill>
                  <a:srgbClr val="0F243E"/>
                </a:solidFill>
                <a:latin typeface="Century Gothic"/>
                <a:ea typeface="Century Gothic"/>
                <a:cs typeface="Century Gothic"/>
                <a:sym typeface="Century Gothic"/>
              </a:rPr>
              <a:t>Fax: +603 2261 4182</a:t>
            </a:r>
          </a:p>
          <a:p>
            <a:pPr marL="0" marR="0" lvl="0" indent="0" algn="l" rtl="0">
              <a:spcBef>
                <a:spcPts val="0"/>
              </a:spcBef>
              <a:buNone/>
            </a:pPr>
            <a:endParaRPr sz="1400" b="0" i="0" u="none" strike="noStrike" cap="none" baseline="0" dirty="0">
              <a:solidFill>
                <a:srgbClr val="0F243E"/>
              </a:solidFill>
              <a:latin typeface="Century Gothic"/>
              <a:ea typeface="Century Gothic"/>
              <a:cs typeface="Century Gothic"/>
              <a:sym typeface="Century Gothic"/>
            </a:endParaRPr>
          </a:p>
          <a:p>
            <a:pPr marL="0" marR="0" lvl="0" indent="0" algn="l" rtl="0">
              <a:spcBef>
                <a:spcPts val="0"/>
              </a:spcBef>
              <a:buSzPct val="25000"/>
              <a:buNone/>
            </a:pPr>
            <a:r>
              <a:rPr lang="en-US" sz="1400" b="0" i="0" u="none" strike="noStrike" cap="none" baseline="0" dirty="0">
                <a:solidFill>
                  <a:srgbClr val="FF0000"/>
                </a:solidFill>
                <a:latin typeface="Century Gothic"/>
                <a:ea typeface="Century Gothic"/>
                <a:cs typeface="Century Gothic"/>
                <a:sym typeface="Century Gothic"/>
              </a:rPr>
              <a:t>CONSULTANT: MOHD AIZAT JAMIL 	</a:t>
            </a:r>
          </a:p>
          <a:p>
            <a:pPr marL="0" marR="0" lvl="0" indent="0" algn="l" rtl="0">
              <a:spcBef>
                <a:spcPts val="0"/>
              </a:spcBef>
              <a:buSzPct val="25000"/>
              <a:buNone/>
            </a:pPr>
            <a:r>
              <a:rPr lang="en-US" sz="1400" b="0" i="0" u="none" strike="noStrike" cap="none" baseline="0" dirty="0">
                <a:solidFill>
                  <a:srgbClr val="FF0000"/>
                </a:solidFill>
                <a:latin typeface="Century Gothic"/>
                <a:ea typeface="Century Gothic"/>
                <a:cs typeface="Century Gothic"/>
                <a:sym typeface="Century Gothic"/>
              </a:rPr>
              <a:t>EMAIL: aizat@salihin.com.my	</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p:nvPr/>
        </p:nvSpPr>
        <p:spPr>
          <a:xfrm>
            <a:off x="3062272" y="6525923"/>
            <a:ext cx="3775936" cy="21544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 b="0" i="0" u="none" strike="noStrike" cap="none" baseline="0">
                <a:solidFill>
                  <a:schemeClr val="dk1"/>
                </a:solidFill>
                <a:latin typeface="Century Gothic"/>
                <a:ea typeface="Century Gothic"/>
                <a:cs typeface="Century Gothic"/>
                <a:sym typeface="Century Gothic"/>
              </a:rPr>
              <a:t>Copyright Controlled 2012 @</a:t>
            </a:r>
            <a:r>
              <a:rPr lang="en-US" sz="800" b="0" i="0" u="none" strike="noStrike" cap="none" baseline="0">
                <a:solidFill>
                  <a:schemeClr val="dk1"/>
                </a:solidFill>
                <a:latin typeface="Calibri"/>
                <a:ea typeface="Calibri"/>
                <a:cs typeface="Calibri"/>
                <a:sym typeface="Calibri"/>
              </a:rPr>
              <a:t> </a:t>
            </a:r>
            <a:r>
              <a:rPr lang="en-US" sz="800" b="0" i="0" u="none" strike="noStrike" cap="none" baseline="0">
                <a:solidFill>
                  <a:srgbClr val="FF0000"/>
                </a:solidFill>
                <a:latin typeface="Arial"/>
                <a:ea typeface="Arial"/>
                <a:cs typeface="Arial"/>
                <a:sym typeface="Arial"/>
              </a:rPr>
              <a:t>SALIHIN</a:t>
            </a:r>
          </a:p>
        </p:txBody>
      </p:sp>
      <p:sp>
        <p:nvSpPr>
          <p:cNvPr id="439" name="Shape 439"/>
          <p:cNvSpPr txBox="1"/>
          <p:nvPr/>
        </p:nvSpPr>
        <p:spPr>
          <a:xfrm>
            <a:off x="2477207" y="4346521"/>
            <a:ext cx="4946067"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0" i="0" u="none" strike="noStrike" cap="none" baseline="0">
                <a:solidFill>
                  <a:schemeClr val="dk1"/>
                </a:solidFill>
                <a:latin typeface="Century Gothic"/>
                <a:ea typeface="Century Gothic"/>
                <a:cs typeface="Century Gothic"/>
                <a:sym typeface="Century Gothic"/>
              </a:rPr>
              <a:t>www.</a:t>
            </a:r>
            <a:r>
              <a:rPr lang="en-US" sz="1200" b="0" i="0" u="none" strike="noStrike" cap="none" baseline="0">
                <a:solidFill>
                  <a:srgbClr val="FF0000"/>
                </a:solidFill>
                <a:latin typeface="Arial"/>
                <a:ea typeface="Arial"/>
                <a:cs typeface="Arial"/>
                <a:sym typeface="Arial"/>
              </a:rPr>
              <a:t>salihin</a:t>
            </a:r>
            <a:r>
              <a:rPr lang="en-US" sz="1200" b="0" i="0" u="none" strike="noStrike" cap="none" baseline="0">
                <a:solidFill>
                  <a:schemeClr val="dk1"/>
                </a:solidFill>
                <a:latin typeface="Century Gothic"/>
                <a:ea typeface="Century Gothic"/>
                <a:cs typeface="Century Gothic"/>
                <a:sym typeface="Century Gothic"/>
              </a:rPr>
              <a:t>.com.my   |   www.salihinpremier.com</a:t>
            </a:r>
          </a:p>
          <a:p>
            <a:pPr marL="0" marR="0" lvl="0" indent="0" algn="ctr" rtl="0">
              <a:spcBef>
                <a:spcPts val="0"/>
              </a:spcBef>
              <a:buNone/>
            </a:pPr>
            <a:endParaRPr sz="1200" b="0" i="0" u="none" strike="noStrike" cap="none" baseline="0">
              <a:solidFill>
                <a:srgbClr val="FF0000"/>
              </a:solidFill>
              <a:latin typeface="Arial"/>
              <a:ea typeface="Arial"/>
              <a:cs typeface="Arial"/>
              <a:sym typeface="Arial"/>
            </a:endParaRPr>
          </a:p>
          <a:p>
            <a:pPr marL="0" marR="0" lvl="0" indent="0" algn="ctr" rtl="0">
              <a:spcBef>
                <a:spcPts val="0"/>
              </a:spcBef>
              <a:buSzPct val="25000"/>
              <a:buNone/>
            </a:pPr>
            <a:r>
              <a:rPr lang="en-US" sz="1200" b="0" i="0" u="none" strike="noStrike" cap="none" baseline="0">
                <a:solidFill>
                  <a:srgbClr val="FF0000"/>
                </a:solidFill>
                <a:latin typeface="Arial"/>
                <a:ea typeface="Arial"/>
                <a:cs typeface="Arial"/>
                <a:sym typeface="Arial"/>
              </a:rPr>
              <a:t>1 300 88 5678</a:t>
            </a:r>
          </a:p>
        </p:txBody>
      </p:sp>
      <p:pic>
        <p:nvPicPr>
          <p:cNvPr id="440" name="Shape 440"/>
          <p:cNvPicPr preferRelativeResize="0"/>
          <p:nvPr/>
        </p:nvPicPr>
        <p:blipFill rotWithShape="1">
          <a:blip r:embed="rId3">
            <a:alphaModFix/>
          </a:blip>
          <a:srcRect/>
          <a:stretch/>
        </p:blipFill>
        <p:spPr>
          <a:xfrm>
            <a:off x="2864767" y="2492896"/>
            <a:ext cx="4200524" cy="1028700"/>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p:nvPr/>
        </p:nvSpPr>
        <p:spPr>
          <a:xfrm>
            <a:off x="-15550" y="404663"/>
            <a:ext cx="6192687" cy="792087"/>
          </a:xfrm>
          <a:prstGeom prst="rect">
            <a:avLst/>
          </a:prstGeom>
          <a:noFill/>
          <a:ln>
            <a:noFill/>
          </a:ln>
        </p:spPr>
        <p:txBody>
          <a:bodyPr lIns="91425" tIns="45700" rIns="91425" bIns="45700" anchor="ctr" anchorCtr="0">
            <a:noAutofit/>
          </a:bodyPr>
          <a:lstStyle/>
          <a:p>
            <a:pPr marL="457200" marR="0" lvl="1" indent="0" algn="l" rtl="0">
              <a:spcBef>
                <a:spcPts val="0"/>
              </a:spcBef>
              <a:spcAft>
                <a:spcPts val="0"/>
              </a:spcAft>
              <a:buSzPct val="25000"/>
              <a:buNone/>
            </a:pPr>
            <a:r>
              <a:rPr lang="en-US" sz="2800" b="0" i="0" u="none" strike="noStrike" cap="none" baseline="0">
                <a:solidFill>
                  <a:schemeClr val="dk1"/>
                </a:solidFill>
                <a:latin typeface="Calibri"/>
                <a:ea typeface="Calibri"/>
                <a:cs typeface="Calibri"/>
                <a:sym typeface="Calibri"/>
              </a:rPr>
              <a:t>ABOUT US </a:t>
            </a:r>
          </a:p>
          <a:p>
            <a:pPr marL="457200" marR="0" lvl="1" indent="0" algn="l" rtl="0">
              <a:spcBef>
                <a:spcPts val="0"/>
              </a:spcBef>
              <a:spcAft>
                <a:spcPts val="0"/>
              </a:spcAft>
              <a:buSzPct val="25000"/>
              <a:buNone/>
            </a:pPr>
            <a:r>
              <a:rPr lang="en-US" sz="2000" b="0" i="0" u="none" strike="noStrike" cap="none" baseline="0">
                <a:solidFill>
                  <a:schemeClr val="lt1"/>
                </a:solidFill>
                <a:latin typeface="Calibri"/>
                <a:ea typeface="Calibri"/>
                <a:cs typeface="Calibri"/>
                <a:sym typeface="Calibri"/>
              </a:rPr>
              <a:t>KEY PERSONNAL</a:t>
            </a:r>
          </a:p>
        </p:txBody>
      </p:sp>
      <p:sp>
        <p:nvSpPr>
          <p:cNvPr id="153" name="Shape 153"/>
          <p:cNvSpPr txBox="1"/>
          <p:nvPr/>
        </p:nvSpPr>
        <p:spPr>
          <a:xfrm>
            <a:off x="5143598" y="5118282"/>
            <a:ext cx="412988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In Front: Salihin Abang</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L-R: Ahmad Izwan Adnan, Faizul Nizan Zulkefli ,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Tuan Haji Abd. Aziz Abu Bakar, Ahmad Aljafree Razalli,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Mohd Faried Jamil, Abdussalam Shokhawi</a:t>
            </a:r>
          </a:p>
        </p:txBody>
      </p:sp>
      <p:sp>
        <p:nvSpPr>
          <p:cNvPr id="154" name="Shape 15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5</a:t>
            </a:fld>
            <a:endParaRPr lang="en-US" sz="1200" b="0" i="0" u="none" strike="noStrike" cap="none" baseline="0">
              <a:solidFill>
                <a:srgbClr val="888888"/>
              </a:solidFill>
              <a:latin typeface="Calibri"/>
              <a:ea typeface="Calibri"/>
              <a:cs typeface="Calibri"/>
              <a:sym typeface="Calibri"/>
            </a:endParaRPr>
          </a:p>
        </p:txBody>
      </p:sp>
      <p:sp>
        <p:nvSpPr>
          <p:cNvPr id="155" name="Shape 15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156" name="Shape 156"/>
          <p:cNvSpPr/>
          <p:nvPr/>
        </p:nvSpPr>
        <p:spPr>
          <a:xfrm>
            <a:off x="-191542" y="332656"/>
            <a:ext cx="7016750" cy="914400"/>
          </a:xfrm>
          <a:prstGeom prst="rect">
            <a:avLst/>
          </a:prstGeom>
          <a:solidFill>
            <a:srgbClr val="FF0000"/>
          </a:solidFill>
          <a:ln>
            <a:noFill/>
          </a:ln>
        </p:spPr>
        <p:txBody>
          <a:bodyPr lIns="91425" tIns="45700" rIns="91425" bIns="45700" anchor="ctr" anchorCtr="0">
            <a:noAutofit/>
          </a:bodyPr>
          <a:lstStyle/>
          <a:p>
            <a:pPr marL="914400" marR="0" lvl="2" indent="-393700" algn="l" rtl="0">
              <a:spcBef>
                <a:spcPts val="0"/>
              </a:spcBef>
              <a:buSzPct val="25000"/>
              <a:buNone/>
            </a:pPr>
            <a:r>
              <a:rPr lang="en-US" sz="2800" b="0" i="0" u="none" strike="noStrike" cap="none" baseline="0" dirty="0">
                <a:solidFill>
                  <a:schemeClr val="lt1"/>
                </a:solidFill>
                <a:latin typeface="Calibri"/>
                <a:ea typeface="Calibri"/>
                <a:cs typeface="Calibri"/>
                <a:sym typeface="Calibri"/>
              </a:rPr>
              <a:t>ABOUT US  </a:t>
            </a:r>
          </a:p>
          <a:p>
            <a:pPr marL="914400" marR="0" lvl="2" indent="-393700" algn="l" rtl="0">
              <a:spcBef>
                <a:spcPts val="0"/>
              </a:spcBef>
              <a:buSzPct val="25000"/>
              <a:buNone/>
            </a:pPr>
            <a:r>
              <a:rPr lang="en-US" sz="2000" b="0" i="0" u="none" strike="noStrike" cap="none" baseline="0" dirty="0">
                <a:solidFill>
                  <a:schemeClr val="lt1"/>
                </a:solidFill>
                <a:latin typeface="Calibri"/>
                <a:ea typeface="Calibri"/>
                <a:cs typeface="Calibri"/>
                <a:sym typeface="Calibri"/>
              </a:rPr>
              <a:t>KEY PERSONNEL</a:t>
            </a:r>
          </a:p>
        </p:txBody>
      </p:sp>
      <p:pic>
        <p:nvPicPr>
          <p:cNvPr id="157" name="Shape 157"/>
          <p:cNvPicPr preferRelativeResize="0"/>
          <p:nvPr/>
        </p:nvPicPr>
        <p:blipFill rotWithShape="1">
          <a:blip r:embed="rId3">
            <a:alphaModFix/>
          </a:blip>
          <a:srcRect/>
          <a:stretch/>
        </p:blipFill>
        <p:spPr>
          <a:xfrm>
            <a:off x="1928664" y="1484783"/>
            <a:ext cx="5791630" cy="3926613"/>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2" name="Shape 162"/>
          <p:cNvGrpSpPr/>
          <p:nvPr/>
        </p:nvGrpSpPr>
        <p:grpSpPr>
          <a:xfrm>
            <a:off x="594727" y="1700808"/>
            <a:ext cx="2228850" cy="1231706"/>
            <a:chOff x="488504" y="1371600"/>
            <a:chExt cx="2228850" cy="1231706"/>
          </a:xfrm>
        </p:grpSpPr>
        <p:grpSp>
          <p:nvGrpSpPr>
            <p:cNvPr id="163" name="Shape 163"/>
            <p:cNvGrpSpPr/>
            <p:nvPr/>
          </p:nvGrpSpPr>
          <p:grpSpPr>
            <a:xfrm>
              <a:off x="488504" y="1371600"/>
              <a:ext cx="2228850" cy="1231706"/>
              <a:chOff x="990600" y="1371599"/>
              <a:chExt cx="2286000" cy="1539633"/>
            </a:xfrm>
          </p:grpSpPr>
          <p:sp>
            <p:nvSpPr>
              <p:cNvPr id="164" name="Shape 164"/>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65" name="Shape 165"/>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66" name="Shape 166"/>
            <p:cNvSpPr txBox="1"/>
            <p:nvPr/>
          </p:nvSpPr>
          <p:spPr>
            <a:xfrm>
              <a:off x="791022" y="1702549"/>
              <a:ext cx="1622559"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Financial Statement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Compliance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Operational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Forensic Audit</a:t>
              </a:r>
            </a:p>
          </p:txBody>
        </p:sp>
        <p:sp>
          <p:nvSpPr>
            <p:cNvPr id="167" name="Shape 167"/>
            <p:cNvSpPr txBox="1"/>
            <p:nvPr/>
          </p:nvSpPr>
          <p:spPr>
            <a:xfrm>
              <a:off x="925236" y="1394287"/>
              <a:ext cx="1316386"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alibri"/>
                  <a:ea typeface="Calibri"/>
                  <a:cs typeface="Calibri"/>
                  <a:sym typeface="Calibri"/>
                </a:rPr>
                <a:t>AUDIT &amp; ASSURANCE</a:t>
              </a:r>
            </a:p>
          </p:txBody>
        </p:sp>
      </p:grpSp>
      <p:grpSp>
        <p:nvGrpSpPr>
          <p:cNvPr id="174" name="Shape 174"/>
          <p:cNvGrpSpPr/>
          <p:nvPr/>
        </p:nvGrpSpPr>
        <p:grpSpPr>
          <a:xfrm>
            <a:off x="3128987" y="1700808"/>
            <a:ext cx="2228850" cy="1231706"/>
            <a:chOff x="2952584" y="1329720"/>
            <a:chExt cx="2228850" cy="1231706"/>
          </a:xfrm>
        </p:grpSpPr>
        <p:grpSp>
          <p:nvGrpSpPr>
            <p:cNvPr id="175" name="Shape 175"/>
            <p:cNvGrpSpPr/>
            <p:nvPr/>
          </p:nvGrpSpPr>
          <p:grpSpPr>
            <a:xfrm>
              <a:off x="2952584" y="1329720"/>
              <a:ext cx="2228850" cy="1231706"/>
              <a:chOff x="990600" y="1371599"/>
              <a:chExt cx="2286000" cy="1539633"/>
            </a:xfrm>
          </p:grpSpPr>
          <p:sp>
            <p:nvSpPr>
              <p:cNvPr id="176" name="Shape 176"/>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77" name="Shape 177"/>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78" name="Shape 178"/>
            <p:cNvSpPr txBox="1"/>
            <p:nvPr/>
          </p:nvSpPr>
          <p:spPr>
            <a:xfrm>
              <a:off x="3122853" y="1702549"/>
              <a:ext cx="1887054"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GST Compliance and Advisory</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GST Preparation and Filing</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GST Audit and Investigation</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GST Training</a:t>
              </a:r>
            </a:p>
          </p:txBody>
        </p:sp>
        <p:sp>
          <p:nvSpPr>
            <p:cNvPr id="179" name="Shape 179"/>
            <p:cNvSpPr txBox="1"/>
            <p:nvPr/>
          </p:nvSpPr>
          <p:spPr>
            <a:xfrm>
              <a:off x="3129083" y="1352408"/>
              <a:ext cx="1931939"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alibri"/>
                  <a:ea typeface="Calibri"/>
                  <a:cs typeface="Calibri"/>
                  <a:sym typeface="Calibri"/>
                </a:rPr>
                <a:t>GOODS AND SERVICES TAX (GST)</a:t>
              </a:r>
            </a:p>
          </p:txBody>
        </p:sp>
      </p:grpSp>
      <p:grpSp>
        <p:nvGrpSpPr>
          <p:cNvPr id="180" name="Shape 180"/>
          <p:cNvGrpSpPr/>
          <p:nvPr/>
        </p:nvGrpSpPr>
        <p:grpSpPr>
          <a:xfrm>
            <a:off x="3157031" y="4673124"/>
            <a:ext cx="2228850" cy="1231706"/>
            <a:chOff x="2952584" y="4236368"/>
            <a:chExt cx="2228850" cy="1231706"/>
          </a:xfrm>
        </p:grpSpPr>
        <p:grpSp>
          <p:nvGrpSpPr>
            <p:cNvPr id="181" name="Shape 181"/>
            <p:cNvGrpSpPr/>
            <p:nvPr/>
          </p:nvGrpSpPr>
          <p:grpSpPr>
            <a:xfrm>
              <a:off x="2952584" y="4236368"/>
              <a:ext cx="2228850" cy="1231706"/>
              <a:chOff x="990600" y="1371599"/>
              <a:chExt cx="2286000" cy="1539633"/>
            </a:xfrm>
          </p:grpSpPr>
          <p:sp>
            <p:nvSpPr>
              <p:cNvPr id="182" name="Shape 182"/>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83" name="Shape 183"/>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84" name="Shape 184"/>
            <p:cNvSpPr txBox="1"/>
            <p:nvPr/>
          </p:nvSpPr>
          <p:spPr>
            <a:xfrm>
              <a:off x="3227049" y="4593901"/>
              <a:ext cx="1678666"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Shariah Compliance Audit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Advisory Services  </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Zakat - Alms Giving</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Waqf - Islamic Endowment</a:t>
              </a:r>
            </a:p>
          </p:txBody>
        </p:sp>
        <p:sp>
          <p:nvSpPr>
            <p:cNvPr id="185" name="Shape 185"/>
            <p:cNvSpPr txBox="1"/>
            <p:nvPr/>
          </p:nvSpPr>
          <p:spPr>
            <a:xfrm>
              <a:off x="3057901" y="4268580"/>
              <a:ext cx="2069795"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dirty="0">
                  <a:solidFill>
                    <a:schemeClr val="lt1"/>
                  </a:solidFill>
                  <a:latin typeface="Calibri"/>
                  <a:ea typeface="Calibri"/>
                  <a:cs typeface="Calibri"/>
                  <a:sym typeface="Calibri"/>
                </a:rPr>
                <a:t>ISLAMIC ACCOUNTING &amp; AUDITING</a:t>
              </a:r>
            </a:p>
          </p:txBody>
        </p:sp>
      </p:grpSp>
      <p:grpSp>
        <p:nvGrpSpPr>
          <p:cNvPr id="186" name="Shape 186"/>
          <p:cNvGrpSpPr/>
          <p:nvPr/>
        </p:nvGrpSpPr>
        <p:grpSpPr>
          <a:xfrm>
            <a:off x="6459928" y="3345811"/>
            <a:ext cx="3461712" cy="2920121"/>
            <a:chOff x="5989010" y="3749238"/>
            <a:chExt cx="3461712" cy="2920121"/>
          </a:xfrm>
        </p:grpSpPr>
        <p:pic>
          <p:nvPicPr>
            <p:cNvPr id="187" name="Shape 187"/>
            <p:cNvPicPr preferRelativeResize="0"/>
            <p:nvPr/>
          </p:nvPicPr>
          <p:blipFill rotWithShape="1">
            <a:blip r:embed="rId3">
              <a:alphaModFix/>
            </a:blip>
            <a:srcRect/>
            <a:stretch/>
          </p:blipFill>
          <p:spPr>
            <a:xfrm>
              <a:off x="6570313" y="3749238"/>
              <a:ext cx="2880409" cy="2779988"/>
            </a:xfrm>
            <a:prstGeom prst="rect">
              <a:avLst/>
            </a:prstGeom>
            <a:noFill/>
            <a:ln>
              <a:noFill/>
            </a:ln>
          </p:spPr>
        </p:pic>
        <p:sp>
          <p:nvSpPr>
            <p:cNvPr id="188" name="Shape 188"/>
            <p:cNvSpPr txBox="1"/>
            <p:nvPr/>
          </p:nvSpPr>
          <p:spPr>
            <a:xfrm>
              <a:off x="5989010" y="6135960"/>
              <a:ext cx="3020637" cy="5333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1000"/>
                </a:spcAft>
                <a:buSzPct val="25000"/>
                <a:buNone/>
              </a:pPr>
              <a:r>
                <a:rPr lang="en-US" sz="1100" b="1" i="0" u="none" strike="noStrike" cap="none" baseline="0">
                  <a:solidFill>
                    <a:schemeClr val="dk1"/>
                  </a:solidFill>
                  <a:latin typeface="Century Gothic"/>
                  <a:ea typeface="Century Gothic"/>
                  <a:cs typeface="Century Gothic"/>
                  <a:sym typeface="Century Gothic"/>
                </a:rPr>
                <a:t>BATU CAVES . KUALA LUMPUR . JOHOR BAHRU . KUCHING</a:t>
              </a:r>
            </a:p>
          </p:txBody>
        </p:sp>
      </p:grpSp>
      <p:grpSp>
        <p:nvGrpSpPr>
          <p:cNvPr id="189" name="Shape 189"/>
          <p:cNvGrpSpPr/>
          <p:nvPr/>
        </p:nvGrpSpPr>
        <p:grpSpPr>
          <a:xfrm>
            <a:off x="594727" y="3190487"/>
            <a:ext cx="2228850" cy="1231706"/>
            <a:chOff x="488504" y="2819399"/>
            <a:chExt cx="2228850" cy="1231706"/>
          </a:xfrm>
        </p:grpSpPr>
        <p:grpSp>
          <p:nvGrpSpPr>
            <p:cNvPr id="190" name="Shape 190"/>
            <p:cNvGrpSpPr/>
            <p:nvPr/>
          </p:nvGrpSpPr>
          <p:grpSpPr>
            <a:xfrm>
              <a:off x="488504" y="2819399"/>
              <a:ext cx="2228850" cy="1231706"/>
              <a:chOff x="990600" y="1371599"/>
              <a:chExt cx="2286000" cy="1539633"/>
            </a:xfrm>
          </p:grpSpPr>
          <p:sp>
            <p:nvSpPr>
              <p:cNvPr id="191" name="Shape 191"/>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92" name="Shape 192"/>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93" name="Shape 193"/>
            <p:cNvSpPr txBox="1"/>
            <p:nvPr/>
          </p:nvSpPr>
          <p:spPr>
            <a:xfrm>
              <a:off x="756558" y="3148225"/>
              <a:ext cx="1691488" cy="78483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Tax Compliance</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Corporate Tax Advisory</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Indirect Tax Services</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Tax Audit and Investigation</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Real Property Gain Tax</a:t>
              </a:r>
            </a:p>
          </p:txBody>
        </p:sp>
        <p:sp>
          <p:nvSpPr>
            <p:cNvPr id="194" name="Shape 194"/>
            <p:cNvSpPr txBox="1"/>
            <p:nvPr/>
          </p:nvSpPr>
          <p:spPr>
            <a:xfrm>
              <a:off x="1185758" y="2851613"/>
              <a:ext cx="806630"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entury Gothic"/>
                  <a:ea typeface="Century Gothic"/>
                  <a:cs typeface="Century Gothic"/>
                  <a:sym typeface="Century Gothic"/>
                </a:rPr>
                <a:t>TAXATION</a:t>
              </a:r>
            </a:p>
          </p:txBody>
        </p:sp>
      </p:grpSp>
      <p:grpSp>
        <p:nvGrpSpPr>
          <p:cNvPr id="195" name="Shape 195"/>
          <p:cNvGrpSpPr/>
          <p:nvPr/>
        </p:nvGrpSpPr>
        <p:grpSpPr>
          <a:xfrm>
            <a:off x="5520839" y="1700808"/>
            <a:ext cx="2502378" cy="1231706"/>
            <a:chOff x="5339953" y="1329720"/>
            <a:chExt cx="2502378" cy="1231706"/>
          </a:xfrm>
        </p:grpSpPr>
        <p:grpSp>
          <p:nvGrpSpPr>
            <p:cNvPr id="196" name="Shape 196"/>
            <p:cNvGrpSpPr/>
            <p:nvPr/>
          </p:nvGrpSpPr>
          <p:grpSpPr>
            <a:xfrm>
              <a:off x="5406126" y="1329720"/>
              <a:ext cx="2228850" cy="1231706"/>
              <a:chOff x="990600" y="1371599"/>
              <a:chExt cx="2286000" cy="1539633"/>
            </a:xfrm>
          </p:grpSpPr>
          <p:sp>
            <p:nvSpPr>
              <p:cNvPr id="197" name="Shape 197"/>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entury Gothic"/>
                  <a:ea typeface="Century Gothic"/>
                  <a:cs typeface="Century Gothic"/>
                  <a:sym typeface="Century Gothic"/>
                </a:endParaRPr>
              </a:p>
            </p:txBody>
          </p:sp>
          <p:sp>
            <p:nvSpPr>
              <p:cNvPr id="198" name="Shape 198"/>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grpSp>
        <p:sp>
          <p:nvSpPr>
            <p:cNvPr id="199" name="Shape 199"/>
            <p:cNvSpPr txBox="1"/>
            <p:nvPr/>
          </p:nvSpPr>
          <p:spPr>
            <a:xfrm>
              <a:off x="5339953" y="1702549"/>
              <a:ext cx="2359941"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Accounting System Development and </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Implementation</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Financial Statements Review</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Business Process Outsourcing </a:t>
              </a:r>
            </a:p>
          </p:txBody>
        </p:sp>
        <p:sp>
          <p:nvSpPr>
            <p:cNvPr id="200" name="Shape 200"/>
            <p:cNvSpPr txBox="1"/>
            <p:nvPr/>
          </p:nvSpPr>
          <p:spPr>
            <a:xfrm>
              <a:off x="5351128" y="1352408"/>
              <a:ext cx="2491204"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entury Gothic"/>
                  <a:ea typeface="Century Gothic"/>
                  <a:cs typeface="Century Gothic"/>
                  <a:sym typeface="Century Gothic"/>
                </a:rPr>
                <a:t>FINANCIAL ACCOUNTING SERVICES</a:t>
              </a:r>
            </a:p>
          </p:txBody>
        </p:sp>
      </p:grpSp>
      <p:grpSp>
        <p:nvGrpSpPr>
          <p:cNvPr id="201" name="Shape 201"/>
          <p:cNvGrpSpPr/>
          <p:nvPr/>
        </p:nvGrpSpPr>
        <p:grpSpPr>
          <a:xfrm>
            <a:off x="3066732" y="3240117"/>
            <a:ext cx="2462332" cy="1231706"/>
            <a:chOff x="5337460" y="2777520"/>
            <a:chExt cx="2500171" cy="1231706"/>
          </a:xfrm>
        </p:grpSpPr>
        <p:grpSp>
          <p:nvGrpSpPr>
            <p:cNvPr id="202" name="Shape 202"/>
            <p:cNvGrpSpPr/>
            <p:nvPr/>
          </p:nvGrpSpPr>
          <p:grpSpPr>
            <a:xfrm>
              <a:off x="5406125" y="2777520"/>
              <a:ext cx="2228848" cy="1231706"/>
              <a:chOff x="990600" y="1371599"/>
              <a:chExt cx="2286000" cy="1539633"/>
            </a:xfrm>
          </p:grpSpPr>
          <p:sp>
            <p:nvSpPr>
              <p:cNvPr id="203" name="Shape 203"/>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entury Gothic"/>
                  <a:ea typeface="Century Gothic"/>
                  <a:cs typeface="Century Gothic"/>
                  <a:sym typeface="Century Gothic"/>
                </a:endParaRPr>
              </a:p>
            </p:txBody>
          </p:sp>
          <p:sp>
            <p:nvSpPr>
              <p:cNvPr id="204" name="Shape 204"/>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grpSp>
        <p:sp>
          <p:nvSpPr>
            <p:cNvPr id="205" name="Shape 205"/>
            <p:cNvSpPr txBox="1"/>
            <p:nvPr/>
          </p:nvSpPr>
          <p:spPr>
            <a:xfrm>
              <a:off x="5442880" y="3123551"/>
              <a:ext cx="218521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dirty="0">
                  <a:solidFill>
                    <a:schemeClr val="dk1"/>
                  </a:solidFill>
                  <a:latin typeface="Century Gothic"/>
                  <a:ea typeface="Century Gothic"/>
                  <a:cs typeface="Century Gothic"/>
                  <a:sym typeface="Century Gothic"/>
                </a:rPr>
                <a:t>Company Incorporation</a:t>
              </a:r>
            </a:p>
            <a:p>
              <a:pPr marL="0" marR="0" lvl="0" indent="0" algn="ctr" rtl="0">
                <a:spcBef>
                  <a:spcPts val="0"/>
                </a:spcBef>
                <a:buSzPct val="25000"/>
                <a:buNone/>
              </a:pPr>
              <a:r>
                <a:rPr lang="en-US" sz="900" b="0" i="0" u="none" strike="noStrike" cap="none" baseline="0" dirty="0">
                  <a:solidFill>
                    <a:schemeClr val="dk1"/>
                  </a:solidFill>
                  <a:latin typeface="Century Gothic"/>
                  <a:ea typeface="Century Gothic"/>
                  <a:cs typeface="Century Gothic"/>
                  <a:sym typeface="Century Gothic"/>
                </a:rPr>
                <a:t>Other valuable Secretarial Services</a:t>
              </a:r>
            </a:p>
            <a:p>
              <a:pPr marL="0" marR="0" lvl="0" indent="0" algn="ctr" rtl="0">
                <a:spcBef>
                  <a:spcPts val="0"/>
                </a:spcBef>
                <a:buSzPct val="25000"/>
                <a:buNone/>
              </a:pPr>
              <a:r>
                <a:rPr lang="en-US" sz="900" b="0" i="0" u="none" strike="noStrike" cap="none" baseline="0" dirty="0">
                  <a:solidFill>
                    <a:schemeClr val="dk1"/>
                  </a:solidFill>
                  <a:latin typeface="Century Gothic"/>
                  <a:ea typeface="Century Gothic"/>
                  <a:cs typeface="Century Gothic"/>
                  <a:sym typeface="Century Gothic"/>
                </a:rPr>
                <a:t>Registration with Ministry of Finance </a:t>
              </a:r>
            </a:p>
            <a:p>
              <a:pPr marL="0" marR="0" lvl="0" indent="0" algn="ctr" rtl="0">
                <a:spcBef>
                  <a:spcPts val="0"/>
                </a:spcBef>
                <a:buSzPct val="25000"/>
                <a:buNone/>
              </a:pPr>
              <a:r>
                <a:rPr lang="en-US" sz="900" b="0" i="0" u="none" strike="noStrike" cap="none" baseline="0" dirty="0">
                  <a:solidFill>
                    <a:schemeClr val="dk1"/>
                  </a:solidFill>
                  <a:latin typeface="Century Gothic"/>
                  <a:ea typeface="Century Gothic"/>
                  <a:cs typeface="Century Gothic"/>
                  <a:sym typeface="Century Gothic"/>
                </a:rPr>
                <a:t>and other Government Agencies</a:t>
              </a:r>
            </a:p>
          </p:txBody>
        </p:sp>
        <p:sp>
          <p:nvSpPr>
            <p:cNvPr id="206" name="Shape 206"/>
            <p:cNvSpPr txBox="1"/>
            <p:nvPr/>
          </p:nvSpPr>
          <p:spPr>
            <a:xfrm>
              <a:off x="5337460" y="2800208"/>
              <a:ext cx="2500171"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dirty="0">
                  <a:solidFill>
                    <a:schemeClr val="lt1"/>
                  </a:solidFill>
                  <a:latin typeface="Century Gothic"/>
                  <a:ea typeface="Century Gothic"/>
                  <a:cs typeface="Century Gothic"/>
                  <a:sym typeface="Century Gothic"/>
                </a:rPr>
                <a:t>CORPORATE SECRETARIAL SERVICES</a:t>
              </a:r>
            </a:p>
          </p:txBody>
        </p:sp>
      </p:grpSp>
      <p:sp>
        <p:nvSpPr>
          <p:cNvPr id="207" name="Shape 207"/>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6</a:t>
            </a:fld>
            <a:endParaRPr lang="en-US" sz="1200" b="0" i="0" u="none" strike="noStrike" cap="none" baseline="0">
              <a:solidFill>
                <a:srgbClr val="888888"/>
              </a:solidFill>
              <a:latin typeface="Calibri"/>
              <a:ea typeface="Calibri"/>
              <a:cs typeface="Calibri"/>
              <a:sym typeface="Calibri"/>
            </a:endParaRPr>
          </a:p>
        </p:txBody>
      </p:sp>
      <p:sp>
        <p:nvSpPr>
          <p:cNvPr id="208" name="Shape 208"/>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09" name="Shape 209"/>
          <p:cNvSpPr/>
          <p:nvPr/>
        </p:nvSpPr>
        <p:spPr>
          <a:xfrm>
            <a:off x="-191542" y="332656"/>
            <a:ext cx="7016750" cy="914400"/>
          </a:xfrm>
          <a:prstGeom prst="rect">
            <a:avLst/>
          </a:prstGeom>
          <a:solidFill>
            <a:srgbClr val="FF0000"/>
          </a:solidFill>
          <a:ln>
            <a:noFill/>
          </a:ln>
        </p:spPr>
        <p:txBody>
          <a:bodyPr lIns="91425" tIns="45700" rIns="91425" bIns="45700" anchor="ctr" anchorCtr="0">
            <a:noAutofit/>
          </a:bodyPr>
          <a:lstStyle/>
          <a:p>
            <a:pPr marL="531813" marR="0" lvl="1" indent="-11112" algn="l" rtl="0">
              <a:spcBef>
                <a:spcPts val="0"/>
              </a:spcBef>
              <a:buSzPct val="25000"/>
              <a:buNone/>
            </a:pPr>
            <a:r>
              <a:rPr lang="en-US" sz="2800" b="0" i="0" u="none" strike="noStrike" cap="none" baseline="0" dirty="0">
                <a:solidFill>
                  <a:schemeClr val="lt1"/>
                </a:solidFill>
                <a:latin typeface="Calibri"/>
                <a:ea typeface="Calibri"/>
                <a:cs typeface="Calibri"/>
                <a:sym typeface="Calibri"/>
              </a:rPr>
              <a:t>ABOUT US  </a:t>
            </a:r>
          </a:p>
          <a:p>
            <a:pPr marL="531813" marR="0" lvl="1" indent="-11112" algn="l" rtl="0">
              <a:spcBef>
                <a:spcPts val="0"/>
              </a:spcBef>
              <a:buSzPct val="25000"/>
              <a:buNone/>
            </a:pPr>
            <a:r>
              <a:rPr lang="en-US" sz="2000" b="0" i="0" u="none" strike="noStrike" cap="none" baseline="0" dirty="0" smtClean="0">
                <a:solidFill>
                  <a:schemeClr val="lt1"/>
                </a:solidFill>
                <a:latin typeface="Calibri"/>
                <a:ea typeface="Calibri"/>
                <a:cs typeface="Calibri"/>
                <a:sym typeface="Calibri"/>
              </a:rPr>
              <a:t>SERVICES </a:t>
            </a:r>
            <a:r>
              <a:rPr lang="en-US" sz="2000" b="0" i="0" u="none" strike="noStrike" cap="none" baseline="0" dirty="0">
                <a:solidFill>
                  <a:schemeClr val="lt1"/>
                </a:solidFill>
                <a:latin typeface="Calibri"/>
                <a:ea typeface="Calibri"/>
                <a:cs typeface="Calibri"/>
                <a:sym typeface="Calibri"/>
              </a:rPr>
              <a:t>AND OFFICES</a:t>
            </a:r>
          </a:p>
        </p:txBody>
      </p:sp>
      <p:grpSp>
        <p:nvGrpSpPr>
          <p:cNvPr id="50" name="Shape 168"/>
          <p:cNvGrpSpPr/>
          <p:nvPr/>
        </p:nvGrpSpPr>
        <p:grpSpPr>
          <a:xfrm>
            <a:off x="511317" y="4625438"/>
            <a:ext cx="2367956" cy="1297715"/>
            <a:chOff x="418324" y="4219516"/>
            <a:chExt cx="2367956" cy="1297715"/>
          </a:xfrm>
        </p:grpSpPr>
        <p:grpSp>
          <p:nvGrpSpPr>
            <p:cNvPr id="51" name="Shape 169"/>
            <p:cNvGrpSpPr/>
            <p:nvPr/>
          </p:nvGrpSpPr>
          <p:grpSpPr>
            <a:xfrm>
              <a:off x="488505" y="4267201"/>
              <a:ext cx="2228850" cy="1231706"/>
              <a:chOff x="990600" y="1371599"/>
              <a:chExt cx="2286000" cy="1539633"/>
            </a:xfrm>
          </p:grpSpPr>
          <p:sp>
            <p:nvSpPr>
              <p:cNvPr id="54" name="Shape 170"/>
              <p:cNvSpPr/>
              <p:nvPr/>
            </p:nvSpPr>
            <p:spPr>
              <a:xfrm>
                <a:off x="990600" y="1371599"/>
                <a:ext cx="2286000" cy="1539633"/>
              </a:xfrm>
              <a:prstGeom prst="roundRect">
                <a:avLst>
                  <a:gd name="adj" fmla="val 9410"/>
                </a:avLst>
              </a:prstGeom>
              <a:solidFill>
                <a:schemeClr val="lt1"/>
              </a:solidFill>
              <a:ln w="38100" cap="flat" cmpd="sng">
                <a:solidFill>
                  <a:srgbClr val="9C08A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55" name="Shape 171"/>
              <p:cNvSpPr/>
              <p:nvPr/>
            </p:nvSpPr>
            <p:spPr>
              <a:xfrm>
                <a:off x="990600" y="1371600"/>
                <a:ext cx="2286000" cy="381000"/>
              </a:xfrm>
              <a:prstGeom prst="round2SameRect">
                <a:avLst>
                  <a:gd name="adj1" fmla="val 48698"/>
                  <a:gd name="adj2" fmla="val 0"/>
                </a:avLst>
              </a:prstGeom>
              <a:solidFill>
                <a:srgbClr val="9C08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52" name="Shape 172"/>
            <p:cNvSpPr txBox="1"/>
            <p:nvPr/>
          </p:nvSpPr>
          <p:spPr>
            <a:xfrm>
              <a:off x="418324" y="4593901"/>
              <a:ext cx="2367956"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Due Diligence</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Internal Audit and Forensic Accounting</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Valuation</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Capital Market</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Managerial Finance</a:t>
              </a:r>
            </a:p>
            <a:p>
              <a:pPr marL="0" marR="0" lvl="0" indent="0" algn="ctr" rtl="0">
                <a:spcBef>
                  <a:spcPts val="0"/>
                </a:spcBef>
                <a:buSzPct val="25000"/>
                <a:buNone/>
              </a:pPr>
              <a:r>
                <a:rPr lang="en-US" sz="900" b="0" i="0" u="none" strike="noStrike" cap="none" baseline="0">
                  <a:solidFill>
                    <a:schemeClr val="dk1"/>
                  </a:solidFill>
                  <a:latin typeface="Century Gothic"/>
                  <a:ea typeface="Century Gothic"/>
                  <a:cs typeface="Century Gothic"/>
                  <a:sym typeface="Century Gothic"/>
                </a:rPr>
                <a:t>Mergers &amp; Acquisitions</a:t>
              </a:r>
            </a:p>
          </p:txBody>
        </p:sp>
        <p:sp>
          <p:nvSpPr>
            <p:cNvPr id="53" name="Shape 173"/>
            <p:cNvSpPr txBox="1"/>
            <p:nvPr/>
          </p:nvSpPr>
          <p:spPr>
            <a:xfrm>
              <a:off x="870023" y="4219516"/>
              <a:ext cx="1487908"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i="0" u="none" strike="noStrike" cap="none" baseline="0">
                  <a:solidFill>
                    <a:schemeClr val="lt1"/>
                  </a:solidFill>
                  <a:latin typeface="Calibri"/>
                  <a:ea typeface="Calibri"/>
                  <a:cs typeface="Calibri"/>
                  <a:sym typeface="Calibri"/>
                </a:rPr>
                <a:t>CORPORATE FINANCE &amp; </a:t>
              </a:r>
            </a:p>
            <a:p>
              <a:pPr marL="0" marR="0" lvl="0" indent="0" algn="l" rtl="0">
                <a:spcBef>
                  <a:spcPts val="0"/>
                </a:spcBef>
                <a:buSzPct val="25000"/>
                <a:buNone/>
              </a:pPr>
              <a:r>
                <a:rPr lang="en-US" sz="1000" b="1" i="0" u="none" strike="noStrike" cap="none" baseline="0">
                  <a:solidFill>
                    <a:schemeClr val="lt1"/>
                  </a:solidFill>
                  <a:latin typeface="Calibri"/>
                  <a:ea typeface="Calibri"/>
                  <a:cs typeface="Calibri"/>
                  <a:sym typeface="Calibri"/>
                </a:rPr>
                <a:t>TRANSACTION SERVICES</a:t>
              </a:r>
            </a:p>
          </p:txBody>
        </p:sp>
      </p:grpSp>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721" y="3357620"/>
            <a:ext cx="1710926" cy="693350"/>
          </a:xfrm>
          <a:prstGeom prst="rect">
            <a:avLst/>
          </a:prstGeo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p:cNvPicPr preferRelativeResize="0"/>
          <p:nvPr/>
        </p:nvPicPr>
        <p:blipFill rotWithShape="1">
          <a:blip r:embed="rId3">
            <a:alphaModFix/>
          </a:blip>
          <a:srcRect/>
          <a:stretch/>
        </p:blipFill>
        <p:spPr>
          <a:xfrm>
            <a:off x="5529064" y="5183080"/>
            <a:ext cx="897496" cy="828458"/>
          </a:xfrm>
          <a:prstGeom prst="rect">
            <a:avLst/>
          </a:prstGeom>
          <a:noFill/>
          <a:ln>
            <a:noFill/>
          </a:ln>
        </p:spPr>
      </p:pic>
      <p:pic>
        <p:nvPicPr>
          <p:cNvPr id="216" name="Shape 216"/>
          <p:cNvPicPr preferRelativeResize="0"/>
          <p:nvPr/>
        </p:nvPicPr>
        <p:blipFill rotWithShape="1">
          <a:blip r:embed="rId4">
            <a:alphaModFix/>
          </a:blip>
          <a:srcRect/>
          <a:stretch/>
        </p:blipFill>
        <p:spPr>
          <a:xfrm>
            <a:off x="1047751" y="5232196"/>
            <a:ext cx="972174" cy="730226"/>
          </a:xfrm>
          <a:prstGeom prst="rect">
            <a:avLst/>
          </a:prstGeom>
          <a:noFill/>
          <a:ln>
            <a:noFill/>
          </a:ln>
        </p:spPr>
      </p:pic>
      <p:pic>
        <p:nvPicPr>
          <p:cNvPr id="217" name="Shape 217"/>
          <p:cNvPicPr preferRelativeResize="0"/>
          <p:nvPr/>
        </p:nvPicPr>
        <p:blipFill rotWithShape="1">
          <a:blip r:embed="rId5">
            <a:alphaModFix/>
          </a:blip>
          <a:srcRect/>
          <a:stretch/>
        </p:blipFill>
        <p:spPr>
          <a:xfrm>
            <a:off x="3512840" y="5086059"/>
            <a:ext cx="918448" cy="847797"/>
          </a:xfrm>
          <a:prstGeom prst="rect">
            <a:avLst/>
          </a:prstGeom>
          <a:noFill/>
          <a:ln>
            <a:noFill/>
          </a:ln>
        </p:spPr>
      </p:pic>
      <p:sp>
        <p:nvSpPr>
          <p:cNvPr id="220" name="Shape 220"/>
          <p:cNvSpPr/>
          <p:nvPr/>
        </p:nvSpPr>
        <p:spPr>
          <a:xfrm rot="16200000">
            <a:off x="-47148" y="2990479"/>
            <a:ext cx="3177268" cy="1587901"/>
          </a:xfrm>
          <a:prstGeom prst="flowChartManualOperation">
            <a:avLst/>
          </a:prstGeom>
          <a:gradFill>
            <a:gsLst>
              <a:gs pos="0">
                <a:srgbClr val="992F2C"/>
              </a:gs>
              <a:gs pos="80000">
                <a:srgbClr val="C93D39"/>
              </a:gs>
              <a:gs pos="100000">
                <a:srgbClr val="CD3B37"/>
              </a:gs>
            </a:gsLst>
            <a:lin ang="16200000" scaled="0"/>
          </a:gradFill>
          <a:ln>
            <a:noFill/>
          </a:ln>
        </p:spPr>
        <p:txBody>
          <a:bodyPr lIns="91425" tIns="91425" rIns="91425" bIns="91425" anchor="ctr" anchorCtr="0">
            <a:noAutofit/>
          </a:bodyPr>
          <a:lstStyle/>
          <a:p>
            <a:pPr>
              <a:spcBef>
                <a:spcPts val="0"/>
              </a:spcBef>
              <a:buNone/>
            </a:pPr>
            <a:endParaRPr/>
          </a:p>
        </p:txBody>
      </p:sp>
      <p:sp>
        <p:nvSpPr>
          <p:cNvPr id="221" name="Shape 221"/>
          <p:cNvSpPr txBox="1"/>
          <p:nvPr/>
        </p:nvSpPr>
        <p:spPr>
          <a:xfrm>
            <a:off x="747534" y="2831250"/>
            <a:ext cx="1587902" cy="1906360"/>
          </a:xfrm>
          <a:prstGeom prst="rect">
            <a:avLst/>
          </a:prstGeom>
          <a:noFill/>
          <a:ln>
            <a:noFill/>
          </a:ln>
        </p:spPr>
        <p:txBody>
          <a:bodyPr lIns="88900" tIns="0" rIns="90400" bIns="0" anchor="ctr" anchorCtr="0">
            <a:noAutofit/>
          </a:bodyPr>
          <a:lstStyle/>
          <a:p>
            <a:pPr marL="0" marR="0" lvl="0" indent="0" algn="ctr" rtl="0">
              <a:lnSpc>
                <a:spcPct val="90000"/>
              </a:lnSpc>
              <a:spcBef>
                <a:spcPts val="0"/>
              </a:spcBef>
              <a:spcAft>
                <a:spcPts val="490"/>
              </a:spcAft>
              <a:buSzPct val="25000"/>
              <a:buNone/>
            </a:pPr>
            <a:r>
              <a:rPr lang="en-US" sz="1400" b="1" i="0" u="none" strike="noStrike" cap="none" baseline="0" dirty="0" err="1" smtClean="0">
                <a:solidFill>
                  <a:schemeClr val="lt1"/>
                </a:solidFill>
                <a:latin typeface="Century Gothic"/>
                <a:ea typeface="Century Gothic"/>
                <a:cs typeface="Century Gothic"/>
                <a:sym typeface="Century Gothic"/>
              </a:rPr>
              <a:t>Salihin</a:t>
            </a:r>
            <a:r>
              <a:rPr lang="en-US" sz="1400" b="1" i="0" u="none" strike="noStrike" cap="none" baseline="0" dirty="0" smtClean="0">
                <a:solidFill>
                  <a:schemeClr val="lt1"/>
                </a:solidFill>
                <a:latin typeface="Century Gothic"/>
                <a:ea typeface="Century Gothic"/>
                <a:cs typeface="Century Gothic"/>
                <a:sym typeface="Century Gothic"/>
              </a:rPr>
              <a:t> is Chartered</a:t>
            </a:r>
            <a:r>
              <a:rPr lang="en-US" sz="1400" b="1" i="0" u="none" strike="noStrike" cap="none" dirty="0" smtClean="0">
                <a:solidFill>
                  <a:schemeClr val="lt1"/>
                </a:solidFill>
                <a:latin typeface="Century Gothic"/>
                <a:ea typeface="Century Gothic"/>
                <a:cs typeface="Century Gothic"/>
                <a:sym typeface="Century Gothic"/>
              </a:rPr>
              <a:t> Accountant with more than 14 years experience since 2002.</a:t>
            </a:r>
            <a:endParaRPr lang="en-US" sz="1400" b="1" i="0" u="none" strike="noStrike" cap="none" baseline="0" dirty="0">
              <a:solidFill>
                <a:schemeClr val="lt1"/>
              </a:solidFill>
              <a:latin typeface="Century Gothic"/>
              <a:ea typeface="Century Gothic"/>
              <a:cs typeface="Century Gothic"/>
              <a:sym typeface="Century Gothic"/>
            </a:endParaRPr>
          </a:p>
        </p:txBody>
      </p:sp>
      <p:sp>
        <p:nvSpPr>
          <p:cNvPr id="222" name="Shape 222"/>
          <p:cNvSpPr/>
          <p:nvPr/>
        </p:nvSpPr>
        <p:spPr>
          <a:xfrm rot="16200000">
            <a:off x="2214101" y="3033232"/>
            <a:ext cx="3177268" cy="1587901"/>
          </a:xfrm>
          <a:prstGeom prst="flowChartManualOperation">
            <a:avLst/>
          </a:prstGeom>
          <a:gradFill>
            <a:gsLst>
              <a:gs pos="0">
                <a:srgbClr val="759436"/>
              </a:gs>
              <a:gs pos="80000">
                <a:srgbClr val="9AC447"/>
              </a:gs>
              <a:gs pos="100000">
                <a:srgbClr val="9CC646"/>
              </a:gs>
            </a:gsLst>
            <a:lin ang="16200000" scaled="0"/>
          </a:gradFill>
          <a:ln>
            <a:noFill/>
          </a:ln>
        </p:spPr>
        <p:txBody>
          <a:bodyPr lIns="91425" tIns="91425" rIns="91425" bIns="91425" anchor="ctr" anchorCtr="0">
            <a:noAutofit/>
          </a:bodyPr>
          <a:lstStyle/>
          <a:p>
            <a:pPr>
              <a:spcBef>
                <a:spcPts val="0"/>
              </a:spcBef>
              <a:buNone/>
            </a:pPr>
            <a:endParaRPr/>
          </a:p>
        </p:txBody>
      </p:sp>
      <p:sp>
        <p:nvSpPr>
          <p:cNvPr id="223" name="Shape 223"/>
          <p:cNvSpPr txBox="1"/>
          <p:nvPr/>
        </p:nvSpPr>
        <p:spPr>
          <a:xfrm>
            <a:off x="3008784" y="2874003"/>
            <a:ext cx="1587902" cy="1906360"/>
          </a:xfrm>
          <a:prstGeom prst="rect">
            <a:avLst/>
          </a:prstGeom>
          <a:noFill/>
          <a:ln>
            <a:noFill/>
          </a:ln>
        </p:spPr>
        <p:txBody>
          <a:bodyPr lIns="88900" tIns="0" rIns="90400" bIns="0" anchor="ctr" anchorCtr="0">
            <a:noAutofit/>
          </a:bodyPr>
          <a:lstStyle/>
          <a:p>
            <a:pPr marL="0" marR="0" lvl="0" indent="0" algn="ctr" rtl="0">
              <a:lnSpc>
                <a:spcPct val="90000"/>
              </a:lnSpc>
              <a:spcBef>
                <a:spcPts val="0"/>
              </a:spcBef>
              <a:spcAft>
                <a:spcPts val="490"/>
              </a:spcAft>
              <a:buSzPct val="25000"/>
              <a:buNone/>
            </a:pPr>
            <a:r>
              <a:rPr lang="en-US" b="1" dirty="0" smtClean="0">
                <a:solidFill>
                  <a:schemeClr val="lt1"/>
                </a:solidFill>
                <a:latin typeface="Century Gothic"/>
                <a:ea typeface="Century Gothic"/>
                <a:cs typeface="Century Gothic"/>
                <a:sym typeface="Century Gothic"/>
              </a:rPr>
              <a:t>Comprehensive Accounting Software : Full set Accounting, GST, Zakat and </a:t>
            </a:r>
            <a:r>
              <a:rPr lang="en-US" b="1" dirty="0" err="1" smtClean="0">
                <a:solidFill>
                  <a:schemeClr val="lt1"/>
                </a:solidFill>
                <a:latin typeface="Century Gothic"/>
                <a:ea typeface="Century Gothic"/>
                <a:cs typeface="Century Gothic"/>
                <a:sym typeface="Century Gothic"/>
              </a:rPr>
              <a:t>Waqf</a:t>
            </a:r>
            <a:r>
              <a:rPr lang="en-US" sz="1400" b="1" i="0" u="none" strike="noStrike" cap="none" baseline="0" dirty="0" smtClean="0">
                <a:solidFill>
                  <a:schemeClr val="lt1"/>
                </a:solidFill>
                <a:latin typeface="Century Gothic"/>
                <a:ea typeface="Century Gothic"/>
                <a:cs typeface="Century Gothic"/>
                <a:sym typeface="Century Gothic"/>
              </a:rPr>
              <a:t> </a:t>
            </a:r>
            <a:endParaRPr lang="en-US" sz="1400" b="1" i="0" u="none" strike="noStrike" cap="none" baseline="0" dirty="0">
              <a:solidFill>
                <a:schemeClr val="lt1"/>
              </a:solidFill>
              <a:latin typeface="Century Gothic"/>
              <a:ea typeface="Century Gothic"/>
              <a:cs typeface="Century Gothic"/>
              <a:sym typeface="Century Gothic"/>
            </a:endParaRPr>
          </a:p>
        </p:txBody>
      </p:sp>
      <p:grpSp>
        <p:nvGrpSpPr>
          <p:cNvPr id="3" name="Group 2"/>
          <p:cNvGrpSpPr/>
          <p:nvPr/>
        </p:nvGrpSpPr>
        <p:grpSpPr>
          <a:xfrm>
            <a:off x="5013973" y="2216600"/>
            <a:ext cx="1595211" cy="3177268"/>
            <a:chOff x="4154216" y="2195796"/>
            <a:chExt cx="1595211" cy="3177268"/>
          </a:xfrm>
        </p:grpSpPr>
        <p:sp>
          <p:nvSpPr>
            <p:cNvPr id="224" name="Shape 224"/>
            <p:cNvSpPr/>
            <p:nvPr/>
          </p:nvSpPr>
          <p:spPr>
            <a:xfrm rot="16200000">
              <a:off x="3366843" y="2990479"/>
              <a:ext cx="3177268" cy="1587901"/>
            </a:xfrm>
            <a:prstGeom prst="flowChartManualOperation">
              <a:avLst/>
            </a:prstGeom>
            <a:gradFill>
              <a:gsLst>
                <a:gs pos="0">
                  <a:srgbClr val="5D437D"/>
                </a:gs>
                <a:gs pos="80000">
                  <a:srgbClr val="7B58A6"/>
                </a:gs>
                <a:gs pos="100000">
                  <a:srgbClr val="7C56A8"/>
                </a:gs>
              </a:gsLst>
              <a:lin ang="16200000" scaled="0"/>
            </a:gradFill>
            <a:ln>
              <a:noFill/>
            </a:ln>
          </p:spPr>
          <p:txBody>
            <a:bodyPr lIns="91425" tIns="91425" rIns="91425" bIns="91425" anchor="ctr" anchorCtr="0">
              <a:noAutofit/>
            </a:bodyPr>
            <a:lstStyle/>
            <a:p>
              <a:pPr>
                <a:spcBef>
                  <a:spcPts val="0"/>
                </a:spcBef>
                <a:buNone/>
              </a:pPr>
              <a:endParaRPr/>
            </a:p>
          </p:txBody>
        </p:sp>
        <p:sp>
          <p:nvSpPr>
            <p:cNvPr id="225" name="Shape 225"/>
            <p:cNvSpPr txBox="1"/>
            <p:nvPr/>
          </p:nvSpPr>
          <p:spPr>
            <a:xfrm>
              <a:off x="4154216" y="2853199"/>
              <a:ext cx="1587902" cy="1906360"/>
            </a:xfrm>
            <a:prstGeom prst="rect">
              <a:avLst/>
            </a:prstGeom>
            <a:noFill/>
            <a:ln>
              <a:noFill/>
            </a:ln>
          </p:spPr>
          <p:txBody>
            <a:bodyPr lIns="88900" tIns="0" rIns="90400" bIns="0" anchor="ctr" anchorCtr="0">
              <a:noAutofit/>
            </a:bodyPr>
            <a:lstStyle/>
            <a:p>
              <a:pPr algn="ctr">
                <a:lnSpc>
                  <a:spcPct val="90000"/>
                </a:lnSpc>
                <a:spcAft>
                  <a:spcPts val="490"/>
                </a:spcAft>
                <a:buSzPct val="25000"/>
              </a:pPr>
              <a:r>
                <a:rPr lang="en-US" sz="1200" b="1" dirty="0">
                  <a:solidFill>
                    <a:schemeClr val="lt1"/>
                  </a:solidFill>
                  <a:latin typeface="Century Gothic"/>
                  <a:ea typeface="Century Gothic"/>
                  <a:cs typeface="Century Gothic"/>
                  <a:sym typeface="Century Gothic"/>
                </a:rPr>
                <a:t>We have the right ‘hands-on’ team with vast GST knowledge and training experience.</a:t>
              </a:r>
            </a:p>
            <a:p>
              <a:pPr marL="0" marR="0" lvl="0" indent="0" algn="ctr" rtl="0">
                <a:lnSpc>
                  <a:spcPct val="90000"/>
                </a:lnSpc>
                <a:spcBef>
                  <a:spcPts val="0"/>
                </a:spcBef>
                <a:spcAft>
                  <a:spcPts val="490"/>
                </a:spcAft>
                <a:buSzPct val="25000"/>
                <a:buNone/>
              </a:pPr>
              <a:endParaRPr lang="en-US" sz="1200" b="1" i="0" u="none" strike="noStrike" cap="none" baseline="0" dirty="0" smtClean="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490"/>
                </a:spcAft>
                <a:buSzPct val="25000"/>
                <a:buNone/>
              </a:pPr>
              <a:r>
                <a:rPr lang="en-US" sz="1200" b="1" i="0" u="none" strike="noStrike" cap="none" baseline="0" dirty="0" smtClean="0">
                  <a:solidFill>
                    <a:schemeClr val="lt1"/>
                  </a:solidFill>
                  <a:latin typeface="Century Gothic"/>
                  <a:ea typeface="Century Gothic"/>
                  <a:cs typeface="Century Gothic"/>
                  <a:sym typeface="Century Gothic"/>
                </a:rPr>
                <a:t>We </a:t>
              </a:r>
              <a:r>
                <a:rPr lang="en-US" sz="1200" b="1" i="0" u="none" strike="noStrike" cap="none" baseline="0" dirty="0">
                  <a:solidFill>
                    <a:schemeClr val="lt1"/>
                  </a:solidFill>
                  <a:latin typeface="Century Gothic"/>
                  <a:ea typeface="Century Gothic"/>
                  <a:cs typeface="Century Gothic"/>
                  <a:sym typeface="Century Gothic"/>
                </a:rPr>
                <a:t>are certified GST Trainers by RMCD.</a:t>
              </a:r>
            </a:p>
          </p:txBody>
        </p:sp>
      </p:grpSp>
      <p:grpSp>
        <p:nvGrpSpPr>
          <p:cNvPr id="2" name="Group 1"/>
          <p:cNvGrpSpPr/>
          <p:nvPr/>
        </p:nvGrpSpPr>
        <p:grpSpPr>
          <a:xfrm>
            <a:off x="7042225" y="2332689"/>
            <a:ext cx="1587902" cy="3177268"/>
            <a:chOff x="7575516" y="2195796"/>
            <a:chExt cx="1587902" cy="3177268"/>
          </a:xfrm>
        </p:grpSpPr>
        <p:sp>
          <p:nvSpPr>
            <p:cNvPr id="228" name="Shape 228"/>
            <p:cNvSpPr/>
            <p:nvPr/>
          </p:nvSpPr>
          <p:spPr>
            <a:xfrm rot="16200000">
              <a:off x="6780833" y="2990479"/>
              <a:ext cx="3177268" cy="1587901"/>
            </a:xfrm>
            <a:prstGeom prst="flowChartManualOperation">
              <a:avLst/>
            </a:prstGeom>
            <a:gradFill>
              <a:gsLst>
                <a:gs pos="0">
                  <a:srgbClr val="C96C1D"/>
                </a:gs>
                <a:gs pos="80000">
                  <a:srgbClr val="FE8F32"/>
                </a:gs>
                <a:gs pos="100000">
                  <a:srgbClr val="FF8F33"/>
                </a:gs>
              </a:gsLst>
              <a:lin ang="16200000" scaled="0"/>
            </a:gradFill>
            <a:ln>
              <a:noFill/>
            </a:ln>
          </p:spPr>
          <p:txBody>
            <a:bodyPr lIns="91425" tIns="91425" rIns="91425" bIns="91425" anchor="ctr" anchorCtr="0">
              <a:noAutofit/>
            </a:bodyPr>
            <a:lstStyle/>
            <a:p>
              <a:pPr>
                <a:spcBef>
                  <a:spcPts val="0"/>
                </a:spcBef>
                <a:buNone/>
              </a:pPr>
              <a:endParaRPr/>
            </a:p>
          </p:txBody>
        </p:sp>
        <p:sp>
          <p:nvSpPr>
            <p:cNvPr id="229" name="Shape 229"/>
            <p:cNvSpPr txBox="1"/>
            <p:nvPr/>
          </p:nvSpPr>
          <p:spPr>
            <a:xfrm>
              <a:off x="7575516" y="2831250"/>
              <a:ext cx="1587902" cy="1906360"/>
            </a:xfrm>
            <a:prstGeom prst="rect">
              <a:avLst/>
            </a:prstGeom>
            <a:noFill/>
            <a:ln>
              <a:noFill/>
            </a:ln>
          </p:spPr>
          <p:txBody>
            <a:bodyPr lIns="88900" tIns="0" rIns="90400" bIns="0" anchor="ctr" anchorCtr="0">
              <a:noAutofit/>
            </a:bodyPr>
            <a:lstStyle/>
            <a:p>
              <a:pPr marL="0" marR="0" lvl="0" indent="0" algn="ctr" rtl="0">
                <a:lnSpc>
                  <a:spcPct val="90000"/>
                </a:lnSpc>
                <a:spcBef>
                  <a:spcPts val="0"/>
                </a:spcBef>
                <a:spcAft>
                  <a:spcPts val="490"/>
                </a:spcAft>
                <a:buSzPct val="25000"/>
                <a:buNone/>
              </a:pPr>
              <a:r>
                <a:rPr lang="en-US" sz="1400" b="1" i="0" u="none" strike="noStrike" cap="none" baseline="0" dirty="0">
                  <a:solidFill>
                    <a:schemeClr val="lt1"/>
                  </a:solidFill>
                  <a:latin typeface="Century Gothic"/>
                  <a:ea typeface="Century Gothic"/>
                  <a:cs typeface="Century Gothic"/>
                  <a:sym typeface="Century Gothic"/>
                </a:rPr>
                <a:t>As approved HRDF Training Provider, training expenses are 100% claimable.</a:t>
              </a:r>
            </a:p>
          </p:txBody>
        </p:sp>
      </p:grpSp>
      <p:sp>
        <p:nvSpPr>
          <p:cNvPr id="230" name="Shape 230"/>
          <p:cNvSpPr/>
          <p:nvPr/>
        </p:nvSpPr>
        <p:spPr>
          <a:xfrm>
            <a:off x="694300" y="1378888"/>
            <a:ext cx="800311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entury Gothic"/>
                <a:ea typeface="Century Gothic"/>
                <a:cs typeface="Century Gothic"/>
                <a:sym typeface="Century Gothic"/>
              </a:rPr>
              <a:t>The following are key reasons why </a:t>
            </a:r>
            <a:r>
              <a:rPr lang="en-US" sz="1800" b="0" i="0" u="none" strike="noStrike" cap="none" baseline="0" dirty="0">
                <a:solidFill>
                  <a:srgbClr val="FF0000"/>
                </a:solidFill>
                <a:latin typeface="Arial"/>
                <a:ea typeface="Arial"/>
                <a:cs typeface="Arial"/>
                <a:sym typeface="Arial"/>
              </a:rPr>
              <a:t>SALIHIN</a:t>
            </a:r>
            <a:r>
              <a:rPr lang="en-US" sz="1800" b="0" i="0" u="none" strike="noStrike" cap="none" baseline="0" dirty="0">
                <a:solidFill>
                  <a:srgbClr val="FF0000"/>
                </a:solidFill>
                <a:latin typeface="Century Gothic"/>
                <a:ea typeface="Century Gothic"/>
                <a:cs typeface="Century Gothic"/>
                <a:sym typeface="Century Gothic"/>
              </a:rPr>
              <a:t> </a:t>
            </a:r>
            <a:r>
              <a:rPr lang="en-US" sz="1800" b="0" i="0" u="none" strike="noStrike" cap="none" baseline="0" dirty="0">
                <a:solidFill>
                  <a:schemeClr val="dk1"/>
                </a:solidFill>
                <a:latin typeface="Century Gothic"/>
                <a:ea typeface="Century Gothic"/>
                <a:cs typeface="Century Gothic"/>
                <a:sym typeface="Century Gothic"/>
              </a:rPr>
              <a:t>should be the preferred choice:</a:t>
            </a:r>
          </a:p>
        </p:txBody>
      </p:sp>
      <p:sp>
        <p:nvSpPr>
          <p:cNvPr id="231" name="Shape 231"/>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7</a:t>
            </a:fld>
            <a:endParaRPr lang="en-US" sz="1200" b="0" i="0" u="none" strike="noStrike" cap="none" baseline="0">
              <a:solidFill>
                <a:srgbClr val="888888"/>
              </a:solidFill>
              <a:latin typeface="Calibri"/>
              <a:ea typeface="Calibri"/>
              <a:cs typeface="Calibri"/>
              <a:sym typeface="Calibri"/>
            </a:endParaRPr>
          </a:p>
        </p:txBody>
      </p:sp>
      <p:sp>
        <p:nvSpPr>
          <p:cNvPr id="232" name="Shape 232"/>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
        <p:nvSpPr>
          <p:cNvPr id="233" name="Shape 233"/>
          <p:cNvSpPr/>
          <p:nvPr/>
        </p:nvSpPr>
        <p:spPr>
          <a:xfrm>
            <a:off x="-191542" y="332656"/>
            <a:ext cx="7016750" cy="914400"/>
          </a:xfrm>
          <a:prstGeom prst="rect">
            <a:avLst/>
          </a:prstGeom>
          <a:solidFill>
            <a:srgbClr val="FF0000"/>
          </a:solidFill>
          <a:ln>
            <a:noFill/>
          </a:ln>
        </p:spPr>
        <p:txBody>
          <a:bodyPr lIns="91425" tIns="45700" rIns="91425" bIns="45700" anchor="ctr" anchorCtr="0">
            <a:noAutofit/>
          </a:bodyPr>
          <a:lstStyle/>
          <a:p>
            <a:pPr marL="457200" marR="0" lvl="1" indent="635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  </a:t>
            </a:r>
          </a:p>
          <a:p>
            <a:pPr marL="457200" marR="0" lvl="1" indent="63500" algn="l" rtl="0">
              <a:spcBef>
                <a:spcPts val="0"/>
              </a:spcBef>
              <a:buSzPct val="25000"/>
              <a:buNone/>
            </a:pPr>
            <a:r>
              <a:rPr lang="en-US" sz="2000" b="0" i="0" u="none" strike="noStrike" cap="none" baseline="0">
                <a:solidFill>
                  <a:schemeClr val="lt1"/>
                </a:solidFill>
                <a:latin typeface="Calibri"/>
                <a:ea typeface="Calibri"/>
                <a:cs typeface="Calibri"/>
                <a:sym typeface="Calibri"/>
              </a:rPr>
              <a:t>WHY </a:t>
            </a:r>
            <a:r>
              <a:rPr lang="en-US" sz="2000" b="0" i="0" u="none" strike="noStrike" cap="none" baseline="0">
                <a:solidFill>
                  <a:schemeClr val="lt1"/>
                </a:solidFill>
                <a:latin typeface="Arial"/>
                <a:ea typeface="Arial"/>
                <a:cs typeface="Arial"/>
                <a:sym typeface="Arial"/>
              </a:rPr>
              <a:t>SALIHIN</a:t>
            </a:r>
            <a:r>
              <a:rPr lang="en-US" sz="2000" b="0" i="0" u="none" strike="noStrike" cap="none" baseline="0">
                <a:solidFill>
                  <a:schemeClr val="lt1"/>
                </a:solidFill>
                <a:latin typeface="Calibri"/>
                <a:ea typeface="Calibri"/>
                <a:cs typeface="Calibri"/>
                <a:sym typeface="Calibri"/>
              </a:rPr>
              <a:t>?</a:t>
            </a:r>
          </a:p>
        </p:txBody>
      </p:sp>
      <p:pic>
        <p:nvPicPr>
          <p:cNvPr id="234" name="Shape 234"/>
          <p:cNvPicPr preferRelativeResize="0"/>
          <p:nvPr/>
        </p:nvPicPr>
        <p:blipFill rotWithShape="1">
          <a:blip r:embed="rId6">
            <a:alphaModFix/>
          </a:blip>
          <a:srcRect/>
          <a:stretch/>
        </p:blipFill>
        <p:spPr>
          <a:xfrm>
            <a:off x="7758455" y="5159722"/>
            <a:ext cx="938960" cy="875173"/>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cxnSp>
        <p:nvCxnSpPr>
          <p:cNvPr id="240" name="Shape 240"/>
          <p:cNvCxnSpPr/>
          <p:nvPr/>
        </p:nvCxnSpPr>
        <p:spPr>
          <a:xfrm flipH="1">
            <a:off x="-3584" y="5181601"/>
            <a:ext cx="5007824" cy="0"/>
          </a:xfrm>
          <a:prstGeom prst="straightConnector1">
            <a:avLst/>
          </a:prstGeom>
          <a:noFill/>
          <a:ln w="9525" cap="flat" cmpd="sng">
            <a:solidFill>
              <a:schemeClr val="lt1"/>
            </a:solidFill>
            <a:prstDash val="solid"/>
            <a:round/>
            <a:headEnd type="none" w="med" len="med"/>
            <a:tailEnd type="none" w="med" len="med"/>
          </a:ln>
        </p:spPr>
      </p:cxnSp>
      <p:sp>
        <p:nvSpPr>
          <p:cNvPr id="241" name="Shape 241"/>
          <p:cNvSpPr/>
          <p:nvPr/>
        </p:nvSpPr>
        <p:spPr>
          <a:xfrm>
            <a:off x="271844" y="378709"/>
            <a:ext cx="4953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0" i="0" u="none" strike="noStrike" cap="none" baseline="0">
                <a:solidFill>
                  <a:schemeClr val="dk1"/>
                </a:solidFill>
                <a:latin typeface="Calibri"/>
                <a:ea typeface="Calibri"/>
                <a:cs typeface="Calibri"/>
                <a:sym typeface="Calibri"/>
              </a:rPr>
              <a:t>ABOUT US </a:t>
            </a:r>
          </a:p>
          <a:p>
            <a:pPr marL="0" marR="0" lvl="0" indent="0" algn="l" rtl="0">
              <a:spcBef>
                <a:spcPts val="0"/>
              </a:spcBef>
              <a:buSzPct val="25000"/>
              <a:buNone/>
            </a:pPr>
            <a:r>
              <a:rPr lang="en-US" sz="1800" b="0" i="0" u="none" strike="noStrike" cap="none" baseline="0">
                <a:solidFill>
                  <a:schemeClr val="dk1"/>
                </a:solidFill>
                <a:latin typeface="Calibri"/>
                <a:ea typeface="Calibri"/>
                <a:cs typeface="Calibri"/>
                <a:sym typeface="Calibri"/>
              </a:rPr>
              <a:t>CLIENTELE OVERVIEW</a:t>
            </a:r>
          </a:p>
        </p:txBody>
      </p:sp>
      <p:sp>
        <p:nvSpPr>
          <p:cNvPr id="242" name="Shape 242"/>
          <p:cNvSpPr/>
          <p:nvPr/>
        </p:nvSpPr>
        <p:spPr>
          <a:xfrm>
            <a:off x="-191542" y="304800"/>
            <a:ext cx="7016750" cy="914400"/>
          </a:xfrm>
          <a:prstGeom prst="rect">
            <a:avLst/>
          </a:prstGeom>
          <a:solidFill>
            <a:srgbClr val="FF0000"/>
          </a:solidFill>
          <a:ln>
            <a:noFill/>
          </a:ln>
        </p:spPr>
        <p:txBody>
          <a:bodyPr lIns="91425" tIns="45700" rIns="91425" bIns="45700" anchor="ctr" anchorCtr="0">
            <a:noAutofit/>
          </a:bodyPr>
          <a:lstStyle/>
          <a:p>
            <a:pPr marL="457200" marR="0" lvl="1" indent="635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a:t>
            </a:r>
          </a:p>
          <a:p>
            <a:pPr marL="457200" marR="0" lvl="1" indent="63500" algn="l" rtl="0">
              <a:spcBef>
                <a:spcPts val="0"/>
              </a:spcBef>
              <a:buSzPct val="25000"/>
              <a:buNone/>
            </a:pPr>
            <a:r>
              <a:rPr lang="en-US" sz="1800" b="0" i="0" u="none" strike="noStrike" cap="none" baseline="0">
                <a:solidFill>
                  <a:schemeClr val="lt1"/>
                </a:solidFill>
                <a:latin typeface="Calibri"/>
                <a:ea typeface="Calibri"/>
                <a:cs typeface="Calibri"/>
                <a:sym typeface="Calibri"/>
              </a:rPr>
              <a:t>CLIENTELE OVERVIEW</a:t>
            </a:r>
          </a:p>
        </p:txBody>
      </p:sp>
      <p:sp>
        <p:nvSpPr>
          <p:cNvPr id="243" name="Shape 243"/>
          <p:cNvSpPr/>
          <p:nvPr/>
        </p:nvSpPr>
        <p:spPr>
          <a:xfrm>
            <a:off x="1034769" y="2387418"/>
            <a:ext cx="7780499" cy="2677799"/>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2800" b="0" i="0" u="none" strike="noStrike" cap="none" baseline="0">
                <a:solidFill>
                  <a:srgbClr val="FF0000"/>
                </a:solidFill>
                <a:latin typeface="Arial"/>
                <a:ea typeface="Arial"/>
                <a:cs typeface="Arial"/>
                <a:sym typeface="Arial"/>
              </a:rPr>
              <a:t>SALIHIN</a:t>
            </a:r>
            <a:r>
              <a:rPr lang="en-US" sz="2800" b="1" i="0" u="none" strike="noStrike" cap="none" baseline="0">
                <a:solidFill>
                  <a:srgbClr val="FF0000"/>
                </a:solidFill>
                <a:latin typeface="Calibri"/>
                <a:ea typeface="Calibri"/>
                <a:cs typeface="Calibri"/>
                <a:sym typeface="Calibri"/>
              </a:rPr>
              <a:t> </a:t>
            </a:r>
            <a:r>
              <a:rPr lang="en-US" sz="2800" b="0" i="0" u="none" strike="noStrike" cap="none" baseline="0">
                <a:solidFill>
                  <a:schemeClr val="dk1"/>
                </a:solidFill>
                <a:latin typeface="Century Gothic"/>
                <a:ea typeface="Century Gothic"/>
                <a:cs typeface="Century Gothic"/>
                <a:sym typeface="Century Gothic"/>
              </a:rPr>
              <a:t>serves diverse clients including corporate</a:t>
            </a:r>
            <a:r>
              <a:rPr lang="en-US" sz="2800">
                <a:solidFill>
                  <a:schemeClr val="dk1"/>
                </a:solidFill>
                <a:latin typeface="Century Gothic"/>
                <a:ea typeface="Century Gothic"/>
                <a:cs typeface="Century Gothic"/>
                <a:sym typeface="Century Gothic"/>
              </a:rPr>
              <a:t> co</a:t>
            </a:r>
            <a:r>
              <a:rPr lang="en-US" sz="2800" b="0" i="0" u="none" strike="noStrike" cap="none" baseline="0">
                <a:solidFill>
                  <a:schemeClr val="dk1"/>
                </a:solidFill>
                <a:latin typeface="Century Gothic"/>
                <a:ea typeface="Century Gothic"/>
                <a:cs typeface="Century Gothic"/>
                <a:sym typeface="Century Gothic"/>
              </a:rPr>
              <a:t>mpanies, foundations/non-profit organisations, government bodies and government-linked companies. Their diversity spans across different sectors of the economy.</a:t>
            </a:r>
          </a:p>
        </p:txBody>
      </p:sp>
      <p:sp>
        <p:nvSpPr>
          <p:cNvPr id="244" name="Shape 244"/>
          <p:cNvSpPr txBox="1">
            <a:spLocks noGrp="1"/>
          </p:cNvSpPr>
          <p:nvPr>
            <p:ph type="sldNum" idx="12"/>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8</a:t>
            </a:fld>
            <a:endParaRPr lang="en-US" sz="1200" b="0" i="0" u="none" strike="noStrike" cap="none" baseline="0">
              <a:solidFill>
                <a:srgbClr val="888888"/>
              </a:solidFill>
              <a:latin typeface="Calibri"/>
              <a:ea typeface="Calibri"/>
              <a:cs typeface="Calibri"/>
              <a:sym typeface="Calibri"/>
            </a:endParaRPr>
          </a:p>
        </p:txBody>
      </p:sp>
      <p:sp>
        <p:nvSpPr>
          <p:cNvPr id="245" name="Shape 245"/>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cxnSp>
        <p:nvCxnSpPr>
          <p:cNvPr id="250" name="Shape 250"/>
          <p:cNvCxnSpPr/>
          <p:nvPr/>
        </p:nvCxnSpPr>
        <p:spPr>
          <a:xfrm rot="10800000">
            <a:off x="-3438" y="5181600"/>
            <a:ext cx="5008032" cy="0"/>
          </a:xfrm>
          <a:prstGeom prst="straightConnector1">
            <a:avLst/>
          </a:prstGeom>
          <a:noFill/>
          <a:ln w="9525" cap="flat" cmpd="sng">
            <a:solidFill>
              <a:schemeClr val="lt1"/>
            </a:solidFill>
            <a:prstDash val="solid"/>
            <a:round/>
            <a:headEnd type="none" w="med" len="med"/>
            <a:tailEnd type="none" w="med" len="med"/>
          </a:ln>
        </p:spPr>
      </p:cxnSp>
      <p:sp>
        <p:nvSpPr>
          <p:cNvPr id="251" name="Shape 251"/>
          <p:cNvSpPr/>
          <p:nvPr/>
        </p:nvSpPr>
        <p:spPr>
          <a:xfrm>
            <a:off x="-407565" y="119996"/>
            <a:ext cx="7016750" cy="914400"/>
          </a:xfrm>
          <a:prstGeom prst="rect">
            <a:avLst/>
          </a:prstGeom>
          <a:solidFill>
            <a:srgbClr val="FF0000"/>
          </a:solidFill>
          <a:ln>
            <a:noFill/>
          </a:ln>
        </p:spPr>
        <p:txBody>
          <a:bodyPr lIns="91425" tIns="45700" rIns="91425" bIns="45700" anchor="ctr" anchorCtr="0">
            <a:noAutofit/>
          </a:bodyPr>
          <a:lstStyle/>
          <a:p>
            <a:pPr marL="0" marR="0" lvl="0" indent="520700" algn="l" rtl="0">
              <a:spcBef>
                <a:spcPts val="0"/>
              </a:spcBef>
              <a:buSzPct val="25000"/>
              <a:buNone/>
            </a:pPr>
            <a:r>
              <a:rPr lang="en-US" sz="2800" b="0" i="0" u="none" strike="noStrike" cap="none" baseline="0">
                <a:solidFill>
                  <a:schemeClr val="lt1"/>
                </a:solidFill>
                <a:latin typeface="Calibri"/>
                <a:ea typeface="Calibri"/>
                <a:cs typeface="Calibri"/>
                <a:sym typeface="Calibri"/>
              </a:rPr>
              <a:t>ABOUT US</a:t>
            </a:r>
          </a:p>
          <a:p>
            <a:pPr marL="0" marR="0" lvl="0" indent="520700" algn="l" rtl="0">
              <a:spcBef>
                <a:spcPts val="0"/>
              </a:spcBef>
              <a:buSzPct val="25000"/>
              <a:buNone/>
            </a:pPr>
            <a:r>
              <a:rPr lang="en-US" sz="1800" b="0" i="0" u="none" strike="noStrike" cap="none" baseline="0">
                <a:solidFill>
                  <a:schemeClr val="lt1"/>
                </a:solidFill>
                <a:latin typeface="Calibri"/>
                <a:ea typeface="Calibri"/>
                <a:cs typeface="Calibri"/>
                <a:sym typeface="Calibri"/>
              </a:rPr>
              <a:t>CLIENTELE OVERVIEW (CONTD.)</a:t>
            </a:r>
          </a:p>
        </p:txBody>
      </p:sp>
      <p:sp>
        <p:nvSpPr>
          <p:cNvPr id="252" name="Shape 252"/>
          <p:cNvSpPr txBox="1"/>
          <p:nvPr/>
        </p:nvSpPr>
        <p:spPr>
          <a:xfrm>
            <a:off x="9345488" y="6232226"/>
            <a:ext cx="36718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9</a:t>
            </a:fld>
            <a:endParaRPr lang="en-US" sz="1200" b="0" i="0" u="none" strike="noStrike" cap="none" baseline="0">
              <a:solidFill>
                <a:srgbClr val="888888"/>
              </a:solidFill>
              <a:latin typeface="Calibri"/>
              <a:ea typeface="Calibri"/>
              <a:cs typeface="Calibri"/>
              <a:sym typeface="Calibri"/>
            </a:endParaRPr>
          </a:p>
        </p:txBody>
      </p:sp>
      <p:sp>
        <p:nvSpPr>
          <p:cNvPr id="253" name="Shape 253"/>
          <p:cNvSpPr txBox="1"/>
          <p:nvPr/>
        </p:nvSpPr>
        <p:spPr>
          <a:xfrm>
            <a:off x="6609184" y="6293948"/>
            <a:ext cx="2664295" cy="2308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b="0" i="0" u="none" strike="noStrike" cap="none" baseline="0">
                <a:solidFill>
                  <a:schemeClr val="dk1"/>
                </a:solidFill>
                <a:latin typeface="Calibri"/>
                <a:ea typeface="Calibri"/>
                <a:cs typeface="Calibri"/>
                <a:sym typeface="Calibri"/>
              </a:rPr>
              <a:t>© </a:t>
            </a:r>
            <a:r>
              <a:rPr lang="en-US" sz="900" b="0" i="0" u="none" strike="noStrike" cap="none" baseline="0">
                <a:solidFill>
                  <a:srgbClr val="FF0000"/>
                </a:solidFill>
                <a:latin typeface="Arial"/>
                <a:ea typeface="Arial"/>
                <a:cs typeface="Arial"/>
                <a:sym typeface="Arial"/>
              </a:rPr>
              <a:t>SALIHIN</a:t>
            </a:r>
            <a:r>
              <a:rPr lang="en-US" sz="900" b="0" i="0" u="none" strike="noStrike" cap="none" baseline="0">
                <a:solidFill>
                  <a:srgbClr val="FF0000"/>
                </a:solidFill>
                <a:latin typeface="Calibri"/>
                <a:ea typeface="Calibri"/>
                <a:cs typeface="Calibri"/>
                <a:sym typeface="Calibri"/>
              </a:rPr>
              <a:t> </a:t>
            </a:r>
            <a:r>
              <a:rPr lang="en-US" sz="900" b="0" i="0" u="none" strike="noStrike" cap="none" baseline="0">
                <a:solidFill>
                  <a:schemeClr val="dk1"/>
                </a:solidFill>
                <a:latin typeface="Calibri"/>
                <a:ea typeface="Calibri"/>
                <a:cs typeface="Calibri"/>
                <a:sym typeface="Calibri"/>
              </a:rPr>
              <a:t>2015. Strictly Private &amp; Confidential</a:t>
            </a:r>
          </a:p>
        </p:txBody>
      </p:sp>
      <p:pic>
        <p:nvPicPr>
          <p:cNvPr id="254" name="Shape 254"/>
          <p:cNvPicPr preferRelativeResize="0"/>
          <p:nvPr/>
        </p:nvPicPr>
        <p:blipFill rotWithShape="1">
          <a:blip r:embed="rId3">
            <a:alphaModFix/>
          </a:blip>
          <a:srcRect/>
          <a:stretch/>
        </p:blipFill>
        <p:spPr>
          <a:xfrm>
            <a:off x="704527" y="1268759"/>
            <a:ext cx="7678760" cy="4821364"/>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Theme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1705</TotalTime>
  <Words>2135</Words>
  <Application>Microsoft Office PowerPoint</Application>
  <PresentationFormat>A4 Paper (210x297 mm)</PresentationFormat>
  <Paragraphs>407</Paragraphs>
  <Slides>41</Slides>
  <Notes>29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Theme2</vt:lpstr>
      <vt:lpstr>Custom Design</vt:lpstr>
      <vt:lpstr>PowerPoint Presentation</vt:lpstr>
      <vt:lpstr>PowerPoint Presentation</vt:lpstr>
      <vt:lpstr>PowerPoint Presentation</vt:lpstr>
      <vt:lpstr>AT THE GLANCE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www.salihinpremier.com</vt:lpstr>
      <vt:lpstr>GST,ZAKAT AND WAKAF MODULE </vt:lpstr>
      <vt:lpstr>EASY ACCESS</vt:lpstr>
      <vt:lpstr>FREE TRAINING</vt:lpstr>
      <vt:lpstr>PowerPoint Presentation</vt:lpstr>
      <vt:lpstr>PowerPoint Presentation</vt:lpstr>
      <vt:lpstr>PowerPoint Presentation</vt:lpstr>
      <vt:lpstr>GST FEATURES</vt:lpstr>
      <vt:lpstr>PowerPoint Presentation</vt:lpstr>
      <vt:lpstr>SALIHIN PREMIER SOLUTION (SPS) PREVIOUS EVENTS AND PROGRAMME</vt:lpstr>
      <vt:lpstr>ASEAN SME Showcase &amp; Conference 2015</vt:lpstr>
      <vt:lpstr>PowerPoint Presentation</vt:lpstr>
      <vt:lpstr>MATA Roadshows ( Kuching, Terengganu, Renaissance Kuala Lumpur and PWTC)</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91</cp:revision>
  <cp:lastPrinted>2015-07-31T02:06:30Z</cp:lastPrinted>
  <dcterms:modified xsi:type="dcterms:W3CDTF">2015-07-31T02:28:19Z</dcterms:modified>
</cp:coreProperties>
</file>