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25"/>
  </p:notesMasterIdLst>
  <p:handoutMasterIdLst>
    <p:handoutMasterId r:id="rId26"/>
  </p:handoutMasterIdLst>
  <p:sldIdLst>
    <p:sldId id="310" r:id="rId2"/>
    <p:sldId id="365" r:id="rId3"/>
    <p:sldId id="346" r:id="rId4"/>
    <p:sldId id="342" r:id="rId5"/>
    <p:sldId id="386" r:id="rId6"/>
    <p:sldId id="408" r:id="rId7"/>
    <p:sldId id="392" r:id="rId8"/>
    <p:sldId id="393" r:id="rId9"/>
    <p:sldId id="390" r:id="rId10"/>
    <p:sldId id="399" r:id="rId11"/>
    <p:sldId id="409" r:id="rId12"/>
    <p:sldId id="402" r:id="rId13"/>
    <p:sldId id="403" r:id="rId14"/>
    <p:sldId id="400" r:id="rId15"/>
    <p:sldId id="404" r:id="rId16"/>
    <p:sldId id="396" r:id="rId17"/>
    <p:sldId id="395" r:id="rId18"/>
    <p:sldId id="405" r:id="rId19"/>
    <p:sldId id="387" r:id="rId20"/>
    <p:sldId id="388" r:id="rId21"/>
    <p:sldId id="397" r:id="rId22"/>
    <p:sldId id="389" r:id="rId23"/>
    <p:sldId id="30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838" autoAdjust="0"/>
    <p:restoredTop sz="94660"/>
  </p:normalViewPr>
  <p:slideViewPr>
    <p:cSldViewPr>
      <p:cViewPr>
        <p:scale>
          <a:sx n="70" d="100"/>
          <a:sy n="70" d="100"/>
        </p:scale>
        <p:origin x="-1740" y="-180"/>
      </p:cViewPr>
      <p:guideLst>
        <p:guide orient="horz" pos="2160"/>
        <p:guide pos="2880"/>
      </p:guideLst>
    </p:cSldViewPr>
  </p:slideViewPr>
  <p:notesTextViewPr>
    <p:cViewPr>
      <p:scale>
        <a:sx n="1" d="1"/>
        <a:sy n="1" d="1"/>
      </p:scale>
      <p:origin x="0" y="0"/>
    </p:cViewPr>
  </p:notesTextViewPr>
  <p:notesViewPr>
    <p:cSldViewPr>
      <p:cViewPr varScale="1">
        <p:scale>
          <a:sx n="60" d="100"/>
          <a:sy n="60" d="100"/>
        </p:scale>
        <p:origin x="-2712"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CF68C2-1480-4627-B267-6FA2823F4396}" type="doc">
      <dgm:prSet loTypeId="urn:microsoft.com/office/officeart/2005/8/layout/StepDownProcess" loCatId="process" qsTypeId="urn:microsoft.com/office/officeart/2005/8/quickstyle/simple4" qsCatId="simple" csTypeId="urn:microsoft.com/office/officeart/2005/8/colors/accent2_2" csCatId="accent2" phldr="1"/>
      <dgm:spPr/>
      <dgm:t>
        <a:bodyPr/>
        <a:lstStyle/>
        <a:p>
          <a:endParaRPr lang="en-MY"/>
        </a:p>
      </dgm:t>
    </dgm:pt>
    <dgm:pt modelId="{67F8D59F-8099-4DD0-897A-92A5209DAAE3}">
      <dgm:prSet phldrT="[Text]" custT="1"/>
      <dgm:spPr/>
      <dgm:t>
        <a:bodyPr/>
        <a:lstStyle/>
        <a:p>
          <a:r>
            <a:rPr lang="en-US" sz="1600" dirty="0" smtClean="0">
              <a:latin typeface="Century Gothic" panose="020B0502020202020204" pitchFamily="34" charset="0"/>
              <a:ea typeface="Calibri"/>
              <a:cs typeface="Calibri"/>
              <a:sym typeface="Calibri"/>
            </a:rPr>
            <a:t>CAPACITY BUILDING</a:t>
          </a:r>
          <a:endParaRPr lang="en-MY" sz="1600" dirty="0">
            <a:latin typeface="Century Gothic" panose="020B0502020202020204" pitchFamily="34" charset="0"/>
          </a:endParaRPr>
        </a:p>
      </dgm:t>
    </dgm:pt>
    <dgm:pt modelId="{8CEDF556-DDD0-41AA-BE9E-B7BBA15756A2}" type="parTrans" cxnId="{A6E84015-0BF0-412B-B9B4-A1AEE6FC8FC2}">
      <dgm:prSet/>
      <dgm:spPr/>
      <dgm:t>
        <a:bodyPr/>
        <a:lstStyle/>
        <a:p>
          <a:endParaRPr lang="en-MY" sz="1600">
            <a:latin typeface="Century Gothic" panose="020B0502020202020204" pitchFamily="34" charset="0"/>
          </a:endParaRPr>
        </a:p>
      </dgm:t>
    </dgm:pt>
    <dgm:pt modelId="{B2AB82DF-1A70-4245-B501-643AFAEFEA18}" type="sibTrans" cxnId="{A6E84015-0BF0-412B-B9B4-A1AEE6FC8FC2}">
      <dgm:prSet/>
      <dgm:spPr/>
      <dgm:t>
        <a:bodyPr/>
        <a:lstStyle/>
        <a:p>
          <a:endParaRPr lang="en-MY" sz="1600">
            <a:latin typeface="Century Gothic" panose="020B0502020202020204" pitchFamily="34" charset="0"/>
          </a:endParaRPr>
        </a:p>
      </dgm:t>
    </dgm:pt>
    <dgm:pt modelId="{42605E62-8CCC-4617-99CA-9BDCE3D451C1}">
      <dgm:prSet phldrT="[Text]" custT="1"/>
      <dgm:spPr/>
      <dgm:t>
        <a:bodyPr/>
        <a:lstStyle/>
        <a:p>
          <a:r>
            <a:rPr lang="en-US" sz="1600" dirty="0" smtClean="0">
              <a:latin typeface="Century Gothic" panose="020B0502020202020204" pitchFamily="34" charset="0"/>
              <a:ea typeface="Calibri"/>
              <a:cs typeface="Calibri"/>
              <a:sym typeface="Calibri"/>
            </a:rPr>
            <a:t>SKILLS ENHANCEMENT</a:t>
          </a:r>
          <a:endParaRPr lang="en-MY" sz="1600" dirty="0">
            <a:latin typeface="Century Gothic" panose="020B0502020202020204" pitchFamily="34" charset="0"/>
          </a:endParaRPr>
        </a:p>
      </dgm:t>
    </dgm:pt>
    <dgm:pt modelId="{D76D5CA5-82C2-4D30-BAB2-9BD7785486B9}" type="parTrans" cxnId="{856C302C-6125-48B2-A86E-B13FD9F144D0}">
      <dgm:prSet/>
      <dgm:spPr/>
      <dgm:t>
        <a:bodyPr/>
        <a:lstStyle/>
        <a:p>
          <a:endParaRPr lang="en-MY" sz="1600">
            <a:latin typeface="Century Gothic" panose="020B0502020202020204" pitchFamily="34" charset="0"/>
          </a:endParaRPr>
        </a:p>
      </dgm:t>
    </dgm:pt>
    <dgm:pt modelId="{76799B24-4394-4DF8-8D5D-223C7630E45C}" type="sibTrans" cxnId="{856C302C-6125-48B2-A86E-B13FD9F144D0}">
      <dgm:prSet/>
      <dgm:spPr/>
      <dgm:t>
        <a:bodyPr/>
        <a:lstStyle/>
        <a:p>
          <a:endParaRPr lang="en-MY" sz="1600">
            <a:latin typeface="Century Gothic" panose="020B0502020202020204" pitchFamily="34" charset="0"/>
          </a:endParaRPr>
        </a:p>
      </dgm:t>
    </dgm:pt>
    <dgm:pt modelId="{31C62D6B-C760-46AA-960F-D1D980247D97}">
      <dgm:prSet phldrT="[Text]" custT="1"/>
      <dgm:spPr/>
      <dgm:t>
        <a:bodyPr/>
        <a:lstStyle/>
        <a:p>
          <a:r>
            <a:rPr lang="en-US" sz="1600" dirty="0" smtClean="0">
              <a:latin typeface="Century Gothic" panose="020B0502020202020204" pitchFamily="34" charset="0"/>
              <a:ea typeface="Calibri"/>
              <a:cs typeface="Calibri"/>
              <a:sym typeface="Calibri"/>
            </a:rPr>
            <a:t>INDUSTRIAL</a:t>
          </a:r>
        </a:p>
        <a:p>
          <a:r>
            <a:rPr lang="en-US" sz="1600" dirty="0" smtClean="0">
              <a:latin typeface="Century Gothic" panose="020B0502020202020204" pitchFamily="34" charset="0"/>
              <a:sym typeface="Calibri"/>
            </a:rPr>
            <a:t>RELEVANCE</a:t>
          </a:r>
          <a:endParaRPr lang="en-MY" sz="1600" dirty="0">
            <a:latin typeface="Century Gothic" panose="020B0502020202020204" pitchFamily="34" charset="0"/>
          </a:endParaRPr>
        </a:p>
      </dgm:t>
    </dgm:pt>
    <dgm:pt modelId="{543DD264-87BB-4478-8136-10ECD2F697A1}" type="parTrans" cxnId="{996BEA35-13E3-40D1-8E08-B7C05072879C}">
      <dgm:prSet/>
      <dgm:spPr/>
      <dgm:t>
        <a:bodyPr/>
        <a:lstStyle/>
        <a:p>
          <a:endParaRPr lang="en-MY" sz="1600">
            <a:latin typeface="Century Gothic" panose="020B0502020202020204" pitchFamily="34" charset="0"/>
          </a:endParaRPr>
        </a:p>
      </dgm:t>
    </dgm:pt>
    <dgm:pt modelId="{5958E8D2-A4C5-4C22-866F-262322E69367}" type="sibTrans" cxnId="{996BEA35-13E3-40D1-8E08-B7C05072879C}">
      <dgm:prSet/>
      <dgm:spPr/>
      <dgm:t>
        <a:bodyPr/>
        <a:lstStyle/>
        <a:p>
          <a:endParaRPr lang="en-MY" sz="1600">
            <a:latin typeface="Century Gothic" panose="020B0502020202020204" pitchFamily="34" charset="0"/>
          </a:endParaRPr>
        </a:p>
      </dgm:t>
    </dgm:pt>
    <dgm:pt modelId="{B6F00676-1533-4974-827F-63452AD59366}" type="pres">
      <dgm:prSet presAssocID="{8CCF68C2-1480-4627-B267-6FA2823F4396}" presName="rootnode" presStyleCnt="0">
        <dgm:presLayoutVars>
          <dgm:chMax/>
          <dgm:chPref/>
          <dgm:dir/>
          <dgm:animLvl val="lvl"/>
        </dgm:presLayoutVars>
      </dgm:prSet>
      <dgm:spPr/>
      <dgm:t>
        <a:bodyPr/>
        <a:lstStyle/>
        <a:p>
          <a:endParaRPr lang="en-MY"/>
        </a:p>
      </dgm:t>
    </dgm:pt>
    <dgm:pt modelId="{B0E13E94-C008-4EE2-ABA2-65933D74F53A}" type="pres">
      <dgm:prSet presAssocID="{67F8D59F-8099-4DD0-897A-92A5209DAAE3}" presName="composite" presStyleCnt="0"/>
      <dgm:spPr/>
      <dgm:t>
        <a:bodyPr/>
        <a:lstStyle/>
        <a:p>
          <a:endParaRPr lang="en-MY"/>
        </a:p>
      </dgm:t>
    </dgm:pt>
    <dgm:pt modelId="{0096CC62-3618-4D4C-BA2C-9D82BF2F923A}" type="pres">
      <dgm:prSet presAssocID="{67F8D59F-8099-4DD0-897A-92A5209DAAE3}" presName="bentUpArrow1" presStyleLbl="alignImgPlace1" presStyleIdx="0" presStyleCnt="2" custLinFactNeighborX="11981" custLinFactNeighborY="3364"/>
      <dgm:spPr/>
      <dgm:t>
        <a:bodyPr/>
        <a:lstStyle/>
        <a:p>
          <a:endParaRPr lang="en-MY"/>
        </a:p>
      </dgm:t>
    </dgm:pt>
    <dgm:pt modelId="{CE76D86C-9A52-4EB5-A47C-DB52C8842610}" type="pres">
      <dgm:prSet presAssocID="{67F8D59F-8099-4DD0-897A-92A5209DAAE3}" presName="ParentText" presStyleLbl="node1" presStyleIdx="0" presStyleCnt="3" custLinFactNeighborX="-23376" custLinFactNeighborY="3902">
        <dgm:presLayoutVars>
          <dgm:chMax val="1"/>
          <dgm:chPref val="1"/>
          <dgm:bulletEnabled val="1"/>
        </dgm:presLayoutVars>
      </dgm:prSet>
      <dgm:spPr/>
      <dgm:t>
        <a:bodyPr/>
        <a:lstStyle/>
        <a:p>
          <a:endParaRPr lang="en-MY"/>
        </a:p>
      </dgm:t>
    </dgm:pt>
    <dgm:pt modelId="{C9152587-F524-4CEF-A9E8-75DEF38913A3}" type="pres">
      <dgm:prSet presAssocID="{67F8D59F-8099-4DD0-897A-92A5209DAAE3}" presName="ChildText" presStyleLbl="revTx" presStyleIdx="0" presStyleCnt="2" custScaleX="177516" custScaleY="103578" custLinFactNeighborX="37412" custLinFactNeighborY="2899">
        <dgm:presLayoutVars>
          <dgm:chMax val="0"/>
          <dgm:chPref val="0"/>
          <dgm:bulletEnabled val="1"/>
        </dgm:presLayoutVars>
      </dgm:prSet>
      <dgm:spPr/>
      <dgm:t>
        <a:bodyPr/>
        <a:lstStyle/>
        <a:p>
          <a:endParaRPr lang="en-MY"/>
        </a:p>
      </dgm:t>
    </dgm:pt>
    <dgm:pt modelId="{965B6A3E-A3A6-4B1A-B38D-E35232D49EC2}" type="pres">
      <dgm:prSet presAssocID="{B2AB82DF-1A70-4245-B501-643AFAEFEA18}" presName="sibTrans" presStyleCnt="0"/>
      <dgm:spPr/>
      <dgm:t>
        <a:bodyPr/>
        <a:lstStyle/>
        <a:p>
          <a:endParaRPr lang="en-MY"/>
        </a:p>
      </dgm:t>
    </dgm:pt>
    <dgm:pt modelId="{549B3276-5D68-464F-A6D5-D6C07F28D953}" type="pres">
      <dgm:prSet presAssocID="{42605E62-8CCC-4617-99CA-9BDCE3D451C1}" presName="composite" presStyleCnt="0"/>
      <dgm:spPr/>
      <dgm:t>
        <a:bodyPr/>
        <a:lstStyle/>
        <a:p>
          <a:endParaRPr lang="en-MY"/>
        </a:p>
      </dgm:t>
    </dgm:pt>
    <dgm:pt modelId="{C2276F1C-8CB6-407F-B12A-A0081376288B}" type="pres">
      <dgm:prSet presAssocID="{42605E62-8CCC-4617-99CA-9BDCE3D451C1}" presName="bentUpArrow1" presStyleLbl="alignImgPlace1" presStyleIdx="1" presStyleCnt="2" custLinFactNeighborX="28719" custLinFactNeighborY="1610"/>
      <dgm:spPr/>
      <dgm:t>
        <a:bodyPr/>
        <a:lstStyle/>
        <a:p>
          <a:endParaRPr lang="en-MY"/>
        </a:p>
      </dgm:t>
    </dgm:pt>
    <dgm:pt modelId="{5747BD0D-098C-4EF2-AAD0-871C1AFA4B9D}" type="pres">
      <dgm:prSet presAssocID="{42605E62-8CCC-4617-99CA-9BDCE3D451C1}" presName="ParentText" presStyleLbl="node1" presStyleIdx="1" presStyleCnt="3" custLinFactNeighborX="-8606" custLinFactNeighborY="17">
        <dgm:presLayoutVars>
          <dgm:chMax val="1"/>
          <dgm:chPref val="1"/>
          <dgm:bulletEnabled val="1"/>
        </dgm:presLayoutVars>
      </dgm:prSet>
      <dgm:spPr/>
      <dgm:t>
        <a:bodyPr/>
        <a:lstStyle/>
        <a:p>
          <a:endParaRPr lang="en-MY"/>
        </a:p>
      </dgm:t>
    </dgm:pt>
    <dgm:pt modelId="{612A9C02-FFCC-4CE5-AAE7-5CF440DB60E5}" type="pres">
      <dgm:prSet presAssocID="{42605E62-8CCC-4617-99CA-9BDCE3D451C1}" presName="ChildText" presStyleLbl="revTx" presStyleIdx="1" presStyleCnt="2" custScaleX="185581" custLinFactNeighborX="48898" custLinFactNeighborY="-785">
        <dgm:presLayoutVars>
          <dgm:chMax val="0"/>
          <dgm:chPref val="0"/>
          <dgm:bulletEnabled val="1"/>
        </dgm:presLayoutVars>
      </dgm:prSet>
      <dgm:spPr/>
      <dgm:t>
        <a:bodyPr/>
        <a:lstStyle/>
        <a:p>
          <a:endParaRPr lang="en-MY"/>
        </a:p>
      </dgm:t>
    </dgm:pt>
    <dgm:pt modelId="{0ED5480D-8AD2-4BE0-9B26-2C28349AFFB0}" type="pres">
      <dgm:prSet presAssocID="{76799B24-4394-4DF8-8D5D-223C7630E45C}" presName="sibTrans" presStyleCnt="0"/>
      <dgm:spPr/>
      <dgm:t>
        <a:bodyPr/>
        <a:lstStyle/>
        <a:p>
          <a:endParaRPr lang="en-MY"/>
        </a:p>
      </dgm:t>
    </dgm:pt>
    <dgm:pt modelId="{FDCA67E1-2D7A-4357-BCDA-53D48F830A14}" type="pres">
      <dgm:prSet presAssocID="{31C62D6B-C760-46AA-960F-D1D980247D97}" presName="composite" presStyleCnt="0"/>
      <dgm:spPr/>
      <dgm:t>
        <a:bodyPr/>
        <a:lstStyle/>
        <a:p>
          <a:endParaRPr lang="en-MY"/>
        </a:p>
      </dgm:t>
    </dgm:pt>
    <dgm:pt modelId="{132B1CAC-0393-42A9-A16E-44E96B95086D}" type="pres">
      <dgm:prSet presAssocID="{31C62D6B-C760-46AA-960F-D1D980247D97}" presName="ParentText" presStyleLbl="node1" presStyleIdx="2" presStyleCnt="3" custLinFactNeighborX="1474" custLinFactNeighborY="3574">
        <dgm:presLayoutVars>
          <dgm:chMax val="1"/>
          <dgm:chPref val="1"/>
          <dgm:bulletEnabled val="1"/>
        </dgm:presLayoutVars>
      </dgm:prSet>
      <dgm:spPr/>
      <dgm:t>
        <a:bodyPr/>
        <a:lstStyle/>
        <a:p>
          <a:endParaRPr lang="en-MY"/>
        </a:p>
      </dgm:t>
    </dgm:pt>
  </dgm:ptLst>
  <dgm:cxnLst>
    <dgm:cxn modelId="{856C302C-6125-48B2-A86E-B13FD9F144D0}" srcId="{8CCF68C2-1480-4627-B267-6FA2823F4396}" destId="{42605E62-8CCC-4617-99CA-9BDCE3D451C1}" srcOrd="1" destOrd="0" parTransId="{D76D5CA5-82C2-4D30-BAB2-9BD7785486B9}" sibTransId="{76799B24-4394-4DF8-8D5D-223C7630E45C}"/>
    <dgm:cxn modelId="{AB08F194-6E51-4867-9B90-9F88207C2C65}" type="presOf" srcId="{8CCF68C2-1480-4627-B267-6FA2823F4396}" destId="{B6F00676-1533-4974-827F-63452AD59366}" srcOrd="0" destOrd="0" presId="urn:microsoft.com/office/officeart/2005/8/layout/StepDownProcess"/>
    <dgm:cxn modelId="{3CDA8B98-0967-49E3-851B-C1BA52A4E8C1}" type="presOf" srcId="{67F8D59F-8099-4DD0-897A-92A5209DAAE3}" destId="{CE76D86C-9A52-4EB5-A47C-DB52C8842610}" srcOrd="0" destOrd="0" presId="urn:microsoft.com/office/officeart/2005/8/layout/StepDownProcess"/>
    <dgm:cxn modelId="{A6E84015-0BF0-412B-B9B4-A1AEE6FC8FC2}" srcId="{8CCF68C2-1480-4627-B267-6FA2823F4396}" destId="{67F8D59F-8099-4DD0-897A-92A5209DAAE3}" srcOrd="0" destOrd="0" parTransId="{8CEDF556-DDD0-41AA-BE9E-B7BBA15756A2}" sibTransId="{B2AB82DF-1A70-4245-B501-643AFAEFEA18}"/>
    <dgm:cxn modelId="{5FE0A6D6-441C-468E-B8EC-492AA35745D5}" type="presOf" srcId="{42605E62-8CCC-4617-99CA-9BDCE3D451C1}" destId="{5747BD0D-098C-4EF2-AAD0-871C1AFA4B9D}" srcOrd="0" destOrd="0" presId="urn:microsoft.com/office/officeart/2005/8/layout/StepDownProcess"/>
    <dgm:cxn modelId="{49B45B1C-9864-482F-BCE9-F052A8947431}" type="presOf" srcId="{31C62D6B-C760-46AA-960F-D1D980247D97}" destId="{132B1CAC-0393-42A9-A16E-44E96B95086D}" srcOrd="0" destOrd="0" presId="urn:microsoft.com/office/officeart/2005/8/layout/StepDownProcess"/>
    <dgm:cxn modelId="{996BEA35-13E3-40D1-8E08-B7C05072879C}" srcId="{8CCF68C2-1480-4627-B267-6FA2823F4396}" destId="{31C62D6B-C760-46AA-960F-D1D980247D97}" srcOrd="2" destOrd="0" parTransId="{543DD264-87BB-4478-8136-10ECD2F697A1}" sibTransId="{5958E8D2-A4C5-4C22-866F-262322E69367}"/>
    <dgm:cxn modelId="{7FFC1AF4-0942-4564-8D1B-E2FC7DCB891E}" type="presParOf" srcId="{B6F00676-1533-4974-827F-63452AD59366}" destId="{B0E13E94-C008-4EE2-ABA2-65933D74F53A}" srcOrd="0" destOrd="0" presId="urn:microsoft.com/office/officeart/2005/8/layout/StepDownProcess"/>
    <dgm:cxn modelId="{4BBF106A-FBBF-40AC-9098-0337FB54F65D}" type="presParOf" srcId="{B0E13E94-C008-4EE2-ABA2-65933D74F53A}" destId="{0096CC62-3618-4D4C-BA2C-9D82BF2F923A}" srcOrd="0" destOrd="0" presId="urn:microsoft.com/office/officeart/2005/8/layout/StepDownProcess"/>
    <dgm:cxn modelId="{4DB5A773-099A-4134-97C4-DBFD3324AF8C}" type="presParOf" srcId="{B0E13E94-C008-4EE2-ABA2-65933D74F53A}" destId="{CE76D86C-9A52-4EB5-A47C-DB52C8842610}" srcOrd="1" destOrd="0" presId="urn:microsoft.com/office/officeart/2005/8/layout/StepDownProcess"/>
    <dgm:cxn modelId="{B27EE465-8EEE-4E2F-ADC9-87FB25E35900}" type="presParOf" srcId="{B0E13E94-C008-4EE2-ABA2-65933D74F53A}" destId="{C9152587-F524-4CEF-A9E8-75DEF38913A3}" srcOrd="2" destOrd="0" presId="urn:microsoft.com/office/officeart/2005/8/layout/StepDownProcess"/>
    <dgm:cxn modelId="{0986B0CF-3715-436D-8869-B2E7519BA0B7}" type="presParOf" srcId="{B6F00676-1533-4974-827F-63452AD59366}" destId="{965B6A3E-A3A6-4B1A-B38D-E35232D49EC2}" srcOrd="1" destOrd="0" presId="urn:microsoft.com/office/officeart/2005/8/layout/StepDownProcess"/>
    <dgm:cxn modelId="{C33654AE-AC12-44FA-8547-C57CAE0CC3F8}" type="presParOf" srcId="{B6F00676-1533-4974-827F-63452AD59366}" destId="{549B3276-5D68-464F-A6D5-D6C07F28D953}" srcOrd="2" destOrd="0" presId="urn:microsoft.com/office/officeart/2005/8/layout/StepDownProcess"/>
    <dgm:cxn modelId="{FA2E5C0C-B281-4DC2-8D6F-DF4CD0DFB0D5}" type="presParOf" srcId="{549B3276-5D68-464F-A6D5-D6C07F28D953}" destId="{C2276F1C-8CB6-407F-B12A-A0081376288B}" srcOrd="0" destOrd="0" presId="urn:microsoft.com/office/officeart/2005/8/layout/StepDownProcess"/>
    <dgm:cxn modelId="{E1669CF3-00C1-4057-A189-649B66631E0F}" type="presParOf" srcId="{549B3276-5D68-464F-A6D5-D6C07F28D953}" destId="{5747BD0D-098C-4EF2-AAD0-871C1AFA4B9D}" srcOrd="1" destOrd="0" presId="urn:microsoft.com/office/officeart/2005/8/layout/StepDownProcess"/>
    <dgm:cxn modelId="{EA1FF298-3350-4514-96FE-D1169181F0DE}" type="presParOf" srcId="{549B3276-5D68-464F-A6D5-D6C07F28D953}" destId="{612A9C02-FFCC-4CE5-AAE7-5CF440DB60E5}" srcOrd="2" destOrd="0" presId="urn:microsoft.com/office/officeart/2005/8/layout/StepDownProcess"/>
    <dgm:cxn modelId="{E3783606-5D42-4BE8-A010-2C45CE09E417}" type="presParOf" srcId="{B6F00676-1533-4974-827F-63452AD59366}" destId="{0ED5480D-8AD2-4BE0-9B26-2C28349AFFB0}" srcOrd="3" destOrd="0" presId="urn:microsoft.com/office/officeart/2005/8/layout/StepDownProcess"/>
    <dgm:cxn modelId="{335EE82F-CEBC-46F2-B2B6-6EF0B2FFC928}" type="presParOf" srcId="{B6F00676-1533-4974-827F-63452AD59366}" destId="{FDCA67E1-2D7A-4357-BCDA-53D48F830A14}" srcOrd="4" destOrd="0" presId="urn:microsoft.com/office/officeart/2005/8/layout/StepDownProcess"/>
    <dgm:cxn modelId="{3A64F684-1ACD-4F3A-BDDE-F7DF676652A7}" type="presParOf" srcId="{FDCA67E1-2D7A-4357-BCDA-53D48F830A14}" destId="{132B1CAC-0393-42A9-A16E-44E96B95086D}"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F35ED3-D3D9-4FBF-A72F-E76F62EAAB98}" type="doc">
      <dgm:prSet loTypeId="urn:microsoft.com/office/officeart/2005/8/layout/cycle6" loCatId="cycle" qsTypeId="urn:microsoft.com/office/officeart/2005/8/quickstyle/simple5" qsCatId="simple" csTypeId="urn:microsoft.com/office/officeart/2005/8/colors/colorful2" csCatId="colorful" phldr="1"/>
      <dgm:spPr/>
      <dgm:t>
        <a:bodyPr/>
        <a:lstStyle/>
        <a:p>
          <a:endParaRPr lang="en-MY"/>
        </a:p>
      </dgm:t>
    </dgm:pt>
    <dgm:pt modelId="{8CB6CF8A-0847-476F-95E5-9937B220B2CB}">
      <dgm:prSet phldrT="[Text]"/>
      <dgm:spPr/>
      <dgm:t>
        <a:bodyPr/>
        <a:lstStyle/>
        <a:p>
          <a:r>
            <a:rPr lang="en-US" dirty="0" smtClean="0"/>
            <a:t>Financial Module</a:t>
          </a:r>
          <a:endParaRPr lang="en-MY" dirty="0"/>
        </a:p>
      </dgm:t>
    </dgm:pt>
    <dgm:pt modelId="{9C3F3443-8877-4F9F-94D2-A3F35610FE07}" type="parTrans" cxnId="{E7CFB7BA-FE2E-4F4D-83CD-983822D25A5D}">
      <dgm:prSet/>
      <dgm:spPr/>
      <dgm:t>
        <a:bodyPr/>
        <a:lstStyle/>
        <a:p>
          <a:endParaRPr lang="en-MY"/>
        </a:p>
      </dgm:t>
    </dgm:pt>
    <dgm:pt modelId="{50C911B0-F986-416F-9967-5BDEC37285AB}" type="sibTrans" cxnId="{E7CFB7BA-FE2E-4F4D-83CD-983822D25A5D}">
      <dgm:prSet/>
      <dgm:spPr/>
      <dgm:t>
        <a:bodyPr/>
        <a:lstStyle/>
        <a:p>
          <a:endParaRPr lang="en-MY"/>
        </a:p>
      </dgm:t>
    </dgm:pt>
    <dgm:pt modelId="{217DF204-7CDB-4498-84B7-40B8AB53ECCA}">
      <dgm:prSet phldrT="[Text]"/>
      <dgm:spPr/>
      <dgm:t>
        <a:bodyPr/>
        <a:lstStyle/>
        <a:p>
          <a:r>
            <a:rPr lang="en-US" dirty="0" smtClean="0"/>
            <a:t>Inventory Module</a:t>
          </a:r>
          <a:endParaRPr lang="en-MY" dirty="0"/>
        </a:p>
      </dgm:t>
    </dgm:pt>
    <dgm:pt modelId="{26F0A5B5-9AD0-40FC-BA01-98D2FC9EFE96}" type="parTrans" cxnId="{C1C834CC-7651-4D3F-9D15-001E5C03843B}">
      <dgm:prSet/>
      <dgm:spPr/>
      <dgm:t>
        <a:bodyPr/>
        <a:lstStyle/>
        <a:p>
          <a:endParaRPr lang="en-MY"/>
        </a:p>
      </dgm:t>
    </dgm:pt>
    <dgm:pt modelId="{F2C364C2-F4A9-4F80-BC4A-DA5A60DA1531}" type="sibTrans" cxnId="{C1C834CC-7651-4D3F-9D15-001E5C03843B}">
      <dgm:prSet/>
      <dgm:spPr/>
      <dgm:t>
        <a:bodyPr/>
        <a:lstStyle/>
        <a:p>
          <a:endParaRPr lang="en-MY"/>
        </a:p>
      </dgm:t>
    </dgm:pt>
    <dgm:pt modelId="{26533736-1668-46F5-893A-71292DEE370A}">
      <dgm:prSet phldrT="[Text]"/>
      <dgm:spPr/>
      <dgm:t>
        <a:bodyPr/>
        <a:lstStyle/>
        <a:p>
          <a:r>
            <a:rPr lang="en-US" dirty="0" smtClean="0"/>
            <a:t>GST Module</a:t>
          </a:r>
          <a:endParaRPr lang="en-MY" dirty="0"/>
        </a:p>
      </dgm:t>
    </dgm:pt>
    <dgm:pt modelId="{E4D028A6-1E9E-4A79-AC68-5A6C8CD6A563}" type="parTrans" cxnId="{3598788E-A99D-4787-9693-9C959B9181B8}">
      <dgm:prSet/>
      <dgm:spPr/>
      <dgm:t>
        <a:bodyPr/>
        <a:lstStyle/>
        <a:p>
          <a:endParaRPr lang="en-MY"/>
        </a:p>
      </dgm:t>
    </dgm:pt>
    <dgm:pt modelId="{052707EE-A87C-4865-88B8-8A4BBA3D67C4}" type="sibTrans" cxnId="{3598788E-A99D-4787-9693-9C959B9181B8}">
      <dgm:prSet/>
      <dgm:spPr/>
      <dgm:t>
        <a:bodyPr/>
        <a:lstStyle/>
        <a:p>
          <a:endParaRPr lang="en-MY"/>
        </a:p>
      </dgm:t>
    </dgm:pt>
    <dgm:pt modelId="{867D0334-AC7A-4D06-891C-68B74A630BED}">
      <dgm:prSet phldrT="[Text]"/>
      <dgm:spPr/>
      <dgm:t>
        <a:bodyPr/>
        <a:lstStyle/>
        <a:p>
          <a:r>
            <a:rPr lang="en-US" dirty="0" smtClean="0"/>
            <a:t>Zakat Module</a:t>
          </a:r>
          <a:endParaRPr lang="en-MY" dirty="0"/>
        </a:p>
      </dgm:t>
    </dgm:pt>
    <dgm:pt modelId="{2798F285-9DBE-4D70-8998-8E0206698575}" type="parTrans" cxnId="{E1E24287-8456-427F-8A6F-4B3227408E06}">
      <dgm:prSet/>
      <dgm:spPr/>
      <dgm:t>
        <a:bodyPr/>
        <a:lstStyle/>
        <a:p>
          <a:endParaRPr lang="en-MY"/>
        </a:p>
      </dgm:t>
    </dgm:pt>
    <dgm:pt modelId="{9C069953-96E6-4554-A40B-7C2604BE5643}" type="sibTrans" cxnId="{E1E24287-8456-427F-8A6F-4B3227408E06}">
      <dgm:prSet/>
      <dgm:spPr/>
      <dgm:t>
        <a:bodyPr/>
        <a:lstStyle/>
        <a:p>
          <a:endParaRPr lang="en-MY"/>
        </a:p>
      </dgm:t>
    </dgm:pt>
    <dgm:pt modelId="{51BB526B-63E0-45F9-80CE-8F663C269FB9}">
      <dgm:prSet phldrT="[Text]"/>
      <dgm:spPr/>
      <dgm:t>
        <a:bodyPr/>
        <a:lstStyle/>
        <a:p>
          <a:r>
            <a:rPr lang="en-US" dirty="0" smtClean="0"/>
            <a:t>Waqf / Endowment Module</a:t>
          </a:r>
          <a:endParaRPr lang="en-MY" dirty="0"/>
        </a:p>
      </dgm:t>
    </dgm:pt>
    <dgm:pt modelId="{51B0C3BE-A93B-410F-8D4A-828016B6CFCB}" type="parTrans" cxnId="{8CEE3AA0-13AC-46AD-908B-029F9A2D51F0}">
      <dgm:prSet/>
      <dgm:spPr/>
      <dgm:t>
        <a:bodyPr/>
        <a:lstStyle/>
        <a:p>
          <a:endParaRPr lang="en-MY"/>
        </a:p>
      </dgm:t>
    </dgm:pt>
    <dgm:pt modelId="{45B81521-09D5-4AB2-9E75-91B20B3D4D21}" type="sibTrans" cxnId="{8CEE3AA0-13AC-46AD-908B-029F9A2D51F0}">
      <dgm:prSet/>
      <dgm:spPr/>
      <dgm:t>
        <a:bodyPr/>
        <a:lstStyle/>
        <a:p>
          <a:endParaRPr lang="en-MY"/>
        </a:p>
      </dgm:t>
    </dgm:pt>
    <dgm:pt modelId="{3C920333-BC8A-4CE5-8445-943691A01437}" type="pres">
      <dgm:prSet presAssocID="{B7F35ED3-D3D9-4FBF-A72F-E76F62EAAB98}" presName="cycle" presStyleCnt="0">
        <dgm:presLayoutVars>
          <dgm:dir/>
          <dgm:resizeHandles val="exact"/>
        </dgm:presLayoutVars>
      </dgm:prSet>
      <dgm:spPr/>
      <dgm:t>
        <a:bodyPr/>
        <a:lstStyle/>
        <a:p>
          <a:endParaRPr lang="en-MY"/>
        </a:p>
      </dgm:t>
    </dgm:pt>
    <dgm:pt modelId="{F93D98E7-4F84-4883-B469-4B57B15D5830}" type="pres">
      <dgm:prSet presAssocID="{8CB6CF8A-0847-476F-95E5-9937B220B2CB}" presName="node" presStyleLbl="node1" presStyleIdx="0" presStyleCnt="5">
        <dgm:presLayoutVars>
          <dgm:bulletEnabled val="1"/>
        </dgm:presLayoutVars>
      </dgm:prSet>
      <dgm:spPr/>
      <dgm:t>
        <a:bodyPr/>
        <a:lstStyle/>
        <a:p>
          <a:endParaRPr lang="en-MY"/>
        </a:p>
      </dgm:t>
    </dgm:pt>
    <dgm:pt modelId="{BF961D28-A608-46FF-8118-CBD79381E961}" type="pres">
      <dgm:prSet presAssocID="{8CB6CF8A-0847-476F-95E5-9937B220B2CB}" presName="spNode" presStyleCnt="0"/>
      <dgm:spPr/>
      <dgm:t>
        <a:bodyPr/>
        <a:lstStyle/>
        <a:p>
          <a:endParaRPr lang="en-MY"/>
        </a:p>
      </dgm:t>
    </dgm:pt>
    <dgm:pt modelId="{1F1505D0-3E04-468A-AC4C-B0DA0ABFC8A3}" type="pres">
      <dgm:prSet presAssocID="{50C911B0-F986-416F-9967-5BDEC37285AB}" presName="sibTrans" presStyleLbl="sibTrans1D1" presStyleIdx="0" presStyleCnt="5"/>
      <dgm:spPr/>
      <dgm:t>
        <a:bodyPr/>
        <a:lstStyle/>
        <a:p>
          <a:endParaRPr lang="en-MY"/>
        </a:p>
      </dgm:t>
    </dgm:pt>
    <dgm:pt modelId="{11936D8A-0E9E-43B9-945B-0C7E1FDBBB88}" type="pres">
      <dgm:prSet presAssocID="{217DF204-7CDB-4498-84B7-40B8AB53ECCA}" presName="node" presStyleLbl="node1" presStyleIdx="1" presStyleCnt="5">
        <dgm:presLayoutVars>
          <dgm:bulletEnabled val="1"/>
        </dgm:presLayoutVars>
      </dgm:prSet>
      <dgm:spPr/>
      <dgm:t>
        <a:bodyPr/>
        <a:lstStyle/>
        <a:p>
          <a:endParaRPr lang="en-MY"/>
        </a:p>
      </dgm:t>
    </dgm:pt>
    <dgm:pt modelId="{4FF55BC2-20CA-4F6E-A7B3-5A26B7A4FE6F}" type="pres">
      <dgm:prSet presAssocID="{217DF204-7CDB-4498-84B7-40B8AB53ECCA}" presName="spNode" presStyleCnt="0"/>
      <dgm:spPr/>
      <dgm:t>
        <a:bodyPr/>
        <a:lstStyle/>
        <a:p>
          <a:endParaRPr lang="en-MY"/>
        </a:p>
      </dgm:t>
    </dgm:pt>
    <dgm:pt modelId="{1471DCD8-21F8-440E-90A3-A9B3436E95E4}" type="pres">
      <dgm:prSet presAssocID="{F2C364C2-F4A9-4F80-BC4A-DA5A60DA1531}" presName="sibTrans" presStyleLbl="sibTrans1D1" presStyleIdx="1" presStyleCnt="5"/>
      <dgm:spPr/>
      <dgm:t>
        <a:bodyPr/>
        <a:lstStyle/>
        <a:p>
          <a:endParaRPr lang="en-MY"/>
        </a:p>
      </dgm:t>
    </dgm:pt>
    <dgm:pt modelId="{A8FA639B-2291-4B3D-8E89-90459838ADF4}" type="pres">
      <dgm:prSet presAssocID="{26533736-1668-46F5-893A-71292DEE370A}" presName="node" presStyleLbl="node1" presStyleIdx="2" presStyleCnt="5">
        <dgm:presLayoutVars>
          <dgm:bulletEnabled val="1"/>
        </dgm:presLayoutVars>
      </dgm:prSet>
      <dgm:spPr/>
      <dgm:t>
        <a:bodyPr/>
        <a:lstStyle/>
        <a:p>
          <a:endParaRPr lang="en-MY"/>
        </a:p>
      </dgm:t>
    </dgm:pt>
    <dgm:pt modelId="{D272C9DC-22E9-45A4-B822-B57038B949E1}" type="pres">
      <dgm:prSet presAssocID="{26533736-1668-46F5-893A-71292DEE370A}" presName="spNode" presStyleCnt="0"/>
      <dgm:spPr/>
      <dgm:t>
        <a:bodyPr/>
        <a:lstStyle/>
        <a:p>
          <a:endParaRPr lang="en-MY"/>
        </a:p>
      </dgm:t>
    </dgm:pt>
    <dgm:pt modelId="{30A478CF-2F51-43BC-9A0C-256864938F94}" type="pres">
      <dgm:prSet presAssocID="{052707EE-A87C-4865-88B8-8A4BBA3D67C4}" presName="sibTrans" presStyleLbl="sibTrans1D1" presStyleIdx="2" presStyleCnt="5"/>
      <dgm:spPr/>
      <dgm:t>
        <a:bodyPr/>
        <a:lstStyle/>
        <a:p>
          <a:endParaRPr lang="en-MY"/>
        </a:p>
      </dgm:t>
    </dgm:pt>
    <dgm:pt modelId="{3A855AC6-EEE5-4A3F-9F36-5F8737753F18}" type="pres">
      <dgm:prSet presAssocID="{867D0334-AC7A-4D06-891C-68B74A630BED}" presName="node" presStyleLbl="node1" presStyleIdx="3" presStyleCnt="5">
        <dgm:presLayoutVars>
          <dgm:bulletEnabled val="1"/>
        </dgm:presLayoutVars>
      </dgm:prSet>
      <dgm:spPr/>
      <dgm:t>
        <a:bodyPr/>
        <a:lstStyle/>
        <a:p>
          <a:endParaRPr lang="en-MY"/>
        </a:p>
      </dgm:t>
    </dgm:pt>
    <dgm:pt modelId="{D98331F9-CF82-4CB5-A883-A7F12D9F4CEF}" type="pres">
      <dgm:prSet presAssocID="{867D0334-AC7A-4D06-891C-68B74A630BED}" presName="spNode" presStyleCnt="0"/>
      <dgm:spPr/>
      <dgm:t>
        <a:bodyPr/>
        <a:lstStyle/>
        <a:p>
          <a:endParaRPr lang="en-MY"/>
        </a:p>
      </dgm:t>
    </dgm:pt>
    <dgm:pt modelId="{E639C2D0-7068-4F9B-A6CD-DA05990C857A}" type="pres">
      <dgm:prSet presAssocID="{9C069953-96E6-4554-A40B-7C2604BE5643}" presName="sibTrans" presStyleLbl="sibTrans1D1" presStyleIdx="3" presStyleCnt="5"/>
      <dgm:spPr/>
      <dgm:t>
        <a:bodyPr/>
        <a:lstStyle/>
        <a:p>
          <a:endParaRPr lang="en-MY"/>
        </a:p>
      </dgm:t>
    </dgm:pt>
    <dgm:pt modelId="{A9993D5E-80C6-411A-8C50-7530E2C8486F}" type="pres">
      <dgm:prSet presAssocID="{51BB526B-63E0-45F9-80CE-8F663C269FB9}" presName="node" presStyleLbl="node1" presStyleIdx="4" presStyleCnt="5">
        <dgm:presLayoutVars>
          <dgm:bulletEnabled val="1"/>
        </dgm:presLayoutVars>
      </dgm:prSet>
      <dgm:spPr/>
      <dgm:t>
        <a:bodyPr/>
        <a:lstStyle/>
        <a:p>
          <a:endParaRPr lang="en-MY"/>
        </a:p>
      </dgm:t>
    </dgm:pt>
    <dgm:pt modelId="{21E27AEC-E276-4C75-9D3F-7995D2360247}" type="pres">
      <dgm:prSet presAssocID="{51BB526B-63E0-45F9-80CE-8F663C269FB9}" presName="spNode" presStyleCnt="0"/>
      <dgm:spPr/>
      <dgm:t>
        <a:bodyPr/>
        <a:lstStyle/>
        <a:p>
          <a:endParaRPr lang="en-MY"/>
        </a:p>
      </dgm:t>
    </dgm:pt>
    <dgm:pt modelId="{BE8FAAC0-DD1E-4799-B27E-14D21731CC41}" type="pres">
      <dgm:prSet presAssocID="{45B81521-09D5-4AB2-9E75-91B20B3D4D21}" presName="sibTrans" presStyleLbl="sibTrans1D1" presStyleIdx="4" presStyleCnt="5"/>
      <dgm:spPr/>
      <dgm:t>
        <a:bodyPr/>
        <a:lstStyle/>
        <a:p>
          <a:endParaRPr lang="en-MY"/>
        </a:p>
      </dgm:t>
    </dgm:pt>
  </dgm:ptLst>
  <dgm:cxnLst>
    <dgm:cxn modelId="{3598788E-A99D-4787-9693-9C959B9181B8}" srcId="{B7F35ED3-D3D9-4FBF-A72F-E76F62EAAB98}" destId="{26533736-1668-46F5-893A-71292DEE370A}" srcOrd="2" destOrd="0" parTransId="{E4D028A6-1E9E-4A79-AC68-5A6C8CD6A563}" sibTransId="{052707EE-A87C-4865-88B8-8A4BBA3D67C4}"/>
    <dgm:cxn modelId="{C1C834CC-7651-4D3F-9D15-001E5C03843B}" srcId="{B7F35ED3-D3D9-4FBF-A72F-E76F62EAAB98}" destId="{217DF204-7CDB-4498-84B7-40B8AB53ECCA}" srcOrd="1" destOrd="0" parTransId="{26F0A5B5-9AD0-40FC-BA01-98D2FC9EFE96}" sibTransId="{F2C364C2-F4A9-4F80-BC4A-DA5A60DA1531}"/>
    <dgm:cxn modelId="{E7CFB7BA-FE2E-4F4D-83CD-983822D25A5D}" srcId="{B7F35ED3-D3D9-4FBF-A72F-E76F62EAAB98}" destId="{8CB6CF8A-0847-476F-95E5-9937B220B2CB}" srcOrd="0" destOrd="0" parTransId="{9C3F3443-8877-4F9F-94D2-A3F35610FE07}" sibTransId="{50C911B0-F986-416F-9967-5BDEC37285AB}"/>
    <dgm:cxn modelId="{8CEE3AA0-13AC-46AD-908B-029F9A2D51F0}" srcId="{B7F35ED3-D3D9-4FBF-A72F-E76F62EAAB98}" destId="{51BB526B-63E0-45F9-80CE-8F663C269FB9}" srcOrd="4" destOrd="0" parTransId="{51B0C3BE-A93B-410F-8D4A-828016B6CFCB}" sibTransId="{45B81521-09D5-4AB2-9E75-91B20B3D4D21}"/>
    <dgm:cxn modelId="{A45ABAA9-C2F0-4AD8-BAA3-2CC5617C831C}" type="presOf" srcId="{8CB6CF8A-0847-476F-95E5-9937B220B2CB}" destId="{F93D98E7-4F84-4883-B469-4B57B15D5830}" srcOrd="0" destOrd="0" presId="urn:microsoft.com/office/officeart/2005/8/layout/cycle6"/>
    <dgm:cxn modelId="{A9F84F5E-F907-401C-A399-E6D22E3289C4}" type="presOf" srcId="{9C069953-96E6-4554-A40B-7C2604BE5643}" destId="{E639C2D0-7068-4F9B-A6CD-DA05990C857A}" srcOrd="0" destOrd="0" presId="urn:microsoft.com/office/officeart/2005/8/layout/cycle6"/>
    <dgm:cxn modelId="{E1E24287-8456-427F-8A6F-4B3227408E06}" srcId="{B7F35ED3-D3D9-4FBF-A72F-E76F62EAAB98}" destId="{867D0334-AC7A-4D06-891C-68B74A630BED}" srcOrd="3" destOrd="0" parTransId="{2798F285-9DBE-4D70-8998-8E0206698575}" sibTransId="{9C069953-96E6-4554-A40B-7C2604BE5643}"/>
    <dgm:cxn modelId="{C207A91C-9BB3-4344-B3A6-4FDD2FA1B767}" type="presOf" srcId="{F2C364C2-F4A9-4F80-BC4A-DA5A60DA1531}" destId="{1471DCD8-21F8-440E-90A3-A9B3436E95E4}" srcOrd="0" destOrd="0" presId="urn:microsoft.com/office/officeart/2005/8/layout/cycle6"/>
    <dgm:cxn modelId="{3A774186-1EF6-4266-8F93-A8DD8189D533}" type="presOf" srcId="{052707EE-A87C-4865-88B8-8A4BBA3D67C4}" destId="{30A478CF-2F51-43BC-9A0C-256864938F94}" srcOrd="0" destOrd="0" presId="urn:microsoft.com/office/officeart/2005/8/layout/cycle6"/>
    <dgm:cxn modelId="{3B34839E-CC3D-4803-98AC-D3018FE45346}" type="presOf" srcId="{45B81521-09D5-4AB2-9E75-91B20B3D4D21}" destId="{BE8FAAC0-DD1E-4799-B27E-14D21731CC41}" srcOrd="0" destOrd="0" presId="urn:microsoft.com/office/officeart/2005/8/layout/cycle6"/>
    <dgm:cxn modelId="{CAFD2DF2-3523-4D73-9F97-385ABD6D6FDC}" type="presOf" srcId="{26533736-1668-46F5-893A-71292DEE370A}" destId="{A8FA639B-2291-4B3D-8E89-90459838ADF4}" srcOrd="0" destOrd="0" presId="urn:microsoft.com/office/officeart/2005/8/layout/cycle6"/>
    <dgm:cxn modelId="{380793B7-2BF6-482D-AB92-ACFD72334D40}" type="presOf" srcId="{50C911B0-F986-416F-9967-5BDEC37285AB}" destId="{1F1505D0-3E04-468A-AC4C-B0DA0ABFC8A3}" srcOrd="0" destOrd="0" presId="urn:microsoft.com/office/officeart/2005/8/layout/cycle6"/>
    <dgm:cxn modelId="{DC2E50AF-C4CF-478C-A549-65744A90CCFB}" type="presOf" srcId="{217DF204-7CDB-4498-84B7-40B8AB53ECCA}" destId="{11936D8A-0E9E-43B9-945B-0C7E1FDBBB88}" srcOrd="0" destOrd="0" presId="urn:microsoft.com/office/officeart/2005/8/layout/cycle6"/>
    <dgm:cxn modelId="{15279078-9B97-48C0-BF61-E1990EFA270C}" type="presOf" srcId="{51BB526B-63E0-45F9-80CE-8F663C269FB9}" destId="{A9993D5E-80C6-411A-8C50-7530E2C8486F}" srcOrd="0" destOrd="0" presId="urn:microsoft.com/office/officeart/2005/8/layout/cycle6"/>
    <dgm:cxn modelId="{4BAD37B9-82FE-432B-8DB6-887CF91BD999}" type="presOf" srcId="{867D0334-AC7A-4D06-891C-68B74A630BED}" destId="{3A855AC6-EEE5-4A3F-9F36-5F8737753F18}" srcOrd="0" destOrd="0" presId="urn:microsoft.com/office/officeart/2005/8/layout/cycle6"/>
    <dgm:cxn modelId="{B0A3AD19-73D7-46CC-AE98-EEF7BBF71E9C}" type="presOf" srcId="{B7F35ED3-D3D9-4FBF-A72F-E76F62EAAB98}" destId="{3C920333-BC8A-4CE5-8445-943691A01437}" srcOrd="0" destOrd="0" presId="urn:microsoft.com/office/officeart/2005/8/layout/cycle6"/>
    <dgm:cxn modelId="{1BEB0C5A-8E18-41B8-9D2F-568658E48AA0}" type="presParOf" srcId="{3C920333-BC8A-4CE5-8445-943691A01437}" destId="{F93D98E7-4F84-4883-B469-4B57B15D5830}" srcOrd="0" destOrd="0" presId="urn:microsoft.com/office/officeart/2005/8/layout/cycle6"/>
    <dgm:cxn modelId="{69D0F52E-90A2-451D-822D-4A370AA27E56}" type="presParOf" srcId="{3C920333-BC8A-4CE5-8445-943691A01437}" destId="{BF961D28-A608-46FF-8118-CBD79381E961}" srcOrd="1" destOrd="0" presId="urn:microsoft.com/office/officeart/2005/8/layout/cycle6"/>
    <dgm:cxn modelId="{ADB7BC39-7999-4C2D-829C-26669D645216}" type="presParOf" srcId="{3C920333-BC8A-4CE5-8445-943691A01437}" destId="{1F1505D0-3E04-468A-AC4C-B0DA0ABFC8A3}" srcOrd="2" destOrd="0" presId="urn:microsoft.com/office/officeart/2005/8/layout/cycle6"/>
    <dgm:cxn modelId="{8A2B5175-208D-4800-ABE3-C31EF5AAE07F}" type="presParOf" srcId="{3C920333-BC8A-4CE5-8445-943691A01437}" destId="{11936D8A-0E9E-43B9-945B-0C7E1FDBBB88}" srcOrd="3" destOrd="0" presId="urn:microsoft.com/office/officeart/2005/8/layout/cycle6"/>
    <dgm:cxn modelId="{0E2E64F0-7236-4283-97A8-B9A6F3D9C018}" type="presParOf" srcId="{3C920333-BC8A-4CE5-8445-943691A01437}" destId="{4FF55BC2-20CA-4F6E-A7B3-5A26B7A4FE6F}" srcOrd="4" destOrd="0" presId="urn:microsoft.com/office/officeart/2005/8/layout/cycle6"/>
    <dgm:cxn modelId="{601CA1B5-EA32-480F-B834-978E52162B24}" type="presParOf" srcId="{3C920333-BC8A-4CE5-8445-943691A01437}" destId="{1471DCD8-21F8-440E-90A3-A9B3436E95E4}" srcOrd="5" destOrd="0" presId="urn:microsoft.com/office/officeart/2005/8/layout/cycle6"/>
    <dgm:cxn modelId="{73C36A98-4BD6-48A0-AA2E-BA3DDC765300}" type="presParOf" srcId="{3C920333-BC8A-4CE5-8445-943691A01437}" destId="{A8FA639B-2291-4B3D-8E89-90459838ADF4}" srcOrd="6" destOrd="0" presId="urn:microsoft.com/office/officeart/2005/8/layout/cycle6"/>
    <dgm:cxn modelId="{657BD8EE-DC11-4A04-9C67-54DEDB42AF11}" type="presParOf" srcId="{3C920333-BC8A-4CE5-8445-943691A01437}" destId="{D272C9DC-22E9-45A4-B822-B57038B949E1}" srcOrd="7" destOrd="0" presId="urn:microsoft.com/office/officeart/2005/8/layout/cycle6"/>
    <dgm:cxn modelId="{3F77494D-42A0-4E19-9906-0AEACACF8119}" type="presParOf" srcId="{3C920333-BC8A-4CE5-8445-943691A01437}" destId="{30A478CF-2F51-43BC-9A0C-256864938F94}" srcOrd="8" destOrd="0" presId="urn:microsoft.com/office/officeart/2005/8/layout/cycle6"/>
    <dgm:cxn modelId="{3026C58B-ED66-480F-BE1F-7473C5794F1A}" type="presParOf" srcId="{3C920333-BC8A-4CE5-8445-943691A01437}" destId="{3A855AC6-EEE5-4A3F-9F36-5F8737753F18}" srcOrd="9" destOrd="0" presId="urn:microsoft.com/office/officeart/2005/8/layout/cycle6"/>
    <dgm:cxn modelId="{38A72876-CFED-497E-A118-E6C0864175D5}" type="presParOf" srcId="{3C920333-BC8A-4CE5-8445-943691A01437}" destId="{D98331F9-CF82-4CB5-A883-A7F12D9F4CEF}" srcOrd="10" destOrd="0" presId="urn:microsoft.com/office/officeart/2005/8/layout/cycle6"/>
    <dgm:cxn modelId="{ED11ACB6-EEC9-46E8-BFD0-7B8D8F4AFB4B}" type="presParOf" srcId="{3C920333-BC8A-4CE5-8445-943691A01437}" destId="{E639C2D0-7068-4F9B-A6CD-DA05990C857A}" srcOrd="11" destOrd="0" presId="urn:microsoft.com/office/officeart/2005/8/layout/cycle6"/>
    <dgm:cxn modelId="{2D5159C3-CFB5-4237-9C7E-3836967E5EFF}" type="presParOf" srcId="{3C920333-BC8A-4CE5-8445-943691A01437}" destId="{A9993D5E-80C6-411A-8C50-7530E2C8486F}" srcOrd="12" destOrd="0" presId="urn:microsoft.com/office/officeart/2005/8/layout/cycle6"/>
    <dgm:cxn modelId="{F2861B7E-2712-4BB4-8723-BF33DE6CF91F}" type="presParOf" srcId="{3C920333-BC8A-4CE5-8445-943691A01437}" destId="{21E27AEC-E276-4C75-9D3F-7995D2360247}" srcOrd="13" destOrd="0" presId="urn:microsoft.com/office/officeart/2005/8/layout/cycle6"/>
    <dgm:cxn modelId="{EE59F71A-D1F6-490C-A588-5779479FE6D6}" type="presParOf" srcId="{3C920333-BC8A-4CE5-8445-943691A01437}" destId="{BE8FAAC0-DD1E-4799-B27E-14D21731CC41}"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5BA153A-BA9D-4C62-91FC-486AF098C394}"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MY"/>
        </a:p>
      </dgm:t>
    </dgm:pt>
    <dgm:pt modelId="{B80D21B7-716A-4FC4-8145-583B8D2D37CE}">
      <dgm:prSet/>
      <dgm:spPr/>
      <dgm:t>
        <a:bodyPr/>
        <a:lstStyle/>
        <a:p>
          <a:pPr rtl="0"/>
          <a:r>
            <a:rPr lang="en-MY" dirty="0" smtClean="0"/>
            <a:t>POS System</a:t>
          </a:r>
          <a:endParaRPr lang="en-MY" dirty="0"/>
        </a:p>
      </dgm:t>
    </dgm:pt>
    <dgm:pt modelId="{F1342649-C82F-4093-BF3A-0CF04CF1D13F}" type="parTrans" cxnId="{C46717EF-F7DA-420F-BA0B-9C70610FDE94}">
      <dgm:prSet/>
      <dgm:spPr/>
      <dgm:t>
        <a:bodyPr/>
        <a:lstStyle/>
        <a:p>
          <a:endParaRPr lang="en-MY"/>
        </a:p>
      </dgm:t>
    </dgm:pt>
    <dgm:pt modelId="{0FE535BB-5C13-466D-8D29-F7C4F2F43A39}" type="sibTrans" cxnId="{C46717EF-F7DA-420F-BA0B-9C70610FDE94}">
      <dgm:prSet/>
      <dgm:spPr/>
      <dgm:t>
        <a:bodyPr/>
        <a:lstStyle/>
        <a:p>
          <a:endParaRPr lang="en-MY"/>
        </a:p>
      </dgm:t>
    </dgm:pt>
    <dgm:pt modelId="{C2547EAD-2BDD-46B7-8623-72AAFDC3C6C4}">
      <dgm:prSet/>
      <dgm:spPr/>
      <dgm:t>
        <a:bodyPr/>
        <a:lstStyle/>
        <a:p>
          <a:pPr rtl="0"/>
          <a:r>
            <a:rPr lang="en-MY" smtClean="0"/>
            <a:t>Fixed Asset Management</a:t>
          </a:r>
          <a:endParaRPr lang="en-MY"/>
        </a:p>
      </dgm:t>
    </dgm:pt>
    <dgm:pt modelId="{164B28B8-B624-40C8-9432-5D170F019CC2}" type="parTrans" cxnId="{C9EC0A6B-AB0C-4235-98C3-680C751653BE}">
      <dgm:prSet/>
      <dgm:spPr/>
      <dgm:t>
        <a:bodyPr/>
        <a:lstStyle/>
        <a:p>
          <a:endParaRPr lang="en-MY"/>
        </a:p>
      </dgm:t>
    </dgm:pt>
    <dgm:pt modelId="{DBA85BD9-EC20-4B19-8386-3186BC405488}" type="sibTrans" cxnId="{C9EC0A6B-AB0C-4235-98C3-680C751653BE}">
      <dgm:prSet/>
      <dgm:spPr/>
      <dgm:t>
        <a:bodyPr/>
        <a:lstStyle/>
        <a:p>
          <a:endParaRPr lang="en-MY"/>
        </a:p>
      </dgm:t>
    </dgm:pt>
    <dgm:pt modelId="{E20DFF6A-1852-4F72-B2BF-1207A4DE0B86}">
      <dgm:prSet/>
      <dgm:spPr/>
      <dgm:t>
        <a:bodyPr/>
        <a:lstStyle/>
        <a:p>
          <a:pPr rtl="0"/>
          <a:r>
            <a:rPr lang="en-MY" smtClean="0"/>
            <a:t>Payroll System</a:t>
          </a:r>
          <a:endParaRPr lang="en-MY"/>
        </a:p>
      </dgm:t>
    </dgm:pt>
    <dgm:pt modelId="{1BD78303-4D9C-4B12-8414-A07FEA54EC0A}" type="parTrans" cxnId="{EE95966C-D7E3-4AB4-AA1B-02AD25D8B6C3}">
      <dgm:prSet/>
      <dgm:spPr/>
      <dgm:t>
        <a:bodyPr/>
        <a:lstStyle/>
        <a:p>
          <a:endParaRPr lang="en-MY"/>
        </a:p>
      </dgm:t>
    </dgm:pt>
    <dgm:pt modelId="{C609970A-0A77-49C3-BAA7-6A35C43F0FB6}" type="sibTrans" cxnId="{EE95966C-D7E3-4AB4-AA1B-02AD25D8B6C3}">
      <dgm:prSet/>
      <dgm:spPr/>
      <dgm:t>
        <a:bodyPr/>
        <a:lstStyle/>
        <a:p>
          <a:endParaRPr lang="en-MY"/>
        </a:p>
      </dgm:t>
    </dgm:pt>
    <dgm:pt modelId="{8DCB5D89-907A-45EC-8CCC-05A4E6F5C6D7}">
      <dgm:prSet/>
      <dgm:spPr/>
      <dgm:t>
        <a:bodyPr/>
        <a:lstStyle/>
        <a:p>
          <a:pPr rtl="0"/>
          <a:r>
            <a:rPr lang="en-MY" smtClean="0"/>
            <a:t>CRM System</a:t>
          </a:r>
          <a:endParaRPr lang="en-MY"/>
        </a:p>
      </dgm:t>
    </dgm:pt>
    <dgm:pt modelId="{C3ECE9D1-09AD-4E4E-AC8D-71468FC087A3}" type="parTrans" cxnId="{1F2757BC-7344-43F4-BA64-9A15E52AB160}">
      <dgm:prSet/>
      <dgm:spPr/>
      <dgm:t>
        <a:bodyPr/>
        <a:lstStyle/>
        <a:p>
          <a:endParaRPr lang="en-MY"/>
        </a:p>
      </dgm:t>
    </dgm:pt>
    <dgm:pt modelId="{EEE2B533-68DB-4A4F-ACFB-9FE2AC2FF907}" type="sibTrans" cxnId="{1F2757BC-7344-43F4-BA64-9A15E52AB160}">
      <dgm:prSet/>
      <dgm:spPr/>
      <dgm:t>
        <a:bodyPr/>
        <a:lstStyle/>
        <a:p>
          <a:endParaRPr lang="en-MY"/>
        </a:p>
      </dgm:t>
    </dgm:pt>
    <dgm:pt modelId="{C08755EC-F6C5-420D-BD2B-0EDD82818CEE}">
      <dgm:prSet/>
      <dgm:spPr/>
      <dgm:t>
        <a:bodyPr/>
        <a:lstStyle/>
        <a:p>
          <a:pPr rtl="0"/>
          <a:r>
            <a:rPr lang="en-MY" dirty="0" smtClean="0"/>
            <a:t>Cash Book System</a:t>
          </a:r>
          <a:endParaRPr lang="en-MY" dirty="0"/>
        </a:p>
      </dgm:t>
    </dgm:pt>
    <dgm:pt modelId="{6A29DC54-A498-4389-9316-F642F07D2ACC}" type="sibTrans" cxnId="{8D075C6D-B517-4566-AACB-C812AE01810E}">
      <dgm:prSet/>
      <dgm:spPr/>
      <dgm:t>
        <a:bodyPr/>
        <a:lstStyle/>
        <a:p>
          <a:endParaRPr lang="en-MY"/>
        </a:p>
      </dgm:t>
    </dgm:pt>
    <dgm:pt modelId="{E816FCEA-D2D9-41F0-8FDB-4987D8892A16}" type="parTrans" cxnId="{8D075C6D-B517-4566-AACB-C812AE01810E}">
      <dgm:prSet/>
      <dgm:spPr/>
      <dgm:t>
        <a:bodyPr/>
        <a:lstStyle/>
        <a:p>
          <a:endParaRPr lang="en-MY"/>
        </a:p>
      </dgm:t>
    </dgm:pt>
    <dgm:pt modelId="{AB0D6DB7-6B5D-4F3F-BF8C-397B13D4B178}" type="pres">
      <dgm:prSet presAssocID="{45BA153A-BA9D-4C62-91FC-486AF098C394}" presName="linear" presStyleCnt="0">
        <dgm:presLayoutVars>
          <dgm:animLvl val="lvl"/>
          <dgm:resizeHandles val="exact"/>
        </dgm:presLayoutVars>
      </dgm:prSet>
      <dgm:spPr/>
      <dgm:t>
        <a:bodyPr/>
        <a:lstStyle/>
        <a:p>
          <a:endParaRPr lang="en-MY"/>
        </a:p>
      </dgm:t>
    </dgm:pt>
    <dgm:pt modelId="{9CBB304F-D530-40F5-BBC6-13F8E06A133B}" type="pres">
      <dgm:prSet presAssocID="{C08755EC-F6C5-420D-BD2B-0EDD82818CEE}" presName="parentText" presStyleLbl="node1" presStyleIdx="0" presStyleCnt="5" custLinFactY="-32290" custLinFactNeighborX="2172" custLinFactNeighborY="-100000">
        <dgm:presLayoutVars>
          <dgm:chMax val="0"/>
          <dgm:bulletEnabled val="1"/>
        </dgm:presLayoutVars>
      </dgm:prSet>
      <dgm:spPr/>
      <dgm:t>
        <a:bodyPr/>
        <a:lstStyle/>
        <a:p>
          <a:endParaRPr lang="en-MY"/>
        </a:p>
      </dgm:t>
    </dgm:pt>
    <dgm:pt modelId="{E6B96454-346E-4B46-BDF5-A0C990666CA4}" type="pres">
      <dgm:prSet presAssocID="{6A29DC54-A498-4389-9316-F642F07D2ACC}" presName="spacer" presStyleCnt="0"/>
      <dgm:spPr/>
      <dgm:t>
        <a:bodyPr/>
        <a:lstStyle/>
        <a:p>
          <a:endParaRPr lang="en-MY"/>
        </a:p>
      </dgm:t>
    </dgm:pt>
    <dgm:pt modelId="{1B24C026-57A6-42C2-A041-F51D277D6346}" type="pres">
      <dgm:prSet presAssocID="{B80D21B7-716A-4FC4-8145-583B8D2D37CE}" presName="parentText" presStyleLbl="node1" presStyleIdx="1" presStyleCnt="5">
        <dgm:presLayoutVars>
          <dgm:chMax val="0"/>
          <dgm:bulletEnabled val="1"/>
        </dgm:presLayoutVars>
      </dgm:prSet>
      <dgm:spPr/>
      <dgm:t>
        <a:bodyPr/>
        <a:lstStyle/>
        <a:p>
          <a:endParaRPr lang="en-MY"/>
        </a:p>
      </dgm:t>
    </dgm:pt>
    <dgm:pt modelId="{737EDECE-CB2F-4C37-9324-36996463EC31}" type="pres">
      <dgm:prSet presAssocID="{0FE535BB-5C13-466D-8D29-F7C4F2F43A39}" presName="spacer" presStyleCnt="0"/>
      <dgm:spPr/>
      <dgm:t>
        <a:bodyPr/>
        <a:lstStyle/>
        <a:p>
          <a:endParaRPr lang="en-MY"/>
        </a:p>
      </dgm:t>
    </dgm:pt>
    <dgm:pt modelId="{0E404BC9-02B3-4B30-8D0B-EB6575441CA4}" type="pres">
      <dgm:prSet presAssocID="{C2547EAD-2BDD-46B7-8623-72AAFDC3C6C4}" presName="parentText" presStyleLbl="node1" presStyleIdx="2" presStyleCnt="5">
        <dgm:presLayoutVars>
          <dgm:chMax val="0"/>
          <dgm:bulletEnabled val="1"/>
        </dgm:presLayoutVars>
      </dgm:prSet>
      <dgm:spPr/>
      <dgm:t>
        <a:bodyPr/>
        <a:lstStyle/>
        <a:p>
          <a:endParaRPr lang="en-MY"/>
        </a:p>
      </dgm:t>
    </dgm:pt>
    <dgm:pt modelId="{D73E191B-D557-4E79-B3A9-C445C14B9C94}" type="pres">
      <dgm:prSet presAssocID="{DBA85BD9-EC20-4B19-8386-3186BC405488}" presName="spacer" presStyleCnt="0"/>
      <dgm:spPr/>
      <dgm:t>
        <a:bodyPr/>
        <a:lstStyle/>
        <a:p>
          <a:endParaRPr lang="en-MY"/>
        </a:p>
      </dgm:t>
    </dgm:pt>
    <dgm:pt modelId="{7C3D1297-A24A-4689-A875-62E09BCFE2FD}" type="pres">
      <dgm:prSet presAssocID="{E20DFF6A-1852-4F72-B2BF-1207A4DE0B86}" presName="parentText" presStyleLbl="node1" presStyleIdx="3" presStyleCnt="5">
        <dgm:presLayoutVars>
          <dgm:chMax val="0"/>
          <dgm:bulletEnabled val="1"/>
        </dgm:presLayoutVars>
      </dgm:prSet>
      <dgm:spPr/>
      <dgm:t>
        <a:bodyPr/>
        <a:lstStyle/>
        <a:p>
          <a:endParaRPr lang="en-MY"/>
        </a:p>
      </dgm:t>
    </dgm:pt>
    <dgm:pt modelId="{E2A4627B-FB77-49C6-959E-E73BF6521053}" type="pres">
      <dgm:prSet presAssocID="{C609970A-0A77-49C3-BAA7-6A35C43F0FB6}" presName="spacer" presStyleCnt="0"/>
      <dgm:spPr/>
      <dgm:t>
        <a:bodyPr/>
        <a:lstStyle/>
        <a:p>
          <a:endParaRPr lang="en-MY"/>
        </a:p>
      </dgm:t>
    </dgm:pt>
    <dgm:pt modelId="{9A5EF4A0-AF59-4D40-8DBB-70FA311B4030}" type="pres">
      <dgm:prSet presAssocID="{8DCB5D89-907A-45EC-8CCC-05A4E6F5C6D7}" presName="parentText" presStyleLbl="node1" presStyleIdx="4" presStyleCnt="5">
        <dgm:presLayoutVars>
          <dgm:chMax val="0"/>
          <dgm:bulletEnabled val="1"/>
        </dgm:presLayoutVars>
      </dgm:prSet>
      <dgm:spPr/>
      <dgm:t>
        <a:bodyPr/>
        <a:lstStyle/>
        <a:p>
          <a:endParaRPr lang="en-MY"/>
        </a:p>
      </dgm:t>
    </dgm:pt>
  </dgm:ptLst>
  <dgm:cxnLst>
    <dgm:cxn modelId="{EE95966C-D7E3-4AB4-AA1B-02AD25D8B6C3}" srcId="{45BA153A-BA9D-4C62-91FC-486AF098C394}" destId="{E20DFF6A-1852-4F72-B2BF-1207A4DE0B86}" srcOrd="3" destOrd="0" parTransId="{1BD78303-4D9C-4B12-8414-A07FEA54EC0A}" sibTransId="{C609970A-0A77-49C3-BAA7-6A35C43F0FB6}"/>
    <dgm:cxn modelId="{1F2757BC-7344-43F4-BA64-9A15E52AB160}" srcId="{45BA153A-BA9D-4C62-91FC-486AF098C394}" destId="{8DCB5D89-907A-45EC-8CCC-05A4E6F5C6D7}" srcOrd="4" destOrd="0" parTransId="{C3ECE9D1-09AD-4E4E-AC8D-71468FC087A3}" sibTransId="{EEE2B533-68DB-4A4F-ACFB-9FE2AC2FF907}"/>
    <dgm:cxn modelId="{EA0C4B8B-E5E3-4D71-B4E8-2042797B046E}" type="presOf" srcId="{C2547EAD-2BDD-46B7-8623-72AAFDC3C6C4}" destId="{0E404BC9-02B3-4B30-8D0B-EB6575441CA4}" srcOrd="0" destOrd="0" presId="urn:microsoft.com/office/officeart/2005/8/layout/vList2"/>
    <dgm:cxn modelId="{1B452BAE-677F-415D-A548-C362A7E24F47}" type="presOf" srcId="{8DCB5D89-907A-45EC-8CCC-05A4E6F5C6D7}" destId="{9A5EF4A0-AF59-4D40-8DBB-70FA311B4030}" srcOrd="0" destOrd="0" presId="urn:microsoft.com/office/officeart/2005/8/layout/vList2"/>
    <dgm:cxn modelId="{C9EC0A6B-AB0C-4235-98C3-680C751653BE}" srcId="{45BA153A-BA9D-4C62-91FC-486AF098C394}" destId="{C2547EAD-2BDD-46B7-8623-72AAFDC3C6C4}" srcOrd="2" destOrd="0" parTransId="{164B28B8-B624-40C8-9432-5D170F019CC2}" sibTransId="{DBA85BD9-EC20-4B19-8386-3186BC405488}"/>
    <dgm:cxn modelId="{393DA6E2-F39C-41CF-8141-AAB5413DD393}" type="presOf" srcId="{B80D21B7-716A-4FC4-8145-583B8D2D37CE}" destId="{1B24C026-57A6-42C2-A041-F51D277D6346}" srcOrd="0" destOrd="0" presId="urn:microsoft.com/office/officeart/2005/8/layout/vList2"/>
    <dgm:cxn modelId="{C46717EF-F7DA-420F-BA0B-9C70610FDE94}" srcId="{45BA153A-BA9D-4C62-91FC-486AF098C394}" destId="{B80D21B7-716A-4FC4-8145-583B8D2D37CE}" srcOrd="1" destOrd="0" parTransId="{F1342649-C82F-4093-BF3A-0CF04CF1D13F}" sibTransId="{0FE535BB-5C13-466D-8D29-F7C4F2F43A39}"/>
    <dgm:cxn modelId="{C90187E1-E1B1-411D-913E-028A5E24AC6D}" type="presOf" srcId="{45BA153A-BA9D-4C62-91FC-486AF098C394}" destId="{AB0D6DB7-6B5D-4F3F-BF8C-397B13D4B178}" srcOrd="0" destOrd="0" presId="urn:microsoft.com/office/officeart/2005/8/layout/vList2"/>
    <dgm:cxn modelId="{8D075C6D-B517-4566-AACB-C812AE01810E}" srcId="{45BA153A-BA9D-4C62-91FC-486AF098C394}" destId="{C08755EC-F6C5-420D-BD2B-0EDD82818CEE}" srcOrd="0" destOrd="0" parTransId="{E816FCEA-D2D9-41F0-8FDB-4987D8892A16}" sibTransId="{6A29DC54-A498-4389-9316-F642F07D2ACC}"/>
    <dgm:cxn modelId="{054DAE9A-0094-4071-ACA9-B495E054DCE6}" type="presOf" srcId="{C08755EC-F6C5-420D-BD2B-0EDD82818CEE}" destId="{9CBB304F-D530-40F5-BBC6-13F8E06A133B}" srcOrd="0" destOrd="0" presId="urn:microsoft.com/office/officeart/2005/8/layout/vList2"/>
    <dgm:cxn modelId="{5CAF0551-5F11-4232-B9F7-89AAADA30BB2}" type="presOf" srcId="{E20DFF6A-1852-4F72-B2BF-1207A4DE0B86}" destId="{7C3D1297-A24A-4689-A875-62E09BCFE2FD}" srcOrd="0" destOrd="0" presId="urn:microsoft.com/office/officeart/2005/8/layout/vList2"/>
    <dgm:cxn modelId="{30BDE3DB-FE81-4676-9D35-46DB47B57900}" type="presParOf" srcId="{AB0D6DB7-6B5D-4F3F-BF8C-397B13D4B178}" destId="{9CBB304F-D530-40F5-BBC6-13F8E06A133B}" srcOrd="0" destOrd="0" presId="urn:microsoft.com/office/officeart/2005/8/layout/vList2"/>
    <dgm:cxn modelId="{4BD2B355-84BC-4785-9F44-148C6E93BAA0}" type="presParOf" srcId="{AB0D6DB7-6B5D-4F3F-BF8C-397B13D4B178}" destId="{E6B96454-346E-4B46-BDF5-A0C990666CA4}" srcOrd="1" destOrd="0" presId="urn:microsoft.com/office/officeart/2005/8/layout/vList2"/>
    <dgm:cxn modelId="{03FB5AD8-C9D9-4D6B-9C50-9D86932C3ACE}" type="presParOf" srcId="{AB0D6DB7-6B5D-4F3F-BF8C-397B13D4B178}" destId="{1B24C026-57A6-42C2-A041-F51D277D6346}" srcOrd="2" destOrd="0" presId="urn:microsoft.com/office/officeart/2005/8/layout/vList2"/>
    <dgm:cxn modelId="{830848BC-7F0F-413C-AC45-5BD104CFC3CD}" type="presParOf" srcId="{AB0D6DB7-6B5D-4F3F-BF8C-397B13D4B178}" destId="{737EDECE-CB2F-4C37-9324-36996463EC31}" srcOrd="3" destOrd="0" presId="urn:microsoft.com/office/officeart/2005/8/layout/vList2"/>
    <dgm:cxn modelId="{8B0C4038-ABCD-4216-83CC-7312AF78B680}" type="presParOf" srcId="{AB0D6DB7-6B5D-4F3F-BF8C-397B13D4B178}" destId="{0E404BC9-02B3-4B30-8D0B-EB6575441CA4}" srcOrd="4" destOrd="0" presId="urn:microsoft.com/office/officeart/2005/8/layout/vList2"/>
    <dgm:cxn modelId="{53DA75A1-7D01-43C8-AFE6-518F2987C54B}" type="presParOf" srcId="{AB0D6DB7-6B5D-4F3F-BF8C-397B13D4B178}" destId="{D73E191B-D557-4E79-B3A9-C445C14B9C94}" srcOrd="5" destOrd="0" presId="urn:microsoft.com/office/officeart/2005/8/layout/vList2"/>
    <dgm:cxn modelId="{2B18D358-3030-4352-B3AB-6CF9879BCB9C}" type="presParOf" srcId="{AB0D6DB7-6B5D-4F3F-BF8C-397B13D4B178}" destId="{7C3D1297-A24A-4689-A875-62E09BCFE2FD}" srcOrd="6" destOrd="0" presId="urn:microsoft.com/office/officeart/2005/8/layout/vList2"/>
    <dgm:cxn modelId="{40EA7519-74B4-4E5F-86D8-A40A12EC6FFD}" type="presParOf" srcId="{AB0D6DB7-6B5D-4F3F-BF8C-397B13D4B178}" destId="{E2A4627B-FB77-49C6-959E-E73BF6521053}" srcOrd="7" destOrd="0" presId="urn:microsoft.com/office/officeart/2005/8/layout/vList2"/>
    <dgm:cxn modelId="{EF58155E-0DC2-4CEE-A75C-12E403FDE53B}" type="presParOf" srcId="{AB0D6DB7-6B5D-4F3F-BF8C-397B13D4B178}" destId="{9A5EF4A0-AF59-4D40-8DBB-70FA311B4030}"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96CC62-3618-4D4C-BA2C-9D82BF2F923A}">
      <dsp:nvSpPr>
        <dsp:cNvPr id="0" name=""/>
        <dsp:cNvSpPr/>
      </dsp:nvSpPr>
      <dsp:spPr>
        <a:xfrm rot="5400000">
          <a:off x="1977698" y="1222701"/>
          <a:ext cx="1050131" cy="1195537"/>
        </a:xfrm>
        <a:prstGeom prst="bentUpArrow">
          <a:avLst>
            <a:gd name="adj1" fmla="val 32840"/>
            <a:gd name="adj2" fmla="val 25000"/>
            <a:gd name="adj3" fmla="val 35780"/>
          </a:avLst>
        </a:prstGeom>
        <a:solidFill>
          <a:schemeClr val="accent2">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CE76D86C-9A52-4EB5-A47C-DB52C8842610}">
      <dsp:nvSpPr>
        <dsp:cNvPr id="0" name=""/>
        <dsp:cNvSpPr/>
      </dsp:nvSpPr>
      <dsp:spPr>
        <a:xfrm>
          <a:off x="1142998" y="71567"/>
          <a:ext cx="1767802" cy="1237404"/>
        </a:xfrm>
        <a:prstGeom prst="roundRect">
          <a:avLst>
            <a:gd name="adj" fmla="val 1667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Century Gothic" panose="020B0502020202020204" pitchFamily="34" charset="0"/>
              <a:ea typeface="Calibri"/>
              <a:cs typeface="Calibri"/>
              <a:sym typeface="Calibri"/>
            </a:rPr>
            <a:t>CAPACITY BUILDING</a:t>
          </a:r>
          <a:endParaRPr lang="en-MY" sz="1600" kern="1200" dirty="0">
            <a:latin typeface="Century Gothic" panose="020B0502020202020204" pitchFamily="34" charset="0"/>
          </a:endParaRPr>
        </a:p>
      </dsp:txBody>
      <dsp:txXfrm>
        <a:off x="1203414" y="131983"/>
        <a:ext cx="1646970" cy="1116572"/>
      </dsp:txXfrm>
    </dsp:sp>
    <dsp:sp modelId="{C9152587-F524-4CEF-A9E8-75DEF38913A3}">
      <dsp:nvSpPr>
        <dsp:cNvPr id="0" name=""/>
        <dsp:cNvSpPr/>
      </dsp:nvSpPr>
      <dsp:spPr>
        <a:xfrm>
          <a:off x="3306737" y="152400"/>
          <a:ext cx="2282378" cy="1035909"/>
        </a:xfrm>
        <a:prstGeom prst="rect">
          <a:avLst/>
        </a:prstGeom>
        <a:noFill/>
        <a:ln>
          <a:noFill/>
        </a:ln>
        <a:effectLst/>
      </dsp:spPr>
      <dsp:style>
        <a:lnRef idx="0">
          <a:scrgbClr r="0" g="0" b="0"/>
        </a:lnRef>
        <a:fillRef idx="0">
          <a:scrgbClr r="0" g="0" b="0"/>
        </a:fillRef>
        <a:effectRef idx="0">
          <a:scrgbClr r="0" g="0" b="0"/>
        </a:effectRef>
        <a:fontRef idx="minor"/>
      </dsp:style>
    </dsp:sp>
    <dsp:sp modelId="{C2276F1C-8CB6-407F-B12A-A0081376288B}">
      <dsp:nvSpPr>
        <dsp:cNvPr id="0" name=""/>
        <dsp:cNvSpPr/>
      </dsp:nvSpPr>
      <dsp:spPr>
        <a:xfrm rot="5400000">
          <a:off x="3882699" y="2594296"/>
          <a:ext cx="1050131" cy="1195537"/>
        </a:xfrm>
        <a:prstGeom prst="bentUpArrow">
          <a:avLst>
            <a:gd name="adj1" fmla="val 32840"/>
            <a:gd name="adj2" fmla="val 25000"/>
            <a:gd name="adj3" fmla="val 35780"/>
          </a:avLst>
        </a:prstGeom>
        <a:solidFill>
          <a:schemeClr val="accent2">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5747BD0D-098C-4EF2-AAD0-871C1AFA4B9D}">
      <dsp:nvSpPr>
        <dsp:cNvPr id="0" name=""/>
        <dsp:cNvSpPr/>
      </dsp:nvSpPr>
      <dsp:spPr>
        <a:xfrm>
          <a:off x="3108995" y="1413508"/>
          <a:ext cx="1767802" cy="1237404"/>
        </a:xfrm>
        <a:prstGeom prst="roundRect">
          <a:avLst>
            <a:gd name="adj" fmla="val 1667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Century Gothic" panose="020B0502020202020204" pitchFamily="34" charset="0"/>
              <a:ea typeface="Calibri"/>
              <a:cs typeface="Calibri"/>
              <a:sym typeface="Calibri"/>
            </a:rPr>
            <a:t>SKILLS ENHANCEMENT</a:t>
          </a:r>
          <a:endParaRPr lang="en-MY" sz="1600" kern="1200" dirty="0">
            <a:latin typeface="Century Gothic" panose="020B0502020202020204" pitchFamily="34" charset="0"/>
          </a:endParaRPr>
        </a:p>
      </dsp:txBody>
      <dsp:txXfrm>
        <a:off x="3169411" y="1473924"/>
        <a:ext cx="1646970" cy="1116572"/>
      </dsp:txXfrm>
    </dsp:sp>
    <dsp:sp modelId="{612A9C02-FFCC-4CE5-AAE7-5CF440DB60E5}">
      <dsp:nvSpPr>
        <dsp:cNvPr id="0" name=""/>
        <dsp:cNvSpPr/>
      </dsp:nvSpPr>
      <dsp:spPr>
        <a:xfrm>
          <a:off x="5107461" y="1523461"/>
          <a:ext cx="2386073" cy="1000125"/>
        </a:xfrm>
        <a:prstGeom prst="rect">
          <a:avLst/>
        </a:prstGeom>
        <a:noFill/>
        <a:ln>
          <a:noFill/>
        </a:ln>
        <a:effectLst/>
      </dsp:spPr>
      <dsp:style>
        <a:lnRef idx="0">
          <a:scrgbClr r="0" g="0" b="0"/>
        </a:lnRef>
        <a:fillRef idx="0">
          <a:scrgbClr r="0" g="0" b="0"/>
        </a:fillRef>
        <a:effectRef idx="0">
          <a:scrgbClr r="0" g="0" b="0"/>
        </a:effectRef>
        <a:fontRef idx="minor"/>
      </dsp:style>
    </dsp:sp>
    <dsp:sp modelId="{132B1CAC-0393-42A9-A16E-44E96B95086D}">
      <dsp:nvSpPr>
        <dsp:cNvPr id="0" name=""/>
        <dsp:cNvSpPr/>
      </dsp:nvSpPr>
      <dsp:spPr>
        <a:xfrm>
          <a:off x="4992081" y="2826595"/>
          <a:ext cx="1767802" cy="1237404"/>
        </a:xfrm>
        <a:prstGeom prst="roundRect">
          <a:avLst>
            <a:gd name="adj" fmla="val 1667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Century Gothic" panose="020B0502020202020204" pitchFamily="34" charset="0"/>
              <a:ea typeface="Calibri"/>
              <a:cs typeface="Calibri"/>
              <a:sym typeface="Calibri"/>
            </a:rPr>
            <a:t>INDUSTRIAL</a:t>
          </a:r>
        </a:p>
        <a:p>
          <a:pPr lvl="0" algn="ctr" defTabSz="711200">
            <a:lnSpc>
              <a:spcPct val="90000"/>
            </a:lnSpc>
            <a:spcBef>
              <a:spcPct val="0"/>
            </a:spcBef>
            <a:spcAft>
              <a:spcPct val="35000"/>
            </a:spcAft>
          </a:pPr>
          <a:r>
            <a:rPr lang="en-US" sz="1600" kern="1200" dirty="0" smtClean="0">
              <a:latin typeface="Century Gothic" panose="020B0502020202020204" pitchFamily="34" charset="0"/>
              <a:sym typeface="Calibri"/>
            </a:rPr>
            <a:t>RELEVANCE</a:t>
          </a:r>
          <a:endParaRPr lang="en-MY" sz="1600" kern="1200" dirty="0">
            <a:latin typeface="Century Gothic" panose="020B0502020202020204" pitchFamily="34" charset="0"/>
          </a:endParaRPr>
        </a:p>
      </dsp:txBody>
      <dsp:txXfrm>
        <a:off x="5052497" y="2887011"/>
        <a:ext cx="1646970" cy="11165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3D98E7-4F84-4883-B469-4B57B15D5830}">
      <dsp:nvSpPr>
        <dsp:cNvPr id="0" name=""/>
        <dsp:cNvSpPr/>
      </dsp:nvSpPr>
      <dsp:spPr>
        <a:xfrm>
          <a:off x="2588799" y="2578"/>
          <a:ext cx="1451799" cy="943669"/>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Financial Module</a:t>
          </a:r>
          <a:endParaRPr lang="en-MY" sz="1700" kern="1200" dirty="0"/>
        </a:p>
      </dsp:txBody>
      <dsp:txXfrm>
        <a:off x="2634865" y="48644"/>
        <a:ext cx="1359667" cy="851537"/>
      </dsp:txXfrm>
    </dsp:sp>
    <dsp:sp modelId="{1F1505D0-3E04-468A-AC4C-B0DA0ABFC8A3}">
      <dsp:nvSpPr>
        <dsp:cNvPr id="0" name=""/>
        <dsp:cNvSpPr/>
      </dsp:nvSpPr>
      <dsp:spPr>
        <a:xfrm>
          <a:off x="1430503" y="474413"/>
          <a:ext cx="3768392" cy="3768392"/>
        </a:xfrm>
        <a:custGeom>
          <a:avLst/>
          <a:gdLst/>
          <a:ahLst/>
          <a:cxnLst/>
          <a:rect l="0" t="0" r="0" b="0"/>
          <a:pathLst>
            <a:path>
              <a:moveTo>
                <a:pt x="2620055" y="149633"/>
              </a:moveTo>
              <a:arcTo wR="1884196" hR="1884196" stAng="17579295" swAng="1959991"/>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1936D8A-0E9E-43B9-945B-0C7E1FDBBB88}">
      <dsp:nvSpPr>
        <dsp:cNvPr id="0" name=""/>
        <dsp:cNvSpPr/>
      </dsp:nvSpPr>
      <dsp:spPr>
        <a:xfrm>
          <a:off x="4380777" y="1304525"/>
          <a:ext cx="1451799" cy="943669"/>
        </a:xfrm>
        <a:prstGeom prst="roundRect">
          <a:avLst/>
        </a:prstGeom>
        <a:gradFill rotWithShape="0">
          <a:gsLst>
            <a:gs pos="0">
              <a:schemeClr val="accent2">
                <a:hueOff val="1170380"/>
                <a:satOff val="-1460"/>
                <a:lumOff val="343"/>
                <a:alphaOff val="0"/>
                <a:shade val="51000"/>
                <a:satMod val="130000"/>
              </a:schemeClr>
            </a:gs>
            <a:gs pos="80000">
              <a:schemeClr val="accent2">
                <a:hueOff val="1170380"/>
                <a:satOff val="-1460"/>
                <a:lumOff val="343"/>
                <a:alphaOff val="0"/>
                <a:shade val="93000"/>
                <a:satMod val="130000"/>
              </a:schemeClr>
            </a:gs>
            <a:gs pos="100000">
              <a:schemeClr val="accent2">
                <a:hueOff val="1170380"/>
                <a:satOff val="-1460"/>
                <a:lumOff val="34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Inventory Module</a:t>
          </a:r>
          <a:endParaRPr lang="en-MY" sz="1700" kern="1200" dirty="0"/>
        </a:p>
      </dsp:txBody>
      <dsp:txXfrm>
        <a:off x="4426843" y="1350591"/>
        <a:ext cx="1359667" cy="851537"/>
      </dsp:txXfrm>
    </dsp:sp>
    <dsp:sp modelId="{1471DCD8-21F8-440E-90A3-A9B3436E95E4}">
      <dsp:nvSpPr>
        <dsp:cNvPr id="0" name=""/>
        <dsp:cNvSpPr/>
      </dsp:nvSpPr>
      <dsp:spPr>
        <a:xfrm>
          <a:off x="1430503" y="474413"/>
          <a:ext cx="3768392" cy="3768392"/>
        </a:xfrm>
        <a:custGeom>
          <a:avLst/>
          <a:gdLst/>
          <a:ahLst/>
          <a:cxnLst/>
          <a:rect l="0" t="0" r="0" b="0"/>
          <a:pathLst>
            <a:path>
              <a:moveTo>
                <a:pt x="3765822" y="1785820"/>
              </a:moveTo>
              <a:arcTo wR="1884196" hR="1884196" stAng="21420430" swAng="2195114"/>
            </a:path>
          </a:pathLst>
        </a:custGeom>
        <a:noFill/>
        <a:ln w="9525" cap="flat" cmpd="sng" algn="ctr">
          <a:solidFill>
            <a:schemeClr val="accent2">
              <a:hueOff val="1170380"/>
              <a:satOff val="-1460"/>
              <a:lumOff val="343"/>
              <a:alphaOff val="0"/>
            </a:schemeClr>
          </a:solidFill>
          <a:prstDash val="solid"/>
        </a:ln>
        <a:effectLst/>
      </dsp:spPr>
      <dsp:style>
        <a:lnRef idx="1">
          <a:scrgbClr r="0" g="0" b="0"/>
        </a:lnRef>
        <a:fillRef idx="0">
          <a:scrgbClr r="0" g="0" b="0"/>
        </a:fillRef>
        <a:effectRef idx="0">
          <a:scrgbClr r="0" g="0" b="0"/>
        </a:effectRef>
        <a:fontRef idx="minor"/>
      </dsp:style>
    </dsp:sp>
    <dsp:sp modelId="{A8FA639B-2291-4B3D-8E89-90459838ADF4}">
      <dsp:nvSpPr>
        <dsp:cNvPr id="0" name=""/>
        <dsp:cNvSpPr/>
      </dsp:nvSpPr>
      <dsp:spPr>
        <a:xfrm>
          <a:off x="3696302" y="3411121"/>
          <a:ext cx="1451799" cy="943669"/>
        </a:xfrm>
        <a:prstGeom prst="roundRec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GST Module</a:t>
          </a:r>
          <a:endParaRPr lang="en-MY" sz="1700" kern="1200" dirty="0"/>
        </a:p>
      </dsp:txBody>
      <dsp:txXfrm>
        <a:off x="3742368" y="3457187"/>
        <a:ext cx="1359667" cy="851537"/>
      </dsp:txXfrm>
    </dsp:sp>
    <dsp:sp modelId="{30A478CF-2F51-43BC-9A0C-256864938F94}">
      <dsp:nvSpPr>
        <dsp:cNvPr id="0" name=""/>
        <dsp:cNvSpPr/>
      </dsp:nvSpPr>
      <dsp:spPr>
        <a:xfrm>
          <a:off x="1430503" y="474413"/>
          <a:ext cx="3768392" cy="3768392"/>
        </a:xfrm>
        <a:custGeom>
          <a:avLst/>
          <a:gdLst/>
          <a:ahLst/>
          <a:cxnLst/>
          <a:rect l="0" t="0" r="0" b="0"/>
          <a:pathLst>
            <a:path>
              <a:moveTo>
                <a:pt x="2258322" y="3730876"/>
              </a:moveTo>
              <a:arcTo wR="1884196" hR="1884196" stAng="4712834" swAng="1374332"/>
            </a:path>
          </a:pathLst>
        </a:custGeom>
        <a:noFill/>
        <a:ln w="9525" cap="flat" cmpd="sng" algn="ctr">
          <a:solidFill>
            <a:schemeClr val="accent2">
              <a:hueOff val="2340759"/>
              <a:satOff val="-2919"/>
              <a:lumOff val="686"/>
              <a:alphaOff val="0"/>
            </a:schemeClr>
          </a:solidFill>
          <a:prstDash val="solid"/>
        </a:ln>
        <a:effectLst/>
      </dsp:spPr>
      <dsp:style>
        <a:lnRef idx="1">
          <a:scrgbClr r="0" g="0" b="0"/>
        </a:lnRef>
        <a:fillRef idx="0">
          <a:scrgbClr r="0" g="0" b="0"/>
        </a:fillRef>
        <a:effectRef idx="0">
          <a:scrgbClr r="0" g="0" b="0"/>
        </a:effectRef>
        <a:fontRef idx="minor"/>
      </dsp:style>
    </dsp:sp>
    <dsp:sp modelId="{3A855AC6-EEE5-4A3F-9F36-5F8737753F18}">
      <dsp:nvSpPr>
        <dsp:cNvPr id="0" name=""/>
        <dsp:cNvSpPr/>
      </dsp:nvSpPr>
      <dsp:spPr>
        <a:xfrm>
          <a:off x="1481296" y="3411121"/>
          <a:ext cx="1451799" cy="943669"/>
        </a:xfrm>
        <a:prstGeom prst="roundRect">
          <a:avLst/>
        </a:prstGeom>
        <a:gradFill rotWithShape="0">
          <a:gsLst>
            <a:gs pos="0">
              <a:schemeClr val="accent2">
                <a:hueOff val="3511139"/>
                <a:satOff val="-4379"/>
                <a:lumOff val="1030"/>
                <a:alphaOff val="0"/>
                <a:shade val="51000"/>
                <a:satMod val="130000"/>
              </a:schemeClr>
            </a:gs>
            <a:gs pos="80000">
              <a:schemeClr val="accent2">
                <a:hueOff val="3511139"/>
                <a:satOff val="-4379"/>
                <a:lumOff val="1030"/>
                <a:alphaOff val="0"/>
                <a:shade val="93000"/>
                <a:satMod val="130000"/>
              </a:schemeClr>
            </a:gs>
            <a:gs pos="100000">
              <a:schemeClr val="accent2">
                <a:hueOff val="3511139"/>
                <a:satOff val="-4379"/>
                <a:lumOff val="10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Zakat Module</a:t>
          </a:r>
          <a:endParaRPr lang="en-MY" sz="1700" kern="1200" dirty="0"/>
        </a:p>
      </dsp:txBody>
      <dsp:txXfrm>
        <a:off x="1527362" y="3457187"/>
        <a:ext cx="1359667" cy="851537"/>
      </dsp:txXfrm>
    </dsp:sp>
    <dsp:sp modelId="{E639C2D0-7068-4F9B-A6CD-DA05990C857A}">
      <dsp:nvSpPr>
        <dsp:cNvPr id="0" name=""/>
        <dsp:cNvSpPr/>
      </dsp:nvSpPr>
      <dsp:spPr>
        <a:xfrm>
          <a:off x="1430503" y="474413"/>
          <a:ext cx="3768392" cy="3768392"/>
        </a:xfrm>
        <a:custGeom>
          <a:avLst/>
          <a:gdLst/>
          <a:ahLst/>
          <a:cxnLst/>
          <a:rect l="0" t="0" r="0" b="0"/>
          <a:pathLst>
            <a:path>
              <a:moveTo>
                <a:pt x="314671" y="2926686"/>
              </a:moveTo>
              <a:arcTo wR="1884196" hR="1884196" stAng="8784455" swAng="2195114"/>
            </a:path>
          </a:pathLst>
        </a:custGeom>
        <a:noFill/>
        <a:ln w="9525" cap="flat" cmpd="sng" algn="ctr">
          <a:solidFill>
            <a:schemeClr val="accent2">
              <a:hueOff val="3511139"/>
              <a:satOff val="-4379"/>
              <a:lumOff val="1030"/>
              <a:alphaOff val="0"/>
            </a:schemeClr>
          </a:solidFill>
          <a:prstDash val="solid"/>
        </a:ln>
        <a:effectLst/>
      </dsp:spPr>
      <dsp:style>
        <a:lnRef idx="1">
          <a:scrgbClr r="0" g="0" b="0"/>
        </a:lnRef>
        <a:fillRef idx="0">
          <a:scrgbClr r="0" g="0" b="0"/>
        </a:fillRef>
        <a:effectRef idx="0">
          <a:scrgbClr r="0" g="0" b="0"/>
        </a:effectRef>
        <a:fontRef idx="minor"/>
      </dsp:style>
    </dsp:sp>
    <dsp:sp modelId="{A9993D5E-80C6-411A-8C50-7530E2C8486F}">
      <dsp:nvSpPr>
        <dsp:cNvPr id="0" name=""/>
        <dsp:cNvSpPr/>
      </dsp:nvSpPr>
      <dsp:spPr>
        <a:xfrm>
          <a:off x="796822" y="1304525"/>
          <a:ext cx="1451799" cy="943669"/>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Waqf / Endowment Module</a:t>
          </a:r>
          <a:endParaRPr lang="en-MY" sz="1700" kern="1200" dirty="0"/>
        </a:p>
      </dsp:txBody>
      <dsp:txXfrm>
        <a:off x="842888" y="1350591"/>
        <a:ext cx="1359667" cy="851537"/>
      </dsp:txXfrm>
    </dsp:sp>
    <dsp:sp modelId="{BE8FAAC0-DD1E-4799-B27E-14D21731CC41}">
      <dsp:nvSpPr>
        <dsp:cNvPr id="0" name=""/>
        <dsp:cNvSpPr/>
      </dsp:nvSpPr>
      <dsp:spPr>
        <a:xfrm>
          <a:off x="1430503" y="474413"/>
          <a:ext cx="3768392" cy="3768392"/>
        </a:xfrm>
        <a:custGeom>
          <a:avLst/>
          <a:gdLst/>
          <a:ahLst/>
          <a:cxnLst/>
          <a:rect l="0" t="0" r="0" b="0"/>
          <a:pathLst>
            <a:path>
              <a:moveTo>
                <a:pt x="328503" y="821174"/>
              </a:moveTo>
              <a:arcTo wR="1884196" hR="1884196" stAng="12860713" swAng="1959991"/>
            </a:path>
          </a:pathLst>
        </a:custGeom>
        <a:noFill/>
        <a:ln w="9525" cap="flat" cmpd="sng" algn="ctr">
          <a:solidFill>
            <a:schemeClr val="accent2">
              <a:hueOff val="4681519"/>
              <a:satOff val="-5839"/>
              <a:lumOff val="1373"/>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BB304F-D530-40F5-BBC6-13F8E06A133B}">
      <dsp:nvSpPr>
        <dsp:cNvPr id="0" name=""/>
        <dsp:cNvSpPr/>
      </dsp:nvSpPr>
      <dsp:spPr>
        <a:xfrm>
          <a:off x="0" y="0"/>
          <a:ext cx="5949395" cy="551655"/>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MY" sz="2300" kern="1200" dirty="0" smtClean="0"/>
            <a:t>Cash Book System</a:t>
          </a:r>
          <a:endParaRPr lang="en-MY" sz="2300" kern="1200" dirty="0"/>
        </a:p>
      </dsp:txBody>
      <dsp:txXfrm>
        <a:off x="26930" y="26930"/>
        <a:ext cx="5895535" cy="497795"/>
      </dsp:txXfrm>
    </dsp:sp>
    <dsp:sp modelId="{1B24C026-57A6-42C2-A041-F51D277D6346}">
      <dsp:nvSpPr>
        <dsp:cNvPr id="0" name=""/>
        <dsp:cNvSpPr/>
      </dsp:nvSpPr>
      <dsp:spPr>
        <a:xfrm>
          <a:off x="0" y="668377"/>
          <a:ext cx="5949395" cy="551655"/>
        </a:xfrm>
        <a:prstGeom prst="roundRect">
          <a:avLst/>
        </a:prstGeom>
        <a:gradFill rotWithShape="0">
          <a:gsLst>
            <a:gs pos="0">
              <a:schemeClr val="accent2">
                <a:hueOff val="1170380"/>
                <a:satOff val="-1460"/>
                <a:lumOff val="343"/>
                <a:alphaOff val="0"/>
                <a:shade val="51000"/>
                <a:satMod val="130000"/>
              </a:schemeClr>
            </a:gs>
            <a:gs pos="80000">
              <a:schemeClr val="accent2">
                <a:hueOff val="1170380"/>
                <a:satOff val="-1460"/>
                <a:lumOff val="343"/>
                <a:alphaOff val="0"/>
                <a:shade val="93000"/>
                <a:satMod val="130000"/>
              </a:schemeClr>
            </a:gs>
            <a:gs pos="100000">
              <a:schemeClr val="accent2">
                <a:hueOff val="1170380"/>
                <a:satOff val="-1460"/>
                <a:lumOff val="34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MY" sz="2300" kern="1200" dirty="0" smtClean="0"/>
            <a:t>POS System</a:t>
          </a:r>
          <a:endParaRPr lang="en-MY" sz="2300" kern="1200" dirty="0"/>
        </a:p>
      </dsp:txBody>
      <dsp:txXfrm>
        <a:off x="26930" y="695307"/>
        <a:ext cx="5895535" cy="497795"/>
      </dsp:txXfrm>
    </dsp:sp>
    <dsp:sp modelId="{0E404BC9-02B3-4B30-8D0B-EB6575441CA4}">
      <dsp:nvSpPr>
        <dsp:cNvPr id="0" name=""/>
        <dsp:cNvSpPr/>
      </dsp:nvSpPr>
      <dsp:spPr>
        <a:xfrm>
          <a:off x="0" y="1286272"/>
          <a:ext cx="5949395" cy="551655"/>
        </a:xfrm>
        <a:prstGeom prst="roundRec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MY" sz="2300" kern="1200" smtClean="0"/>
            <a:t>Fixed Asset Management</a:t>
          </a:r>
          <a:endParaRPr lang="en-MY" sz="2300" kern="1200"/>
        </a:p>
      </dsp:txBody>
      <dsp:txXfrm>
        <a:off x="26930" y="1313202"/>
        <a:ext cx="5895535" cy="497795"/>
      </dsp:txXfrm>
    </dsp:sp>
    <dsp:sp modelId="{7C3D1297-A24A-4689-A875-62E09BCFE2FD}">
      <dsp:nvSpPr>
        <dsp:cNvPr id="0" name=""/>
        <dsp:cNvSpPr/>
      </dsp:nvSpPr>
      <dsp:spPr>
        <a:xfrm>
          <a:off x="0" y="1904167"/>
          <a:ext cx="5949395" cy="551655"/>
        </a:xfrm>
        <a:prstGeom prst="roundRect">
          <a:avLst/>
        </a:prstGeom>
        <a:gradFill rotWithShape="0">
          <a:gsLst>
            <a:gs pos="0">
              <a:schemeClr val="accent2">
                <a:hueOff val="3511139"/>
                <a:satOff val="-4379"/>
                <a:lumOff val="1030"/>
                <a:alphaOff val="0"/>
                <a:shade val="51000"/>
                <a:satMod val="130000"/>
              </a:schemeClr>
            </a:gs>
            <a:gs pos="80000">
              <a:schemeClr val="accent2">
                <a:hueOff val="3511139"/>
                <a:satOff val="-4379"/>
                <a:lumOff val="1030"/>
                <a:alphaOff val="0"/>
                <a:shade val="93000"/>
                <a:satMod val="130000"/>
              </a:schemeClr>
            </a:gs>
            <a:gs pos="100000">
              <a:schemeClr val="accent2">
                <a:hueOff val="3511139"/>
                <a:satOff val="-4379"/>
                <a:lumOff val="103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MY" sz="2300" kern="1200" smtClean="0"/>
            <a:t>Payroll System</a:t>
          </a:r>
          <a:endParaRPr lang="en-MY" sz="2300" kern="1200"/>
        </a:p>
      </dsp:txBody>
      <dsp:txXfrm>
        <a:off x="26930" y="1931097"/>
        <a:ext cx="5895535" cy="497795"/>
      </dsp:txXfrm>
    </dsp:sp>
    <dsp:sp modelId="{9A5EF4A0-AF59-4D40-8DBB-70FA311B4030}">
      <dsp:nvSpPr>
        <dsp:cNvPr id="0" name=""/>
        <dsp:cNvSpPr/>
      </dsp:nvSpPr>
      <dsp:spPr>
        <a:xfrm>
          <a:off x="0" y="2522062"/>
          <a:ext cx="5949395" cy="551655"/>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MY" sz="2300" kern="1200" smtClean="0"/>
            <a:t>CRM System</a:t>
          </a:r>
          <a:endParaRPr lang="en-MY" sz="2300" kern="1200"/>
        </a:p>
      </dsp:txBody>
      <dsp:txXfrm>
        <a:off x="26930" y="2548992"/>
        <a:ext cx="5895535" cy="497795"/>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8CE0CDF-C16C-4B6D-96CC-4EBCD24C6A90}" type="datetimeFigureOut">
              <a:rPr lang="en-US" smtClean="0"/>
              <a:t>07/11/2016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CCB4D0E-2C5D-468A-92BC-53DCE99ECB5E}" type="slidenum">
              <a:rPr lang="en-US" smtClean="0"/>
              <a:t>‹#›</a:t>
            </a:fld>
            <a:endParaRPr lang="en-US"/>
          </a:p>
        </p:txBody>
      </p:sp>
    </p:spTree>
    <p:extLst>
      <p:ext uri="{BB962C8B-B14F-4D97-AF65-F5344CB8AC3E}">
        <p14:creationId xmlns:p14="http://schemas.microsoft.com/office/powerpoint/2010/main" val="29646354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3F39C7-B17B-435E-85F5-AEFC191F2C4D}" type="datetimeFigureOut">
              <a:rPr lang="en-MY" smtClean="0"/>
              <a:t>7/11/2016</a:t>
            </a:fld>
            <a:endParaRPr lang="en-MY"/>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7277F8-8325-499B-9DB7-773770049012}" type="slidenum">
              <a:rPr lang="en-MY" smtClean="0"/>
              <a:t>‹#›</a:t>
            </a:fld>
            <a:endParaRPr lang="en-MY"/>
          </a:p>
        </p:txBody>
      </p:sp>
    </p:spTree>
    <p:extLst>
      <p:ext uri="{BB962C8B-B14F-4D97-AF65-F5344CB8AC3E}">
        <p14:creationId xmlns:p14="http://schemas.microsoft.com/office/powerpoint/2010/main" val="2369852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91" name="Shape 291"/>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368072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91" name="Shape 291"/>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28656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91" name="Shape 291"/>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286562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91" name="Shape 291"/>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28656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91" name="Shape 291"/>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286562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91" name="Shape 291"/>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286562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91" name="Shape 291"/>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28656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91" name="Shape 291"/>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286562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308" name="Shape 308"/>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9557156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314" name="Shape 314"/>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8119658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323" name="Shape 323"/>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994098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91" name="Shape 291"/>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3680725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323" name="Shape 323"/>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9940988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Shape 435"/>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436" name="Shape 436"/>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954070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91" name="Shape 291"/>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743730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91" name="Shape 291"/>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28656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91" name="Shape 291"/>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28656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91" name="Shape 291"/>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28656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91" name="Shape 291"/>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28656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91" name="Shape 291"/>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28656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91" name="Shape 291"/>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286562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9"/>
            <a:ext cx="7772400" cy="1470025"/>
          </a:xfrm>
        </p:spPr>
        <p:txBody>
          <a:bodyPr/>
          <a:lstStyle/>
          <a:p>
            <a:r>
              <a:rPr lang="en-US" smtClean="0"/>
              <a:t>Click to edit Master title style</a:t>
            </a:r>
            <a:endParaRPr lang="en-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07/11/2016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7"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
        <p:nvSpPr>
          <p:cNvPr id="8" name="Rectangle 7"/>
          <p:cNvSpPr/>
          <p:nvPr userDrawn="1"/>
        </p:nvSpPr>
        <p:spPr>
          <a:xfrm>
            <a:off x="0" y="0"/>
            <a:ext cx="9147176"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D:\IT\Work\Audry\Desktop\Printing Item\Salihin Premier\stationery\label3.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14162" r="10865" b="33566"/>
          <a:stretch/>
        </p:blipFill>
        <p:spPr bwMode="auto">
          <a:xfrm rot="5400000">
            <a:off x="-3278189" y="3278188"/>
            <a:ext cx="6858003" cy="3016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D:\IT\Work\Audry\Desktop\Printing Item\Salihin Premier\stationery\slide6.pn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18091" t="15622" r="32030" b="16255"/>
          <a:stretch/>
        </p:blipFill>
        <p:spPr bwMode="auto">
          <a:xfrm>
            <a:off x="1" y="1600200"/>
            <a:ext cx="9147176" cy="525780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D:\IT\Work\Audry\Desktop\Printing Item\Salihin Premier\stationery\slide5.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062477" y="304800"/>
            <a:ext cx="3776723" cy="762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userDrawn="1"/>
        </p:nvSpPr>
        <p:spPr>
          <a:xfrm>
            <a:off x="-302096" y="6591771"/>
            <a:ext cx="2664296" cy="230832"/>
          </a:xfrm>
          <a:prstGeom prst="rect">
            <a:avLst/>
          </a:prstGeom>
          <a:noFill/>
        </p:spPr>
        <p:txBody>
          <a:bodyPr wrap="square" rtlCol="0">
            <a:spAutoFit/>
          </a:bodyPr>
          <a:lstStyle/>
          <a:p>
            <a:pPr algn="r"/>
            <a:r>
              <a:rPr lang="en-US" sz="900" dirty="0" smtClean="0"/>
              <a:t>© </a:t>
            </a:r>
            <a:r>
              <a:rPr lang="en-US" sz="900" dirty="0" smtClean="0">
                <a:solidFill>
                  <a:srgbClr val="FF0000"/>
                </a:solidFill>
                <a:latin typeface="Neuropol" pitchFamily="34" charset="0"/>
              </a:rPr>
              <a:t>SPS </a:t>
            </a:r>
            <a:r>
              <a:rPr lang="en-US" sz="900" dirty="0" smtClean="0">
                <a:solidFill>
                  <a:srgbClr val="FF0000"/>
                </a:solidFill>
              </a:rPr>
              <a:t> </a:t>
            </a:r>
            <a:r>
              <a:rPr lang="en-US" sz="900" dirty="0" smtClean="0"/>
              <a:t>2015. Strictly Private &amp; Confidential</a:t>
            </a:r>
            <a:endParaRPr lang="en-SG" sz="900" dirty="0"/>
          </a:p>
        </p:txBody>
      </p:sp>
    </p:spTree>
    <p:extLst>
      <p:ext uri="{BB962C8B-B14F-4D97-AF65-F5344CB8AC3E}">
        <p14:creationId xmlns:p14="http://schemas.microsoft.com/office/powerpoint/2010/main" val="206752443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07/11/2016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36066473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2"/>
            <a:ext cx="2057400" cy="5851525"/>
          </a:xfrm>
        </p:spPr>
        <p:txBody>
          <a:bodyPr vert="eaVert"/>
          <a:lstStyle/>
          <a:p>
            <a:r>
              <a:rPr lang="en-US" smtClean="0"/>
              <a:t>Click to edit Master title style</a:t>
            </a:r>
            <a:endParaRPr lang="en-MY"/>
          </a:p>
        </p:txBody>
      </p:sp>
      <p:sp>
        <p:nvSpPr>
          <p:cNvPr id="3" name="Vertical Text Placeholder 2"/>
          <p:cNvSpPr>
            <a:spLocks noGrp="1"/>
          </p:cNvSpPr>
          <p:nvPr>
            <p:ph type="body" orient="vert" idx="1"/>
          </p:nvPr>
        </p:nvSpPr>
        <p:spPr>
          <a:xfrm>
            <a:off x="457200" y="27466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07/11/2016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59843430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FBCCFCF-26A9-4D7A-970A-2239FACBBEE9}" type="datetimeFigureOut">
              <a:rPr lang="en-US" smtClean="0"/>
              <a:t>07/11/2016</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206752443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07/11/2016</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5"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5"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2400" y="5562600"/>
            <a:ext cx="2362200" cy="1071148"/>
          </a:xfrm>
          <a:prstGeom prst="rect">
            <a:avLst/>
          </a:prstGeom>
        </p:spPr>
      </p:pic>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07/11/2016</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5"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07/11/2016</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5"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07/11/2016</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5"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07/11/2016</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5"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07/11/2016</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5"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07/11/2016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07/11/2016</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5"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07/11/2016</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5"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07/11/2016</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5"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07/11/2016</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5"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07/11/2016</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5"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07/11/2016</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5"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07/11/2016</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5"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07/11/2016</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5"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1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07/11/2016</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5"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1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07/11/2016</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5"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4"/>
            <a:ext cx="7772400" cy="1362075"/>
          </a:xfrm>
        </p:spPr>
        <p:txBody>
          <a:bodyPr anchor="t"/>
          <a:lstStyle>
            <a:lvl1pPr algn="l">
              <a:defRPr sz="4000" b="1" cap="all"/>
            </a:lvl1pPr>
          </a:lstStyle>
          <a:p>
            <a:r>
              <a:rPr lang="en-US" smtClean="0"/>
              <a:t>Click to edit Master title style</a:t>
            </a:r>
            <a:endParaRPr lang="en-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BCCFCF-26A9-4D7A-970A-2239FACBBEE9}" type="datetimeFigureOut">
              <a:rPr lang="en-US" smtClean="0"/>
              <a:t>07/11/2016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7" name="Picture 2" descr="D:\IT\Work\Audry\Desktop\Printing Item\Salihin Premier\stationery\bg-01.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990" b="2928"/>
          <a:stretch/>
        </p:blipFill>
        <p:spPr bwMode="auto">
          <a:xfrm>
            <a:off x="0" y="205099"/>
            <a:ext cx="9144000" cy="64520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D:\IT\Work\Audry\Desktop\Printing Item\Salihin Premier\stationery\label3.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b="33566"/>
          <a:stretch/>
        </p:blipFill>
        <p:spPr bwMode="auto">
          <a:xfrm>
            <a:off x="0" y="6556375"/>
            <a:ext cx="9147176" cy="3016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D:\IT\Work\Audry\Desktop\Printing Item\MIA 2015\MIA - Sponsorship logo-01.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04800" y="304800"/>
            <a:ext cx="2810809" cy="5569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D:\IT\Work\Audry\Desktop\Printing Item\Salihin Premier\stationery\slide7.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733800" y="97536"/>
            <a:ext cx="5318199" cy="485546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userDrawn="1"/>
        </p:nvSpPr>
        <p:spPr>
          <a:xfrm>
            <a:off x="-302096" y="6591771"/>
            <a:ext cx="2664296" cy="230832"/>
          </a:xfrm>
          <a:prstGeom prst="rect">
            <a:avLst/>
          </a:prstGeom>
          <a:noFill/>
        </p:spPr>
        <p:txBody>
          <a:bodyPr wrap="square" rtlCol="0">
            <a:spAutoFit/>
          </a:bodyPr>
          <a:lstStyle/>
          <a:p>
            <a:pPr algn="r"/>
            <a:r>
              <a:rPr lang="en-US" sz="900" dirty="0" smtClean="0"/>
              <a:t>© </a:t>
            </a:r>
            <a:r>
              <a:rPr lang="en-US" sz="900" dirty="0" smtClean="0">
                <a:solidFill>
                  <a:srgbClr val="FF0000"/>
                </a:solidFill>
                <a:latin typeface="Neuropol" pitchFamily="34" charset="0"/>
              </a:rPr>
              <a:t>SPS </a:t>
            </a:r>
            <a:r>
              <a:rPr lang="en-US" sz="900" dirty="0" smtClean="0">
                <a:solidFill>
                  <a:srgbClr val="FF0000"/>
                </a:solidFill>
              </a:rPr>
              <a:t> </a:t>
            </a:r>
            <a:r>
              <a:rPr lang="en-US" sz="900" dirty="0" smtClean="0"/>
              <a:t>2015. Strictly Private &amp; Confidential</a:t>
            </a:r>
            <a:endParaRPr lang="en-SG" sz="900" dirty="0"/>
          </a:p>
        </p:txBody>
      </p:sp>
      <p:sp>
        <p:nvSpPr>
          <p:cNvPr id="12" name="Slide Number Placeholder 3"/>
          <p:cNvSpPr txBox="1">
            <a:spLocks/>
          </p:cNvSpPr>
          <p:nvPr userDrawn="1"/>
        </p:nvSpPr>
        <p:spPr>
          <a:xfrm>
            <a:off x="8681566" y="6515100"/>
            <a:ext cx="36718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45E794-307C-49D3-8CE5-47BF882ED0AE}" type="slidenum">
              <a:rPr lang="en-MY" sz="900" smtClean="0">
                <a:solidFill>
                  <a:schemeClr val="tx1"/>
                </a:solidFill>
              </a:rPr>
              <a:pPr/>
              <a:t>‹#›</a:t>
            </a:fld>
            <a:endParaRPr lang="en-MY" sz="1100" dirty="0">
              <a:solidFill>
                <a:schemeClr val="tx1"/>
              </a:solidFill>
            </a:endParaRPr>
          </a:p>
        </p:txBody>
      </p:sp>
    </p:spTree>
    <p:extLst>
      <p:ext uri="{BB962C8B-B14F-4D97-AF65-F5344CB8AC3E}">
        <p14:creationId xmlns:p14="http://schemas.microsoft.com/office/powerpoint/2010/main" val="275827352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FBCCFCF-26A9-4D7A-970A-2239FACBBEE9}" type="datetimeFigureOut">
              <a:rPr lang="en-US" smtClean="0"/>
              <a:t>07/11/2016</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206752443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07/11/2016</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Date Placeholder 4"/>
          <p:cNvSpPr>
            <a:spLocks noGrp="1"/>
          </p:cNvSpPr>
          <p:nvPr>
            <p:ph type="dt" sz="half" idx="10"/>
          </p:nvPr>
        </p:nvSpPr>
        <p:spPr/>
        <p:txBody>
          <a:bodyPr/>
          <a:lstStyle/>
          <a:p>
            <a:fld id="{DFBCCFCF-26A9-4D7A-970A-2239FACBBEE9}" type="datetimeFigureOut">
              <a:rPr lang="en-US" smtClean="0"/>
              <a:t>07/11/2016</a:t>
            </a:fld>
            <a:endParaRPr lang="en-US"/>
          </a:p>
        </p:txBody>
      </p:sp>
      <p:sp>
        <p:nvSpPr>
          <p:cNvPr id="7" name="Slide Number Placeholder 6"/>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425777271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07/11/2016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492470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Date Placeholder 4"/>
          <p:cNvSpPr>
            <a:spLocks noGrp="1"/>
          </p:cNvSpPr>
          <p:nvPr>
            <p:ph type="dt" sz="half" idx="10"/>
          </p:nvPr>
        </p:nvSpPr>
        <p:spPr/>
        <p:txBody>
          <a:bodyPr/>
          <a:lstStyle/>
          <a:p>
            <a:fld id="{DFBCCFCF-26A9-4D7A-970A-2239FACBBEE9}" type="datetimeFigureOut">
              <a:rPr lang="en-US" smtClean="0"/>
              <a:t>07/11/2016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425777271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7" name="Date Placeholder 6"/>
          <p:cNvSpPr>
            <a:spLocks noGrp="1"/>
          </p:cNvSpPr>
          <p:nvPr>
            <p:ph type="dt" sz="half" idx="10"/>
          </p:nvPr>
        </p:nvSpPr>
        <p:spPr/>
        <p:txBody>
          <a:bodyPr/>
          <a:lstStyle/>
          <a:p>
            <a:fld id="{DFBCCFCF-26A9-4D7A-970A-2239FACBBEE9}" type="datetimeFigureOut">
              <a:rPr lang="en-US" smtClean="0"/>
              <a:t>07/11/2016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32304831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2"/>
          <p:cNvSpPr>
            <a:spLocks noGrp="1"/>
          </p:cNvSpPr>
          <p:nvPr>
            <p:ph type="dt" sz="half" idx="10"/>
          </p:nvPr>
        </p:nvSpPr>
        <p:spPr/>
        <p:txBody>
          <a:bodyPr/>
          <a:lstStyle/>
          <a:p>
            <a:fld id="{DFBCCFCF-26A9-4D7A-970A-2239FACBBEE9}" type="datetimeFigureOut">
              <a:rPr lang="en-US" smtClean="0"/>
              <a:t>07/11/2016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75309479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BCCFCF-26A9-4D7A-970A-2239FACBBEE9}" type="datetimeFigureOut">
              <a:rPr lang="en-US" smtClean="0"/>
              <a:t>07/11/2016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357704620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MY"/>
          </a:p>
        </p:txBody>
      </p:sp>
      <p:sp>
        <p:nvSpPr>
          <p:cNvPr id="3" name="Content Placeholder 2"/>
          <p:cNvSpPr>
            <a:spLocks noGrp="1"/>
          </p:cNvSpPr>
          <p:nvPr>
            <p:ph idx="1"/>
          </p:nvPr>
        </p:nvSpPr>
        <p:spPr>
          <a:xfrm>
            <a:off x="3575051" y="27307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BCCFCF-26A9-4D7A-970A-2239FACBBEE9}" type="datetimeFigureOut">
              <a:rPr lang="en-US" smtClean="0"/>
              <a:t>07/11/2016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363050631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BCCFCF-26A9-4D7A-970A-2239FACBBEE9}" type="datetimeFigureOut">
              <a:rPr lang="en-US" smtClean="0"/>
              <a:t>07/11/2016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65449062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MY"/>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2"/>
          </p:nvPr>
        </p:nvSpPr>
        <p:spPr>
          <a:xfrm>
            <a:off x="457200" y="635637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BCCFCF-26A9-4D7A-970A-2239FACBBEE9}" type="datetimeFigureOut">
              <a:rPr lang="en-US" smtClean="0"/>
              <a:t>07/11/2016</a:t>
            </a:fld>
            <a:endParaRPr lang="en-US"/>
          </a:p>
        </p:txBody>
      </p:sp>
      <p:sp>
        <p:nvSpPr>
          <p:cNvPr id="5" name="Footer Placeholder 4"/>
          <p:cNvSpPr>
            <a:spLocks noGrp="1"/>
          </p:cNvSpPr>
          <p:nvPr>
            <p:ph type="ftr" sz="quarter" idx="3"/>
          </p:nvPr>
        </p:nvSpPr>
        <p:spPr>
          <a:xfrm>
            <a:off x="3124200" y="635637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7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656640-CBAE-40A4-AF00-960698FEEE04}" type="slidenum">
              <a:rPr lang="en-US" smtClean="0"/>
              <a:t>‹#›</a:t>
            </a:fld>
            <a:endParaRPr lang="en-US"/>
          </a:p>
        </p:txBody>
      </p:sp>
      <p:sp>
        <p:nvSpPr>
          <p:cNvPr id="7" name="Shape 119"/>
          <p:cNvSpPr txBox="1"/>
          <p:nvPr/>
        </p:nvSpPr>
        <p:spPr>
          <a:xfrm>
            <a:off x="6100790" y="6293948"/>
            <a:ext cx="2459349" cy="230832"/>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900" b="0" i="0" u="none" strike="noStrike" cap="none" baseline="0" dirty="0">
                <a:solidFill>
                  <a:schemeClr val="dk1"/>
                </a:solidFill>
                <a:latin typeface="Calibri"/>
                <a:ea typeface="Calibri"/>
                <a:cs typeface="Calibri"/>
                <a:sym typeface="Calibri"/>
              </a:rPr>
              <a:t>© </a:t>
            </a:r>
            <a:r>
              <a:rPr lang="en-US" sz="900" b="0" i="0" u="none" strike="noStrike" cap="none" baseline="0" dirty="0">
                <a:solidFill>
                  <a:srgbClr val="FF0000"/>
                </a:solidFill>
                <a:latin typeface="Arial"/>
                <a:ea typeface="Arial"/>
                <a:cs typeface="Arial"/>
                <a:sym typeface="Arial"/>
              </a:rPr>
              <a:t>SALIHIN</a:t>
            </a:r>
            <a:r>
              <a:rPr lang="en-US" sz="900" b="0" i="0" u="none" strike="noStrike" cap="none" baseline="0" dirty="0">
                <a:solidFill>
                  <a:srgbClr val="FF0000"/>
                </a:solidFill>
                <a:latin typeface="Calibri"/>
                <a:ea typeface="Calibri"/>
                <a:cs typeface="Calibri"/>
                <a:sym typeface="Calibri"/>
              </a:rPr>
              <a:t> </a:t>
            </a:r>
            <a:r>
              <a:rPr lang="en-US" sz="900" b="0" i="0" u="none" strike="noStrike" cap="none" baseline="0" dirty="0">
                <a:solidFill>
                  <a:schemeClr val="dk1"/>
                </a:solidFill>
                <a:latin typeface="Calibri"/>
                <a:ea typeface="Calibri"/>
                <a:cs typeface="Calibri"/>
                <a:sym typeface="Calibri"/>
              </a:rPr>
              <a:t>2015. Strictly Private &amp; Confidential</a:t>
            </a:r>
          </a:p>
        </p:txBody>
      </p:sp>
    </p:spTree>
    <p:extLst>
      <p:ext uri="{BB962C8B-B14F-4D97-AF65-F5344CB8AC3E}">
        <p14:creationId xmlns:p14="http://schemas.microsoft.com/office/powerpoint/2010/main" val="3460395293"/>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 id="2147483725" r:id="rId19"/>
    <p:sldLayoutId id="2147483726" r:id="rId20"/>
    <p:sldLayoutId id="2147483727" r:id="rId21"/>
    <p:sldLayoutId id="2147483728" r:id="rId22"/>
    <p:sldLayoutId id="2147483729" r:id="rId23"/>
    <p:sldLayoutId id="2147483730" r:id="rId24"/>
    <p:sldLayoutId id="2147483731" r:id="rId25"/>
    <p:sldLayoutId id="2147483732" r:id="rId26"/>
    <p:sldLayoutId id="2147483733" r:id="rId27"/>
    <p:sldLayoutId id="2147483734" r:id="rId28"/>
    <p:sldLayoutId id="2147483735" r:id="rId29"/>
    <p:sldLayoutId id="2147483736" r:id="rId30"/>
    <p:sldLayoutId id="2147483737" r:id="rId31"/>
    <p:sldLayoutId id="2147483738" r:id="rId32"/>
    <p:sldLayoutId id="2147483739" r:id="rId3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6.png"/><Relationship Id="rId7" Type="http://schemas.openxmlformats.org/officeDocument/2006/relationships/diagramColors" Target="../diagrams/colors3.xml"/><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4876800"/>
            <a:ext cx="2362200" cy="1071148"/>
          </a:xfrm>
          <a:prstGeom prst="rect">
            <a:avLst/>
          </a:prstGeom>
        </p:spPr>
      </p:pic>
      <p:sp>
        <p:nvSpPr>
          <p:cNvPr id="6" name="Title 1"/>
          <p:cNvSpPr>
            <a:spLocks noGrp="1"/>
          </p:cNvSpPr>
          <p:nvPr>
            <p:ph type="title"/>
          </p:nvPr>
        </p:nvSpPr>
        <p:spPr>
          <a:xfrm>
            <a:off x="762000" y="2819400"/>
            <a:ext cx="8229600" cy="1143000"/>
          </a:xfrm>
        </p:spPr>
        <p:txBody>
          <a:bodyPr>
            <a:normAutofit fontScale="90000"/>
          </a:bodyPr>
          <a:lstStyle/>
          <a:p>
            <a:pPr algn="l">
              <a:buSzPct val="25000"/>
            </a:pPr>
            <a:r>
              <a:rPr lang="en-US" sz="3200" dirty="0">
                <a:latin typeface="Century Gothic" panose="020B0502020202020204" pitchFamily="34" charset="0"/>
                <a:ea typeface="Century Gothic"/>
                <a:cs typeface="Century Gothic"/>
                <a:sym typeface="Century Gothic"/>
              </a:rPr>
              <a:t>PROPOSAL FOR </a:t>
            </a:r>
            <a:r>
              <a:rPr lang="en-US" sz="3200" dirty="0" smtClean="0">
                <a:latin typeface="Century Gothic" panose="020B0502020202020204" pitchFamily="34" charset="0"/>
                <a:ea typeface="Century Gothic"/>
                <a:cs typeface="Century Gothic"/>
                <a:sym typeface="Century Gothic"/>
              </a:rPr>
              <a:t>STRATEGIC COLLABORATION</a:t>
            </a:r>
            <a:br>
              <a:rPr lang="en-US" sz="3200" dirty="0" smtClean="0">
                <a:latin typeface="Century Gothic" panose="020B0502020202020204" pitchFamily="34" charset="0"/>
                <a:ea typeface="Century Gothic"/>
                <a:cs typeface="Century Gothic"/>
                <a:sym typeface="Century Gothic"/>
              </a:rPr>
            </a:br>
            <a:r>
              <a:rPr lang="en-US" sz="3200" dirty="0" smtClean="0">
                <a:latin typeface="Century Gothic" panose="020B0502020202020204" pitchFamily="34" charset="0"/>
                <a:ea typeface="Century Gothic"/>
                <a:cs typeface="Century Gothic"/>
                <a:sym typeface="Century Gothic"/>
              </a:rPr>
              <a:t>IN LEARNING &amp; GRADUATE SKILLS ENHANCEMENT</a:t>
            </a:r>
            <a:endParaRPr lang="en-US" sz="3200" dirty="0">
              <a:latin typeface="Century Gothic" panose="020B0502020202020204" pitchFamily="34" charset="0"/>
              <a:ea typeface="Century Gothic"/>
              <a:cs typeface="Century Gothic"/>
              <a:sym typeface="Century Gothic"/>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399" y="1143000"/>
            <a:ext cx="2188473" cy="871994"/>
          </a:xfrm>
          <a:prstGeom prst="rect">
            <a:avLst/>
          </a:prstGeom>
        </p:spPr>
      </p:pic>
      <p:sp>
        <p:nvSpPr>
          <p:cNvPr id="8" name="TextBox 7"/>
          <p:cNvSpPr txBox="1"/>
          <p:nvPr/>
        </p:nvSpPr>
        <p:spPr>
          <a:xfrm>
            <a:off x="1143000" y="4495800"/>
            <a:ext cx="1473480" cy="338554"/>
          </a:xfrm>
          <a:prstGeom prst="rect">
            <a:avLst/>
          </a:prstGeom>
          <a:noFill/>
        </p:spPr>
        <p:txBody>
          <a:bodyPr wrap="none" rtlCol="0">
            <a:spAutoFit/>
          </a:bodyPr>
          <a:lstStyle/>
          <a:p>
            <a:r>
              <a:rPr lang="en-MY" sz="1600" b="1" dirty="0" smtClean="0">
                <a:latin typeface="Century Gothic" panose="020B0502020202020204" pitchFamily="34" charset="0"/>
              </a:rPr>
              <a:t>Prepared for:</a:t>
            </a:r>
            <a:endParaRPr lang="en-MY" sz="1600" b="1" dirty="0">
              <a:latin typeface="Century Gothic" panose="020B0502020202020204" pitchFamily="34" charset="0"/>
            </a:endParaRPr>
          </a:p>
        </p:txBody>
      </p:sp>
      <p:sp>
        <p:nvSpPr>
          <p:cNvPr id="9" name="TextBox 8"/>
          <p:cNvSpPr txBox="1"/>
          <p:nvPr/>
        </p:nvSpPr>
        <p:spPr>
          <a:xfrm>
            <a:off x="5004209" y="4495800"/>
            <a:ext cx="1473480" cy="338554"/>
          </a:xfrm>
          <a:prstGeom prst="rect">
            <a:avLst/>
          </a:prstGeom>
          <a:noFill/>
        </p:spPr>
        <p:txBody>
          <a:bodyPr wrap="none" rtlCol="0">
            <a:spAutoFit/>
          </a:bodyPr>
          <a:lstStyle/>
          <a:p>
            <a:r>
              <a:rPr lang="en-MY" sz="1600" b="1" dirty="0" smtClean="0">
                <a:latin typeface="Century Gothic" panose="020B0502020202020204" pitchFamily="34" charset="0"/>
              </a:rPr>
              <a:t>Prepared by:</a:t>
            </a:r>
            <a:endParaRPr lang="en-MY" sz="1600" b="1" dirty="0">
              <a:latin typeface="Century Gothic" panose="020B0502020202020204" pitchFamily="34" charset="0"/>
            </a:endParaRPr>
          </a:p>
        </p:txBody>
      </p:sp>
      <p:pic>
        <p:nvPicPr>
          <p:cNvPr id="14" name="Shape 109"/>
          <p:cNvPicPr preferRelativeResize="0"/>
          <p:nvPr/>
        </p:nvPicPr>
        <p:blipFill rotWithShape="1">
          <a:blip r:embed="rId4">
            <a:alphaModFix/>
          </a:blip>
          <a:srcRect/>
          <a:stretch/>
        </p:blipFill>
        <p:spPr>
          <a:xfrm>
            <a:off x="5053652" y="4940253"/>
            <a:ext cx="2667000" cy="523590"/>
          </a:xfrm>
          <a:prstGeom prst="rect">
            <a:avLst/>
          </a:prstGeom>
          <a:noFill/>
          <a:ln>
            <a:noFill/>
          </a:ln>
        </p:spPr>
      </p:pic>
    </p:spTree>
    <p:extLst>
      <p:ext uri="{BB962C8B-B14F-4D97-AF65-F5344CB8AC3E}">
        <p14:creationId xmlns:p14="http://schemas.microsoft.com/office/powerpoint/2010/main" val="1800031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10" name="TextBox 9"/>
          <p:cNvSpPr txBox="1"/>
          <p:nvPr/>
        </p:nvSpPr>
        <p:spPr>
          <a:xfrm>
            <a:off x="457200" y="238780"/>
            <a:ext cx="4038600" cy="523220"/>
          </a:xfrm>
          <a:prstGeom prst="rect">
            <a:avLst/>
          </a:prstGeom>
          <a:noFill/>
        </p:spPr>
        <p:txBody>
          <a:bodyPr wrap="square" rtlCol="0">
            <a:spAutoFit/>
          </a:bodyPr>
          <a:lstStyle/>
          <a:p>
            <a:r>
              <a:rPr lang="en-MY" sz="2800" b="1" dirty="0" smtClean="0">
                <a:latin typeface="Century Gothic" panose="020B0502020202020204" pitchFamily="34" charset="0"/>
              </a:rPr>
              <a:t>THE PROPOSAL</a:t>
            </a:r>
            <a:endParaRPr lang="en-MY" sz="2800" dirty="0">
              <a:latin typeface="Century Gothic" panose="020B0502020202020204" pitchFamily="34" charset="0"/>
            </a:endParaRPr>
          </a:p>
        </p:txBody>
      </p:sp>
      <p:sp>
        <p:nvSpPr>
          <p:cNvPr id="11" name="Rectangle 10"/>
          <p:cNvSpPr/>
          <p:nvPr/>
        </p:nvSpPr>
        <p:spPr>
          <a:xfrm>
            <a:off x="457200" y="666690"/>
            <a:ext cx="6172200" cy="400110"/>
          </a:xfrm>
          <a:prstGeom prst="rect">
            <a:avLst/>
          </a:prstGeom>
        </p:spPr>
        <p:txBody>
          <a:bodyPr wrap="square">
            <a:spAutoFit/>
          </a:bodyPr>
          <a:lstStyle/>
          <a:p>
            <a:r>
              <a:rPr lang="en-US" sz="2000" dirty="0" smtClean="0">
                <a:solidFill>
                  <a:prstClr val="black"/>
                </a:solidFill>
                <a:latin typeface="Century Gothic" panose="020B0502020202020204" pitchFamily="34" charset="0"/>
              </a:rPr>
              <a:t>Target Course</a:t>
            </a:r>
            <a:endParaRPr lang="en-MY" sz="2000" dirty="0">
              <a:solidFill>
                <a:prstClr val="black"/>
              </a:solidFill>
              <a:latin typeface="Century Gothic" panose="020B0502020202020204" pitchFamily="34" charset="0"/>
            </a:endParaRPr>
          </a:p>
        </p:txBody>
      </p:sp>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6262" b="50000"/>
          <a:stretch/>
        </p:blipFill>
        <p:spPr bwMode="auto">
          <a:xfrm>
            <a:off x="1026810" y="2209800"/>
            <a:ext cx="7090382" cy="1840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685800" y="3581400"/>
            <a:ext cx="7795146"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230109825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47" t="15672" r="28358" b="30784"/>
          <a:stretch/>
        </p:blipFill>
        <p:spPr bwMode="auto">
          <a:xfrm>
            <a:off x="609600" y="1447800"/>
            <a:ext cx="7947546" cy="3721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57200" y="238780"/>
            <a:ext cx="4038600" cy="523220"/>
          </a:xfrm>
          <a:prstGeom prst="rect">
            <a:avLst/>
          </a:prstGeom>
          <a:noFill/>
        </p:spPr>
        <p:txBody>
          <a:bodyPr wrap="square" rtlCol="0">
            <a:spAutoFit/>
          </a:bodyPr>
          <a:lstStyle/>
          <a:p>
            <a:r>
              <a:rPr lang="en-MY" sz="2800" b="1" dirty="0" smtClean="0">
                <a:latin typeface="Century Gothic" panose="020B0502020202020204" pitchFamily="34" charset="0"/>
              </a:rPr>
              <a:t>THE PROPOSAL</a:t>
            </a:r>
            <a:endParaRPr lang="en-MY" sz="2800" dirty="0">
              <a:latin typeface="Century Gothic" panose="020B0502020202020204" pitchFamily="34" charset="0"/>
            </a:endParaRPr>
          </a:p>
        </p:txBody>
      </p:sp>
      <p:sp>
        <p:nvSpPr>
          <p:cNvPr id="5" name="Rectangle 4"/>
          <p:cNvSpPr/>
          <p:nvPr/>
        </p:nvSpPr>
        <p:spPr>
          <a:xfrm>
            <a:off x="457200" y="666690"/>
            <a:ext cx="6172200" cy="400110"/>
          </a:xfrm>
          <a:prstGeom prst="rect">
            <a:avLst/>
          </a:prstGeom>
        </p:spPr>
        <p:txBody>
          <a:bodyPr wrap="square">
            <a:spAutoFit/>
          </a:bodyPr>
          <a:lstStyle/>
          <a:p>
            <a:r>
              <a:rPr lang="en-US" sz="2000" dirty="0" smtClean="0">
                <a:solidFill>
                  <a:prstClr val="black"/>
                </a:solidFill>
                <a:latin typeface="Century Gothic" panose="020B0502020202020204" pitchFamily="34" charset="0"/>
              </a:rPr>
              <a:t>Target Course</a:t>
            </a:r>
            <a:endParaRPr lang="en-MY" sz="2000" dirty="0">
              <a:solidFill>
                <a:prstClr val="black"/>
              </a:solidFill>
              <a:latin typeface="Century Gothic" panose="020B0502020202020204" pitchFamily="34" charset="0"/>
            </a:endParaRPr>
          </a:p>
        </p:txBody>
      </p:sp>
      <p:sp>
        <p:nvSpPr>
          <p:cNvPr id="7" name="Oval 6"/>
          <p:cNvSpPr/>
          <p:nvPr/>
        </p:nvSpPr>
        <p:spPr>
          <a:xfrm>
            <a:off x="685800" y="2743200"/>
            <a:ext cx="7795146"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8" name="Rectangle 7"/>
          <p:cNvSpPr/>
          <p:nvPr/>
        </p:nvSpPr>
        <p:spPr>
          <a:xfrm>
            <a:off x="2396668" y="5181600"/>
            <a:ext cx="3546932" cy="276999"/>
          </a:xfrm>
          <a:prstGeom prst="rect">
            <a:avLst/>
          </a:prstGeom>
        </p:spPr>
        <p:txBody>
          <a:bodyPr wrap="square">
            <a:spAutoFit/>
          </a:bodyPr>
          <a:lstStyle/>
          <a:p>
            <a:pPr lvl="1" algn="ctr"/>
            <a:r>
              <a:rPr lang="en-US" sz="1200" i="1" dirty="0" smtClean="0"/>
              <a:t>Bachelor’s of Accountancy –AC220</a:t>
            </a:r>
            <a:endParaRPr lang="en-US" sz="1400" i="1" dirty="0"/>
          </a:p>
        </p:txBody>
      </p:sp>
    </p:spTree>
    <p:extLst>
      <p:ext uri="{BB962C8B-B14F-4D97-AF65-F5344CB8AC3E}">
        <p14:creationId xmlns:p14="http://schemas.microsoft.com/office/powerpoint/2010/main" val="991789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10" name="TextBox 9"/>
          <p:cNvSpPr txBox="1"/>
          <p:nvPr/>
        </p:nvSpPr>
        <p:spPr>
          <a:xfrm>
            <a:off x="457200" y="238780"/>
            <a:ext cx="4038600" cy="523220"/>
          </a:xfrm>
          <a:prstGeom prst="rect">
            <a:avLst/>
          </a:prstGeom>
          <a:noFill/>
        </p:spPr>
        <p:txBody>
          <a:bodyPr wrap="square" rtlCol="0">
            <a:spAutoFit/>
          </a:bodyPr>
          <a:lstStyle/>
          <a:p>
            <a:r>
              <a:rPr lang="en-MY" sz="2800" b="1" dirty="0" smtClean="0">
                <a:latin typeface="Century Gothic" panose="020B0502020202020204" pitchFamily="34" charset="0"/>
              </a:rPr>
              <a:t>THE PROPOSAL</a:t>
            </a:r>
            <a:endParaRPr lang="en-MY" sz="2800" dirty="0">
              <a:latin typeface="Century Gothic" panose="020B0502020202020204" pitchFamily="34" charset="0"/>
            </a:endParaRPr>
          </a:p>
        </p:txBody>
      </p:sp>
      <p:sp>
        <p:nvSpPr>
          <p:cNvPr id="11" name="Rectangle 10"/>
          <p:cNvSpPr/>
          <p:nvPr/>
        </p:nvSpPr>
        <p:spPr>
          <a:xfrm>
            <a:off x="457200" y="666690"/>
            <a:ext cx="6172200" cy="400110"/>
          </a:xfrm>
          <a:prstGeom prst="rect">
            <a:avLst/>
          </a:prstGeom>
        </p:spPr>
        <p:txBody>
          <a:bodyPr wrap="square">
            <a:spAutoFit/>
          </a:bodyPr>
          <a:lstStyle/>
          <a:p>
            <a:r>
              <a:rPr lang="en-US" sz="2000" dirty="0" smtClean="0">
                <a:solidFill>
                  <a:prstClr val="black"/>
                </a:solidFill>
                <a:latin typeface="Century Gothic" panose="020B0502020202020204" pitchFamily="34" charset="0"/>
              </a:rPr>
              <a:t>Target Modules - Summary  </a:t>
            </a:r>
            <a:endParaRPr lang="en-MY" sz="2000" dirty="0">
              <a:solidFill>
                <a:prstClr val="black"/>
              </a:solidFill>
              <a:latin typeface="Century Gothic" panose="020B0502020202020204" pitchFamily="34" charset="0"/>
            </a:endParaRPr>
          </a:p>
        </p:txBody>
      </p:sp>
      <p:sp>
        <p:nvSpPr>
          <p:cNvPr id="14" name="TextBox 13"/>
          <p:cNvSpPr txBox="1"/>
          <p:nvPr/>
        </p:nvSpPr>
        <p:spPr>
          <a:xfrm>
            <a:off x="827584" y="1648123"/>
            <a:ext cx="7776864" cy="2462213"/>
          </a:xfrm>
          <a:prstGeom prst="rect">
            <a:avLst/>
          </a:prstGeom>
          <a:noFill/>
        </p:spPr>
        <p:txBody>
          <a:bodyPr wrap="square" rtlCol="0">
            <a:spAutoFit/>
          </a:bodyPr>
          <a:lstStyle/>
          <a:p>
            <a:pPr marL="285750" indent="-285750">
              <a:buFont typeface="Arial" panose="020B0604020202020204" pitchFamily="34" charset="0"/>
              <a:buChar char="•"/>
            </a:pPr>
            <a:r>
              <a:rPr lang="en-US" dirty="0" smtClean="0"/>
              <a:t>Degree Students </a:t>
            </a:r>
          </a:p>
          <a:p>
            <a:pPr marL="742950" lvl="1" indent="-285750">
              <a:buFont typeface="Arial" panose="020B0604020202020204" pitchFamily="34" charset="0"/>
              <a:buChar char="•"/>
            </a:pPr>
            <a:r>
              <a:rPr lang="en-US" sz="1600" i="1" dirty="0" smtClean="0"/>
              <a:t>Bachelor of Accountancy (hons) -AC220</a:t>
            </a:r>
          </a:p>
          <a:p>
            <a:pPr marL="1200150" lvl="2" indent="-285750">
              <a:buFont typeface="Arial" panose="020B0604020202020204" pitchFamily="34" charset="0"/>
              <a:buChar char="•"/>
            </a:pPr>
            <a:r>
              <a:rPr lang="en-US" sz="1400" i="1" dirty="0" smtClean="0"/>
              <a:t>AIS615 – Accounting Information System</a:t>
            </a:r>
          </a:p>
          <a:p>
            <a:pPr marL="1200150" lvl="2" indent="-285750">
              <a:buFont typeface="Arial" panose="020B0604020202020204" pitchFamily="34" charset="0"/>
              <a:buChar char="•"/>
            </a:pPr>
            <a:endParaRPr lang="en-US" sz="1400" i="1" dirty="0"/>
          </a:p>
          <a:p>
            <a:pPr marL="285750" indent="-285750">
              <a:buFont typeface="Arial" panose="020B0604020202020204" pitchFamily="34" charset="0"/>
              <a:buChar char="•"/>
            </a:pPr>
            <a:r>
              <a:rPr lang="en-US" dirty="0"/>
              <a:t>Diploma Students  </a:t>
            </a:r>
          </a:p>
          <a:p>
            <a:pPr marL="742950" lvl="1" indent="-285750">
              <a:buFont typeface="Arial" panose="020B0604020202020204" pitchFamily="34" charset="0"/>
              <a:buChar char="•"/>
            </a:pPr>
            <a:r>
              <a:rPr lang="en-US" sz="1600" i="1" dirty="0"/>
              <a:t>Diploma in Accounting Information System -AC120</a:t>
            </a:r>
          </a:p>
          <a:p>
            <a:pPr marL="1200150" lvl="2" indent="-285750">
              <a:buFont typeface="Arial" panose="020B0604020202020204" pitchFamily="34" charset="0"/>
              <a:buChar char="•"/>
            </a:pPr>
            <a:r>
              <a:rPr lang="en-US" sz="1400" i="1" dirty="0"/>
              <a:t>AIS205 – Computerized Accounting</a:t>
            </a:r>
          </a:p>
          <a:p>
            <a:pPr marL="742950" lvl="1" indent="-285750">
              <a:buFont typeface="Arial" panose="020B0604020202020204" pitchFamily="34" charset="0"/>
              <a:buChar char="•"/>
            </a:pPr>
            <a:r>
              <a:rPr lang="en-US" sz="1600" i="1" dirty="0"/>
              <a:t>Diploma in Accountancy -AC110</a:t>
            </a:r>
          </a:p>
          <a:p>
            <a:pPr marL="1200150" lvl="2" indent="-285750">
              <a:buFont typeface="Arial" panose="020B0604020202020204" pitchFamily="34" charset="0"/>
              <a:buChar char="•"/>
            </a:pPr>
            <a:r>
              <a:rPr lang="en-US" sz="1400" i="1" dirty="0"/>
              <a:t>AIS205 – Computerized Accounting</a:t>
            </a:r>
          </a:p>
          <a:p>
            <a:pPr marL="1200150" lvl="2" indent="-285750">
              <a:buFont typeface="Arial" panose="020B0604020202020204" pitchFamily="34" charset="0"/>
              <a:buChar char="•"/>
            </a:pPr>
            <a:r>
              <a:rPr lang="en-US" sz="1400" i="1" dirty="0"/>
              <a:t>AIS255 – Accounting Information </a:t>
            </a:r>
            <a:r>
              <a:rPr lang="en-US" sz="1400" i="1" dirty="0" smtClean="0"/>
              <a:t>System</a:t>
            </a:r>
            <a:endParaRPr lang="en-US" sz="1400" i="1" dirty="0"/>
          </a:p>
        </p:txBody>
      </p:sp>
      <p:sp>
        <p:nvSpPr>
          <p:cNvPr id="2" name="Right Brace 1"/>
          <p:cNvSpPr/>
          <p:nvPr/>
        </p:nvSpPr>
        <p:spPr>
          <a:xfrm>
            <a:off x="6019800" y="2819400"/>
            <a:ext cx="228600" cy="1143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ms-MY"/>
          </a:p>
        </p:txBody>
      </p:sp>
      <p:sp>
        <p:nvSpPr>
          <p:cNvPr id="3" name="TextBox 2"/>
          <p:cNvSpPr txBox="1"/>
          <p:nvPr/>
        </p:nvSpPr>
        <p:spPr>
          <a:xfrm>
            <a:off x="6477000" y="3212068"/>
            <a:ext cx="1338059" cy="307777"/>
          </a:xfrm>
          <a:prstGeom prst="rect">
            <a:avLst/>
          </a:prstGeom>
          <a:noFill/>
        </p:spPr>
        <p:txBody>
          <a:bodyPr wrap="none" rtlCol="0">
            <a:spAutoFit/>
          </a:bodyPr>
          <a:lstStyle/>
          <a:p>
            <a:r>
              <a:rPr lang="en-US" sz="1400" dirty="0" smtClean="0"/>
              <a:t>Future Planning</a:t>
            </a:r>
            <a:endParaRPr lang="ms-MY" sz="1400" dirty="0"/>
          </a:p>
        </p:txBody>
      </p:sp>
    </p:spTree>
    <p:extLst>
      <p:ext uri="{BB962C8B-B14F-4D97-AF65-F5344CB8AC3E}">
        <p14:creationId xmlns:p14="http://schemas.microsoft.com/office/powerpoint/2010/main" val="25593728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10" name="TextBox 9"/>
          <p:cNvSpPr txBox="1"/>
          <p:nvPr/>
        </p:nvSpPr>
        <p:spPr>
          <a:xfrm>
            <a:off x="457200" y="238780"/>
            <a:ext cx="4038600" cy="523220"/>
          </a:xfrm>
          <a:prstGeom prst="rect">
            <a:avLst/>
          </a:prstGeom>
          <a:noFill/>
        </p:spPr>
        <p:txBody>
          <a:bodyPr wrap="square" rtlCol="0">
            <a:spAutoFit/>
          </a:bodyPr>
          <a:lstStyle/>
          <a:p>
            <a:r>
              <a:rPr lang="en-MY" sz="2800" b="1" dirty="0" smtClean="0">
                <a:latin typeface="Century Gothic" panose="020B0502020202020204" pitchFamily="34" charset="0"/>
              </a:rPr>
              <a:t>THE PROPOSAL</a:t>
            </a:r>
            <a:endParaRPr lang="en-MY" sz="2800" dirty="0">
              <a:latin typeface="Century Gothic" panose="020B0502020202020204" pitchFamily="34" charset="0"/>
            </a:endParaRPr>
          </a:p>
        </p:txBody>
      </p:sp>
      <p:sp>
        <p:nvSpPr>
          <p:cNvPr id="11" name="Rectangle 10"/>
          <p:cNvSpPr/>
          <p:nvPr/>
        </p:nvSpPr>
        <p:spPr>
          <a:xfrm>
            <a:off x="457200" y="666690"/>
            <a:ext cx="6172200" cy="400110"/>
          </a:xfrm>
          <a:prstGeom prst="rect">
            <a:avLst/>
          </a:prstGeom>
        </p:spPr>
        <p:txBody>
          <a:bodyPr wrap="square">
            <a:spAutoFit/>
          </a:bodyPr>
          <a:lstStyle/>
          <a:p>
            <a:r>
              <a:rPr lang="en-US" sz="2000" dirty="0" smtClean="0">
                <a:solidFill>
                  <a:prstClr val="black"/>
                </a:solidFill>
                <a:latin typeface="Century Gothic" panose="020B0502020202020204" pitchFamily="34" charset="0"/>
              </a:rPr>
              <a:t>Proposed Pricing  </a:t>
            </a:r>
            <a:endParaRPr lang="en-MY" sz="2000" dirty="0">
              <a:solidFill>
                <a:prstClr val="black"/>
              </a:solidFill>
              <a:latin typeface="Century Gothic" panose="020B0502020202020204" pitchFamily="34" charset="0"/>
            </a:endParaRPr>
          </a:p>
        </p:txBody>
      </p:sp>
      <p:sp>
        <p:nvSpPr>
          <p:cNvPr id="5" name="Rectangle 4"/>
          <p:cNvSpPr/>
          <p:nvPr/>
        </p:nvSpPr>
        <p:spPr>
          <a:xfrm>
            <a:off x="914400" y="1780163"/>
            <a:ext cx="7029400" cy="1877437"/>
          </a:xfrm>
          <a:prstGeom prst="rect">
            <a:avLst/>
          </a:prstGeom>
        </p:spPr>
        <p:txBody>
          <a:bodyPr wrap="square">
            <a:spAutoFit/>
          </a:bodyPr>
          <a:lstStyle/>
          <a:p>
            <a:pPr marL="285750" indent="-285750" algn="just">
              <a:buFont typeface="Arial" panose="020B0604020202020204" pitchFamily="34" charset="0"/>
              <a:buChar char="•"/>
            </a:pPr>
            <a:r>
              <a:rPr lang="en-US" dirty="0" smtClean="0"/>
              <a:t>Proposed pricing for </a:t>
            </a:r>
            <a:r>
              <a:rPr lang="en-US" dirty="0" err="1" smtClean="0"/>
              <a:t>UiTM</a:t>
            </a:r>
            <a:r>
              <a:rPr lang="en-US" dirty="0" smtClean="0"/>
              <a:t> Accounting Student: </a:t>
            </a:r>
          </a:p>
          <a:p>
            <a:pPr marL="742950" lvl="1" indent="-285750" algn="just">
              <a:buFont typeface="Arial" panose="020B0604020202020204" pitchFamily="34" charset="0"/>
              <a:buChar char="•"/>
            </a:pPr>
            <a:r>
              <a:rPr lang="en-US" sz="1600" dirty="0" smtClean="0"/>
              <a:t>RM60.00 per </a:t>
            </a:r>
            <a:r>
              <a:rPr lang="en-US" sz="1600" dirty="0" err="1" smtClean="0"/>
              <a:t>pax</a:t>
            </a:r>
            <a:r>
              <a:rPr lang="en-US" sz="1600" dirty="0" smtClean="0"/>
              <a:t>.  </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dirty="0" smtClean="0"/>
              <a:t>Participated student will be provided with (Student Kits):</a:t>
            </a:r>
          </a:p>
          <a:p>
            <a:pPr marL="742950" lvl="1" indent="-285750">
              <a:buFont typeface="Arial" panose="020B0604020202020204" pitchFamily="34" charset="0"/>
              <a:buChar char="•"/>
            </a:pPr>
            <a:r>
              <a:rPr lang="en-US" sz="1600" dirty="0" smtClean="0">
                <a:latin typeface="Calibri" panose="020F0502020204030204" pitchFamily="34" charset="0"/>
              </a:rPr>
              <a:t>SPS Student Installer/ Cloud-based ID access</a:t>
            </a:r>
            <a:endParaRPr lang="en-US" sz="1600" dirty="0">
              <a:latin typeface="Calibri" panose="020F0502020204030204" pitchFamily="34" charset="0"/>
            </a:endParaRPr>
          </a:p>
          <a:p>
            <a:pPr marL="742950" lvl="1" indent="-285750">
              <a:buFont typeface="Arial" panose="020B0604020202020204" pitchFamily="34" charset="0"/>
              <a:buChar char="•"/>
            </a:pPr>
            <a:r>
              <a:rPr lang="en-US" sz="1600" dirty="0">
                <a:latin typeface="Calibri" panose="020F0502020204030204" pitchFamily="34" charset="0"/>
              </a:rPr>
              <a:t>SPS Student </a:t>
            </a:r>
            <a:r>
              <a:rPr lang="en-US" sz="1600" dirty="0" smtClean="0">
                <a:latin typeface="Calibri" panose="020F0502020204030204" pitchFamily="34" charset="0"/>
              </a:rPr>
              <a:t>Manual</a:t>
            </a:r>
          </a:p>
          <a:p>
            <a:pPr marL="742950" lvl="1" indent="-285750">
              <a:buFont typeface="Arial" panose="020B0604020202020204" pitchFamily="34" charset="0"/>
              <a:buChar char="•"/>
            </a:pPr>
            <a:r>
              <a:rPr lang="en-US" sz="1600" dirty="0" smtClean="0">
                <a:latin typeface="Calibri" panose="020F0502020204030204" pitchFamily="34" charset="0"/>
              </a:rPr>
              <a:t>SPS Exercise Book</a:t>
            </a:r>
            <a:endParaRPr lang="en-US" sz="1600" dirty="0">
              <a:latin typeface="Calibri" panose="020F0502020204030204" pitchFamily="34" charset="0"/>
            </a:endParaRPr>
          </a:p>
        </p:txBody>
      </p:sp>
      <p:sp>
        <p:nvSpPr>
          <p:cNvPr id="6" name="Rectangle 5"/>
          <p:cNvSpPr/>
          <p:nvPr/>
        </p:nvSpPr>
        <p:spPr>
          <a:xfrm>
            <a:off x="6565381" y="3200400"/>
            <a:ext cx="1784924" cy="2280496"/>
          </a:xfrm>
          <a:prstGeom prst="rect">
            <a:avLst/>
          </a:prstGeom>
          <a:blipFill dpi="0" rotWithShape="1">
            <a:blip r:embed="rId3">
              <a:extLst>
                <a:ext uri="{28A0092B-C50C-407E-A947-70E740481C1C}">
                  <a14:useLocalDpi xmlns:a14="http://schemas.microsoft.com/office/drawing/2010/main" val="0"/>
                </a:ext>
              </a:extLst>
            </a:blip>
            <a:srcRect/>
            <a:tile tx="0" ty="0" sx="100000" sy="100000" flip="none" algn="tl"/>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1">
            <a:schemeClr val="accent4">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33333136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8" name="Shape 288"/>
          <p:cNvSpPr txBox="1"/>
          <p:nvPr/>
        </p:nvSpPr>
        <p:spPr>
          <a:xfrm>
            <a:off x="547330" y="1447801"/>
            <a:ext cx="8043858" cy="1295400"/>
          </a:xfrm>
          <a:prstGeom prst="rect">
            <a:avLst/>
          </a:prstGeom>
          <a:noFill/>
          <a:ln>
            <a:noFill/>
          </a:ln>
        </p:spPr>
        <p:txBody>
          <a:bodyPr lIns="84392" tIns="42185" rIns="84392" bIns="42185" anchor="t" anchorCtr="0">
            <a:noAutofit/>
          </a:bodyPr>
          <a:lstStyle/>
          <a:p>
            <a:pPr marL="203200" indent="0">
              <a:buNone/>
            </a:pPr>
            <a:r>
              <a:rPr lang="ms-MY" dirty="0">
                <a:latin typeface="Calibri" panose="020F0502020204030204" pitchFamily="34" charset="0"/>
              </a:rPr>
              <a:t>At the end of the programme, we </a:t>
            </a:r>
            <a:r>
              <a:rPr lang="ms-MY" dirty="0" smtClean="0">
                <a:latin typeface="Calibri" panose="020F0502020204030204" pitchFamily="34" charset="0"/>
              </a:rPr>
              <a:t>expect </a:t>
            </a:r>
            <a:r>
              <a:rPr lang="ms-MY" dirty="0">
                <a:latin typeface="Calibri" panose="020F0502020204030204" pitchFamily="34" charset="0"/>
              </a:rPr>
              <a:t>each graduates would be able to</a:t>
            </a:r>
            <a:r>
              <a:rPr lang="ms-MY" dirty="0" smtClean="0">
                <a:latin typeface="Calibri" panose="020F0502020204030204" pitchFamily="34" charset="0"/>
              </a:rPr>
              <a:t>:</a:t>
            </a:r>
          </a:p>
          <a:p>
            <a:pPr marL="203200" indent="0">
              <a:buNone/>
            </a:pPr>
            <a:endParaRPr lang="ms-MY" sz="500" dirty="0">
              <a:latin typeface="Calibri" panose="020F0502020204030204" pitchFamily="34" charset="0"/>
            </a:endParaRPr>
          </a:p>
          <a:p>
            <a:pPr marL="742950" lvl="1" indent="-285750">
              <a:buFont typeface="Arial" panose="020B0604020202020204" pitchFamily="34" charset="0"/>
              <a:buChar char="•"/>
            </a:pPr>
            <a:r>
              <a:rPr lang="en-MY" sz="1600" dirty="0" smtClean="0">
                <a:latin typeface="Calibri" panose="020F0502020204030204" pitchFamily="34" charset="0"/>
              </a:rPr>
              <a:t>Operate and utilize SPS Software (Install, configure &amp; operate).</a:t>
            </a:r>
            <a:endParaRPr lang="en-MY" sz="1600" dirty="0">
              <a:latin typeface="Calibri" panose="020F0502020204030204" pitchFamily="34" charset="0"/>
            </a:endParaRPr>
          </a:p>
          <a:p>
            <a:pPr marL="742950" lvl="1" indent="-285750">
              <a:buFont typeface="Arial" panose="020B0604020202020204" pitchFamily="34" charset="0"/>
              <a:buChar char="•"/>
            </a:pPr>
            <a:r>
              <a:rPr lang="en-US" sz="1600" dirty="0" smtClean="0">
                <a:latin typeface="Calibri" panose="020F0502020204030204" pitchFamily="34" charset="0"/>
              </a:rPr>
              <a:t>Provide consultation &amp; training on SPS.</a:t>
            </a:r>
          </a:p>
          <a:p>
            <a:pPr marL="285750" indent="-285750">
              <a:buFont typeface="Arial" panose="020B0604020202020204" pitchFamily="34" charset="0"/>
              <a:buChar char="•"/>
            </a:pPr>
            <a:endParaRPr lang="en-US" dirty="0">
              <a:latin typeface="Calibri" panose="020F0502020204030204" pitchFamily="34" charset="0"/>
            </a:endParaRPr>
          </a:p>
          <a:p>
            <a:endParaRPr lang="en-US" dirty="0" smtClean="0">
              <a:latin typeface="Calibri" panose="020F0502020204030204" pitchFamily="34" charset="0"/>
            </a:endParaRPr>
          </a:p>
          <a:p>
            <a:r>
              <a:rPr lang="en-US" dirty="0">
                <a:latin typeface="Calibri" panose="020F0502020204030204" pitchFamily="34" charset="0"/>
              </a:rPr>
              <a:t> </a:t>
            </a:r>
            <a:r>
              <a:rPr lang="en-US" dirty="0" smtClean="0">
                <a:latin typeface="Calibri" panose="020F0502020204030204" pitchFamily="34" charset="0"/>
              </a:rPr>
              <a:t> </a:t>
            </a:r>
            <a:endParaRPr lang="en-MY" dirty="0">
              <a:latin typeface="Calibri" panose="020F0502020204030204" pitchFamily="34" charset="0"/>
            </a:endParaRPr>
          </a:p>
        </p:txBody>
      </p:sp>
      <p:sp>
        <p:nvSpPr>
          <p:cNvPr id="9" name="Shape 288"/>
          <p:cNvSpPr txBox="1"/>
          <p:nvPr/>
        </p:nvSpPr>
        <p:spPr>
          <a:xfrm>
            <a:off x="547329" y="2667000"/>
            <a:ext cx="7998793" cy="1752600"/>
          </a:xfrm>
          <a:prstGeom prst="rect">
            <a:avLst/>
          </a:prstGeom>
          <a:noFill/>
          <a:ln>
            <a:noFill/>
          </a:ln>
        </p:spPr>
        <p:txBody>
          <a:bodyPr lIns="84392" tIns="42185" rIns="84392" bIns="42185" anchor="t" anchorCtr="0">
            <a:noAutofit/>
          </a:bodyPr>
          <a:lstStyle/>
          <a:p>
            <a:pPr marL="203200" indent="0">
              <a:buNone/>
            </a:pPr>
            <a:r>
              <a:rPr lang="ms-MY" dirty="0" smtClean="0">
                <a:latin typeface="Calibri" panose="020F0502020204030204" pitchFamily="34" charset="0"/>
              </a:rPr>
              <a:t>SALIHIN deliverables to partipated graduates:</a:t>
            </a:r>
          </a:p>
          <a:p>
            <a:pPr marL="203200" indent="0">
              <a:buNone/>
            </a:pPr>
            <a:endParaRPr lang="ms-MY" sz="500" dirty="0">
              <a:latin typeface="Calibri" panose="020F0502020204030204" pitchFamily="34" charset="0"/>
            </a:endParaRPr>
          </a:p>
          <a:p>
            <a:pPr marL="742950" lvl="1" indent="-285750">
              <a:buFont typeface="Arial" panose="020B0604020202020204" pitchFamily="34" charset="0"/>
              <a:buChar char="•"/>
            </a:pPr>
            <a:r>
              <a:rPr lang="en-MY" sz="1600" dirty="0" smtClean="0">
                <a:latin typeface="Calibri" panose="020F0502020204030204" pitchFamily="34" charset="0"/>
              </a:rPr>
              <a:t>SPS Certifications</a:t>
            </a:r>
          </a:p>
          <a:p>
            <a:pPr marL="1200150" lvl="2" indent="-285750">
              <a:buFont typeface="Arial" panose="020B0604020202020204" pitchFamily="34" charset="0"/>
              <a:buChar char="•"/>
            </a:pPr>
            <a:r>
              <a:rPr lang="en-US" sz="1400" dirty="0" smtClean="0">
                <a:latin typeface="Calibri" panose="020F0502020204030204" pitchFamily="34" charset="0"/>
              </a:rPr>
              <a:t>SPS Consultant Certificate</a:t>
            </a:r>
            <a:endParaRPr lang="en-MY" sz="1400" dirty="0">
              <a:latin typeface="Calibri" panose="020F0502020204030204" pitchFamily="34" charset="0"/>
            </a:endParaRPr>
          </a:p>
          <a:p>
            <a:pPr marL="742950" lvl="1" indent="-285750">
              <a:buFont typeface="Arial" panose="020B0604020202020204" pitchFamily="34" charset="0"/>
              <a:buChar char="•"/>
            </a:pPr>
            <a:r>
              <a:rPr lang="en-US" sz="1600" dirty="0" smtClean="0">
                <a:latin typeface="Calibri" panose="020F0502020204030204" pitchFamily="34" charset="0"/>
              </a:rPr>
              <a:t>1 Year Free SPS License</a:t>
            </a:r>
          </a:p>
          <a:p>
            <a:pPr marL="742950" lvl="1" indent="-285750">
              <a:buFont typeface="Arial" panose="020B0604020202020204" pitchFamily="34" charset="0"/>
              <a:buChar char="•"/>
            </a:pPr>
            <a:r>
              <a:rPr lang="en-US" sz="1600" dirty="0" smtClean="0">
                <a:latin typeface="Calibri" panose="020F0502020204030204" pitchFamily="34" charset="0"/>
              </a:rPr>
              <a:t>1 Year Free SPS Support Service</a:t>
            </a:r>
          </a:p>
        </p:txBody>
      </p:sp>
      <p:sp>
        <p:nvSpPr>
          <p:cNvPr id="10" name="TextBox 9"/>
          <p:cNvSpPr txBox="1"/>
          <p:nvPr/>
        </p:nvSpPr>
        <p:spPr>
          <a:xfrm>
            <a:off x="457200" y="238780"/>
            <a:ext cx="4038600" cy="523220"/>
          </a:xfrm>
          <a:prstGeom prst="rect">
            <a:avLst/>
          </a:prstGeom>
          <a:noFill/>
        </p:spPr>
        <p:txBody>
          <a:bodyPr wrap="square" rtlCol="0">
            <a:spAutoFit/>
          </a:bodyPr>
          <a:lstStyle/>
          <a:p>
            <a:r>
              <a:rPr lang="en-MY" sz="2800" b="1" dirty="0" smtClean="0">
                <a:latin typeface="Century Gothic" panose="020B0502020202020204" pitchFamily="34" charset="0"/>
              </a:rPr>
              <a:t>THE PROPOSAL</a:t>
            </a:r>
            <a:endParaRPr lang="en-MY" sz="2800" dirty="0">
              <a:latin typeface="Century Gothic" panose="020B0502020202020204" pitchFamily="34" charset="0"/>
            </a:endParaRPr>
          </a:p>
        </p:txBody>
      </p:sp>
      <p:sp>
        <p:nvSpPr>
          <p:cNvPr id="11" name="Rectangle 10"/>
          <p:cNvSpPr/>
          <p:nvPr/>
        </p:nvSpPr>
        <p:spPr>
          <a:xfrm>
            <a:off x="457200" y="666690"/>
            <a:ext cx="6172200" cy="400110"/>
          </a:xfrm>
          <a:prstGeom prst="rect">
            <a:avLst/>
          </a:prstGeom>
        </p:spPr>
        <p:txBody>
          <a:bodyPr wrap="square">
            <a:spAutoFit/>
          </a:bodyPr>
          <a:lstStyle/>
          <a:p>
            <a:r>
              <a:rPr lang="en-US" sz="2000" dirty="0" smtClean="0">
                <a:solidFill>
                  <a:prstClr val="black"/>
                </a:solidFill>
                <a:latin typeface="Century Gothic" panose="020B0502020202020204" pitchFamily="34" charset="0"/>
              </a:rPr>
              <a:t>Expected Outcomes &amp; Deliverables </a:t>
            </a:r>
            <a:endParaRPr lang="en-MY" sz="2000" dirty="0">
              <a:solidFill>
                <a:prstClr val="black"/>
              </a:solidFill>
              <a:latin typeface="Century Gothic" panose="020B0502020202020204" pitchFamily="34" charset="0"/>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2743200"/>
            <a:ext cx="2438400" cy="31833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4620644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10" name="TextBox 9"/>
          <p:cNvSpPr txBox="1"/>
          <p:nvPr/>
        </p:nvSpPr>
        <p:spPr>
          <a:xfrm>
            <a:off x="457200" y="238780"/>
            <a:ext cx="4038600" cy="523220"/>
          </a:xfrm>
          <a:prstGeom prst="rect">
            <a:avLst/>
          </a:prstGeom>
          <a:noFill/>
        </p:spPr>
        <p:txBody>
          <a:bodyPr wrap="square" rtlCol="0">
            <a:spAutoFit/>
          </a:bodyPr>
          <a:lstStyle/>
          <a:p>
            <a:r>
              <a:rPr lang="en-MY" sz="2800" b="1" dirty="0" smtClean="0">
                <a:latin typeface="Century Gothic" panose="020B0502020202020204" pitchFamily="34" charset="0"/>
              </a:rPr>
              <a:t>THE PROPOSAL</a:t>
            </a:r>
            <a:endParaRPr lang="en-MY" sz="2800" dirty="0">
              <a:latin typeface="Century Gothic" panose="020B0502020202020204" pitchFamily="34" charset="0"/>
            </a:endParaRPr>
          </a:p>
        </p:txBody>
      </p:sp>
      <p:sp>
        <p:nvSpPr>
          <p:cNvPr id="11" name="Rectangle 10"/>
          <p:cNvSpPr/>
          <p:nvPr/>
        </p:nvSpPr>
        <p:spPr>
          <a:xfrm>
            <a:off x="457200" y="666690"/>
            <a:ext cx="6172200" cy="400110"/>
          </a:xfrm>
          <a:prstGeom prst="rect">
            <a:avLst/>
          </a:prstGeom>
        </p:spPr>
        <p:txBody>
          <a:bodyPr wrap="square">
            <a:spAutoFit/>
          </a:bodyPr>
          <a:lstStyle/>
          <a:p>
            <a:r>
              <a:rPr lang="en-US" sz="2000" dirty="0" err="1" smtClean="0">
                <a:solidFill>
                  <a:prstClr val="black"/>
                </a:solidFill>
                <a:latin typeface="Century Gothic" panose="020B0502020202020204" pitchFamily="34" charset="0"/>
              </a:rPr>
              <a:t>UiTM</a:t>
            </a:r>
            <a:r>
              <a:rPr lang="en-US" sz="2000" dirty="0" smtClean="0">
                <a:solidFill>
                  <a:prstClr val="black"/>
                </a:solidFill>
                <a:latin typeface="Century Gothic" panose="020B0502020202020204" pitchFamily="34" charset="0"/>
              </a:rPr>
              <a:t> Academic Calendar</a:t>
            </a:r>
            <a:endParaRPr lang="en-MY" sz="2000" dirty="0">
              <a:solidFill>
                <a:prstClr val="black"/>
              </a:solidFill>
              <a:latin typeface="Century Gothic" panose="020B0502020202020204" pitchFamily="34" charset="0"/>
            </a:endParaRPr>
          </a:p>
        </p:txBody>
      </p:sp>
      <p:sp>
        <p:nvSpPr>
          <p:cNvPr id="7" name="Content Placeholder 2"/>
          <p:cNvSpPr txBox="1">
            <a:spLocks/>
          </p:cNvSpPr>
          <p:nvPr/>
        </p:nvSpPr>
        <p:spPr>
          <a:xfrm>
            <a:off x="327147" y="1676400"/>
            <a:ext cx="6943398" cy="4612235"/>
          </a:xfrm>
          <a:prstGeom prst="rect">
            <a:avLst/>
          </a:prstGeom>
        </p:spPr>
        <p:txBody>
          <a:bodyPr>
            <a:noAutofit/>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Arial" pitchFamily="34" charset="0"/>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Arial" pitchFamily="34" charset="0"/>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en-MY" sz="1292" dirty="0">
              <a:latin typeface="Century Gothic" pitchFamily="34" charset="0"/>
              <a:cs typeface="Calibri"/>
            </a:endParaRPr>
          </a:p>
          <a:p>
            <a:pPr marL="0" indent="2931" algn="just">
              <a:buNone/>
            </a:pPr>
            <a:endParaRPr lang="en-MY" sz="1108" dirty="0">
              <a:solidFill>
                <a:schemeClr val="tx2">
                  <a:lumMod val="50000"/>
                </a:schemeClr>
              </a:solidFill>
              <a:latin typeface="Century Gothic" pitchFamily="34" charset="0"/>
              <a:cs typeface="Calibri"/>
            </a:endParaRPr>
          </a:p>
          <a:p>
            <a:pPr marL="0" indent="2931" algn="just">
              <a:buNone/>
            </a:pPr>
            <a:endParaRPr lang="en-MY" sz="1108" dirty="0">
              <a:solidFill>
                <a:schemeClr val="tx2">
                  <a:lumMod val="50000"/>
                </a:schemeClr>
              </a:solidFill>
              <a:latin typeface="Century Gothic" pitchFamily="34" charset="0"/>
              <a:cs typeface="Calibri"/>
            </a:endParaRPr>
          </a:p>
          <a:p>
            <a:pPr marL="0" indent="2931" algn="just">
              <a:buNone/>
            </a:pPr>
            <a:endParaRPr lang="en-MY" sz="1108" dirty="0">
              <a:solidFill>
                <a:schemeClr val="tx2">
                  <a:lumMod val="50000"/>
                </a:schemeClr>
              </a:solidFill>
              <a:latin typeface="Century Gothic" pitchFamily="34" charset="0"/>
              <a:cs typeface="Calibri"/>
            </a:endParaRPr>
          </a:p>
        </p:txBody>
      </p:sp>
      <p:graphicFrame>
        <p:nvGraphicFramePr>
          <p:cNvPr id="22" name="Table 21"/>
          <p:cNvGraphicFramePr>
            <a:graphicFrameLocks noGrp="1"/>
          </p:cNvGraphicFramePr>
          <p:nvPr>
            <p:extLst>
              <p:ext uri="{D42A27DB-BD31-4B8C-83A1-F6EECF244321}">
                <p14:modId xmlns:p14="http://schemas.microsoft.com/office/powerpoint/2010/main" val="721938948"/>
              </p:ext>
            </p:extLst>
          </p:nvPr>
        </p:nvGraphicFramePr>
        <p:xfrm>
          <a:off x="1371600" y="1066800"/>
          <a:ext cx="6629400" cy="4496757"/>
        </p:xfrm>
        <a:graphic>
          <a:graphicData uri="http://schemas.openxmlformats.org/drawingml/2006/table">
            <a:tbl>
              <a:tblPr firstRow="1" bandRow="1">
                <a:tableStyleId>{5940675A-B579-460E-94D1-54222C63F5DA}</a:tableStyleId>
              </a:tblPr>
              <a:tblGrid>
                <a:gridCol w="1657672"/>
                <a:gridCol w="4971728"/>
              </a:tblGrid>
              <a:tr h="474068">
                <a:tc>
                  <a:txBody>
                    <a:bodyPr/>
                    <a:lstStyle/>
                    <a:p>
                      <a:r>
                        <a:rPr lang="en-US" sz="1400" b="1" dirty="0" smtClean="0"/>
                        <a:t>Details</a:t>
                      </a:r>
                      <a:endParaRPr lang="en-MY" sz="1400" b="1" dirty="0"/>
                    </a:p>
                  </a:txBody>
                  <a:tcPr anchor="ctr">
                    <a:solidFill>
                      <a:schemeClr val="accent3"/>
                    </a:solidFill>
                  </a:tcPr>
                </a:tc>
                <a:tc>
                  <a:txBody>
                    <a:bodyPr/>
                    <a:lstStyle/>
                    <a:p>
                      <a:r>
                        <a:rPr lang="en-US" sz="1400" b="1" dirty="0" smtClean="0"/>
                        <a:t>Degree, Master &amp; Doctorate</a:t>
                      </a:r>
                      <a:endParaRPr lang="en-MY" sz="1400" b="1" dirty="0"/>
                    </a:p>
                  </a:txBody>
                  <a:tcPr anchor="ctr">
                    <a:solidFill>
                      <a:schemeClr val="accent3"/>
                    </a:solidFill>
                  </a:tcPr>
                </a:tc>
              </a:tr>
              <a:tr h="310038">
                <a:tc>
                  <a:txBody>
                    <a:bodyPr/>
                    <a:lstStyle/>
                    <a:p>
                      <a:r>
                        <a:rPr lang="en-US" sz="1200" b="1" dirty="0" smtClean="0"/>
                        <a:t>Intake</a:t>
                      </a:r>
                      <a:endParaRPr lang="en-MY" sz="1200" b="1" dirty="0"/>
                    </a:p>
                  </a:txBody>
                  <a:tcPr>
                    <a:solidFill>
                      <a:schemeClr val="accent3"/>
                    </a:solidFill>
                  </a:tcPr>
                </a:tc>
                <a:tc>
                  <a:txBody>
                    <a:bodyPr/>
                    <a:lstStyle/>
                    <a:p>
                      <a:r>
                        <a:rPr lang="en-US" sz="1200" dirty="0" smtClean="0"/>
                        <a:t>2016/2017</a:t>
                      </a:r>
                      <a:endParaRPr lang="en-MY" sz="1200" dirty="0"/>
                    </a:p>
                  </a:txBody>
                  <a:tcPr/>
                </a:tc>
              </a:tr>
              <a:tr h="4182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Academic Session</a:t>
                      </a:r>
                      <a:endParaRPr lang="en-MY" sz="1200" b="1" dirty="0" smtClean="0"/>
                    </a:p>
                  </a:txBody>
                  <a:tcPr>
                    <a:solidFill>
                      <a:schemeClr val="accent3"/>
                    </a:solidFill>
                  </a:tcPr>
                </a:tc>
                <a:tc>
                  <a:txBody>
                    <a:bodyPr/>
                    <a:lstStyle/>
                    <a:p>
                      <a:r>
                        <a:rPr lang="en-US" sz="1200" dirty="0" smtClean="0"/>
                        <a:t>Sep 16 – Jan 16</a:t>
                      </a:r>
                      <a:endParaRPr lang="en-MY" sz="1200" dirty="0"/>
                    </a:p>
                  </a:txBody>
                  <a:tcPr/>
                </a:tc>
              </a:tr>
              <a:tr h="418295">
                <a:tc>
                  <a:txBody>
                    <a:bodyPr/>
                    <a:lstStyle/>
                    <a:p>
                      <a:r>
                        <a:rPr lang="en-US" sz="1200" b="1" dirty="0" smtClean="0"/>
                        <a:t>Lecture</a:t>
                      </a:r>
                      <a:endParaRPr lang="en-MY" sz="1200" b="1" dirty="0"/>
                    </a:p>
                  </a:txBody>
                  <a:tcPr>
                    <a:solidFill>
                      <a:schemeClr val="accent3"/>
                    </a:solidFill>
                  </a:tcPr>
                </a:tc>
                <a:tc>
                  <a:txBody>
                    <a:bodyPr/>
                    <a:lstStyle/>
                    <a:p>
                      <a:r>
                        <a:rPr lang="en-US" sz="1200" dirty="0" smtClean="0"/>
                        <a:t>05/09/16  -  11/09/16</a:t>
                      </a:r>
                    </a:p>
                    <a:p>
                      <a:r>
                        <a:rPr lang="en-US" sz="1200" dirty="0" smtClean="0"/>
                        <a:t>18/09/16  –  27/11/16</a:t>
                      </a:r>
                      <a:endParaRPr lang="en-MY" sz="1200" dirty="0"/>
                    </a:p>
                  </a:txBody>
                  <a:tcPr/>
                </a:tc>
              </a:tr>
              <a:tr h="418295">
                <a:tc>
                  <a:txBody>
                    <a:bodyPr/>
                    <a:lstStyle/>
                    <a:p>
                      <a:r>
                        <a:rPr lang="en-US" sz="1200" b="1" dirty="0" smtClean="0"/>
                        <a:t>Mid-Semester Break</a:t>
                      </a:r>
                      <a:endParaRPr lang="en-MY" sz="1200" b="1" dirty="0"/>
                    </a:p>
                  </a:txBody>
                  <a:tcPr>
                    <a:solidFill>
                      <a:schemeClr val="accent3"/>
                    </a:solidFill>
                  </a:tcPr>
                </a:tc>
                <a:tc>
                  <a:txBody>
                    <a:bodyPr/>
                    <a:lstStyle/>
                    <a:p>
                      <a:r>
                        <a:rPr lang="en-US" sz="1200" dirty="0" smtClean="0"/>
                        <a:t>27/11/16  -  04/12/16</a:t>
                      </a:r>
                      <a:endParaRPr lang="en-MY" sz="1200" dirty="0"/>
                    </a:p>
                  </a:txBody>
                  <a:tcPr/>
                </a:tc>
              </a:tr>
              <a:tr h="310038">
                <a:tc>
                  <a:txBody>
                    <a:bodyPr/>
                    <a:lstStyle/>
                    <a:p>
                      <a:r>
                        <a:rPr lang="en-US" sz="1200" b="1" dirty="0" smtClean="0"/>
                        <a:t>Lecture</a:t>
                      </a:r>
                      <a:endParaRPr lang="en-MY" sz="1200" b="1" dirty="0"/>
                    </a:p>
                  </a:txBody>
                  <a:tcPr>
                    <a:solidFill>
                      <a:schemeClr val="accent3"/>
                    </a:solidFill>
                  </a:tcPr>
                </a:tc>
                <a:tc>
                  <a:txBody>
                    <a:bodyPr/>
                    <a:lstStyle/>
                    <a:p>
                      <a:r>
                        <a:rPr lang="en-US" sz="1200" dirty="0" smtClean="0"/>
                        <a:t>05/12/16  -  24/12/16</a:t>
                      </a:r>
                      <a:endParaRPr lang="en-MY" sz="1200" dirty="0"/>
                    </a:p>
                  </a:txBody>
                  <a:tcPr/>
                </a:tc>
              </a:tr>
              <a:tr h="310038">
                <a:tc>
                  <a:txBody>
                    <a:bodyPr/>
                    <a:lstStyle/>
                    <a:p>
                      <a:r>
                        <a:rPr lang="en-US" sz="1200" b="1" dirty="0" smtClean="0"/>
                        <a:t>Special Leave</a:t>
                      </a:r>
                      <a:endParaRPr lang="en-MY" sz="1200" b="1" dirty="0"/>
                    </a:p>
                  </a:txBody>
                  <a:tcPr>
                    <a:solidFill>
                      <a:schemeClr val="accent3"/>
                    </a:solidFill>
                  </a:tcPr>
                </a:tc>
                <a:tc>
                  <a:txBody>
                    <a:bodyPr/>
                    <a:lstStyle/>
                    <a:p>
                      <a:r>
                        <a:rPr lang="en-US" sz="1200" dirty="0" smtClean="0"/>
                        <a:t>30/05/16  -  05/06/15</a:t>
                      </a:r>
                      <a:endParaRPr lang="en-MY" sz="1200" dirty="0"/>
                    </a:p>
                  </a:txBody>
                  <a:tcPr/>
                </a:tc>
              </a:tr>
              <a:tr h="310038">
                <a:tc>
                  <a:txBody>
                    <a:bodyPr/>
                    <a:lstStyle/>
                    <a:p>
                      <a:r>
                        <a:rPr lang="en-US" sz="1200" b="1" dirty="0" smtClean="0"/>
                        <a:t>Revision</a:t>
                      </a:r>
                      <a:endParaRPr lang="en-MY" sz="1200" b="1" dirty="0"/>
                    </a:p>
                  </a:txBody>
                  <a:tcPr>
                    <a:solidFill>
                      <a:schemeClr val="accent3"/>
                    </a:solidFill>
                  </a:tcPr>
                </a:tc>
                <a:tc>
                  <a:txBody>
                    <a:bodyPr/>
                    <a:lstStyle/>
                    <a:p>
                      <a:r>
                        <a:rPr lang="en-US" sz="1200" dirty="0" smtClean="0"/>
                        <a:t>25/12/16  -  28/06/16</a:t>
                      </a:r>
                      <a:endParaRPr lang="en-MY" sz="1200" dirty="0"/>
                    </a:p>
                  </a:txBody>
                  <a:tcPr/>
                </a:tc>
              </a:tr>
              <a:tr h="411471">
                <a:tc>
                  <a:txBody>
                    <a:bodyPr/>
                    <a:lstStyle/>
                    <a:p>
                      <a:r>
                        <a:rPr lang="en-US" sz="1200" b="1" dirty="0" smtClean="0"/>
                        <a:t>Examination</a:t>
                      </a:r>
                      <a:endParaRPr lang="en-MY" sz="1200" b="1" dirty="0"/>
                    </a:p>
                  </a:txBody>
                  <a:tcPr>
                    <a:solidFill>
                      <a:schemeClr val="accent3"/>
                    </a:solidFill>
                  </a:tcPr>
                </a:tc>
                <a:tc>
                  <a:txBody>
                    <a:bodyPr/>
                    <a:lstStyle/>
                    <a:p>
                      <a:r>
                        <a:rPr lang="en-US" sz="1200" dirty="0" smtClean="0"/>
                        <a:t>29/12/16  -  21/01/17</a:t>
                      </a:r>
                      <a:endParaRPr lang="en-MY" sz="1200" dirty="0"/>
                    </a:p>
                  </a:txBody>
                  <a:tcPr/>
                </a:tc>
              </a:tr>
              <a:tr h="310038">
                <a:tc>
                  <a:txBody>
                    <a:bodyPr/>
                    <a:lstStyle/>
                    <a:p>
                      <a:r>
                        <a:rPr lang="en-US" sz="1200" b="1" dirty="0" smtClean="0"/>
                        <a:t>Special Exam</a:t>
                      </a:r>
                      <a:endParaRPr lang="en-MY" sz="1200" b="1" dirty="0"/>
                    </a:p>
                  </a:txBody>
                  <a:tcPr>
                    <a:solidFill>
                      <a:schemeClr val="accent3"/>
                    </a:solidFill>
                  </a:tcPr>
                </a:tc>
                <a:tc>
                  <a:txBody>
                    <a:bodyPr/>
                    <a:lstStyle/>
                    <a:p>
                      <a:r>
                        <a:rPr lang="en-US" sz="1200" dirty="0" smtClean="0"/>
                        <a:t>27/02/17 – 01/03/17</a:t>
                      </a:r>
                      <a:endParaRPr lang="en-MY" sz="1200" dirty="0"/>
                    </a:p>
                  </a:txBody>
                  <a:tcPr/>
                </a:tc>
              </a:tr>
              <a:tr h="310038">
                <a:tc>
                  <a:txBody>
                    <a:bodyPr/>
                    <a:lstStyle/>
                    <a:p>
                      <a:r>
                        <a:rPr lang="en-US" sz="1200" b="1" dirty="0" smtClean="0"/>
                        <a:t>Semester Break</a:t>
                      </a:r>
                      <a:endParaRPr lang="en-MY" sz="1200" b="1" dirty="0"/>
                    </a:p>
                  </a:txBody>
                  <a:tcPr>
                    <a:solidFill>
                      <a:schemeClr val="accent3"/>
                    </a:solidFill>
                  </a:tcPr>
                </a:tc>
                <a:tc>
                  <a:txBody>
                    <a:bodyPr/>
                    <a:lstStyle/>
                    <a:p>
                      <a:r>
                        <a:rPr lang="en-US" sz="1200" dirty="0" smtClean="0"/>
                        <a:t>22/01/17  -  05/03/17</a:t>
                      </a:r>
                    </a:p>
                  </a:txBody>
                  <a:tcPr/>
                </a:tc>
              </a:tr>
              <a:tr h="310038">
                <a:tc>
                  <a:txBody>
                    <a:bodyPr/>
                    <a:lstStyle/>
                    <a:p>
                      <a:r>
                        <a:rPr lang="en-MY" sz="1200" b="1" dirty="0" smtClean="0"/>
                        <a:t>Next Semester</a:t>
                      </a:r>
                    </a:p>
                    <a:p>
                      <a:r>
                        <a:rPr lang="en-MY" sz="1200" b="1" dirty="0" smtClean="0"/>
                        <a:t>Academic Session</a:t>
                      </a:r>
                      <a:endParaRPr lang="en-MY" sz="1200" b="1" dirty="0"/>
                    </a:p>
                  </a:txBody>
                  <a:tcPr>
                    <a:solidFill>
                      <a:schemeClr val="accent3"/>
                    </a:solidFill>
                  </a:tcPr>
                </a:tc>
                <a:tc>
                  <a:txBody>
                    <a:bodyPr/>
                    <a:lstStyle/>
                    <a:p>
                      <a:r>
                        <a:rPr lang="en-US" sz="1200" dirty="0" smtClean="0"/>
                        <a:t>March 2017 – July</a:t>
                      </a:r>
                      <a:r>
                        <a:rPr lang="en-US" sz="1200" baseline="0" dirty="0" smtClean="0"/>
                        <a:t> 2017</a:t>
                      </a:r>
                      <a:endParaRPr lang="en-US" sz="1200" dirty="0" smtClean="0"/>
                    </a:p>
                  </a:txBody>
                  <a:tcPr/>
                </a:tc>
              </a:tr>
            </a:tbl>
          </a:graphicData>
        </a:graphic>
      </p:graphicFrame>
      <p:sp>
        <p:nvSpPr>
          <p:cNvPr id="2" name="Rectangle 1"/>
          <p:cNvSpPr/>
          <p:nvPr/>
        </p:nvSpPr>
        <p:spPr>
          <a:xfrm>
            <a:off x="3048000" y="4038600"/>
            <a:ext cx="3733800" cy="437083"/>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12" name="Rectangle 11"/>
          <p:cNvSpPr/>
          <p:nvPr/>
        </p:nvSpPr>
        <p:spPr>
          <a:xfrm>
            <a:off x="3048000" y="5105400"/>
            <a:ext cx="3733800" cy="45720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extLst>
      <p:ext uri="{BB962C8B-B14F-4D97-AF65-F5344CB8AC3E}">
        <p14:creationId xmlns:p14="http://schemas.microsoft.com/office/powerpoint/2010/main" val="293430531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10" name="TextBox 9"/>
          <p:cNvSpPr txBox="1"/>
          <p:nvPr/>
        </p:nvSpPr>
        <p:spPr>
          <a:xfrm>
            <a:off x="457200" y="238780"/>
            <a:ext cx="4038600" cy="523220"/>
          </a:xfrm>
          <a:prstGeom prst="rect">
            <a:avLst/>
          </a:prstGeom>
          <a:noFill/>
        </p:spPr>
        <p:txBody>
          <a:bodyPr wrap="square" rtlCol="0">
            <a:spAutoFit/>
          </a:bodyPr>
          <a:lstStyle/>
          <a:p>
            <a:r>
              <a:rPr lang="en-MY" sz="2800" b="1" dirty="0" smtClean="0">
                <a:latin typeface="Century Gothic" panose="020B0502020202020204" pitchFamily="34" charset="0"/>
              </a:rPr>
              <a:t>THE PROPOSAL</a:t>
            </a:r>
            <a:endParaRPr lang="en-MY" sz="2800" dirty="0">
              <a:latin typeface="Century Gothic" panose="020B0502020202020204" pitchFamily="34" charset="0"/>
            </a:endParaRPr>
          </a:p>
        </p:txBody>
      </p:sp>
      <p:sp>
        <p:nvSpPr>
          <p:cNvPr id="11" name="Rectangle 10"/>
          <p:cNvSpPr/>
          <p:nvPr/>
        </p:nvSpPr>
        <p:spPr>
          <a:xfrm>
            <a:off x="457200" y="666690"/>
            <a:ext cx="6172200" cy="400110"/>
          </a:xfrm>
          <a:prstGeom prst="rect">
            <a:avLst/>
          </a:prstGeom>
        </p:spPr>
        <p:txBody>
          <a:bodyPr wrap="square">
            <a:spAutoFit/>
          </a:bodyPr>
          <a:lstStyle/>
          <a:p>
            <a:r>
              <a:rPr lang="en-US" sz="2000" dirty="0" smtClean="0">
                <a:solidFill>
                  <a:prstClr val="black"/>
                </a:solidFill>
                <a:latin typeface="Century Gothic" panose="020B0502020202020204" pitchFamily="34" charset="0"/>
              </a:rPr>
              <a:t>Proposed Implementation Plan</a:t>
            </a:r>
            <a:endParaRPr lang="en-MY" sz="2000" dirty="0">
              <a:solidFill>
                <a:prstClr val="black"/>
              </a:solidFill>
              <a:latin typeface="Century Gothic" panose="020B0502020202020204" pitchFamily="34" charset="0"/>
            </a:endParaRPr>
          </a:p>
        </p:txBody>
      </p:sp>
      <p:sp>
        <p:nvSpPr>
          <p:cNvPr id="7" name="Content Placeholder 2"/>
          <p:cNvSpPr txBox="1">
            <a:spLocks/>
          </p:cNvSpPr>
          <p:nvPr/>
        </p:nvSpPr>
        <p:spPr>
          <a:xfrm>
            <a:off x="327147" y="1676400"/>
            <a:ext cx="6943398" cy="4612235"/>
          </a:xfrm>
          <a:prstGeom prst="rect">
            <a:avLst/>
          </a:prstGeom>
        </p:spPr>
        <p:txBody>
          <a:bodyPr>
            <a:noAutofit/>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Arial" pitchFamily="34" charset="0"/>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Arial" pitchFamily="34" charset="0"/>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en-MY" sz="1292" dirty="0">
              <a:latin typeface="Century Gothic" pitchFamily="34" charset="0"/>
              <a:cs typeface="Calibri"/>
            </a:endParaRPr>
          </a:p>
          <a:p>
            <a:pPr marL="0" indent="2931" algn="just">
              <a:buNone/>
            </a:pPr>
            <a:endParaRPr lang="en-MY" sz="1108" dirty="0">
              <a:solidFill>
                <a:schemeClr val="tx2">
                  <a:lumMod val="50000"/>
                </a:schemeClr>
              </a:solidFill>
              <a:latin typeface="Century Gothic" pitchFamily="34" charset="0"/>
              <a:cs typeface="Calibri"/>
            </a:endParaRPr>
          </a:p>
          <a:p>
            <a:pPr marL="0" indent="2931" algn="just">
              <a:buNone/>
            </a:pPr>
            <a:endParaRPr lang="en-MY" sz="1108" dirty="0">
              <a:solidFill>
                <a:schemeClr val="tx2">
                  <a:lumMod val="50000"/>
                </a:schemeClr>
              </a:solidFill>
              <a:latin typeface="Century Gothic" pitchFamily="34" charset="0"/>
              <a:cs typeface="Calibri"/>
            </a:endParaRPr>
          </a:p>
          <a:p>
            <a:pPr marL="0" indent="2931" algn="just">
              <a:buNone/>
            </a:pPr>
            <a:endParaRPr lang="en-MY" sz="1108" dirty="0">
              <a:solidFill>
                <a:schemeClr val="tx2">
                  <a:lumMod val="50000"/>
                </a:schemeClr>
              </a:solidFill>
              <a:latin typeface="Century Gothic" pitchFamily="34" charset="0"/>
              <a:cs typeface="Calibri"/>
            </a:endParaRPr>
          </a:p>
        </p:txBody>
      </p:sp>
      <p:sp>
        <p:nvSpPr>
          <p:cNvPr id="8" name="Right Arrow 7"/>
          <p:cNvSpPr/>
          <p:nvPr/>
        </p:nvSpPr>
        <p:spPr>
          <a:xfrm>
            <a:off x="493364" y="1295400"/>
            <a:ext cx="8422036" cy="4343400"/>
          </a:xfrm>
          <a:prstGeom prst="rightArrow">
            <a:avLst/>
          </a:prstGeom>
          <a:solidFill>
            <a:srgbClr val="92D050"/>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13" name="Group 12"/>
          <p:cNvGrpSpPr/>
          <p:nvPr/>
        </p:nvGrpSpPr>
        <p:grpSpPr>
          <a:xfrm>
            <a:off x="457199" y="1877451"/>
            <a:ext cx="2286001" cy="3380349"/>
            <a:chOff x="3089" y="864095"/>
            <a:chExt cx="2874997" cy="4104457"/>
          </a:xfrm>
          <a:solidFill>
            <a:schemeClr val="bg1">
              <a:lumMod val="95000"/>
            </a:schemeClr>
          </a:solidFill>
        </p:grpSpPr>
        <p:sp>
          <p:nvSpPr>
            <p:cNvPr id="14" name="Rounded Rectangle 13"/>
            <p:cNvSpPr/>
            <p:nvPr/>
          </p:nvSpPr>
          <p:spPr>
            <a:xfrm>
              <a:off x="3089" y="864095"/>
              <a:ext cx="2874997" cy="4104457"/>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Rounded Rectangle 4"/>
            <p:cNvSpPr/>
            <p:nvPr/>
          </p:nvSpPr>
          <p:spPr>
            <a:xfrm>
              <a:off x="143435" y="1004441"/>
              <a:ext cx="2594305" cy="38237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b="1" dirty="0" smtClean="0">
                  <a:solidFill>
                    <a:schemeClr val="tx1"/>
                  </a:solidFill>
                </a:rPr>
                <a:t>4</a:t>
              </a:r>
              <a:r>
                <a:rPr lang="en-US" b="1" baseline="30000" dirty="0" smtClean="0">
                  <a:solidFill>
                    <a:schemeClr val="tx1"/>
                  </a:solidFill>
                </a:rPr>
                <a:t>th</a:t>
              </a:r>
              <a:r>
                <a:rPr lang="en-US" b="1" dirty="0" smtClean="0">
                  <a:solidFill>
                    <a:schemeClr val="tx1"/>
                  </a:solidFill>
                </a:rPr>
                <a:t> </a:t>
              </a:r>
              <a:r>
                <a:rPr lang="en-US" b="1" kern="1200" dirty="0" smtClean="0">
                  <a:solidFill>
                    <a:schemeClr val="tx1"/>
                  </a:solidFill>
                </a:rPr>
                <a:t>Quarter 2016 </a:t>
              </a:r>
            </a:p>
            <a:p>
              <a:pPr marL="285750" lvl="0" indent="-285750" algn="l" defTabSz="1066800">
                <a:lnSpc>
                  <a:spcPct val="90000"/>
                </a:lnSpc>
                <a:spcBef>
                  <a:spcPct val="0"/>
                </a:spcBef>
                <a:spcAft>
                  <a:spcPct val="35000"/>
                </a:spcAft>
                <a:buFont typeface="Arial" panose="020B0604020202020204" pitchFamily="34" charset="0"/>
                <a:buChar char="•"/>
              </a:pPr>
              <a:r>
                <a:rPr lang="en-US" sz="1600" i="1" kern="1200" dirty="0" smtClean="0">
                  <a:solidFill>
                    <a:schemeClr val="tx1"/>
                  </a:solidFill>
                </a:rPr>
                <a:t>MOU signing</a:t>
              </a:r>
            </a:p>
            <a:p>
              <a:pPr marL="285750" lvl="0" indent="-285750" algn="l" defTabSz="1066800">
                <a:lnSpc>
                  <a:spcPct val="90000"/>
                </a:lnSpc>
                <a:spcBef>
                  <a:spcPct val="0"/>
                </a:spcBef>
                <a:spcAft>
                  <a:spcPct val="35000"/>
                </a:spcAft>
                <a:buFont typeface="Arial" panose="020B0604020202020204" pitchFamily="34" charset="0"/>
                <a:buChar char="•"/>
              </a:pPr>
              <a:r>
                <a:rPr lang="en-US" sz="1600" i="1" kern="1200" dirty="0" smtClean="0">
                  <a:solidFill>
                    <a:schemeClr val="tx1"/>
                  </a:solidFill>
                </a:rPr>
                <a:t>Train the trainer</a:t>
              </a:r>
            </a:p>
            <a:p>
              <a:pPr marL="285750" lvl="0" indent="-285750" algn="l" defTabSz="1066800">
                <a:lnSpc>
                  <a:spcPct val="90000"/>
                </a:lnSpc>
                <a:spcBef>
                  <a:spcPct val="0"/>
                </a:spcBef>
                <a:spcAft>
                  <a:spcPct val="35000"/>
                </a:spcAft>
                <a:buFont typeface="Arial" panose="020B0604020202020204" pitchFamily="34" charset="0"/>
                <a:buChar char="•"/>
              </a:pPr>
              <a:r>
                <a:rPr lang="en-US" sz="1600" i="1" kern="1200" dirty="0" smtClean="0">
                  <a:solidFill>
                    <a:schemeClr val="tx1"/>
                  </a:solidFill>
                </a:rPr>
                <a:t>Finalize course syllabus</a:t>
              </a:r>
            </a:p>
            <a:p>
              <a:pPr marL="285750" lvl="0" indent="-285750" algn="l" defTabSz="1066800">
                <a:lnSpc>
                  <a:spcPct val="90000"/>
                </a:lnSpc>
                <a:spcBef>
                  <a:spcPct val="0"/>
                </a:spcBef>
                <a:spcAft>
                  <a:spcPct val="35000"/>
                </a:spcAft>
                <a:buFont typeface="Arial" panose="020B0604020202020204" pitchFamily="34" charset="0"/>
                <a:buChar char="•"/>
              </a:pPr>
              <a:r>
                <a:rPr lang="en-US" sz="1600" i="1" kern="1200" dirty="0" smtClean="0">
                  <a:solidFill>
                    <a:schemeClr val="tx1"/>
                  </a:solidFill>
                </a:rPr>
                <a:t>SPS kit installation</a:t>
              </a:r>
            </a:p>
            <a:p>
              <a:pPr marL="285750" lvl="0" indent="-285750" algn="l" defTabSz="1066800">
                <a:lnSpc>
                  <a:spcPct val="90000"/>
                </a:lnSpc>
                <a:spcBef>
                  <a:spcPct val="0"/>
                </a:spcBef>
                <a:spcAft>
                  <a:spcPct val="35000"/>
                </a:spcAft>
                <a:buFont typeface="Arial" panose="020B0604020202020204" pitchFamily="34" charset="0"/>
                <a:buChar char="•"/>
              </a:pPr>
              <a:r>
                <a:rPr lang="en-US" sz="1600" i="1" kern="1200" dirty="0" smtClean="0">
                  <a:solidFill>
                    <a:schemeClr val="tx1"/>
                  </a:solidFill>
                </a:rPr>
                <a:t>User manual &amp; documentation preparation</a:t>
              </a:r>
            </a:p>
          </p:txBody>
        </p:sp>
      </p:grpSp>
      <p:grpSp>
        <p:nvGrpSpPr>
          <p:cNvPr id="16" name="Group 15"/>
          <p:cNvGrpSpPr/>
          <p:nvPr/>
        </p:nvGrpSpPr>
        <p:grpSpPr>
          <a:xfrm>
            <a:off x="3048000" y="2262470"/>
            <a:ext cx="2874997" cy="2333059"/>
            <a:chOff x="3271249" y="1749794"/>
            <a:chExt cx="2874997" cy="2333059"/>
          </a:xfrm>
          <a:solidFill>
            <a:schemeClr val="bg1">
              <a:lumMod val="95000"/>
            </a:schemeClr>
          </a:solidFill>
        </p:grpSpPr>
        <p:sp>
          <p:nvSpPr>
            <p:cNvPr id="17" name="Rounded Rectangle 16"/>
            <p:cNvSpPr/>
            <p:nvPr/>
          </p:nvSpPr>
          <p:spPr>
            <a:xfrm>
              <a:off x="3271249" y="1749794"/>
              <a:ext cx="2874997" cy="2333059"/>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Rounded Rectangle 6"/>
            <p:cNvSpPr/>
            <p:nvPr/>
          </p:nvSpPr>
          <p:spPr>
            <a:xfrm>
              <a:off x="3385140" y="1863685"/>
              <a:ext cx="2647215" cy="210527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b="1" dirty="0" smtClean="0">
                  <a:solidFill>
                    <a:schemeClr val="tx1"/>
                  </a:solidFill>
                </a:rPr>
                <a:t>1</a:t>
              </a:r>
              <a:r>
                <a:rPr lang="en-US" b="1" baseline="30000" dirty="0" smtClean="0">
                  <a:solidFill>
                    <a:schemeClr val="tx1"/>
                  </a:solidFill>
                </a:rPr>
                <a:t>st</a:t>
              </a:r>
              <a:r>
                <a:rPr lang="en-US" b="1" dirty="0" smtClean="0">
                  <a:solidFill>
                    <a:schemeClr val="tx1"/>
                  </a:solidFill>
                </a:rPr>
                <a:t> Q</a:t>
              </a:r>
              <a:r>
                <a:rPr lang="en-US" b="1" kern="1200" dirty="0" smtClean="0">
                  <a:solidFill>
                    <a:schemeClr val="tx1"/>
                  </a:solidFill>
                </a:rPr>
                <a:t>uarter 2017</a:t>
              </a:r>
            </a:p>
            <a:p>
              <a:pPr marL="285750" lvl="0" indent="-285750" defTabSz="1244600">
                <a:lnSpc>
                  <a:spcPct val="90000"/>
                </a:lnSpc>
                <a:spcBef>
                  <a:spcPct val="0"/>
                </a:spcBef>
                <a:spcAft>
                  <a:spcPct val="35000"/>
                </a:spcAft>
                <a:buFont typeface="Arial" panose="020B0604020202020204" pitchFamily="34" charset="0"/>
                <a:buChar char="•"/>
              </a:pPr>
              <a:r>
                <a:rPr lang="en-US" sz="1600" i="1" kern="1200" dirty="0" err="1" smtClean="0">
                  <a:solidFill>
                    <a:schemeClr val="tx1"/>
                  </a:solidFill>
                </a:rPr>
                <a:t>ToT</a:t>
              </a:r>
              <a:r>
                <a:rPr lang="en-US" sz="1600" i="1" kern="1200" dirty="0" smtClean="0">
                  <a:solidFill>
                    <a:schemeClr val="tx1"/>
                  </a:solidFill>
                </a:rPr>
                <a:t> Kick off</a:t>
              </a:r>
            </a:p>
            <a:p>
              <a:pPr marL="742950" lvl="1" indent="-285750" defTabSz="1244600">
                <a:lnSpc>
                  <a:spcPct val="90000"/>
                </a:lnSpc>
                <a:spcBef>
                  <a:spcPct val="0"/>
                </a:spcBef>
                <a:spcAft>
                  <a:spcPct val="35000"/>
                </a:spcAft>
                <a:buFont typeface="Arial" panose="020B0604020202020204" pitchFamily="34" charset="0"/>
                <a:buChar char="•"/>
              </a:pPr>
              <a:r>
                <a:rPr lang="en-US" sz="1600" i="1" dirty="0" smtClean="0">
                  <a:solidFill>
                    <a:schemeClr val="tx1"/>
                  </a:solidFill>
                </a:rPr>
                <a:t>Jan 2017</a:t>
              </a:r>
              <a:endParaRPr lang="en-US" sz="1600" i="1" kern="1200" dirty="0" smtClean="0">
                <a:solidFill>
                  <a:schemeClr val="tx1"/>
                </a:solidFill>
              </a:endParaRPr>
            </a:p>
            <a:p>
              <a:pPr marL="285750" lvl="0" indent="-285750" defTabSz="1244600">
                <a:lnSpc>
                  <a:spcPct val="90000"/>
                </a:lnSpc>
                <a:spcBef>
                  <a:spcPct val="0"/>
                </a:spcBef>
                <a:spcAft>
                  <a:spcPct val="35000"/>
                </a:spcAft>
                <a:buFont typeface="Arial" panose="020B0604020202020204" pitchFamily="34" charset="0"/>
                <a:buChar char="•"/>
              </a:pPr>
              <a:r>
                <a:rPr lang="en-US" sz="1600" i="1" kern="1200" dirty="0" smtClean="0">
                  <a:solidFill>
                    <a:schemeClr val="tx1"/>
                  </a:solidFill>
                </a:rPr>
                <a:t> </a:t>
              </a:r>
              <a:r>
                <a:rPr lang="en-US" sz="1600" i="1" dirty="0">
                  <a:solidFill>
                    <a:schemeClr val="tx1"/>
                  </a:solidFill>
                </a:rPr>
                <a:t>P</a:t>
              </a:r>
              <a:r>
                <a:rPr lang="en-US" sz="1600" i="1" kern="1200" dirty="0" smtClean="0">
                  <a:solidFill>
                    <a:schemeClr val="tx1"/>
                  </a:solidFill>
                </a:rPr>
                <a:t>ilot program kick off</a:t>
              </a:r>
            </a:p>
            <a:p>
              <a:pPr marL="742950" lvl="1" indent="-285750" defTabSz="1244600">
                <a:lnSpc>
                  <a:spcPct val="90000"/>
                </a:lnSpc>
                <a:spcBef>
                  <a:spcPct val="0"/>
                </a:spcBef>
                <a:spcAft>
                  <a:spcPct val="35000"/>
                </a:spcAft>
                <a:buFont typeface="Arial" panose="020B0604020202020204" pitchFamily="34" charset="0"/>
                <a:buChar char="•"/>
              </a:pPr>
              <a:r>
                <a:rPr lang="en-US" sz="1600" i="1" dirty="0" smtClean="0">
                  <a:solidFill>
                    <a:schemeClr val="tx1"/>
                  </a:solidFill>
                </a:rPr>
                <a:t>Jan – Feb 2017</a:t>
              </a:r>
            </a:p>
          </p:txBody>
        </p:sp>
      </p:grpSp>
      <p:grpSp>
        <p:nvGrpSpPr>
          <p:cNvPr id="19" name="Group 18"/>
          <p:cNvGrpSpPr/>
          <p:nvPr/>
        </p:nvGrpSpPr>
        <p:grpSpPr>
          <a:xfrm>
            <a:off x="6248401" y="2376361"/>
            <a:ext cx="2514600" cy="2219168"/>
            <a:chOff x="6539408" y="1749794"/>
            <a:chExt cx="2874997" cy="2333059"/>
          </a:xfrm>
          <a:solidFill>
            <a:schemeClr val="bg1">
              <a:lumMod val="95000"/>
            </a:schemeClr>
          </a:solidFill>
        </p:grpSpPr>
        <p:sp>
          <p:nvSpPr>
            <p:cNvPr id="20" name="Rounded Rectangle 19"/>
            <p:cNvSpPr/>
            <p:nvPr/>
          </p:nvSpPr>
          <p:spPr>
            <a:xfrm>
              <a:off x="6539408" y="1749794"/>
              <a:ext cx="2874997" cy="2333059"/>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Rounded Rectangle 8"/>
            <p:cNvSpPr/>
            <p:nvPr/>
          </p:nvSpPr>
          <p:spPr>
            <a:xfrm>
              <a:off x="6653299" y="1863685"/>
              <a:ext cx="2647215" cy="210527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n-MY" sz="6500" kern="1200" dirty="0"/>
            </a:p>
          </p:txBody>
        </p:sp>
      </p:grpSp>
      <p:sp>
        <p:nvSpPr>
          <p:cNvPr id="2" name="Rectangle 1"/>
          <p:cNvSpPr/>
          <p:nvPr/>
        </p:nvSpPr>
        <p:spPr>
          <a:xfrm>
            <a:off x="6400800" y="3149819"/>
            <a:ext cx="2412082" cy="967957"/>
          </a:xfrm>
          <a:prstGeom prst="rect">
            <a:avLst/>
          </a:prstGeom>
        </p:spPr>
        <p:txBody>
          <a:bodyPr wrap="square">
            <a:spAutoFit/>
          </a:bodyPr>
          <a:lstStyle/>
          <a:p>
            <a:pPr lvl="0" algn="ctr" defTabSz="1244600">
              <a:lnSpc>
                <a:spcPct val="90000"/>
              </a:lnSpc>
              <a:spcBef>
                <a:spcPct val="0"/>
              </a:spcBef>
              <a:spcAft>
                <a:spcPct val="35000"/>
              </a:spcAft>
            </a:pPr>
            <a:r>
              <a:rPr lang="en-US" b="1" dirty="0" smtClean="0"/>
              <a:t>2</a:t>
            </a:r>
            <a:r>
              <a:rPr lang="en-US" b="1" baseline="30000" dirty="0" smtClean="0"/>
              <a:t>nd</a:t>
            </a:r>
            <a:r>
              <a:rPr lang="en-US" b="1" dirty="0" smtClean="0"/>
              <a:t> Quarter 2017</a:t>
            </a:r>
            <a:endParaRPr lang="en-US" b="1" dirty="0"/>
          </a:p>
          <a:p>
            <a:pPr marL="285750" lvl="0" indent="-285750" defTabSz="1244600">
              <a:lnSpc>
                <a:spcPct val="90000"/>
              </a:lnSpc>
              <a:spcBef>
                <a:spcPct val="0"/>
              </a:spcBef>
              <a:spcAft>
                <a:spcPct val="35000"/>
              </a:spcAft>
              <a:buFont typeface="Arial" panose="020B0604020202020204" pitchFamily="34" charset="0"/>
              <a:buChar char="•"/>
            </a:pPr>
            <a:r>
              <a:rPr lang="en-US" sz="1600" i="1" dirty="0" smtClean="0"/>
              <a:t>Program kick off </a:t>
            </a:r>
          </a:p>
          <a:p>
            <a:pPr marL="742950" lvl="1" indent="-285750" defTabSz="1244600">
              <a:lnSpc>
                <a:spcPct val="90000"/>
              </a:lnSpc>
              <a:spcBef>
                <a:spcPct val="0"/>
              </a:spcBef>
              <a:spcAft>
                <a:spcPct val="35000"/>
              </a:spcAft>
              <a:buFont typeface="Arial" panose="020B0604020202020204" pitchFamily="34" charset="0"/>
              <a:buChar char="•"/>
            </a:pPr>
            <a:r>
              <a:rPr lang="en-US" sz="1600" i="1" dirty="0" smtClean="0"/>
              <a:t>March-July 2017 </a:t>
            </a:r>
            <a:endParaRPr lang="en-US" sz="1600" i="1" dirty="0"/>
          </a:p>
        </p:txBody>
      </p:sp>
    </p:spTree>
    <p:extLst>
      <p:ext uri="{BB962C8B-B14F-4D97-AF65-F5344CB8AC3E}">
        <p14:creationId xmlns:p14="http://schemas.microsoft.com/office/powerpoint/2010/main" val="30136141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10" name="TextBox 9"/>
          <p:cNvSpPr txBox="1"/>
          <p:nvPr/>
        </p:nvSpPr>
        <p:spPr>
          <a:xfrm>
            <a:off x="457200" y="238780"/>
            <a:ext cx="4038600" cy="523220"/>
          </a:xfrm>
          <a:prstGeom prst="rect">
            <a:avLst/>
          </a:prstGeom>
          <a:noFill/>
        </p:spPr>
        <p:txBody>
          <a:bodyPr wrap="square" rtlCol="0">
            <a:spAutoFit/>
          </a:bodyPr>
          <a:lstStyle/>
          <a:p>
            <a:r>
              <a:rPr lang="en-MY" sz="2800" b="1" dirty="0" smtClean="0">
                <a:latin typeface="Century Gothic" panose="020B0502020202020204" pitchFamily="34" charset="0"/>
              </a:rPr>
              <a:t>THE PROPOSAL</a:t>
            </a:r>
            <a:endParaRPr lang="en-MY" sz="2800" dirty="0">
              <a:latin typeface="Century Gothic" panose="020B0502020202020204" pitchFamily="34" charset="0"/>
            </a:endParaRPr>
          </a:p>
        </p:txBody>
      </p:sp>
      <p:sp>
        <p:nvSpPr>
          <p:cNvPr id="11" name="Rectangle 10"/>
          <p:cNvSpPr/>
          <p:nvPr/>
        </p:nvSpPr>
        <p:spPr>
          <a:xfrm>
            <a:off x="457200" y="666690"/>
            <a:ext cx="6172200" cy="400110"/>
          </a:xfrm>
          <a:prstGeom prst="rect">
            <a:avLst/>
          </a:prstGeom>
        </p:spPr>
        <p:txBody>
          <a:bodyPr wrap="square">
            <a:spAutoFit/>
          </a:bodyPr>
          <a:lstStyle/>
          <a:p>
            <a:r>
              <a:rPr lang="en-US" sz="2000" dirty="0" smtClean="0">
                <a:solidFill>
                  <a:prstClr val="black"/>
                </a:solidFill>
                <a:latin typeface="Century Gothic" panose="020B0502020202020204" pitchFamily="34" charset="0"/>
              </a:rPr>
              <a:t>Roles &amp; Responsibility</a:t>
            </a:r>
            <a:endParaRPr lang="en-MY" sz="2000" dirty="0">
              <a:solidFill>
                <a:prstClr val="black"/>
              </a:solidFill>
              <a:latin typeface="Century Gothic" panose="020B0502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202957988"/>
              </p:ext>
            </p:extLst>
          </p:nvPr>
        </p:nvGraphicFramePr>
        <p:xfrm>
          <a:off x="304800" y="1407160"/>
          <a:ext cx="8534400" cy="3594608"/>
        </p:xfrm>
        <a:graphic>
          <a:graphicData uri="http://schemas.openxmlformats.org/drawingml/2006/table">
            <a:tbl>
              <a:tblPr firstRow="1" bandRow="1">
                <a:tableStyleId>{5C22544A-7EE6-4342-B048-85BDC9FD1C3A}</a:tableStyleId>
              </a:tblPr>
              <a:tblGrid>
                <a:gridCol w="4267200"/>
                <a:gridCol w="4267200"/>
              </a:tblGrid>
              <a:tr h="370840">
                <a:tc>
                  <a:txBody>
                    <a:bodyPr/>
                    <a:lstStyle/>
                    <a:p>
                      <a:pPr algn="ctr"/>
                      <a:r>
                        <a:rPr lang="en-US" dirty="0" err="1" smtClean="0"/>
                        <a:t>UiTM</a:t>
                      </a:r>
                      <a:endParaRPr lang="en-MY" dirty="0"/>
                    </a:p>
                  </a:txBody>
                  <a:tcPr>
                    <a:solidFill>
                      <a:srgbClr val="92D050"/>
                    </a:solidFill>
                  </a:tcPr>
                </a:tc>
                <a:tc>
                  <a:txBody>
                    <a:bodyPr/>
                    <a:lstStyle/>
                    <a:p>
                      <a:pPr algn="ctr"/>
                      <a:r>
                        <a:rPr lang="en-US" dirty="0" smtClean="0"/>
                        <a:t>SALIHIN</a:t>
                      </a:r>
                      <a:endParaRPr lang="en-MY" dirty="0"/>
                    </a:p>
                  </a:txBody>
                  <a:tcPr>
                    <a:solidFill>
                      <a:srgbClr val="92D050"/>
                    </a:solidFill>
                  </a:tcPr>
                </a:tc>
              </a:tr>
              <a:tr h="370840">
                <a:tc>
                  <a:txBody>
                    <a:bodyPr/>
                    <a:lstStyle/>
                    <a:p>
                      <a:pPr marL="285750" lvl="1" indent="-285750" algn="just">
                        <a:lnSpc>
                          <a:spcPct val="90000"/>
                        </a:lnSpc>
                        <a:spcBef>
                          <a:spcPts val="210"/>
                        </a:spcBef>
                        <a:buClr>
                          <a:schemeClr val="dk1"/>
                        </a:buClr>
                        <a:buSzPct val="100000"/>
                        <a:buFont typeface="Arial" panose="020B0604020202020204" pitchFamily="34" charset="0"/>
                        <a:buChar char="•"/>
                      </a:pPr>
                      <a:r>
                        <a:rPr lang="en-US" sz="1400" dirty="0" smtClean="0">
                          <a:sym typeface="Calibri"/>
                        </a:rPr>
                        <a:t>To fully utilized SPS as main teaching tools / software.</a:t>
                      </a:r>
                    </a:p>
                  </a:txBody>
                  <a:tcPr>
                    <a:solidFill>
                      <a:schemeClr val="bg1">
                        <a:lumMod val="95000"/>
                      </a:schemeClr>
                    </a:solidFill>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ym typeface="Calibri"/>
                        </a:rPr>
                        <a:t>To provide education version software</a:t>
                      </a:r>
                    </a:p>
                    <a:p>
                      <a:pPr marL="285750" indent="-285750">
                        <a:buFont typeface="Arial" panose="020B0604020202020204" pitchFamily="34" charset="0"/>
                        <a:buChar char="•"/>
                      </a:pPr>
                      <a:endParaRPr lang="en-MY" sz="1400" dirty="0"/>
                    </a:p>
                  </a:txBody>
                  <a:tcPr>
                    <a:solidFill>
                      <a:schemeClr val="bg1">
                        <a:lumMod val="95000"/>
                      </a:schemeClr>
                    </a:solidFill>
                  </a:tcPr>
                </a:tc>
              </a:tr>
              <a:tr h="370840">
                <a:tc>
                  <a:txBody>
                    <a:bodyPr/>
                    <a:lstStyle/>
                    <a:p>
                      <a:pPr marL="285750" lvl="1" indent="-285750" algn="just">
                        <a:lnSpc>
                          <a:spcPct val="90000"/>
                        </a:lnSpc>
                        <a:spcBef>
                          <a:spcPts val="210"/>
                        </a:spcBef>
                        <a:buClr>
                          <a:schemeClr val="dk1"/>
                        </a:buClr>
                        <a:buSzPct val="100000"/>
                        <a:buFont typeface="Arial" panose="020B0604020202020204" pitchFamily="34" charset="0"/>
                        <a:buChar char="•"/>
                      </a:pPr>
                      <a:r>
                        <a:rPr lang="en-US" sz="1400" dirty="0" smtClean="0">
                          <a:sym typeface="Calibri"/>
                        </a:rPr>
                        <a:t>Provide facilities </a:t>
                      </a:r>
                      <a:r>
                        <a:rPr lang="en-US" sz="1400" dirty="0" err="1" smtClean="0">
                          <a:sym typeface="Calibri"/>
                        </a:rPr>
                        <a:t>i.e</a:t>
                      </a:r>
                      <a:r>
                        <a:rPr lang="en-US" sz="1400" dirty="0" smtClean="0">
                          <a:sym typeface="Calibri"/>
                        </a:rPr>
                        <a:t> classes &amp; computer lab</a:t>
                      </a:r>
                    </a:p>
                  </a:txBody>
                  <a:tcPr>
                    <a:solidFill>
                      <a:schemeClr val="bg1">
                        <a:lumMod val="95000"/>
                      </a:schemeClr>
                    </a:solidFill>
                  </a:tcPr>
                </a:tc>
                <a:tc>
                  <a:txBody>
                    <a:bodyPr/>
                    <a:lstStyle/>
                    <a:p>
                      <a:pPr marL="285750" lvl="1" indent="-285750">
                        <a:lnSpc>
                          <a:spcPct val="90000"/>
                        </a:lnSpc>
                        <a:spcBef>
                          <a:spcPts val="180"/>
                        </a:spcBef>
                        <a:buClr>
                          <a:schemeClr val="dk1"/>
                        </a:buClr>
                        <a:buSzPct val="100000"/>
                        <a:buFont typeface="Arial" panose="020B0604020202020204" pitchFamily="34" charset="0"/>
                        <a:buChar char="•"/>
                      </a:pPr>
                      <a:r>
                        <a:rPr lang="en-US" sz="1400" dirty="0" smtClean="0">
                          <a:sym typeface="Calibri"/>
                        </a:rPr>
                        <a:t>Train the trainer (Lecturers) </a:t>
                      </a:r>
                    </a:p>
                    <a:p>
                      <a:pPr marL="742950" lvl="2" indent="-285750">
                        <a:lnSpc>
                          <a:spcPct val="90000"/>
                        </a:lnSpc>
                        <a:spcBef>
                          <a:spcPts val="180"/>
                        </a:spcBef>
                        <a:buClr>
                          <a:schemeClr val="dk1"/>
                        </a:buClr>
                        <a:buSzPct val="100000"/>
                        <a:buFont typeface="Arial" panose="020B0604020202020204" pitchFamily="34" charset="0"/>
                        <a:buChar char="•"/>
                      </a:pPr>
                      <a:r>
                        <a:rPr lang="en-US" sz="1400" dirty="0" smtClean="0">
                          <a:sym typeface="Calibri"/>
                        </a:rPr>
                        <a:t>On site (2 -3 Days)</a:t>
                      </a:r>
                    </a:p>
                    <a:p>
                      <a:pPr marL="742950" lvl="2" indent="-285750">
                        <a:lnSpc>
                          <a:spcPct val="90000"/>
                        </a:lnSpc>
                        <a:spcBef>
                          <a:spcPts val="180"/>
                        </a:spcBef>
                        <a:buClr>
                          <a:schemeClr val="dk1"/>
                        </a:buClr>
                        <a:buSzPct val="100000"/>
                        <a:buFont typeface="Arial" panose="020B0604020202020204" pitchFamily="34" charset="0"/>
                        <a:buChar char="•"/>
                      </a:pPr>
                      <a:r>
                        <a:rPr lang="en-US" sz="1400" dirty="0" smtClean="0">
                          <a:sym typeface="Calibri"/>
                        </a:rPr>
                        <a:t>In house (30 Days)</a:t>
                      </a:r>
                    </a:p>
                  </a:txBody>
                  <a:tcPr>
                    <a:solidFill>
                      <a:schemeClr val="bg1">
                        <a:lumMod val="95000"/>
                      </a:schemeClr>
                    </a:solidFill>
                  </a:tcPr>
                </a:tc>
              </a:tr>
              <a:tr h="370840">
                <a:tc>
                  <a:txBody>
                    <a:bodyPr/>
                    <a:lstStyle/>
                    <a:p>
                      <a:pPr marL="285750" lvl="1" indent="-285750" algn="just">
                        <a:lnSpc>
                          <a:spcPct val="90000"/>
                        </a:lnSpc>
                        <a:spcBef>
                          <a:spcPts val="210"/>
                        </a:spcBef>
                        <a:buClr>
                          <a:schemeClr val="dk1"/>
                        </a:buClr>
                        <a:buSzPct val="100000"/>
                        <a:buFont typeface="Arial" panose="020B0604020202020204" pitchFamily="34" charset="0"/>
                        <a:buChar char="•"/>
                      </a:pPr>
                      <a:r>
                        <a:rPr lang="en-US" sz="1400" dirty="0" smtClean="0">
                          <a:sym typeface="Calibri"/>
                        </a:rPr>
                        <a:t>Provide trainers/ lecturers</a:t>
                      </a:r>
                    </a:p>
                  </a:txBody>
                  <a:tcPr>
                    <a:solidFill>
                      <a:schemeClr val="bg1">
                        <a:lumMod val="95000"/>
                      </a:schemeClr>
                    </a:solidFill>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ym typeface="Calibri"/>
                        </a:rPr>
                        <a:t>Provide user manual (text book), exercise book, exam , scoring, marking &amp; certification. </a:t>
                      </a:r>
                    </a:p>
                  </a:txBody>
                  <a:tcPr>
                    <a:solidFill>
                      <a:schemeClr val="bg1">
                        <a:lumMod val="95000"/>
                      </a:schemeClr>
                    </a:solidFill>
                  </a:tcPr>
                </a:tc>
              </a:tr>
              <a:tr h="370840">
                <a:tc>
                  <a:txBody>
                    <a:bodyPr/>
                    <a:lstStyle/>
                    <a:p>
                      <a:pPr marL="285750" lvl="1" indent="-285750" algn="just">
                        <a:lnSpc>
                          <a:spcPct val="90000"/>
                        </a:lnSpc>
                        <a:spcBef>
                          <a:spcPts val="210"/>
                        </a:spcBef>
                        <a:buClr>
                          <a:schemeClr val="dk1"/>
                        </a:buClr>
                        <a:buSzPct val="100000"/>
                        <a:buFont typeface="Arial" panose="020B0604020202020204" pitchFamily="34" charset="0"/>
                        <a:buChar char="•"/>
                      </a:pPr>
                      <a:r>
                        <a:rPr lang="en-US" sz="1400" dirty="0" smtClean="0">
                          <a:sym typeface="Calibri"/>
                        </a:rPr>
                        <a:t>Assist  SALIHIN to promote SPS to students</a:t>
                      </a:r>
                    </a:p>
                  </a:txBody>
                  <a:tcPr>
                    <a:solidFill>
                      <a:schemeClr val="bg1">
                        <a:lumMod val="95000"/>
                      </a:schemeClr>
                    </a:solidFill>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ym typeface="Calibri"/>
                        </a:rPr>
                        <a:t>Provide full support &amp; hotline no.</a:t>
                      </a:r>
                    </a:p>
                    <a:p>
                      <a:pPr marL="285750" indent="-285750">
                        <a:buFont typeface="Arial" panose="020B0604020202020204" pitchFamily="34" charset="0"/>
                        <a:buChar char="•"/>
                      </a:pPr>
                      <a:endParaRPr lang="en-MY" sz="1400" dirty="0"/>
                    </a:p>
                  </a:txBody>
                  <a:tcPr>
                    <a:solidFill>
                      <a:schemeClr val="bg1">
                        <a:lumMod val="95000"/>
                      </a:schemeClr>
                    </a:solidFill>
                  </a:tcPr>
                </a:tc>
              </a:tr>
              <a:tr h="370840">
                <a:tc>
                  <a:txBody>
                    <a:bodyPr/>
                    <a:lstStyle/>
                    <a:p>
                      <a:pPr marL="285750" lvl="1" indent="-285750" algn="just">
                        <a:lnSpc>
                          <a:spcPct val="90000"/>
                        </a:lnSpc>
                        <a:spcBef>
                          <a:spcPts val="210"/>
                        </a:spcBef>
                        <a:buClr>
                          <a:schemeClr val="dk1"/>
                        </a:buClr>
                        <a:buSzPct val="100000"/>
                        <a:buFont typeface="Arial" panose="020B0604020202020204" pitchFamily="34" charset="0"/>
                        <a:buChar char="•"/>
                      </a:pPr>
                      <a:r>
                        <a:rPr lang="en-US" sz="1400" dirty="0" err="1" smtClean="0">
                          <a:sym typeface="Calibri"/>
                        </a:rPr>
                        <a:t>Uitm</a:t>
                      </a:r>
                      <a:r>
                        <a:rPr lang="en-US" sz="1400" dirty="0" smtClean="0">
                          <a:sym typeface="Calibri"/>
                        </a:rPr>
                        <a:t> to allow SALIHIN to use </a:t>
                      </a:r>
                      <a:r>
                        <a:rPr lang="en-US" sz="1400" dirty="0" err="1" smtClean="0">
                          <a:sym typeface="Calibri"/>
                        </a:rPr>
                        <a:t>UiTM</a:t>
                      </a:r>
                      <a:r>
                        <a:rPr lang="en-US" sz="1400" dirty="0" smtClean="0">
                          <a:sym typeface="Calibri"/>
                        </a:rPr>
                        <a:t> brand, image  recognition in promotional and advertising purposes</a:t>
                      </a:r>
                    </a:p>
                  </a:txBody>
                  <a:tcPr>
                    <a:solidFill>
                      <a:schemeClr val="bg1">
                        <a:lumMod val="95000"/>
                      </a:schemeClr>
                    </a:solidFill>
                  </a:tcPr>
                </a:tc>
                <a:tc>
                  <a:txBody>
                    <a:bodyPr/>
                    <a:lstStyle/>
                    <a:p>
                      <a:pPr marL="0" indent="0">
                        <a:buFont typeface="Arial" panose="020B0604020202020204" pitchFamily="34" charset="0"/>
                        <a:buNone/>
                      </a:pPr>
                      <a:endParaRPr lang="en-MY" sz="1400" dirty="0"/>
                    </a:p>
                  </a:txBody>
                  <a:tcPr>
                    <a:solidFill>
                      <a:schemeClr val="bg1">
                        <a:lumMod val="95000"/>
                      </a:schemeClr>
                    </a:solidFill>
                  </a:tcPr>
                </a:tc>
              </a:tr>
              <a:tr h="370840">
                <a:tc>
                  <a:txBody>
                    <a:bodyPr/>
                    <a:lstStyle/>
                    <a:p>
                      <a:pPr marL="285750" lvl="1" indent="-285750" algn="just">
                        <a:lnSpc>
                          <a:spcPct val="90000"/>
                        </a:lnSpc>
                        <a:spcBef>
                          <a:spcPts val="210"/>
                        </a:spcBef>
                        <a:buClr>
                          <a:schemeClr val="dk1"/>
                        </a:buClr>
                        <a:buSzPct val="100000"/>
                        <a:buFont typeface="Arial" panose="020B0604020202020204" pitchFamily="34" charset="0"/>
                        <a:buChar char="•"/>
                      </a:pPr>
                      <a:r>
                        <a:rPr lang="en-US" sz="1400" dirty="0" smtClean="0">
                          <a:sym typeface="Calibri"/>
                        </a:rPr>
                        <a:t>Expand new coursework program (where applicable) </a:t>
                      </a:r>
                      <a:endParaRPr lang="en-US" sz="1400" dirty="0"/>
                    </a:p>
                  </a:txBody>
                  <a:tcPr>
                    <a:solidFill>
                      <a:schemeClr val="bg1">
                        <a:lumMod val="95000"/>
                      </a:schemeClr>
                    </a:solidFill>
                  </a:tcPr>
                </a:tc>
                <a:tc>
                  <a:txBody>
                    <a:bodyPr/>
                    <a:lstStyle/>
                    <a:p>
                      <a:pPr marL="285750" indent="-285750">
                        <a:buFont typeface="Arial" panose="020B0604020202020204" pitchFamily="34" charset="0"/>
                        <a:buChar char="•"/>
                      </a:pPr>
                      <a:endParaRPr lang="en-MY" sz="1400" dirty="0"/>
                    </a:p>
                  </a:txBody>
                  <a:tcPr>
                    <a:solidFill>
                      <a:schemeClr val="bg1">
                        <a:lumMod val="95000"/>
                      </a:schemeClr>
                    </a:solidFill>
                  </a:tcPr>
                </a:tc>
              </a:tr>
            </a:tbl>
          </a:graphicData>
        </a:graphic>
      </p:graphicFrame>
    </p:spTree>
    <p:extLst>
      <p:ext uri="{BB962C8B-B14F-4D97-AF65-F5344CB8AC3E}">
        <p14:creationId xmlns:p14="http://schemas.microsoft.com/office/powerpoint/2010/main" val="351161721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8" name="Shape 288"/>
          <p:cNvSpPr txBox="1"/>
          <p:nvPr/>
        </p:nvSpPr>
        <p:spPr>
          <a:xfrm>
            <a:off x="502265" y="1371600"/>
            <a:ext cx="8088923" cy="3920599"/>
          </a:xfrm>
          <a:prstGeom prst="rect">
            <a:avLst/>
          </a:prstGeom>
          <a:noFill/>
          <a:ln>
            <a:noFill/>
          </a:ln>
        </p:spPr>
        <p:txBody>
          <a:bodyPr lIns="84392" tIns="42185" rIns="84392" bIns="42185" anchor="t" anchorCtr="0">
            <a:noAutofit/>
          </a:bodyPr>
          <a:lstStyle/>
          <a:p>
            <a:pPr algn="just">
              <a:buSzPct val="25000"/>
            </a:pPr>
            <a:r>
              <a:rPr lang="en-US" sz="1600" dirty="0" smtClean="0">
                <a:solidFill>
                  <a:schemeClr val="dk1"/>
                </a:solidFill>
                <a:latin typeface="Century Gothic" panose="020B0502020202020204" pitchFamily="34" charset="0"/>
                <a:ea typeface="Calibri"/>
                <a:cs typeface="Calibri"/>
                <a:sym typeface="Calibri"/>
              </a:rPr>
              <a:t>The </a:t>
            </a:r>
            <a:r>
              <a:rPr lang="en-US" sz="1600" b="1" dirty="0" smtClean="0">
                <a:solidFill>
                  <a:srgbClr val="FF0000"/>
                </a:solidFill>
                <a:latin typeface="Century Gothic" panose="020B0502020202020204" pitchFamily="34" charset="0"/>
                <a:ea typeface="Calibri"/>
                <a:cs typeface="Calibri"/>
                <a:sym typeface="Calibri"/>
              </a:rPr>
              <a:t>SALIHIN PREMIER SOLUTIONS</a:t>
            </a:r>
            <a:r>
              <a:rPr lang="en-US" sz="1600" dirty="0" smtClean="0">
                <a:solidFill>
                  <a:srgbClr val="FF0000"/>
                </a:solidFill>
                <a:latin typeface="Century Gothic" panose="020B0502020202020204" pitchFamily="34" charset="0"/>
                <a:ea typeface="Calibri"/>
                <a:cs typeface="Calibri"/>
                <a:sym typeface="Calibri"/>
              </a:rPr>
              <a:t> </a:t>
            </a:r>
            <a:r>
              <a:rPr lang="en-US" sz="1600" dirty="0" smtClean="0">
                <a:solidFill>
                  <a:schemeClr val="dk1"/>
                </a:solidFill>
                <a:latin typeface="Century Gothic" panose="020B0502020202020204" pitchFamily="34" charset="0"/>
                <a:ea typeface="Calibri"/>
                <a:cs typeface="Calibri"/>
                <a:sym typeface="Calibri"/>
              </a:rPr>
              <a:t>also known as </a:t>
            </a:r>
            <a:r>
              <a:rPr lang="en-US" sz="1600" b="1" dirty="0" smtClean="0">
                <a:solidFill>
                  <a:srgbClr val="FF0000"/>
                </a:solidFill>
                <a:latin typeface="Century Gothic" panose="020B0502020202020204" pitchFamily="34" charset="0"/>
                <a:ea typeface="Calibri"/>
                <a:cs typeface="Calibri"/>
                <a:sym typeface="Calibri"/>
              </a:rPr>
              <a:t>SPS</a:t>
            </a:r>
            <a:r>
              <a:rPr lang="en-US" sz="1600" dirty="0" smtClean="0">
                <a:solidFill>
                  <a:schemeClr val="dk1"/>
                </a:solidFill>
                <a:latin typeface="Century Gothic" panose="020B0502020202020204" pitchFamily="34" charset="0"/>
                <a:ea typeface="Calibri"/>
                <a:cs typeface="Calibri"/>
                <a:sym typeface="Calibri"/>
              </a:rPr>
              <a:t>, </a:t>
            </a:r>
            <a:r>
              <a:rPr lang="en-US" sz="1600" dirty="0">
                <a:solidFill>
                  <a:schemeClr val="dk1"/>
                </a:solidFill>
                <a:latin typeface="Century Gothic" panose="020B0502020202020204" pitchFamily="34" charset="0"/>
                <a:ea typeface="Calibri"/>
                <a:cs typeface="Calibri"/>
                <a:sym typeface="Calibri"/>
              </a:rPr>
              <a:t>the intelligent software in the world that can manage numerous aspects of financial accounting including Goods and Services Tax (GST) and Zakat calculation, customized specially for Small and Medium Enterprises (SMEs). </a:t>
            </a:r>
          </a:p>
          <a:p>
            <a:pPr algn="just"/>
            <a:endParaRPr sz="1600" dirty="0">
              <a:solidFill>
                <a:schemeClr val="dk1"/>
              </a:solidFill>
              <a:latin typeface="Century Gothic" panose="020B0502020202020204" pitchFamily="34" charset="0"/>
              <a:ea typeface="Calibri"/>
              <a:cs typeface="Calibri"/>
              <a:sym typeface="Calibri"/>
            </a:endParaRPr>
          </a:p>
          <a:p>
            <a:pPr algn="just">
              <a:buSzPct val="25000"/>
            </a:pPr>
            <a:r>
              <a:rPr lang="en-US" sz="1600" b="1" dirty="0" smtClean="0">
                <a:solidFill>
                  <a:srgbClr val="FF0000"/>
                </a:solidFill>
                <a:latin typeface="Century Gothic" panose="020B0502020202020204" pitchFamily="34" charset="0"/>
                <a:ea typeface="Calibri"/>
                <a:cs typeface="Calibri"/>
                <a:sym typeface="Calibri"/>
              </a:rPr>
              <a:t>SPS </a:t>
            </a:r>
            <a:r>
              <a:rPr lang="en-US" sz="1600" dirty="0" smtClean="0">
                <a:solidFill>
                  <a:schemeClr val="dk1"/>
                </a:solidFill>
                <a:latin typeface="Century Gothic" panose="020B0502020202020204" pitchFamily="34" charset="0"/>
                <a:ea typeface="Calibri"/>
                <a:cs typeface="Calibri"/>
                <a:sym typeface="Calibri"/>
              </a:rPr>
              <a:t>is an efficient and effective accounting software that accommodates changes affecting invoicing and billing system of the business process. The software is powered by the latest security features to secure data or information for optimal integrity and confidentiality. It is tailor made for small and medium industries by professional accountants. </a:t>
            </a:r>
          </a:p>
          <a:p>
            <a:pPr algn="just"/>
            <a:endParaRPr sz="1600" dirty="0" smtClean="0">
              <a:solidFill>
                <a:schemeClr val="dk1"/>
              </a:solidFill>
              <a:latin typeface="Century Gothic" panose="020B0502020202020204" pitchFamily="34" charset="0"/>
              <a:ea typeface="Calibri"/>
              <a:cs typeface="Calibri"/>
              <a:sym typeface="Calibri"/>
            </a:endParaRPr>
          </a:p>
          <a:p>
            <a:pPr algn="just">
              <a:buSzPct val="25000"/>
            </a:pPr>
            <a:r>
              <a:rPr lang="en-US" sz="1600" dirty="0" smtClean="0">
                <a:solidFill>
                  <a:schemeClr val="dk1"/>
                </a:solidFill>
                <a:latin typeface="Century Gothic" panose="020B0502020202020204" pitchFamily="34" charset="0"/>
                <a:ea typeface="Calibri"/>
                <a:cs typeface="Calibri"/>
                <a:sym typeface="Calibri"/>
              </a:rPr>
              <a:t>The Zakat module makes </a:t>
            </a:r>
            <a:r>
              <a:rPr lang="en-US" sz="1600" b="1" dirty="0" smtClean="0">
                <a:solidFill>
                  <a:srgbClr val="FF0000"/>
                </a:solidFill>
                <a:latin typeface="Century Gothic" panose="020B0502020202020204" pitchFamily="34" charset="0"/>
                <a:ea typeface="Calibri"/>
                <a:cs typeface="Calibri"/>
                <a:sym typeface="Calibri"/>
              </a:rPr>
              <a:t>SPS </a:t>
            </a:r>
            <a:r>
              <a:rPr lang="en-US" sz="1600" dirty="0" smtClean="0">
                <a:solidFill>
                  <a:schemeClr val="dk1"/>
                </a:solidFill>
                <a:latin typeface="Century Gothic" panose="020B0502020202020204" pitchFamily="34" charset="0"/>
                <a:ea typeface="Calibri"/>
                <a:cs typeface="Calibri"/>
                <a:sym typeface="Calibri"/>
              </a:rPr>
              <a:t>the first comprehensive accounting software with Zakat solution. It will make it easier than ever for Muslim businesses, corporations and organizations to determine the amount payable as Zakat. With Zakat feature built in, it is simply the best accounting software yet. </a:t>
            </a:r>
            <a:endParaRPr lang="en-US" sz="1600" dirty="0">
              <a:solidFill>
                <a:schemeClr val="dk1"/>
              </a:solidFill>
              <a:latin typeface="Century Gothic" panose="020B0502020202020204" pitchFamily="34" charset="0"/>
              <a:ea typeface="Calibri"/>
              <a:cs typeface="Calibri"/>
              <a:sym typeface="Calibri"/>
            </a:endParaRPr>
          </a:p>
        </p:txBody>
      </p:sp>
      <p:sp>
        <p:nvSpPr>
          <p:cNvPr id="4" name="TextBox 3"/>
          <p:cNvSpPr txBox="1"/>
          <p:nvPr/>
        </p:nvSpPr>
        <p:spPr>
          <a:xfrm>
            <a:off x="457200" y="238780"/>
            <a:ext cx="4038600" cy="523220"/>
          </a:xfrm>
          <a:prstGeom prst="rect">
            <a:avLst/>
          </a:prstGeom>
          <a:noFill/>
        </p:spPr>
        <p:txBody>
          <a:bodyPr wrap="square" rtlCol="0">
            <a:spAutoFit/>
          </a:bodyPr>
          <a:lstStyle/>
          <a:p>
            <a:r>
              <a:rPr lang="en-US" sz="2800" b="1" dirty="0" smtClean="0">
                <a:latin typeface="Century Gothic" panose="020B0502020202020204" pitchFamily="34" charset="0"/>
              </a:rPr>
              <a:t>SPS Background</a:t>
            </a:r>
            <a:endParaRPr lang="en-MY" sz="2800" dirty="0">
              <a:latin typeface="Century Gothic" panose="020B0502020202020204" pitchFamily="34" charset="0"/>
            </a:endParaRPr>
          </a:p>
        </p:txBody>
      </p:sp>
      <p:sp>
        <p:nvSpPr>
          <p:cNvPr id="5" name="Rectangle 4"/>
          <p:cNvSpPr/>
          <p:nvPr/>
        </p:nvSpPr>
        <p:spPr>
          <a:xfrm>
            <a:off x="457200" y="666690"/>
            <a:ext cx="6172200" cy="400110"/>
          </a:xfrm>
          <a:prstGeom prst="rect">
            <a:avLst/>
          </a:prstGeom>
        </p:spPr>
        <p:txBody>
          <a:bodyPr wrap="square">
            <a:spAutoFit/>
          </a:bodyPr>
          <a:lstStyle/>
          <a:p>
            <a:r>
              <a:rPr lang="en-US" sz="2000" dirty="0" err="1" smtClean="0">
                <a:solidFill>
                  <a:prstClr val="black"/>
                </a:solidFill>
                <a:latin typeface="Century Gothic" panose="020B0502020202020204" pitchFamily="34" charset="0"/>
              </a:rPr>
              <a:t>Salihin</a:t>
            </a:r>
            <a:r>
              <a:rPr lang="en-US" sz="2000" dirty="0" smtClean="0">
                <a:solidFill>
                  <a:prstClr val="black"/>
                </a:solidFill>
                <a:latin typeface="Century Gothic" panose="020B0502020202020204" pitchFamily="34" charset="0"/>
              </a:rPr>
              <a:t> Premier Solutions</a:t>
            </a:r>
            <a:endParaRPr lang="en-MY" sz="20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78272848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6" name="Shape 296"/>
          <p:cNvSpPr txBox="1"/>
          <p:nvPr/>
        </p:nvSpPr>
        <p:spPr>
          <a:xfrm>
            <a:off x="2468539" y="1061113"/>
            <a:ext cx="4501661" cy="596491"/>
          </a:xfrm>
          <a:prstGeom prst="rect">
            <a:avLst/>
          </a:prstGeom>
          <a:noFill/>
          <a:ln>
            <a:noFill/>
          </a:ln>
        </p:spPr>
        <p:txBody>
          <a:bodyPr lIns="84392" tIns="42185" rIns="84392" bIns="42185" anchor="t" anchorCtr="0">
            <a:noAutofit/>
          </a:bodyPr>
          <a:lstStyle/>
          <a:p>
            <a:pPr algn="ctr">
              <a:buSzPct val="25000"/>
            </a:pPr>
            <a:r>
              <a:rPr lang="en-US" b="1" dirty="0">
                <a:solidFill>
                  <a:schemeClr val="dk1"/>
                </a:solidFill>
                <a:latin typeface="Calibri"/>
                <a:ea typeface="Calibri"/>
                <a:cs typeface="Calibri"/>
                <a:sym typeface="Calibri"/>
              </a:rPr>
              <a:t>There is 5 main </a:t>
            </a:r>
            <a:r>
              <a:rPr lang="en-US" b="1" dirty="0" smtClean="0">
                <a:solidFill>
                  <a:schemeClr val="dk1"/>
                </a:solidFill>
                <a:latin typeface="Calibri"/>
                <a:ea typeface="Calibri"/>
                <a:cs typeface="Calibri"/>
                <a:sym typeface="Calibri"/>
              </a:rPr>
              <a:t>modules of SPS</a:t>
            </a:r>
            <a:endParaRPr lang="en-US" b="1" dirty="0">
              <a:solidFill>
                <a:schemeClr val="dk1"/>
              </a:solidFill>
              <a:latin typeface="Calibri"/>
              <a:ea typeface="Calibri"/>
              <a:cs typeface="Calibri"/>
              <a:sym typeface="Calibri"/>
            </a:endParaRPr>
          </a:p>
        </p:txBody>
      </p:sp>
      <p:graphicFrame>
        <p:nvGraphicFramePr>
          <p:cNvPr id="2" name="Diagram 1"/>
          <p:cNvGraphicFramePr/>
          <p:nvPr>
            <p:extLst>
              <p:ext uri="{D42A27DB-BD31-4B8C-83A1-F6EECF244321}">
                <p14:modId xmlns:p14="http://schemas.microsoft.com/office/powerpoint/2010/main" val="2841045435"/>
              </p:ext>
            </p:extLst>
          </p:nvPr>
        </p:nvGraphicFramePr>
        <p:xfrm>
          <a:off x="1219201" y="1524000"/>
          <a:ext cx="6629399"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457200" y="238780"/>
            <a:ext cx="4038600" cy="523220"/>
          </a:xfrm>
          <a:prstGeom prst="rect">
            <a:avLst/>
          </a:prstGeom>
          <a:noFill/>
        </p:spPr>
        <p:txBody>
          <a:bodyPr wrap="square" rtlCol="0">
            <a:spAutoFit/>
          </a:bodyPr>
          <a:lstStyle/>
          <a:p>
            <a:r>
              <a:rPr lang="en-US" sz="2800" b="1" dirty="0" smtClean="0">
                <a:latin typeface="Century Gothic" panose="020B0502020202020204" pitchFamily="34" charset="0"/>
              </a:rPr>
              <a:t>SPS Background</a:t>
            </a:r>
            <a:endParaRPr lang="en-MY" sz="2800" dirty="0">
              <a:latin typeface="Century Gothic" panose="020B0502020202020204" pitchFamily="34" charset="0"/>
            </a:endParaRPr>
          </a:p>
        </p:txBody>
      </p:sp>
      <p:sp>
        <p:nvSpPr>
          <p:cNvPr id="6" name="Rectangle 5"/>
          <p:cNvSpPr/>
          <p:nvPr/>
        </p:nvSpPr>
        <p:spPr>
          <a:xfrm>
            <a:off x="457200" y="666690"/>
            <a:ext cx="6172200" cy="400110"/>
          </a:xfrm>
          <a:prstGeom prst="rect">
            <a:avLst/>
          </a:prstGeom>
        </p:spPr>
        <p:txBody>
          <a:bodyPr wrap="square">
            <a:spAutoFit/>
          </a:bodyPr>
          <a:lstStyle/>
          <a:p>
            <a:r>
              <a:rPr lang="en-US" sz="2000" dirty="0" smtClean="0">
                <a:solidFill>
                  <a:prstClr val="black"/>
                </a:solidFill>
                <a:latin typeface="Century Gothic" panose="020B0502020202020204" pitchFamily="34" charset="0"/>
              </a:rPr>
              <a:t>The Main Modules</a:t>
            </a:r>
            <a:endParaRPr lang="en-MY" sz="20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329647490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13" name="TextBox 12"/>
          <p:cNvSpPr txBox="1"/>
          <p:nvPr/>
        </p:nvSpPr>
        <p:spPr>
          <a:xfrm>
            <a:off x="457200" y="209642"/>
            <a:ext cx="4648200" cy="523220"/>
          </a:xfrm>
          <a:prstGeom prst="rect">
            <a:avLst/>
          </a:prstGeom>
          <a:noFill/>
        </p:spPr>
        <p:txBody>
          <a:bodyPr wrap="square" rtlCol="0">
            <a:spAutoFit/>
          </a:bodyPr>
          <a:lstStyle/>
          <a:p>
            <a:r>
              <a:rPr lang="en-US" sz="2800" b="1" dirty="0" smtClean="0">
                <a:latin typeface="Century Gothic" panose="020B0502020202020204" pitchFamily="34" charset="0"/>
              </a:rPr>
              <a:t>EXECUTIVE SUMMARY</a:t>
            </a:r>
            <a:endParaRPr lang="en-MY" sz="2800" b="1" dirty="0">
              <a:latin typeface="Century Gothic" panose="020B0502020202020204" pitchFamily="34" charset="0"/>
            </a:endParaRPr>
          </a:p>
        </p:txBody>
      </p:sp>
      <p:sp>
        <p:nvSpPr>
          <p:cNvPr id="14" name="Rectangle 13"/>
          <p:cNvSpPr/>
          <p:nvPr/>
        </p:nvSpPr>
        <p:spPr>
          <a:xfrm>
            <a:off x="381000" y="670779"/>
            <a:ext cx="5562600" cy="400110"/>
          </a:xfrm>
          <a:prstGeom prst="rect">
            <a:avLst/>
          </a:prstGeom>
        </p:spPr>
        <p:txBody>
          <a:bodyPr wrap="square">
            <a:spAutoFit/>
          </a:bodyPr>
          <a:lstStyle/>
          <a:p>
            <a:pPr algn="r"/>
            <a:r>
              <a:rPr lang="en-US" sz="2000" dirty="0" smtClean="0">
                <a:latin typeface="Century Gothic" panose="020B0502020202020204" pitchFamily="34" charset="0"/>
              </a:rPr>
              <a:t>Enhancing learning experience with </a:t>
            </a:r>
            <a:r>
              <a:rPr lang="en-US" sz="2000" dirty="0" smtClean="0">
                <a:solidFill>
                  <a:srgbClr val="C00000"/>
                </a:solidFill>
                <a:latin typeface="Neuropol" panose="020F0607030201010804" pitchFamily="34" charset="0"/>
              </a:rPr>
              <a:t>SPS</a:t>
            </a:r>
            <a:endParaRPr lang="en-MY" sz="2000" dirty="0">
              <a:solidFill>
                <a:srgbClr val="C00000"/>
              </a:solidFill>
              <a:latin typeface="Neuropol" panose="020F0607030201010804" pitchFamily="34" charset="0"/>
            </a:endParaRPr>
          </a:p>
        </p:txBody>
      </p:sp>
      <p:sp>
        <p:nvSpPr>
          <p:cNvPr id="5" name="TextBox 4"/>
          <p:cNvSpPr txBox="1"/>
          <p:nvPr/>
        </p:nvSpPr>
        <p:spPr>
          <a:xfrm>
            <a:off x="914400" y="1302127"/>
            <a:ext cx="7391400" cy="4031873"/>
          </a:xfrm>
          <a:prstGeom prst="rect">
            <a:avLst/>
          </a:prstGeom>
          <a:noFill/>
        </p:spPr>
        <p:txBody>
          <a:bodyPr wrap="square" rtlCol="0">
            <a:spAutoFit/>
          </a:bodyPr>
          <a:lstStyle/>
          <a:p>
            <a:pPr algn="just"/>
            <a:r>
              <a:rPr lang="en-US" sz="1600" dirty="0" smtClean="0">
                <a:latin typeface="Century Gothic" panose="020B0502020202020204" pitchFamily="34" charset="0"/>
              </a:rPr>
              <a:t>With the current shift towards efficient governance, the implementation of GST resulted in the requirement of further understanding of the tax structure in accounting. As one of the prestigious university in Malaysia, UITM can lead the shift through utilization of accounting information system(AIS) as a practical tool in demonstrating tax structure in accounting. </a:t>
            </a:r>
          </a:p>
          <a:p>
            <a:pPr algn="just"/>
            <a:endParaRPr lang="en-US" sz="1600" dirty="0" smtClean="0">
              <a:latin typeface="Century Gothic" panose="020B0502020202020204" pitchFamily="34" charset="0"/>
            </a:endParaRPr>
          </a:p>
          <a:p>
            <a:pPr algn="just"/>
            <a:r>
              <a:rPr lang="en-US" sz="1600" dirty="0" smtClean="0">
                <a:latin typeface="Century Gothic" panose="020B0502020202020204" pitchFamily="34" charset="0"/>
              </a:rPr>
              <a:t>This requires certified accounting software, developed with direct input from the customs department, the </a:t>
            </a:r>
            <a:r>
              <a:rPr lang="en-US" sz="1600" dirty="0" err="1" smtClean="0">
                <a:latin typeface="Century Gothic" panose="020B0502020202020204" pitchFamily="34" charset="0"/>
              </a:rPr>
              <a:t>Salihin</a:t>
            </a:r>
            <a:r>
              <a:rPr lang="en-US" sz="1600" dirty="0" smtClean="0">
                <a:latin typeface="Century Gothic" panose="020B0502020202020204" pitchFamily="34" charset="0"/>
              </a:rPr>
              <a:t> Premier Solution (SPS) will provide the competitive edge for UITM to enhance the learning experience of its accounting students in gaining the practical understanding on GST implementations and its impacts in financial reports. </a:t>
            </a:r>
          </a:p>
          <a:p>
            <a:pPr algn="just"/>
            <a:endParaRPr lang="en-US" sz="1600" dirty="0">
              <a:latin typeface="Century Gothic" panose="020B0502020202020204" pitchFamily="34" charset="0"/>
            </a:endParaRPr>
          </a:p>
          <a:p>
            <a:pPr algn="just"/>
            <a:r>
              <a:rPr lang="en-US" sz="1600" dirty="0" smtClean="0">
                <a:latin typeface="Century Gothic" panose="020B0502020202020204" pitchFamily="34" charset="0"/>
              </a:rPr>
              <a:t>It can be implemented as a learning tool in </a:t>
            </a:r>
            <a:r>
              <a:rPr lang="en-US" sz="1600" b="1" dirty="0" smtClean="0">
                <a:latin typeface="Century Gothic" panose="020B0502020202020204" pitchFamily="34" charset="0"/>
              </a:rPr>
              <a:t>Accounting Information System subject</a:t>
            </a:r>
            <a:r>
              <a:rPr lang="en-US" sz="1600" dirty="0" smtClean="0">
                <a:latin typeface="Century Gothic" panose="020B0502020202020204" pitchFamily="34" charset="0"/>
              </a:rPr>
              <a:t>.</a:t>
            </a:r>
            <a:endParaRPr lang="en-MY" sz="1600" dirty="0">
              <a:latin typeface="Century Gothic" panose="020B0502020202020204" pitchFamily="34" charset="0"/>
            </a:endParaRPr>
          </a:p>
        </p:txBody>
      </p:sp>
    </p:spTree>
    <p:extLst>
      <p:ext uri="{BB962C8B-B14F-4D97-AF65-F5344CB8AC3E}">
        <p14:creationId xmlns:p14="http://schemas.microsoft.com/office/powerpoint/2010/main" val="89287252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pic>
        <p:nvPicPr>
          <p:cNvPr id="35" name="Picture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732" y="1447800"/>
            <a:ext cx="4262633" cy="3967417"/>
          </a:xfrm>
          <a:prstGeom prst="rect">
            <a:avLst/>
          </a:prstGeom>
        </p:spPr>
      </p:pic>
      <p:sp>
        <p:nvSpPr>
          <p:cNvPr id="36" name="Pentagon 35"/>
          <p:cNvSpPr/>
          <p:nvPr/>
        </p:nvSpPr>
        <p:spPr>
          <a:xfrm>
            <a:off x="4417649" y="2134668"/>
            <a:ext cx="2106278" cy="513833"/>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r"/>
            <a:endParaRPr lang="en-MY" b="1" dirty="0">
              <a:ln w="22225">
                <a:solidFill>
                  <a:schemeClr val="accent2"/>
                </a:solidFill>
                <a:prstDash val="solid"/>
              </a:ln>
              <a:solidFill>
                <a:schemeClr val="accent2">
                  <a:lumMod val="40000"/>
                  <a:lumOff val="60000"/>
                </a:schemeClr>
              </a:solidFill>
            </a:endParaRPr>
          </a:p>
        </p:txBody>
      </p:sp>
      <p:sp>
        <p:nvSpPr>
          <p:cNvPr id="37" name="Pentagon 36"/>
          <p:cNvSpPr/>
          <p:nvPr/>
        </p:nvSpPr>
        <p:spPr>
          <a:xfrm>
            <a:off x="4417649" y="2710340"/>
            <a:ext cx="2121546" cy="513833"/>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r"/>
            <a:endParaRPr lang="en-MY" sz="1400" b="1" dirty="0">
              <a:ln w="22225">
                <a:solidFill>
                  <a:schemeClr val="accent2"/>
                </a:solidFill>
                <a:prstDash val="solid"/>
              </a:ln>
              <a:solidFill>
                <a:schemeClr val="accent2">
                  <a:lumMod val="40000"/>
                  <a:lumOff val="60000"/>
                </a:schemeClr>
              </a:solidFill>
            </a:endParaRPr>
          </a:p>
        </p:txBody>
      </p:sp>
      <p:sp>
        <p:nvSpPr>
          <p:cNvPr id="38" name="Rectangle 37"/>
          <p:cNvSpPr/>
          <p:nvPr/>
        </p:nvSpPr>
        <p:spPr>
          <a:xfrm>
            <a:off x="4417647" y="2795585"/>
            <a:ext cx="1840449" cy="307777"/>
          </a:xfrm>
          <a:prstGeom prst="rect">
            <a:avLst/>
          </a:prstGeom>
          <a:noFill/>
        </p:spPr>
        <p:txBody>
          <a:bodyPr wrap="square" lIns="91440" tIns="45720" rIns="91440" bIns="45720">
            <a:spAutoFit/>
          </a:bodyPr>
          <a:lstStyle/>
          <a:p>
            <a:pPr algn="ctr"/>
            <a:r>
              <a:rPr lang="en-US" sz="1400" b="1" spc="50" dirty="0" smtClean="0">
                <a:ln w="0"/>
                <a:solidFill>
                  <a:schemeClr val="bg2"/>
                </a:solidFill>
                <a:effectLst>
                  <a:innerShdw blurRad="63500" dist="50800" dir="13500000">
                    <a:srgbClr val="000000">
                      <a:alpha val="50000"/>
                    </a:srgbClr>
                  </a:innerShdw>
                </a:effectLst>
              </a:rPr>
              <a:t>Biz Dashboard</a:t>
            </a:r>
          </a:p>
        </p:txBody>
      </p:sp>
      <p:sp>
        <p:nvSpPr>
          <p:cNvPr id="39" name="Rectangle 38"/>
          <p:cNvSpPr/>
          <p:nvPr/>
        </p:nvSpPr>
        <p:spPr>
          <a:xfrm>
            <a:off x="4417648" y="2134668"/>
            <a:ext cx="1840448" cy="523220"/>
          </a:xfrm>
          <a:prstGeom prst="rect">
            <a:avLst/>
          </a:prstGeom>
          <a:noFill/>
        </p:spPr>
        <p:txBody>
          <a:bodyPr wrap="square" lIns="91440" tIns="45720" rIns="91440" bIns="45720">
            <a:spAutoFit/>
          </a:bodyPr>
          <a:lstStyle/>
          <a:p>
            <a:pPr algn="ctr"/>
            <a:r>
              <a:rPr lang="en-US" sz="1400" b="1" spc="50" dirty="0" smtClean="0">
                <a:ln w="0"/>
                <a:solidFill>
                  <a:schemeClr val="bg2"/>
                </a:solidFill>
                <a:effectLst>
                  <a:innerShdw blurRad="63500" dist="50800" dir="13500000">
                    <a:srgbClr val="000000">
                      <a:alpha val="50000"/>
                    </a:srgbClr>
                  </a:innerShdw>
                </a:effectLst>
              </a:rPr>
              <a:t>Predefined Accounting Chart</a:t>
            </a:r>
          </a:p>
        </p:txBody>
      </p:sp>
      <p:sp>
        <p:nvSpPr>
          <p:cNvPr id="40" name="Pentagon 39"/>
          <p:cNvSpPr/>
          <p:nvPr/>
        </p:nvSpPr>
        <p:spPr>
          <a:xfrm>
            <a:off x="4417650" y="3326573"/>
            <a:ext cx="2106276" cy="512020"/>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r"/>
            <a:endParaRPr lang="en-MY" b="1" dirty="0">
              <a:ln w="22225">
                <a:solidFill>
                  <a:schemeClr val="accent2"/>
                </a:solidFill>
                <a:prstDash val="solid"/>
              </a:ln>
              <a:solidFill>
                <a:schemeClr val="accent2">
                  <a:lumMod val="40000"/>
                  <a:lumOff val="60000"/>
                </a:schemeClr>
              </a:solidFill>
            </a:endParaRPr>
          </a:p>
        </p:txBody>
      </p:sp>
      <p:sp>
        <p:nvSpPr>
          <p:cNvPr id="41" name="Rectangle 40"/>
          <p:cNvSpPr/>
          <p:nvPr/>
        </p:nvSpPr>
        <p:spPr>
          <a:xfrm>
            <a:off x="4399365" y="3311596"/>
            <a:ext cx="2087366" cy="523220"/>
          </a:xfrm>
          <a:prstGeom prst="rect">
            <a:avLst/>
          </a:prstGeom>
          <a:noFill/>
        </p:spPr>
        <p:txBody>
          <a:bodyPr wrap="square" lIns="91440" tIns="45720" rIns="91440" bIns="45720">
            <a:spAutoFit/>
          </a:bodyPr>
          <a:lstStyle/>
          <a:p>
            <a:pPr algn="ctr"/>
            <a:r>
              <a:rPr lang="en-US" sz="1400" b="1" spc="50" dirty="0" smtClean="0">
                <a:ln w="0"/>
                <a:solidFill>
                  <a:schemeClr val="bg2"/>
                </a:solidFill>
                <a:effectLst>
                  <a:innerShdw blurRad="63500" dist="50800" dir="13500000">
                    <a:srgbClr val="000000">
                      <a:alpha val="50000"/>
                    </a:srgbClr>
                  </a:innerShdw>
                </a:effectLst>
              </a:rPr>
              <a:t>GST-03 Online Submission</a:t>
            </a:r>
            <a:endParaRPr lang="en-MY" sz="1400" b="1" spc="50" dirty="0">
              <a:ln w="0"/>
              <a:solidFill>
                <a:schemeClr val="bg2"/>
              </a:solidFill>
              <a:effectLst>
                <a:innerShdw blurRad="63500" dist="50800" dir="13500000">
                  <a:srgbClr val="000000">
                    <a:alpha val="50000"/>
                  </a:srgbClr>
                </a:innerShdw>
              </a:effectLst>
            </a:endParaRPr>
          </a:p>
        </p:txBody>
      </p:sp>
      <p:sp>
        <p:nvSpPr>
          <p:cNvPr id="42" name="Pentagon 41"/>
          <p:cNvSpPr/>
          <p:nvPr/>
        </p:nvSpPr>
        <p:spPr>
          <a:xfrm rot="10800000">
            <a:off x="6535882" y="2112339"/>
            <a:ext cx="2183106" cy="513833"/>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r"/>
            <a:endParaRPr lang="en-MY" b="1" dirty="0">
              <a:ln w="22225">
                <a:solidFill>
                  <a:schemeClr val="accent2"/>
                </a:solidFill>
                <a:prstDash val="solid"/>
              </a:ln>
              <a:solidFill>
                <a:schemeClr val="accent2">
                  <a:lumMod val="40000"/>
                  <a:lumOff val="60000"/>
                </a:schemeClr>
              </a:solidFill>
            </a:endParaRPr>
          </a:p>
        </p:txBody>
      </p:sp>
      <p:sp>
        <p:nvSpPr>
          <p:cNvPr id="43" name="Rectangle 42"/>
          <p:cNvSpPr/>
          <p:nvPr/>
        </p:nvSpPr>
        <p:spPr>
          <a:xfrm>
            <a:off x="6568515" y="2196303"/>
            <a:ext cx="2183104" cy="307777"/>
          </a:xfrm>
          <a:prstGeom prst="rect">
            <a:avLst/>
          </a:prstGeom>
          <a:noFill/>
        </p:spPr>
        <p:txBody>
          <a:bodyPr wrap="square" lIns="91440" tIns="45720" rIns="91440" bIns="45720">
            <a:spAutoFit/>
          </a:bodyPr>
          <a:lstStyle/>
          <a:p>
            <a:pPr algn="ctr"/>
            <a:r>
              <a:rPr lang="en-US" sz="1400" b="1" spc="50" dirty="0" smtClean="0">
                <a:ln w="0"/>
                <a:solidFill>
                  <a:schemeClr val="bg2"/>
                </a:solidFill>
                <a:effectLst>
                  <a:innerShdw blurRad="63500" dist="50800" dir="13500000">
                    <a:srgbClr val="000000">
                      <a:alpha val="50000"/>
                    </a:srgbClr>
                  </a:innerShdw>
                </a:effectLst>
              </a:rPr>
              <a:t>Default GST Setup</a:t>
            </a:r>
          </a:p>
        </p:txBody>
      </p:sp>
      <p:sp>
        <p:nvSpPr>
          <p:cNvPr id="44" name="Pentagon 43"/>
          <p:cNvSpPr/>
          <p:nvPr/>
        </p:nvSpPr>
        <p:spPr>
          <a:xfrm rot="10800000">
            <a:off x="6535882" y="2707672"/>
            <a:ext cx="2183106" cy="513833"/>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r"/>
            <a:endParaRPr lang="en-MY" sz="1400" b="1" dirty="0">
              <a:ln w="22225">
                <a:solidFill>
                  <a:schemeClr val="accent2"/>
                </a:solidFill>
                <a:prstDash val="solid"/>
              </a:ln>
              <a:solidFill>
                <a:schemeClr val="accent2">
                  <a:lumMod val="40000"/>
                  <a:lumOff val="60000"/>
                </a:schemeClr>
              </a:solidFill>
            </a:endParaRPr>
          </a:p>
        </p:txBody>
      </p:sp>
      <p:sp>
        <p:nvSpPr>
          <p:cNvPr id="45" name="Rectangle 44"/>
          <p:cNvSpPr/>
          <p:nvPr/>
        </p:nvSpPr>
        <p:spPr>
          <a:xfrm>
            <a:off x="6411781" y="2794786"/>
            <a:ext cx="2718267" cy="307777"/>
          </a:xfrm>
          <a:prstGeom prst="rect">
            <a:avLst/>
          </a:prstGeom>
          <a:noFill/>
        </p:spPr>
        <p:txBody>
          <a:bodyPr wrap="square" lIns="91440" tIns="45720" rIns="91440" bIns="45720">
            <a:spAutoFit/>
          </a:bodyPr>
          <a:lstStyle/>
          <a:p>
            <a:pPr algn="ctr"/>
            <a:r>
              <a:rPr lang="en-US" sz="1400" b="1" spc="50" dirty="0" smtClean="0">
                <a:ln w="0"/>
                <a:solidFill>
                  <a:schemeClr val="bg2"/>
                </a:solidFill>
                <a:effectLst>
                  <a:innerShdw blurRad="63500" dist="50800" dir="13500000">
                    <a:srgbClr val="000000">
                      <a:alpha val="50000"/>
                    </a:srgbClr>
                  </a:innerShdw>
                </a:effectLst>
              </a:rPr>
              <a:t>Regulate User Access</a:t>
            </a:r>
          </a:p>
        </p:txBody>
      </p:sp>
      <p:sp>
        <p:nvSpPr>
          <p:cNvPr id="46" name="Pentagon 45"/>
          <p:cNvSpPr/>
          <p:nvPr/>
        </p:nvSpPr>
        <p:spPr>
          <a:xfrm rot="10800000">
            <a:off x="6540749" y="3331163"/>
            <a:ext cx="2183106" cy="513833"/>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r"/>
            <a:endParaRPr lang="en-MY" sz="1400" b="1" dirty="0">
              <a:ln w="22225">
                <a:solidFill>
                  <a:schemeClr val="accent2"/>
                </a:solidFill>
                <a:prstDash val="solid"/>
              </a:ln>
              <a:solidFill>
                <a:schemeClr val="accent2">
                  <a:lumMod val="40000"/>
                  <a:lumOff val="60000"/>
                </a:schemeClr>
              </a:solidFill>
            </a:endParaRPr>
          </a:p>
        </p:txBody>
      </p:sp>
      <p:sp>
        <p:nvSpPr>
          <p:cNvPr id="47" name="Rectangle 46"/>
          <p:cNvSpPr/>
          <p:nvPr/>
        </p:nvSpPr>
        <p:spPr>
          <a:xfrm>
            <a:off x="6523925" y="3331163"/>
            <a:ext cx="2227693" cy="523220"/>
          </a:xfrm>
          <a:prstGeom prst="rect">
            <a:avLst/>
          </a:prstGeom>
          <a:noFill/>
        </p:spPr>
        <p:txBody>
          <a:bodyPr wrap="square" lIns="91440" tIns="45720" rIns="91440" bIns="45720">
            <a:spAutoFit/>
          </a:bodyPr>
          <a:lstStyle/>
          <a:p>
            <a:pPr algn="ctr"/>
            <a:r>
              <a:rPr lang="en-US" sz="1400" b="1" spc="50" dirty="0" smtClean="0">
                <a:ln w="0"/>
                <a:solidFill>
                  <a:schemeClr val="bg2"/>
                </a:solidFill>
                <a:effectLst>
                  <a:innerShdw blurRad="63500" dist="50800" dir="13500000">
                    <a:srgbClr val="000000">
                      <a:alpha val="50000"/>
                    </a:srgbClr>
                  </a:innerShdw>
                </a:effectLst>
              </a:rPr>
              <a:t>Dynamic Graph Propagation</a:t>
            </a:r>
          </a:p>
        </p:txBody>
      </p:sp>
      <p:sp>
        <p:nvSpPr>
          <p:cNvPr id="48" name="Pentagon 47"/>
          <p:cNvSpPr/>
          <p:nvPr/>
        </p:nvSpPr>
        <p:spPr>
          <a:xfrm>
            <a:off x="4407777" y="3954707"/>
            <a:ext cx="2106278" cy="513833"/>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r"/>
            <a:endParaRPr lang="en-MY" b="1" dirty="0">
              <a:ln w="22225">
                <a:solidFill>
                  <a:schemeClr val="accent2"/>
                </a:solidFill>
                <a:prstDash val="solid"/>
              </a:ln>
              <a:solidFill>
                <a:schemeClr val="accent2">
                  <a:lumMod val="40000"/>
                  <a:lumOff val="60000"/>
                </a:schemeClr>
              </a:solidFill>
            </a:endParaRPr>
          </a:p>
        </p:txBody>
      </p:sp>
      <p:sp>
        <p:nvSpPr>
          <p:cNvPr id="49" name="Pentagon 48"/>
          <p:cNvSpPr/>
          <p:nvPr/>
        </p:nvSpPr>
        <p:spPr>
          <a:xfrm>
            <a:off x="4380455" y="4530379"/>
            <a:ext cx="2121546" cy="513833"/>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r"/>
            <a:r>
              <a:rPr lang="en-MY" b="1" dirty="0" smtClean="0">
                <a:ln w="22225">
                  <a:solidFill>
                    <a:schemeClr val="accent2"/>
                  </a:solidFill>
                  <a:prstDash val="solid"/>
                </a:ln>
                <a:solidFill>
                  <a:schemeClr val="accent2">
                    <a:lumMod val="40000"/>
                    <a:lumOff val="60000"/>
                  </a:schemeClr>
                </a:solidFill>
              </a:rPr>
              <a:t> </a:t>
            </a:r>
            <a:endParaRPr lang="en-MY" b="1" dirty="0">
              <a:ln w="22225">
                <a:solidFill>
                  <a:schemeClr val="accent2"/>
                </a:solidFill>
                <a:prstDash val="solid"/>
              </a:ln>
              <a:solidFill>
                <a:schemeClr val="accent2">
                  <a:lumMod val="40000"/>
                  <a:lumOff val="60000"/>
                </a:schemeClr>
              </a:solidFill>
            </a:endParaRPr>
          </a:p>
        </p:txBody>
      </p:sp>
      <p:sp>
        <p:nvSpPr>
          <p:cNvPr id="50" name="Pentagon 49"/>
          <p:cNvSpPr/>
          <p:nvPr/>
        </p:nvSpPr>
        <p:spPr>
          <a:xfrm>
            <a:off x="4380455" y="5146612"/>
            <a:ext cx="2106276" cy="512020"/>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1400" b="1" spc="50" dirty="0" smtClean="0">
                <a:ln w="0"/>
                <a:solidFill>
                  <a:schemeClr val="bg2"/>
                </a:solidFill>
                <a:effectLst>
                  <a:innerShdw blurRad="63500" dist="50800" dir="13500000">
                    <a:srgbClr val="000000">
                      <a:alpha val="50000"/>
                    </a:srgbClr>
                  </a:innerShdw>
                </a:effectLst>
              </a:rPr>
              <a:t>Auto Calculation </a:t>
            </a:r>
            <a:r>
              <a:rPr lang="en-US" sz="1400" b="1" spc="50" dirty="0" err="1" smtClean="0">
                <a:ln w="0"/>
                <a:solidFill>
                  <a:schemeClr val="bg2"/>
                </a:solidFill>
                <a:effectLst>
                  <a:innerShdw blurRad="63500" dist="50800" dir="13500000">
                    <a:srgbClr val="000000">
                      <a:alpha val="50000"/>
                    </a:srgbClr>
                  </a:innerShdw>
                </a:effectLst>
              </a:rPr>
              <a:t>Wakaf</a:t>
            </a:r>
            <a:endParaRPr lang="en-MY" sz="1400" b="1" spc="50" dirty="0">
              <a:ln w="0"/>
              <a:solidFill>
                <a:schemeClr val="bg2"/>
              </a:solidFill>
              <a:effectLst>
                <a:innerShdw blurRad="63500" dist="50800" dir="13500000">
                  <a:srgbClr val="000000">
                    <a:alpha val="50000"/>
                  </a:srgbClr>
                </a:innerShdw>
              </a:effectLst>
            </a:endParaRPr>
          </a:p>
        </p:txBody>
      </p:sp>
      <p:sp>
        <p:nvSpPr>
          <p:cNvPr id="51" name="Pentagon 50"/>
          <p:cNvSpPr/>
          <p:nvPr/>
        </p:nvSpPr>
        <p:spPr>
          <a:xfrm rot="10800000">
            <a:off x="6568514" y="3932002"/>
            <a:ext cx="2183106" cy="513833"/>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r"/>
            <a:endParaRPr lang="en-MY" b="1" dirty="0">
              <a:ln w="22225">
                <a:solidFill>
                  <a:schemeClr val="accent2"/>
                </a:solidFill>
                <a:prstDash val="solid"/>
              </a:ln>
              <a:solidFill>
                <a:schemeClr val="accent2">
                  <a:lumMod val="40000"/>
                  <a:lumOff val="60000"/>
                </a:schemeClr>
              </a:solidFill>
            </a:endParaRPr>
          </a:p>
        </p:txBody>
      </p:sp>
      <p:sp>
        <p:nvSpPr>
          <p:cNvPr id="52" name="Rectangle 51"/>
          <p:cNvSpPr/>
          <p:nvPr/>
        </p:nvSpPr>
        <p:spPr>
          <a:xfrm>
            <a:off x="6695316" y="3918498"/>
            <a:ext cx="2128647" cy="523220"/>
          </a:xfrm>
          <a:prstGeom prst="rect">
            <a:avLst/>
          </a:prstGeom>
          <a:noFill/>
        </p:spPr>
        <p:txBody>
          <a:bodyPr wrap="square" lIns="91440" tIns="45720" rIns="91440" bIns="45720">
            <a:spAutoFit/>
          </a:bodyPr>
          <a:lstStyle/>
          <a:p>
            <a:pPr algn="ctr"/>
            <a:r>
              <a:rPr lang="en-US" sz="1400" b="1" spc="50" dirty="0" smtClean="0">
                <a:ln w="0"/>
                <a:solidFill>
                  <a:schemeClr val="bg2"/>
                </a:solidFill>
                <a:effectLst>
                  <a:innerShdw blurRad="63500" dist="50800" dir="13500000">
                    <a:srgbClr val="000000">
                      <a:alpha val="50000"/>
                    </a:srgbClr>
                  </a:innerShdw>
                </a:effectLst>
              </a:rPr>
              <a:t>Auto Notification of</a:t>
            </a:r>
          </a:p>
          <a:p>
            <a:pPr algn="ctr"/>
            <a:r>
              <a:rPr lang="en-US" sz="1400" b="1" spc="50" dirty="0" smtClean="0">
                <a:ln w="0"/>
                <a:solidFill>
                  <a:schemeClr val="bg2"/>
                </a:solidFill>
                <a:effectLst>
                  <a:innerShdw blurRad="63500" dist="50800" dir="13500000">
                    <a:srgbClr val="000000">
                      <a:alpha val="50000"/>
                    </a:srgbClr>
                  </a:innerShdw>
                </a:effectLst>
              </a:rPr>
              <a:t>any New Update</a:t>
            </a:r>
          </a:p>
        </p:txBody>
      </p:sp>
      <p:sp>
        <p:nvSpPr>
          <p:cNvPr id="53" name="Pentagon 52"/>
          <p:cNvSpPr/>
          <p:nvPr/>
        </p:nvSpPr>
        <p:spPr>
          <a:xfrm rot="10800000">
            <a:off x="6593654" y="4510755"/>
            <a:ext cx="2183106" cy="513833"/>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r"/>
            <a:endParaRPr lang="en-MY" b="1" dirty="0">
              <a:ln w="22225">
                <a:solidFill>
                  <a:schemeClr val="accent2"/>
                </a:solidFill>
                <a:prstDash val="solid"/>
              </a:ln>
              <a:solidFill>
                <a:schemeClr val="accent2">
                  <a:lumMod val="40000"/>
                  <a:lumOff val="60000"/>
                </a:schemeClr>
              </a:solidFill>
            </a:endParaRPr>
          </a:p>
        </p:txBody>
      </p:sp>
      <p:sp>
        <p:nvSpPr>
          <p:cNvPr id="54" name="Pentagon 53"/>
          <p:cNvSpPr/>
          <p:nvPr/>
        </p:nvSpPr>
        <p:spPr>
          <a:xfrm rot="10800000">
            <a:off x="6595208" y="5151202"/>
            <a:ext cx="2183106" cy="513833"/>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r"/>
            <a:endParaRPr lang="en-MY" b="1" dirty="0">
              <a:ln w="22225">
                <a:solidFill>
                  <a:schemeClr val="accent2"/>
                </a:solidFill>
                <a:prstDash val="solid"/>
              </a:ln>
              <a:solidFill>
                <a:schemeClr val="accent2">
                  <a:lumMod val="40000"/>
                  <a:lumOff val="60000"/>
                </a:schemeClr>
              </a:solidFill>
            </a:endParaRPr>
          </a:p>
        </p:txBody>
      </p:sp>
      <p:sp>
        <p:nvSpPr>
          <p:cNvPr id="55" name="Rectangle 54"/>
          <p:cNvSpPr/>
          <p:nvPr/>
        </p:nvSpPr>
        <p:spPr>
          <a:xfrm>
            <a:off x="4380455" y="3950943"/>
            <a:ext cx="2155427" cy="523220"/>
          </a:xfrm>
          <a:prstGeom prst="rect">
            <a:avLst/>
          </a:prstGeom>
          <a:noFill/>
        </p:spPr>
        <p:txBody>
          <a:bodyPr wrap="square" lIns="91440" tIns="45720" rIns="91440" bIns="45720">
            <a:spAutoFit/>
          </a:bodyPr>
          <a:lstStyle/>
          <a:p>
            <a:pPr algn="ctr"/>
            <a:r>
              <a:rPr lang="en-US" sz="1400" b="1" spc="50" dirty="0" smtClean="0">
                <a:ln w="0"/>
                <a:solidFill>
                  <a:schemeClr val="bg2"/>
                </a:solidFill>
                <a:effectLst>
                  <a:innerShdw blurRad="63500" dist="50800" dir="13500000">
                    <a:srgbClr val="000000">
                      <a:alpha val="50000"/>
                    </a:srgbClr>
                  </a:innerShdw>
                </a:effectLst>
              </a:rPr>
              <a:t>Void Unconfirmed Transaction</a:t>
            </a:r>
            <a:endParaRPr lang="en-MY" sz="1400" b="1" spc="50" dirty="0">
              <a:ln w="0"/>
              <a:solidFill>
                <a:schemeClr val="bg2"/>
              </a:solidFill>
              <a:effectLst>
                <a:innerShdw blurRad="63500" dist="50800" dir="13500000">
                  <a:srgbClr val="000000">
                    <a:alpha val="50000"/>
                  </a:srgbClr>
                </a:innerShdw>
              </a:effectLst>
            </a:endParaRPr>
          </a:p>
        </p:txBody>
      </p:sp>
      <p:sp>
        <p:nvSpPr>
          <p:cNvPr id="56" name="Pentagon 55"/>
          <p:cNvSpPr/>
          <p:nvPr/>
        </p:nvSpPr>
        <p:spPr>
          <a:xfrm>
            <a:off x="4417648" y="1445730"/>
            <a:ext cx="4333971" cy="513833"/>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r"/>
            <a:r>
              <a:rPr lang="en-MY" sz="1400" b="1" dirty="0" smtClean="0">
                <a:ln w="22225">
                  <a:solidFill>
                    <a:schemeClr val="accent2"/>
                  </a:solidFill>
                  <a:prstDash val="solid"/>
                </a:ln>
                <a:solidFill>
                  <a:schemeClr val="accent2">
                    <a:lumMod val="40000"/>
                    <a:lumOff val="60000"/>
                  </a:schemeClr>
                </a:solidFill>
              </a:rPr>
              <a:t> </a:t>
            </a:r>
            <a:endParaRPr lang="en-MY" sz="1400" b="1" dirty="0">
              <a:ln w="22225">
                <a:solidFill>
                  <a:schemeClr val="accent2"/>
                </a:solidFill>
                <a:prstDash val="solid"/>
              </a:ln>
              <a:solidFill>
                <a:schemeClr val="accent2">
                  <a:lumMod val="40000"/>
                  <a:lumOff val="60000"/>
                </a:schemeClr>
              </a:solidFill>
            </a:endParaRPr>
          </a:p>
        </p:txBody>
      </p:sp>
      <p:sp>
        <p:nvSpPr>
          <p:cNvPr id="57" name="Rectangle 56"/>
          <p:cNvSpPr/>
          <p:nvPr/>
        </p:nvSpPr>
        <p:spPr>
          <a:xfrm>
            <a:off x="5089636" y="1508989"/>
            <a:ext cx="2718267" cy="338554"/>
          </a:xfrm>
          <a:prstGeom prst="rect">
            <a:avLst/>
          </a:prstGeom>
          <a:noFill/>
        </p:spPr>
        <p:txBody>
          <a:bodyPr wrap="square" lIns="91440" tIns="45720" rIns="91440" bIns="45720">
            <a:spAutoFit/>
          </a:bodyPr>
          <a:lstStyle/>
          <a:p>
            <a:pPr algn="ctr"/>
            <a:r>
              <a:rPr lang="en-US" sz="1600" b="1" spc="50" dirty="0" smtClean="0">
                <a:ln w="0"/>
                <a:solidFill>
                  <a:schemeClr val="bg2"/>
                </a:solidFill>
                <a:effectLst>
                  <a:innerShdw blurRad="63500" dist="50800" dir="13500000">
                    <a:srgbClr val="000000">
                      <a:alpha val="50000"/>
                    </a:srgbClr>
                  </a:innerShdw>
                </a:effectLst>
              </a:rPr>
              <a:t>SPS</a:t>
            </a:r>
          </a:p>
        </p:txBody>
      </p:sp>
      <p:sp>
        <p:nvSpPr>
          <p:cNvPr id="58" name="Rectangle 57"/>
          <p:cNvSpPr/>
          <p:nvPr/>
        </p:nvSpPr>
        <p:spPr>
          <a:xfrm>
            <a:off x="4380455" y="4536149"/>
            <a:ext cx="2143471" cy="523220"/>
          </a:xfrm>
          <a:prstGeom prst="rect">
            <a:avLst/>
          </a:prstGeom>
          <a:noFill/>
        </p:spPr>
        <p:txBody>
          <a:bodyPr wrap="square" lIns="91440" tIns="45720" rIns="91440" bIns="45720">
            <a:spAutoFit/>
          </a:bodyPr>
          <a:lstStyle/>
          <a:p>
            <a:pPr algn="ctr"/>
            <a:r>
              <a:rPr lang="en-US" sz="1400" b="1" spc="50" dirty="0" smtClean="0">
                <a:ln w="0"/>
                <a:solidFill>
                  <a:schemeClr val="bg2"/>
                </a:solidFill>
                <a:effectLst>
                  <a:innerShdw blurRad="63500" dist="50800" dir="13500000">
                    <a:srgbClr val="000000">
                      <a:alpha val="50000"/>
                    </a:srgbClr>
                  </a:innerShdw>
                </a:effectLst>
              </a:rPr>
              <a:t>Zakat Calculation Enhancement</a:t>
            </a:r>
            <a:endParaRPr lang="en-MY" sz="1400" b="1" spc="50" dirty="0">
              <a:ln w="0"/>
              <a:solidFill>
                <a:schemeClr val="bg2"/>
              </a:solidFill>
              <a:effectLst>
                <a:innerShdw blurRad="63500" dist="50800" dir="13500000">
                  <a:srgbClr val="000000">
                    <a:alpha val="50000"/>
                  </a:srgbClr>
                </a:innerShdw>
              </a:effectLst>
            </a:endParaRPr>
          </a:p>
        </p:txBody>
      </p:sp>
      <p:sp>
        <p:nvSpPr>
          <p:cNvPr id="59" name="Rectangle 58"/>
          <p:cNvSpPr/>
          <p:nvPr/>
        </p:nvSpPr>
        <p:spPr>
          <a:xfrm>
            <a:off x="6690363" y="4606545"/>
            <a:ext cx="2157965" cy="307777"/>
          </a:xfrm>
          <a:prstGeom prst="rect">
            <a:avLst/>
          </a:prstGeom>
          <a:noFill/>
        </p:spPr>
        <p:txBody>
          <a:bodyPr wrap="square" lIns="91440" tIns="45720" rIns="91440" bIns="45720">
            <a:spAutoFit/>
          </a:bodyPr>
          <a:lstStyle/>
          <a:p>
            <a:pPr algn="ctr"/>
            <a:r>
              <a:rPr lang="en-US" sz="1400" b="1" spc="50" dirty="0" smtClean="0">
                <a:ln w="0"/>
                <a:solidFill>
                  <a:schemeClr val="bg2"/>
                </a:solidFill>
                <a:effectLst>
                  <a:innerShdw blurRad="63500" dist="50800" dir="13500000">
                    <a:srgbClr val="000000">
                      <a:alpha val="50000"/>
                    </a:srgbClr>
                  </a:innerShdw>
                </a:effectLst>
              </a:rPr>
              <a:t>Simplified Tax Invoice</a:t>
            </a:r>
            <a:endParaRPr lang="en-MY" sz="1400" b="1" spc="50" dirty="0">
              <a:ln w="0"/>
              <a:solidFill>
                <a:schemeClr val="bg2"/>
              </a:solidFill>
              <a:effectLst>
                <a:innerShdw blurRad="63500" dist="50800" dir="13500000">
                  <a:srgbClr val="000000">
                    <a:alpha val="50000"/>
                  </a:srgbClr>
                </a:innerShdw>
              </a:effectLst>
            </a:endParaRPr>
          </a:p>
        </p:txBody>
      </p:sp>
      <p:sp>
        <p:nvSpPr>
          <p:cNvPr id="60" name="Rectangle 59"/>
          <p:cNvSpPr/>
          <p:nvPr/>
        </p:nvSpPr>
        <p:spPr>
          <a:xfrm>
            <a:off x="6690363" y="5261329"/>
            <a:ext cx="2157965" cy="307777"/>
          </a:xfrm>
          <a:prstGeom prst="rect">
            <a:avLst/>
          </a:prstGeom>
          <a:noFill/>
        </p:spPr>
        <p:txBody>
          <a:bodyPr wrap="square" lIns="91440" tIns="45720" rIns="91440" bIns="45720">
            <a:spAutoFit/>
          </a:bodyPr>
          <a:lstStyle/>
          <a:p>
            <a:pPr algn="ctr"/>
            <a:r>
              <a:rPr lang="en-US" sz="1400" b="1" spc="50" dirty="0" smtClean="0">
                <a:ln w="0"/>
                <a:solidFill>
                  <a:schemeClr val="bg2"/>
                </a:solidFill>
                <a:effectLst>
                  <a:innerShdw blurRad="63500" dist="50800" dir="13500000">
                    <a:srgbClr val="000000">
                      <a:alpha val="50000"/>
                    </a:srgbClr>
                  </a:innerShdw>
                </a:effectLst>
              </a:rPr>
              <a:t>Self Billed Tax Invoice</a:t>
            </a:r>
            <a:endParaRPr lang="en-MY" sz="1400" b="1" spc="50" dirty="0">
              <a:ln w="0"/>
              <a:solidFill>
                <a:schemeClr val="bg2"/>
              </a:solidFill>
              <a:effectLst>
                <a:innerShdw blurRad="63500" dist="50800" dir="13500000">
                  <a:srgbClr val="000000">
                    <a:alpha val="50000"/>
                  </a:srgbClr>
                </a:innerShdw>
              </a:effectLst>
            </a:endParaRPr>
          </a:p>
        </p:txBody>
      </p:sp>
      <p:sp>
        <p:nvSpPr>
          <p:cNvPr id="29" name="TextBox 28"/>
          <p:cNvSpPr txBox="1"/>
          <p:nvPr/>
        </p:nvSpPr>
        <p:spPr>
          <a:xfrm>
            <a:off x="457200" y="238780"/>
            <a:ext cx="4038600" cy="523220"/>
          </a:xfrm>
          <a:prstGeom prst="rect">
            <a:avLst/>
          </a:prstGeom>
          <a:noFill/>
        </p:spPr>
        <p:txBody>
          <a:bodyPr wrap="square" rtlCol="0">
            <a:spAutoFit/>
          </a:bodyPr>
          <a:lstStyle/>
          <a:p>
            <a:r>
              <a:rPr lang="en-US" sz="2800" b="1" dirty="0" smtClean="0">
                <a:latin typeface="Century Gothic" panose="020B0502020202020204" pitchFamily="34" charset="0"/>
              </a:rPr>
              <a:t>SPS Background</a:t>
            </a:r>
            <a:endParaRPr lang="en-MY" sz="2800" dirty="0">
              <a:latin typeface="Century Gothic" panose="020B0502020202020204" pitchFamily="34" charset="0"/>
            </a:endParaRPr>
          </a:p>
        </p:txBody>
      </p:sp>
      <p:sp>
        <p:nvSpPr>
          <p:cNvPr id="30" name="Rectangle 29"/>
          <p:cNvSpPr/>
          <p:nvPr/>
        </p:nvSpPr>
        <p:spPr>
          <a:xfrm>
            <a:off x="457200" y="666690"/>
            <a:ext cx="6172200" cy="400110"/>
          </a:xfrm>
          <a:prstGeom prst="rect">
            <a:avLst/>
          </a:prstGeom>
        </p:spPr>
        <p:txBody>
          <a:bodyPr wrap="square">
            <a:spAutoFit/>
          </a:bodyPr>
          <a:lstStyle/>
          <a:p>
            <a:r>
              <a:rPr lang="en-US" sz="2000" dirty="0" smtClean="0">
                <a:solidFill>
                  <a:prstClr val="black"/>
                </a:solidFill>
                <a:latin typeface="Century Gothic" panose="020B0502020202020204" pitchFamily="34" charset="0"/>
              </a:rPr>
              <a:t>Function </a:t>
            </a:r>
            <a:r>
              <a:rPr lang="en-US" sz="2000" dirty="0">
                <a:solidFill>
                  <a:prstClr val="black"/>
                </a:solidFill>
                <a:latin typeface="Century Gothic" panose="020B0502020202020204" pitchFamily="34" charset="0"/>
              </a:rPr>
              <a:t>A</a:t>
            </a:r>
            <a:r>
              <a:rPr lang="en-US" sz="2000" dirty="0" smtClean="0">
                <a:solidFill>
                  <a:prstClr val="black"/>
                </a:solidFill>
                <a:latin typeface="Century Gothic" panose="020B0502020202020204" pitchFamily="34" charset="0"/>
              </a:rPr>
              <a:t>nd Features</a:t>
            </a:r>
            <a:endParaRPr lang="en-MY" sz="20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424500197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8" name="TextBox 7"/>
          <p:cNvSpPr txBox="1"/>
          <p:nvPr/>
        </p:nvSpPr>
        <p:spPr>
          <a:xfrm>
            <a:off x="457200" y="238780"/>
            <a:ext cx="4038600" cy="523220"/>
          </a:xfrm>
          <a:prstGeom prst="rect">
            <a:avLst/>
          </a:prstGeom>
          <a:noFill/>
        </p:spPr>
        <p:txBody>
          <a:bodyPr wrap="square" rtlCol="0">
            <a:spAutoFit/>
          </a:bodyPr>
          <a:lstStyle/>
          <a:p>
            <a:r>
              <a:rPr lang="en-US" sz="2800" b="1" dirty="0" smtClean="0">
                <a:latin typeface="Century Gothic" panose="020B0502020202020204" pitchFamily="34" charset="0"/>
              </a:rPr>
              <a:t>Product Comparisons</a:t>
            </a:r>
            <a:endParaRPr lang="en-MY" sz="2800" dirty="0">
              <a:latin typeface="Century Gothic" panose="020B0502020202020204" pitchFamily="34" charset="0"/>
            </a:endParaRPr>
          </a:p>
        </p:txBody>
      </p:sp>
      <p:sp>
        <p:nvSpPr>
          <p:cNvPr id="9" name="Rectangle 8"/>
          <p:cNvSpPr/>
          <p:nvPr/>
        </p:nvSpPr>
        <p:spPr>
          <a:xfrm>
            <a:off x="457200" y="666690"/>
            <a:ext cx="6172200" cy="400110"/>
          </a:xfrm>
          <a:prstGeom prst="rect">
            <a:avLst/>
          </a:prstGeom>
        </p:spPr>
        <p:txBody>
          <a:bodyPr wrap="square">
            <a:spAutoFit/>
          </a:bodyPr>
          <a:lstStyle/>
          <a:p>
            <a:r>
              <a:rPr lang="en-US" sz="2000" dirty="0" smtClean="0">
                <a:solidFill>
                  <a:prstClr val="black"/>
                </a:solidFill>
                <a:latin typeface="Century Gothic" panose="020B0502020202020204" pitchFamily="34" charset="0"/>
              </a:rPr>
              <a:t>SPS vs Other Accounting Software</a:t>
            </a:r>
            <a:endParaRPr lang="en-MY" sz="2000" dirty="0">
              <a:solidFill>
                <a:prstClr val="black"/>
              </a:solidFill>
              <a:latin typeface="Century Gothic" panose="020B0502020202020204" pitchFamily="34" charset="0"/>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1066800"/>
            <a:ext cx="733425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767296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 y="2514600"/>
            <a:ext cx="2857500" cy="2695575"/>
          </a:xfrm>
          <a:prstGeom prst="rect">
            <a:avLst/>
          </a:prstGeom>
        </p:spPr>
      </p:pic>
      <p:sp>
        <p:nvSpPr>
          <p:cNvPr id="8" name="TextBox 7"/>
          <p:cNvSpPr txBox="1"/>
          <p:nvPr/>
        </p:nvSpPr>
        <p:spPr>
          <a:xfrm>
            <a:off x="457200" y="238780"/>
            <a:ext cx="4038600" cy="523220"/>
          </a:xfrm>
          <a:prstGeom prst="rect">
            <a:avLst/>
          </a:prstGeom>
          <a:noFill/>
        </p:spPr>
        <p:txBody>
          <a:bodyPr wrap="square" rtlCol="0">
            <a:spAutoFit/>
          </a:bodyPr>
          <a:lstStyle/>
          <a:p>
            <a:r>
              <a:rPr lang="en-US" sz="2800" b="1" dirty="0" smtClean="0">
                <a:latin typeface="Century Gothic" panose="020B0502020202020204" pitchFamily="34" charset="0"/>
              </a:rPr>
              <a:t>SPS Background</a:t>
            </a:r>
            <a:endParaRPr lang="en-MY" sz="2800" dirty="0">
              <a:latin typeface="Century Gothic" panose="020B0502020202020204" pitchFamily="34" charset="0"/>
            </a:endParaRPr>
          </a:p>
        </p:txBody>
      </p:sp>
      <p:sp>
        <p:nvSpPr>
          <p:cNvPr id="9" name="Rectangle 8"/>
          <p:cNvSpPr/>
          <p:nvPr/>
        </p:nvSpPr>
        <p:spPr>
          <a:xfrm>
            <a:off x="457200" y="666690"/>
            <a:ext cx="6172200" cy="400110"/>
          </a:xfrm>
          <a:prstGeom prst="rect">
            <a:avLst/>
          </a:prstGeom>
        </p:spPr>
        <p:txBody>
          <a:bodyPr wrap="square">
            <a:spAutoFit/>
          </a:bodyPr>
          <a:lstStyle/>
          <a:p>
            <a:r>
              <a:rPr lang="en-US" sz="2000" dirty="0" smtClean="0">
                <a:solidFill>
                  <a:prstClr val="black"/>
                </a:solidFill>
                <a:latin typeface="Century Gothic" panose="020B0502020202020204" pitchFamily="34" charset="0"/>
              </a:rPr>
              <a:t>Future Developments</a:t>
            </a:r>
            <a:endParaRPr lang="en-MY" sz="2000" dirty="0">
              <a:solidFill>
                <a:prstClr val="black"/>
              </a:solidFill>
              <a:latin typeface="Century Gothic" panose="020B0502020202020204" pitchFamily="34" charset="0"/>
            </a:endParaRPr>
          </a:p>
        </p:txBody>
      </p:sp>
      <p:graphicFrame>
        <p:nvGraphicFramePr>
          <p:cNvPr id="10" name="Content Placeholder 2"/>
          <p:cNvGraphicFramePr>
            <a:graphicFrameLocks noGrp="1"/>
          </p:cNvGraphicFramePr>
          <p:nvPr>
            <p:ph idx="1"/>
            <p:extLst>
              <p:ext uri="{D42A27DB-BD31-4B8C-83A1-F6EECF244321}">
                <p14:modId xmlns:p14="http://schemas.microsoft.com/office/powerpoint/2010/main" val="2224267948"/>
              </p:ext>
            </p:extLst>
          </p:nvPr>
        </p:nvGraphicFramePr>
        <p:xfrm>
          <a:off x="3042205" y="1714500"/>
          <a:ext cx="5949395" cy="3124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453485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7" name="Shape 427"/>
          <p:cNvSpPr/>
          <p:nvPr/>
        </p:nvSpPr>
        <p:spPr>
          <a:xfrm>
            <a:off x="2773547" y="5690611"/>
            <a:ext cx="3618153" cy="284102"/>
          </a:xfrm>
          <a:prstGeom prst="rect">
            <a:avLst/>
          </a:prstGeom>
          <a:noFill/>
          <a:ln>
            <a:noFill/>
          </a:ln>
        </p:spPr>
        <p:txBody>
          <a:bodyPr lIns="84392" tIns="42185" rIns="84392" bIns="42185" anchor="t" anchorCtr="0">
            <a:noAutofit/>
          </a:bodyPr>
          <a:lstStyle/>
          <a:p>
            <a:pPr algn="ctr">
              <a:buSzPct val="25000"/>
            </a:pPr>
            <a:r>
              <a:rPr lang="en-US" sz="1292" b="1">
                <a:solidFill>
                  <a:srgbClr val="FF0000"/>
                </a:solidFill>
                <a:latin typeface="Calibri"/>
                <a:ea typeface="Calibri"/>
                <a:cs typeface="Calibri"/>
                <a:sym typeface="Calibri"/>
              </a:rPr>
              <a:t>Careline : 1 300 88 5678</a:t>
            </a:r>
          </a:p>
        </p:txBody>
      </p:sp>
      <p:sp>
        <p:nvSpPr>
          <p:cNvPr id="428" name="Shape 428"/>
          <p:cNvSpPr/>
          <p:nvPr/>
        </p:nvSpPr>
        <p:spPr>
          <a:xfrm>
            <a:off x="2362200" y="4891316"/>
            <a:ext cx="4385431" cy="681844"/>
          </a:xfrm>
          <a:prstGeom prst="rect">
            <a:avLst/>
          </a:prstGeom>
          <a:noFill/>
          <a:ln>
            <a:noFill/>
          </a:ln>
        </p:spPr>
        <p:txBody>
          <a:bodyPr lIns="84392" tIns="42185" rIns="84392" bIns="42185" anchor="t" anchorCtr="0">
            <a:noAutofit/>
          </a:bodyPr>
          <a:lstStyle/>
          <a:p>
            <a:pPr algn="ctr">
              <a:buSzPct val="25000"/>
            </a:pPr>
            <a:r>
              <a:rPr lang="en-US" sz="1292" b="1" dirty="0">
                <a:latin typeface="Calibri"/>
                <a:ea typeface="Calibri"/>
                <a:cs typeface="Calibri"/>
                <a:sym typeface="Calibri"/>
              </a:rPr>
              <a:t>Official Website : </a:t>
            </a:r>
            <a:r>
              <a:rPr lang="en-US" sz="1292" b="1" dirty="0" smtClean="0">
                <a:latin typeface="Calibri"/>
                <a:ea typeface="Calibri"/>
                <a:cs typeface="Calibri"/>
                <a:sym typeface="Calibri"/>
              </a:rPr>
              <a:t>www.</a:t>
            </a:r>
            <a:r>
              <a:rPr lang="en-US" sz="1292" dirty="0" smtClean="0">
                <a:latin typeface="Arial"/>
                <a:ea typeface="Arial"/>
                <a:cs typeface="Arial"/>
                <a:sym typeface="Arial"/>
              </a:rPr>
              <a:t>salihin</a:t>
            </a:r>
            <a:r>
              <a:rPr lang="en-US" sz="1292" b="1" dirty="0" smtClean="0">
                <a:latin typeface="Calibri"/>
                <a:ea typeface="Calibri"/>
                <a:cs typeface="Calibri"/>
                <a:sym typeface="Calibri"/>
              </a:rPr>
              <a:t>.com.my</a:t>
            </a:r>
            <a:endParaRPr lang="en-US" sz="1292" b="1" dirty="0">
              <a:latin typeface="Calibri"/>
              <a:ea typeface="Calibri"/>
              <a:cs typeface="Calibri"/>
              <a:sym typeface="Calibri"/>
            </a:endParaRPr>
          </a:p>
          <a:p>
            <a:pPr algn="ctr">
              <a:buSzPct val="25000"/>
            </a:pPr>
            <a:r>
              <a:rPr lang="en-US" sz="1292" b="1" dirty="0">
                <a:latin typeface="Calibri"/>
                <a:ea typeface="Calibri"/>
                <a:cs typeface="Calibri"/>
                <a:sym typeface="Calibri"/>
              </a:rPr>
              <a:t>Customer Service : </a:t>
            </a:r>
            <a:r>
              <a:rPr lang="en-US" sz="1292" b="1" dirty="0" smtClean="0">
                <a:latin typeface="Calibri"/>
                <a:ea typeface="Calibri"/>
                <a:cs typeface="Calibri"/>
                <a:sym typeface="Calibri"/>
              </a:rPr>
              <a:t>www.salihinpremier.com</a:t>
            </a:r>
            <a:endParaRPr lang="en-US" sz="1292" b="1" dirty="0">
              <a:latin typeface="Calibri"/>
              <a:ea typeface="Calibri"/>
              <a:cs typeface="Calibri"/>
              <a:sym typeface="Calibri"/>
            </a:endParaRPr>
          </a:p>
          <a:p>
            <a:pPr algn="ctr">
              <a:buSzPct val="25000"/>
            </a:pPr>
            <a:r>
              <a:rPr lang="en-US" sz="1292" b="1" dirty="0">
                <a:latin typeface="Calibri"/>
                <a:ea typeface="Calibri"/>
                <a:cs typeface="Calibri"/>
                <a:sym typeface="Calibri"/>
              </a:rPr>
              <a:t>E-mail : </a:t>
            </a:r>
            <a:r>
              <a:rPr lang="en-US" sz="1292" b="1" dirty="0" smtClean="0">
                <a:latin typeface="Calibri"/>
                <a:ea typeface="Calibri"/>
                <a:cs typeface="Calibri"/>
                <a:sym typeface="Calibri"/>
              </a:rPr>
              <a:t>info@</a:t>
            </a:r>
            <a:r>
              <a:rPr lang="en-US" sz="1292" dirty="0" smtClean="0">
                <a:latin typeface="Arial"/>
                <a:ea typeface="Arial"/>
                <a:cs typeface="Arial"/>
                <a:sym typeface="Arial"/>
              </a:rPr>
              <a:t>salihin</a:t>
            </a:r>
            <a:r>
              <a:rPr lang="en-US" sz="1292" b="1" dirty="0" smtClean="0">
                <a:latin typeface="Calibri"/>
                <a:ea typeface="Calibri"/>
                <a:cs typeface="Calibri"/>
                <a:sym typeface="Calibri"/>
              </a:rPr>
              <a:t>.com.my</a:t>
            </a:r>
            <a:endParaRPr lang="en-US" sz="1292" b="1" dirty="0">
              <a:latin typeface="Calibri"/>
              <a:ea typeface="Calibri"/>
              <a:cs typeface="Calibri"/>
              <a:sym typeface="Calibri"/>
            </a:endParaRPr>
          </a:p>
        </p:txBody>
      </p:sp>
      <p:cxnSp>
        <p:nvCxnSpPr>
          <p:cNvPr id="429" name="Shape 429"/>
          <p:cNvCxnSpPr/>
          <p:nvPr/>
        </p:nvCxnSpPr>
        <p:spPr>
          <a:xfrm>
            <a:off x="838200" y="4791263"/>
            <a:ext cx="7620000" cy="0"/>
          </a:xfrm>
          <a:prstGeom prst="straightConnector1">
            <a:avLst/>
          </a:prstGeom>
          <a:noFill/>
          <a:ln w="38100" cap="flat" cmpd="sng">
            <a:solidFill>
              <a:schemeClr val="accent2"/>
            </a:solidFill>
            <a:prstDash val="solid"/>
            <a:round/>
            <a:headEnd type="none" w="med" len="med"/>
            <a:tailEnd type="none" w="med" len="med"/>
          </a:ln>
        </p:spPr>
      </p:cxnSp>
      <p:pic>
        <p:nvPicPr>
          <p:cNvPr id="430" name="Shape 430"/>
          <p:cNvPicPr preferRelativeResize="0"/>
          <p:nvPr/>
        </p:nvPicPr>
        <p:blipFill rotWithShape="1">
          <a:blip r:embed="rId3">
            <a:alphaModFix/>
          </a:blip>
          <a:srcRect/>
          <a:stretch/>
        </p:blipFill>
        <p:spPr>
          <a:xfrm>
            <a:off x="5618017" y="1899987"/>
            <a:ext cx="2209800" cy="2039814"/>
          </a:xfrm>
          <a:prstGeom prst="rect">
            <a:avLst/>
          </a:prstGeom>
          <a:noFill/>
          <a:ln>
            <a:noFill/>
          </a:ln>
        </p:spPr>
      </p:pic>
      <p:sp>
        <p:nvSpPr>
          <p:cNvPr id="433" name="Shape 433"/>
          <p:cNvSpPr/>
          <p:nvPr/>
        </p:nvSpPr>
        <p:spPr>
          <a:xfrm>
            <a:off x="1045713" y="1567869"/>
            <a:ext cx="5701919" cy="3210345"/>
          </a:xfrm>
          <a:prstGeom prst="rect">
            <a:avLst/>
          </a:prstGeom>
          <a:noFill/>
          <a:ln>
            <a:noFill/>
          </a:ln>
        </p:spPr>
        <p:txBody>
          <a:bodyPr lIns="84392" tIns="42185" rIns="84392" bIns="42185" anchor="t" anchorCtr="0">
            <a:noAutofit/>
          </a:bodyPr>
          <a:lstStyle/>
          <a:p>
            <a:pPr>
              <a:buSzPct val="25000"/>
            </a:pPr>
            <a:r>
              <a:rPr lang="en-US" sz="1400" b="1" dirty="0" smtClean="0">
                <a:solidFill>
                  <a:srgbClr val="0F243E"/>
                </a:solidFill>
                <a:ea typeface="Century Gothic"/>
                <a:cs typeface="Century Gothic"/>
                <a:sym typeface="Century Gothic"/>
              </a:rPr>
              <a:t>BUSINESS CENTRE:</a:t>
            </a:r>
          </a:p>
          <a:p>
            <a:endParaRPr sz="1400" dirty="0" smtClean="0">
              <a:solidFill>
                <a:srgbClr val="0F243E"/>
              </a:solidFill>
              <a:ea typeface="Century Gothic"/>
              <a:cs typeface="Century Gothic"/>
              <a:sym typeface="Century Gothic"/>
            </a:endParaRPr>
          </a:p>
          <a:p>
            <a:r>
              <a:rPr lang="en-US" sz="1400" dirty="0" smtClean="0">
                <a:solidFill>
                  <a:srgbClr val="0F243E"/>
                </a:solidFill>
                <a:ea typeface="Century Gothic"/>
                <a:cs typeface="Century Gothic"/>
                <a:sym typeface="Century Gothic"/>
              </a:rPr>
              <a:t>555 </a:t>
            </a:r>
            <a:r>
              <a:rPr lang="en-US" sz="1400" dirty="0" err="1" smtClean="0">
                <a:solidFill>
                  <a:srgbClr val="0F243E"/>
                </a:solidFill>
                <a:ea typeface="Century Gothic"/>
                <a:cs typeface="Century Gothic"/>
                <a:sym typeface="Century Gothic"/>
              </a:rPr>
              <a:t>Jalan</a:t>
            </a:r>
            <a:r>
              <a:rPr lang="en-US" sz="1400" dirty="0" smtClean="0">
                <a:solidFill>
                  <a:srgbClr val="0F243E"/>
                </a:solidFill>
                <a:ea typeface="Century Gothic"/>
                <a:cs typeface="Century Gothic"/>
                <a:sym typeface="Century Gothic"/>
              </a:rPr>
              <a:t> </a:t>
            </a:r>
            <a:r>
              <a:rPr lang="en-US" sz="1400" dirty="0" err="1" smtClean="0">
                <a:solidFill>
                  <a:srgbClr val="0F243E"/>
                </a:solidFill>
                <a:ea typeface="Century Gothic"/>
                <a:cs typeface="Century Gothic"/>
                <a:sym typeface="Century Gothic"/>
              </a:rPr>
              <a:t>Samudra</a:t>
            </a:r>
            <a:r>
              <a:rPr lang="en-US" sz="1400" dirty="0" smtClean="0">
                <a:solidFill>
                  <a:srgbClr val="0F243E"/>
                </a:solidFill>
                <a:ea typeface="Century Gothic"/>
                <a:cs typeface="Century Gothic"/>
                <a:sym typeface="Century Gothic"/>
              </a:rPr>
              <a:t> Utara 1,</a:t>
            </a:r>
          </a:p>
          <a:p>
            <a:r>
              <a:rPr lang="en-US" sz="1400" dirty="0" smtClean="0">
                <a:solidFill>
                  <a:srgbClr val="0F243E"/>
                </a:solidFill>
                <a:ea typeface="Century Gothic"/>
                <a:cs typeface="Century Gothic"/>
                <a:sym typeface="Century Gothic"/>
              </a:rPr>
              <a:t>Taman </a:t>
            </a:r>
            <a:r>
              <a:rPr lang="en-US" sz="1400" dirty="0" err="1" smtClean="0">
                <a:solidFill>
                  <a:srgbClr val="0F243E"/>
                </a:solidFill>
                <a:ea typeface="Century Gothic"/>
                <a:cs typeface="Century Gothic"/>
                <a:sym typeface="Century Gothic"/>
              </a:rPr>
              <a:t>Samudra</a:t>
            </a:r>
            <a:r>
              <a:rPr lang="en-US" sz="1400" dirty="0" smtClean="0">
                <a:solidFill>
                  <a:srgbClr val="0F243E"/>
                </a:solidFill>
                <a:ea typeface="Century Gothic"/>
                <a:cs typeface="Century Gothic"/>
                <a:sym typeface="Century Gothic"/>
              </a:rPr>
              <a:t>,</a:t>
            </a:r>
          </a:p>
          <a:p>
            <a:r>
              <a:rPr lang="en-US" sz="1400" dirty="0" smtClean="0">
                <a:solidFill>
                  <a:srgbClr val="0F243E"/>
                </a:solidFill>
                <a:ea typeface="Century Gothic"/>
                <a:cs typeface="Century Gothic"/>
                <a:sym typeface="Century Gothic"/>
              </a:rPr>
              <a:t>68100 </a:t>
            </a:r>
            <a:r>
              <a:rPr lang="en-US" sz="1400" dirty="0" err="1" smtClean="0">
                <a:solidFill>
                  <a:srgbClr val="0F243E"/>
                </a:solidFill>
                <a:ea typeface="Century Gothic"/>
                <a:cs typeface="Century Gothic"/>
                <a:sym typeface="Century Gothic"/>
              </a:rPr>
              <a:t>Batu</a:t>
            </a:r>
            <a:r>
              <a:rPr lang="en-US" sz="1400" dirty="0" smtClean="0">
                <a:solidFill>
                  <a:srgbClr val="0F243E"/>
                </a:solidFill>
                <a:ea typeface="Century Gothic"/>
                <a:cs typeface="Century Gothic"/>
                <a:sym typeface="Century Gothic"/>
              </a:rPr>
              <a:t> Caves</a:t>
            </a:r>
          </a:p>
          <a:p>
            <a:r>
              <a:rPr lang="en-US" sz="1400" dirty="0" smtClean="0">
                <a:solidFill>
                  <a:srgbClr val="0F243E"/>
                </a:solidFill>
                <a:ea typeface="Century Gothic"/>
                <a:cs typeface="Century Gothic"/>
                <a:sym typeface="Century Gothic"/>
              </a:rPr>
              <a:t>Selangor Malaysia</a:t>
            </a:r>
          </a:p>
          <a:p>
            <a:endParaRPr sz="1400" dirty="0" smtClean="0">
              <a:solidFill>
                <a:srgbClr val="0F243E"/>
              </a:solidFill>
              <a:ea typeface="Century Gothic"/>
              <a:cs typeface="Century Gothic"/>
              <a:sym typeface="Century Gothic"/>
            </a:endParaRPr>
          </a:p>
          <a:p>
            <a:pPr>
              <a:buSzPct val="25000"/>
            </a:pPr>
            <a:r>
              <a:rPr lang="en-US" sz="1400" dirty="0" smtClean="0">
                <a:solidFill>
                  <a:srgbClr val="0F243E"/>
                </a:solidFill>
                <a:ea typeface="Century Gothic"/>
                <a:cs typeface="Century Gothic"/>
                <a:sym typeface="Century Gothic"/>
              </a:rPr>
              <a:t>Tel: +603 6185 9970</a:t>
            </a:r>
          </a:p>
          <a:p>
            <a:pPr>
              <a:buSzPct val="25000"/>
            </a:pPr>
            <a:r>
              <a:rPr lang="en-US" sz="1400" dirty="0" smtClean="0">
                <a:solidFill>
                  <a:srgbClr val="0F243E"/>
                </a:solidFill>
                <a:ea typeface="Century Gothic"/>
                <a:cs typeface="Century Gothic"/>
                <a:sym typeface="Century Gothic"/>
              </a:rPr>
              <a:t>Fax</a:t>
            </a:r>
            <a:r>
              <a:rPr lang="en-US" sz="1400" dirty="0">
                <a:solidFill>
                  <a:srgbClr val="0F243E"/>
                </a:solidFill>
                <a:ea typeface="Century Gothic"/>
                <a:cs typeface="Century Gothic"/>
                <a:sym typeface="Century Gothic"/>
              </a:rPr>
              <a:t>: +603 </a:t>
            </a:r>
            <a:r>
              <a:rPr lang="en-US" sz="1400" dirty="0" smtClean="0">
                <a:solidFill>
                  <a:srgbClr val="0F243E"/>
                </a:solidFill>
                <a:ea typeface="Century Gothic"/>
                <a:cs typeface="Century Gothic"/>
                <a:sym typeface="Century Gothic"/>
              </a:rPr>
              <a:t>6184 2524</a:t>
            </a:r>
            <a:endParaRPr lang="en-US" sz="1400" dirty="0">
              <a:solidFill>
                <a:srgbClr val="0F243E"/>
              </a:solidFill>
              <a:ea typeface="Century Gothic"/>
              <a:cs typeface="Century Gothic"/>
              <a:sym typeface="Century Gothic"/>
            </a:endParaRPr>
          </a:p>
          <a:p>
            <a:endParaRPr sz="1400" dirty="0">
              <a:solidFill>
                <a:srgbClr val="0F243E"/>
              </a:solidFill>
              <a:ea typeface="Century Gothic"/>
              <a:cs typeface="Century Gothic"/>
              <a:sym typeface="Century Gothic"/>
            </a:endParaRPr>
          </a:p>
          <a:p>
            <a:pPr>
              <a:buSzPct val="25000"/>
            </a:pPr>
            <a:r>
              <a:rPr lang="en-US" sz="1400" b="1" dirty="0">
                <a:solidFill>
                  <a:srgbClr val="FF0000"/>
                </a:solidFill>
                <a:ea typeface="Century Gothic"/>
                <a:cs typeface="Century Gothic"/>
                <a:sym typeface="Century Gothic"/>
              </a:rPr>
              <a:t>CONSULTANT: </a:t>
            </a:r>
            <a:r>
              <a:rPr lang="en-US" sz="1400" dirty="0">
                <a:solidFill>
                  <a:srgbClr val="FF0000"/>
                </a:solidFill>
                <a:ea typeface="Century Gothic"/>
                <a:cs typeface="Century Gothic"/>
                <a:sym typeface="Century Gothic"/>
              </a:rPr>
              <a:t>WAN MOHD ISKANDAR B. WAN OMAR 	</a:t>
            </a:r>
          </a:p>
          <a:p>
            <a:pPr>
              <a:buSzPct val="25000"/>
            </a:pPr>
            <a:r>
              <a:rPr lang="en-US" sz="1400" b="1" dirty="0">
                <a:solidFill>
                  <a:srgbClr val="FF0000"/>
                </a:solidFill>
                <a:ea typeface="Century Gothic"/>
                <a:cs typeface="Century Gothic"/>
                <a:sym typeface="Century Gothic"/>
              </a:rPr>
              <a:t>EMAIL: </a:t>
            </a:r>
            <a:r>
              <a:rPr lang="en-US" sz="1400" dirty="0" smtClean="0">
                <a:solidFill>
                  <a:srgbClr val="FF0000"/>
                </a:solidFill>
                <a:ea typeface="Century Gothic"/>
                <a:cs typeface="Century Gothic"/>
                <a:sym typeface="Century Gothic"/>
              </a:rPr>
              <a:t>wanmohdiskandar@salihin.com.my</a:t>
            </a:r>
            <a:r>
              <a:rPr lang="en-US" sz="1400" dirty="0">
                <a:solidFill>
                  <a:srgbClr val="FF0000"/>
                </a:solidFill>
                <a:ea typeface="Century Gothic"/>
                <a:cs typeface="Century Gothic"/>
                <a:sym typeface="Century Gothic"/>
              </a:rPr>
              <a:t>	</a:t>
            </a:r>
          </a:p>
        </p:txBody>
      </p:sp>
      <p:sp>
        <p:nvSpPr>
          <p:cNvPr id="10" name="Rectangle 9"/>
          <p:cNvSpPr/>
          <p:nvPr/>
        </p:nvSpPr>
        <p:spPr>
          <a:xfrm>
            <a:off x="4343400" y="670779"/>
            <a:ext cx="4876799" cy="400110"/>
          </a:xfrm>
          <a:prstGeom prst="rect">
            <a:avLst/>
          </a:prstGeom>
        </p:spPr>
        <p:txBody>
          <a:bodyPr wrap="square">
            <a:spAutoFit/>
          </a:bodyPr>
          <a:lstStyle/>
          <a:p>
            <a:pPr indent="480658">
              <a:buSzPct val="25000"/>
            </a:pPr>
            <a:r>
              <a:rPr lang="en-US" sz="2000" dirty="0" smtClean="0">
                <a:ea typeface="Calibri"/>
                <a:cs typeface="Calibri"/>
                <a:sym typeface="Calibri"/>
              </a:rPr>
              <a:t>OFFICIAL ADDRESS &amp; CONTACT PERSON</a:t>
            </a:r>
            <a:endParaRPr lang="en-US" sz="2000" dirty="0">
              <a:ea typeface="Calibri"/>
              <a:cs typeface="Calibri"/>
              <a:sym typeface="Calibri"/>
            </a:endParaRPr>
          </a:p>
        </p:txBody>
      </p:sp>
      <p:sp>
        <p:nvSpPr>
          <p:cNvPr id="11" name="TextBox 10"/>
          <p:cNvSpPr txBox="1"/>
          <p:nvPr/>
        </p:nvSpPr>
        <p:spPr>
          <a:xfrm>
            <a:off x="6747631" y="209642"/>
            <a:ext cx="2472568" cy="584775"/>
          </a:xfrm>
          <a:prstGeom prst="rect">
            <a:avLst/>
          </a:prstGeom>
          <a:noFill/>
        </p:spPr>
        <p:txBody>
          <a:bodyPr wrap="square" rtlCol="0">
            <a:spAutoFit/>
          </a:bodyPr>
          <a:lstStyle/>
          <a:p>
            <a:r>
              <a:rPr lang="en-MY" sz="3200" b="1" dirty="0" smtClean="0"/>
              <a:t>CONTACT US</a:t>
            </a:r>
            <a:endParaRPr lang="en-MY" sz="2800" dirty="0"/>
          </a:p>
        </p:txBody>
      </p:sp>
    </p:spTree>
    <p:extLst>
      <p:ext uri="{BB962C8B-B14F-4D97-AF65-F5344CB8AC3E}">
        <p14:creationId xmlns:p14="http://schemas.microsoft.com/office/powerpoint/2010/main" val="44795053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13" name="TextBox 12"/>
          <p:cNvSpPr txBox="1"/>
          <p:nvPr/>
        </p:nvSpPr>
        <p:spPr>
          <a:xfrm>
            <a:off x="457200" y="228600"/>
            <a:ext cx="4038600" cy="523220"/>
          </a:xfrm>
          <a:prstGeom prst="rect">
            <a:avLst/>
          </a:prstGeom>
          <a:noFill/>
        </p:spPr>
        <p:txBody>
          <a:bodyPr wrap="square" rtlCol="0">
            <a:spAutoFit/>
          </a:bodyPr>
          <a:lstStyle/>
          <a:p>
            <a:r>
              <a:rPr lang="en-MY" sz="2800" b="1" dirty="0" smtClean="0">
                <a:latin typeface="Century Gothic" panose="020B0502020202020204" pitchFamily="34" charset="0"/>
              </a:rPr>
              <a:t>THE PROPOSAL</a:t>
            </a:r>
            <a:endParaRPr lang="en-MY" sz="2800" dirty="0">
              <a:latin typeface="Century Gothic" panose="020B0502020202020204" pitchFamily="34" charset="0"/>
            </a:endParaRPr>
          </a:p>
        </p:txBody>
      </p:sp>
      <p:sp>
        <p:nvSpPr>
          <p:cNvPr id="15" name="Rectangle 14"/>
          <p:cNvSpPr/>
          <p:nvPr/>
        </p:nvSpPr>
        <p:spPr>
          <a:xfrm>
            <a:off x="457200" y="685800"/>
            <a:ext cx="6172200" cy="400110"/>
          </a:xfrm>
          <a:prstGeom prst="rect">
            <a:avLst/>
          </a:prstGeom>
        </p:spPr>
        <p:txBody>
          <a:bodyPr wrap="square">
            <a:spAutoFit/>
          </a:bodyPr>
          <a:lstStyle/>
          <a:p>
            <a:r>
              <a:rPr lang="en-MY" sz="2000" dirty="0" smtClean="0">
                <a:solidFill>
                  <a:prstClr val="black"/>
                </a:solidFill>
                <a:latin typeface="Century Gothic" panose="020B0502020202020204" pitchFamily="34" charset="0"/>
              </a:rPr>
              <a:t>Main Objective: Enhancing Graduates</a:t>
            </a:r>
            <a:endParaRPr lang="en-MY" sz="2800" dirty="0">
              <a:solidFill>
                <a:prstClr val="black"/>
              </a:solidFill>
              <a:latin typeface="Century Gothic" panose="020B0502020202020204" pitchFamily="34" charset="0"/>
            </a:endParaRPr>
          </a:p>
        </p:txBody>
      </p:sp>
      <p:graphicFrame>
        <p:nvGraphicFramePr>
          <p:cNvPr id="16" name="Diagram 15"/>
          <p:cNvGraphicFramePr/>
          <p:nvPr>
            <p:extLst>
              <p:ext uri="{D42A27DB-BD31-4B8C-83A1-F6EECF244321}">
                <p14:modId xmlns:p14="http://schemas.microsoft.com/office/powerpoint/2010/main" val="145115575"/>
              </p:ext>
            </p:extLst>
          </p:nvPr>
        </p:nvGraphicFramePr>
        <p:xfrm>
          <a:off x="-685800" y="1249065"/>
          <a:ext cx="8421078"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2286000" y="1600200"/>
            <a:ext cx="4495800" cy="584775"/>
          </a:xfrm>
          <a:prstGeom prst="rect">
            <a:avLst/>
          </a:prstGeom>
          <a:noFill/>
        </p:spPr>
        <p:txBody>
          <a:bodyPr wrap="square" rtlCol="0">
            <a:spAutoFit/>
          </a:bodyPr>
          <a:lstStyle/>
          <a:p>
            <a:r>
              <a:rPr lang="en-MY" sz="1600" dirty="0">
                <a:latin typeface="Century Gothic" panose="020B0502020202020204" pitchFamily="34" charset="0"/>
              </a:rPr>
              <a:t>To equip </a:t>
            </a:r>
            <a:r>
              <a:rPr lang="en-MY" sz="1600" dirty="0" err="1" smtClean="0">
                <a:latin typeface="Century Gothic" panose="020B0502020202020204" pitchFamily="34" charset="0"/>
              </a:rPr>
              <a:t>UiTM</a:t>
            </a:r>
            <a:r>
              <a:rPr lang="en-MY" sz="1600" dirty="0" smtClean="0">
                <a:latin typeface="Century Gothic" panose="020B0502020202020204" pitchFamily="34" charset="0"/>
              </a:rPr>
              <a:t> </a:t>
            </a:r>
            <a:r>
              <a:rPr lang="en-MY" sz="1600" dirty="0">
                <a:latin typeface="Century Gothic" panose="020B0502020202020204" pitchFamily="34" charset="0"/>
              </a:rPr>
              <a:t>graduate student with </a:t>
            </a:r>
            <a:r>
              <a:rPr lang="en-MY" sz="1600" b="1" dirty="0">
                <a:latin typeface="Century Gothic" panose="020B0502020202020204" pitchFamily="34" charset="0"/>
              </a:rPr>
              <a:t>value added </a:t>
            </a:r>
            <a:r>
              <a:rPr lang="en-MY" sz="1600" dirty="0">
                <a:latin typeface="Century Gothic" panose="020B0502020202020204" pitchFamily="34" charset="0"/>
              </a:rPr>
              <a:t>accounting software skills</a:t>
            </a:r>
          </a:p>
        </p:txBody>
      </p:sp>
      <p:sp>
        <p:nvSpPr>
          <p:cNvPr id="3" name="TextBox 2"/>
          <p:cNvSpPr txBox="1"/>
          <p:nvPr/>
        </p:nvSpPr>
        <p:spPr>
          <a:xfrm>
            <a:off x="4343400" y="2895600"/>
            <a:ext cx="3886200" cy="830997"/>
          </a:xfrm>
          <a:prstGeom prst="rect">
            <a:avLst/>
          </a:prstGeom>
          <a:noFill/>
        </p:spPr>
        <p:txBody>
          <a:bodyPr wrap="square" rtlCol="0">
            <a:spAutoFit/>
          </a:bodyPr>
          <a:lstStyle/>
          <a:p>
            <a:r>
              <a:rPr lang="en-MY" sz="1600" dirty="0">
                <a:latin typeface="Century Gothic" panose="020B0502020202020204" pitchFamily="34" charset="0"/>
              </a:rPr>
              <a:t>To </a:t>
            </a:r>
            <a:r>
              <a:rPr lang="en-MY" sz="1600" dirty="0" smtClean="0">
                <a:latin typeface="Century Gothic" panose="020B0502020202020204" pitchFamily="34" charset="0"/>
              </a:rPr>
              <a:t>provide avenue for </a:t>
            </a:r>
            <a:r>
              <a:rPr lang="en-MY" sz="1600" dirty="0" err="1" smtClean="0">
                <a:latin typeface="Century Gothic" panose="020B0502020202020204" pitchFamily="34" charset="0"/>
              </a:rPr>
              <a:t>UiTM</a:t>
            </a:r>
            <a:r>
              <a:rPr lang="en-MY" sz="1600" dirty="0" smtClean="0">
                <a:latin typeface="Century Gothic" panose="020B0502020202020204" pitchFamily="34" charset="0"/>
              </a:rPr>
              <a:t> to </a:t>
            </a:r>
            <a:r>
              <a:rPr lang="en-MY" sz="1600" b="1" dirty="0" smtClean="0">
                <a:latin typeface="Century Gothic" panose="020B0502020202020204" pitchFamily="34" charset="0"/>
              </a:rPr>
              <a:t>enhance</a:t>
            </a:r>
            <a:r>
              <a:rPr lang="en-MY" sz="1600" dirty="0" smtClean="0">
                <a:latin typeface="Century Gothic" panose="020B0502020202020204" pitchFamily="34" charset="0"/>
              </a:rPr>
              <a:t> graduate skills and accreditations</a:t>
            </a:r>
            <a:endParaRPr lang="en-MY" sz="1600" dirty="0">
              <a:latin typeface="Century Gothic" panose="020B0502020202020204" pitchFamily="34" charset="0"/>
            </a:endParaRPr>
          </a:p>
        </p:txBody>
      </p:sp>
      <p:sp>
        <p:nvSpPr>
          <p:cNvPr id="7" name="TextBox 6"/>
          <p:cNvSpPr txBox="1"/>
          <p:nvPr/>
        </p:nvSpPr>
        <p:spPr>
          <a:xfrm>
            <a:off x="6096000" y="4009072"/>
            <a:ext cx="2781300" cy="1569660"/>
          </a:xfrm>
          <a:prstGeom prst="rect">
            <a:avLst/>
          </a:prstGeom>
          <a:noFill/>
        </p:spPr>
        <p:txBody>
          <a:bodyPr wrap="square" rtlCol="0">
            <a:spAutoFit/>
          </a:bodyPr>
          <a:lstStyle/>
          <a:p>
            <a:pPr algn="just"/>
            <a:r>
              <a:rPr lang="en-US" sz="1600" dirty="0" smtClean="0">
                <a:latin typeface="Century Gothic" panose="020B0502020202020204" pitchFamily="34" charset="0"/>
              </a:rPr>
              <a:t>To provide practical expertise and experience for </a:t>
            </a:r>
            <a:r>
              <a:rPr lang="en-US" sz="1600" dirty="0" err="1" smtClean="0">
                <a:latin typeface="Century Gothic" panose="020B0502020202020204" pitchFamily="34" charset="0"/>
              </a:rPr>
              <a:t>UiTM</a:t>
            </a:r>
            <a:r>
              <a:rPr lang="en-US" sz="1600" dirty="0" smtClean="0">
                <a:latin typeface="Century Gothic" panose="020B0502020202020204" pitchFamily="34" charset="0"/>
              </a:rPr>
              <a:t> in delivering courses </a:t>
            </a:r>
            <a:r>
              <a:rPr lang="en-US" sz="1600" b="1" dirty="0" smtClean="0">
                <a:latin typeface="Century Gothic" panose="020B0502020202020204" pitchFamily="34" charset="0"/>
              </a:rPr>
              <a:t>relevant</a:t>
            </a:r>
            <a:r>
              <a:rPr lang="en-US" sz="1600" dirty="0" smtClean="0">
                <a:latin typeface="Century Gothic" panose="020B0502020202020204" pitchFamily="34" charset="0"/>
              </a:rPr>
              <a:t> to </a:t>
            </a:r>
            <a:r>
              <a:rPr lang="en-US" sz="1600" b="1" dirty="0" smtClean="0">
                <a:latin typeface="Century Gothic" panose="020B0502020202020204" pitchFamily="34" charset="0"/>
              </a:rPr>
              <a:t>current</a:t>
            </a:r>
            <a:r>
              <a:rPr lang="en-US" sz="1600" dirty="0" smtClean="0">
                <a:latin typeface="Century Gothic" panose="020B0502020202020204" pitchFamily="34" charset="0"/>
              </a:rPr>
              <a:t> and </a:t>
            </a:r>
            <a:r>
              <a:rPr lang="en-US" sz="1600" b="1" dirty="0" smtClean="0">
                <a:latin typeface="Century Gothic" panose="020B0502020202020204" pitchFamily="34" charset="0"/>
              </a:rPr>
              <a:t>future </a:t>
            </a:r>
            <a:r>
              <a:rPr lang="en-US" sz="1600" dirty="0" smtClean="0">
                <a:latin typeface="Century Gothic" panose="020B0502020202020204" pitchFamily="34" charset="0"/>
              </a:rPr>
              <a:t>industrial practices.</a:t>
            </a:r>
          </a:p>
        </p:txBody>
      </p:sp>
    </p:spTree>
    <p:extLst>
      <p:ext uri="{BB962C8B-B14F-4D97-AF65-F5344CB8AC3E}">
        <p14:creationId xmlns:p14="http://schemas.microsoft.com/office/powerpoint/2010/main" val="8775971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cxnSp>
        <p:nvCxnSpPr>
          <p:cNvPr id="9" name="Straight Connector 8"/>
          <p:cNvCxnSpPr>
            <a:stCxn id="62" idx="2"/>
          </p:cNvCxnSpPr>
          <p:nvPr/>
        </p:nvCxnSpPr>
        <p:spPr>
          <a:xfrm>
            <a:off x="5532608" y="2333133"/>
            <a:ext cx="0" cy="1617759"/>
          </a:xfrm>
          <a:prstGeom prst="line">
            <a:avLst/>
          </a:prstGeom>
        </p:spPr>
        <p:style>
          <a:lnRef idx="1">
            <a:schemeClr val="accent2"/>
          </a:lnRef>
          <a:fillRef idx="0">
            <a:schemeClr val="accent2"/>
          </a:fillRef>
          <a:effectRef idx="0">
            <a:schemeClr val="accent2"/>
          </a:effectRef>
          <a:fontRef idx="minor">
            <a:schemeClr val="tx1"/>
          </a:fontRef>
        </p:style>
      </p:cxnSp>
      <p:cxnSp>
        <p:nvCxnSpPr>
          <p:cNvPr id="45" name="Straight Connector 44"/>
          <p:cNvCxnSpPr>
            <a:endCxn id="66" idx="0"/>
          </p:cNvCxnSpPr>
          <p:nvPr/>
        </p:nvCxnSpPr>
        <p:spPr>
          <a:xfrm>
            <a:off x="5532608" y="4701787"/>
            <a:ext cx="0" cy="556013"/>
          </a:xfrm>
          <a:prstGeom prst="line">
            <a:avLst/>
          </a:prstGeom>
        </p:spPr>
        <p:style>
          <a:lnRef idx="1">
            <a:schemeClr val="accent2"/>
          </a:lnRef>
          <a:fillRef idx="0">
            <a:schemeClr val="accent2"/>
          </a:fillRef>
          <a:effectRef idx="0">
            <a:schemeClr val="accent2"/>
          </a:effectRef>
          <a:fontRef idx="minor">
            <a:schemeClr val="tx1"/>
          </a:fontRef>
        </p:style>
      </p:cxnSp>
      <p:sp>
        <p:nvSpPr>
          <p:cNvPr id="62" name="Rounded Rectangle 61"/>
          <p:cNvSpPr/>
          <p:nvPr/>
        </p:nvSpPr>
        <p:spPr>
          <a:xfrm>
            <a:off x="4923008" y="1441346"/>
            <a:ext cx="1219200" cy="89178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smtClean="0"/>
              <a:t>Not Bound to University Program</a:t>
            </a:r>
            <a:endParaRPr lang="en-MY" sz="1400" b="1" dirty="0"/>
          </a:p>
        </p:txBody>
      </p:sp>
      <p:sp>
        <p:nvSpPr>
          <p:cNvPr id="66" name="Rounded Rectangle 65"/>
          <p:cNvSpPr/>
          <p:nvPr/>
        </p:nvSpPr>
        <p:spPr>
          <a:xfrm>
            <a:off x="4923008" y="5257800"/>
            <a:ext cx="1219200" cy="89178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a:t>Lecturer’s Decision</a:t>
            </a:r>
            <a:endParaRPr lang="en-MY" sz="1400" b="1" dirty="0"/>
          </a:p>
        </p:txBody>
      </p:sp>
      <p:sp>
        <p:nvSpPr>
          <p:cNvPr id="70" name="Rounded Rectangle 69"/>
          <p:cNvSpPr/>
          <p:nvPr/>
        </p:nvSpPr>
        <p:spPr>
          <a:xfrm>
            <a:off x="6400801" y="1441346"/>
            <a:ext cx="1409698" cy="89178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a:t>Does Not Require Senate </a:t>
            </a:r>
            <a:r>
              <a:rPr lang="en-US" sz="1400" b="1" dirty="0" smtClean="0"/>
              <a:t>Permission</a:t>
            </a:r>
            <a:endParaRPr lang="en-MY" sz="1400" b="1" dirty="0"/>
          </a:p>
        </p:txBody>
      </p:sp>
      <p:cxnSp>
        <p:nvCxnSpPr>
          <p:cNvPr id="74" name="Elbow Connector 73"/>
          <p:cNvCxnSpPr>
            <a:stCxn id="70" idx="2"/>
          </p:cNvCxnSpPr>
          <p:nvPr/>
        </p:nvCxnSpPr>
        <p:spPr>
          <a:xfrm rot="5400000">
            <a:off x="6286394" y="2401611"/>
            <a:ext cx="887735" cy="750779"/>
          </a:xfrm>
          <a:prstGeom prst="bentConnector3">
            <a:avLst>
              <a:gd name="adj1" fmla="val 36164"/>
            </a:avLst>
          </a:prstGeom>
        </p:spPr>
        <p:style>
          <a:lnRef idx="1">
            <a:schemeClr val="accent2"/>
          </a:lnRef>
          <a:fillRef idx="0">
            <a:schemeClr val="accent2"/>
          </a:fillRef>
          <a:effectRef idx="0">
            <a:schemeClr val="accent2"/>
          </a:effectRef>
          <a:fontRef idx="minor">
            <a:schemeClr val="tx1"/>
          </a:fontRef>
        </p:style>
      </p:cxnSp>
      <p:sp>
        <p:nvSpPr>
          <p:cNvPr id="76" name="Rounded Rectangle 75"/>
          <p:cNvSpPr/>
          <p:nvPr/>
        </p:nvSpPr>
        <p:spPr>
          <a:xfrm>
            <a:off x="6552061" y="5257801"/>
            <a:ext cx="1258438" cy="92085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smtClean="0"/>
              <a:t>Student’s Willingness</a:t>
            </a:r>
            <a:endParaRPr lang="en-MY" sz="1400" b="1" dirty="0"/>
          </a:p>
        </p:txBody>
      </p:sp>
      <p:sp>
        <p:nvSpPr>
          <p:cNvPr id="77" name="Rounded Rectangle 76"/>
          <p:cNvSpPr/>
          <p:nvPr/>
        </p:nvSpPr>
        <p:spPr>
          <a:xfrm>
            <a:off x="7924799" y="5272334"/>
            <a:ext cx="1066801" cy="92085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300" b="1" dirty="0" smtClean="0"/>
              <a:t>Monitoring &amp; Marking By SALIHIN</a:t>
            </a:r>
            <a:endParaRPr lang="en-MY" sz="1300" b="1" dirty="0"/>
          </a:p>
        </p:txBody>
      </p:sp>
      <p:cxnSp>
        <p:nvCxnSpPr>
          <p:cNvPr id="78" name="Elbow Connector 77"/>
          <p:cNvCxnSpPr>
            <a:stCxn id="7" idx="5"/>
            <a:endCxn id="76" idx="0"/>
          </p:cNvCxnSpPr>
          <p:nvPr/>
        </p:nvCxnSpPr>
        <p:spPr>
          <a:xfrm rot="16200000" flipH="1">
            <a:off x="6468912" y="4545432"/>
            <a:ext cx="611229" cy="813508"/>
          </a:xfrm>
          <a:prstGeom prst="bentConnector3">
            <a:avLst>
              <a:gd name="adj1" fmla="val 50000"/>
            </a:avLst>
          </a:prstGeom>
        </p:spPr>
        <p:style>
          <a:lnRef idx="1">
            <a:schemeClr val="accent2"/>
          </a:lnRef>
          <a:fillRef idx="0">
            <a:schemeClr val="accent2"/>
          </a:fillRef>
          <a:effectRef idx="0">
            <a:schemeClr val="accent2"/>
          </a:effectRef>
          <a:fontRef idx="minor">
            <a:schemeClr val="tx1"/>
          </a:fontRef>
        </p:style>
      </p:cxnSp>
      <p:cxnSp>
        <p:nvCxnSpPr>
          <p:cNvPr id="81" name="Elbow Connector 80"/>
          <p:cNvCxnSpPr>
            <a:stCxn id="7" idx="5"/>
            <a:endCxn id="77" idx="0"/>
          </p:cNvCxnSpPr>
          <p:nvPr/>
        </p:nvCxnSpPr>
        <p:spPr>
          <a:xfrm rot="16200000" flipH="1">
            <a:off x="7100105" y="3914239"/>
            <a:ext cx="625762" cy="2090428"/>
          </a:xfrm>
          <a:prstGeom prst="bentConnector3">
            <a:avLst>
              <a:gd name="adj1" fmla="val 50000"/>
            </a:avLst>
          </a:prstGeom>
        </p:spPr>
        <p:style>
          <a:lnRef idx="1">
            <a:schemeClr val="accent2"/>
          </a:lnRef>
          <a:fillRef idx="0">
            <a:schemeClr val="accent2"/>
          </a:fillRef>
          <a:effectRef idx="0">
            <a:schemeClr val="accent2"/>
          </a:effectRef>
          <a:fontRef idx="minor">
            <a:schemeClr val="tx1"/>
          </a:fontRef>
        </p:style>
      </p:cxnSp>
      <p:sp>
        <p:nvSpPr>
          <p:cNvPr id="84" name="Rounded Rectangle 83"/>
          <p:cNvSpPr/>
          <p:nvPr/>
        </p:nvSpPr>
        <p:spPr>
          <a:xfrm>
            <a:off x="7924799" y="1441346"/>
            <a:ext cx="1066801" cy="92085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a:solidFill>
                  <a:prstClr val="black"/>
                </a:solidFill>
              </a:rPr>
              <a:t>SPS Student  </a:t>
            </a:r>
            <a:r>
              <a:rPr lang="en-US" sz="1400" b="1" dirty="0" smtClean="0">
                <a:solidFill>
                  <a:prstClr val="black"/>
                </a:solidFill>
              </a:rPr>
              <a:t> Manual  &amp; Installer</a:t>
            </a:r>
            <a:endParaRPr lang="en-US" sz="1400" b="1" dirty="0">
              <a:solidFill>
                <a:prstClr val="black"/>
              </a:solidFill>
            </a:endParaRPr>
          </a:p>
        </p:txBody>
      </p:sp>
      <p:cxnSp>
        <p:nvCxnSpPr>
          <p:cNvPr id="85" name="Elbow Connector 84"/>
          <p:cNvCxnSpPr>
            <a:stCxn id="84" idx="2"/>
            <a:endCxn id="7" idx="7"/>
          </p:cNvCxnSpPr>
          <p:nvPr/>
        </p:nvCxnSpPr>
        <p:spPr>
          <a:xfrm rot="5400000">
            <a:off x="7105964" y="1624008"/>
            <a:ext cx="614044" cy="2090428"/>
          </a:xfrm>
          <a:prstGeom prst="bentConnector3">
            <a:avLst>
              <a:gd name="adj1" fmla="val 50000"/>
            </a:avLst>
          </a:prstGeom>
        </p:spPr>
        <p:style>
          <a:lnRef idx="1">
            <a:schemeClr val="accent2"/>
          </a:lnRef>
          <a:fillRef idx="0">
            <a:schemeClr val="accent2"/>
          </a:fillRef>
          <a:effectRef idx="0">
            <a:schemeClr val="accent2"/>
          </a:effectRef>
          <a:fontRef idx="minor">
            <a:schemeClr val="tx1"/>
          </a:fontRef>
        </p:style>
      </p:cxnSp>
      <p:sp>
        <p:nvSpPr>
          <p:cNvPr id="88" name="Rounded Rectangle 87"/>
          <p:cNvSpPr/>
          <p:nvPr/>
        </p:nvSpPr>
        <p:spPr>
          <a:xfrm>
            <a:off x="7924800" y="2736746"/>
            <a:ext cx="1066800" cy="92085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smtClean="0"/>
              <a:t>1 Hour Online Exam</a:t>
            </a:r>
            <a:endParaRPr lang="en-MY" sz="1400" b="1" dirty="0"/>
          </a:p>
        </p:txBody>
      </p:sp>
      <p:cxnSp>
        <p:nvCxnSpPr>
          <p:cNvPr id="89" name="Elbow Connector 88"/>
          <p:cNvCxnSpPr>
            <a:stCxn id="88" idx="1"/>
            <a:endCxn id="7" idx="6"/>
          </p:cNvCxnSpPr>
          <p:nvPr/>
        </p:nvCxnSpPr>
        <p:spPr>
          <a:xfrm rot="10800000" flipV="1">
            <a:off x="6713708" y="3197172"/>
            <a:ext cx="1211092" cy="614235"/>
          </a:xfrm>
          <a:prstGeom prst="bentConnector3">
            <a:avLst>
              <a:gd name="adj1" fmla="val 50000"/>
            </a:avLst>
          </a:prstGeom>
        </p:spPr>
        <p:style>
          <a:lnRef idx="1">
            <a:schemeClr val="accent2"/>
          </a:lnRef>
          <a:fillRef idx="0">
            <a:schemeClr val="accent2"/>
          </a:fillRef>
          <a:effectRef idx="0">
            <a:schemeClr val="accent2"/>
          </a:effectRef>
          <a:fontRef idx="minor">
            <a:schemeClr val="tx1"/>
          </a:fontRef>
        </p:style>
      </p:cxnSp>
      <p:sp>
        <p:nvSpPr>
          <p:cNvPr id="92" name="Rounded Rectangle 91"/>
          <p:cNvSpPr/>
          <p:nvPr/>
        </p:nvSpPr>
        <p:spPr>
          <a:xfrm>
            <a:off x="7924798" y="3931312"/>
            <a:ext cx="1066801" cy="92085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a:t>Separate Session in Lab</a:t>
            </a:r>
            <a:endParaRPr lang="en-MY" sz="1400" b="1" dirty="0"/>
          </a:p>
        </p:txBody>
      </p:sp>
      <p:cxnSp>
        <p:nvCxnSpPr>
          <p:cNvPr id="93" name="Elbow Connector 92"/>
          <p:cNvCxnSpPr>
            <a:stCxn id="92" idx="1"/>
            <a:endCxn id="7" idx="6"/>
          </p:cNvCxnSpPr>
          <p:nvPr/>
        </p:nvCxnSpPr>
        <p:spPr>
          <a:xfrm rot="10800000">
            <a:off x="6713708" y="3811409"/>
            <a:ext cx="1211090" cy="580331"/>
          </a:xfrm>
          <a:prstGeom prst="bentConnector3">
            <a:avLst>
              <a:gd name="adj1" fmla="val 50000"/>
            </a:avLst>
          </a:prstGeom>
        </p:spPr>
        <p:style>
          <a:lnRef idx="1">
            <a:schemeClr val="accent2"/>
          </a:lnRef>
          <a:fillRef idx="0">
            <a:schemeClr val="accent2"/>
          </a:fillRef>
          <a:effectRef idx="0">
            <a:schemeClr val="accent2"/>
          </a:effectRef>
          <a:fontRef idx="minor">
            <a:schemeClr val="tx1"/>
          </a:fontRef>
        </p:style>
      </p:cxnSp>
      <p:sp>
        <p:nvSpPr>
          <p:cNvPr id="96" name="Rounded Rectangle 95"/>
          <p:cNvSpPr/>
          <p:nvPr/>
        </p:nvSpPr>
        <p:spPr>
          <a:xfrm>
            <a:off x="3429000" y="1441346"/>
            <a:ext cx="1219200" cy="92085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smtClean="0"/>
              <a:t>Part of </a:t>
            </a:r>
          </a:p>
          <a:p>
            <a:pPr algn="ctr"/>
            <a:r>
              <a:rPr lang="en-US" sz="1400" b="1" dirty="0" smtClean="0"/>
              <a:t>Up Scaling</a:t>
            </a:r>
            <a:endParaRPr lang="en-MY" sz="1400" b="1" dirty="0"/>
          </a:p>
        </p:txBody>
      </p:sp>
      <p:cxnSp>
        <p:nvCxnSpPr>
          <p:cNvPr id="97" name="Elbow Connector 96"/>
          <p:cNvCxnSpPr>
            <a:stCxn id="96" idx="2"/>
            <a:endCxn id="7" idx="1"/>
          </p:cNvCxnSpPr>
          <p:nvPr/>
        </p:nvCxnSpPr>
        <p:spPr>
          <a:xfrm rot="16200000" flipH="1">
            <a:off x="4061000" y="2339800"/>
            <a:ext cx="614044" cy="658844"/>
          </a:xfrm>
          <a:prstGeom prst="bentConnector3">
            <a:avLst>
              <a:gd name="adj1" fmla="val 50000"/>
            </a:avLst>
          </a:prstGeom>
        </p:spPr>
        <p:style>
          <a:lnRef idx="1">
            <a:schemeClr val="accent2"/>
          </a:lnRef>
          <a:fillRef idx="0">
            <a:schemeClr val="accent2"/>
          </a:fillRef>
          <a:effectRef idx="0">
            <a:schemeClr val="accent2"/>
          </a:effectRef>
          <a:fontRef idx="minor">
            <a:schemeClr val="tx1"/>
          </a:fontRef>
        </p:style>
      </p:cxnSp>
      <p:sp>
        <p:nvSpPr>
          <p:cNvPr id="100" name="Rounded Rectangle 99"/>
          <p:cNvSpPr/>
          <p:nvPr/>
        </p:nvSpPr>
        <p:spPr>
          <a:xfrm>
            <a:off x="3429001" y="5257800"/>
            <a:ext cx="1219200" cy="89178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smtClean="0"/>
              <a:t>SPS Certification</a:t>
            </a:r>
            <a:endParaRPr lang="en-MY" sz="1400" b="1" dirty="0"/>
          </a:p>
        </p:txBody>
      </p:sp>
      <p:cxnSp>
        <p:nvCxnSpPr>
          <p:cNvPr id="101" name="Elbow Connector 100"/>
          <p:cNvCxnSpPr>
            <a:stCxn id="7" idx="3"/>
            <a:endCxn id="100" idx="0"/>
          </p:cNvCxnSpPr>
          <p:nvPr/>
        </p:nvCxnSpPr>
        <p:spPr>
          <a:xfrm rot="5400000">
            <a:off x="4062409" y="4622765"/>
            <a:ext cx="611228" cy="658843"/>
          </a:xfrm>
          <a:prstGeom prst="bentConnector3">
            <a:avLst>
              <a:gd name="adj1" fmla="val 50000"/>
            </a:avLst>
          </a:prstGeom>
        </p:spPr>
        <p:style>
          <a:lnRef idx="1">
            <a:schemeClr val="accent2"/>
          </a:lnRef>
          <a:fillRef idx="0">
            <a:schemeClr val="accent2"/>
          </a:fillRef>
          <a:effectRef idx="0">
            <a:schemeClr val="accent2"/>
          </a:effectRef>
          <a:fontRef idx="minor">
            <a:schemeClr val="tx1"/>
          </a:fontRef>
        </p:style>
      </p:cxnSp>
      <p:sp>
        <p:nvSpPr>
          <p:cNvPr id="7" name="Oval 6"/>
          <p:cNvSpPr/>
          <p:nvPr/>
        </p:nvSpPr>
        <p:spPr>
          <a:xfrm>
            <a:off x="4351508" y="2630308"/>
            <a:ext cx="2362200" cy="2362200"/>
          </a:xfrm>
          <a:prstGeom prst="ellips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b="1" dirty="0" smtClean="0">
                <a:solidFill>
                  <a:schemeClr val="bg1"/>
                </a:solidFill>
              </a:rPr>
              <a:t>SPS</a:t>
            </a:r>
            <a:r>
              <a:rPr lang="en-US" sz="3200" b="1" dirty="0" smtClean="0">
                <a:solidFill>
                  <a:schemeClr val="bg1"/>
                </a:solidFill>
              </a:rPr>
              <a:t>  </a:t>
            </a:r>
            <a:r>
              <a:rPr lang="en-US" sz="2400" b="1" dirty="0" smtClean="0"/>
              <a:t>as</a:t>
            </a:r>
            <a:r>
              <a:rPr lang="en-US" sz="3200" b="1" dirty="0" smtClean="0"/>
              <a:t> </a:t>
            </a:r>
            <a:r>
              <a:rPr lang="en-US" sz="2400" b="1" dirty="0" smtClean="0"/>
              <a:t>Optional Learning Tool</a:t>
            </a:r>
            <a:endParaRPr lang="en-MY" sz="2400" b="1" dirty="0"/>
          </a:p>
        </p:txBody>
      </p:sp>
      <p:sp>
        <p:nvSpPr>
          <p:cNvPr id="25" name="TextBox 24"/>
          <p:cNvSpPr txBox="1"/>
          <p:nvPr/>
        </p:nvSpPr>
        <p:spPr>
          <a:xfrm>
            <a:off x="152400" y="1436906"/>
            <a:ext cx="3200399" cy="4278094"/>
          </a:xfrm>
          <a:prstGeom prst="rect">
            <a:avLst/>
          </a:prstGeom>
          <a:noFill/>
        </p:spPr>
        <p:txBody>
          <a:bodyPr wrap="square" rtlCol="0">
            <a:spAutoFit/>
          </a:bodyPr>
          <a:lstStyle/>
          <a:p>
            <a:pPr marL="285750" indent="-285750" algn="just">
              <a:buFont typeface="Arial" panose="020B0604020202020204" pitchFamily="34" charset="0"/>
              <a:buChar char="•"/>
            </a:pPr>
            <a:r>
              <a:rPr lang="en-US" sz="1600" dirty="0" smtClean="0">
                <a:solidFill>
                  <a:prstClr val="black"/>
                </a:solidFill>
                <a:latin typeface="Century Gothic" panose="020B0502020202020204" pitchFamily="34" charset="0"/>
              </a:rPr>
              <a:t>SPS is used to support the curriculum based on self initiatives by student with the assistance from lecturers.</a:t>
            </a:r>
          </a:p>
          <a:p>
            <a:pPr lvl="1" algn="just"/>
            <a:endParaRPr lang="en-US" sz="1600" dirty="0" smtClean="0">
              <a:solidFill>
                <a:prstClr val="black"/>
              </a:solidFill>
              <a:latin typeface="Century Gothic" panose="020B0502020202020204" pitchFamily="34" charset="0"/>
            </a:endParaRPr>
          </a:p>
          <a:p>
            <a:pPr marL="342900" indent="-342900" algn="just">
              <a:buFont typeface="Arial" panose="020B0604020202020204" pitchFamily="34" charset="0"/>
              <a:buChar char="•"/>
            </a:pPr>
            <a:r>
              <a:rPr lang="en-US" sz="1600" dirty="0" smtClean="0">
                <a:solidFill>
                  <a:prstClr val="black"/>
                </a:solidFill>
                <a:latin typeface="Century Gothic" panose="020B0502020202020204" pitchFamily="34" charset="0"/>
              </a:rPr>
              <a:t>For better positioning of SPS,  exam will be given as an optional (to test student understanding of each particular subject)</a:t>
            </a:r>
          </a:p>
          <a:p>
            <a:pPr marL="342900" indent="-342900" algn="just">
              <a:buFont typeface="Arial" panose="020B0604020202020204" pitchFamily="34" charset="0"/>
              <a:buChar char="•"/>
            </a:pPr>
            <a:endParaRPr lang="en-US" sz="1600" dirty="0" smtClean="0">
              <a:solidFill>
                <a:prstClr val="black"/>
              </a:solidFill>
              <a:latin typeface="Century Gothic" panose="020B0502020202020204" pitchFamily="34" charset="0"/>
            </a:endParaRPr>
          </a:p>
          <a:p>
            <a:pPr marL="342900" indent="-342900" algn="just">
              <a:buFont typeface="Arial" panose="020B0604020202020204" pitchFamily="34" charset="0"/>
              <a:buChar char="•"/>
            </a:pPr>
            <a:r>
              <a:rPr lang="en-US" sz="1600" dirty="0" smtClean="0">
                <a:solidFill>
                  <a:prstClr val="black"/>
                </a:solidFill>
                <a:latin typeface="Century Gothic" panose="020B0502020202020204" pitchFamily="34" charset="0"/>
              </a:rPr>
              <a:t>Exam, Marking &amp; Certification will be provided by SALIHIN (For those who seat for exam).</a:t>
            </a:r>
          </a:p>
          <a:p>
            <a:pPr marL="342900" indent="-342900" algn="just">
              <a:buFont typeface="Arial" panose="020B0604020202020204" pitchFamily="34" charset="0"/>
              <a:buChar char="•"/>
            </a:pPr>
            <a:endParaRPr lang="en-US" sz="1600" dirty="0" smtClean="0">
              <a:solidFill>
                <a:prstClr val="black"/>
              </a:solidFill>
              <a:latin typeface="Century Gothic" panose="020B0502020202020204" pitchFamily="34" charset="0"/>
            </a:endParaRPr>
          </a:p>
        </p:txBody>
      </p:sp>
      <p:sp>
        <p:nvSpPr>
          <p:cNvPr id="26" name="TextBox 25"/>
          <p:cNvSpPr txBox="1"/>
          <p:nvPr/>
        </p:nvSpPr>
        <p:spPr>
          <a:xfrm>
            <a:off x="457200" y="238780"/>
            <a:ext cx="4038600" cy="523220"/>
          </a:xfrm>
          <a:prstGeom prst="rect">
            <a:avLst/>
          </a:prstGeom>
          <a:noFill/>
        </p:spPr>
        <p:txBody>
          <a:bodyPr wrap="square" rtlCol="0">
            <a:spAutoFit/>
          </a:bodyPr>
          <a:lstStyle/>
          <a:p>
            <a:r>
              <a:rPr lang="en-MY" sz="2800" b="1" dirty="0" smtClean="0">
                <a:latin typeface="Century Gothic" panose="020B0502020202020204" pitchFamily="34" charset="0"/>
              </a:rPr>
              <a:t>THE PROPOSAL</a:t>
            </a:r>
            <a:endParaRPr lang="en-MY" sz="2800" dirty="0">
              <a:latin typeface="Century Gothic" panose="020B0502020202020204" pitchFamily="34" charset="0"/>
            </a:endParaRPr>
          </a:p>
        </p:txBody>
      </p:sp>
      <p:sp>
        <p:nvSpPr>
          <p:cNvPr id="27" name="Rectangle 26"/>
          <p:cNvSpPr/>
          <p:nvPr/>
        </p:nvSpPr>
        <p:spPr>
          <a:xfrm>
            <a:off x="457200" y="666690"/>
            <a:ext cx="6172200" cy="400110"/>
          </a:xfrm>
          <a:prstGeom prst="rect">
            <a:avLst/>
          </a:prstGeom>
        </p:spPr>
        <p:txBody>
          <a:bodyPr wrap="square">
            <a:spAutoFit/>
          </a:bodyPr>
          <a:lstStyle/>
          <a:p>
            <a:r>
              <a:rPr lang="en-US" sz="2000" dirty="0" smtClean="0">
                <a:solidFill>
                  <a:prstClr val="black"/>
                </a:solidFill>
                <a:latin typeface="Century Gothic" panose="020B0502020202020204" pitchFamily="34" charset="0"/>
              </a:rPr>
              <a:t>SPS As Optional Learning Tool </a:t>
            </a:r>
            <a:endParaRPr lang="en-MY" sz="20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9681281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6" name="TextBox 5"/>
          <p:cNvSpPr txBox="1"/>
          <p:nvPr/>
        </p:nvSpPr>
        <p:spPr>
          <a:xfrm>
            <a:off x="457200" y="238780"/>
            <a:ext cx="4038600" cy="523220"/>
          </a:xfrm>
          <a:prstGeom prst="rect">
            <a:avLst/>
          </a:prstGeom>
          <a:noFill/>
        </p:spPr>
        <p:txBody>
          <a:bodyPr wrap="square" rtlCol="0">
            <a:spAutoFit/>
          </a:bodyPr>
          <a:lstStyle/>
          <a:p>
            <a:r>
              <a:rPr lang="en-MY" sz="2800" b="1" dirty="0" smtClean="0">
                <a:latin typeface="Century Gothic" panose="020B0502020202020204" pitchFamily="34" charset="0"/>
              </a:rPr>
              <a:t>THE PROPOSAL</a:t>
            </a:r>
            <a:endParaRPr lang="en-MY" sz="2800" dirty="0">
              <a:latin typeface="Century Gothic" panose="020B0502020202020204" pitchFamily="34" charset="0"/>
            </a:endParaRPr>
          </a:p>
        </p:txBody>
      </p:sp>
      <p:sp>
        <p:nvSpPr>
          <p:cNvPr id="7" name="Rectangle 6"/>
          <p:cNvSpPr/>
          <p:nvPr/>
        </p:nvSpPr>
        <p:spPr>
          <a:xfrm>
            <a:off x="457200" y="666690"/>
            <a:ext cx="6172200" cy="400110"/>
          </a:xfrm>
          <a:prstGeom prst="rect">
            <a:avLst/>
          </a:prstGeom>
        </p:spPr>
        <p:txBody>
          <a:bodyPr wrap="square">
            <a:spAutoFit/>
          </a:bodyPr>
          <a:lstStyle/>
          <a:p>
            <a:r>
              <a:rPr lang="en-US" sz="2000" dirty="0" smtClean="0">
                <a:solidFill>
                  <a:prstClr val="black"/>
                </a:solidFill>
                <a:latin typeface="Century Gothic" panose="020B0502020202020204" pitchFamily="34" charset="0"/>
              </a:rPr>
              <a:t>Proposed Modules - Summary</a:t>
            </a:r>
            <a:endParaRPr lang="en-MY" sz="2000" dirty="0">
              <a:solidFill>
                <a:prstClr val="black"/>
              </a:solidFill>
              <a:latin typeface="Century Gothic" panose="020B0502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584256917"/>
              </p:ext>
            </p:extLst>
          </p:nvPr>
        </p:nvGraphicFramePr>
        <p:xfrm>
          <a:off x="457200" y="2087880"/>
          <a:ext cx="8305800" cy="1920240"/>
        </p:xfrm>
        <a:graphic>
          <a:graphicData uri="http://schemas.openxmlformats.org/drawingml/2006/table">
            <a:tbl>
              <a:tblPr firstRow="1" bandRow="1">
                <a:tableStyleId>{F5AB1C69-6EDB-4FF4-983F-18BD219EF322}</a:tableStyleId>
              </a:tblPr>
              <a:tblGrid>
                <a:gridCol w="1854693"/>
                <a:gridCol w="6451107"/>
              </a:tblGrid>
              <a:tr h="227015">
                <a:tc>
                  <a:txBody>
                    <a:bodyPr/>
                    <a:lstStyle/>
                    <a:p>
                      <a:pPr algn="ctr"/>
                      <a:r>
                        <a:rPr lang="en-US" sz="2000" b="0" dirty="0" smtClean="0">
                          <a:solidFill>
                            <a:schemeClr val="tx1"/>
                          </a:solidFill>
                        </a:rPr>
                        <a:t>SPS Modules </a:t>
                      </a:r>
                      <a:endParaRPr lang="en-MY" sz="2000" b="0" dirty="0">
                        <a:solidFill>
                          <a:schemeClr val="tx1"/>
                        </a:solidFill>
                      </a:endParaRPr>
                    </a:p>
                  </a:txBody>
                  <a:tcPr anchor="ctr">
                    <a:solidFill>
                      <a:srgbClr val="92D050"/>
                    </a:solidFill>
                  </a:tcPr>
                </a:tc>
                <a:tc>
                  <a:txBody>
                    <a:bodyPr/>
                    <a:lstStyle/>
                    <a:p>
                      <a:pPr marL="342900" indent="-342900" algn="just">
                        <a:buAutoNum type="arabicPeriod"/>
                      </a:pPr>
                      <a:r>
                        <a:rPr lang="en-US" sz="2000" b="0" dirty="0" smtClean="0">
                          <a:solidFill>
                            <a:schemeClr val="tx1"/>
                          </a:solidFill>
                        </a:rPr>
                        <a:t>Setup &amp; Operate Admin</a:t>
                      </a:r>
                      <a:r>
                        <a:rPr lang="en-US" sz="2000" b="0" baseline="0" dirty="0" smtClean="0">
                          <a:solidFill>
                            <a:schemeClr val="tx1"/>
                          </a:solidFill>
                        </a:rPr>
                        <a:t> &amp; General Setup Module</a:t>
                      </a:r>
                    </a:p>
                    <a:p>
                      <a:pPr marL="342900" indent="-342900" algn="just">
                        <a:buAutoNum type="arabicPeriod"/>
                      </a:pPr>
                      <a:r>
                        <a:rPr lang="en-US" sz="2000" b="0" baseline="0" dirty="0" smtClean="0">
                          <a:solidFill>
                            <a:schemeClr val="tx1"/>
                          </a:solidFill>
                        </a:rPr>
                        <a:t>General Ledger Module</a:t>
                      </a:r>
                    </a:p>
                    <a:p>
                      <a:pPr marL="342900" indent="-342900" algn="just">
                        <a:buAutoNum type="arabicPeriod"/>
                      </a:pPr>
                      <a:r>
                        <a:rPr lang="en-US" sz="2000" b="0" baseline="0" dirty="0" smtClean="0">
                          <a:solidFill>
                            <a:schemeClr val="tx1"/>
                          </a:solidFill>
                        </a:rPr>
                        <a:t>Account Receivables Module</a:t>
                      </a:r>
                    </a:p>
                    <a:p>
                      <a:pPr marL="342900" indent="-342900" algn="just">
                        <a:buAutoNum type="arabicPeriod"/>
                      </a:pPr>
                      <a:r>
                        <a:rPr lang="en-US" sz="2000" b="0" baseline="0" dirty="0" smtClean="0">
                          <a:solidFill>
                            <a:schemeClr val="tx1"/>
                          </a:solidFill>
                        </a:rPr>
                        <a:t>Account Payables Module</a:t>
                      </a:r>
                    </a:p>
                    <a:p>
                      <a:pPr marL="342900" indent="-342900" algn="just">
                        <a:buAutoNum type="arabicPeriod"/>
                      </a:pPr>
                      <a:r>
                        <a:rPr lang="en-US" sz="2000" b="0" baseline="0" dirty="0" smtClean="0">
                          <a:solidFill>
                            <a:schemeClr val="tx1"/>
                          </a:solidFill>
                        </a:rPr>
                        <a:t>GST Module</a:t>
                      </a:r>
                    </a:p>
                    <a:p>
                      <a:pPr marL="342900" indent="-342900" algn="just">
                        <a:buAutoNum type="arabicPeriod"/>
                      </a:pPr>
                      <a:r>
                        <a:rPr lang="en-US" sz="2000" b="0" baseline="0" dirty="0" smtClean="0">
                          <a:solidFill>
                            <a:schemeClr val="tx1"/>
                          </a:solidFill>
                        </a:rPr>
                        <a:t>Zakat &amp; </a:t>
                      </a:r>
                      <a:r>
                        <a:rPr lang="en-US" sz="2000" b="0" baseline="0" dirty="0" err="1" smtClean="0">
                          <a:solidFill>
                            <a:schemeClr val="tx1"/>
                          </a:solidFill>
                        </a:rPr>
                        <a:t>Waqf</a:t>
                      </a:r>
                      <a:r>
                        <a:rPr lang="en-US" sz="2000" b="0" baseline="0" dirty="0" smtClean="0">
                          <a:solidFill>
                            <a:schemeClr val="tx1"/>
                          </a:solidFill>
                        </a:rPr>
                        <a:t> Modules</a:t>
                      </a:r>
                      <a:endParaRPr lang="en-MY" sz="2000" b="0" dirty="0">
                        <a:solidFill>
                          <a:schemeClr val="tx1"/>
                        </a:solidFill>
                      </a:endParaRPr>
                    </a:p>
                  </a:txBody>
                  <a:tcPr>
                    <a:solidFill>
                      <a:schemeClr val="bg1">
                        <a:lumMod val="95000"/>
                      </a:schemeClr>
                    </a:solidFill>
                  </a:tcPr>
                </a:tc>
              </a:tr>
            </a:tbl>
          </a:graphicData>
        </a:graphic>
      </p:graphicFrame>
    </p:spTree>
    <p:extLst>
      <p:ext uri="{BB962C8B-B14F-4D97-AF65-F5344CB8AC3E}">
        <p14:creationId xmlns:p14="http://schemas.microsoft.com/office/powerpoint/2010/main" val="216632366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8" name="Shape 288"/>
          <p:cNvSpPr txBox="1"/>
          <p:nvPr/>
        </p:nvSpPr>
        <p:spPr>
          <a:xfrm>
            <a:off x="502265" y="1489601"/>
            <a:ext cx="8088923" cy="3920599"/>
          </a:xfrm>
          <a:prstGeom prst="rect">
            <a:avLst/>
          </a:prstGeom>
          <a:noFill/>
          <a:ln>
            <a:noFill/>
          </a:ln>
        </p:spPr>
        <p:txBody>
          <a:bodyPr lIns="84392" tIns="42185" rIns="84392" bIns="42185" anchor="t" anchorCtr="0">
            <a:noAutofit/>
          </a:bodyPr>
          <a:lstStyle/>
          <a:p>
            <a:pPr marL="342900" indent="-342900" algn="just">
              <a:buAutoNum type="arabicPeriod"/>
            </a:pPr>
            <a:r>
              <a:rPr lang="en-US" sz="1600" dirty="0"/>
              <a:t>Setup &amp; Operate </a:t>
            </a:r>
            <a:r>
              <a:rPr lang="en-US" sz="1600" dirty="0" smtClean="0"/>
              <a:t>General </a:t>
            </a:r>
            <a:r>
              <a:rPr lang="en-US" sz="1600" dirty="0"/>
              <a:t>Setup </a:t>
            </a:r>
            <a:r>
              <a:rPr lang="en-US" sz="1600" dirty="0" smtClean="0"/>
              <a:t>Module</a:t>
            </a:r>
          </a:p>
          <a:p>
            <a:pPr marL="800100" lvl="1" indent="-342900" algn="just">
              <a:buFont typeface="Arial" panose="020B0604020202020204" pitchFamily="34" charset="0"/>
              <a:buChar char="•"/>
            </a:pPr>
            <a:r>
              <a:rPr lang="en-US" sz="1600" dirty="0" smtClean="0"/>
              <a:t>How to setup a company</a:t>
            </a:r>
          </a:p>
          <a:p>
            <a:pPr marL="800100" lvl="1" indent="-342900" algn="just">
              <a:buFont typeface="Arial" panose="020B0604020202020204" pitchFamily="34" charset="0"/>
              <a:buChar char="•"/>
            </a:pPr>
            <a:r>
              <a:rPr lang="en-US" sz="1600" dirty="0" smtClean="0"/>
              <a:t>How to setup employee</a:t>
            </a:r>
          </a:p>
          <a:p>
            <a:pPr marL="800100" lvl="1" indent="-342900" algn="just">
              <a:buFont typeface="Arial" panose="020B0604020202020204" pitchFamily="34" charset="0"/>
              <a:buChar char="•"/>
            </a:pPr>
            <a:r>
              <a:rPr lang="en-US" sz="1600" dirty="0" smtClean="0"/>
              <a:t>How to setup agent</a:t>
            </a:r>
          </a:p>
          <a:p>
            <a:pPr marL="800100" lvl="1" indent="-342900" algn="just">
              <a:buFont typeface="Arial" panose="020B0604020202020204" pitchFamily="34" charset="0"/>
              <a:buChar char="•"/>
            </a:pPr>
            <a:r>
              <a:rPr lang="en-US" sz="1600" dirty="0" smtClean="0"/>
              <a:t>How to setup master code</a:t>
            </a:r>
          </a:p>
          <a:p>
            <a:pPr marL="800100" lvl="1" indent="-342900" algn="just">
              <a:buFont typeface="Arial" panose="020B0604020202020204" pitchFamily="34" charset="0"/>
              <a:buChar char="•"/>
            </a:pPr>
            <a:r>
              <a:rPr lang="en-US" sz="1600" dirty="0" smtClean="0"/>
              <a:t>How to setup project</a:t>
            </a:r>
          </a:p>
          <a:p>
            <a:pPr marL="800100" lvl="1" indent="-342900" algn="just">
              <a:buFont typeface="Arial" panose="020B0604020202020204" pitchFamily="34" charset="0"/>
              <a:buChar char="•"/>
            </a:pPr>
            <a:r>
              <a:rPr lang="en-US" sz="1600" dirty="0" smtClean="0"/>
              <a:t>How to setup terms</a:t>
            </a:r>
          </a:p>
          <a:p>
            <a:pPr marL="800100" lvl="1" indent="-342900" algn="just">
              <a:buFont typeface="Arial" panose="020B0604020202020204" pitchFamily="34" charset="0"/>
              <a:buChar char="•"/>
            </a:pPr>
            <a:r>
              <a:rPr lang="en-US" sz="1600" dirty="0" smtClean="0"/>
              <a:t>How to setup bank</a:t>
            </a:r>
          </a:p>
          <a:p>
            <a:pPr marL="800100" lvl="1" indent="-342900" algn="just">
              <a:buFont typeface="Arial" panose="020B0604020202020204" pitchFamily="34" charset="0"/>
              <a:buChar char="•"/>
            </a:pPr>
            <a:r>
              <a:rPr lang="en-US" sz="1600" dirty="0" smtClean="0"/>
              <a:t>How to setup ship to (location)</a:t>
            </a:r>
          </a:p>
          <a:p>
            <a:pPr marL="800100" lvl="1" indent="-342900" algn="just">
              <a:buFont typeface="Arial" panose="020B0604020202020204" pitchFamily="34" charset="0"/>
              <a:buChar char="•"/>
            </a:pPr>
            <a:r>
              <a:rPr lang="en-US" sz="1600" dirty="0" smtClean="0"/>
              <a:t>How to setup a graph</a:t>
            </a:r>
          </a:p>
          <a:p>
            <a:pPr marL="800100" lvl="1" indent="-342900" algn="just">
              <a:buFont typeface="Arial" panose="020B0604020202020204" pitchFamily="34" charset="0"/>
              <a:buChar char="•"/>
            </a:pPr>
            <a:endParaRPr lang="en-US" sz="1600" dirty="0"/>
          </a:p>
          <a:p>
            <a:pPr marL="342900" indent="-342900" algn="just">
              <a:buAutoNum type="arabicPeriod"/>
            </a:pPr>
            <a:r>
              <a:rPr lang="en-US" sz="1600" dirty="0"/>
              <a:t>Setup </a:t>
            </a:r>
            <a:r>
              <a:rPr lang="en-US" sz="1600" dirty="0" smtClean="0"/>
              <a:t>&amp; Operate Admin Module</a:t>
            </a:r>
          </a:p>
          <a:p>
            <a:pPr marL="800100" lvl="1" indent="-342900" algn="just">
              <a:buFont typeface="Arial" panose="020B0604020202020204" pitchFamily="34" charset="0"/>
              <a:buChar char="•"/>
            </a:pPr>
            <a:r>
              <a:rPr lang="en-US" sz="1600" dirty="0" smtClean="0"/>
              <a:t>How to add/edit &amp; authorization of access for each user</a:t>
            </a:r>
          </a:p>
          <a:p>
            <a:pPr marL="800100" lvl="1" indent="-342900" algn="just">
              <a:buFont typeface="Arial" panose="020B0604020202020204" pitchFamily="34" charset="0"/>
              <a:buChar char="•"/>
            </a:pPr>
            <a:r>
              <a:rPr lang="en-US" sz="1600" dirty="0" smtClean="0"/>
              <a:t>How to search &amp; produce log report</a:t>
            </a:r>
          </a:p>
          <a:p>
            <a:pPr marL="800100" lvl="1" indent="-342900" algn="just">
              <a:buFont typeface="Arial" panose="020B0604020202020204" pitchFamily="34" charset="0"/>
              <a:buChar char="•"/>
            </a:pPr>
            <a:r>
              <a:rPr lang="en-US" sz="1600" dirty="0" smtClean="0"/>
              <a:t>How to perform a backup</a:t>
            </a:r>
          </a:p>
          <a:p>
            <a:pPr marL="800100" lvl="1" indent="-342900" algn="just">
              <a:buFont typeface="Arial" panose="020B0604020202020204" pitchFamily="34" charset="0"/>
              <a:buChar char="•"/>
            </a:pPr>
            <a:r>
              <a:rPr lang="en-US" sz="1600" dirty="0" smtClean="0"/>
              <a:t>How to upgrade license &amp; version</a:t>
            </a:r>
          </a:p>
        </p:txBody>
      </p:sp>
      <p:sp>
        <p:nvSpPr>
          <p:cNvPr id="6" name="TextBox 5"/>
          <p:cNvSpPr txBox="1"/>
          <p:nvPr/>
        </p:nvSpPr>
        <p:spPr>
          <a:xfrm>
            <a:off x="457200" y="238780"/>
            <a:ext cx="4038600" cy="523220"/>
          </a:xfrm>
          <a:prstGeom prst="rect">
            <a:avLst/>
          </a:prstGeom>
          <a:noFill/>
        </p:spPr>
        <p:txBody>
          <a:bodyPr wrap="square" rtlCol="0">
            <a:spAutoFit/>
          </a:bodyPr>
          <a:lstStyle/>
          <a:p>
            <a:r>
              <a:rPr lang="en-MY" sz="2800" b="1" dirty="0" smtClean="0">
                <a:latin typeface="Century Gothic" panose="020B0502020202020204" pitchFamily="34" charset="0"/>
              </a:rPr>
              <a:t>THE PROPOSAL</a:t>
            </a:r>
            <a:endParaRPr lang="en-MY" sz="2800" dirty="0">
              <a:latin typeface="Century Gothic" panose="020B0502020202020204" pitchFamily="34" charset="0"/>
            </a:endParaRPr>
          </a:p>
        </p:txBody>
      </p:sp>
      <p:sp>
        <p:nvSpPr>
          <p:cNvPr id="7" name="Rectangle 6"/>
          <p:cNvSpPr/>
          <p:nvPr/>
        </p:nvSpPr>
        <p:spPr>
          <a:xfrm>
            <a:off x="457200" y="666690"/>
            <a:ext cx="6172200" cy="400110"/>
          </a:xfrm>
          <a:prstGeom prst="rect">
            <a:avLst/>
          </a:prstGeom>
        </p:spPr>
        <p:txBody>
          <a:bodyPr wrap="square">
            <a:spAutoFit/>
          </a:bodyPr>
          <a:lstStyle/>
          <a:p>
            <a:r>
              <a:rPr lang="en-US" sz="2000" dirty="0" smtClean="0">
                <a:solidFill>
                  <a:prstClr val="black"/>
                </a:solidFill>
                <a:latin typeface="Century Gothic" panose="020B0502020202020204" pitchFamily="34" charset="0"/>
              </a:rPr>
              <a:t>Proposed Modules - Details</a:t>
            </a:r>
            <a:endParaRPr lang="en-MY" sz="20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25351493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8" name="Shape 288"/>
          <p:cNvSpPr txBox="1"/>
          <p:nvPr/>
        </p:nvSpPr>
        <p:spPr>
          <a:xfrm>
            <a:off x="502265" y="1371600"/>
            <a:ext cx="8088923" cy="3920599"/>
          </a:xfrm>
          <a:prstGeom prst="rect">
            <a:avLst/>
          </a:prstGeom>
          <a:noFill/>
          <a:ln>
            <a:noFill/>
          </a:ln>
        </p:spPr>
        <p:txBody>
          <a:bodyPr lIns="84392" tIns="42185" rIns="84392" bIns="42185" anchor="t" anchorCtr="0">
            <a:noAutofit/>
          </a:bodyPr>
          <a:lstStyle/>
          <a:p>
            <a:pPr marL="342900" indent="-342900" algn="just">
              <a:buAutoNum type="arabicPeriod" startAt="3"/>
            </a:pPr>
            <a:r>
              <a:rPr lang="en-US" sz="1600" dirty="0" smtClean="0"/>
              <a:t>Setup </a:t>
            </a:r>
            <a:r>
              <a:rPr lang="en-US" sz="1600" dirty="0"/>
              <a:t>General Ledger </a:t>
            </a:r>
            <a:r>
              <a:rPr lang="en-US" sz="1600" dirty="0" smtClean="0"/>
              <a:t>Module</a:t>
            </a:r>
          </a:p>
          <a:p>
            <a:pPr marL="742950" lvl="1" indent="-285750" algn="just">
              <a:buFont typeface="Arial" panose="020B0604020202020204" pitchFamily="34" charset="0"/>
              <a:buChar char="•"/>
            </a:pPr>
            <a:r>
              <a:rPr lang="en-US" sz="1600" dirty="0" smtClean="0"/>
              <a:t>How to setup financial year, chart of account, opening balance  &amp; other sub modules</a:t>
            </a:r>
          </a:p>
          <a:p>
            <a:pPr marL="742950" lvl="1" indent="-285750" algn="just">
              <a:buFont typeface="Arial" panose="020B0604020202020204" pitchFamily="34" charset="0"/>
              <a:buChar char="•"/>
            </a:pPr>
            <a:r>
              <a:rPr lang="en-US" sz="1600" dirty="0" smtClean="0"/>
              <a:t>How to perform transaction</a:t>
            </a:r>
          </a:p>
          <a:p>
            <a:pPr marL="742950" lvl="1" indent="-285750" algn="just">
              <a:buFont typeface="Arial" panose="020B0604020202020204" pitchFamily="34" charset="0"/>
              <a:buChar char="•"/>
            </a:pPr>
            <a:r>
              <a:rPr lang="en-US" sz="1600" dirty="0" smtClean="0"/>
              <a:t>How to generate and produce report</a:t>
            </a:r>
          </a:p>
          <a:p>
            <a:pPr marL="742950" lvl="1" indent="-285750" algn="just">
              <a:buFont typeface="Arial" panose="020B0604020202020204" pitchFamily="34" charset="0"/>
              <a:buChar char="•"/>
            </a:pPr>
            <a:endParaRPr lang="en-US" sz="1600" dirty="0"/>
          </a:p>
          <a:p>
            <a:pPr algn="just"/>
            <a:r>
              <a:rPr lang="en-US" sz="1600" dirty="0" smtClean="0"/>
              <a:t>4.    Setup </a:t>
            </a:r>
            <a:r>
              <a:rPr lang="en-US" sz="1600" dirty="0"/>
              <a:t>Account Receivables </a:t>
            </a:r>
            <a:r>
              <a:rPr lang="en-US" sz="1600" dirty="0" smtClean="0"/>
              <a:t>Module</a:t>
            </a:r>
          </a:p>
          <a:p>
            <a:pPr marL="800100" lvl="1" indent="-342900" algn="just">
              <a:buFont typeface="Arial" panose="020B0604020202020204" pitchFamily="34" charset="0"/>
              <a:buChar char="•"/>
            </a:pPr>
            <a:r>
              <a:rPr lang="en-US" sz="1600" dirty="0" smtClean="0"/>
              <a:t>How to setup customers</a:t>
            </a:r>
          </a:p>
          <a:p>
            <a:pPr marL="800100" lvl="1" indent="-342900" algn="just">
              <a:buFont typeface="Arial" panose="020B0604020202020204" pitchFamily="34" charset="0"/>
              <a:buChar char="•"/>
            </a:pPr>
            <a:r>
              <a:rPr lang="en-US" sz="1600" dirty="0" smtClean="0"/>
              <a:t>How to setup historical customer invoice</a:t>
            </a:r>
          </a:p>
          <a:p>
            <a:pPr marL="800100" lvl="1" indent="-342900" algn="just">
              <a:buFont typeface="Arial" panose="020B0604020202020204" pitchFamily="34" charset="0"/>
              <a:buChar char="•"/>
            </a:pPr>
            <a:r>
              <a:rPr lang="en-US" sz="1600" dirty="0" smtClean="0"/>
              <a:t>How to perform sales transaction</a:t>
            </a:r>
          </a:p>
          <a:p>
            <a:pPr marL="800100" lvl="1" indent="-342900" algn="just">
              <a:buFont typeface="Arial" panose="020B0604020202020204" pitchFamily="34" charset="0"/>
              <a:buChar char="•"/>
            </a:pPr>
            <a:r>
              <a:rPr lang="en-US" sz="1600" dirty="0" smtClean="0"/>
              <a:t>How to generate &amp; produce report</a:t>
            </a:r>
          </a:p>
          <a:p>
            <a:pPr marL="800100" lvl="1" indent="-342900" algn="just">
              <a:buFont typeface="Arial" panose="020B0604020202020204" pitchFamily="34" charset="0"/>
              <a:buChar char="•"/>
            </a:pPr>
            <a:endParaRPr lang="en-US" sz="1600" dirty="0"/>
          </a:p>
          <a:p>
            <a:pPr algn="just"/>
            <a:r>
              <a:rPr lang="en-US" sz="1600" dirty="0" smtClean="0"/>
              <a:t>5.    Setup </a:t>
            </a:r>
            <a:r>
              <a:rPr lang="en-US" sz="1600" dirty="0"/>
              <a:t>Account Payables </a:t>
            </a:r>
            <a:r>
              <a:rPr lang="en-US" sz="1600" dirty="0" smtClean="0"/>
              <a:t>Module</a:t>
            </a:r>
          </a:p>
          <a:p>
            <a:pPr marL="800100" lvl="1" indent="-342900" algn="just">
              <a:buFont typeface="Arial" panose="020B0604020202020204" pitchFamily="34" charset="0"/>
              <a:buChar char="•"/>
            </a:pPr>
            <a:r>
              <a:rPr lang="en-US" sz="1600" dirty="0" smtClean="0"/>
              <a:t>How to setup supplier</a:t>
            </a:r>
          </a:p>
          <a:p>
            <a:pPr marL="800100" lvl="1" indent="-342900" algn="just">
              <a:buFont typeface="Arial" panose="020B0604020202020204" pitchFamily="34" charset="0"/>
              <a:buChar char="•"/>
            </a:pPr>
            <a:r>
              <a:rPr lang="en-US" sz="1600" dirty="0" smtClean="0"/>
              <a:t>How to setup historical supplier invoice</a:t>
            </a:r>
          </a:p>
          <a:p>
            <a:pPr marL="800100" lvl="1" indent="-342900" algn="just">
              <a:buFont typeface="Arial" panose="020B0604020202020204" pitchFamily="34" charset="0"/>
              <a:buChar char="•"/>
            </a:pPr>
            <a:r>
              <a:rPr lang="en-US" sz="1600" dirty="0" smtClean="0"/>
              <a:t>How to perform  purchases transaction</a:t>
            </a:r>
          </a:p>
          <a:p>
            <a:pPr marL="800100" lvl="1" indent="-342900" algn="just">
              <a:buFont typeface="Arial" panose="020B0604020202020204" pitchFamily="34" charset="0"/>
              <a:buChar char="•"/>
            </a:pPr>
            <a:r>
              <a:rPr lang="en-US" sz="1600" dirty="0" smtClean="0"/>
              <a:t>How to generate &amp; produce report</a:t>
            </a:r>
            <a:endParaRPr lang="en-US" sz="1600" dirty="0"/>
          </a:p>
        </p:txBody>
      </p:sp>
      <p:sp>
        <p:nvSpPr>
          <p:cNvPr id="6" name="TextBox 5"/>
          <p:cNvSpPr txBox="1"/>
          <p:nvPr/>
        </p:nvSpPr>
        <p:spPr>
          <a:xfrm>
            <a:off x="457200" y="238780"/>
            <a:ext cx="4038600" cy="523220"/>
          </a:xfrm>
          <a:prstGeom prst="rect">
            <a:avLst/>
          </a:prstGeom>
          <a:noFill/>
        </p:spPr>
        <p:txBody>
          <a:bodyPr wrap="square" rtlCol="0">
            <a:spAutoFit/>
          </a:bodyPr>
          <a:lstStyle/>
          <a:p>
            <a:r>
              <a:rPr lang="en-MY" sz="2800" b="1" dirty="0" smtClean="0">
                <a:latin typeface="Century Gothic" panose="020B0502020202020204" pitchFamily="34" charset="0"/>
              </a:rPr>
              <a:t>THE PROPOSAL</a:t>
            </a:r>
            <a:endParaRPr lang="en-MY" sz="2800" dirty="0">
              <a:latin typeface="Century Gothic" panose="020B0502020202020204" pitchFamily="34" charset="0"/>
            </a:endParaRPr>
          </a:p>
        </p:txBody>
      </p:sp>
      <p:sp>
        <p:nvSpPr>
          <p:cNvPr id="7" name="Rectangle 6"/>
          <p:cNvSpPr/>
          <p:nvPr/>
        </p:nvSpPr>
        <p:spPr>
          <a:xfrm>
            <a:off x="457200" y="666690"/>
            <a:ext cx="6172200" cy="400110"/>
          </a:xfrm>
          <a:prstGeom prst="rect">
            <a:avLst/>
          </a:prstGeom>
        </p:spPr>
        <p:txBody>
          <a:bodyPr wrap="square">
            <a:spAutoFit/>
          </a:bodyPr>
          <a:lstStyle/>
          <a:p>
            <a:r>
              <a:rPr lang="en-US" sz="2000" dirty="0" smtClean="0">
                <a:solidFill>
                  <a:prstClr val="black"/>
                </a:solidFill>
                <a:latin typeface="Century Gothic" panose="020B0502020202020204" pitchFamily="34" charset="0"/>
              </a:rPr>
              <a:t>Proposed </a:t>
            </a:r>
            <a:r>
              <a:rPr lang="en-US" sz="2000" dirty="0">
                <a:solidFill>
                  <a:prstClr val="black"/>
                </a:solidFill>
                <a:latin typeface="Century Gothic" panose="020B0502020202020204" pitchFamily="34" charset="0"/>
              </a:rPr>
              <a:t>Modules  - Details</a:t>
            </a:r>
            <a:endParaRPr lang="en-MY" sz="20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25575981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8" name="Shape 288"/>
          <p:cNvSpPr txBox="1"/>
          <p:nvPr/>
        </p:nvSpPr>
        <p:spPr>
          <a:xfrm>
            <a:off x="502265" y="1371600"/>
            <a:ext cx="8088923" cy="3920599"/>
          </a:xfrm>
          <a:prstGeom prst="rect">
            <a:avLst/>
          </a:prstGeom>
          <a:noFill/>
          <a:ln>
            <a:noFill/>
          </a:ln>
        </p:spPr>
        <p:txBody>
          <a:bodyPr lIns="84392" tIns="42185" rIns="84392" bIns="42185" anchor="t" anchorCtr="0">
            <a:noAutofit/>
          </a:bodyPr>
          <a:lstStyle/>
          <a:p>
            <a:pPr marL="342900" indent="-342900" algn="just">
              <a:buFont typeface="+mj-lt"/>
              <a:buAutoNum type="arabicPeriod" startAt="6"/>
            </a:pPr>
            <a:r>
              <a:rPr lang="en-US" sz="1600" dirty="0" smtClean="0"/>
              <a:t>Setup </a:t>
            </a:r>
            <a:r>
              <a:rPr lang="en-US" sz="1600" dirty="0"/>
              <a:t>&amp; Operate GST Module</a:t>
            </a:r>
          </a:p>
          <a:p>
            <a:pPr marL="800100" lvl="1" indent="-342900" algn="just">
              <a:buFont typeface="Arial" panose="020B0604020202020204" pitchFamily="34" charset="0"/>
              <a:buChar char="•"/>
            </a:pPr>
            <a:r>
              <a:rPr lang="en-US" sz="1600" dirty="0"/>
              <a:t>How to setup GST requirement</a:t>
            </a:r>
          </a:p>
          <a:p>
            <a:pPr marL="800100" lvl="1" indent="-342900" algn="just">
              <a:buFont typeface="Arial" panose="020B0604020202020204" pitchFamily="34" charset="0"/>
              <a:buChar char="•"/>
            </a:pPr>
            <a:r>
              <a:rPr lang="en-US" sz="1600" dirty="0"/>
              <a:t>How to perform GST transaction</a:t>
            </a:r>
          </a:p>
          <a:p>
            <a:pPr marL="800100" lvl="1" indent="-342900" algn="just">
              <a:buFont typeface="Arial" panose="020B0604020202020204" pitchFamily="34" charset="0"/>
              <a:buChar char="•"/>
            </a:pPr>
            <a:r>
              <a:rPr lang="en-US" sz="1600" dirty="0"/>
              <a:t>How to generate &amp; produce GST report</a:t>
            </a:r>
          </a:p>
          <a:p>
            <a:pPr marL="800100" lvl="1" indent="-342900" algn="just">
              <a:buFont typeface="Arial" panose="020B0604020202020204" pitchFamily="34" charset="0"/>
              <a:buChar char="•"/>
            </a:pPr>
            <a:r>
              <a:rPr lang="en-US" sz="1600" dirty="0"/>
              <a:t>How to generate &amp; submit </a:t>
            </a:r>
            <a:r>
              <a:rPr lang="en-US" sz="1600" dirty="0" smtClean="0"/>
              <a:t>GST-03</a:t>
            </a:r>
          </a:p>
          <a:p>
            <a:pPr marL="800100" lvl="1" indent="-342900" algn="just">
              <a:buFont typeface="+mj-lt"/>
              <a:buAutoNum type="arabicPeriod" startAt="6"/>
            </a:pPr>
            <a:endParaRPr lang="en-US" sz="1600" dirty="0"/>
          </a:p>
          <a:p>
            <a:pPr marL="342900" indent="-342900" algn="just">
              <a:buFont typeface="+mj-lt"/>
              <a:buAutoNum type="arabicPeriod" startAt="7"/>
            </a:pPr>
            <a:r>
              <a:rPr lang="en-US" sz="1600" dirty="0" smtClean="0"/>
              <a:t>Setup </a:t>
            </a:r>
            <a:r>
              <a:rPr lang="en-US" sz="1600" dirty="0"/>
              <a:t>&amp; Operate Zakat &amp; </a:t>
            </a:r>
            <a:r>
              <a:rPr lang="en-US" sz="1600" dirty="0" err="1"/>
              <a:t>Waqf</a:t>
            </a:r>
            <a:r>
              <a:rPr lang="en-US" sz="1600" dirty="0"/>
              <a:t> Modules</a:t>
            </a:r>
          </a:p>
          <a:p>
            <a:pPr marL="800100" lvl="1" indent="-342900" algn="just">
              <a:buFont typeface="Arial" panose="020B0604020202020204" pitchFamily="34" charset="0"/>
              <a:buChar char="•"/>
            </a:pPr>
            <a:r>
              <a:rPr lang="en-US" sz="1600" dirty="0"/>
              <a:t>How to setup zakat </a:t>
            </a:r>
            <a:r>
              <a:rPr lang="en-US" sz="1600" dirty="0" err="1"/>
              <a:t>nisab</a:t>
            </a:r>
            <a:r>
              <a:rPr lang="en-US" sz="1600" dirty="0"/>
              <a:t> &amp; </a:t>
            </a:r>
            <a:r>
              <a:rPr lang="en-US" sz="1600" dirty="0" err="1"/>
              <a:t>centre</a:t>
            </a:r>
            <a:endParaRPr lang="en-US" sz="1600" dirty="0"/>
          </a:p>
          <a:p>
            <a:pPr marL="800100" lvl="1" indent="-342900" algn="just">
              <a:buFont typeface="Arial" panose="020B0604020202020204" pitchFamily="34" charset="0"/>
              <a:buChar char="•"/>
            </a:pPr>
            <a:r>
              <a:rPr lang="en-US" sz="1600" dirty="0"/>
              <a:t>How to setup </a:t>
            </a:r>
            <a:r>
              <a:rPr lang="en-US" sz="1600" dirty="0" err="1"/>
              <a:t>waqf</a:t>
            </a:r>
            <a:r>
              <a:rPr lang="en-US" sz="1600" dirty="0"/>
              <a:t> &amp; </a:t>
            </a:r>
            <a:r>
              <a:rPr lang="en-US" sz="1600" dirty="0" err="1"/>
              <a:t>waqf</a:t>
            </a:r>
            <a:r>
              <a:rPr lang="en-US" sz="1600" dirty="0"/>
              <a:t> </a:t>
            </a:r>
            <a:r>
              <a:rPr lang="en-US" sz="1600" dirty="0" err="1"/>
              <a:t>centre</a:t>
            </a:r>
            <a:endParaRPr lang="en-US" sz="1600" dirty="0"/>
          </a:p>
          <a:p>
            <a:pPr marL="800100" lvl="1" indent="-342900" algn="just">
              <a:buFont typeface="Arial" panose="020B0604020202020204" pitchFamily="34" charset="0"/>
              <a:buChar char="•"/>
            </a:pPr>
            <a:r>
              <a:rPr lang="en-US" sz="1600" dirty="0"/>
              <a:t>How to perform zakat calculation</a:t>
            </a:r>
          </a:p>
          <a:p>
            <a:pPr marL="800100" lvl="1" indent="-342900" algn="just">
              <a:buFont typeface="Arial" panose="020B0604020202020204" pitchFamily="34" charset="0"/>
              <a:buChar char="•"/>
            </a:pPr>
            <a:r>
              <a:rPr lang="en-US" sz="1600" dirty="0"/>
              <a:t>How to perform </a:t>
            </a:r>
            <a:r>
              <a:rPr lang="en-US" sz="1600" dirty="0" err="1"/>
              <a:t>waqf</a:t>
            </a:r>
            <a:r>
              <a:rPr lang="en-US" sz="1600" dirty="0"/>
              <a:t> calculation</a:t>
            </a:r>
          </a:p>
          <a:p>
            <a:pPr marL="800100" lvl="1" indent="-342900" algn="just">
              <a:buFont typeface="Arial" panose="020B0604020202020204" pitchFamily="34" charset="0"/>
              <a:buChar char="•"/>
            </a:pPr>
            <a:r>
              <a:rPr lang="en-US" sz="1600" dirty="0"/>
              <a:t>How to generate &amp; produce zakat &amp; </a:t>
            </a:r>
            <a:r>
              <a:rPr lang="en-US" sz="1600" dirty="0" err="1"/>
              <a:t>waqf</a:t>
            </a:r>
            <a:r>
              <a:rPr lang="en-US" sz="1600" dirty="0"/>
              <a:t> </a:t>
            </a:r>
            <a:r>
              <a:rPr lang="en-US" sz="1600" dirty="0" smtClean="0"/>
              <a:t>report</a:t>
            </a:r>
          </a:p>
          <a:p>
            <a:pPr marL="800100" lvl="1" indent="-342900" algn="just">
              <a:buFont typeface="Arial" panose="020B0604020202020204" pitchFamily="34" charset="0"/>
              <a:buChar char="•"/>
            </a:pPr>
            <a:endParaRPr lang="en-US" sz="1600" dirty="0"/>
          </a:p>
          <a:p>
            <a:pPr marL="800100" lvl="1" indent="-342900" algn="just">
              <a:buFont typeface="Arial" panose="020B0604020202020204" pitchFamily="34" charset="0"/>
              <a:buChar char="•"/>
            </a:pPr>
            <a:endParaRPr lang="en-US" sz="1600" dirty="0"/>
          </a:p>
        </p:txBody>
      </p:sp>
      <p:sp>
        <p:nvSpPr>
          <p:cNvPr id="6" name="TextBox 5"/>
          <p:cNvSpPr txBox="1"/>
          <p:nvPr/>
        </p:nvSpPr>
        <p:spPr>
          <a:xfrm>
            <a:off x="457200" y="238780"/>
            <a:ext cx="4038600" cy="523220"/>
          </a:xfrm>
          <a:prstGeom prst="rect">
            <a:avLst/>
          </a:prstGeom>
          <a:noFill/>
        </p:spPr>
        <p:txBody>
          <a:bodyPr wrap="square" rtlCol="0">
            <a:spAutoFit/>
          </a:bodyPr>
          <a:lstStyle/>
          <a:p>
            <a:r>
              <a:rPr lang="en-MY" sz="2800" b="1" dirty="0" smtClean="0">
                <a:latin typeface="Century Gothic" panose="020B0502020202020204" pitchFamily="34" charset="0"/>
              </a:rPr>
              <a:t>THE PROPOSAL</a:t>
            </a:r>
            <a:endParaRPr lang="en-MY" sz="2800" dirty="0">
              <a:latin typeface="Century Gothic" panose="020B0502020202020204" pitchFamily="34" charset="0"/>
            </a:endParaRPr>
          </a:p>
        </p:txBody>
      </p:sp>
      <p:sp>
        <p:nvSpPr>
          <p:cNvPr id="7" name="Rectangle 6"/>
          <p:cNvSpPr/>
          <p:nvPr/>
        </p:nvSpPr>
        <p:spPr>
          <a:xfrm>
            <a:off x="457200" y="666690"/>
            <a:ext cx="6172200" cy="400110"/>
          </a:xfrm>
          <a:prstGeom prst="rect">
            <a:avLst/>
          </a:prstGeom>
        </p:spPr>
        <p:txBody>
          <a:bodyPr wrap="square">
            <a:spAutoFit/>
          </a:bodyPr>
          <a:lstStyle/>
          <a:p>
            <a:r>
              <a:rPr lang="en-US" sz="2000" dirty="0" smtClean="0">
                <a:solidFill>
                  <a:prstClr val="black"/>
                </a:solidFill>
                <a:latin typeface="Century Gothic" panose="020B0502020202020204" pitchFamily="34" charset="0"/>
              </a:rPr>
              <a:t>Proposed </a:t>
            </a:r>
            <a:r>
              <a:rPr lang="en-US" sz="2000" dirty="0">
                <a:solidFill>
                  <a:prstClr val="black"/>
                </a:solidFill>
                <a:latin typeface="Century Gothic" panose="020B0502020202020204" pitchFamily="34" charset="0"/>
              </a:rPr>
              <a:t>Modules  - Details</a:t>
            </a:r>
            <a:endParaRPr lang="en-MY" sz="20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392579072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10" name="TextBox 9"/>
          <p:cNvSpPr txBox="1"/>
          <p:nvPr/>
        </p:nvSpPr>
        <p:spPr>
          <a:xfrm>
            <a:off x="457200" y="238780"/>
            <a:ext cx="4038600" cy="523220"/>
          </a:xfrm>
          <a:prstGeom prst="rect">
            <a:avLst/>
          </a:prstGeom>
          <a:noFill/>
        </p:spPr>
        <p:txBody>
          <a:bodyPr wrap="square" rtlCol="0">
            <a:spAutoFit/>
          </a:bodyPr>
          <a:lstStyle/>
          <a:p>
            <a:r>
              <a:rPr lang="en-MY" sz="2800" b="1" dirty="0" smtClean="0">
                <a:latin typeface="Century Gothic" panose="020B0502020202020204" pitchFamily="34" charset="0"/>
              </a:rPr>
              <a:t>THE PROPOSAL</a:t>
            </a:r>
            <a:endParaRPr lang="en-MY" sz="2800" dirty="0">
              <a:latin typeface="Century Gothic" panose="020B0502020202020204" pitchFamily="34" charset="0"/>
            </a:endParaRPr>
          </a:p>
        </p:txBody>
      </p:sp>
      <p:sp>
        <p:nvSpPr>
          <p:cNvPr id="11" name="Rectangle 10"/>
          <p:cNvSpPr/>
          <p:nvPr/>
        </p:nvSpPr>
        <p:spPr>
          <a:xfrm>
            <a:off x="457200" y="666690"/>
            <a:ext cx="6172200" cy="400110"/>
          </a:xfrm>
          <a:prstGeom prst="rect">
            <a:avLst/>
          </a:prstGeom>
        </p:spPr>
        <p:txBody>
          <a:bodyPr wrap="square">
            <a:spAutoFit/>
          </a:bodyPr>
          <a:lstStyle/>
          <a:p>
            <a:r>
              <a:rPr lang="en-US" sz="2000" dirty="0" smtClean="0">
                <a:solidFill>
                  <a:prstClr val="black"/>
                </a:solidFill>
                <a:latin typeface="Century Gothic" panose="020B0502020202020204" pitchFamily="34" charset="0"/>
              </a:rPr>
              <a:t>Target Market</a:t>
            </a:r>
            <a:endParaRPr lang="en-MY" sz="2000" dirty="0">
              <a:solidFill>
                <a:prstClr val="black"/>
              </a:solidFill>
              <a:latin typeface="Century Gothic" panose="020B0502020202020204" pitchFamily="34" charset="0"/>
            </a:endParaRPr>
          </a:p>
        </p:txBody>
      </p:sp>
      <p:sp>
        <p:nvSpPr>
          <p:cNvPr id="7" name="TextBox 6"/>
          <p:cNvSpPr txBox="1"/>
          <p:nvPr/>
        </p:nvSpPr>
        <p:spPr>
          <a:xfrm>
            <a:off x="827584" y="1484784"/>
            <a:ext cx="7776864" cy="184665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Degree (</a:t>
            </a:r>
            <a:r>
              <a:rPr lang="en-US" dirty="0"/>
              <a:t>No of Student</a:t>
            </a:r>
            <a:r>
              <a:rPr lang="en-US" dirty="0" smtClean="0"/>
              <a:t>: XXXX</a:t>
            </a:r>
            <a:r>
              <a:rPr lang="en-US" dirty="0"/>
              <a:t>)</a:t>
            </a:r>
            <a:endParaRPr lang="en-US" dirty="0" smtClean="0"/>
          </a:p>
          <a:p>
            <a:pPr marL="742950" lvl="1" indent="-285750">
              <a:buFont typeface="Arial" panose="020B0604020202020204" pitchFamily="34" charset="0"/>
              <a:buChar char="•"/>
            </a:pPr>
            <a:r>
              <a:rPr lang="en-US" sz="1600" i="1" dirty="0" smtClean="0"/>
              <a:t>Bachelor of Accountancy (hons) -AC220</a:t>
            </a:r>
          </a:p>
          <a:p>
            <a:pPr marL="1200150" lvl="2" indent="-285750">
              <a:buFont typeface="Arial" panose="020B0604020202020204" pitchFamily="34" charset="0"/>
              <a:buChar char="•"/>
            </a:pPr>
            <a:r>
              <a:rPr lang="en-US" sz="1600" i="1" dirty="0" err="1" smtClean="0"/>
              <a:t>Puncak</a:t>
            </a:r>
            <a:r>
              <a:rPr lang="en-US" sz="1600" i="1" dirty="0" smtClean="0"/>
              <a:t> </a:t>
            </a:r>
            <a:r>
              <a:rPr lang="en-US" sz="1600" i="1" dirty="0" err="1" smtClean="0"/>
              <a:t>Alam</a:t>
            </a:r>
            <a:r>
              <a:rPr lang="en-US" sz="1600" i="1" dirty="0" smtClean="0"/>
              <a:t>, Selangor</a:t>
            </a:r>
          </a:p>
          <a:p>
            <a:pPr marL="1200150" lvl="2" indent="-285750">
              <a:buFont typeface="Arial" panose="020B0604020202020204" pitchFamily="34" charset="0"/>
              <a:buChar char="•"/>
            </a:pPr>
            <a:r>
              <a:rPr lang="en-US" sz="1600" i="1" dirty="0" smtClean="0"/>
              <a:t>Kota </a:t>
            </a:r>
            <a:r>
              <a:rPr lang="en-US" sz="1600" i="1" dirty="0" err="1" smtClean="0"/>
              <a:t>Samarahan</a:t>
            </a:r>
            <a:r>
              <a:rPr lang="en-US" sz="1600" i="1" dirty="0" smtClean="0"/>
              <a:t>, Sarawak</a:t>
            </a:r>
          </a:p>
          <a:p>
            <a:pPr marL="1200150" lvl="2" indent="-285750">
              <a:buFont typeface="Arial" panose="020B0604020202020204" pitchFamily="34" charset="0"/>
              <a:buChar char="•"/>
            </a:pPr>
            <a:r>
              <a:rPr lang="en-US" sz="1600" i="1" dirty="0" err="1" smtClean="0"/>
              <a:t>Machang</a:t>
            </a:r>
            <a:r>
              <a:rPr lang="en-US" sz="1600" i="1" dirty="0" smtClean="0"/>
              <a:t>, Kelantan</a:t>
            </a:r>
          </a:p>
          <a:p>
            <a:pPr marL="1200150" lvl="2" indent="-285750">
              <a:buFont typeface="Arial" panose="020B0604020202020204" pitchFamily="34" charset="0"/>
              <a:buChar char="•"/>
            </a:pPr>
            <a:r>
              <a:rPr lang="en-US" sz="1600" i="1" dirty="0" err="1" smtClean="0"/>
              <a:t>Sg</a:t>
            </a:r>
            <a:r>
              <a:rPr lang="en-US" sz="1600" i="1" dirty="0" smtClean="0"/>
              <a:t>. </a:t>
            </a:r>
            <a:r>
              <a:rPr lang="en-US" sz="1600" i="1" dirty="0" err="1" smtClean="0"/>
              <a:t>Petani</a:t>
            </a:r>
            <a:r>
              <a:rPr lang="en-US" sz="1600" i="1" dirty="0" smtClean="0"/>
              <a:t>, Kedah</a:t>
            </a:r>
          </a:p>
          <a:p>
            <a:pPr marL="1200150" lvl="2" indent="-285750">
              <a:buFont typeface="Arial" panose="020B0604020202020204" pitchFamily="34" charset="0"/>
              <a:buChar char="•"/>
            </a:pPr>
            <a:r>
              <a:rPr lang="en-US" sz="1600" i="1" dirty="0" err="1" smtClean="0"/>
              <a:t>Alor</a:t>
            </a:r>
            <a:r>
              <a:rPr lang="en-US" sz="1600" i="1" dirty="0" smtClean="0"/>
              <a:t> Gajah, Melaka</a:t>
            </a:r>
            <a:endParaRPr lang="en-MY" i="1" dirty="0"/>
          </a:p>
        </p:txBody>
      </p:sp>
    </p:spTree>
    <p:extLst>
      <p:ext uri="{BB962C8B-B14F-4D97-AF65-F5344CB8AC3E}">
        <p14:creationId xmlns:p14="http://schemas.microsoft.com/office/powerpoint/2010/main" val="35692038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he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4147</TotalTime>
  <Words>1332</Words>
  <Application>Microsoft Office PowerPoint</Application>
  <PresentationFormat>On-screen Show (4:3)</PresentationFormat>
  <Paragraphs>272</Paragraphs>
  <Slides>23</Slides>
  <Notes>21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Theme2</vt:lpstr>
      <vt:lpstr>PROPOSAL FOR STRATEGIC COLLABORATION IN LEARNING &amp; GRADUATE SKILLS ENHANCEMENT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SCG-IT</dc:creator>
  <cp:lastModifiedBy>Admin</cp:lastModifiedBy>
  <cp:revision>550</cp:revision>
  <dcterms:created xsi:type="dcterms:W3CDTF">2015-09-02T03:54:44Z</dcterms:created>
  <dcterms:modified xsi:type="dcterms:W3CDTF">2016-11-07T08:08:07Z</dcterms:modified>
</cp:coreProperties>
</file>