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64" r:id="rId2"/>
    <p:sldId id="341" r:id="rId3"/>
    <p:sldId id="342" r:id="rId4"/>
    <p:sldId id="333" r:id="rId5"/>
    <p:sldId id="259" r:id="rId6"/>
    <p:sldId id="339" r:id="rId7"/>
    <p:sldId id="332" r:id="rId8"/>
    <p:sldId id="359" r:id="rId9"/>
    <p:sldId id="361" r:id="rId10"/>
    <p:sldId id="345" r:id="rId11"/>
    <p:sldId id="346" r:id="rId12"/>
    <p:sldId id="347" r:id="rId13"/>
    <p:sldId id="360" r:id="rId14"/>
    <p:sldId id="353" r:id="rId15"/>
    <p:sldId id="350" r:id="rId16"/>
    <p:sldId id="351" r:id="rId17"/>
    <p:sldId id="352" r:id="rId18"/>
    <p:sldId id="354" r:id="rId19"/>
    <p:sldId id="355" r:id="rId20"/>
    <p:sldId id="365" r:id="rId21"/>
    <p:sldId id="358" r:id="rId22"/>
    <p:sldId id="357" r:id="rId23"/>
    <p:sldId id="337" r:id="rId24"/>
    <p:sldId id="362" r:id="rId25"/>
  </p:sldIdLst>
  <p:sldSz cx="24387175" cy="13716000"/>
  <p:notesSz cx="6858000" cy="9144000"/>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80000"/>
    <a:srgbClr val="F88B00"/>
    <a:srgbClr val="1A9172"/>
    <a:srgbClr val="C7A927"/>
    <a:srgbClr val="6929A2"/>
    <a:srgbClr val="F8D00B"/>
    <a:srgbClr val="22C299"/>
    <a:srgbClr val="4D7096"/>
    <a:srgbClr val="212F3F"/>
    <a:srgbClr val="216B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5" autoAdjust="0"/>
    <p:restoredTop sz="87189" autoAdjust="0"/>
  </p:normalViewPr>
  <p:slideViewPr>
    <p:cSldViewPr snapToGrid="0" snapToObjects="1">
      <p:cViewPr>
        <p:scale>
          <a:sx n="30" d="100"/>
          <a:sy n="30" d="100"/>
        </p:scale>
        <p:origin x="-1008" y="-162"/>
      </p:cViewPr>
      <p:guideLst>
        <p:guide orient="horz" pos="4312"/>
        <p:guide pos="7688"/>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12/1/2016</a:t>
            </a:fld>
            <a:endParaRPr lang="en-US" dirty="0">
              <a:latin typeface="Open Sans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12/1/2016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r>
              <a:rPr lang="en-US" dirty="0" smtClean="0"/>
              <a:t>Font Size: Proposal Title (60),</a:t>
            </a:r>
            <a:r>
              <a:rPr lang="en-US" baseline="0" dirty="0" smtClean="0"/>
              <a:t> Proposal Details (40)</a:t>
            </a:r>
          </a:p>
          <a:p>
            <a:endParaRPr lang="en-US" baseline="0" dirty="0" smtClean="0"/>
          </a:p>
          <a:p>
            <a:r>
              <a:rPr lang="en-US" baseline="0" dirty="0" smtClean="0"/>
              <a:t>Business unit &amp; Client logo: Small size</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108034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155307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&amp;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The Proposal (60), Content (36)</a:t>
            </a:r>
            <a:endParaRPr lang="en-US" sz="1200" baseline="0" dirty="0" smtClean="0"/>
          </a:p>
          <a:p>
            <a:pPr marL="0" indent="0">
              <a:buNone/>
            </a:pPr>
            <a:endParaRPr lang="en-US" sz="1200" baseline="0" dirty="0" smtClean="0"/>
          </a:p>
          <a:p>
            <a:pPr marL="0" indent="0">
              <a:buNone/>
            </a:pPr>
            <a:r>
              <a:rPr lang="en-US" sz="1200" baseline="0" dirty="0" smtClean="0"/>
              <a:t>Proposal Title’s Example (at the right-top of the red box) : Audit Proposal (For Audit Dept.) or GST Proposal (For GST Dept.)</a:t>
            </a:r>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US" dirty="0" smtClean="0"/>
          </a:p>
          <a:p>
            <a:r>
              <a:rPr lang="en-US" dirty="0" smtClean="0"/>
              <a:t>Content suggestion:</a:t>
            </a:r>
            <a:r>
              <a:rPr lang="en-US" baseline="0" dirty="0" smtClean="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14</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15</a:t>
            </a:fld>
            <a:endParaRPr lang="en-US" dirty="0"/>
          </a:p>
        </p:txBody>
      </p:sp>
    </p:spTree>
    <p:extLst>
      <p:ext uri="{BB962C8B-B14F-4D97-AF65-F5344CB8AC3E}">
        <p14:creationId xmlns:p14="http://schemas.microsoft.com/office/powerpoint/2010/main" val="4221115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16</a:t>
            </a:fld>
            <a:endParaRPr lang="en-US" dirty="0"/>
          </a:p>
        </p:txBody>
      </p:sp>
    </p:spTree>
    <p:extLst>
      <p:ext uri="{BB962C8B-B14F-4D97-AF65-F5344CB8AC3E}">
        <p14:creationId xmlns:p14="http://schemas.microsoft.com/office/powerpoint/2010/main" val="2407126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a:t>
            </a:r>
            <a:endParaRPr lang="en-US" sz="1200" baseline="0"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4257358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(36), Date (32)</a:t>
            </a:r>
            <a:endParaRPr lang="en-US" sz="1200"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18</a:t>
            </a:fld>
            <a:endParaRPr lang="en-US" dirty="0"/>
          </a:p>
        </p:txBody>
      </p:sp>
    </p:spTree>
    <p:extLst>
      <p:ext uri="{BB962C8B-B14F-4D97-AF65-F5344CB8AC3E}">
        <p14:creationId xmlns:p14="http://schemas.microsoft.com/office/powerpoint/2010/main" val="4171420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Font Type:</a:t>
            </a:r>
            <a:r>
              <a:rPr lang="en-US" baseline="0" dirty="0" smtClean="0">
                <a:solidFill>
                  <a:schemeClr val="tx1"/>
                </a:solidFill>
              </a:rPr>
              <a:t> </a:t>
            </a:r>
            <a:r>
              <a:rPr lang="en-US" dirty="0" smtClean="0">
                <a:solidFill>
                  <a:schemeClr val="tx1"/>
                </a:solidFill>
              </a:rPr>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Font Size:</a:t>
            </a:r>
            <a:r>
              <a:rPr lang="en-US" baseline="0" dirty="0" smtClean="0">
                <a:solidFill>
                  <a:schemeClr val="tx1"/>
                </a:solidFill>
              </a:rPr>
              <a:t> </a:t>
            </a:r>
            <a:r>
              <a:rPr lang="en-US" dirty="0" smtClean="0">
                <a:solidFill>
                  <a:schemeClr val="tx1"/>
                </a:solidFill>
              </a:rPr>
              <a:t>Engagement’s content (36)</a:t>
            </a:r>
          </a:p>
          <a:p>
            <a:endParaRPr lang="en-US" dirty="0" smtClean="0">
              <a:solidFill>
                <a:schemeClr val="tx1"/>
              </a:solidFill>
            </a:endParaRPr>
          </a:p>
          <a:p>
            <a:r>
              <a:rPr lang="en-US" sz="1200" dirty="0" smtClean="0">
                <a:solidFill>
                  <a:schemeClr val="tx1"/>
                </a:solidFill>
              </a:rPr>
              <a:t>Attention: You may add</a:t>
            </a:r>
            <a:r>
              <a:rPr lang="en-US" sz="1200" baseline="0" dirty="0" smtClean="0">
                <a:solidFill>
                  <a:schemeClr val="tx1"/>
                </a:solidFill>
              </a:rPr>
              <a:t> additional row/slide depending on your needs.</a:t>
            </a:r>
          </a:p>
          <a:p>
            <a:pPr marL="0" marR="0" lvl="1" indent="0" algn="l" defTabSz="456697" rtl="0" eaLnBrk="1" fontAlgn="auto" latinLnBrk="0" hangingPunct="1">
              <a:lnSpc>
                <a:spcPct val="100000"/>
              </a:lnSpc>
              <a:spcBef>
                <a:spcPts val="0"/>
              </a:spcBef>
              <a:spcAft>
                <a:spcPts val="0"/>
              </a:spcAft>
              <a:buClrTx/>
              <a:buSzTx/>
              <a:buFontTx/>
              <a:buNone/>
              <a:tabLst/>
              <a:defRPr/>
            </a:pPr>
            <a:endParaRPr lang="en-US" altLang="en-US" sz="1200" i="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1" indent="0" algn="l" defTabSz="456697" rtl="0" eaLnBrk="1" fontAlgn="auto" latinLnBrk="0" hangingPunct="1">
              <a:lnSpc>
                <a:spcPct val="100000"/>
              </a:lnSpc>
              <a:spcBef>
                <a:spcPts val="0"/>
              </a:spcBef>
              <a:spcAft>
                <a:spcPts val="0"/>
              </a:spcAft>
              <a:buClrTx/>
              <a:buSzTx/>
              <a:buFontTx/>
              <a:buNone/>
              <a:tabLst/>
              <a:defRPr/>
            </a:pPr>
            <a:r>
              <a:rPr lang="en-US" altLang="en-US" sz="1200" i="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In the</a:t>
            </a:r>
            <a:r>
              <a:rPr lang="en-US" altLang="en-US" sz="1200" i="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case of progress fee, you may use this phrase: </a:t>
            </a:r>
            <a:r>
              <a:rPr lang="en-US" altLang="en-US" sz="1200" i="1"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altLang="en-US" sz="1200" i="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The fees are based on deliverables at each stage of advisory work. </a:t>
            </a:r>
            <a:endParaRPr lang="en-US" sz="1200" baseline="0" dirty="0" smtClean="0">
              <a:solidFill>
                <a:schemeClr val="tx1"/>
              </a:solidFill>
            </a:endParaRPr>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19</a:t>
            </a:fld>
            <a:endParaRPr lang="en-US" dirty="0"/>
          </a:p>
        </p:txBody>
      </p:sp>
    </p:spTree>
    <p:extLst>
      <p:ext uri="{BB962C8B-B14F-4D97-AF65-F5344CB8AC3E}">
        <p14:creationId xmlns:p14="http://schemas.microsoft.com/office/powerpoint/2010/main" val="403928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Executive</a:t>
            </a:r>
            <a:r>
              <a:rPr lang="en-US" baseline="0" dirty="0" smtClean="0"/>
              <a:t> Summary Content </a:t>
            </a:r>
            <a:r>
              <a:rPr lang="en-US" dirty="0" smtClean="0"/>
              <a:t>(36)</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2</a:t>
            </a:fld>
            <a:endParaRPr lang="en-US" dirty="0"/>
          </a:p>
        </p:txBody>
      </p:sp>
    </p:spTree>
    <p:extLst>
      <p:ext uri="{BB962C8B-B14F-4D97-AF65-F5344CB8AC3E}">
        <p14:creationId xmlns:p14="http://schemas.microsoft.com/office/powerpoint/2010/main" val="3174647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Term &amp; conditions</a:t>
            </a:r>
            <a:r>
              <a:rPr lang="en-US" baseline="0" dirty="0" smtClean="0"/>
              <a:t> </a:t>
            </a:r>
            <a:r>
              <a:rPr lang="en-US" dirty="0" smtClean="0"/>
              <a:t>(36)</a:t>
            </a:r>
          </a:p>
        </p:txBody>
      </p:sp>
      <p:sp>
        <p:nvSpPr>
          <p:cNvPr id="4" name="Slide Number Placeholder 3"/>
          <p:cNvSpPr>
            <a:spLocks noGrp="1"/>
          </p:cNvSpPr>
          <p:nvPr>
            <p:ph type="sldNum" sz="quarter" idx="10"/>
          </p:nvPr>
        </p:nvSpPr>
        <p:spPr/>
        <p:txBody>
          <a:bodyPr/>
          <a:lstStyle/>
          <a:p>
            <a:fld id="{C94E8D62-D41F-6042-BCDF-79D228EFA10F}" type="slidenum">
              <a:rPr lang="en-US" smtClean="0"/>
              <a:pPr/>
              <a:t>20</a:t>
            </a:fld>
            <a:endParaRPr lang="en-US" dirty="0"/>
          </a:p>
        </p:txBody>
      </p:sp>
    </p:spTree>
    <p:extLst>
      <p:ext uri="{BB962C8B-B14F-4D97-AF65-F5344CB8AC3E}">
        <p14:creationId xmlns:p14="http://schemas.microsoft.com/office/powerpoint/2010/main" val="2139559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21</a:t>
            </a:fld>
            <a:endParaRPr lang="en-US" dirty="0"/>
          </a:p>
        </p:txBody>
      </p:sp>
    </p:spTree>
    <p:extLst>
      <p:ext uri="{BB962C8B-B14F-4D97-AF65-F5344CB8AC3E}">
        <p14:creationId xmlns:p14="http://schemas.microsoft.com/office/powerpoint/2010/main" val="2118863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Font Type:</a:t>
            </a:r>
            <a:r>
              <a:rPr lang="en-US" baseline="0" dirty="0" smtClean="0">
                <a:solidFill>
                  <a:schemeClr val="tx1"/>
                </a:solidFill>
              </a:rPr>
              <a:t> </a:t>
            </a:r>
            <a:r>
              <a:rPr lang="en-US" dirty="0" smtClean="0">
                <a:solidFill>
                  <a:schemeClr val="tx1"/>
                </a:solidFill>
              </a:rPr>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Font Size:</a:t>
            </a:r>
            <a:r>
              <a:rPr lang="en-US" baseline="0" dirty="0" smtClean="0">
                <a:solidFill>
                  <a:schemeClr val="tx1"/>
                </a:solidFill>
              </a:rPr>
              <a:t> </a:t>
            </a:r>
            <a:r>
              <a:rPr lang="en-US" dirty="0" smtClean="0">
                <a:solidFill>
                  <a:schemeClr val="tx1"/>
                </a:solidFill>
              </a:rPr>
              <a:t>Content (28)</a:t>
            </a:r>
          </a:p>
          <a:p>
            <a:pPr marL="0" indent="0">
              <a:buNone/>
            </a:pPr>
            <a:endParaRPr lang="en-US" dirty="0" smtClean="0">
              <a:solidFill>
                <a:schemeClr val="tx1"/>
              </a:solidFill>
            </a:endParaRPr>
          </a:p>
          <a:p>
            <a:pPr marL="0" indent="0">
              <a:buNone/>
            </a:pPr>
            <a:r>
              <a:rPr lang="en-US" dirty="0" smtClean="0">
                <a:solidFill>
                  <a:schemeClr val="tx1"/>
                </a:solidFill>
              </a:rPr>
              <a:t>Attention: Please</a:t>
            </a:r>
            <a:r>
              <a:rPr lang="en-US" baseline="0" dirty="0" smtClean="0">
                <a:solidFill>
                  <a:schemeClr val="tx1"/>
                </a:solidFill>
              </a:rPr>
              <a:t> insert the details of the project team members appropriately.</a:t>
            </a:r>
          </a:p>
          <a:p>
            <a:pPr marL="0" indent="0">
              <a:buNone/>
            </a:pPr>
            <a:endParaRPr lang="en-US" baseline="0" dirty="0" smtClean="0">
              <a:solidFill>
                <a:schemeClr val="tx1"/>
              </a:solidFill>
            </a:endParaRPr>
          </a:p>
          <a:p>
            <a:pPr marL="0" indent="0">
              <a:buNone/>
            </a:pPr>
            <a:r>
              <a:rPr lang="en-US" baseline="0" dirty="0" smtClean="0">
                <a:solidFill>
                  <a:schemeClr val="tx1"/>
                </a:solidFill>
              </a:rPr>
              <a:t>Directory: Pictures can be obtained from PUBLIC/</a:t>
            </a:r>
            <a:r>
              <a:rPr lang="en-US" baseline="0" dirty="0" err="1" smtClean="0">
                <a:solidFill>
                  <a:schemeClr val="tx1"/>
                </a:solidFill>
              </a:rPr>
              <a:t>SALIHINAlbum</a:t>
            </a:r>
            <a:r>
              <a:rPr lang="en-US" baseline="0" dirty="0" smtClean="0">
                <a:solidFill>
                  <a:schemeClr val="tx1"/>
                </a:solidFill>
              </a:rPr>
              <a:t>/</a:t>
            </a:r>
            <a:r>
              <a:rPr lang="en-US" baseline="0" dirty="0" err="1" smtClean="0">
                <a:solidFill>
                  <a:schemeClr val="tx1"/>
                </a:solidFill>
              </a:rPr>
              <a:t>ProposalPictures</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C94E8D62-D41F-6042-BCDF-79D228EFA10F}" type="slidenum">
              <a:rPr lang="en-US" smtClean="0"/>
              <a:pPr/>
              <a:t>22</a:t>
            </a:fld>
            <a:endParaRPr lang="en-US" dirty="0"/>
          </a:p>
        </p:txBody>
      </p:sp>
    </p:spTree>
    <p:extLst>
      <p:ext uri="{BB962C8B-B14F-4D97-AF65-F5344CB8AC3E}">
        <p14:creationId xmlns:p14="http://schemas.microsoft.com/office/powerpoint/2010/main" val="2118863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a:t>
            </a:r>
            <a:r>
              <a:rPr lang="en-US" baseline="0" dirty="0" smtClean="0"/>
              <a:t> </a:t>
            </a:r>
            <a:r>
              <a:rPr lang="en-US" dirty="0" smtClean="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a:t>
            </a:r>
            <a:r>
              <a:rPr lang="en-US" baseline="0" dirty="0" smtClean="0"/>
              <a:t> </a:t>
            </a:r>
            <a:r>
              <a:rPr lang="en-US" dirty="0" smtClean="0"/>
              <a:t>Content (28)</a:t>
            </a:r>
            <a:endParaRPr lang="en-US" sz="1200" baseline="0" dirty="0" smtClean="0"/>
          </a:p>
          <a:p>
            <a:pPr marL="0" indent="0">
              <a:buNone/>
            </a:pPr>
            <a:endParaRPr lang="en-US" sz="1200" baseline="0" dirty="0" smtClean="0"/>
          </a:p>
          <a:p>
            <a:pPr marL="0" indent="0">
              <a:buNone/>
            </a:pPr>
            <a:r>
              <a:rPr lang="en-US" sz="1200" baseline="0" dirty="0" smtClean="0"/>
              <a:t>Attention: You may add / edit this section.</a:t>
            </a:r>
          </a:p>
        </p:txBody>
      </p:sp>
      <p:sp>
        <p:nvSpPr>
          <p:cNvPr id="4" name="Slide Number Placeholder 3"/>
          <p:cNvSpPr>
            <a:spLocks noGrp="1"/>
          </p:cNvSpPr>
          <p:nvPr>
            <p:ph type="sldNum" sz="quarter" idx="10"/>
          </p:nvPr>
        </p:nvSpPr>
        <p:spPr/>
        <p:txBody>
          <a:bodyPr/>
          <a:lstStyle/>
          <a:p>
            <a:fld id="{C94E8D62-D41F-6042-BCDF-79D228EFA10F}" type="slidenum">
              <a:rPr lang="en-US" smtClean="0"/>
              <a:pPr/>
              <a:t>23</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24</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Table</a:t>
            </a:r>
            <a:r>
              <a:rPr lang="en-US" baseline="0" dirty="0" smtClean="0"/>
              <a:t> of Content </a:t>
            </a:r>
            <a:r>
              <a:rPr lang="en-US" dirty="0" smtClean="0"/>
              <a:t>(44)</a:t>
            </a:r>
            <a:endParaRPr lang="en-US" baseline="0" dirty="0" smtClean="0"/>
          </a:p>
          <a:p>
            <a:pPr marL="0" marR="0" indent="0" algn="l" defTabSz="456697" rtl="0" eaLnBrk="1" fontAlgn="auto" latinLnBrk="0" hangingPunct="1">
              <a:lnSpc>
                <a:spcPct val="100000"/>
              </a:lnSpc>
              <a:spcBef>
                <a:spcPts val="0"/>
              </a:spcBef>
              <a:spcAft>
                <a:spcPts val="0"/>
              </a:spcAft>
              <a:buClrTx/>
              <a:buSzTx/>
              <a:buFontTx/>
              <a:buNone/>
              <a:tabLst/>
              <a:defRPr/>
            </a:pPr>
            <a:endParaRPr lang="en-MY" dirty="0" smtClean="0"/>
          </a:p>
          <a:p>
            <a:r>
              <a:rPr lang="en-US" dirty="0" smtClean="0"/>
              <a:t>Attention: Please change the</a:t>
            </a:r>
            <a:r>
              <a:rPr lang="en-US" baseline="0" dirty="0" smtClean="0"/>
              <a:t> table of content and page numbering accordingly. Thank you very much </a:t>
            </a:r>
            <a:r>
              <a:rPr lang="en-US" baseline="0" dirty="0" smtClean="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a:t>
            </a:fld>
            <a:endParaRPr lang="en-US" dirty="0"/>
          </a:p>
        </p:txBody>
      </p:sp>
    </p:spTree>
    <p:extLst>
      <p:ext uri="{BB962C8B-B14F-4D97-AF65-F5344CB8AC3E}">
        <p14:creationId xmlns:p14="http://schemas.microsoft.com/office/powerpoint/2010/main" val="213024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Font Type: Open Sans (Bold)</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Font Size: About</a:t>
            </a:r>
            <a:r>
              <a:rPr lang="en-US" baseline="0" dirty="0" smtClean="0"/>
              <a:t> Us </a:t>
            </a:r>
            <a:r>
              <a:rPr lang="en-US" dirty="0" smtClean="0"/>
              <a:t>(60)</a:t>
            </a:r>
            <a:endParaRPr lang="en-US" baseline="0"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4</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32710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6</a:t>
            </a:fld>
            <a:endParaRPr lang="en-US" dirty="0"/>
          </a:p>
        </p:txBody>
      </p:sp>
    </p:spTree>
    <p:extLst>
      <p:ext uri="{BB962C8B-B14F-4D97-AF65-F5344CB8AC3E}">
        <p14:creationId xmlns:p14="http://schemas.microsoft.com/office/powerpoint/2010/main" val="4839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p:txBody>
      </p:sp>
      <p:sp>
        <p:nvSpPr>
          <p:cNvPr id="4" name="Slide Number Placeholder 3"/>
          <p:cNvSpPr>
            <a:spLocks noGrp="1"/>
          </p:cNvSpPr>
          <p:nvPr>
            <p:ph type="sldNum" sz="quarter" idx="10"/>
          </p:nvPr>
        </p:nvSpPr>
        <p:spPr/>
        <p:txBody>
          <a:bodyPr/>
          <a:lstStyle/>
          <a:p>
            <a:fld id="{C94E8D62-D41F-6042-BCDF-79D228EFA10F}" type="slidenum">
              <a:rPr lang="en-US" smtClean="0"/>
              <a:pPr/>
              <a:t>8</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248299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smtClean="0"/>
              <a:t>Proposal Details</a:t>
            </a:r>
            <a:endParaRPr lang="en-US" dirty="0"/>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smtClean="0"/>
              <a:t>PROPOSAL TITLE</a:t>
            </a:r>
            <a:endParaRPr lang="en-US" dirty="0"/>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996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smtClean="0"/>
              <a:t>Drag / Drop / Send to Back</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jp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Proposal Details</a:t>
            </a:r>
            <a:endParaRPr lang="en-MY" dirty="0"/>
          </a:p>
        </p:txBody>
      </p:sp>
      <p:sp>
        <p:nvSpPr>
          <p:cNvPr id="5" name="Title 4"/>
          <p:cNvSpPr>
            <a:spLocks noGrp="1"/>
          </p:cNvSpPr>
          <p:nvPr>
            <p:ph type="ctr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PROPOSAL TITLE</a:t>
            </a:r>
            <a:endParaRPr lang="en-MY"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962467"/>
            <a:ext cx="7432431" cy="1545195"/>
          </a:xfrm>
          <a:prstGeom prst="rect">
            <a:avLst/>
          </a:prstGeom>
        </p:spPr>
      </p:pic>
      <p:sp>
        <p:nvSpPr>
          <p:cNvPr id="8" name="Subtitle 5"/>
          <p:cNvSpPr txBox="1">
            <a:spLocks/>
          </p:cNvSpPr>
          <p:nvPr/>
        </p:nvSpPr>
        <p:spPr>
          <a:xfrm>
            <a:off x="3658076" y="9695791"/>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4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rPr>
              <a:t>PREPARED BY:</a:t>
            </a:r>
          </a:p>
          <a:p>
            <a:r>
              <a:rPr lang="en-US" sz="2400" i="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*Insert Business Unit Logo Here</a:t>
            </a:r>
            <a:endParaRPr lang="en-MY" sz="2400" i="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Subtitle 5"/>
          <p:cNvSpPr txBox="1">
            <a:spLocks/>
          </p:cNvSpPr>
          <p:nvPr/>
        </p:nvSpPr>
        <p:spPr>
          <a:xfrm>
            <a:off x="15966830" y="9680025"/>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SUBMITTED TO:</a:t>
            </a:r>
          </a:p>
          <a:p>
            <a:r>
              <a:rPr lang="en-US" i="1" dirty="0" smtClean="0">
                <a:solidFill>
                  <a:schemeClr val="tx1"/>
                </a:solidFill>
              </a:rPr>
              <a:t>*Insert Client Logo Here</a:t>
            </a:r>
            <a:endParaRPr lang="en-MY" i="1" dirty="0">
              <a:solidFill>
                <a:schemeClr val="tx1"/>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646" y="11288247"/>
            <a:ext cx="3753103" cy="780265"/>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25789" y="11210510"/>
            <a:ext cx="3628564" cy="1492246"/>
          </a:xfrm>
          <a:prstGeom prst="rect">
            <a:avLst/>
          </a:prstGeom>
        </p:spPr>
      </p:pic>
      <p:sp>
        <p:nvSpPr>
          <p:cNvPr id="12" name="Rectangle 11"/>
          <p:cNvSpPr/>
          <p:nvPr/>
        </p:nvSpPr>
        <p:spPr>
          <a:xfrm>
            <a:off x="2848213" y="3567458"/>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39393667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10</a:t>
            </a:fld>
            <a:endParaRPr lang="en-US" dirty="0"/>
          </a:p>
        </p:txBody>
      </p:sp>
      <p:sp>
        <p:nvSpPr>
          <p:cNvPr id="96" name="TextBox 9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Our Diverse Clients</a:t>
            </a:r>
            <a:endParaRPr lang="en-US" sz="6400" dirty="0">
              <a:solidFill>
                <a:srgbClr val="C00000"/>
              </a:solidFill>
              <a:latin typeface="Open Sans Light"/>
              <a:cs typeface="Open Sans Light"/>
            </a:endParaRPr>
          </a:p>
        </p:txBody>
      </p:sp>
      <p:sp>
        <p:nvSpPr>
          <p:cNvPr id="10" name="TextBox 9"/>
          <p:cNvSpPr txBox="1"/>
          <p:nvPr/>
        </p:nvSpPr>
        <p:spPr>
          <a:xfrm>
            <a:off x="1446791" y="1951975"/>
            <a:ext cx="21586688" cy="1723561"/>
          </a:xfrm>
          <a:prstGeom prst="rect">
            <a:avLst/>
          </a:prstGeom>
          <a:noFill/>
        </p:spPr>
        <p:txBody>
          <a:bodyPr wrap="square" lIns="243852" tIns="121926" rIns="243852" bIns="121926" rtlCol="0">
            <a:spAutoFit/>
          </a:bodyPr>
          <a:lstStyle/>
          <a:p>
            <a:pPr algn="just"/>
            <a:r>
              <a:rPr lang="en-SG" sz="3200" dirty="0" smtClean="0">
                <a:solidFill>
                  <a:srgbClr val="FF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SG" sz="3200" b="1" dirty="0" smtClean="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SG"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serves </a:t>
            </a:r>
            <a:r>
              <a:rPr lang="en-SG"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diverse clients including corporate companies, foundations / non-profit organisations, government bodies, government linked companies and educational institutions. Their diversity spans across different sectors of the economy.</a:t>
            </a:r>
          </a:p>
        </p:txBody>
      </p:sp>
      <p:pic>
        <p:nvPicPr>
          <p:cNvPr id="1026" name="Picture 2" descr="C:\Users\User\Desktop\clie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25" y="4189411"/>
            <a:ext cx="3538535" cy="8207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clien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017" y="5531923"/>
            <a:ext cx="1216821" cy="1189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client\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017" y="9069388"/>
            <a:ext cx="1376648" cy="16742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client\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8724" y="11604111"/>
            <a:ext cx="2519330" cy="850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client\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6391" y="11380786"/>
            <a:ext cx="1231900" cy="12975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client\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7411" y="5540376"/>
            <a:ext cx="1621959"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client\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0879" y="7241988"/>
            <a:ext cx="1215021" cy="132804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client\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2533" y="4073921"/>
            <a:ext cx="1051717" cy="10517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esktop\client\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3729" y="9281364"/>
            <a:ext cx="1529323" cy="12502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User\Desktop\client\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1683" y="7316694"/>
            <a:ext cx="1741487" cy="9808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User\Desktop\client\17.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17811" y="11492191"/>
            <a:ext cx="1950246" cy="96281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User\Desktop\client\1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16193" y="9408161"/>
            <a:ext cx="1393473" cy="996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User\Desktop\client\19.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16193" y="7392302"/>
            <a:ext cx="1353483" cy="102741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User\Desktop\client\2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834623" y="5719548"/>
            <a:ext cx="1464223" cy="11043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User\Desktop\client\1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87024" y="4221266"/>
            <a:ext cx="1811822" cy="90437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User\Desktop\client\1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30696" y="11479024"/>
            <a:ext cx="1070482" cy="10643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User\Desktop\client\13.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39309" y="9123622"/>
            <a:ext cx="1925637" cy="156573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User\Desktop\client\14.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45753" y="7316694"/>
            <a:ext cx="912751" cy="131753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User\Desktop\client\15.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43131" y="5780880"/>
            <a:ext cx="1117997" cy="104298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User\Desktop\client\1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71680" y="3886199"/>
            <a:ext cx="1460898" cy="146089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User\Desktop\client\30.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510752" y="11380786"/>
            <a:ext cx="853898" cy="99237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User\Desktop\client\2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357652" y="9104572"/>
            <a:ext cx="1263781" cy="126378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User\Desktop\client\22.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300502" y="7543784"/>
            <a:ext cx="1295617" cy="80565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User\Desktop\client\2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488242" y="5637963"/>
            <a:ext cx="920139" cy="13429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User\Desktop\client\24.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106649" y="4240316"/>
            <a:ext cx="1668437" cy="7009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User\Desktop\client\25.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635309" y="11126561"/>
            <a:ext cx="2166937" cy="132844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Users\User\Desktop\client\26.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542861" y="9659986"/>
            <a:ext cx="2278435" cy="54957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User\Desktop\client\27.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202733" y="7467101"/>
            <a:ext cx="1085560" cy="95902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User\Desktop\client\28.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3106388" y="5871351"/>
            <a:ext cx="1347787" cy="876209"/>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User\Desktop\client\29.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3149263" y="4017635"/>
            <a:ext cx="1139030" cy="116428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User\Desktop\client\39.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852074" y="9071133"/>
            <a:ext cx="1456075" cy="1335429"/>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Users\User\Desktop\client\31.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564350" y="5969246"/>
            <a:ext cx="1809973" cy="77831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Users\User\Desktop\client\3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754850" y="4394053"/>
            <a:ext cx="1504392" cy="70257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C:\Users\User\Desktop\client\33.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598890" y="11379990"/>
            <a:ext cx="1070110" cy="107699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Users\User\Desktop\client\34.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171495" y="9529204"/>
            <a:ext cx="1971902" cy="54064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C:\Users\User\Desktop\client\35.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244815" y="7032915"/>
            <a:ext cx="1772458" cy="1772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Users\User\Desktop\client\36.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7513471" y="5785216"/>
            <a:ext cx="1187060" cy="122603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C:\Users\User\Desktop\client\37.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7423743" y="4043884"/>
            <a:ext cx="1339850" cy="133985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User\Desktop\client\38.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9396302" y="7615377"/>
            <a:ext cx="2160035" cy="7006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1649" y="4189411"/>
            <a:ext cx="609601" cy="8488926"/>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3" name="Picture 2"/>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9492161" y="11378768"/>
            <a:ext cx="2162939" cy="1081470"/>
          </a:xfrm>
          <a:prstGeom prst="rect">
            <a:avLst/>
          </a:prstGeom>
        </p:spPr>
      </p:pic>
    </p:spTree>
    <p:extLst>
      <p:ext uri="{BB962C8B-B14F-4D97-AF65-F5344CB8AC3E}">
        <p14:creationId xmlns:p14="http://schemas.microsoft.com/office/powerpoint/2010/main" val="3399569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2156775" y="6464649"/>
            <a:ext cx="12882700" cy="1716826"/>
          </a:xfrm>
          <a:custGeom>
            <a:avLst/>
            <a:gdLst>
              <a:gd name="connsiteX0" fmla="*/ 0 w 12175958"/>
              <a:gd name="connsiteY0" fmla="*/ 0 h 1564105"/>
              <a:gd name="connsiteX1" fmla="*/ 5029200 w 12175958"/>
              <a:gd name="connsiteY1" fmla="*/ 1564105 h 1564105"/>
              <a:gd name="connsiteX2" fmla="*/ 12175958 w 12175958"/>
              <a:gd name="connsiteY2" fmla="*/ 0 h 1564105"/>
            </a:gdLst>
            <a:ahLst/>
            <a:cxnLst>
              <a:cxn ang="0">
                <a:pos x="connsiteX0" y="connsiteY0"/>
              </a:cxn>
              <a:cxn ang="0">
                <a:pos x="connsiteX1" y="connsiteY1"/>
              </a:cxn>
              <a:cxn ang="0">
                <a:pos x="connsiteX2" y="connsiteY2"/>
              </a:cxn>
            </a:cxnLst>
            <a:rect l="l" t="t" r="r" b="b"/>
            <a:pathLst>
              <a:path w="12175958" h="1564105">
                <a:moveTo>
                  <a:pt x="0" y="0"/>
                </a:moveTo>
                <a:cubicBezTo>
                  <a:pt x="1499937" y="782052"/>
                  <a:pt x="2999874" y="1564105"/>
                  <a:pt x="5029200" y="1564105"/>
                </a:cubicBezTo>
                <a:cubicBezTo>
                  <a:pt x="7058526" y="1564105"/>
                  <a:pt x="9617242" y="782052"/>
                  <a:pt x="12175958" y="0"/>
                </a:cubicBezTo>
              </a:path>
            </a:pathLst>
          </a:custGeom>
          <a:ln w="3175">
            <a:solidFill>
              <a:schemeClr val="tx1">
                <a:lumMod val="50000"/>
                <a:lumOff val="50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MY"/>
          </a:p>
        </p:txBody>
      </p:sp>
      <p:sp>
        <p:nvSpPr>
          <p:cNvPr id="35" name="Shape 1117"/>
          <p:cNvSpPr/>
          <p:nvPr/>
        </p:nvSpPr>
        <p:spPr>
          <a:xfrm>
            <a:off x="21340632" y="3819695"/>
            <a:ext cx="559095" cy="428163"/>
          </a:xfrm>
          <a:prstGeom prst="triangle">
            <a:avLst>
              <a:gd name="adj" fmla="val 50000"/>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5" name="Arc 84"/>
          <p:cNvSpPr/>
          <p:nvPr/>
        </p:nvSpPr>
        <p:spPr>
          <a:xfrm rot="19590467">
            <a:off x="4594585" y="3389242"/>
            <a:ext cx="19308151" cy="14041205"/>
          </a:xfrm>
          <a:prstGeom prst="arc">
            <a:avLst>
              <a:gd name="adj1" fmla="val 14907324"/>
              <a:gd name="adj2" fmla="val 21327619"/>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8" name="TextBox 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Our Local &amp; International Networks</a:t>
            </a:r>
            <a:endParaRPr lang="en-US" sz="6400" dirty="0">
              <a:solidFill>
                <a:srgbClr val="C00000"/>
              </a:solidFill>
              <a:latin typeface="Open Sans Light"/>
              <a:cs typeface="Open Sans Light"/>
            </a:endParaRPr>
          </a:p>
        </p:txBody>
      </p:sp>
      <p:sp>
        <p:nvSpPr>
          <p:cNvPr id="3" name="Slide Number Placeholder 2"/>
          <p:cNvSpPr>
            <a:spLocks noGrp="1"/>
          </p:cNvSpPr>
          <p:nvPr>
            <p:ph type="sldNum" sz="quarter" idx="4"/>
          </p:nvPr>
        </p:nvSpPr>
        <p:spPr/>
        <p:txBody>
          <a:bodyPr/>
          <a:lstStyle/>
          <a:p>
            <a:fld id="{C9468CE9-3F3D-1446-A027-4B4CDD3883B0}" type="slidenum">
              <a:rPr lang="en-US" smtClean="0"/>
              <a:pPr/>
              <a:t>11</a:t>
            </a:fld>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6353" y="2180403"/>
            <a:ext cx="11965158" cy="6945944"/>
          </a:xfrm>
          <a:prstGeom prst="rect">
            <a:avLst/>
          </a:prstGeom>
          <a:ln>
            <a:noFill/>
          </a:ln>
          <a:effectLst>
            <a:outerShdw blurRad="292100" dist="139700" dir="2700000" algn="tl" rotWithShape="0">
              <a:srgbClr val="333333">
                <a:alpha val="65000"/>
              </a:srgbClr>
            </a:outerShdw>
          </a:effectLst>
        </p:spPr>
      </p:pic>
      <p:sp>
        <p:nvSpPr>
          <p:cNvPr id="66" name="Shape 1117"/>
          <p:cNvSpPr/>
          <p:nvPr/>
        </p:nvSpPr>
        <p:spPr>
          <a:xfrm>
            <a:off x="5960705" y="6041270"/>
            <a:ext cx="264200" cy="202328"/>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 name="Shape 1140"/>
          <p:cNvSpPr txBox="1"/>
          <p:nvPr/>
        </p:nvSpPr>
        <p:spPr>
          <a:xfrm>
            <a:off x="5792264" y="6222985"/>
            <a:ext cx="2485460" cy="67583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America</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68" name="Shape 1140"/>
          <p:cNvSpPr txBox="1"/>
          <p:nvPr/>
        </p:nvSpPr>
        <p:spPr>
          <a:xfrm>
            <a:off x="5299650" y="3433680"/>
            <a:ext cx="3665737" cy="3055987"/>
          </a:xfrm>
          <a:prstGeom prst="rect">
            <a:avLst/>
          </a:prstGeom>
          <a:noFill/>
          <a:ln>
            <a:noFill/>
          </a:ln>
        </p:spPr>
        <p:txBody>
          <a:bodyPr lIns="91425" tIns="91425" rIns="91425" bIns="91425"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Buenos Aires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Mexico</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Boston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Los Angeles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Miami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York</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San Francisco</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70" name="Shape 1120"/>
          <p:cNvSpPr/>
          <p:nvPr/>
        </p:nvSpPr>
        <p:spPr>
          <a:xfrm>
            <a:off x="10362942" y="3622162"/>
            <a:ext cx="2687563" cy="683800"/>
          </a:xfrm>
          <a:prstGeom prst="rect">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1" name="Shape 1121"/>
          <p:cNvSpPr/>
          <p:nvPr/>
        </p:nvSpPr>
        <p:spPr>
          <a:xfrm rot="10800000">
            <a:off x="10482506" y="4285959"/>
            <a:ext cx="317006" cy="274379"/>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3" name="Shape 1140"/>
          <p:cNvSpPr txBox="1"/>
          <p:nvPr/>
        </p:nvSpPr>
        <p:spPr>
          <a:xfrm>
            <a:off x="9625263" y="4584769"/>
            <a:ext cx="4138863" cy="2736097"/>
          </a:xfrm>
          <a:prstGeom prst="rect">
            <a:avLst/>
          </a:prstGeom>
          <a:noFill/>
          <a:ln>
            <a:noFill/>
          </a:ln>
        </p:spPr>
        <p:txBody>
          <a:bodyPr lIns="91425" tIns="91425" rIns="91425" bIns="91425" numCol="2"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Vienna</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Brussels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Limassol</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Paris</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Frankfurt</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Milan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Rrome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Luxemborg</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Bucharest</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Moscow</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Barcelona</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Madrid</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Lausanne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Rotterdam</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London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Kyiv</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79" name="Shape 1121"/>
          <p:cNvSpPr/>
          <p:nvPr/>
        </p:nvSpPr>
        <p:spPr>
          <a:xfrm rot="10800000">
            <a:off x="16453504" y="5751047"/>
            <a:ext cx="293353" cy="253907"/>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 name="Shape 1140"/>
          <p:cNvSpPr txBox="1"/>
          <p:nvPr/>
        </p:nvSpPr>
        <p:spPr>
          <a:xfrm>
            <a:off x="16333944" y="5117799"/>
            <a:ext cx="2266878" cy="632779"/>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Asia</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81" name="Shape 1140"/>
          <p:cNvSpPr txBox="1"/>
          <p:nvPr/>
        </p:nvSpPr>
        <p:spPr>
          <a:xfrm>
            <a:off x="15921288" y="5408842"/>
            <a:ext cx="3312348" cy="3824049"/>
          </a:xfrm>
          <a:prstGeom prst="rect">
            <a:avLst/>
          </a:prstGeom>
          <a:noFill/>
          <a:ln>
            <a:noFill/>
          </a:ln>
        </p:spPr>
        <p:txBody>
          <a:bodyPr lIns="91425" tIns="91425" rIns="91425" bIns="91425" anchor="ctr" anchorCtr="0">
            <a:noAutofit/>
          </a:bodyPr>
          <a:lstStyle/>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Shanghai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Hong Kong</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Tokyo Kuala Lumpur</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Singapore</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Dubai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Sydney</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Delhi</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Ramat Gan</a:t>
            </a:r>
          </a:p>
          <a:p>
            <a:pPr lvl="0" algn="ctr" rtl="0">
              <a:spcBef>
                <a:spcPts val="0"/>
              </a:spcBef>
              <a:buNone/>
            </a:pPr>
            <a:r>
              <a:rPr lang="en" sz="20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Taiwan</a:t>
            </a:r>
            <a:endPar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4" name="Arc 3"/>
          <p:cNvSpPr/>
          <p:nvPr/>
        </p:nvSpPr>
        <p:spPr>
          <a:xfrm rot="17914636">
            <a:off x="16307229" y="3573353"/>
            <a:ext cx="6947010" cy="7156799"/>
          </a:xfrm>
          <a:prstGeom prst="arc">
            <a:avLst>
              <a:gd name="adj1" fmla="val 16571388"/>
              <a:gd name="adj2" fmla="val 169161"/>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84" name="Arc 83"/>
          <p:cNvSpPr/>
          <p:nvPr/>
        </p:nvSpPr>
        <p:spPr>
          <a:xfrm rot="20102000">
            <a:off x="9402051" y="2953941"/>
            <a:ext cx="14432379" cy="12674364"/>
          </a:xfrm>
          <a:prstGeom prst="arc">
            <a:avLst>
              <a:gd name="adj1" fmla="val 15566681"/>
              <a:gd name="adj2" fmla="val 20330836"/>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72" name="Shape 1140"/>
          <p:cNvSpPr txBox="1"/>
          <p:nvPr/>
        </p:nvSpPr>
        <p:spPr>
          <a:xfrm>
            <a:off x="10362943" y="3622161"/>
            <a:ext cx="2687563" cy="68380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Europe</a:t>
            </a:r>
            <a:endPar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grpSp>
        <p:nvGrpSpPr>
          <p:cNvPr id="111" name="Shape 365"/>
          <p:cNvGrpSpPr/>
          <p:nvPr/>
        </p:nvGrpSpPr>
        <p:grpSpPr>
          <a:xfrm>
            <a:off x="555210" y="2428750"/>
            <a:ext cx="3620210" cy="4587342"/>
            <a:chOff x="580350" y="1270850"/>
            <a:chExt cx="1911300" cy="2991900"/>
          </a:xfrm>
          <a:solidFill>
            <a:srgbClr val="C00000"/>
          </a:solidFill>
          <a:effectLst>
            <a:outerShdw blurRad="50800" dist="38100" dir="2700000" algn="tl" rotWithShape="0">
              <a:prstClr val="black">
                <a:alpha val="40000"/>
              </a:prstClr>
            </a:outerShdw>
          </a:effectLst>
        </p:grpSpPr>
        <p:sp>
          <p:nvSpPr>
            <p:cNvPr id="112" name="Shape 366"/>
            <p:cNvSpPr/>
            <p:nvPr/>
          </p:nvSpPr>
          <p:spPr>
            <a:xfrm>
              <a:off x="580350" y="1270850"/>
              <a:ext cx="1911300" cy="2791800"/>
            </a:xfrm>
            <a:prstGeom prst="roundRect">
              <a:avLst>
                <a:gd name="adj" fmla="val 7329"/>
              </a:avLst>
            </a:prstGeom>
            <a:grpFill/>
            <a:ln>
              <a:noFill/>
            </a:ln>
          </p:spPr>
          <p:txBody>
            <a:bodyPr lIns="91425" tIns="91425" rIns="91425" bIns="91425" anchor="ctr" anchorCtr="0">
              <a:noAutofit/>
            </a:bodyPr>
            <a:lstStyle/>
            <a:p>
              <a:pPr lvl="0">
                <a:spcBef>
                  <a:spcPts val="0"/>
                </a:spcBef>
                <a:buNone/>
              </a:pPr>
              <a:endParaRPr/>
            </a:p>
          </p:txBody>
        </p:sp>
        <p:sp>
          <p:nvSpPr>
            <p:cNvPr id="113" name="Shape 367"/>
            <p:cNvSpPr/>
            <p:nvPr/>
          </p:nvSpPr>
          <p:spPr>
            <a:xfrm rot="10800000">
              <a:off x="1425900" y="4062650"/>
              <a:ext cx="220200" cy="200100"/>
            </a:xfrm>
            <a:prstGeom prst="triangle">
              <a:avLst>
                <a:gd name="adj" fmla="val 50000"/>
              </a:avLst>
            </a:pr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grpSp>
      <p:sp>
        <p:nvSpPr>
          <p:cNvPr id="115" name="Shape 385"/>
          <p:cNvSpPr txBox="1"/>
          <p:nvPr/>
        </p:nvSpPr>
        <p:spPr>
          <a:xfrm>
            <a:off x="555210" y="3944040"/>
            <a:ext cx="3620209" cy="2713069"/>
          </a:xfrm>
          <a:prstGeom prst="rect">
            <a:avLst/>
          </a:prstGeom>
          <a:noFill/>
          <a:ln>
            <a:noFill/>
          </a:ln>
        </p:spPr>
        <p:txBody>
          <a:bodyPr lIns="91425" tIns="91425" rIns="91425" bIns="91425" anchor="ctr" anchorCtr="0">
            <a:noAutofit/>
          </a:bodyPr>
          <a:lstStyle/>
          <a:p>
            <a:pPr lvl="0" algn="ctr" rtl="0">
              <a:spcBef>
                <a:spcPts val="0"/>
              </a:spcBef>
            </a:pPr>
            <a:r>
              <a:rPr lang="en" sz="2800" dirty="0" smtClean="0">
                <a:solidFill>
                  <a:srgbClr val="FFFFFF"/>
                </a:solidFill>
                <a:latin typeface="Open Sans"/>
                <a:ea typeface="Open Sans"/>
                <a:cs typeface="Open Sans"/>
                <a:sym typeface="Open Sans"/>
              </a:rPr>
              <a:t>Batu Caves</a:t>
            </a:r>
          </a:p>
          <a:p>
            <a:pPr lvl="0" algn="ctr" rtl="0">
              <a:spcBef>
                <a:spcPts val="0"/>
              </a:spcBef>
            </a:pPr>
            <a:r>
              <a:rPr lang="en" sz="2800" dirty="0" smtClean="0">
                <a:solidFill>
                  <a:srgbClr val="FFFFFF"/>
                </a:solidFill>
                <a:latin typeface="Open Sans"/>
                <a:ea typeface="Open Sans"/>
                <a:cs typeface="Open Sans"/>
                <a:sym typeface="Open Sans"/>
              </a:rPr>
              <a:t>Johor Bahru</a:t>
            </a:r>
          </a:p>
          <a:p>
            <a:pPr lvl="0" algn="ctr" rtl="0">
              <a:spcBef>
                <a:spcPts val="0"/>
              </a:spcBef>
            </a:pPr>
            <a:r>
              <a:rPr lang="en" sz="2800" dirty="0" smtClean="0">
                <a:solidFill>
                  <a:srgbClr val="FFFFFF"/>
                </a:solidFill>
                <a:latin typeface="Open Sans"/>
                <a:ea typeface="Open Sans"/>
                <a:cs typeface="Open Sans"/>
                <a:sym typeface="Open Sans"/>
              </a:rPr>
              <a:t>Kuching</a:t>
            </a:r>
          </a:p>
          <a:p>
            <a:pPr lvl="0" algn="ctr" rtl="0">
              <a:spcBef>
                <a:spcPts val="0"/>
              </a:spcBef>
            </a:pPr>
            <a:r>
              <a:rPr lang="en" sz="2800" dirty="0" smtClean="0">
                <a:solidFill>
                  <a:srgbClr val="FFFFFF"/>
                </a:solidFill>
                <a:latin typeface="Open Sans"/>
                <a:ea typeface="Open Sans"/>
                <a:cs typeface="Open Sans"/>
                <a:sym typeface="Open Sans"/>
              </a:rPr>
              <a:t>Kuala Terengganu (TAF)</a:t>
            </a:r>
            <a:endParaRPr lang="en" sz="2800" dirty="0">
              <a:solidFill>
                <a:srgbClr val="FFFFFF"/>
              </a:solidFill>
              <a:latin typeface="Open Sans"/>
              <a:ea typeface="Open Sans"/>
              <a:cs typeface="Open Sans"/>
              <a:sym typeface="Open Sans"/>
            </a:endParaRPr>
          </a:p>
        </p:txBody>
      </p:sp>
      <p:sp>
        <p:nvSpPr>
          <p:cNvPr id="116" name="Shape 390"/>
          <p:cNvSpPr txBox="1"/>
          <p:nvPr/>
        </p:nvSpPr>
        <p:spPr>
          <a:xfrm>
            <a:off x="651175" y="7151752"/>
            <a:ext cx="3403166" cy="1053770"/>
          </a:xfrm>
          <a:prstGeom prst="rect">
            <a:avLst/>
          </a:prstGeom>
          <a:noFill/>
          <a:ln>
            <a:noFill/>
          </a:ln>
        </p:spPr>
        <p:txBody>
          <a:bodyPr lIns="91425" tIns="91425" rIns="91425" bIns="91425" anchor="ctr" anchorCtr="0">
            <a:noAutofit/>
          </a:bodyPr>
          <a:lstStyle/>
          <a:p>
            <a:pPr lvl="0" algn="ctr" rtl="0">
              <a:spcBef>
                <a:spcPts val="0"/>
              </a:spcBef>
              <a:buNone/>
            </a:pPr>
            <a:r>
              <a:rPr lang="en" sz="28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rPr>
              <a:t>Our Local Branches</a:t>
            </a:r>
            <a:endParaRPr lang="en" sz="28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endParaRPr>
          </a:p>
        </p:txBody>
      </p:sp>
      <p:pic>
        <p:nvPicPr>
          <p:cNvPr id="2049" name="Picture 2048"/>
          <p:cNvPicPr>
            <a:picLocks noChangeAspect="1"/>
          </p:cNvPicPr>
          <p:nvPr/>
        </p:nvPicPr>
        <p:blipFill rotWithShape="1">
          <a:blip r:embed="rId4">
            <a:extLst>
              <a:ext uri="{28A0092B-C50C-407E-A947-70E740481C1C}">
                <a14:useLocalDpi xmlns:a14="http://schemas.microsoft.com/office/drawing/2010/main"/>
              </a:ext>
            </a:extLst>
          </a:blip>
          <a:srcRect t="6311" r="9504"/>
          <a:stretch/>
        </p:blipFill>
        <p:spPr>
          <a:xfrm>
            <a:off x="-82639" y="8851890"/>
            <a:ext cx="24488864" cy="4874475"/>
          </a:xfrm>
          <a:prstGeom prst="rect">
            <a:avLst/>
          </a:prstGeom>
        </p:spPr>
      </p:pic>
      <p:pic>
        <p:nvPicPr>
          <p:cNvPr id="2052" name="Picture 20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01315" y="2551423"/>
            <a:ext cx="1923837" cy="116825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017" y="2783383"/>
            <a:ext cx="1300593" cy="1300593"/>
          </a:xfrm>
          <a:prstGeom prst="rect">
            <a:avLst/>
          </a:prstGeom>
        </p:spPr>
      </p:pic>
      <p:sp>
        <p:nvSpPr>
          <p:cNvPr id="33" name="Shape 366"/>
          <p:cNvSpPr/>
          <p:nvPr/>
        </p:nvSpPr>
        <p:spPr>
          <a:xfrm>
            <a:off x="19792950" y="4120816"/>
            <a:ext cx="3620210" cy="4280538"/>
          </a:xfrm>
          <a:prstGeom prst="roundRect">
            <a:avLst>
              <a:gd name="adj" fmla="val 7329"/>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83" name="Rectangle 82"/>
          <p:cNvSpPr/>
          <p:nvPr/>
        </p:nvSpPr>
        <p:spPr>
          <a:xfrm>
            <a:off x="20000592" y="4416936"/>
            <a:ext cx="3238501" cy="3785652"/>
          </a:xfrm>
          <a:prstGeom prst="rect">
            <a:avLst/>
          </a:prstGeom>
          <a:noFill/>
          <a:ln>
            <a:noFill/>
          </a:ln>
          <a:effectLst/>
        </p:spPr>
        <p:txBody>
          <a:bodyPr wrap="square">
            <a:spAutoFit/>
          </a:bodyPr>
          <a:lstStyle/>
          <a:p>
            <a:pPr algn="ctr"/>
            <a:r>
              <a:rPr lang="en-SG" sz="2400" dirty="0" smtClean="0">
                <a:solidFill>
                  <a:schemeClr val="bg1"/>
                </a:solidFill>
                <a:latin typeface="Neuropol X Rg" panose="02000503040000020004" pitchFamily="2" charset="0"/>
                <a:ea typeface="Open Sans" panose="020B0606030504020204" pitchFamily="34" charset="0"/>
                <a:cs typeface="Open Sans" panose="020B0606030504020204" pitchFamily="34" charset="0"/>
              </a:rPr>
              <a:t>SALIHIN</a:t>
            </a:r>
            <a:r>
              <a:rPr lang="en-SG"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is a member firm of i2an,</a:t>
            </a:r>
          </a:p>
          <a:p>
            <a:pPr algn="ctr"/>
            <a:r>
              <a:rPr lang="en-SG"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 reputable global network of accountants which have presence in America, Asia and Europe as well as all the international financial centres.</a:t>
            </a:r>
            <a:endParaRPr lang="en-SG"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45954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Why SALIHIN?</a:t>
            </a:r>
            <a:endParaRPr lang="en-US" sz="6400" dirty="0">
              <a:solidFill>
                <a:srgbClr val="C00000"/>
              </a:solidFill>
              <a:latin typeface="Open Sans Light"/>
              <a:cs typeface="Open Sans Light"/>
            </a:endParaRPr>
          </a:p>
        </p:txBody>
      </p:sp>
      <p:pic>
        <p:nvPicPr>
          <p:cNvPr id="20" name="Picture Placeholder 1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104900" y="3571055"/>
            <a:ext cx="3452813" cy="3186112"/>
          </a:xfrm>
          <a:prstGeom prst="rect">
            <a:avLst/>
          </a:prstGeom>
          <a:ln>
            <a:noFill/>
          </a:ln>
          <a:effectLst>
            <a:outerShdw blurRad="292100" dist="139700" dir="2700000" algn="tl" rotWithShape="0">
              <a:srgbClr val="333333">
                <a:alpha val="65000"/>
              </a:srgbClr>
            </a:outerShdw>
          </a:effectLst>
        </p:spPr>
      </p:pic>
      <p:pic>
        <p:nvPicPr>
          <p:cNvPr id="21" name="Picture Placeholder 20"/>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5535613" y="3571055"/>
            <a:ext cx="3452812" cy="3186112"/>
          </a:xfrm>
          <a:prstGeom prst="rect">
            <a:avLst/>
          </a:prstGeom>
          <a:ln>
            <a:noFill/>
          </a:ln>
          <a:effectLst>
            <a:outerShdw blurRad="292100" dist="139700" dir="2700000" algn="tl" rotWithShape="0">
              <a:srgbClr val="333333">
                <a:alpha val="65000"/>
              </a:srgbClr>
            </a:outerShdw>
          </a:effectLst>
        </p:spPr>
      </p:pic>
      <p:pic>
        <p:nvPicPr>
          <p:cNvPr id="22" name="Picture Placeholder 21"/>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a:stretch/>
        </p:blipFill>
        <p:spPr>
          <a:xfrm>
            <a:off x="10333038" y="3571055"/>
            <a:ext cx="3452812" cy="3186112"/>
          </a:xfrm>
          <a:prstGeom prst="rect">
            <a:avLst/>
          </a:prstGeom>
          <a:ln>
            <a:noFill/>
          </a:ln>
          <a:effectLst>
            <a:outerShdw blurRad="292100" dist="139700" dir="2700000" algn="tl" rotWithShape="0">
              <a:srgbClr val="333333">
                <a:alpha val="65000"/>
              </a:srgbClr>
            </a:outerShdw>
          </a:effectLst>
        </p:spPr>
      </p:pic>
      <p:pic>
        <p:nvPicPr>
          <p:cNvPr id="27" name="Picture Placeholder 26"/>
          <p:cNvPicPr>
            <a:picLocks noGrp="1" noChangeAspect="1"/>
          </p:cNvPicPr>
          <p:nvPr>
            <p:ph type="pic" sz="quarter" idx="16"/>
          </p:nvPr>
        </p:nvPicPr>
        <p:blipFill>
          <a:blip r:embed="rId6" cstate="email">
            <a:extLst>
              <a:ext uri="{28A0092B-C50C-407E-A947-70E740481C1C}">
                <a14:useLocalDpi xmlns:a14="http://schemas.microsoft.com/office/drawing/2010/main"/>
              </a:ext>
            </a:extLst>
          </a:blip>
          <a:srcRect/>
          <a:stretch>
            <a:fillRect/>
          </a:stretch>
        </p:blipFill>
        <p:spPr>
          <a:xfrm>
            <a:off x="14979650" y="3571055"/>
            <a:ext cx="3452813" cy="318611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4"/>
          </p:nvPr>
        </p:nvSpPr>
        <p:spPr/>
        <p:txBody>
          <a:bodyPr/>
          <a:lstStyle/>
          <a:p>
            <a:fld id="{C9468CE9-3F3D-1446-A027-4B4CDD3883B0}" type="slidenum">
              <a:rPr lang="en-US" smtClean="0"/>
              <a:pPr/>
              <a:t>12</a:t>
            </a:fld>
            <a:endParaRPr lang="en-US"/>
          </a:p>
        </p:txBody>
      </p:sp>
      <p:sp>
        <p:nvSpPr>
          <p:cNvPr id="6" name="TextBox 5"/>
          <p:cNvSpPr txBox="1"/>
          <p:nvPr/>
        </p:nvSpPr>
        <p:spPr>
          <a:xfrm>
            <a:off x="1446791" y="1951975"/>
            <a:ext cx="21586688" cy="738676"/>
          </a:xfrm>
          <a:prstGeom prst="rect">
            <a:avLst/>
          </a:prstGeom>
          <a:noFill/>
        </p:spPr>
        <p:txBody>
          <a:bodyPr wrap="square" lIns="243852" tIns="121926" rIns="243852" bIns="121926" rtlCol="0">
            <a:spAutoFit/>
          </a:bodyPr>
          <a:lstStyle/>
          <a:p>
            <a:pPr algn="ctr"/>
            <a:r>
              <a:rPr lang="en-US" sz="3200" dirty="0" smtClean="0">
                <a:solidFill>
                  <a:schemeClr val="tx1">
                    <a:lumMod val="65000"/>
                    <a:lumOff val="35000"/>
                  </a:schemeClr>
                </a:solidFill>
                <a:latin typeface="Open Sans Light"/>
                <a:cs typeface="Open Sans Light"/>
              </a:rPr>
              <a:t>The following are key reasons why </a:t>
            </a:r>
            <a:r>
              <a:rPr lang="en-US" sz="3200" dirty="0" smtClean="0">
                <a:solidFill>
                  <a:srgbClr val="C00000"/>
                </a:solidFill>
                <a:latin typeface="Neuropol X Rg" panose="02000503040000020004" pitchFamily="2" charset="0"/>
                <a:cs typeface="Open Sans Light"/>
              </a:rPr>
              <a:t>SALIHIN</a:t>
            </a:r>
            <a:r>
              <a:rPr lang="en-US" sz="3200" dirty="0" smtClean="0">
                <a:solidFill>
                  <a:schemeClr val="tx1">
                    <a:lumMod val="65000"/>
                    <a:lumOff val="35000"/>
                  </a:schemeClr>
                </a:solidFill>
                <a:latin typeface="Open Sans Light"/>
                <a:cs typeface="Open Sans Light"/>
              </a:rPr>
              <a:t> should be your firm’s preferred choice:</a:t>
            </a:r>
            <a:endParaRPr lang="en-US" sz="3200" dirty="0">
              <a:solidFill>
                <a:schemeClr val="tx1">
                  <a:lumMod val="65000"/>
                  <a:lumOff val="35000"/>
                </a:schemeClr>
              </a:solidFill>
              <a:latin typeface="Open Sans Light"/>
              <a:cs typeface="Open Sans Light"/>
            </a:endParaRPr>
          </a:p>
        </p:txBody>
      </p:sp>
      <p:sp>
        <p:nvSpPr>
          <p:cNvPr id="11" name="Rectangle 10"/>
          <p:cNvSpPr/>
          <p:nvPr/>
        </p:nvSpPr>
        <p:spPr>
          <a:xfrm>
            <a:off x="880015" y="7669704"/>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01.</a:t>
            </a:r>
          </a:p>
          <a:p>
            <a:r>
              <a:rPr lang="en-US" sz="2400" dirty="0" smtClean="0">
                <a:solidFill>
                  <a:schemeClr val="tx1">
                    <a:lumMod val="65000"/>
                    <a:lumOff val="35000"/>
                  </a:schemeClr>
                </a:solidFill>
                <a:latin typeface="Open Sans"/>
                <a:ea typeface="Open Sans Light"/>
                <a:cs typeface="Open Sans"/>
              </a:rPr>
              <a:t>Experienced Employees</a:t>
            </a:r>
            <a:endParaRPr lang="en-US" sz="2400" dirty="0">
              <a:solidFill>
                <a:schemeClr val="tx1">
                  <a:lumMod val="65000"/>
                  <a:lumOff val="35000"/>
                </a:schemeClr>
              </a:solidFill>
              <a:latin typeface="Open Sans"/>
              <a:ea typeface="Open Sans Light"/>
              <a:cs typeface="Open Sans"/>
            </a:endParaRP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have the right ‘hands-on’ team with vast knowledge and relevant experience.</a:t>
            </a:r>
            <a:endParaRPr lang="en-US" sz="2000" dirty="0">
              <a:solidFill>
                <a:schemeClr val="tx1">
                  <a:lumMod val="65000"/>
                  <a:lumOff val="35000"/>
                </a:schemeClr>
              </a:solidFill>
              <a:latin typeface="Open Sans Light"/>
              <a:cs typeface="Open Sans Light"/>
            </a:endParaRPr>
          </a:p>
        </p:txBody>
      </p:sp>
      <p:sp>
        <p:nvSpPr>
          <p:cNvPr id="12" name="Rectangle 11"/>
          <p:cNvSpPr/>
          <p:nvPr/>
        </p:nvSpPr>
        <p:spPr>
          <a:xfrm>
            <a:off x="5261871" y="7659767"/>
            <a:ext cx="3973549" cy="4678214"/>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02.</a:t>
            </a:r>
          </a:p>
          <a:p>
            <a:r>
              <a:rPr lang="en-US" sz="2400" dirty="0" smtClean="0">
                <a:solidFill>
                  <a:schemeClr val="tx1">
                    <a:lumMod val="65000"/>
                    <a:lumOff val="35000"/>
                  </a:schemeClr>
                </a:solidFill>
                <a:latin typeface="Open Sans"/>
                <a:ea typeface="Open Sans Light"/>
                <a:cs typeface="Open Sans"/>
              </a:rPr>
              <a:t>Comprehensive Reports</a:t>
            </a:r>
            <a:endParaRPr lang="en-US" sz="2400" dirty="0">
              <a:solidFill>
                <a:schemeClr val="tx1">
                  <a:lumMod val="65000"/>
                  <a:lumOff val="35000"/>
                </a:schemeClr>
              </a:solidFill>
              <a:latin typeface="Open Sans"/>
              <a:ea typeface="Open Sans Light"/>
              <a:cs typeface="Open Sans"/>
            </a:endParaRP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would be able to provide complete and comprehensive reports in tandem to your key areas of concern.</a:t>
            </a:r>
            <a:endParaRPr lang="en-US" sz="2100" dirty="0">
              <a:solidFill>
                <a:schemeClr val="tx1">
                  <a:lumMod val="65000"/>
                  <a:lumOff val="35000"/>
                </a:schemeClr>
              </a:solidFill>
              <a:latin typeface="Open Sans Light"/>
              <a:cs typeface="Open Sans Light"/>
            </a:endParaRPr>
          </a:p>
        </p:txBody>
      </p:sp>
      <p:sp>
        <p:nvSpPr>
          <p:cNvPr id="13" name="Rectangle 12"/>
          <p:cNvSpPr/>
          <p:nvPr/>
        </p:nvSpPr>
        <p:spPr>
          <a:xfrm>
            <a:off x="10100923" y="7678816"/>
            <a:ext cx="3973549" cy="4601270"/>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03.</a:t>
            </a:r>
          </a:p>
          <a:p>
            <a:r>
              <a:rPr lang="en-US" sz="2400" dirty="0" smtClean="0">
                <a:solidFill>
                  <a:schemeClr val="tx1">
                    <a:lumMod val="65000"/>
                    <a:lumOff val="35000"/>
                  </a:schemeClr>
                </a:solidFill>
                <a:latin typeface="Open Sans"/>
                <a:ea typeface="Open Sans Light"/>
                <a:cs typeface="Open Sans"/>
              </a:rPr>
              <a:t>Quality Service Delivery</a:t>
            </a:r>
            <a:endParaRPr lang="en-US" sz="2400" dirty="0">
              <a:solidFill>
                <a:schemeClr val="tx1">
                  <a:lumMod val="65000"/>
                  <a:lumOff val="35000"/>
                </a:schemeClr>
              </a:solidFill>
              <a:latin typeface="Open Sans"/>
              <a:ea typeface="Open Sans Light"/>
              <a:cs typeface="Open Sans"/>
            </a:endParaRPr>
          </a:p>
          <a:p>
            <a:endParaRPr lang="en-US" sz="19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Our Engagement Partner, Board of Advisors and Managers will be involved in closed co-operation for quality service delivery.</a:t>
            </a:r>
            <a:endParaRPr lang="en-US" sz="2000" dirty="0">
              <a:solidFill>
                <a:schemeClr val="tx1">
                  <a:lumMod val="65000"/>
                  <a:lumOff val="35000"/>
                </a:schemeClr>
              </a:solidFill>
              <a:latin typeface="Open Sans Light"/>
              <a:cs typeface="Open Sans Light"/>
            </a:endParaRPr>
          </a:p>
        </p:txBody>
      </p:sp>
      <p:sp>
        <p:nvSpPr>
          <p:cNvPr id="14" name="Rectangle 13"/>
          <p:cNvSpPr/>
          <p:nvPr/>
        </p:nvSpPr>
        <p:spPr>
          <a:xfrm>
            <a:off x="14723408" y="7659767"/>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04.</a:t>
            </a:r>
          </a:p>
          <a:p>
            <a:r>
              <a:rPr lang="en-US" sz="2400" dirty="0" smtClean="0">
                <a:solidFill>
                  <a:schemeClr val="tx1">
                    <a:lumMod val="65000"/>
                    <a:lumOff val="35000"/>
                  </a:schemeClr>
                </a:solidFill>
                <a:latin typeface="Open Sans"/>
                <a:ea typeface="Open Sans Light"/>
                <a:cs typeface="Open Sans"/>
              </a:rPr>
              <a:t>Value for Money</a:t>
            </a:r>
            <a:endParaRPr lang="en-US" sz="2400" dirty="0">
              <a:solidFill>
                <a:schemeClr val="tx1">
                  <a:lumMod val="65000"/>
                  <a:lumOff val="35000"/>
                </a:schemeClr>
              </a:solidFill>
              <a:latin typeface="Open Sans"/>
              <a:ea typeface="Open Sans Light"/>
              <a:cs typeface="Open Sans"/>
            </a:endParaRP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offer ‘value for money’ without compromising on the quality  and timeliness of our services.</a:t>
            </a:r>
            <a:endParaRPr lang="en-US" sz="2100" dirty="0">
              <a:solidFill>
                <a:schemeClr val="tx1">
                  <a:lumMod val="65000"/>
                  <a:lumOff val="35000"/>
                </a:schemeClr>
              </a:solidFill>
              <a:latin typeface="Open Sans Light"/>
              <a:cs typeface="Open Sans Light"/>
            </a:endParaRPr>
          </a:p>
        </p:txBody>
      </p:sp>
      <p:sp>
        <p:nvSpPr>
          <p:cNvPr id="15" name="Rectangle 14"/>
          <p:cNvSpPr/>
          <p:nvPr/>
        </p:nvSpPr>
        <p:spPr>
          <a:xfrm>
            <a:off x="19519999" y="7668790"/>
            <a:ext cx="3973549" cy="4678214"/>
          </a:xfrm>
          <a:prstGeom prst="rect">
            <a:avLst/>
          </a:prstGeom>
        </p:spPr>
        <p:txBody>
          <a:bodyPr wrap="square" lIns="182889" tIns="91445" rIns="182889" bIns="91445">
            <a:spAutoFit/>
          </a:bodyPr>
          <a:lstStyle/>
          <a:p>
            <a:r>
              <a:rPr lang="en-US" sz="6400" dirty="0" smtClean="0">
                <a:solidFill>
                  <a:schemeClr val="tx1">
                    <a:lumMod val="65000"/>
                    <a:lumOff val="35000"/>
                  </a:schemeClr>
                </a:solidFill>
                <a:latin typeface="Open Sans"/>
                <a:ea typeface="Open Sans Light"/>
                <a:cs typeface="Open Sans"/>
              </a:rPr>
              <a:t>05.</a:t>
            </a:r>
            <a:endParaRPr lang="en-US" sz="6400" dirty="0">
              <a:solidFill>
                <a:schemeClr val="tx1">
                  <a:lumMod val="65000"/>
                  <a:lumOff val="35000"/>
                </a:schemeClr>
              </a:solidFill>
              <a:latin typeface="Open Sans"/>
              <a:ea typeface="Open Sans Light"/>
              <a:cs typeface="Open Sans"/>
            </a:endParaRPr>
          </a:p>
          <a:p>
            <a:r>
              <a:rPr lang="en-US" sz="2400" dirty="0" smtClean="0">
                <a:solidFill>
                  <a:schemeClr val="tx1">
                    <a:lumMod val="65000"/>
                    <a:lumOff val="35000"/>
                  </a:schemeClr>
                </a:solidFill>
                <a:latin typeface="Open Sans"/>
                <a:ea typeface="Open Sans Light"/>
                <a:cs typeface="Open Sans"/>
              </a:rPr>
              <a:t>Minimal Disruption</a:t>
            </a:r>
            <a:endParaRPr lang="en-US" sz="2400" dirty="0">
              <a:solidFill>
                <a:schemeClr val="tx1">
                  <a:lumMod val="65000"/>
                  <a:lumOff val="35000"/>
                </a:schemeClr>
              </a:solidFill>
              <a:latin typeface="Open Sans"/>
              <a:ea typeface="Open Sans Light"/>
              <a:cs typeface="Open Sans"/>
            </a:endParaRP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smtClean="0">
                <a:solidFill>
                  <a:schemeClr val="tx1">
                    <a:lumMod val="65000"/>
                    <a:lumOff val="35000"/>
                  </a:schemeClr>
                </a:solidFill>
                <a:latin typeface="Open Sans Light"/>
                <a:cs typeface="Open Sans Light"/>
              </a:rPr>
              <a:t>We will apply our considerable experience to ensure minimal disruption to clients’ daily operations.</a:t>
            </a:r>
            <a:endParaRPr lang="en-US" sz="2100" dirty="0">
              <a:solidFill>
                <a:schemeClr val="tx1">
                  <a:lumMod val="65000"/>
                  <a:lumOff val="35000"/>
                </a:schemeClr>
              </a:solidFill>
              <a:latin typeface="Open Sans Light"/>
              <a:cs typeface="Open Sans Light"/>
            </a:endParaRPr>
          </a:p>
        </p:txBody>
      </p:sp>
      <p:pic>
        <p:nvPicPr>
          <p:cNvPr id="29" name="Picture Placeholder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779917" y="3571055"/>
            <a:ext cx="3489157" cy="3186112"/>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7466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7" name="Rectangle 16"/>
          <p:cNvSpPr/>
          <p:nvPr/>
        </p:nvSpPr>
        <p:spPr>
          <a:xfrm>
            <a:off x="510911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8" name="Rectangle 17"/>
          <p:cNvSpPr/>
          <p:nvPr/>
        </p:nvSpPr>
        <p:spPr>
          <a:xfrm>
            <a:off x="99668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9" name="Rectangle 18"/>
          <p:cNvSpPr/>
          <p:nvPr/>
        </p:nvSpPr>
        <p:spPr>
          <a:xfrm>
            <a:off x="146150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3" name="Rectangle 22"/>
          <p:cNvSpPr/>
          <p:nvPr/>
        </p:nvSpPr>
        <p:spPr>
          <a:xfrm>
            <a:off x="193775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3386717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1785114"/>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The Proposal</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r>
              <a:rPr lang="en-US" sz="2400" dirty="0" smtClean="0">
                <a:solidFill>
                  <a:schemeClr val="bg1"/>
                </a:solidFill>
                <a:latin typeface="Open Sans Light"/>
                <a:cs typeface="Open Sans Light"/>
              </a:rPr>
              <a:t>*Insert Proposal Title Here</a:t>
            </a:r>
            <a:endParaRPr lang="en-US" sz="2400" dirty="0">
              <a:solidFill>
                <a:schemeClr val="bg1"/>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13</a:t>
            </a:fld>
            <a:endParaRPr lang="en-US" dirty="0"/>
          </a:p>
        </p:txBody>
      </p:sp>
      <p:sp>
        <p:nvSpPr>
          <p:cNvPr id="16" name="Shape 2041"/>
          <p:cNvSpPr/>
          <p:nvPr/>
        </p:nvSpPr>
        <p:spPr>
          <a:xfrm>
            <a:off x="20458343" y="585921"/>
            <a:ext cx="1508623" cy="1862258"/>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0"/>
            <a:ext cx="16754017" cy="5480911"/>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rPr>
              <a:t>3</a:t>
            </a:r>
            <a:r>
              <a:rPr lang="en-US" b="1" dirty="0" smtClean="0">
                <a:solidFill>
                  <a:schemeClr val="tx1"/>
                </a:solidFill>
              </a:rPr>
              <a:t>.0 The Proposal</a:t>
            </a:r>
          </a:p>
          <a:p>
            <a:pPr marL="1419225" indent="-95250" algn="l">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Introduction</a:t>
            </a:r>
          </a:p>
          <a:p>
            <a:pPr marL="1419225" indent="-95250" algn="l">
              <a:buClr>
                <a:srgbClr val="C00000"/>
              </a:buClr>
              <a:buFont typeface="Wingdings" panose="05000000000000000000" pitchFamily="2" charset="2"/>
              <a:buChar char="§"/>
            </a:pP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Objectives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Scope of Work</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Methodology &amp; Approach</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Time Frame &amp; Deliverables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Professional Fee</a:t>
            </a:r>
            <a:endParaRPr lang="en-MY" sz="3600" dirty="0">
              <a:solidFill>
                <a:schemeClr val="tx1"/>
              </a:solidFill>
            </a:endParaRPr>
          </a:p>
        </p:txBody>
      </p:sp>
    </p:spTree>
    <p:extLst>
      <p:ext uri="{BB962C8B-B14F-4D97-AF65-F5344CB8AC3E}">
        <p14:creationId xmlns:p14="http://schemas.microsoft.com/office/powerpoint/2010/main" val="12780449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11" name="TextBox 10"/>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Introduction</a:t>
            </a:r>
            <a:endParaRPr lang="en-US" sz="3700" dirty="0">
              <a:solidFill>
                <a:schemeClr val="tx1">
                  <a:lumMod val="65000"/>
                  <a:lumOff val="35000"/>
                </a:schemeClr>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14</a:t>
            </a:fld>
            <a:endParaRPr lang="en-US"/>
          </a:p>
        </p:txBody>
      </p:sp>
      <p:sp>
        <p:nvSpPr>
          <p:cNvPr id="7" name="TextBox 6"/>
          <p:cNvSpPr txBox="1"/>
          <p:nvPr/>
        </p:nvSpPr>
        <p:spPr>
          <a:xfrm>
            <a:off x="1431945" y="3807051"/>
            <a:ext cx="21586688" cy="7932953"/>
          </a:xfrm>
          <a:prstGeom prst="rect">
            <a:avLst/>
          </a:prstGeom>
          <a:noFill/>
        </p:spPr>
        <p:txBody>
          <a:bodyPr wrap="square" lIns="243852" tIns="121926" rIns="243852" bIns="121926" rtlCol="0">
            <a:spAutoFit/>
          </a:bodyPr>
          <a:lstStyle/>
          <a:p>
            <a:pPr>
              <a:lnSpc>
                <a:spcPct val="150000"/>
              </a:lnSpc>
            </a:pPr>
            <a:r>
              <a:rPr lang="en-US" sz="3600" dirty="0" smtClean="0">
                <a:solidFill>
                  <a:schemeClr val="tx1">
                    <a:lumMod val="65000"/>
                    <a:lumOff val="35000"/>
                  </a:schemeClr>
                </a:solidFill>
                <a:latin typeface="Open Sans Light"/>
                <a:cs typeface="Open Sans Light"/>
              </a:rPr>
              <a:t>*Insert content here</a:t>
            </a: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19168487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Objectives</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15</a:t>
            </a:fld>
            <a:endParaRPr lang="en-US"/>
          </a:p>
        </p:txBody>
      </p:sp>
      <p:sp>
        <p:nvSpPr>
          <p:cNvPr id="8" name="TextBox 7"/>
          <p:cNvSpPr txBox="1"/>
          <p:nvPr/>
        </p:nvSpPr>
        <p:spPr>
          <a:xfrm>
            <a:off x="1431945" y="3807051"/>
            <a:ext cx="21586688" cy="7932953"/>
          </a:xfrm>
          <a:prstGeom prst="rect">
            <a:avLst/>
          </a:prstGeom>
          <a:noFill/>
        </p:spPr>
        <p:txBody>
          <a:bodyPr wrap="square" lIns="243852" tIns="121926" rIns="243852" bIns="121926" rtlCol="0">
            <a:spAutoFit/>
          </a:bodyPr>
          <a:lstStyle/>
          <a:p>
            <a:pPr>
              <a:lnSpc>
                <a:spcPct val="150000"/>
              </a:lnSpc>
            </a:pPr>
            <a:r>
              <a:rPr lang="en-US" sz="3600" dirty="0" smtClean="0">
                <a:solidFill>
                  <a:schemeClr val="tx1">
                    <a:lumMod val="65000"/>
                    <a:lumOff val="35000"/>
                  </a:schemeClr>
                </a:solidFill>
                <a:latin typeface="Open Sans Light"/>
                <a:cs typeface="Open Sans Light"/>
              </a:rPr>
              <a:t>*Insert content here</a:t>
            </a:r>
          </a:p>
          <a:p>
            <a:pPr marL="571500" indent="-571500">
              <a:lnSpc>
                <a:spcPct val="150000"/>
              </a:lnSpc>
              <a:buFont typeface="Arial" panose="020B0604020202020204" pitchFamily="34" charset="0"/>
              <a:buChar char="•"/>
            </a:pPr>
            <a:r>
              <a:rPr lang="en-US" sz="3600" dirty="0" smtClean="0">
                <a:solidFill>
                  <a:schemeClr val="tx1">
                    <a:lumMod val="65000"/>
                    <a:lumOff val="35000"/>
                  </a:schemeClr>
                </a:solidFill>
                <a:latin typeface="Open Sans Light"/>
                <a:cs typeface="Open Sans Light"/>
              </a:rPr>
              <a:t>Objective 1</a:t>
            </a:r>
          </a:p>
          <a:p>
            <a:pPr marL="571500" indent="-571500">
              <a:lnSpc>
                <a:spcPct val="150000"/>
              </a:lnSpc>
              <a:buFont typeface="Arial" panose="020B0604020202020204" pitchFamily="34" charset="0"/>
              <a:buChar char="•"/>
            </a:pPr>
            <a:r>
              <a:rPr lang="en-US" sz="3600" dirty="0">
                <a:solidFill>
                  <a:schemeClr val="tx1">
                    <a:lumMod val="65000"/>
                    <a:lumOff val="35000"/>
                  </a:schemeClr>
                </a:solidFill>
                <a:latin typeface="Open Sans Light"/>
                <a:cs typeface="Open Sans Light"/>
              </a:rPr>
              <a:t>Objective </a:t>
            </a:r>
            <a:r>
              <a:rPr lang="en-US" sz="3600" dirty="0" smtClean="0">
                <a:solidFill>
                  <a:schemeClr val="tx1">
                    <a:lumMod val="65000"/>
                    <a:lumOff val="35000"/>
                  </a:schemeClr>
                </a:solidFill>
                <a:latin typeface="Open Sans Light"/>
                <a:cs typeface="Open Sans Light"/>
              </a:rPr>
              <a:t>2</a:t>
            </a:r>
          </a:p>
          <a:p>
            <a:pPr marL="571500" indent="-571500">
              <a:lnSpc>
                <a:spcPct val="150000"/>
              </a:lnSpc>
              <a:buFont typeface="Arial" panose="020B0604020202020204" pitchFamily="34" charset="0"/>
              <a:buChar char="•"/>
            </a:pPr>
            <a:r>
              <a:rPr lang="en-US" sz="3600" dirty="0">
                <a:solidFill>
                  <a:schemeClr val="tx1">
                    <a:lumMod val="65000"/>
                    <a:lumOff val="35000"/>
                  </a:schemeClr>
                </a:solidFill>
                <a:latin typeface="Open Sans Light"/>
                <a:cs typeface="Open Sans Light"/>
              </a:rPr>
              <a:t>Objective </a:t>
            </a:r>
            <a:r>
              <a:rPr lang="en-US" sz="3600" dirty="0" smtClean="0">
                <a:solidFill>
                  <a:schemeClr val="tx1">
                    <a:lumMod val="65000"/>
                    <a:lumOff val="35000"/>
                  </a:schemeClr>
                </a:solidFill>
                <a:latin typeface="Open Sans Light"/>
                <a:cs typeface="Open Sans Light"/>
              </a:rPr>
              <a:t>3</a:t>
            </a: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221052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Scope of Work</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16</a:t>
            </a:fld>
            <a:endParaRPr lang="en-US"/>
          </a:p>
        </p:txBody>
      </p:sp>
      <p:sp>
        <p:nvSpPr>
          <p:cNvPr id="9" name="TextBox 8"/>
          <p:cNvSpPr txBox="1"/>
          <p:nvPr/>
        </p:nvSpPr>
        <p:spPr>
          <a:xfrm>
            <a:off x="1431945" y="3807051"/>
            <a:ext cx="21586688" cy="7932953"/>
          </a:xfrm>
          <a:prstGeom prst="rect">
            <a:avLst/>
          </a:prstGeom>
          <a:noFill/>
        </p:spPr>
        <p:txBody>
          <a:bodyPr wrap="square" lIns="243852" tIns="121926" rIns="243852" bIns="121926" rtlCol="0">
            <a:spAutoFit/>
          </a:bodyPr>
          <a:lstStyle/>
          <a:p>
            <a:pPr>
              <a:lnSpc>
                <a:spcPct val="150000"/>
              </a:lnSpc>
            </a:pPr>
            <a:r>
              <a:rPr lang="en-US" sz="3600" dirty="0" smtClean="0">
                <a:solidFill>
                  <a:schemeClr val="tx1">
                    <a:lumMod val="65000"/>
                    <a:lumOff val="35000"/>
                  </a:schemeClr>
                </a:solidFill>
                <a:latin typeface="Open Sans Light"/>
                <a:cs typeface="Open Sans Light"/>
              </a:rPr>
              <a:t>*Insert content here</a:t>
            </a:r>
          </a:p>
          <a:p>
            <a:pPr marL="571500" indent="-571500">
              <a:lnSpc>
                <a:spcPct val="150000"/>
              </a:lnSpc>
              <a:buFont typeface="Arial" panose="020B0604020202020204" pitchFamily="34" charset="0"/>
              <a:buChar char="•"/>
            </a:pPr>
            <a:r>
              <a:rPr lang="en-US" sz="3600" dirty="0" smtClean="0">
                <a:solidFill>
                  <a:schemeClr val="tx1">
                    <a:lumMod val="65000"/>
                    <a:lumOff val="35000"/>
                  </a:schemeClr>
                </a:solidFill>
                <a:latin typeface="Open Sans Light"/>
                <a:cs typeface="Open Sans Light"/>
              </a:rPr>
              <a:t>Phase 1</a:t>
            </a:r>
          </a:p>
          <a:p>
            <a:pPr marL="571500" indent="-571500">
              <a:lnSpc>
                <a:spcPct val="150000"/>
              </a:lnSpc>
              <a:buFont typeface="Arial" panose="020B0604020202020204" pitchFamily="34" charset="0"/>
              <a:buChar char="•"/>
            </a:pPr>
            <a:r>
              <a:rPr lang="en-US" sz="3600" dirty="0">
                <a:solidFill>
                  <a:schemeClr val="tx1">
                    <a:lumMod val="65000"/>
                    <a:lumOff val="35000"/>
                  </a:schemeClr>
                </a:solidFill>
                <a:latin typeface="Open Sans Light"/>
                <a:cs typeface="Open Sans Light"/>
              </a:rPr>
              <a:t>Phase</a:t>
            </a:r>
            <a:r>
              <a:rPr lang="en-US" sz="3600" dirty="0" smtClean="0">
                <a:solidFill>
                  <a:schemeClr val="tx1">
                    <a:lumMod val="65000"/>
                    <a:lumOff val="35000"/>
                  </a:schemeClr>
                </a:solidFill>
                <a:latin typeface="Open Sans Light"/>
                <a:cs typeface="Open Sans Light"/>
              </a:rPr>
              <a:t> 2</a:t>
            </a:r>
          </a:p>
          <a:p>
            <a:pPr marL="571500" indent="-571500">
              <a:lnSpc>
                <a:spcPct val="150000"/>
              </a:lnSpc>
              <a:buFont typeface="Arial" panose="020B0604020202020204" pitchFamily="34" charset="0"/>
              <a:buChar char="•"/>
            </a:pPr>
            <a:r>
              <a:rPr lang="en-US" sz="3600" dirty="0" smtClean="0">
                <a:solidFill>
                  <a:schemeClr val="tx1">
                    <a:lumMod val="65000"/>
                    <a:lumOff val="35000"/>
                  </a:schemeClr>
                </a:solidFill>
                <a:latin typeface="Open Sans Light"/>
                <a:cs typeface="Open Sans Light"/>
              </a:rPr>
              <a:t>Phase 3</a:t>
            </a: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17517158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Methodology &amp; Approach</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17</a:t>
            </a:fld>
            <a:endParaRPr lang="en-US" dirty="0"/>
          </a:p>
        </p:txBody>
      </p:sp>
      <p:sp>
        <p:nvSpPr>
          <p:cNvPr id="8" name="TextBox 7"/>
          <p:cNvSpPr txBox="1"/>
          <p:nvPr/>
        </p:nvSpPr>
        <p:spPr>
          <a:xfrm>
            <a:off x="1431945" y="3807051"/>
            <a:ext cx="21586688" cy="7932953"/>
          </a:xfrm>
          <a:prstGeom prst="rect">
            <a:avLst/>
          </a:prstGeom>
          <a:noFill/>
        </p:spPr>
        <p:txBody>
          <a:bodyPr wrap="square" lIns="243852" tIns="121926" rIns="243852" bIns="121926" rtlCol="0">
            <a:spAutoFit/>
          </a:bodyPr>
          <a:lstStyle/>
          <a:p>
            <a:pPr>
              <a:lnSpc>
                <a:spcPct val="150000"/>
              </a:lnSpc>
            </a:pPr>
            <a:r>
              <a:rPr lang="en-US" sz="3600" dirty="0" smtClean="0">
                <a:solidFill>
                  <a:schemeClr val="tx1">
                    <a:lumMod val="65000"/>
                    <a:lumOff val="35000"/>
                  </a:schemeClr>
                </a:solidFill>
                <a:latin typeface="Open Sans Light"/>
                <a:cs typeface="Open Sans Light"/>
              </a:rPr>
              <a:t>*Insert content here</a:t>
            </a:r>
          </a:p>
          <a:p>
            <a:pPr marL="571500" indent="-571500">
              <a:lnSpc>
                <a:spcPct val="150000"/>
              </a:lnSpc>
              <a:buFont typeface="Arial" panose="020B0604020202020204" pitchFamily="34" charset="0"/>
              <a:buChar char="•"/>
            </a:pPr>
            <a:r>
              <a:rPr lang="en-US" sz="3600" dirty="0" smtClean="0">
                <a:solidFill>
                  <a:schemeClr val="tx1">
                    <a:lumMod val="65000"/>
                    <a:lumOff val="35000"/>
                  </a:schemeClr>
                </a:solidFill>
                <a:latin typeface="Open Sans Light"/>
                <a:cs typeface="Open Sans Light"/>
              </a:rPr>
              <a:t>Phase 1</a:t>
            </a:r>
          </a:p>
          <a:p>
            <a:pPr marL="571500" indent="-571500">
              <a:lnSpc>
                <a:spcPct val="150000"/>
              </a:lnSpc>
              <a:buFont typeface="Arial" panose="020B0604020202020204" pitchFamily="34" charset="0"/>
              <a:buChar char="•"/>
            </a:pPr>
            <a:r>
              <a:rPr lang="en-US" sz="3600" dirty="0">
                <a:solidFill>
                  <a:schemeClr val="tx1">
                    <a:lumMod val="65000"/>
                    <a:lumOff val="35000"/>
                  </a:schemeClr>
                </a:solidFill>
                <a:latin typeface="Open Sans Light"/>
                <a:cs typeface="Open Sans Light"/>
              </a:rPr>
              <a:t>Phase</a:t>
            </a:r>
            <a:r>
              <a:rPr lang="en-US" sz="3600" dirty="0" smtClean="0">
                <a:solidFill>
                  <a:schemeClr val="tx1">
                    <a:lumMod val="65000"/>
                    <a:lumOff val="35000"/>
                  </a:schemeClr>
                </a:solidFill>
                <a:latin typeface="Open Sans Light"/>
                <a:cs typeface="Open Sans Light"/>
              </a:rPr>
              <a:t> 2</a:t>
            </a:r>
          </a:p>
          <a:p>
            <a:pPr marL="571500" indent="-571500">
              <a:lnSpc>
                <a:spcPct val="150000"/>
              </a:lnSpc>
              <a:buFont typeface="Arial" panose="020B0604020202020204" pitchFamily="34" charset="0"/>
              <a:buChar char="•"/>
            </a:pPr>
            <a:r>
              <a:rPr lang="en-US" sz="3600" dirty="0" smtClean="0">
                <a:solidFill>
                  <a:schemeClr val="tx1">
                    <a:lumMod val="65000"/>
                    <a:lumOff val="35000"/>
                  </a:schemeClr>
                </a:solidFill>
                <a:latin typeface="Open Sans Light"/>
                <a:cs typeface="Open Sans Light"/>
              </a:rPr>
              <a:t>Phase 3</a:t>
            </a: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a:p>
            <a:pPr>
              <a:lnSpc>
                <a:spcPct val="150000"/>
              </a:lnSpc>
            </a:pPr>
            <a:endParaRPr lang="en-US" sz="3600" dirty="0">
              <a:solidFill>
                <a:schemeClr val="tx1">
                  <a:lumMod val="65000"/>
                  <a:lumOff val="35000"/>
                </a:schemeClr>
              </a:solidFill>
              <a:latin typeface="Open Sans Light"/>
              <a:cs typeface="Open Sans Light"/>
            </a:endParaRPr>
          </a:p>
          <a:p>
            <a:pPr>
              <a:lnSpc>
                <a:spcPct val="150000"/>
              </a:lnSpc>
            </a:pPr>
            <a:endParaRPr lang="en-US" sz="3600" dirty="0" smtClean="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5081350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Time Frame &amp; Deliverables</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18</a:t>
            </a:fld>
            <a:endParaRPr lang="en-US"/>
          </a:p>
        </p:txBody>
      </p:sp>
      <p:cxnSp>
        <p:nvCxnSpPr>
          <p:cNvPr id="39" name="Shape 203"/>
          <p:cNvCxnSpPr/>
          <p:nvPr/>
        </p:nvCxnSpPr>
        <p:spPr>
          <a:xfrm>
            <a:off x="21744756" y="5003127"/>
            <a:ext cx="0" cy="2261600"/>
          </a:xfrm>
          <a:prstGeom prst="straightConnector1">
            <a:avLst/>
          </a:prstGeom>
          <a:noFill/>
          <a:ln w="28575" cap="flat" cmpd="sng">
            <a:solidFill>
              <a:schemeClr val="tx1"/>
            </a:solidFill>
            <a:prstDash val="dot"/>
            <a:round/>
            <a:headEnd type="none" w="lg" len="lg"/>
            <a:tailEnd type="none" w="lg" len="lg"/>
          </a:ln>
        </p:spPr>
      </p:cxnSp>
      <p:cxnSp>
        <p:nvCxnSpPr>
          <p:cNvPr id="40" name="Shape 197"/>
          <p:cNvCxnSpPr/>
          <p:nvPr/>
        </p:nvCxnSpPr>
        <p:spPr>
          <a:xfrm>
            <a:off x="12003088" y="4950527"/>
            <a:ext cx="0" cy="2261600"/>
          </a:xfrm>
          <a:prstGeom prst="straightConnector1">
            <a:avLst/>
          </a:prstGeom>
          <a:noFill/>
          <a:ln w="28575" cap="flat" cmpd="sng">
            <a:solidFill>
              <a:schemeClr val="tx1"/>
            </a:solidFill>
            <a:prstDash val="dot"/>
            <a:round/>
            <a:headEnd type="none" w="lg" len="lg"/>
            <a:tailEnd type="none" w="lg" len="lg"/>
          </a:ln>
        </p:spPr>
      </p:cxnSp>
      <p:grpSp>
        <p:nvGrpSpPr>
          <p:cNvPr id="41" name="Shape 175"/>
          <p:cNvGrpSpPr/>
          <p:nvPr/>
        </p:nvGrpSpPr>
        <p:grpSpPr>
          <a:xfrm>
            <a:off x="919443" y="6998856"/>
            <a:ext cx="3856926" cy="1501464"/>
            <a:chOff x="416175" y="2857758"/>
            <a:chExt cx="1446159" cy="772570"/>
          </a:xfrm>
          <a:solidFill>
            <a:srgbClr val="C00000"/>
          </a:solidFill>
        </p:grpSpPr>
        <p:sp>
          <p:nvSpPr>
            <p:cNvPr id="42" name="Shape 176"/>
            <p:cNvSpPr/>
            <p:nvPr/>
          </p:nvSpPr>
          <p:spPr>
            <a:xfrm rot="-5400000">
              <a:off x="752969" y="2520964"/>
              <a:ext cx="772570" cy="1446159"/>
            </a:xfrm>
            <a:prstGeom prst="flowChartOffpageConnector">
              <a:avLst/>
            </a:prstGeom>
            <a:grpFill/>
            <a:ln>
              <a:noFill/>
            </a:ln>
          </p:spPr>
          <p:txBody>
            <a:bodyPr lIns="91425" tIns="91425" rIns="91425" bIns="91425" anchor="ctr" anchorCtr="0">
              <a:noAutofit/>
            </a:bodyPr>
            <a:lstStyle/>
            <a:p>
              <a:endParaRPr/>
            </a:p>
          </p:txBody>
        </p:sp>
        <p:sp>
          <p:nvSpPr>
            <p:cNvPr id="43" name="Shape 177"/>
            <p:cNvSpPr txBox="1"/>
            <p:nvPr/>
          </p:nvSpPr>
          <p:spPr>
            <a:xfrm>
              <a:off x="570816" y="3086891"/>
              <a:ext cx="909300" cy="318300"/>
            </a:xfrm>
            <a:prstGeom prst="rect">
              <a:avLst/>
            </a:prstGeom>
            <a:grpFill/>
            <a:ln>
              <a:noFill/>
            </a:ln>
          </p:spPr>
          <p:txBody>
            <a:bodyPr lIns="91425" tIns="91425" rIns="91425" bIns="91425" anchor="ctr" anchorCtr="0">
              <a:noAutofit/>
            </a:bodyPr>
            <a:lstStyle/>
            <a:p>
              <a:pPr algn="ctr"/>
              <a:r>
                <a:rPr lang="en" sz="35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Proposal</a:t>
              </a:r>
              <a:endParaRPr lang="en" sz="35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grpSp>
      <p:grpSp>
        <p:nvGrpSpPr>
          <p:cNvPr id="44" name="Shape 178"/>
          <p:cNvGrpSpPr/>
          <p:nvPr/>
        </p:nvGrpSpPr>
        <p:grpSpPr>
          <a:xfrm>
            <a:off x="5084907" y="6987954"/>
            <a:ext cx="4483645" cy="1523301"/>
            <a:chOff x="1862333" y="2852149"/>
            <a:chExt cx="1681148" cy="783807"/>
          </a:xfrm>
          <a:solidFill>
            <a:srgbClr val="C00000"/>
          </a:solidFill>
        </p:grpSpPr>
        <p:sp>
          <p:nvSpPr>
            <p:cNvPr id="45" name="Shape 179"/>
            <p:cNvSpPr/>
            <p:nvPr/>
          </p:nvSpPr>
          <p:spPr>
            <a:xfrm>
              <a:off x="1862333" y="2852149"/>
              <a:ext cx="1681148" cy="783807"/>
            </a:xfrm>
            <a:custGeom>
              <a:avLst/>
              <a:gdLst/>
              <a:ahLst/>
              <a:cxnLst/>
              <a:rect l="0" t="0" r="0" b="0"/>
              <a:pathLst>
                <a:path w="90142" h="56389" extrusionOk="0">
                  <a:moveTo>
                    <a:pt x="0" y="0"/>
                  </a:moveTo>
                  <a:lnTo>
                    <a:pt x="73914" y="0"/>
                  </a:lnTo>
                  <a:lnTo>
                    <a:pt x="90142" y="28107"/>
                  </a:lnTo>
                  <a:lnTo>
                    <a:pt x="73813" y="56389"/>
                  </a:lnTo>
                  <a:lnTo>
                    <a:pt x="0" y="56389"/>
                  </a:lnTo>
                  <a:lnTo>
                    <a:pt x="16140" y="28434"/>
                  </a:lnTo>
                  <a:close/>
                </a:path>
              </a:pathLst>
            </a:custGeom>
            <a:grpFill/>
            <a:ln>
              <a:noFill/>
            </a:ln>
          </p:spPr>
        </p:sp>
        <p:sp>
          <p:nvSpPr>
            <p:cNvPr id="46" name="Shape 180"/>
            <p:cNvSpPr txBox="1"/>
            <p:nvPr/>
          </p:nvSpPr>
          <p:spPr>
            <a:xfrm>
              <a:off x="2193277" y="3086891"/>
              <a:ext cx="1190526" cy="320301"/>
            </a:xfrm>
            <a:prstGeom prst="rect">
              <a:avLst/>
            </a:prstGeom>
            <a:grpFill/>
            <a:ln>
              <a:noFill/>
            </a:ln>
          </p:spPr>
          <p:txBody>
            <a:bodyPr lIns="91425" tIns="91425" rIns="91425" bIns="91425" anchor="ctr" anchorCtr="0">
              <a:noAutofit/>
            </a:bodyPr>
            <a:lstStyle/>
            <a:p>
              <a:pPr algn="ctr"/>
              <a:r>
                <a:rPr lang="en" sz="3500" b="1"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Meeting</a:t>
              </a:r>
              <a:endParaRPr lang="en" sz="35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grpSp>
      <p:grpSp>
        <p:nvGrpSpPr>
          <p:cNvPr id="47" name="Shape 181"/>
          <p:cNvGrpSpPr/>
          <p:nvPr/>
        </p:nvGrpSpPr>
        <p:grpSpPr>
          <a:xfrm>
            <a:off x="9877091" y="6987954"/>
            <a:ext cx="4483645" cy="1523301"/>
            <a:chOff x="3543439" y="2852149"/>
            <a:chExt cx="1681148" cy="783807"/>
          </a:xfrm>
          <a:solidFill>
            <a:srgbClr val="C00000"/>
          </a:solidFill>
        </p:grpSpPr>
        <p:sp>
          <p:nvSpPr>
            <p:cNvPr id="48" name="Shape 182"/>
            <p:cNvSpPr/>
            <p:nvPr/>
          </p:nvSpPr>
          <p:spPr>
            <a:xfrm>
              <a:off x="3543439" y="2852149"/>
              <a:ext cx="1681148" cy="783807"/>
            </a:xfrm>
            <a:custGeom>
              <a:avLst/>
              <a:gdLst/>
              <a:ahLst/>
              <a:cxnLst/>
              <a:rect l="0" t="0" r="0" b="0"/>
              <a:pathLst>
                <a:path w="90142" h="56389" extrusionOk="0">
                  <a:moveTo>
                    <a:pt x="0" y="0"/>
                  </a:moveTo>
                  <a:lnTo>
                    <a:pt x="73914" y="0"/>
                  </a:lnTo>
                  <a:lnTo>
                    <a:pt x="90142" y="28107"/>
                  </a:lnTo>
                  <a:lnTo>
                    <a:pt x="73813" y="56389"/>
                  </a:lnTo>
                  <a:lnTo>
                    <a:pt x="0" y="56389"/>
                  </a:lnTo>
                  <a:lnTo>
                    <a:pt x="16140" y="28434"/>
                  </a:lnTo>
                  <a:close/>
                </a:path>
              </a:pathLst>
            </a:custGeom>
            <a:grpFill/>
            <a:ln>
              <a:noFill/>
            </a:ln>
          </p:spPr>
        </p:sp>
        <p:sp>
          <p:nvSpPr>
            <p:cNvPr id="49" name="Shape 183"/>
            <p:cNvSpPr txBox="1"/>
            <p:nvPr/>
          </p:nvSpPr>
          <p:spPr>
            <a:xfrm>
              <a:off x="3935770" y="3086891"/>
              <a:ext cx="909300" cy="318300"/>
            </a:xfrm>
            <a:prstGeom prst="rect">
              <a:avLst/>
            </a:prstGeom>
            <a:grpFill/>
            <a:ln>
              <a:noFill/>
            </a:ln>
          </p:spPr>
          <p:txBody>
            <a:bodyPr lIns="91425" tIns="91425" rIns="91425" bIns="91425" anchor="ctr" anchorCtr="0">
              <a:noAutofit/>
            </a:bodyPr>
            <a:lstStyle/>
            <a:p>
              <a:pPr algn="ctr"/>
              <a:r>
                <a:rPr lang="en" sz="3500" b="1" dirty="0" smtClean="0">
                  <a:solidFill>
                    <a:srgbClr val="FFFFFF"/>
                  </a:solidFill>
                  <a:latin typeface="Dosis"/>
                  <a:ea typeface="Dosis"/>
                  <a:cs typeface="Dosis"/>
                  <a:sym typeface="Dosis"/>
                </a:rPr>
                <a:t>Report</a:t>
              </a:r>
              <a:endParaRPr lang="en" sz="3500" b="1" dirty="0">
                <a:solidFill>
                  <a:srgbClr val="FFFFFF"/>
                </a:solidFill>
                <a:latin typeface="Dosis"/>
                <a:ea typeface="Dosis"/>
                <a:cs typeface="Dosis"/>
                <a:sym typeface="Dosis"/>
              </a:endParaRPr>
            </a:p>
          </p:txBody>
        </p:sp>
      </p:grpSp>
      <p:grpSp>
        <p:nvGrpSpPr>
          <p:cNvPr id="50" name="Shape 184"/>
          <p:cNvGrpSpPr/>
          <p:nvPr/>
        </p:nvGrpSpPr>
        <p:grpSpPr>
          <a:xfrm>
            <a:off x="19461460" y="6993114"/>
            <a:ext cx="3903876" cy="1512981"/>
            <a:chOff x="7368525" y="2854804"/>
            <a:chExt cx="1463763" cy="778497"/>
          </a:xfrm>
          <a:solidFill>
            <a:srgbClr val="C00000"/>
          </a:solidFill>
        </p:grpSpPr>
        <p:sp>
          <p:nvSpPr>
            <p:cNvPr id="51" name="Shape 185"/>
            <p:cNvSpPr/>
            <p:nvPr/>
          </p:nvSpPr>
          <p:spPr>
            <a:xfrm>
              <a:off x="7368525" y="2854804"/>
              <a:ext cx="1463763" cy="778497"/>
            </a:xfrm>
            <a:custGeom>
              <a:avLst/>
              <a:gdLst/>
              <a:ahLst/>
              <a:cxnLst/>
              <a:rect l="0" t="0" r="0" b="0"/>
              <a:pathLst>
                <a:path w="78486" h="56007" extrusionOk="0">
                  <a:moveTo>
                    <a:pt x="0" y="56007"/>
                  </a:moveTo>
                  <a:lnTo>
                    <a:pt x="16383" y="27813"/>
                  </a:lnTo>
                  <a:lnTo>
                    <a:pt x="762" y="0"/>
                  </a:lnTo>
                  <a:lnTo>
                    <a:pt x="78486" y="0"/>
                  </a:lnTo>
                  <a:lnTo>
                    <a:pt x="78486" y="56007"/>
                  </a:lnTo>
                  <a:close/>
                </a:path>
              </a:pathLst>
            </a:custGeom>
            <a:grpFill/>
            <a:ln>
              <a:noFill/>
            </a:ln>
          </p:spPr>
        </p:sp>
        <p:sp>
          <p:nvSpPr>
            <p:cNvPr id="52" name="Shape 186"/>
            <p:cNvSpPr txBox="1"/>
            <p:nvPr/>
          </p:nvSpPr>
          <p:spPr>
            <a:xfrm>
              <a:off x="7821318" y="3086891"/>
              <a:ext cx="909300" cy="318300"/>
            </a:xfrm>
            <a:prstGeom prst="rect">
              <a:avLst/>
            </a:prstGeom>
            <a:grpFill/>
            <a:ln>
              <a:noFill/>
            </a:ln>
          </p:spPr>
          <p:txBody>
            <a:bodyPr lIns="91425" tIns="91425" rIns="91425" bIns="91425" anchor="ctr" anchorCtr="0">
              <a:noAutofit/>
            </a:bodyPr>
            <a:lstStyle/>
            <a:p>
              <a:pPr algn="ctr"/>
              <a:r>
                <a:rPr lang="en" sz="3500" b="1" dirty="0" smtClean="0">
                  <a:solidFill>
                    <a:srgbClr val="FFFFFF"/>
                  </a:solidFill>
                  <a:latin typeface="Dosis"/>
                  <a:ea typeface="Dosis"/>
                  <a:cs typeface="Dosis"/>
                  <a:sym typeface="Dosis"/>
                </a:rPr>
                <a:t>Complete</a:t>
              </a:r>
              <a:endParaRPr lang="en" sz="3500" b="1" dirty="0">
                <a:solidFill>
                  <a:srgbClr val="FFFFFF"/>
                </a:solidFill>
                <a:latin typeface="Dosis"/>
                <a:ea typeface="Dosis"/>
                <a:cs typeface="Dosis"/>
                <a:sym typeface="Dosis"/>
              </a:endParaRPr>
            </a:p>
          </p:txBody>
        </p:sp>
      </p:grpSp>
      <p:grpSp>
        <p:nvGrpSpPr>
          <p:cNvPr id="53" name="Shape 187"/>
          <p:cNvGrpSpPr/>
          <p:nvPr/>
        </p:nvGrpSpPr>
        <p:grpSpPr>
          <a:xfrm>
            <a:off x="14669277" y="6991842"/>
            <a:ext cx="4483645" cy="1523301"/>
            <a:chOff x="5161464" y="2854149"/>
            <a:chExt cx="1681148" cy="783807"/>
          </a:xfrm>
          <a:solidFill>
            <a:srgbClr val="C00000"/>
          </a:solidFill>
        </p:grpSpPr>
        <p:sp>
          <p:nvSpPr>
            <p:cNvPr id="54" name="Shape 188"/>
            <p:cNvSpPr/>
            <p:nvPr/>
          </p:nvSpPr>
          <p:spPr>
            <a:xfrm>
              <a:off x="5161464" y="2854149"/>
              <a:ext cx="1681148" cy="783807"/>
            </a:xfrm>
            <a:custGeom>
              <a:avLst/>
              <a:gdLst/>
              <a:ahLst/>
              <a:cxnLst/>
              <a:rect l="0" t="0" r="0" b="0"/>
              <a:pathLst>
                <a:path w="90142" h="56389" extrusionOk="0">
                  <a:moveTo>
                    <a:pt x="0" y="0"/>
                  </a:moveTo>
                  <a:lnTo>
                    <a:pt x="73914" y="0"/>
                  </a:lnTo>
                  <a:lnTo>
                    <a:pt x="90142" y="28107"/>
                  </a:lnTo>
                  <a:lnTo>
                    <a:pt x="73813" y="56389"/>
                  </a:lnTo>
                  <a:lnTo>
                    <a:pt x="0" y="56389"/>
                  </a:lnTo>
                  <a:lnTo>
                    <a:pt x="16140" y="28434"/>
                  </a:lnTo>
                  <a:close/>
                </a:path>
              </a:pathLst>
            </a:custGeom>
            <a:grpFill/>
            <a:ln>
              <a:noFill/>
            </a:ln>
          </p:spPr>
        </p:sp>
        <p:sp>
          <p:nvSpPr>
            <p:cNvPr id="55" name="Shape 189"/>
            <p:cNvSpPr txBox="1"/>
            <p:nvPr/>
          </p:nvSpPr>
          <p:spPr>
            <a:xfrm>
              <a:off x="5553795" y="3088891"/>
              <a:ext cx="909300" cy="318300"/>
            </a:xfrm>
            <a:prstGeom prst="rect">
              <a:avLst/>
            </a:prstGeom>
            <a:grpFill/>
            <a:ln>
              <a:noFill/>
            </a:ln>
          </p:spPr>
          <p:txBody>
            <a:bodyPr lIns="91425" tIns="91425" rIns="91425" bIns="91425" anchor="ctr" anchorCtr="0">
              <a:noAutofit/>
            </a:bodyPr>
            <a:lstStyle/>
            <a:p>
              <a:pPr algn="ctr"/>
              <a:r>
                <a:rPr lang="en" sz="3500" b="1" dirty="0" smtClean="0">
                  <a:solidFill>
                    <a:srgbClr val="FFFFFF"/>
                  </a:solidFill>
                  <a:latin typeface="Dosis"/>
                  <a:ea typeface="Dosis"/>
                  <a:cs typeface="Dosis"/>
                  <a:sym typeface="Dosis"/>
                </a:rPr>
                <a:t>Review</a:t>
              </a:r>
              <a:endParaRPr lang="en" sz="3500" b="1" dirty="0">
                <a:solidFill>
                  <a:srgbClr val="FFFFFF"/>
                </a:solidFill>
                <a:latin typeface="Dosis"/>
                <a:ea typeface="Dosis"/>
                <a:cs typeface="Dosis"/>
                <a:sym typeface="Dosis"/>
              </a:endParaRPr>
            </a:p>
          </p:txBody>
        </p:sp>
      </p:grpSp>
      <p:cxnSp>
        <p:nvCxnSpPr>
          <p:cNvPr id="56" name="Shape 190"/>
          <p:cNvCxnSpPr/>
          <p:nvPr/>
        </p:nvCxnSpPr>
        <p:spPr>
          <a:xfrm>
            <a:off x="2538255" y="4726327"/>
            <a:ext cx="0" cy="2261600"/>
          </a:xfrm>
          <a:prstGeom prst="straightConnector1">
            <a:avLst/>
          </a:prstGeom>
          <a:noFill/>
          <a:ln w="28575" cap="flat" cmpd="sng">
            <a:solidFill>
              <a:schemeClr val="tx1"/>
            </a:solidFill>
            <a:prstDash val="dot"/>
            <a:round/>
            <a:headEnd type="none" w="lg" len="lg"/>
            <a:tailEnd type="none" w="lg" len="lg"/>
          </a:ln>
        </p:spPr>
      </p:cxnSp>
      <p:sp>
        <p:nvSpPr>
          <p:cNvPr id="57" name="Shape 191"/>
          <p:cNvSpPr/>
          <p:nvPr/>
        </p:nvSpPr>
        <p:spPr>
          <a:xfrm>
            <a:off x="1806560" y="3179092"/>
            <a:ext cx="1463391" cy="1463200"/>
          </a:xfrm>
          <a:prstGeom prst="ellipse">
            <a:avLst/>
          </a:prstGeom>
          <a:solidFill>
            <a:srgbClr val="C00000"/>
          </a:solidFill>
          <a:ln>
            <a:noFill/>
          </a:ln>
        </p:spPr>
        <p:txBody>
          <a:bodyPr lIns="243812" tIns="243812" rIns="243812" bIns="243812" anchor="ctr" anchorCtr="0">
            <a:noAutofit/>
          </a:bodyPr>
          <a:lstStyle/>
          <a:p>
            <a:endParaRPr/>
          </a:p>
        </p:txBody>
      </p:sp>
      <p:cxnSp>
        <p:nvCxnSpPr>
          <p:cNvPr id="58" name="Shape 193"/>
          <p:cNvCxnSpPr/>
          <p:nvPr/>
        </p:nvCxnSpPr>
        <p:spPr>
          <a:xfrm>
            <a:off x="7326745" y="5666633"/>
            <a:ext cx="0" cy="1271997"/>
          </a:xfrm>
          <a:prstGeom prst="straightConnector1">
            <a:avLst/>
          </a:prstGeom>
          <a:noFill/>
          <a:ln w="28575" cap="flat" cmpd="sng">
            <a:solidFill>
              <a:schemeClr val="tx1"/>
            </a:solidFill>
            <a:prstDash val="dot"/>
            <a:round/>
            <a:headEnd type="none" w="lg" len="lg"/>
            <a:tailEnd type="none" w="lg" len="lg"/>
          </a:ln>
        </p:spPr>
      </p:cxnSp>
      <p:sp>
        <p:nvSpPr>
          <p:cNvPr id="59" name="Shape 195"/>
          <p:cNvSpPr/>
          <p:nvPr/>
        </p:nvSpPr>
        <p:spPr>
          <a:xfrm>
            <a:off x="6595050" y="4154127"/>
            <a:ext cx="1463391" cy="1463200"/>
          </a:xfrm>
          <a:prstGeom prst="ellipse">
            <a:avLst/>
          </a:prstGeom>
          <a:solidFill>
            <a:srgbClr val="C00000"/>
          </a:solidFill>
          <a:ln>
            <a:noFill/>
          </a:ln>
        </p:spPr>
        <p:txBody>
          <a:bodyPr lIns="91425" tIns="91425" rIns="91425" bIns="91425" anchor="ctr" anchorCtr="0">
            <a:noAutofit/>
          </a:bodyPr>
          <a:lstStyle/>
          <a:p>
            <a:endParaRPr/>
          </a:p>
        </p:txBody>
      </p:sp>
      <p:sp>
        <p:nvSpPr>
          <p:cNvPr id="60" name="Shape 198"/>
          <p:cNvSpPr/>
          <p:nvPr/>
        </p:nvSpPr>
        <p:spPr>
          <a:xfrm>
            <a:off x="11271392" y="3403292"/>
            <a:ext cx="1463391" cy="1463200"/>
          </a:xfrm>
          <a:prstGeom prst="ellipse">
            <a:avLst/>
          </a:prstGeom>
          <a:solidFill>
            <a:srgbClr val="C00000"/>
          </a:solidFill>
          <a:ln>
            <a:noFill/>
          </a:ln>
        </p:spPr>
        <p:txBody>
          <a:bodyPr lIns="243812" tIns="243812" rIns="243812" bIns="243812" anchor="ctr" anchorCtr="0">
            <a:noAutofit/>
          </a:bodyPr>
          <a:lstStyle/>
          <a:p>
            <a:endParaRPr/>
          </a:p>
        </p:txBody>
      </p:sp>
      <p:sp>
        <p:nvSpPr>
          <p:cNvPr id="61" name="Shape 199"/>
          <p:cNvSpPr/>
          <p:nvPr/>
        </p:nvSpPr>
        <p:spPr>
          <a:xfrm>
            <a:off x="11548223" y="3680127"/>
            <a:ext cx="909718" cy="909600"/>
          </a:xfrm>
          <a:custGeom>
            <a:avLst/>
            <a:gdLst/>
            <a:ahLst/>
            <a:cxnLst/>
            <a:rect l="0" t="0" r="0" b="0"/>
            <a:pathLst>
              <a:path w="120000" h="120000" extrusionOk="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lIns="243812" tIns="121873" rIns="243812" bIns="121873" anchor="t" anchorCtr="0">
            <a:noAutofit/>
          </a:bodyPr>
          <a:lstStyle/>
          <a:p>
            <a:endParaRPr sz="4800">
              <a:solidFill>
                <a:srgbClr val="000000"/>
              </a:solidFill>
              <a:latin typeface="Calibri"/>
              <a:ea typeface="Calibri"/>
              <a:cs typeface="Calibri"/>
              <a:sym typeface="Calibri"/>
            </a:endParaRPr>
          </a:p>
        </p:txBody>
      </p:sp>
      <p:cxnSp>
        <p:nvCxnSpPr>
          <p:cNvPr id="62" name="Shape 200"/>
          <p:cNvCxnSpPr/>
          <p:nvPr/>
        </p:nvCxnSpPr>
        <p:spPr>
          <a:xfrm>
            <a:off x="16911092" y="5666633"/>
            <a:ext cx="0" cy="1271997"/>
          </a:xfrm>
          <a:prstGeom prst="straightConnector1">
            <a:avLst/>
          </a:prstGeom>
          <a:noFill/>
          <a:ln w="28575" cap="flat" cmpd="sng">
            <a:solidFill>
              <a:schemeClr val="tx1"/>
            </a:solidFill>
            <a:prstDash val="dot"/>
            <a:round/>
            <a:headEnd type="none" w="lg" len="lg"/>
            <a:tailEnd type="none" w="lg" len="lg"/>
          </a:ln>
        </p:spPr>
      </p:cxnSp>
      <p:sp>
        <p:nvSpPr>
          <p:cNvPr id="63" name="Shape 201"/>
          <p:cNvSpPr/>
          <p:nvPr/>
        </p:nvSpPr>
        <p:spPr>
          <a:xfrm>
            <a:off x="16179396" y="4154127"/>
            <a:ext cx="1463391" cy="1463200"/>
          </a:xfrm>
          <a:prstGeom prst="ellipse">
            <a:avLst/>
          </a:prstGeom>
          <a:solidFill>
            <a:srgbClr val="C00000"/>
          </a:solidFill>
          <a:ln>
            <a:noFill/>
          </a:ln>
        </p:spPr>
        <p:txBody>
          <a:bodyPr lIns="243812" tIns="243812" rIns="243812" bIns="243812" anchor="ctr" anchorCtr="0">
            <a:noAutofit/>
          </a:bodyPr>
          <a:lstStyle/>
          <a:p>
            <a:endParaRPr/>
          </a:p>
        </p:txBody>
      </p:sp>
      <p:sp>
        <p:nvSpPr>
          <p:cNvPr id="64" name="Shape 204"/>
          <p:cNvSpPr/>
          <p:nvPr/>
        </p:nvSpPr>
        <p:spPr>
          <a:xfrm>
            <a:off x="21013060" y="3455892"/>
            <a:ext cx="1463391" cy="1463200"/>
          </a:xfrm>
          <a:prstGeom prst="ellipse">
            <a:avLst/>
          </a:prstGeom>
          <a:solidFill>
            <a:srgbClr val="C00000"/>
          </a:solidFill>
          <a:ln>
            <a:noFill/>
          </a:ln>
        </p:spPr>
        <p:txBody>
          <a:bodyPr lIns="243812" tIns="243812" rIns="243812" bIns="243812" anchor="ctr" anchorCtr="0">
            <a:noAutofit/>
          </a:bodyPr>
          <a:lstStyle/>
          <a:p>
            <a:endParaRPr/>
          </a:p>
        </p:txBody>
      </p:sp>
      <p:sp>
        <p:nvSpPr>
          <p:cNvPr id="65" name="Shape 1124"/>
          <p:cNvSpPr/>
          <p:nvPr/>
        </p:nvSpPr>
        <p:spPr>
          <a:xfrm>
            <a:off x="2222322" y="3451418"/>
            <a:ext cx="740470" cy="914043"/>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sp>
        <p:nvSpPr>
          <p:cNvPr id="66" name="Shape 1205"/>
          <p:cNvSpPr/>
          <p:nvPr/>
        </p:nvSpPr>
        <p:spPr>
          <a:xfrm>
            <a:off x="6913255" y="4504187"/>
            <a:ext cx="825038" cy="690865"/>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sp>
        <p:nvSpPr>
          <p:cNvPr id="67" name="TextBox 66"/>
          <p:cNvSpPr txBox="1"/>
          <p:nvPr/>
        </p:nvSpPr>
        <p:spPr>
          <a:xfrm>
            <a:off x="919442" y="8574044"/>
            <a:ext cx="3099105"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06/09/2016</a:t>
            </a:r>
            <a:endParaRPr lang="en-US"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8" name="TextBox 67"/>
          <p:cNvSpPr txBox="1"/>
          <p:nvPr/>
        </p:nvSpPr>
        <p:spPr>
          <a:xfrm>
            <a:off x="5088044" y="8574044"/>
            <a:ext cx="3550392"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10/09/2016</a:t>
            </a:r>
            <a:endParaRPr lang="en-US"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9" name="TextBox 68"/>
          <p:cNvSpPr txBox="1"/>
          <p:nvPr/>
        </p:nvSpPr>
        <p:spPr>
          <a:xfrm>
            <a:off x="9877091" y="8583444"/>
            <a:ext cx="3550392"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17/09/2016</a:t>
            </a:r>
            <a:endParaRPr lang="en-US"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0" name="TextBox 69"/>
          <p:cNvSpPr txBox="1"/>
          <p:nvPr/>
        </p:nvSpPr>
        <p:spPr>
          <a:xfrm>
            <a:off x="14681070" y="8592451"/>
            <a:ext cx="3727245"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18/09/2016</a:t>
            </a:r>
            <a:endParaRPr lang="en-US"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1" name="TextBox 70"/>
          <p:cNvSpPr txBox="1"/>
          <p:nvPr/>
        </p:nvSpPr>
        <p:spPr>
          <a:xfrm>
            <a:off x="19549775" y="8583883"/>
            <a:ext cx="3727245"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20/09/2016</a:t>
            </a:r>
            <a:endParaRPr lang="en-US"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2" name="Shape 1131"/>
          <p:cNvSpPr/>
          <p:nvPr/>
        </p:nvSpPr>
        <p:spPr>
          <a:xfrm>
            <a:off x="21384668" y="3934702"/>
            <a:ext cx="720176" cy="505580"/>
          </a:xfrm>
          <a:custGeom>
            <a:avLst/>
            <a:gdLst/>
            <a:ahLst/>
            <a:cxnLst/>
            <a:rect l="0" t="0" r="0" b="0"/>
            <a:pathLst>
              <a:path w="120000" h="120000" extrusionOk="0">
                <a:moveTo>
                  <a:pt x="120000" y="3971"/>
                </a:moveTo>
                <a:cubicBezTo>
                  <a:pt x="120000" y="1560"/>
                  <a:pt x="118840" y="0"/>
                  <a:pt x="117198" y="0"/>
                </a:cubicBezTo>
                <a:cubicBezTo>
                  <a:pt x="116425" y="0"/>
                  <a:pt x="115845" y="283"/>
                  <a:pt x="115362" y="1134"/>
                </a:cubicBezTo>
                <a:lnTo>
                  <a:pt x="115362" y="1134"/>
                </a:lnTo>
                <a:lnTo>
                  <a:pt x="43574" y="110496"/>
                </a:lnTo>
                <a:lnTo>
                  <a:pt x="4637" y="53191"/>
                </a:lnTo>
                <a:cubicBezTo>
                  <a:pt x="4057" y="52340"/>
                  <a:pt x="3574" y="52056"/>
                  <a:pt x="2705" y="52056"/>
                </a:cubicBezTo>
                <a:cubicBezTo>
                  <a:pt x="1062" y="52056"/>
                  <a:pt x="0" y="53617"/>
                  <a:pt x="0" y="56028"/>
                </a:cubicBezTo>
                <a:cubicBezTo>
                  <a:pt x="0" y="57163"/>
                  <a:pt x="289" y="58014"/>
                  <a:pt x="772" y="58865"/>
                </a:cubicBezTo>
                <a:lnTo>
                  <a:pt x="41739" y="118865"/>
                </a:lnTo>
                <a:cubicBezTo>
                  <a:pt x="42222" y="119716"/>
                  <a:pt x="42801" y="120000"/>
                  <a:pt x="43574" y="120000"/>
                </a:cubicBezTo>
                <a:cubicBezTo>
                  <a:pt x="44444" y="120000"/>
                  <a:pt x="45024" y="119716"/>
                  <a:pt x="45507" y="118865"/>
                </a:cubicBezTo>
                <a:lnTo>
                  <a:pt x="45507" y="118865"/>
                </a:lnTo>
                <a:lnTo>
                  <a:pt x="119130" y="6808"/>
                </a:lnTo>
                <a:lnTo>
                  <a:pt x="119130" y="6808"/>
                </a:lnTo>
                <a:cubicBezTo>
                  <a:pt x="119710" y="5957"/>
                  <a:pt x="120000" y="5106"/>
                  <a:pt x="120000" y="3971"/>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sp>
        <p:nvSpPr>
          <p:cNvPr id="73" name="Shape 1125"/>
          <p:cNvSpPr/>
          <p:nvPr/>
        </p:nvSpPr>
        <p:spPr>
          <a:xfrm>
            <a:off x="16548715" y="4365461"/>
            <a:ext cx="783720" cy="967431"/>
          </a:xfrm>
          <a:custGeom>
            <a:avLst/>
            <a:gdLst/>
            <a:ahLst/>
            <a:cxnLst/>
            <a:rect l="0" t="0" r="0" b="0"/>
            <a:pathLst>
              <a:path w="120000" h="120000" extrusionOk="0">
                <a:moveTo>
                  <a:pt x="63425" y="81835"/>
                </a:moveTo>
                <a:lnTo>
                  <a:pt x="23385" y="81835"/>
                </a:lnTo>
                <a:cubicBezTo>
                  <a:pt x="21377" y="81835"/>
                  <a:pt x="20078" y="82898"/>
                  <a:pt x="20078" y="84541"/>
                </a:cubicBezTo>
                <a:cubicBezTo>
                  <a:pt x="20078" y="86183"/>
                  <a:pt x="21377" y="87342"/>
                  <a:pt x="23385" y="87342"/>
                </a:cubicBezTo>
                <a:lnTo>
                  <a:pt x="63425" y="87342"/>
                </a:lnTo>
                <a:cubicBezTo>
                  <a:pt x="65433" y="87342"/>
                  <a:pt x="66732" y="86183"/>
                  <a:pt x="66732" y="84541"/>
                </a:cubicBezTo>
                <a:cubicBezTo>
                  <a:pt x="66732" y="82898"/>
                  <a:pt x="65433" y="81835"/>
                  <a:pt x="63425" y="81835"/>
                </a:cubicBezTo>
                <a:close/>
                <a:moveTo>
                  <a:pt x="50078" y="98164"/>
                </a:moveTo>
                <a:lnTo>
                  <a:pt x="23385" y="98164"/>
                </a:lnTo>
                <a:cubicBezTo>
                  <a:pt x="21377" y="98164"/>
                  <a:pt x="20078" y="99323"/>
                  <a:pt x="20078" y="100966"/>
                </a:cubicBezTo>
                <a:cubicBezTo>
                  <a:pt x="20078" y="102608"/>
                  <a:pt x="21377" y="103671"/>
                  <a:pt x="23385" y="103671"/>
                </a:cubicBezTo>
                <a:lnTo>
                  <a:pt x="50078" y="103671"/>
                </a:lnTo>
                <a:cubicBezTo>
                  <a:pt x="52086" y="103671"/>
                  <a:pt x="53385" y="102608"/>
                  <a:pt x="53385" y="100966"/>
                </a:cubicBezTo>
                <a:cubicBezTo>
                  <a:pt x="53385" y="99323"/>
                  <a:pt x="52086" y="98164"/>
                  <a:pt x="50078" y="98164"/>
                </a:cubicBezTo>
                <a:close/>
                <a:moveTo>
                  <a:pt x="23385" y="54589"/>
                </a:moveTo>
                <a:lnTo>
                  <a:pt x="36732" y="54589"/>
                </a:lnTo>
                <a:cubicBezTo>
                  <a:pt x="38740" y="54589"/>
                  <a:pt x="40039" y="53526"/>
                  <a:pt x="40039" y="51884"/>
                </a:cubicBezTo>
                <a:cubicBezTo>
                  <a:pt x="40039" y="50241"/>
                  <a:pt x="38740" y="49082"/>
                  <a:pt x="36732" y="49082"/>
                </a:cubicBezTo>
                <a:lnTo>
                  <a:pt x="23385" y="49082"/>
                </a:lnTo>
                <a:cubicBezTo>
                  <a:pt x="21377" y="49082"/>
                  <a:pt x="20078" y="50241"/>
                  <a:pt x="20078" y="51884"/>
                </a:cubicBezTo>
                <a:cubicBezTo>
                  <a:pt x="20078" y="53526"/>
                  <a:pt x="21377" y="54589"/>
                  <a:pt x="23385" y="54589"/>
                </a:cubicBezTo>
                <a:close/>
                <a:moveTo>
                  <a:pt x="20078" y="68212"/>
                </a:moveTo>
                <a:cubicBezTo>
                  <a:pt x="20078" y="69855"/>
                  <a:pt x="21377" y="70917"/>
                  <a:pt x="23385" y="70917"/>
                </a:cubicBezTo>
                <a:lnTo>
                  <a:pt x="63425" y="70917"/>
                </a:lnTo>
                <a:cubicBezTo>
                  <a:pt x="65433" y="70917"/>
                  <a:pt x="66732" y="69855"/>
                  <a:pt x="66732" y="68212"/>
                </a:cubicBezTo>
                <a:cubicBezTo>
                  <a:pt x="66732" y="66570"/>
                  <a:pt x="65433" y="65507"/>
                  <a:pt x="63425" y="65507"/>
                </a:cubicBezTo>
                <a:lnTo>
                  <a:pt x="23385" y="65507"/>
                </a:lnTo>
                <a:cubicBezTo>
                  <a:pt x="21377" y="65507"/>
                  <a:pt x="20078" y="66570"/>
                  <a:pt x="20078" y="68212"/>
                </a:cubicBezTo>
                <a:close/>
                <a:moveTo>
                  <a:pt x="96732" y="0"/>
                </a:moveTo>
                <a:lnTo>
                  <a:pt x="46771" y="0"/>
                </a:lnTo>
                <a:cubicBezTo>
                  <a:pt x="39330" y="0"/>
                  <a:pt x="33425" y="4927"/>
                  <a:pt x="33425" y="10917"/>
                </a:cubicBezTo>
                <a:lnTo>
                  <a:pt x="33425" y="19130"/>
                </a:lnTo>
                <a:cubicBezTo>
                  <a:pt x="33425" y="20772"/>
                  <a:pt x="34724" y="21835"/>
                  <a:pt x="36732" y="21835"/>
                </a:cubicBezTo>
                <a:cubicBezTo>
                  <a:pt x="38740" y="21835"/>
                  <a:pt x="40039" y="20772"/>
                  <a:pt x="40039" y="19130"/>
                </a:cubicBezTo>
                <a:lnTo>
                  <a:pt x="40039" y="10917"/>
                </a:lnTo>
                <a:cubicBezTo>
                  <a:pt x="40039" y="7922"/>
                  <a:pt x="43110" y="5507"/>
                  <a:pt x="46771" y="5507"/>
                </a:cubicBezTo>
                <a:lnTo>
                  <a:pt x="86692" y="5507"/>
                </a:lnTo>
                <a:lnTo>
                  <a:pt x="86692" y="21835"/>
                </a:lnTo>
                <a:cubicBezTo>
                  <a:pt x="86692" y="24830"/>
                  <a:pt x="89763" y="27342"/>
                  <a:pt x="93425" y="27342"/>
                </a:cubicBezTo>
                <a:lnTo>
                  <a:pt x="113385" y="27342"/>
                </a:lnTo>
                <a:lnTo>
                  <a:pt x="113385" y="81835"/>
                </a:lnTo>
                <a:cubicBezTo>
                  <a:pt x="113385" y="84830"/>
                  <a:pt x="110433" y="87342"/>
                  <a:pt x="106771" y="87342"/>
                </a:cubicBezTo>
                <a:lnTo>
                  <a:pt x="96732" y="87342"/>
                </a:lnTo>
                <a:cubicBezTo>
                  <a:pt x="94724" y="87342"/>
                  <a:pt x="93425" y="88405"/>
                  <a:pt x="93425" y="90048"/>
                </a:cubicBezTo>
                <a:cubicBezTo>
                  <a:pt x="93425" y="91690"/>
                  <a:pt x="94724" y="92753"/>
                  <a:pt x="96732" y="92753"/>
                </a:cubicBezTo>
                <a:lnTo>
                  <a:pt x="106771" y="92753"/>
                </a:lnTo>
                <a:cubicBezTo>
                  <a:pt x="114094" y="92753"/>
                  <a:pt x="120000" y="87826"/>
                  <a:pt x="120000" y="81835"/>
                </a:cubicBezTo>
                <a:lnTo>
                  <a:pt x="120000" y="21835"/>
                </a:lnTo>
                <a:lnTo>
                  <a:pt x="96732" y="0"/>
                </a:lnTo>
                <a:close/>
                <a:moveTo>
                  <a:pt x="93425" y="21835"/>
                </a:moveTo>
                <a:lnTo>
                  <a:pt x="93425" y="6086"/>
                </a:lnTo>
                <a:lnTo>
                  <a:pt x="110669" y="21835"/>
                </a:lnTo>
                <a:lnTo>
                  <a:pt x="93425" y="21835"/>
                </a:lnTo>
                <a:close/>
                <a:moveTo>
                  <a:pt x="13346" y="27342"/>
                </a:moveTo>
                <a:cubicBezTo>
                  <a:pt x="6023" y="27342"/>
                  <a:pt x="0" y="32173"/>
                  <a:pt x="0" y="38260"/>
                </a:cubicBezTo>
                <a:lnTo>
                  <a:pt x="0" y="109082"/>
                </a:lnTo>
                <a:cubicBezTo>
                  <a:pt x="0" y="115072"/>
                  <a:pt x="6023" y="120000"/>
                  <a:pt x="13346" y="120000"/>
                </a:cubicBezTo>
                <a:lnTo>
                  <a:pt x="73346" y="120000"/>
                </a:lnTo>
                <a:cubicBezTo>
                  <a:pt x="80669" y="120000"/>
                  <a:pt x="86692" y="115072"/>
                  <a:pt x="86692" y="109082"/>
                </a:cubicBezTo>
                <a:lnTo>
                  <a:pt x="86692" y="49082"/>
                </a:lnTo>
                <a:lnTo>
                  <a:pt x="63425" y="27342"/>
                </a:lnTo>
                <a:lnTo>
                  <a:pt x="13346" y="27342"/>
                </a:lnTo>
                <a:close/>
                <a:moveTo>
                  <a:pt x="80078" y="109082"/>
                </a:moveTo>
                <a:cubicBezTo>
                  <a:pt x="80078" y="112077"/>
                  <a:pt x="77007" y="114589"/>
                  <a:pt x="73346" y="114589"/>
                </a:cubicBezTo>
                <a:lnTo>
                  <a:pt x="13346" y="114589"/>
                </a:lnTo>
                <a:cubicBezTo>
                  <a:pt x="9685" y="114589"/>
                  <a:pt x="6732" y="112077"/>
                  <a:pt x="6732" y="109082"/>
                </a:cubicBezTo>
                <a:lnTo>
                  <a:pt x="6732" y="38260"/>
                </a:lnTo>
                <a:cubicBezTo>
                  <a:pt x="6732" y="35265"/>
                  <a:pt x="9685" y="32753"/>
                  <a:pt x="13346" y="32753"/>
                </a:cubicBezTo>
                <a:lnTo>
                  <a:pt x="53385" y="32753"/>
                </a:lnTo>
                <a:lnTo>
                  <a:pt x="53385" y="49082"/>
                </a:lnTo>
                <a:cubicBezTo>
                  <a:pt x="53385" y="52077"/>
                  <a:pt x="56338" y="54589"/>
                  <a:pt x="60000" y="54589"/>
                </a:cubicBezTo>
                <a:lnTo>
                  <a:pt x="80078" y="54589"/>
                </a:lnTo>
                <a:lnTo>
                  <a:pt x="80078" y="109082"/>
                </a:lnTo>
                <a:close/>
                <a:moveTo>
                  <a:pt x="60000" y="49082"/>
                </a:moveTo>
                <a:lnTo>
                  <a:pt x="60000" y="33333"/>
                </a:lnTo>
                <a:lnTo>
                  <a:pt x="77362" y="49082"/>
                </a:lnTo>
                <a:lnTo>
                  <a:pt x="60000" y="49082"/>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sp>
        <p:nvSpPr>
          <p:cNvPr id="74" name="TextBox 73"/>
          <p:cNvSpPr txBox="1"/>
          <p:nvPr/>
        </p:nvSpPr>
        <p:spPr>
          <a:xfrm>
            <a:off x="889762" y="9811532"/>
            <a:ext cx="22673055" cy="1077230"/>
          </a:xfrm>
          <a:prstGeom prst="rect">
            <a:avLst/>
          </a:prstGeom>
          <a:noFill/>
        </p:spPr>
        <p:txBody>
          <a:bodyPr wrap="square" lIns="243852" tIns="121926" rIns="243852" bIns="121926" rtlCol="0">
            <a:spAutoFit/>
          </a:bodyPr>
          <a:lstStyle/>
          <a:p>
            <a:pPr>
              <a:lnSpc>
                <a:spcPct val="150000"/>
              </a:lnSpc>
            </a:pPr>
            <a:r>
              <a:rPr lang="en-US" sz="3600" dirty="0" smtClean="0">
                <a:solidFill>
                  <a:schemeClr val="tx1">
                    <a:lumMod val="65000"/>
                    <a:lumOff val="35000"/>
                  </a:schemeClr>
                </a:solidFill>
                <a:latin typeface="Open Sans Light"/>
                <a:cs typeface="Open Sans Light"/>
              </a:rPr>
              <a:t>*Insert notes here</a:t>
            </a:r>
            <a:endParaRPr lang="en-US" sz="36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1571752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Professional Fee</a:t>
            </a:r>
            <a:endParaRPr lang="en-US" sz="3700" dirty="0">
              <a:solidFill>
                <a:schemeClr val="tx1">
                  <a:lumMod val="65000"/>
                  <a:lumOff val="35000"/>
                </a:schemeClr>
              </a:solidFill>
              <a:latin typeface="Open Sans Light"/>
              <a:cs typeface="Open Sans Light"/>
            </a:endParaRP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19</a:t>
            </a:fld>
            <a:endParaRPr lang="en-US"/>
          </a:p>
        </p:txBody>
      </p:sp>
      <p:sp>
        <p:nvSpPr>
          <p:cNvPr id="9" name="TextBox 8"/>
          <p:cNvSpPr txBox="1"/>
          <p:nvPr/>
        </p:nvSpPr>
        <p:spPr>
          <a:xfrm>
            <a:off x="1431944" y="3018776"/>
            <a:ext cx="21837959" cy="5232214"/>
          </a:xfrm>
          <a:prstGeom prst="rect">
            <a:avLst/>
          </a:prstGeom>
          <a:noFill/>
        </p:spPr>
        <p:txBody>
          <a:bodyPr wrap="square" lIns="243852" tIns="121926" rIns="243852" bIns="121926" rtlCol="0">
            <a:spAutoFit/>
          </a:bodyPr>
          <a:lstStyle/>
          <a:p>
            <a:pPr marL="0" lvl="1" algn="just"/>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philosophy of </a:t>
            </a:r>
            <a:r>
              <a:rPr lang="en-US" altLang="en-US" sz="3600" dirty="0">
                <a:solidFill>
                  <a:srgbClr val="C00000"/>
                </a:solidFill>
                <a:latin typeface="Neuropol X Rg" panose="02000503040000020004" pitchFamily="2" charset="0"/>
                <a:ea typeface="Open Sans" panose="020B0606030504020204" pitchFamily="34" charset="0"/>
                <a:cs typeface="Open Sans" panose="020B0606030504020204" pitchFamily="34" charset="0"/>
              </a:rPr>
              <a:t>SALIHIN</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is </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to provide the maximum in client service and individual staff capabilities at the minimum cost, which can be achieved within the highest professional standards and competence levels.</a:t>
            </a:r>
          </a:p>
          <a:p>
            <a:pPr algn="just"/>
            <a:endPar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Our fees are based on the complexities of the assignment, the state of books and records kept, the level of staff and experience required and the time committed on the assignment by the partners/advisors and our staff </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as well as the level </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of </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skills </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and </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responsibilities </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involved to complete the work. You have our assurance that we will endeavor to keep the cost as low as </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possible to </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commensurate with the work involved</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7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46548639"/>
              </p:ext>
            </p:extLst>
          </p:nvPr>
        </p:nvGraphicFramePr>
        <p:xfrm>
          <a:off x="1734208" y="8645714"/>
          <a:ext cx="21126770" cy="3399142"/>
        </p:xfrm>
        <a:graphic>
          <a:graphicData uri="http://schemas.openxmlformats.org/drawingml/2006/table">
            <a:tbl>
              <a:tblPr firstRow="1" bandRow="1">
                <a:tableStyleId>{5940675A-B579-460E-94D1-54222C63F5DA}</a:tableStyleId>
              </a:tblPr>
              <a:tblGrid>
                <a:gridCol w="16206951">
                  <a:extLst>
                    <a:ext uri="{9D8B030D-6E8A-4147-A177-3AD203B41FA5}">
                      <a16:colId xmlns:a16="http://schemas.microsoft.com/office/drawing/2014/main" xmlns="" val="20000"/>
                    </a:ext>
                  </a:extLst>
                </a:gridCol>
                <a:gridCol w="4919819">
                  <a:extLst>
                    <a:ext uri="{9D8B030D-6E8A-4147-A177-3AD203B41FA5}">
                      <a16:colId xmlns:a16="http://schemas.microsoft.com/office/drawing/2014/main" xmlns="" val="20001"/>
                    </a:ext>
                  </a:extLst>
                </a:gridCol>
              </a:tblGrid>
              <a:tr h="682235">
                <a:tc>
                  <a:txBody>
                    <a:bodyPr/>
                    <a:lstStyle/>
                    <a:p>
                      <a:pPr algn="ct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Engagement</a:t>
                      </a:r>
                      <a:endParaRPr lang="en-MY"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85218" marR="185218" marT="92665" marB="926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MY"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Total Fee</a:t>
                      </a:r>
                    </a:p>
                  </a:txBody>
                  <a:tcPr marL="185218" marR="185218" marT="92665" marB="926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xmlns="" val="10000"/>
                  </a:ext>
                </a:extLst>
              </a:tr>
              <a:tr h="2716907">
                <a:tc>
                  <a:txBody>
                    <a:bodyPr/>
                    <a:lstStyle/>
                    <a:p>
                      <a:pPr algn="l">
                        <a:defRPr/>
                      </a:pPr>
                      <a:r>
                        <a:rPr 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xxx Engagement</a:t>
                      </a:r>
                      <a:endParaRPr lang="en-MY" sz="3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85218" marR="185218" marT="92665" marB="92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3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RM xx, </a:t>
                      </a:r>
                      <a:r>
                        <a:rPr lang="en-MY" sz="3600" b="1"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xxx.xx</a:t>
                      </a:r>
                      <a:endParaRPr lang="en-MY" sz="3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85218" marR="185218" marT="92665" marB="926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928980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b="1" dirty="0" smtClean="0">
                <a:solidFill>
                  <a:srgbClr val="C00000"/>
                </a:solidFill>
                <a:latin typeface="Open Sans Light"/>
                <a:cs typeface="Open Sans Light"/>
              </a:rPr>
              <a:t>1.0</a:t>
            </a:r>
            <a:r>
              <a:rPr lang="en-US" sz="6400" dirty="0" smtClean="0">
                <a:solidFill>
                  <a:srgbClr val="C00000"/>
                </a:solidFill>
                <a:latin typeface="Open Sans Light"/>
                <a:cs typeface="Open Sans Light"/>
              </a:rPr>
              <a:t> Executive Summary</a:t>
            </a:r>
            <a:endParaRPr lang="en-US" sz="6400" dirty="0">
              <a:solidFill>
                <a:srgbClr val="C00000"/>
              </a:solidFill>
              <a:latin typeface="Open Sans Light"/>
              <a:cs typeface="Open Sans Light"/>
            </a:endParaRPr>
          </a:p>
        </p:txBody>
      </p:sp>
      <p:sp>
        <p:nvSpPr>
          <p:cNvPr id="9" name="Rectangle 8"/>
          <p:cNvSpPr/>
          <p:nvPr/>
        </p:nvSpPr>
        <p:spPr>
          <a:xfrm>
            <a:off x="2291789" y="3726616"/>
            <a:ext cx="20642138" cy="6740307"/>
          </a:xfrm>
          <a:prstGeom prst="rect">
            <a:avLst/>
          </a:prstGeom>
        </p:spPr>
        <p:txBody>
          <a:bodyPr wrap="square">
            <a:spAutoFit/>
          </a:bodyPr>
          <a:lstStyle/>
          <a:p>
            <a:pPr algn="just"/>
            <a:r>
              <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*Insert the executive summary here</a:t>
            </a:r>
          </a:p>
          <a:p>
            <a:pPr algn="just"/>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SG"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a:t>
            </a:fld>
            <a:endParaRPr lang="en-US"/>
          </a:p>
        </p:txBody>
      </p:sp>
      <p:sp>
        <p:nvSpPr>
          <p:cNvPr id="5" name="Rectangle 4"/>
          <p:cNvSpPr/>
          <p:nvPr/>
        </p:nvSpPr>
        <p:spPr>
          <a:xfrm>
            <a:off x="1362313" y="3848100"/>
            <a:ext cx="609601" cy="6419850"/>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3256823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9468CE9-3F3D-1446-A027-4B4CDD3883B0}" type="slidenum">
              <a:rPr lang="en-US" smtClean="0"/>
              <a:pPr/>
              <a:t>20</a:t>
            </a:fld>
            <a:endParaRPr lang="en-US"/>
          </a:p>
        </p:txBody>
      </p:sp>
      <p:sp>
        <p:nvSpPr>
          <p:cNvPr id="4" name="TextBox 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The Proposal</a:t>
            </a:r>
            <a:endParaRPr lang="en-US" sz="6400" dirty="0">
              <a:solidFill>
                <a:srgbClr val="C00000"/>
              </a:solidFill>
              <a:latin typeface="Open Sans Light"/>
              <a:cs typeface="Open Sans Light"/>
            </a:endParaRPr>
          </a:p>
        </p:txBody>
      </p:sp>
      <p:sp>
        <p:nvSpPr>
          <p:cNvPr id="5" name="TextBox 4"/>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Professional Fee (Cont.)</a:t>
            </a:r>
            <a:endParaRPr lang="en-US" sz="3700" dirty="0">
              <a:solidFill>
                <a:schemeClr val="tx1">
                  <a:lumMod val="65000"/>
                  <a:lumOff val="35000"/>
                </a:schemeClr>
              </a:solidFill>
              <a:latin typeface="Open Sans Light"/>
              <a:cs typeface="Open Sans Light"/>
            </a:endParaRPr>
          </a:p>
        </p:txBody>
      </p:sp>
      <p:sp>
        <p:nvSpPr>
          <p:cNvPr id="6" name="TextBox 10"/>
          <p:cNvSpPr txBox="1">
            <a:spLocks noChangeArrowheads="1"/>
          </p:cNvSpPr>
          <p:nvPr/>
        </p:nvSpPr>
        <p:spPr bwMode="auto">
          <a:xfrm>
            <a:off x="1179697" y="2948852"/>
            <a:ext cx="22161953" cy="951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3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Term and </a:t>
            </a:r>
            <a:r>
              <a:rPr lang="en-US" altLang="en-US" sz="3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conditions</a:t>
            </a:r>
          </a:p>
          <a:p>
            <a:pPr algn="just" eaLnBrk="1" hangingPunct="1"/>
            <a:endParaRPr lang="en-US" altLang="en-US" sz="3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a:t>
            </a: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fees are subject to 6% GST and out of pocket expenses such as printing and stationery, telecommunication charges and other expenses which will be charged to you at cost.</a:t>
            </a:r>
          </a:p>
          <a:p>
            <a:pPr marL="568325" indent="-568325" algn="just" eaLnBrk="1" hangingPunct="1">
              <a:buFont typeface="+mj-lt"/>
              <a:buAutoNum type="arabicPeriod"/>
            </a:pPr>
            <a:endPar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proposed fee is negotiable and valid within 30 days from the date of proposal submission.</a:t>
            </a:r>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568325" indent="-568325" algn="just" eaLnBrk="1" hangingPunct="1">
              <a:buFont typeface="+mj-lt"/>
              <a:buAutoNum type="arabicPeriod"/>
            </a:pPr>
            <a:endPar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Should there be any additional work that would cause our billing to be significantly higher than the above estimate or should you at later stage indicate that you wish to add or change the scope of our agreed work or include other modules which will incur additional time cost on our part, we will be pleased to discuss with you and obtain your prior agreement on the revised amount on the addition/variation of the scope of work. Our fees shall be payable irrespective of the outcome of the transaction</a:t>
            </a:r>
            <a:r>
              <a:rPr lang="en-US"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a:p>
            <a:pPr marL="568325" indent="-568325" algn="just" eaLnBrk="1" hangingPunct="1">
              <a:buFont typeface="+mj-lt"/>
              <a:buAutoNum type="arabicPeriod"/>
            </a:pPr>
            <a:endParaRPr lang="en-US"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MY"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Payment terms:</a:t>
            </a:r>
          </a:p>
          <a:p>
            <a:pPr marL="577850" indent="457200" algn="just" eaLnBrk="1" hangingPunct="1">
              <a:buFont typeface="Wingdings" panose="05000000000000000000" pitchFamily="2" charset="2"/>
              <a:buChar char="§"/>
            </a:pPr>
            <a:r>
              <a:rPr lang="en-MY"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50 </a:t>
            </a:r>
            <a:r>
              <a:rPr lang="en-MY"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before commencing of </a:t>
            </a:r>
            <a:r>
              <a:rPr lang="en-MY"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work</a:t>
            </a:r>
          </a:p>
          <a:p>
            <a:pPr marL="577850" indent="457200" algn="just" eaLnBrk="1" hangingPunct="1">
              <a:buFont typeface="Wingdings" panose="05000000000000000000" pitchFamily="2" charset="2"/>
              <a:buChar char="§"/>
            </a:pPr>
            <a:r>
              <a:rPr lang="en-MY"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50 </a:t>
            </a:r>
            <a:r>
              <a:rPr lang="en-MY"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after completion of </a:t>
            </a:r>
            <a:r>
              <a:rPr lang="en-MY" altLang="en-US" sz="3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work</a:t>
            </a:r>
            <a:endParaRPr lang="en-MY" altLang="en-US"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54276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3562818" y="13016283"/>
            <a:ext cx="824808" cy="462198"/>
          </a:xfrm>
        </p:spPr>
        <p:txBody>
          <a:bodyPr/>
          <a:lstStyle/>
          <a:p>
            <a:fld id="{C9468CE9-3F3D-1446-A027-4B4CDD3883B0}" type="slidenum">
              <a:rPr lang="en-US" smtClean="0"/>
              <a:t>21</a:t>
            </a:fld>
            <a:endParaRPr lang="en-US" dirty="0"/>
          </a:p>
        </p:txBody>
      </p:sp>
      <p:sp>
        <p:nvSpPr>
          <p:cNvPr id="7" name="TextBox 6"/>
          <p:cNvSpPr txBox="1"/>
          <p:nvPr/>
        </p:nvSpPr>
        <p:spPr>
          <a:xfrm>
            <a:off x="1400414" y="953164"/>
            <a:ext cx="21586688" cy="1231118"/>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Our Credentials</a:t>
            </a:r>
          </a:p>
        </p:txBody>
      </p:sp>
      <p:pic>
        <p:nvPicPr>
          <p:cNvPr id="24" name="Picture Placeholder 23"/>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37982" r="-36877" b="-31070"/>
          <a:stretch/>
        </p:blipFill>
        <p:spPr/>
      </p:pic>
      <p:sp>
        <p:nvSpPr>
          <p:cNvPr id="25" name="TextBox 24"/>
          <p:cNvSpPr txBox="1"/>
          <p:nvPr/>
        </p:nvSpPr>
        <p:spPr>
          <a:xfrm>
            <a:off x="3023695" y="6616707"/>
            <a:ext cx="2958005" cy="830997"/>
          </a:xfrm>
          <a:prstGeom prst="rect">
            <a:avLst/>
          </a:prstGeom>
          <a:noFill/>
        </p:spPr>
        <p:txBody>
          <a:bodyPr wrap="square" rtlCol="0">
            <a:spAutoFit/>
          </a:bodyPr>
          <a:lstStyle/>
          <a:p>
            <a:pPr algn="just"/>
            <a:r>
              <a:rPr lang="en-US" sz="2400" b="1" dirty="0" err="1"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Salihin</a:t>
            </a:r>
            <a:r>
              <a:rPr lang="en-US" sz="2400" b="1"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r>
              <a:rPr lang="en-US" sz="2400" b="1" dirty="0" err="1"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Abang</a:t>
            </a:r>
            <a:endParaRPr lang="en-US" sz="2400" b="1"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algn="just"/>
            <a:r>
              <a:rPr lang="en-US" sz="24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Managing Partner</a:t>
            </a:r>
            <a:endParaRPr lang="en-US" sz="2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TextBox 25"/>
          <p:cNvSpPr txBox="1"/>
          <p:nvPr/>
        </p:nvSpPr>
        <p:spPr>
          <a:xfrm>
            <a:off x="7005145" y="3859542"/>
            <a:ext cx="16426355" cy="8284319"/>
          </a:xfrm>
          <a:prstGeom prst="rect">
            <a:avLst/>
          </a:prstGeom>
          <a:noFill/>
        </p:spPr>
        <p:txBody>
          <a:bodyPr wrap="square" rtlCol="0">
            <a:spAutoFit/>
          </a:bodyPr>
          <a:lstStyle/>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Company Auditor under Ministry of Finance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MoF</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Tax Agent under Ministry of Finance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MoF</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Cooperative Auditor under Malaysian Cooperative Commission</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Auditor Labuan Offshore Financial Services Authority (LOFSA)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Chartered Accountant CA (M) with Malaysian Institute of Accountant (MIA)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Elected Council Member of the MIA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Investigation Committee (Statutory)</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Taxation Practice Committee (Technical)</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Public Practice Committee</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MIA’s Small &amp; Medium Practice Committee (SMPC)</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Elected President of Malaysia Accounting Firm’s Association (MAFA)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Fellow Member of Chartered Tax Institute of Malaysia (FCTIM)</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Associate Member of Certified Public Accountant (CPA Australia)</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Association of Certified Financial Planner (CFP)</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Certified GST Agent and Trainer</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Executive committee member of Malay Chartered Accountants Firms Malaysia </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Executive committee of Malaysian Association of Tax Accountants</a:t>
            </a:r>
          </a:p>
          <a:p>
            <a:pPr marL="342900" indent="-3429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and Master Degree holder in Accounting from International Islamic University Malaysia</a:t>
            </a:r>
          </a:p>
        </p:txBody>
      </p:sp>
      <p:sp>
        <p:nvSpPr>
          <p:cNvPr id="8" name="TextBox 7"/>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Key Engagement Team</a:t>
            </a:r>
            <a:endParaRPr lang="en-US" sz="37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3786611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3562818" y="13016283"/>
            <a:ext cx="824808" cy="462198"/>
          </a:xfrm>
        </p:spPr>
        <p:txBody>
          <a:bodyPr/>
          <a:lstStyle/>
          <a:p>
            <a:fld id="{C9468CE9-3F3D-1446-A027-4B4CDD3883B0}" type="slidenum">
              <a:rPr lang="en-US" smtClean="0"/>
              <a:t>22</a:t>
            </a:fld>
            <a:endParaRPr lang="en-US"/>
          </a:p>
        </p:txBody>
      </p:sp>
      <p:sp>
        <p:nvSpPr>
          <p:cNvPr id="7" name="TextBox 6"/>
          <p:cNvSpPr txBox="1"/>
          <p:nvPr/>
        </p:nvSpPr>
        <p:spPr>
          <a:xfrm>
            <a:off x="1400414" y="953164"/>
            <a:ext cx="21586688" cy="1231118"/>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Our Credentials</a:t>
            </a:r>
          </a:p>
        </p:txBody>
      </p:sp>
      <p:pic>
        <p:nvPicPr>
          <p:cNvPr id="31" name="Picture Placeholder 30"/>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l="-32423"/>
          <a:stretch/>
        </p:blipFill>
        <p:spPr>
          <a:xfrm>
            <a:off x="3262313" y="2914650"/>
            <a:ext cx="3505385" cy="2657475"/>
          </a:xfrm>
        </p:spPr>
      </p:pic>
      <p:pic>
        <p:nvPicPr>
          <p:cNvPr id="32" name="Picture Placeholder 31"/>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Lst>
          </a:blip>
          <a:srcRect r="-25558"/>
          <a:stretch/>
        </p:blipFill>
        <p:spPr>
          <a:xfrm>
            <a:off x="3262313" y="6515099"/>
            <a:ext cx="3505385" cy="2657475"/>
          </a:xfrm>
        </p:spPr>
      </p:pic>
      <p:pic>
        <p:nvPicPr>
          <p:cNvPr id="33" name="Picture Placeholder 32"/>
          <p:cNvPicPr>
            <a:picLocks noGrp="1" noChangeAspect="1"/>
          </p:cNvPicPr>
          <p:nvPr>
            <p:ph type="pic" sz="quarter" idx="16"/>
          </p:nvPr>
        </p:nvPicPr>
        <p:blipFill rotWithShape="1">
          <a:blip r:embed="rId5" cstate="email">
            <a:extLst>
              <a:ext uri="{28A0092B-C50C-407E-A947-70E740481C1C}">
                <a14:useLocalDpi xmlns:a14="http://schemas.microsoft.com/office/drawing/2010/main"/>
              </a:ext>
            </a:extLst>
          </a:blip>
          <a:srcRect t="-1375"/>
          <a:stretch/>
        </p:blipFill>
        <p:spPr>
          <a:xfrm>
            <a:off x="3262313" y="10134600"/>
            <a:ext cx="3505385" cy="2657475"/>
          </a:xfrm>
        </p:spPr>
      </p:pic>
      <p:sp>
        <p:nvSpPr>
          <p:cNvPr id="34" name="Rectangle 33"/>
          <p:cNvSpPr/>
          <p:nvPr/>
        </p:nvSpPr>
        <p:spPr>
          <a:xfrm>
            <a:off x="7793038" y="3111440"/>
            <a:ext cx="12192000" cy="2349361"/>
          </a:xfrm>
          <a:prstGeom prst="rect">
            <a:avLst/>
          </a:prstGeom>
        </p:spPr>
        <p:txBody>
          <a:bodyPr>
            <a:spAutoFit/>
          </a:bodyPr>
          <a:lstStyle/>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Company Auditor Under the Companies Act 1965</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Cooperative Auditor from Malaysian Cooperative Commission</a:t>
            </a:r>
          </a:p>
          <a:p>
            <a:pPr marL="571500" indent="-571500" algn="just">
              <a:spcBef>
                <a:spcPts val="240"/>
              </a:spcBef>
              <a:spcAft>
                <a:spcPts val="0"/>
              </a:spcAft>
              <a:buClr>
                <a:srgbClr val="C00000"/>
              </a:buClr>
              <a:buFont typeface="Wingdings" panose="05000000000000000000" pitchFamily="2" charset="2"/>
              <a:buChar char="§"/>
            </a:pPr>
            <a:r>
              <a:rPr lang="en-US"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Institute of Accountants (MIA)</a:t>
            </a:r>
            <a:endPar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of Accounting from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Universiti</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Teknologi</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MARA</a:t>
            </a:r>
          </a:p>
          <a:p>
            <a:pPr marL="571500" indent="-571500" algn="just">
              <a:spcBef>
                <a:spcPts val="240"/>
              </a:spcBef>
              <a:spcAft>
                <a:spcPts val="0"/>
              </a:spcAft>
              <a:buClr>
                <a:srgbClr val="C00000"/>
              </a:buClr>
              <a:buFont typeface="Wingdings" panose="05000000000000000000" pitchFamily="2" charset="2"/>
              <a:buChar char="§"/>
            </a:pPr>
            <a:r>
              <a:rPr lang="en-US"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Master Degree in Accounting and Finance from UK</a:t>
            </a:r>
          </a:p>
        </p:txBody>
      </p:sp>
      <p:sp>
        <p:nvSpPr>
          <p:cNvPr id="35" name="Rectangle 34"/>
          <p:cNvSpPr/>
          <p:nvPr/>
        </p:nvSpPr>
        <p:spPr>
          <a:xfrm>
            <a:off x="7793038" y="6823045"/>
            <a:ext cx="12192000" cy="2349361"/>
          </a:xfrm>
          <a:prstGeom prst="rect">
            <a:avLst/>
          </a:prstGeom>
        </p:spPr>
        <p:txBody>
          <a:bodyPr>
            <a:spAutoFit/>
          </a:bodyPr>
          <a:lstStyle/>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Company Auditor Under the Companies Act 1965</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Approved Cooperative Auditor from Malaysian Cooperative Commission</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Institute of Accountants (MIA)</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Associate with Chartered Tax Institute of Malaysia (CTIM)</a:t>
            </a:r>
          </a:p>
          <a:p>
            <a:pPr marL="571500" indent="-571500" algn="just">
              <a:spcBef>
                <a:spcPts val="240"/>
              </a:spcBef>
              <a:spcAft>
                <a:spcPts val="0"/>
              </a:spcAft>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of Accounting from </a:t>
            </a:r>
            <a:r>
              <a:rPr lang="en-MY" sz="2800"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Universiti</a:t>
            </a: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Malaysia Sabah (UMS)</a:t>
            </a:r>
          </a:p>
        </p:txBody>
      </p:sp>
      <p:sp>
        <p:nvSpPr>
          <p:cNvPr id="36" name="Rectangle 35"/>
          <p:cNvSpPr/>
          <p:nvPr/>
        </p:nvSpPr>
        <p:spPr>
          <a:xfrm>
            <a:off x="7793038" y="10874043"/>
            <a:ext cx="12985914" cy="979755"/>
          </a:xfrm>
          <a:prstGeom prst="rect">
            <a:avLst/>
          </a:prstGeom>
        </p:spPr>
        <p:txBody>
          <a:bodyPr wrap="square">
            <a:spAutoFit/>
          </a:bodyPr>
          <a:lstStyle/>
          <a:p>
            <a:pPr marL="568325" indent="-568325" algn="just" defTabSz="914400">
              <a:spcBef>
                <a:spcPts val="240"/>
              </a:spcBef>
              <a:buClr>
                <a:srgbClr val="C00000"/>
              </a:buClr>
              <a:buFont typeface="Wingdings" panose="05000000000000000000" pitchFamily="2" charset="2"/>
              <a:buChar char="§"/>
              <a:defRP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Member of Malaysian Institute of Accountants (MIA)</a:t>
            </a:r>
          </a:p>
          <a:p>
            <a:pPr marL="568325" indent="-568325" algn="just">
              <a:spcBef>
                <a:spcPts val="240"/>
              </a:spcBef>
              <a:buClr>
                <a:srgbClr val="C00000"/>
              </a:buClr>
              <a:buFont typeface="Wingdings" panose="05000000000000000000" pitchFamily="2" charset="2"/>
              <a:buChar char="§"/>
            </a:pPr>
            <a:r>
              <a:rPr lang="en-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Bachelor of Accounting from International Islamic University Malaysia (IIUM)</a:t>
            </a:r>
            <a:endParaRPr lang="ms-MY" sz="28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dirty="0" smtClean="0">
                <a:solidFill>
                  <a:schemeClr val="tx1">
                    <a:lumMod val="65000"/>
                    <a:lumOff val="35000"/>
                  </a:schemeClr>
                </a:solidFill>
                <a:latin typeface="Open Sans Light"/>
                <a:cs typeface="Open Sans Light"/>
              </a:rPr>
              <a:t>Key Engagement Team (Cont.)</a:t>
            </a:r>
            <a:endParaRPr lang="en-US" sz="37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1674791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073662" y="3507416"/>
            <a:ext cx="6213229" cy="718403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9" name="Rectangle 18"/>
          <p:cNvSpPr/>
          <p:nvPr/>
        </p:nvSpPr>
        <p:spPr>
          <a:xfrm>
            <a:off x="9689000" y="5383888"/>
            <a:ext cx="4988295" cy="4862880"/>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Headquarters</a:t>
            </a:r>
            <a:endParaRPr lang="en-US" sz="4300" dirty="0">
              <a:solidFill>
                <a:schemeClr val="bg1"/>
              </a:solidFill>
              <a:latin typeface="Open Sans Light"/>
              <a:ea typeface="Open Sans Light"/>
              <a:cs typeface="Open Sans Light"/>
            </a:endParaRPr>
          </a:p>
          <a:p>
            <a:pPr algn="ctr"/>
            <a:r>
              <a:rPr lang="en-US" sz="3700" dirty="0" smtClean="0">
                <a:solidFill>
                  <a:schemeClr val="bg1"/>
                </a:solidFill>
                <a:latin typeface="Open Sans Light"/>
                <a:ea typeface="Open Sans Light"/>
                <a:cs typeface="Open Sans Light"/>
              </a:rPr>
              <a:t>—</a:t>
            </a:r>
          </a:p>
          <a:p>
            <a:pPr algn="ctr"/>
            <a:r>
              <a:rPr lang="en-US" sz="2800" dirty="0" smtClean="0">
                <a:solidFill>
                  <a:schemeClr val="bg1"/>
                </a:solidFill>
                <a:latin typeface="Open Sans Light"/>
                <a:cs typeface="Open Sans Light"/>
              </a:rPr>
              <a:t>555, </a:t>
            </a:r>
            <a:r>
              <a:rPr lang="en-US" sz="2800" dirty="0" err="1" smtClean="0">
                <a:solidFill>
                  <a:schemeClr val="bg1"/>
                </a:solidFill>
                <a:latin typeface="Open Sans Light"/>
                <a:cs typeface="Open Sans Light"/>
              </a:rPr>
              <a:t>Jalan</a:t>
            </a:r>
            <a:r>
              <a:rPr lang="en-US" sz="2800" dirty="0" smtClean="0">
                <a:solidFill>
                  <a:schemeClr val="bg1"/>
                </a:solidFill>
                <a:latin typeface="Open Sans Light"/>
                <a:cs typeface="Open Sans Light"/>
              </a:rPr>
              <a:t> </a:t>
            </a:r>
            <a:r>
              <a:rPr lang="en-US" sz="2800" dirty="0" err="1" smtClean="0">
                <a:solidFill>
                  <a:schemeClr val="bg1"/>
                </a:solidFill>
                <a:latin typeface="Open Sans Light"/>
                <a:cs typeface="Open Sans Light"/>
              </a:rPr>
              <a:t>Samudra</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Utara 1,</a:t>
            </a:r>
          </a:p>
          <a:p>
            <a:pPr algn="ctr"/>
            <a:r>
              <a:rPr lang="en-US" sz="2800" dirty="0" smtClean="0">
                <a:solidFill>
                  <a:schemeClr val="bg1"/>
                </a:solidFill>
                <a:latin typeface="Open Sans Light"/>
                <a:cs typeface="Open Sans Light"/>
              </a:rPr>
              <a:t>Taman </a:t>
            </a:r>
            <a:r>
              <a:rPr lang="en-US" sz="2800" dirty="0" err="1" smtClean="0">
                <a:solidFill>
                  <a:schemeClr val="bg1"/>
                </a:solidFill>
                <a:latin typeface="Open Sans Light"/>
                <a:cs typeface="Open Sans Light"/>
              </a:rPr>
              <a:t>Samudra</a:t>
            </a:r>
            <a:r>
              <a:rPr lang="en-US" sz="2800" dirty="0" smtClean="0">
                <a:solidFill>
                  <a:schemeClr val="bg1"/>
                </a:solidFill>
                <a:latin typeface="Open Sans Light"/>
                <a:cs typeface="Open Sans Light"/>
              </a:rPr>
              <a:t>,</a:t>
            </a:r>
          </a:p>
          <a:p>
            <a:pPr algn="ctr"/>
            <a:r>
              <a:rPr lang="en-US" sz="2800" dirty="0" smtClean="0">
                <a:solidFill>
                  <a:schemeClr val="bg1"/>
                </a:solidFill>
                <a:latin typeface="Open Sans Light"/>
                <a:cs typeface="Open Sans Light"/>
              </a:rPr>
              <a:t>68100 </a:t>
            </a:r>
            <a:r>
              <a:rPr lang="en-US" sz="2800" dirty="0" err="1" smtClean="0">
                <a:solidFill>
                  <a:schemeClr val="bg1"/>
                </a:solidFill>
                <a:latin typeface="Open Sans Light"/>
                <a:cs typeface="Open Sans Light"/>
              </a:rPr>
              <a:t>Batu</a:t>
            </a:r>
            <a:r>
              <a:rPr lang="en-US" sz="2800" dirty="0" smtClean="0">
                <a:solidFill>
                  <a:schemeClr val="bg1"/>
                </a:solidFill>
                <a:latin typeface="Open Sans Light"/>
                <a:cs typeface="Open Sans Light"/>
              </a:rPr>
              <a:t> Caves,</a:t>
            </a:r>
          </a:p>
          <a:p>
            <a:pPr algn="ctr"/>
            <a:r>
              <a:rPr lang="en-US" sz="2800" dirty="0" smtClean="0">
                <a:solidFill>
                  <a:schemeClr val="bg1"/>
                </a:solidFill>
                <a:latin typeface="Open Sans Light"/>
                <a:cs typeface="Open Sans Light"/>
              </a:rPr>
              <a:t>Selangor, Malaysia.</a:t>
            </a:r>
          </a:p>
          <a:p>
            <a:pPr algn="ctr"/>
            <a:endParaRPr lang="en-US" sz="2800" dirty="0">
              <a:solidFill>
                <a:schemeClr val="bg1"/>
              </a:solidFill>
              <a:latin typeface="Open Sans Light"/>
              <a:cs typeface="Open Sans Light"/>
            </a:endParaRPr>
          </a:p>
          <a:p>
            <a:pPr algn="ctr"/>
            <a:r>
              <a:rPr lang="en-US" sz="2800" dirty="0" smtClean="0">
                <a:solidFill>
                  <a:schemeClr val="bg1"/>
                </a:solidFill>
                <a:latin typeface="Open Sans Light"/>
                <a:cs typeface="Open Sans Light"/>
              </a:rPr>
              <a:t>Tel: +603-6185</a:t>
            </a:r>
            <a:r>
              <a:rPr lang="en-US" sz="2800" dirty="0">
                <a:solidFill>
                  <a:schemeClr val="bg1"/>
                </a:solidFill>
                <a:latin typeface="Open Sans Light"/>
                <a:cs typeface="Open Sans Light"/>
              </a:rPr>
              <a:t> </a:t>
            </a:r>
            <a:r>
              <a:rPr lang="en-US" sz="2800" dirty="0" smtClean="0">
                <a:solidFill>
                  <a:schemeClr val="bg1"/>
                </a:solidFill>
                <a:latin typeface="Open Sans Light"/>
                <a:cs typeface="Open Sans Light"/>
              </a:rPr>
              <a:t>9970</a:t>
            </a:r>
          </a:p>
          <a:p>
            <a:pPr algn="ctr"/>
            <a:r>
              <a:rPr lang="en-US" sz="2800" dirty="0" smtClean="0">
                <a:solidFill>
                  <a:schemeClr val="bg1"/>
                </a:solidFill>
                <a:latin typeface="Open Sans Light"/>
                <a:cs typeface="Open Sans Light"/>
              </a:rPr>
              <a:t>Fax: +603-6184 2524</a:t>
            </a:r>
          </a:p>
          <a:p>
            <a:pPr algn="ctr"/>
            <a:r>
              <a:rPr lang="en-US" sz="2800" dirty="0" smtClean="0">
                <a:solidFill>
                  <a:schemeClr val="bg1"/>
                </a:solidFill>
                <a:latin typeface="Open Sans Light"/>
                <a:cs typeface="Open Sans Light"/>
              </a:rPr>
              <a:t>Email: info@salihin.com.my</a:t>
            </a:r>
            <a:endParaRPr lang="en-US" sz="2800" dirty="0">
              <a:solidFill>
                <a:schemeClr val="bg1"/>
              </a:solidFill>
              <a:latin typeface="Open Sans Light"/>
              <a:cs typeface="Open Sans Light"/>
            </a:endParaRPr>
          </a:p>
        </p:txBody>
      </p:sp>
      <p:grpSp>
        <p:nvGrpSpPr>
          <p:cNvPr id="24" name="Group 1"/>
          <p:cNvGrpSpPr>
            <a:grpSpLocks/>
          </p:cNvGrpSpPr>
          <p:nvPr/>
        </p:nvGrpSpPr>
        <p:grpSpPr bwMode="auto">
          <a:xfrm>
            <a:off x="11823279" y="4409102"/>
            <a:ext cx="804438" cy="508000"/>
            <a:chOff x="2228" y="4141"/>
            <a:chExt cx="190" cy="120"/>
          </a:xfrm>
          <a:solidFill>
            <a:schemeClr val="bg1"/>
          </a:solidFill>
        </p:grpSpPr>
        <p:sp>
          <p:nvSpPr>
            <p:cNvPr id="25" name="Freeform 2"/>
            <p:cNvSpPr>
              <a:spLocks noChangeArrowheads="1"/>
            </p:cNvSpPr>
            <p:nvPr/>
          </p:nvSpPr>
          <p:spPr bwMode="auto">
            <a:xfrm>
              <a:off x="2228" y="4141"/>
              <a:ext cx="190" cy="121"/>
            </a:xfrm>
            <a:custGeom>
              <a:avLst/>
              <a:gdLst>
                <a:gd name="T0" fmla="*/ 815 w 844"/>
                <a:gd name="T1" fmla="*/ 535 h 536"/>
                <a:gd name="T2" fmla="*/ 815 w 844"/>
                <a:gd name="T3" fmla="*/ 535 h 536"/>
                <a:gd name="T4" fmla="*/ 36 w 844"/>
                <a:gd name="T5" fmla="*/ 535 h 536"/>
                <a:gd name="T6" fmla="*/ 0 w 844"/>
                <a:gd name="T7" fmla="*/ 517 h 536"/>
                <a:gd name="T8" fmla="*/ 0 w 844"/>
                <a:gd name="T9" fmla="*/ 27 h 536"/>
                <a:gd name="T10" fmla="*/ 36 w 844"/>
                <a:gd name="T11" fmla="*/ 0 h 536"/>
                <a:gd name="T12" fmla="*/ 815 w 844"/>
                <a:gd name="T13" fmla="*/ 0 h 536"/>
                <a:gd name="T14" fmla="*/ 843 w 844"/>
                <a:gd name="T15" fmla="*/ 27 h 536"/>
                <a:gd name="T16" fmla="*/ 843 w 844"/>
                <a:gd name="T17" fmla="*/ 517 h 536"/>
                <a:gd name="T18" fmla="*/ 815 w 844"/>
                <a:gd name="T19" fmla="*/ 535 h 536"/>
                <a:gd name="T20" fmla="*/ 36 w 844"/>
                <a:gd name="T21" fmla="*/ 517 h 536"/>
                <a:gd name="T22" fmla="*/ 36 w 844"/>
                <a:gd name="T23" fmla="*/ 517 h 536"/>
                <a:gd name="T24" fmla="*/ 797 w 844"/>
                <a:gd name="T25" fmla="*/ 517 h 536"/>
                <a:gd name="T26" fmla="*/ 797 w 844"/>
                <a:gd name="T27" fmla="*/ 36 h 536"/>
                <a:gd name="T28" fmla="*/ 36 w 844"/>
                <a:gd name="T29" fmla="*/ 36 h 536"/>
                <a:gd name="T30" fmla="*/ 36 w 844"/>
                <a:gd name="T31" fmla="*/ 517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4" h="536">
                  <a:moveTo>
                    <a:pt x="815" y="535"/>
                  </a:moveTo>
                  <a:lnTo>
                    <a:pt x="815" y="535"/>
                  </a:lnTo>
                  <a:cubicBezTo>
                    <a:pt x="36" y="535"/>
                    <a:pt x="36" y="535"/>
                    <a:pt x="36" y="535"/>
                  </a:cubicBezTo>
                  <a:cubicBezTo>
                    <a:pt x="9" y="535"/>
                    <a:pt x="0" y="526"/>
                    <a:pt x="0" y="517"/>
                  </a:cubicBezTo>
                  <a:cubicBezTo>
                    <a:pt x="0" y="27"/>
                    <a:pt x="0" y="27"/>
                    <a:pt x="0" y="27"/>
                  </a:cubicBezTo>
                  <a:cubicBezTo>
                    <a:pt x="0" y="9"/>
                    <a:pt x="9" y="0"/>
                    <a:pt x="36" y="0"/>
                  </a:cubicBezTo>
                  <a:cubicBezTo>
                    <a:pt x="815" y="0"/>
                    <a:pt x="815" y="0"/>
                    <a:pt x="815" y="0"/>
                  </a:cubicBezTo>
                  <a:cubicBezTo>
                    <a:pt x="824" y="0"/>
                    <a:pt x="843" y="9"/>
                    <a:pt x="843" y="27"/>
                  </a:cubicBezTo>
                  <a:cubicBezTo>
                    <a:pt x="843" y="517"/>
                    <a:pt x="843" y="517"/>
                    <a:pt x="843" y="517"/>
                  </a:cubicBezTo>
                  <a:cubicBezTo>
                    <a:pt x="843" y="526"/>
                    <a:pt x="824" y="535"/>
                    <a:pt x="815" y="535"/>
                  </a:cubicBezTo>
                  <a:close/>
                  <a:moveTo>
                    <a:pt x="36" y="517"/>
                  </a:moveTo>
                  <a:lnTo>
                    <a:pt x="36" y="517"/>
                  </a:lnTo>
                  <a:cubicBezTo>
                    <a:pt x="797" y="517"/>
                    <a:pt x="797" y="517"/>
                    <a:pt x="797" y="517"/>
                  </a:cubicBezTo>
                  <a:cubicBezTo>
                    <a:pt x="797" y="36"/>
                    <a:pt x="797" y="36"/>
                    <a:pt x="797" y="36"/>
                  </a:cubicBezTo>
                  <a:cubicBezTo>
                    <a:pt x="36" y="36"/>
                    <a:pt x="36" y="36"/>
                    <a:pt x="36" y="36"/>
                  </a:cubicBezTo>
                  <a:lnTo>
                    <a:pt x="36" y="517"/>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
            <p:cNvSpPr>
              <a:spLocks noChangeArrowheads="1"/>
            </p:cNvSpPr>
            <p:nvPr/>
          </p:nvSpPr>
          <p:spPr bwMode="auto">
            <a:xfrm>
              <a:off x="2228" y="4197"/>
              <a:ext cx="190" cy="65"/>
            </a:xfrm>
            <a:custGeom>
              <a:avLst/>
              <a:gdLst>
                <a:gd name="T0" fmla="*/ 815 w 844"/>
                <a:gd name="T1" fmla="*/ 290 h 291"/>
                <a:gd name="T2" fmla="*/ 815 w 844"/>
                <a:gd name="T3" fmla="*/ 290 h 291"/>
                <a:gd name="T4" fmla="*/ 36 w 844"/>
                <a:gd name="T5" fmla="*/ 290 h 291"/>
                <a:gd name="T6" fmla="*/ 9 w 844"/>
                <a:gd name="T7" fmla="*/ 290 h 291"/>
                <a:gd name="T8" fmla="*/ 0 w 844"/>
                <a:gd name="T9" fmla="*/ 281 h 291"/>
                <a:gd name="T10" fmla="*/ 272 w 844"/>
                <a:gd name="T11" fmla="*/ 0 h 291"/>
                <a:gd name="T12" fmla="*/ 417 w 844"/>
                <a:gd name="T13" fmla="*/ 145 h 291"/>
                <a:gd name="T14" fmla="*/ 562 w 844"/>
                <a:gd name="T15" fmla="*/ 0 h 291"/>
                <a:gd name="T16" fmla="*/ 843 w 844"/>
                <a:gd name="T17" fmla="*/ 281 h 291"/>
                <a:gd name="T18" fmla="*/ 824 w 844"/>
                <a:gd name="T19" fmla="*/ 290 h 291"/>
                <a:gd name="T20" fmla="*/ 815 w 844"/>
                <a:gd name="T21" fmla="*/ 290 h 291"/>
                <a:gd name="T22" fmla="*/ 272 w 844"/>
                <a:gd name="T23" fmla="*/ 54 h 291"/>
                <a:gd name="T24" fmla="*/ 272 w 844"/>
                <a:gd name="T25" fmla="*/ 54 h 291"/>
                <a:gd name="T26" fmla="*/ 63 w 844"/>
                <a:gd name="T27" fmla="*/ 272 h 291"/>
                <a:gd name="T28" fmla="*/ 779 w 844"/>
                <a:gd name="T29" fmla="*/ 272 h 291"/>
                <a:gd name="T30" fmla="*/ 562 w 844"/>
                <a:gd name="T31" fmla="*/ 54 h 291"/>
                <a:gd name="T32" fmla="*/ 444 w 844"/>
                <a:gd name="T33" fmla="*/ 172 h 291"/>
                <a:gd name="T34" fmla="*/ 408 w 844"/>
                <a:gd name="T35" fmla="*/ 172 h 291"/>
                <a:gd name="T36" fmla="*/ 272 w 844"/>
                <a:gd name="T37" fmla="*/ 5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4" h="291">
                  <a:moveTo>
                    <a:pt x="815" y="290"/>
                  </a:moveTo>
                  <a:lnTo>
                    <a:pt x="815" y="290"/>
                  </a:lnTo>
                  <a:cubicBezTo>
                    <a:pt x="36" y="290"/>
                    <a:pt x="36" y="290"/>
                    <a:pt x="36" y="290"/>
                  </a:cubicBezTo>
                  <a:cubicBezTo>
                    <a:pt x="27" y="290"/>
                    <a:pt x="27" y="290"/>
                    <a:pt x="9" y="290"/>
                  </a:cubicBezTo>
                  <a:cubicBezTo>
                    <a:pt x="0" y="281"/>
                    <a:pt x="0" y="281"/>
                    <a:pt x="0" y="281"/>
                  </a:cubicBezTo>
                  <a:cubicBezTo>
                    <a:pt x="272" y="0"/>
                    <a:pt x="272" y="0"/>
                    <a:pt x="272" y="0"/>
                  </a:cubicBezTo>
                  <a:cubicBezTo>
                    <a:pt x="417" y="145"/>
                    <a:pt x="417" y="145"/>
                    <a:pt x="417" y="145"/>
                  </a:cubicBezTo>
                  <a:cubicBezTo>
                    <a:pt x="562" y="0"/>
                    <a:pt x="562" y="0"/>
                    <a:pt x="562" y="0"/>
                  </a:cubicBezTo>
                  <a:cubicBezTo>
                    <a:pt x="843" y="281"/>
                    <a:pt x="843" y="281"/>
                    <a:pt x="843" y="281"/>
                  </a:cubicBezTo>
                  <a:cubicBezTo>
                    <a:pt x="824" y="290"/>
                    <a:pt x="824" y="290"/>
                    <a:pt x="824" y="290"/>
                  </a:cubicBezTo>
                  <a:lnTo>
                    <a:pt x="815" y="290"/>
                  </a:lnTo>
                  <a:close/>
                  <a:moveTo>
                    <a:pt x="272" y="54"/>
                  </a:moveTo>
                  <a:lnTo>
                    <a:pt x="272" y="54"/>
                  </a:lnTo>
                  <a:cubicBezTo>
                    <a:pt x="63" y="272"/>
                    <a:pt x="63" y="272"/>
                    <a:pt x="63" y="272"/>
                  </a:cubicBezTo>
                  <a:cubicBezTo>
                    <a:pt x="779" y="272"/>
                    <a:pt x="779" y="272"/>
                    <a:pt x="779" y="272"/>
                  </a:cubicBezTo>
                  <a:cubicBezTo>
                    <a:pt x="562" y="54"/>
                    <a:pt x="562" y="54"/>
                    <a:pt x="562" y="54"/>
                  </a:cubicBezTo>
                  <a:cubicBezTo>
                    <a:pt x="444" y="172"/>
                    <a:pt x="444" y="172"/>
                    <a:pt x="444" y="172"/>
                  </a:cubicBezTo>
                  <a:cubicBezTo>
                    <a:pt x="435" y="190"/>
                    <a:pt x="408" y="190"/>
                    <a:pt x="408" y="172"/>
                  </a:cubicBezTo>
                  <a:lnTo>
                    <a:pt x="272" y="54"/>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4"/>
            <p:cNvSpPr>
              <a:spLocks noChangeArrowheads="1"/>
            </p:cNvSpPr>
            <p:nvPr/>
          </p:nvSpPr>
          <p:spPr bwMode="auto">
            <a:xfrm>
              <a:off x="2228" y="4141"/>
              <a:ext cx="190" cy="98"/>
            </a:xfrm>
            <a:custGeom>
              <a:avLst/>
              <a:gdLst>
                <a:gd name="T0" fmla="*/ 417 w 844"/>
                <a:gd name="T1" fmla="*/ 435 h 436"/>
                <a:gd name="T2" fmla="*/ 417 w 844"/>
                <a:gd name="T3" fmla="*/ 435 h 436"/>
                <a:gd name="T4" fmla="*/ 408 w 844"/>
                <a:gd name="T5" fmla="*/ 417 h 436"/>
                <a:gd name="T6" fmla="*/ 0 w 844"/>
                <a:gd name="T7" fmla="*/ 27 h 436"/>
                <a:gd name="T8" fmla="*/ 9 w 844"/>
                <a:gd name="T9" fmla="*/ 9 h 436"/>
                <a:gd name="T10" fmla="*/ 36 w 844"/>
                <a:gd name="T11" fmla="*/ 0 h 436"/>
                <a:gd name="T12" fmla="*/ 815 w 844"/>
                <a:gd name="T13" fmla="*/ 0 h 436"/>
                <a:gd name="T14" fmla="*/ 824 w 844"/>
                <a:gd name="T15" fmla="*/ 9 h 436"/>
                <a:gd name="T16" fmla="*/ 843 w 844"/>
                <a:gd name="T17" fmla="*/ 27 h 436"/>
                <a:gd name="T18" fmla="*/ 444 w 844"/>
                <a:gd name="T19" fmla="*/ 417 h 436"/>
                <a:gd name="T20" fmla="*/ 417 w 844"/>
                <a:gd name="T21" fmla="*/ 435 h 436"/>
                <a:gd name="T22" fmla="*/ 63 w 844"/>
                <a:gd name="T23" fmla="*/ 36 h 436"/>
                <a:gd name="T24" fmla="*/ 63 w 844"/>
                <a:gd name="T25" fmla="*/ 36 h 436"/>
                <a:gd name="T26" fmla="*/ 417 w 844"/>
                <a:gd name="T27" fmla="*/ 390 h 436"/>
                <a:gd name="T28" fmla="*/ 779 w 844"/>
                <a:gd name="T29" fmla="*/ 36 h 436"/>
                <a:gd name="T30" fmla="*/ 63 w 844"/>
                <a:gd name="T31" fmla="*/ 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4" h="436">
                  <a:moveTo>
                    <a:pt x="417" y="435"/>
                  </a:moveTo>
                  <a:lnTo>
                    <a:pt x="417" y="435"/>
                  </a:lnTo>
                  <a:lnTo>
                    <a:pt x="408" y="417"/>
                  </a:lnTo>
                  <a:cubicBezTo>
                    <a:pt x="0" y="27"/>
                    <a:pt x="0" y="27"/>
                    <a:pt x="0" y="27"/>
                  </a:cubicBezTo>
                  <a:cubicBezTo>
                    <a:pt x="9" y="9"/>
                    <a:pt x="9" y="9"/>
                    <a:pt x="9" y="9"/>
                  </a:cubicBezTo>
                  <a:cubicBezTo>
                    <a:pt x="27" y="0"/>
                    <a:pt x="27" y="0"/>
                    <a:pt x="36" y="0"/>
                  </a:cubicBezTo>
                  <a:cubicBezTo>
                    <a:pt x="815" y="0"/>
                    <a:pt x="815" y="0"/>
                    <a:pt x="815" y="0"/>
                  </a:cubicBezTo>
                  <a:cubicBezTo>
                    <a:pt x="815" y="0"/>
                    <a:pt x="824" y="0"/>
                    <a:pt x="824" y="9"/>
                  </a:cubicBezTo>
                  <a:cubicBezTo>
                    <a:pt x="843" y="27"/>
                    <a:pt x="843" y="27"/>
                    <a:pt x="843" y="27"/>
                  </a:cubicBezTo>
                  <a:cubicBezTo>
                    <a:pt x="444" y="417"/>
                    <a:pt x="444" y="417"/>
                    <a:pt x="444" y="417"/>
                  </a:cubicBezTo>
                  <a:cubicBezTo>
                    <a:pt x="435" y="417"/>
                    <a:pt x="435" y="435"/>
                    <a:pt x="417" y="435"/>
                  </a:cubicBezTo>
                  <a:close/>
                  <a:moveTo>
                    <a:pt x="63" y="36"/>
                  </a:moveTo>
                  <a:lnTo>
                    <a:pt x="63" y="36"/>
                  </a:lnTo>
                  <a:cubicBezTo>
                    <a:pt x="417" y="390"/>
                    <a:pt x="417" y="390"/>
                    <a:pt x="417" y="390"/>
                  </a:cubicBezTo>
                  <a:cubicBezTo>
                    <a:pt x="779" y="36"/>
                    <a:pt x="779" y="36"/>
                    <a:pt x="779" y="36"/>
                  </a:cubicBezTo>
                  <a:lnTo>
                    <a:pt x="63" y="36"/>
                  </a:lnTo>
                  <a:close/>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7305" y="11640175"/>
            <a:ext cx="4045941" cy="1124329"/>
          </a:xfrm>
          <a:prstGeom prst="rect">
            <a:avLst/>
          </a:prstGeom>
        </p:spPr>
      </p:pic>
      <p:sp>
        <p:nvSpPr>
          <p:cNvPr id="16" name="Rectangle 15"/>
          <p:cNvSpPr/>
          <p:nvPr/>
        </p:nvSpPr>
        <p:spPr>
          <a:xfrm>
            <a:off x="10043005" y="11317748"/>
            <a:ext cx="4988295" cy="492453"/>
          </a:xfrm>
          <a:prstGeom prst="rect">
            <a:avLst/>
          </a:prstGeom>
        </p:spPr>
        <p:txBody>
          <a:bodyPr wrap="square" lIns="182889" tIns="91445" rIns="182889" bIns="91445">
            <a:spAutoFit/>
          </a:bodyPr>
          <a:lstStyle/>
          <a:p>
            <a:r>
              <a:rPr lang="en-US" sz="20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Follow us on social media</a:t>
            </a:r>
            <a:endPar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23</a:t>
            </a:fld>
            <a:endParaRPr lang="en-US" dirty="0"/>
          </a:p>
        </p:txBody>
      </p:sp>
      <p:sp>
        <p:nvSpPr>
          <p:cNvPr id="11" name="TextBox 10"/>
          <p:cNvSpPr txBox="1"/>
          <p:nvPr/>
        </p:nvSpPr>
        <p:spPr>
          <a:xfrm>
            <a:off x="1400414" y="953164"/>
            <a:ext cx="21586688" cy="1231118"/>
          </a:xfrm>
          <a:prstGeom prst="rect">
            <a:avLst/>
          </a:prstGeom>
          <a:noFill/>
        </p:spPr>
        <p:txBody>
          <a:bodyPr wrap="square" lIns="243852" tIns="121926" rIns="243852" bIns="121926" rtlCol="0">
            <a:spAutoFit/>
          </a:bodyPr>
          <a:lstStyle/>
          <a:p>
            <a:pPr algn="ctr"/>
            <a:r>
              <a:rPr lang="en-US" sz="6400" b="1" dirty="0" smtClean="0">
                <a:solidFill>
                  <a:srgbClr val="C00000"/>
                </a:solidFill>
                <a:latin typeface="Open Sans Light"/>
                <a:cs typeface="Open Sans Light"/>
              </a:rPr>
              <a:t>4.0</a:t>
            </a:r>
            <a:r>
              <a:rPr lang="en-US" sz="6400" dirty="0" smtClean="0">
                <a:solidFill>
                  <a:srgbClr val="C00000"/>
                </a:solidFill>
                <a:latin typeface="Open Sans Light"/>
                <a:cs typeface="Open Sans Light"/>
              </a:rPr>
              <a:t> Contact Us</a:t>
            </a:r>
          </a:p>
        </p:txBody>
      </p:sp>
    </p:spTree>
    <p:extLst>
      <p:ext uri="{BB962C8B-B14F-4D97-AF65-F5344CB8AC3E}">
        <p14:creationId xmlns:p14="http://schemas.microsoft.com/office/powerpoint/2010/main" val="2411201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636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Table of Content</a:t>
            </a:r>
            <a:endParaRPr lang="en-US" sz="6400" dirty="0">
              <a:solidFill>
                <a:srgbClr val="C00000"/>
              </a:solidFill>
              <a:latin typeface="Open Sans Light"/>
              <a:cs typeface="Open Sans Light"/>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3</a:t>
            </a:fld>
            <a:endParaRPr lang="en-US"/>
          </a:p>
        </p:txBody>
      </p:sp>
      <p:sp>
        <p:nvSpPr>
          <p:cNvPr id="24" name="Shape 305"/>
          <p:cNvSpPr/>
          <p:nvPr/>
        </p:nvSpPr>
        <p:spPr>
          <a:xfrm>
            <a:off x="1369488" y="3317721"/>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5" name="Shape 308"/>
          <p:cNvSpPr txBox="1"/>
          <p:nvPr/>
        </p:nvSpPr>
        <p:spPr>
          <a:xfrm>
            <a:off x="1400414" y="3520450"/>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6" name="Shape 305"/>
          <p:cNvSpPr/>
          <p:nvPr/>
        </p:nvSpPr>
        <p:spPr>
          <a:xfrm>
            <a:off x="1344846" y="5226733"/>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7" name="Shape 308"/>
          <p:cNvSpPr txBox="1"/>
          <p:nvPr/>
        </p:nvSpPr>
        <p:spPr>
          <a:xfrm>
            <a:off x="1375772" y="5429462"/>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2.0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28" name="TextBox 27"/>
          <p:cNvSpPr txBox="1"/>
          <p:nvPr/>
        </p:nvSpPr>
        <p:spPr>
          <a:xfrm>
            <a:off x="3729787" y="3466855"/>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Executive Summary											2</a:t>
            </a:r>
          </a:p>
        </p:txBody>
      </p:sp>
      <p:sp>
        <p:nvSpPr>
          <p:cNvPr id="29" name="TextBox 28"/>
          <p:cNvSpPr txBox="1"/>
          <p:nvPr/>
        </p:nvSpPr>
        <p:spPr>
          <a:xfrm>
            <a:off x="3729788" y="5375867"/>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About Us													4</a:t>
            </a:r>
            <a:endParaRPr lang="en-US" sz="4400" dirty="0">
              <a:solidFill>
                <a:schemeClr val="tx1">
                  <a:lumMod val="95000"/>
                  <a:lumOff val="5000"/>
                </a:schemeClr>
              </a:solidFill>
              <a:latin typeface="Open Sans Light"/>
              <a:cs typeface="Open Sans Light"/>
            </a:endParaRPr>
          </a:p>
        </p:txBody>
      </p:sp>
      <p:sp>
        <p:nvSpPr>
          <p:cNvPr id="30" name="Shape 305"/>
          <p:cNvSpPr/>
          <p:nvPr/>
        </p:nvSpPr>
        <p:spPr>
          <a:xfrm>
            <a:off x="1370042" y="7175823"/>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1" name="Shape 308"/>
          <p:cNvSpPr txBox="1"/>
          <p:nvPr/>
        </p:nvSpPr>
        <p:spPr>
          <a:xfrm>
            <a:off x="1400968" y="7378552"/>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3</a:t>
            </a: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32" name="Shape 305"/>
          <p:cNvSpPr/>
          <p:nvPr/>
        </p:nvSpPr>
        <p:spPr>
          <a:xfrm>
            <a:off x="1369463" y="9036709"/>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3" name="Shape 308"/>
          <p:cNvSpPr txBox="1"/>
          <p:nvPr/>
        </p:nvSpPr>
        <p:spPr>
          <a:xfrm>
            <a:off x="1400389" y="9239438"/>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4.0</a:t>
            </a:r>
            <a:endPar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endParaRPr>
          </a:p>
        </p:txBody>
      </p:sp>
      <p:sp>
        <p:nvSpPr>
          <p:cNvPr id="36" name="TextBox 35"/>
          <p:cNvSpPr txBox="1"/>
          <p:nvPr/>
        </p:nvSpPr>
        <p:spPr>
          <a:xfrm>
            <a:off x="3729789" y="7324957"/>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The Proposal </a:t>
            </a:r>
            <a:r>
              <a:rPr lang="en-US" sz="4400" dirty="0" smtClean="0">
                <a:solidFill>
                  <a:schemeClr val="tx1">
                    <a:lumMod val="95000"/>
                    <a:lumOff val="5000"/>
                  </a:schemeClr>
                </a:solidFill>
                <a:latin typeface="Open Sans Light"/>
                <a:cs typeface="Open Sans Light"/>
              </a:rPr>
              <a:t>												13</a:t>
            </a:r>
            <a:endParaRPr lang="en-US" sz="4400" dirty="0">
              <a:solidFill>
                <a:schemeClr val="tx1">
                  <a:lumMod val="95000"/>
                  <a:lumOff val="5000"/>
                </a:schemeClr>
              </a:solidFill>
              <a:latin typeface="Open Sans Light"/>
              <a:cs typeface="Open Sans Light"/>
            </a:endParaRPr>
          </a:p>
        </p:txBody>
      </p:sp>
      <p:sp>
        <p:nvSpPr>
          <p:cNvPr id="37" name="TextBox 36"/>
          <p:cNvSpPr txBox="1"/>
          <p:nvPr/>
        </p:nvSpPr>
        <p:spPr>
          <a:xfrm>
            <a:off x="3777914" y="9252563"/>
            <a:ext cx="17878927" cy="923342"/>
          </a:xfrm>
          <a:prstGeom prst="rect">
            <a:avLst/>
          </a:prstGeom>
          <a:noFill/>
        </p:spPr>
        <p:txBody>
          <a:bodyPr wrap="square" lIns="243852" tIns="121926" rIns="243852" bIns="121926" rtlCol="0">
            <a:spAutoFit/>
          </a:bodyPr>
          <a:lstStyle/>
          <a:p>
            <a:r>
              <a:rPr lang="en-US" sz="4400" dirty="0" smtClean="0">
                <a:solidFill>
                  <a:schemeClr val="tx1">
                    <a:lumMod val="95000"/>
                    <a:lumOff val="5000"/>
                  </a:schemeClr>
                </a:solidFill>
                <a:latin typeface="Open Sans Light"/>
                <a:cs typeface="Open Sans Light"/>
              </a:rPr>
              <a:t>Contact Us													23</a:t>
            </a:r>
            <a:endParaRPr lang="en-US" sz="4400" dirty="0">
              <a:solidFill>
                <a:schemeClr val="tx1">
                  <a:lumMod val="95000"/>
                  <a:lumOff val="5000"/>
                </a:schemeClr>
              </a:solidFill>
              <a:latin typeface="Open Sans Light"/>
              <a:cs typeface="Open Sans Light"/>
            </a:endParaRPr>
          </a:p>
        </p:txBody>
      </p:sp>
    </p:spTree>
    <p:extLst>
      <p:ext uri="{BB962C8B-B14F-4D97-AF65-F5344CB8AC3E}">
        <p14:creationId xmlns:p14="http://schemas.microsoft.com/office/powerpoint/2010/main" val="3057030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1846669"/>
          </a:xfrm>
          <a:prstGeom prst="rect">
            <a:avLst/>
          </a:prstGeom>
        </p:spPr>
        <p:txBody>
          <a:bodyPr wrap="square" lIns="182889" tIns="91445" rIns="182889" bIns="91445">
            <a:spAutoFit/>
          </a:bodyPr>
          <a:lstStyle/>
          <a:p>
            <a:pPr algn="ctr"/>
            <a:r>
              <a:rPr lang="en-US" sz="4300" dirty="0" smtClean="0">
                <a:solidFill>
                  <a:schemeClr val="bg1"/>
                </a:solidFill>
                <a:latin typeface="Open Sans Light"/>
                <a:ea typeface="Open Sans Light"/>
                <a:cs typeface="Open Sans Light"/>
              </a:rPr>
              <a:t>About Us</a:t>
            </a:r>
            <a:endParaRPr lang="en-US" sz="4300" dirty="0">
              <a:solidFill>
                <a:schemeClr val="bg1"/>
              </a:solidFill>
              <a:latin typeface="Open Sans Light"/>
              <a:ea typeface="Open Sans Light"/>
              <a:cs typeface="Open Sans Light"/>
            </a:endParaRPr>
          </a:p>
          <a:p>
            <a:pPr algn="ctr"/>
            <a:r>
              <a:rPr lang="en-US" sz="3700" dirty="0">
                <a:solidFill>
                  <a:schemeClr val="bg1"/>
                </a:solidFill>
                <a:latin typeface="Open Sans Light"/>
                <a:ea typeface="Open Sans Light"/>
                <a:cs typeface="Open Sans Light"/>
              </a:rPr>
              <a:t>—</a:t>
            </a:r>
          </a:p>
          <a:p>
            <a:pPr algn="ctr"/>
            <a:r>
              <a:rPr lang="en-US"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SALIHIN</a:t>
            </a:r>
            <a:endPar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p:txBody>
          <a:bodyPr/>
          <a:lstStyle/>
          <a:p>
            <a:fld id="{C9468CE9-3F3D-1446-A027-4B4CDD3883B0}" type="slidenum">
              <a:rPr lang="en-US" smtClean="0"/>
              <a:t>4</a:t>
            </a:fld>
            <a:endParaRPr lang="en-US" dirty="0"/>
          </a:p>
        </p:txBody>
      </p:sp>
      <p:sp>
        <p:nvSpPr>
          <p:cNvPr id="16" name="Shape 2122"/>
          <p:cNvSpPr/>
          <p:nvPr/>
        </p:nvSpPr>
        <p:spPr>
          <a:xfrm>
            <a:off x="20179934" y="718634"/>
            <a:ext cx="2065442" cy="1729546"/>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1"/>
            <a:ext cx="16754017"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rPr>
              <a:t>2</a:t>
            </a:r>
            <a:r>
              <a:rPr lang="en-US" b="1" dirty="0" smtClean="0">
                <a:solidFill>
                  <a:schemeClr val="tx1"/>
                </a:solidFill>
              </a:rPr>
              <a:t>.0 About Us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Key Management Team</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Services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err="1"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Salihin</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Premier Solutions (SPS)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Our Diverse Clients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Our Local &amp; International Networks</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6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Why SALIHIN?</a:t>
            </a:r>
            <a:endParaRPr lang="en-MY" sz="3600" dirty="0">
              <a:solidFill>
                <a:schemeClr val="tx1"/>
              </a:solidFill>
            </a:endParaRPr>
          </a:p>
        </p:txBody>
      </p:sp>
    </p:spTree>
    <p:extLst>
      <p:ext uri="{BB962C8B-B14F-4D97-AF65-F5344CB8AC3E}">
        <p14:creationId xmlns:p14="http://schemas.microsoft.com/office/powerpoint/2010/main" val="25396408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96327" y="6845026"/>
            <a:ext cx="18822641" cy="5047536"/>
          </a:xfrm>
          <a:prstGeom prst="rect">
            <a:avLst/>
          </a:prstGeom>
          <a:noFill/>
        </p:spPr>
        <p:txBody>
          <a:bodyPr wrap="square" rtlCol="0">
            <a:spAutoFit/>
          </a:bodyPr>
          <a:lstStyle/>
          <a:p>
            <a:pPr algn="just"/>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Founded in 2002, </a:t>
            </a:r>
            <a:r>
              <a:rPr lang="en-US" sz="2300" dirty="0" smtClean="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 is the brand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name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of a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group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of independent and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separate legal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entities, deploying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wide spectrum of capabilities to help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clients see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and tap opportunities in the areas of transaction and corporate finance</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 taxation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(direct tax and GST), auditing and assurance, shariah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auditing and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advisory, corporate governance</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 IT consultancy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and business accounting solution</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sz="23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endParaRPr lang="en-US" sz="23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300" dirty="0">
                <a:latin typeface="Open Sans Light" panose="020B0306030504020204" pitchFamily="34" charset="0"/>
                <a:ea typeface="Open Sans Light" panose="020B0306030504020204" pitchFamily="34" charset="0"/>
                <a:cs typeface="Open Sans Light" panose="020B0306030504020204" pitchFamily="34" charset="0"/>
              </a:rPr>
              <a:t>As one of the fastest growing home-nurtured and </a:t>
            </a:r>
            <a:r>
              <a:rPr lang="en-US" sz="2300" dirty="0" err="1">
                <a:latin typeface="Open Sans Light" panose="020B0306030504020204" pitchFamily="34" charset="0"/>
                <a:ea typeface="Open Sans Light" panose="020B0306030504020204" pitchFamily="34" charset="0"/>
                <a:cs typeface="Open Sans Light" panose="020B0306030504020204" pitchFamily="34" charset="0"/>
              </a:rPr>
              <a:t>bumiputera</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firms, </a:t>
            </a:r>
            <a:r>
              <a:rPr lang="en-US" sz="2300" dirty="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is having close to 200 competent professionals from different background with diverse thoughts, expertise and experience serving in 9 offices nationwide</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algn="just"/>
            <a:endParaRPr lang="en-US" sz="23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In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addition to relevant licenses/certifications for its capabilities, </a:t>
            </a:r>
            <a:r>
              <a:rPr lang="en-US" sz="2300" dirty="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is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having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MSC Status,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Audit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Oversight Board (AOB) registered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as an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Auditor of Public Interest Entity, licensed Capital Market Service provider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by Securities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Commission, and Approved Training Provider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from Human Resources Development Fund (HRDF).</a:t>
            </a:r>
          </a:p>
          <a:p>
            <a:pPr algn="just"/>
            <a:endParaRPr lang="en-MY" sz="23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We have a proven track record credited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to a sustained quality service delivery to our clients </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without compromising </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our professional integrity. </a:t>
            </a:r>
            <a:r>
              <a:rPr lang="en-US" sz="2300" dirty="0" smtClean="0">
                <a:solidFill>
                  <a:srgbClr val="C00000"/>
                </a:solidFill>
                <a:latin typeface="Neuropol X Rg" panose="02000503040000020004" pitchFamily="2" charset="0"/>
                <a:ea typeface="Open Sans Light" panose="020B0306030504020204" pitchFamily="34" charset="0"/>
                <a:cs typeface="Open Sans Light" panose="020B0306030504020204" pitchFamily="34" charset="0"/>
              </a:rPr>
              <a:t>SALIHIN</a:t>
            </a:r>
            <a:r>
              <a:rPr lang="en-US" sz="2300" dirty="0" smtClean="0">
                <a:latin typeface="Open Sans Light" panose="020B0306030504020204" pitchFamily="34" charset="0"/>
                <a:ea typeface="Open Sans Light" panose="020B0306030504020204" pitchFamily="34" charset="0"/>
                <a:cs typeface="Open Sans Light" panose="020B0306030504020204" pitchFamily="34" charset="0"/>
              </a:rPr>
              <a:t> continues to build on its successes. It became the first in the world to introduce Teaching Accountancy Firm (TAF) to bridge the gap between accountancy theory and practice.</a:t>
            </a:r>
          </a:p>
        </p:txBody>
      </p:sp>
      <p:sp>
        <p:nvSpPr>
          <p:cNvPr id="104" name="TextBox 103"/>
          <p:cNvSpPr txBox="1"/>
          <p:nvPr/>
        </p:nvSpPr>
        <p:spPr>
          <a:xfrm>
            <a:off x="1337099" y="5520856"/>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About Us</a:t>
            </a:r>
            <a:endParaRPr lang="en-US" sz="6400" dirty="0">
              <a:solidFill>
                <a:srgbClr val="C00000"/>
              </a:solidFill>
              <a:latin typeface="Open Sans Light"/>
              <a:cs typeface="Open Sans Light"/>
            </a:endParaRPr>
          </a:p>
        </p:txBody>
      </p:sp>
      <p:pic>
        <p:nvPicPr>
          <p:cNvPr id="10" name="Picture Placehold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0"/>
            <a:ext cx="24387175" cy="5353050"/>
          </a:xfrm>
          <a:prstGeom prst="rect">
            <a:avLst/>
          </a:prstGeom>
          <a:noFill/>
          <a:ln>
            <a:noFill/>
          </a:ln>
        </p:spPr>
      </p:pic>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5</a:t>
            </a:fld>
            <a:endParaRPr lang="en-US"/>
          </a:p>
        </p:txBody>
      </p:sp>
      <p:sp>
        <p:nvSpPr>
          <p:cNvPr id="16" name="Rectangle 15"/>
          <p:cNvSpPr/>
          <p:nvPr/>
        </p:nvSpPr>
        <p:spPr>
          <a:xfrm>
            <a:off x="19924303" y="6916267"/>
            <a:ext cx="3428614" cy="680938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7" name="Rectangle 16"/>
          <p:cNvSpPr/>
          <p:nvPr/>
        </p:nvSpPr>
        <p:spPr>
          <a:xfrm>
            <a:off x="19924303" y="7087710"/>
            <a:ext cx="3428163" cy="6463318"/>
          </a:xfrm>
          <a:prstGeom prst="rect">
            <a:avLst/>
          </a:prstGeom>
        </p:spPr>
        <p:txBody>
          <a:bodyPr wrap="square" lIns="182889" tIns="91445" rIns="182889" bIns="91445">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p>
          <a:p>
            <a:pPr algn="ctr"/>
            <a:r>
              <a:rPr lang="en-US" sz="2400" dirty="0" smtClean="0">
                <a:solidFill>
                  <a:schemeClr val="bg1"/>
                </a:solidFill>
                <a:latin typeface="Open Sans Light"/>
                <a:ea typeface="Open Sans Light"/>
                <a:cs typeface="Open Sans Light"/>
              </a:rPr>
              <a:t>To become the preferred national accountancy firm of Malaysia.</a:t>
            </a:r>
          </a:p>
          <a:p>
            <a:pPr algn="ctr"/>
            <a:endParaRPr lang="en-US" sz="2400" dirty="0" smtClean="0">
              <a:solidFill>
                <a:schemeClr val="bg1"/>
              </a:solidFill>
              <a:latin typeface="Open Sans Light"/>
              <a:ea typeface="Open Sans Light"/>
              <a:cs typeface="Open Sans Light"/>
            </a:endParaRP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dirty="0" smtClean="0">
                <a:solidFill>
                  <a:schemeClr val="bg1"/>
                </a:solidFill>
                <a:latin typeface="Open Sans Light"/>
                <a:ea typeface="Open Sans Light"/>
                <a:cs typeface="Open Sans Light"/>
              </a:rPr>
              <a:t>SALIHIN is dedicated to creating value by focusing on customer satisfaction and growth, excellent internal business process and superior human capital resource development.</a:t>
            </a:r>
            <a:endParaRPr lang="en-US" sz="2400" dirty="0">
              <a:solidFill>
                <a:schemeClr val="bg1"/>
              </a:solidFill>
              <a:latin typeface="Open Sans Light"/>
              <a:ea typeface="Open Sans Light"/>
              <a:cs typeface="Open Sans Ligh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390" y="11951685"/>
            <a:ext cx="8567902" cy="10869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7787" y="12235526"/>
            <a:ext cx="3484563" cy="784026"/>
          </a:xfrm>
          <a:prstGeom prst="rect">
            <a:avLst/>
          </a:prstGeom>
        </p:spPr>
      </p:pic>
    </p:spTree>
    <p:extLst>
      <p:ext uri="{BB962C8B-B14F-4D97-AF65-F5344CB8AC3E}">
        <p14:creationId xmlns:p14="http://schemas.microsoft.com/office/powerpoint/2010/main" val="2190184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Key Management Team</a:t>
            </a:r>
            <a:endParaRPr lang="en-US" sz="6400" dirty="0">
              <a:solidFill>
                <a:srgbClr val="C00000"/>
              </a:solidFill>
              <a:latin typeface="Open Sans Light"/>
              <a:cs typeface="Open Sans Light"/>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49370" y="6045691"/>
            <a:ext cx="2595676" cy="2625341"/>
          </a:xfrm>
          <a:prstGeom prst="rect">
            <a:avLst/>
          </a:prstGeom>
        </p:spPr>
      </p:pic>
      <p:sp>
        <p:nvSpPr>
          <p:cNvPr id="20" name="TextBox 19"/>
          <p:cNvSpPr txBox="1"/>
          <p:nvPr/>
        </p:nvSpPr>
        <p:spPr>
          <a:xfrm>
            <a:off x="15934232" y="6650476"/>
            <a:ext cx="7628135" cy="1415772"/>
          </a:xfrm>
          <a:prstGeom prst="rect">
            <a:avLst/>
          </a:prstGeom>
          <a:noFill/>
        </p:spPr>
        <p:txBody>
          <a:bodyPr wrap="square" rtlCol="0">
            <a:spAutoFit/>
          </a:bodyPr>
          <a:lstStyle/>
          <a:p>
            <a:r>
              <a:rPr lang="en-US" b="1" dirty="0" err="1" smtClean="0">
                <a:solidFill>
                  <a:schemeClr val="tx1">
                    <a:lumMod val="65000"/>
                    <a:lumOff val="35000"/>
                  </a:schemeClr>
                </a:solidFill>
              </a:rPr>
              <a:t>Salihin</a:t>
            </a:r>
            <a:r>
              <a:rPr lang="en-US" b="1" dirty="0" smtClean="0">
                <a:solidFill>
                  <a:schemeClr val="tx1">
                    <a:lumMod val="65000"/>
                    <a:lumOff val="35000"/>
                  </a:schemeClr>
                </a:solidFill>
              </a:rPr>
              <a:t> Abang</a:t>
            </a:r>
          </a:p>
          <a:p>
            <a:r>
              <a:rPr lang="en-US" dirty="0" smtClean="0">
                <a:solidFill>
                  <a:schemeClr val="tx1">
                    <a:lumMod val="65000"/>
                    <a:lumOff val="35000"/>
                  </a:schemeClr>
                </a:solidFill>
              </a:rPr>
              <a:t>Founder/Managing Partner/CEO</a:t>
            </a:r>
            <a:endParaRPr lang="en-US" dirty="0">
              <a:solidFill>
                <a:schemeClr val="tx1">
                  <a:lumMod val="65000"/>
                  <a:lumOff val="35000"/>
                </a:schemeClr>
              </a:solidFill>
            </a:endParaRPr>
          </a:p>
        </p:txBody>
      </p:sp>
      <p:pic>
        <p:nvPicPr>
          <p:cNvPr id="1026" name="Picture 2" descr="C:\Users\User\Desktop\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6554" y="7864438"/>
            <a:ext cx="9313105" cy="50708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26554" y="5332034"/>
            <a:ext cx="8959380" cy="2195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33277" y="2850278"/>
            <a:ext cx="6420323" cy="219017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
          <p:cNvSpPr>
            <a:spLocks noGrp="1"/>
          </p:cNvSpPr>
          <p:nvPr>
            <p:ph type="sldNum" sz="quarter" idx="4"/>
          </p:nvPr>
        </p:nvSpPr>
        <p:spPr>
          <a:solidFill>
            <a:srgbClr val="C00000"/>
          </a:solidFill>
        </p:spPr>
        <p:txBody>
          <a:bodyPr anchor="ctr"/>
          <a:lstStyle/>
          <a:p>
            <a:fld id="{C9468CE9-3F3D-1446-A027-4B4CDD3883B0}" type="slidenum">
              <a:rPr lang="en-US" sz="2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6</a:t>
            </a:fld>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46134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7</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Services</a:t>
            </a:r>
            <a:endParaRPr lang="en-US" sz="6400" dirty="0">
              <a:solidFill>
                <a:srgbClr val="C00000"/>
              </a:solidFill>
              <a:latin typeface="Open Sans Light"/>
              <a:cs typeface="Open Sans Light"/>
            </a:endParaRPr>
          </a:p>
        </p:txBody>
      </p:sp>
      <p:grpSp>
        <p:nvGrpSpPr>
          <p:cNvPr id="95" name="Group 94"/>
          <p:cNvGrpSpPr/>
          <p:nvPr/>
        </p:nvGrpSpPr>
        <p:grpSpPr>
          <a:xfrm>
            <a:off x="2064161" y="3023261"/>
            <a:ext cx="20202575" cy="9244921"/>
            <a:chOff x="344487" y="1818503"/>
            <a:chExt cx="8847618" cy="4048768"/>
          </a:xfrm>
        </p:grpSpPr>
        <p:grpSp>
          <p:nvGrpSpPr>
            <p:cNvPr id="96" name="Group 95"/>
            <p:cNvGrpSpPr/>
            <p:nvPr/>
          </p:nvGrpSpPr>
          <p:grpSpPr>
            <a:xfrm>
              <a:off x="368942" y="1836487"/>
              <a:ext cx="2771831" cy="1896341"/>
              <a:chOff x="360940" y="1453073"/>
              <a:chExt cx="2854212" cy="1631114"/>
            </a:xfrm>
          </p:grpSpPr>
          <p:sp>
            <p:nvSpPr>
              <p:cNvPr id="114" name="Rounded Rectangle 113"/>
              <p:cNvSpPr/>
              <p:nvPr/>
            </p:nvSpPr>
            <p:spPr>
              <a:xfrm>
                <a:off x="369531" y="1460244"/>
                <a:ext cx="2845621" cy="1623943"/>
              </a:xfrm>
              <a:prstGeom prst="roundRect">
                <a:avLst>
                  <a:gd name="adj" fmla="val 9410"/>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15" name="Round Same Side Corner Rectangle 114"/>
              <p:cNvSpPr/>
              <p:nvPr/>
            </p:nvSpPr>
            <p:spPr>
              <a:xfrm>
                <a:off x="360940" y="1453073"/>
                <a:ext cx="2854212" cy="401858"/>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TextBox 115"/>
              <p:cNvSpPr txBox="1"/>
              <p:nvPr/>
            </p:nvSpPr>
            <p:spPr>
              <a:xfrm>
                <a:off x="369531" y="1798330"/>
                <a:ext cx="2845621" cy="1182560"/>
              </a:xfrm>
              <a:prstGeom prst="rect">
                <a:avLst/>
              </a:prstGeom>
              <a:noFill/>
            </p:spPr>
            <p:txBody>
              <a:bodyPr wrap="square" rtlCol="0">
                <a:spAutoFit/>
              </a:bodyPr>
              <a:lstStyle/>
              <a:p>
                <a:pPr algn="ctr">
                  <a:lnSpc>
                    <a:spcPct val="150000"/>
                  </a:lnSpc>
                </a:pP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Statutory Financial Statement Audit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Review Engagements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Compilation Engagement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MPERS / MFRS Training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17" name="TextBox 116"/>
              <p:cNvSpPr txBox="1"/>
              <p:nvPr/>
            </p:nvSpPr>
            <p:spPr>
              <a:xfrm>
                <a:off x="821558" y="1563250"/>
                <a:ext cx="1891776" cy="218045"/>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AUDIT &amp; ASSURANCE</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7" name="Group 96"/>
            <p:cNvGrpSpPr/>
            <p:nvPr/>
          </p:nvGrpSpPr>
          <p:grpSpPr>
            <a:xfrm>
              <a:off x="3288677" y="1818503"/>
              <a:ext cx="2866345" cy="1914327"/>
              <a:chOff x="369766" y="3346665"/>
              <a:chExt cx="2899277" cy="2056148"/>
            </a:xfrm>
          </p:grpSpPr>
          <p:sp>
            <p:nvSpPr>
              <p:cNvPr id="110" name="Rounded Rectangle 109"/>
              <p:cNvSpPr/>
              <p:nvPr/>
            </p:nvSpPr>
            <p:spPr>
              <a:xfrm>
                <a:off x="378205" y="3374937"/>
                <a:ext cx="2890837" cy="202787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369766" y="3346665"/>
                <a:ext cx="2899277" cy="521131"/>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437278" y="4027173"/>
                <a:ext cx="2789537" cy="1237826"/>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&amp; Submission: GST-03</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and Review for users of SPS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Full Sets Accounts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Management Account or Reports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Forensic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Accounting</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781924" y="3417951"/>
                <a:ext cx="2179331" cy="490105"/>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GST </a:t>
                </a: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&amp;</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BUSINESS</a:t>
                </a: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ACCOUNTING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SOLUTION</a:t>
                </a:r>
              </a:p>
            </p:txBody>
          </p:sp>
        </p:grpSp>
        <p:grpSp>
          <p:nvGrpSpPr>
            <p:cNvPr id="98" name="Group 97"/>
            <p:cNvGrpSpPr/>
            <p:nvPr/>
          </p:nvGrpSpPr>
          <p:grpSpPr>
            <a:xfrm>
              <a:off x="6323337" y="1819795"/>
              <a:ext cx="2868768" cy="4047476"/>
              <a:chOff x="3272614" y="1484485"/>
              <a:chExt cx="4614947" cy="1600941"/>
            </a:xfrm>
          </p:grpSpPr>
          <p:sp>
            <p:nvSpPr>
              <p:cNvPr id="105" name="Rounded Rectangle 104"/>
              <p:cNvSpPr/>
              <p:nvPr/>
            </p:nvSpPr>
            <p:spPr>
              <a:xfrm>
                <a:off x="3272614" y="1494387"/>
                <a:ext cx="4536505" cy="1591039"/>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3272614" y="1484485"/>
                <a:ext cx="4536504"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3305100" y="1738947"/>
                <a:ext cx="4477173" cy="123818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Strategic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Cash Flow Planning &amp; Pricing Strategy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Bad Debt Management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Record Keeping and Internal Control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Special Transaction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GST-IT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of Going Concern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Audit and Investigation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Advice on GST Ruling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GST-03 Monthly Submission Review</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Monitoring TAP System</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Annual Adjustment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Training &amp; Education Services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t>
                </a:r>
                <a:r>
                  <a:rPr lang="en-US" sz="2200" dirty="0" smtClean="0">
                    <a:latin typeface="Open Sans Light" panose="020B0306030504020204" pitchFamily="34" charset="0"/>
                    <a:ea typeface="Open Sans Light" panose="020B0306030504020204" pitchFamily="34" charset="0"/>
                    <a:cs typeface="Open Sans Light" panose="020B0306030504020204" pitchFamily="34" charset="0"/>
                  </a:rPr>
                  <a:t>Software</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TextBox 107"/>
              <p:cNvSpPr txBox="1"/>
              <p:nvPr/>
            </p:nvSpPr>
            <p:spPr>
              <a:xfrm>
                <a:off x="4487156" y="1544102"/>
                <a:ext cx="2107435" cy="100270"/>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GST ADVISORY</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Box 108"/>
              <p:cNvSpPr txBox="1"/>
              <p:nvPr/>
            </p:nvSpPr>
            <p:spPr>
              <a:xfrm>
                <a:off x="3696629" y="2255689"/>
                <a:ext cx="4190932" cy="103477"/>
              </a:xfrm>
              <a:prstGeom prst="rect">
                <a:avLst/>
              </a:prstGeom>
              <a:noFill/>
            </p:spPr>
            <p:txBody>
              <a:bodyPr wrap="square" rtlCol="0">
                <a:spAutoFit/>
              </a:bodyPr>
              <a:lstStyle/>
              <a:p>
                <a:pPr algn="ctr"/>
                <a:endParaRPr lang="en-US" sz="1100" dirty="0">
                  <a:latin typeface="Century Gothic" panose="020B0502020202020204" pitchFamily="34" charset="0"/>
                </a:endParaRPr>
              </a:p>
            </p:txBody>
          </p:sp>
        </p:grpSp>
        <p:grpSp>
          <p:nvGrpSpPr>
            <p:cNvPr id="99" name="Group 98"/>
            <p:cNvGrpSpPr/>
            <p:nvPr/>
          </p:nvGrpSpPr>
          <p:grpSpPr>
            <a:xfrm>
              <a:off x="344487" y="3881337"/>
              <a:ext cx="5880038" cy="1985930"/>
              <a:chOff x="3545610" y="3337061"/>
              <a:chExt cx="4434342" cy="1124137"/>
            </a:xfrm>
          </p:grpSpPr>
          <p:sp>
            <p:nvSpPr>
              <p:cNvPr id="100" name="Rounded Rectangle 99"/>
              <p:cNvSpPr/>
              <p:nvPr/>
            </p:nvSpPr>
            <p:spPr>
              <a:xfrm>
                <a:off x="3545728" y="3356992"/>
                <a:ext cx="4381811" cy="110420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337061"/>
                <a:ext cx="4381929" cy="239360"/>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642237" y="3759220"/>
                <a:ext cx="2196933" cy="51303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Mergers and Acquisition Tax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Corporate Tax Compliance and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Advisory </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Documentation</a:t>
                </a:r>
              </a:p>
            </p:txBody>
          </p:sp>
          <p:sp>
            <p:nvSpPr>
              <p:cNvPr id="103" name="TextBox 102"/>
              <p:cNvSpPr txBox="1"/>
              <p:nvPr/>
            </p:nvSpPr>
            <p:spPr>
              <a:xfrm>
                <a:off x="4664416" y="3404592"/>
                <a:ext cx="2144317" cy="143494"/>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 TAXATION</a:t>
                </a:r>
              </a:p>
            </p:txBody>
          </p:sp>
          <p:sp>
            <p:nvSpPr>
              <p:cNvPr id="104" name="TextBox 103"/>
              <p:cNvSpPr txBox="1"/>
              <p:nvPr/>
            </p:nvSpPr>
            <p:spPr>
              <a:xfrm>
                <a:off x="5793933" y="3707573"/>
                <a:ext cx="2186019" cy="638928"/>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Audit, Investigation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International Tax Consulting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Real Property Gain Tax</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Accounting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Risk Management</a:t>
                </a:r>
              </a:p>
            </p:txBody>
          </p:sp>
        </p:grpSp>
      </p:grpSp>
      <p:sp>
        <p:nvSpPr>
          <p:cNvPr id="27" name="TextBox 26"/>
          <p:cNvSpPr txBox="1"/>
          <p:nvPr/>
        </p:nvSpPr>
        <p:spPr>
          <a:xfrm>
            <a:off x="1446791" y="1951975"/>
            <a:ext cx="21586688" cy="738676"/>
          </a:xfrm>
          <a:prstGeom prst="rect">
            <a:avLst/>
          </a:prstGeom>
          <a:noFill/>
        </p:spPr>
        <p:txBody>
          <a:bodyPr wrap="square" lIns="243852" tIns="121926" rIns="243852" bIns="121926" rtlCol="0">
            <a:spAutoFit/>
          </a:bodyPr>
          <a:lstStyle/>
          <a:p>
            <a:pPr algn="ctr"/>
            <a:r>
              <a:rPr lang="en-US" sz="3200" dirty="0" smtClean="0">
                <a:solidFill>
                  <a:srgbClr val="C00000"/>
                </a:solidFill>
                <a:latin typeface="Neuropol X Rg" panose="02000503040000020004" pitchFamily="2" charset="0"/>
                <a:cs typeface="Open Sans Light"/>
              </a:rPr>
              <a:t>SALIHIN</a:t>
            </a:r>
            <a:r>
              <a:rPr lang="en-US" sz="3200" dirty="0" smtClean="0">
                <a:solidFill>
                  <a:schemeClr val="tx1">
                    <a:lumMod val="65000"/>
                    <a:lumOff val="35000"/>
                  </a:schemeClr>
                </a:solidFill>
                <a:latin typeface="Open Sans Light"/>
                <a:cs typeface="Open Sans Light"/>
              </a:rPr>
              <a:t> offers wide spectrum value for money services:</a:t>
            </a:r>
            <a:endParaRPr lang="en-US" sz="32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9950604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8</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smtClean="0">
                <a:solidFill>
                  <a:srgbClr val="C00000"/>
                </a:solidFill>
                <a:latin typeface="Open Sans Light"/>
                <a:cs typeface="Open Sans Light"/>
              </a:rPr>
              <a:t>Services (Cont.)</a:t>
            </a:r>
            <a:endParaRPr lang="en-US" sz="6400" dirty="0">
              <a:solidFill>
                <a:srgbClr val="C00000"/>
              </a:solidFill>
              <a:latin typeface="Open Sans Light"/>
              <a:cs typeface="Open Sans Light"/>
            </a:endParaRPr>
          </a:p>
        </p:txBody>
      </p:sp>
      <p:grpSp>
        <p:nvGrpSpPr>
          <p:cNvPr id="95" name="Group 94"/>
          <p:cNvGrpSpPr/>
          <p:nvPr/>
        </p:nvGrpSpPr>
        <p:grpSpPr>
          <a:xfrm>
            <a:off x="1861391" y="3023259"/>
            <a:ext cx="20294002" cy="9244932"/>
            <a:chOff x="255686" y="1818502"/>
            <a:chExt cx="8887657" cy="4048769"/>
          </a:xfrm>
        </p:grpSpPr>
        <p:grpSp>
          <p:nvGrpSpPr>
            <p:cNvPr id="96" name="Group 95"/>
            <p:cNvGrpSpPr/>
            <p:nvPr/>
          </p:nvGrpSpPr>
          <p:grpSpPr>
            <a:xfrm>
              <a:off x="368943" y="1836487"/>
              <a:ext cx="2771831" cy="1896341"/>
              <a:chOff x="360940" y="1453073"/>
              <a:chExt cx="2854212" cy="1631114"/>
            </a:xfrm>
          </p:grpSpPr>
          <p:sp>
            <p:nvSpPr>
              <p:cNvPr id="114" name="Rounded Rectangle 113"/>
              <p:cNvSpPr/>
              <p:nvPr/>
            </p:nvSpPr>
            <p:spPr>
              <a:xfrm>
                <a:off x="369531" y="1460244"/>
                <a:ext cx="2845621" cy="1623943"/>
              </a:xfrm>
              <a:prstGeom prst="roundRect">
                <a:avLst>
                  <a:gd name="adj" fmla="val 9410"/>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15" name="Round Same Side Corner Rectangle 114"/>
              <p:cNvSpPr/>
              <p:nvPr/>
            </p:nvSpPr>
            <p:spPr>
              <a:xfrm>
                <a:off x="360940" y="1453073"/>
                <a:ext cx="2854212" cy="401858"/>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TextBox 115"/>
              <p:cNvSpPr txBox="1"/>
              <p:nvPr/>
            </p:nvSpPr>
            <p:spPr>
              <a:xfrm>
                <a:off x="369531" y="1913146"/>
                <a:ext cx="2845621" cy="1130387"/>
              </a:xfrm>
              <a:prstGeom prst="rect">
                <a:avLst/>
              </a:prstGeom>
              <a:noFill/>
            </p:spPr>
            <p:txBody>
              <a:bodyPr wrap="square" rtlCol="0">
                <a:spAutoFit/>
              </a:bodyPr>
              <a:lstStyle/>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Company Incorporation</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Filing Annual Return</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Updating Information</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Certifying Company Documents</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Striking Off Company</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Legal Due Diligence</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Registration with Relevant Government Agencies</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Corporate Governance Advisory</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Secretarial Due Diligence and Management</a:t>
                </a:r>
              </a:p>
            </p:txBody>
          </p:sp>
          <p:sp>
            <p:nvSpPr>
              <p:cNvPr id="117" name="TextBox 116"/>
              <p:cNvSpPr txBox="1"/>
              <p:nvPr/>
            </p:nvSpPr>
            <p:spPr>
              <a:xfrm>
                <a:off x="851705" y="1505842"/>
                <a:ext cx="1831490" cy="313031"/>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GOVERNANCE &amp;</a:t>
                </a: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CORPORATE SECRETARIAL</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7" name="Group 96"/>
            <p:cNvGrpSpPr/>
            <p:nvPr/>
          </p:nvGrpSpPr>
          <p:grpSpPr>
            <a:xfrm>
              <a:off x="3288677" y="1818502"/>
              <a:ext cx="2866345" cy="1914325"/>
              <a:chOff x="369766" y="3346665"/>
              <a:chExt cx="2899277" cy="2056148"/>
            </a:xfrm>
          </p:grpSpPr>
          <p:sp>
            <p:nvSpPr>
              <p:cNvPr id="110" name="Rounded Rectangle 109"/>
              <p:cNvSpPr/>
              <p:nvPr/>
            </p:nvSpPr>
            <p:spPr>
              <a:xfrm>
                <a:off x="378205" y="3374937"/>
                <a:ext cx="2890837" cy="202787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369766" y="3346665"/>
                <a:ext cx="2899277" cy="521131"/>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428839" y="4000290"/>
                <a:ext cx="2789537" cy="1259542"/>
              </a:xfrm>
              <a:prstGeom prst="rect">
                <a:avLst/>
              </a:prstGeom>
              <a:noFill/>
            </p:spPr>
            <p:txBody>
              <a:bodyPr wrap="square" rtlCol="0">
                <a:spAutoFit/>
              </a:bodyPr>
              <a:lstStyle/>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Audit &amp; Due Diligence</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Governance and Planning</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Project Management </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Risk Management &amp; Strategy and Assessment</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Business Intelligence</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IT Sourcing/Outsourcing</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Enterprise Resource Planning (ERP)</a:t>
                </a:r>
              </a:p>
              <a:p>
                <a:pPr algn="ctr"/>
                <a:r>
                  <a:rPr lang="en-US" sz="2100" dirty="0">
                    <a:latin typeface="Open Sans Light" panose="020B0306030504020204" pitchFamily="34" charset="0"/>
                    <a:ea typeface="Open Sans Light" panose="020B0306030504020204" pitchFamily="34" charset="0"/>
                    <a:cs typeface="Open Sans Light" panose="020B0306030504020204" pitchFamily="34" charset="0"/>
                  </a:rPr>
                  <a:t>Software Development and </a:t>
                </a:r>
                <a:r>
                  <a:rPr lang="en-US" sz="2100" dirty="0" err="1">
                    <a:latin typeface="Open Sans Light" panose="020B0306030504020204" pitchFamily="34" charset="0"/>
                    <a:ea typeface="Open Sans Light" panose="020B0306030504020204" pitchFamily="34" charset="0"/>
                    <a:cs typeface="Open Sans Light" panose="020B0306030504020204" pitchFamily="34" charset="0"/>
                  </a:rPr>
                  <a:t>Customisation</a:t>
                </a:r>
                <a:endParaRPr lang="en-US" sz="2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1233338" y="3516522"/>
                <a:ext cx="1242748" cy="217163"/>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IT </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CONSULTANCY</a:t>
                </a:r>
              </a:p>
            </p:txBody>
          </p:sp>
        </p:grpSp>
        <p:grpSp>
          <p:nvGrpSpPr>
            <p:cNvPr id="98" name="Group 97"/>
            <p:cNvGrpSpPr/>
            <p:nvPr/>
          </p:nvGrpSpPr>
          <p:grpSpPr>
            <a:xfrm>
              <a:off x="6323337" y="1819795"/>
              <a:ext cx="2820006" cy="4047476"/>
              <a:chOff x="3272614" y="1484485"/>
              <a:chExt cx="4536505" cy="1600941"/>
            </a:xfrm>
          </p:grpSpPr>
          <p:sp>
            <p:nvSpPr>
              <p:cNvPr id="105" name="Rounded Rectangle 104"/>
              <p:cNvSpPr/>
              <p:nvPr/>
            </p:nvSpPr>
            <p:spPr>
              <a:xfrm>
                <a:off x="3272614" y="1494387"/>
                <a:ext cx="4536505" cy="1591039"/>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3272614" y="1484485"/>
                <a:ext cx="4536504"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3305100" y="1884147"/>
                <a:ext cx="4477173" cy="954331"/>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Banking Product Structuring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Securities: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Sukuk</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Issuance &amp; Structure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Fund, Wealth &amp; Asset Management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Private Equity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Establishment of Islamic Bank</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Zakat &amp;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Waqf</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Accounting Software (SPS)</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Compliance Training Program</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Training &amp; Education</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Research and Development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Review &amp; Screening</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Internal Audit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External Audit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Risk Management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Legal Advisory</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Convernance</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&amp; Supervision</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Accounting</a:t>
                </a:r>
              </a:p>
            </p:txBody>
          </p:sp>
          <p:sp>
            <p:nvSpPr>
              <p:cNvPr id="108" name="TextBox 107"/>
              <p:cNvSpPr txBox="1"/>
              <p:nvPr/>
            </p:nvSpPr>
            <p:spPr>
              <a:xfrm>
                <a:off x="3917266" y="1544102"/>
                <a:ext cx="3247219" cy="79972"/>
              </a:xfrm>
              <a:prstGeom prst="rect">
                <a:avLst/>
              </a:prstGeom>
              <a:noFill/>
            </p:spPr>
            <p:txBody>
              <a:bodyPr wrap="non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SHARIAH AUDIT &amp; ADVISORY</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9" name="Group 98"/>
            <p:cNvGrpSpPr/>
            <p:nvPr/>
          </p:nvGrpSpPr>
          <p:grpSpPr>
            <a:xfrm>
              <a:off x="255686" y="3881326"/>
              <a:ext cx="5899331" cy="1985928"/>
              <a:chOff x="3478647" y="3337061"/>
              <a:chExt cx="4448892" cy="1124137"/>
            </a:xfrm>
          </p:grpSpPr>
          <p:sp>
            <p:nvSpPr>
              <p:cNvPr id="100" name="Rounded Rectangle 99"/>
              <p:cNvSpPr/>
              <p:nvPr/>
            </p:nvSpPr>
            <p:spPr>
              <a:xfrm>
                <a:off x="3545728" y="3356992"/>
                <a:ext cx="4381811" cy="110420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337061"/>
                <a:ext cx="4381929" cy="239360"/>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478647" y="3693104"/>
                <a:ext cx="2196933" cy="610381"/>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Internal Auditing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Risk Management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Due Diligence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Business Valuation</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Financial Statement Analysis</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Seed/Start-Up Capital</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03" name="TextBox 102"/>
              <p:cNvSpPr txBox="1"/>
              <p:nvPr/>
            </p:nvSpPr>
            <p:spPr>
              <a:xfrm>
                <a:off x="4664416" y="3404592"/>
                <a:ext cx="2144317" cy="114446"/>
              </a:xfrm>
              <a:prstGeom prst="rect">
                <a:avLst/>
              </a:prstGeom>
              <a:noFill/>
            </p:spPr>
            <p:txBody>
              <a:bodyPr wrap="square" rtlCol="0">
                <a:spAutoFit/>
              </a:bodyPr>
              <a:lstStyle/>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TRANSACTION &amp; CORPORATE FINANCE</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TextBox 103"/>
              <p:cNvSpPr txBox="1"/>
              <p:nvPr/>
            </p:nvSpPr>
            <p:spPr>
              <a:xfrm>
                <a:off x="5661803" y="3688684"/>
                <a:ext cx="2186019" cy="694308"/>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Management Buy-In(MBI)/Buy-Out(MBO)</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Project and Infrastructure Finance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 and Post IPO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and Restructuring of Debt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Governance and Compliance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Forensic Audit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Merges, Acquisition and Demergers</a:t>
                </a:r>
              </a:p>
              <a:p>
                <a:pPr algn="ct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
        <p:nvSpPr>
          <p:cNvPr id="27" name="TextBox 26"/>
          <p:cNvSpPr txBox="1"/>
          <p:nvPr/>
        </p:nvSpPr>
        <p:spPr>
          <a:xfrm>
            <a:off x="1446791" y="1951975"/>
            <a:ext cx="21586688" cy="738676"/>
          </a:xfrm>
          <a:prstGeom prst="rect">
            <a:avLst/>
          </a:prstGeom>
          <a:noFill/>
        </p:spPr>
        <p:txBody>
          <a:bodyPr wrap="square" lIns="243852" tIns="121926" rIns="243852" bIns="121926" rtlCol="0">
            <a:spAutoFit/>
          </a:bodyPr>
          <a:lstStyle/>
          <a:p>
            <a:pPr algn="ctr"/>
            <a:r>
              <a:rPr lang="en-US" sz="3200" dirty="0" smtClean="0">
                <a:solidFill>
                  <a:srgbClr val="C00000"/>
                </a:solidFill>
                <a:latin typeface="Neuropol X Rg" panose="02000503040000020004" pitchFamily="2" charset="0"/>
                <a:cs typeface="Open Sans Light"/>
              </a:rPr>
              <a:t>SALIHIN</a:t>
            </a:r>
            <a:r>
              <a:rPr lang="en-US" sz="3200" dirty="0" smtClean="0">
                <a:solidFill>
                  <a:schemeClr val="tx1">
                    <a:lumMod val="65000"/>
                    <a:lumOff val="35000"/>
                  </a:schemeClr>
                </a:solidFill>
                <a:latin typeface="Open Sans Light"/>
                <a:cs typeface="Open Sans Light"/>
              </a:rPr>
              <a:t> offers wide spectrum value for money services:</a:t>
            </a:r>
            <a:endParaRPr lang="en-US" sz="3200" dirty="0">
              <a:solidFill>
                <a:schemeClr val="tx1">
                  <a:lumMod val="65000"/>
                  <a:lumOff val="35000"/>
                </a:schemeClr>
              </a:solidFill>
              <a:latin typeface="Open Sans Light"/>
              <a:cs typeface="Open Sans Light"/>
            </a:endParaRPr>
          </a:p>
        </p:txBody>
      </p:sp>
    </p:spTree>
    <p:extLst>
      <p:ext uri="{BB962C8B-B14F-4D97-AF65-F5344CB8AC3E}">
        <p14:creationId xmlns:p14="http://schemas.microsoft.com/office/powerpoint/2010/main" val="3754963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3" y="0"/>
            <a:ext cx="24406129" cy="13740063"/>
          </a:xfrm>
          <a:prstGeom prst="rect">
            <a:avLst/>
          </a:prstGeom>
        </p:spPr>
      </p:pic>
      <p:sp>
        <p:nvSpPr>
          <p:cNvPr id="3" name="Slide Number Placeholder 2"/>
          <p:cNvSpPr>
            <a:spLocks noGrp="1"/>
          </p:cNvSpPr>
          <p:nvPr>
            <p:ph type="sldNum" sz="quarter" idx="4"/>
          </p:nvPr>
        </p:nvSpPr>
        <p:spPr>
          <a:xfrm>
            <a:off x="23562367" y="12994106"/>
            <a:ext cx="824808" cy="462288"/>
          </a:xfrm>
          <a:solidFill>
            <a:schemeClr val="bg1"/>
          </a:solidFill>
        </p:spPr>
        <p:txBody>
          <a:bodyPr/>
          <a:lstStyle/>
          <a:p>
            <a:fld id="{C9468CE9-3F3D-1446-A027-4B4CDD3883B0}" type="slidenum">
              <a:rPr lang="en-US" smtClean="0">
                <a:solidFill>
                  <a:srgbClr val="C00000"/>
                </a:solidFill>
              </a:rPr>
              <a:pPr/>
              <a:t>9</a:t>
            </a:fld>
            <a:endParaRPr lang="en-US" dirty="0">
              <a:solidFill>
                <a:srgbClr val="C00000"/>
              </a:solidFill>
            </a:endParaRPr>
          </a:p>
        </p:txBody>
      </p:sp>
    </p:spTree>
    <p:extLst>
      <p:ext uri="{BB962C8B-B14F-4D97-AF65-F5344CB8AC3E}">
        <p14:creationId xmlns:p14="http://schemas.microsoft.com/office/powerpoint/2010/main" val="2622592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3388</TotalTime>
  <Words>2199</Words>
  <Application>Microsoft Office PowerPoint</Application>
  <PresentationFormat>Custom</PresentationFormat>
  <Paragraphs>448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Master</vt:lpstr>
      <vt:lpstr>PROPOSAL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IT</cp:lastModifiedBy>
  <cp:revision>946</cp:revision>
  <dcterms:created xsi:type="dcterms:W3CDTF">2014-12-02T17:36:54Z</dcterms:created>
  <dcterms:modified xsi:type="dcterms:W3CDTF">2016-12-01T06:53:54Z</dcterms:modified>
</cp:coreProperties>
</file>