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5" r:id="rId9"/>
    <p:sldId id="266" r:id="rId10"/>
  </p:sldIdLst>
  <p:sldSz cx="9144000" cy="6858000" type="screen4x3"/>
  <p:notesSz cx="6858000" cy="9144000"/>
  <p:defaultText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66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ms-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ms-MY"/>
          </a:p>
        </p:txBody>
      </p:sp>
      <p:sp>
        <p:nvSpPr>
          <p:cNvPr id="4" name="Date Placeholder 3"/>
          <p:cNvSpPr>
            <a:spLocks noGrp="1"/>
          </p:cNvSpPr>
          <p:nvPr>
            <p:ph type="dt" sz="half" idx="10"/>
          </p:nvPr>
        </p:nvSpPr>
        <p:spPr/>
        <p:txBody>
          <a:bodyPr/>
          <a:lstStyle/>
          <a:p>
            <a:fld id="{EAB19A7A-0B28-468F-8CD7-D9875AF648A5}"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867240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EAB19A7A-0B28-468F-8CD7-D9875AF648A5}"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1838303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ms-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EAB19A7A-0B28-468F-8CD7-D9875AF648A5}"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2747486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10"/>
          </p:nvPr>
        </p:nvSpPr>
        <p:spPr/>
        <p:txBody>
          <a:bodyPr/>
          <a:lstStyle/>
          <a:p>
            <a:fld id="{EAB19A7A-0B28-468F-8CD7-D9875AF648A5}"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2507222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ms-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B19A7A-0B28-468F-8CD7-D9875AF648A5}" type="datetimeFigureOut">
              <a:rPr lang="ms-MY" smtClean="0"/>
              <a:t>16/12/2017</a:t>
            </a:fld>
            <a:endParaRPr lang="ms-MY"/>
          </a:p>
        </p:txBody>
      </p:sp>
      <p:sp>
        <p:nvSpPr>
          <p:cNvPr id="5" name="Footer Placeholder 4"/>
          <p:cNvSpPr>
            <a:spLocks noGrp="1"/>
          </p:cNvSpPr>
          <p:nvPr>
            <p:ph type="ftr" sz="quarter" idx="11"/>
          </p:nvPr>
        </p:nvSpPr>
        <p:spPr/>
        <p:txBody>
          <a:bodyPr/>
          <a:lstStyle/>
          <a:p>
            <a:endParaRPr lang="ms-MY"/>
          </a:p>
        </p:txBody>
      </p:sp>
      <p:sp>
        <p:nvSpPr>
          <p:cNvPr id="6" name="Slide Number Placeholder 5"/>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3834039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Date Placeholder 4"/>
          <p:cNvSpPr>
            <a:spLocks noGrp="1"/>
          </p:cNvSpPr>
          <p:nvPr>
            <p:ph type="dt" sz="half" idx="10"/>
          </p:nvPr>
        </p:nvSpPr>
        <p:spPr/>
        <p:txBody>
          <a:bodyPr/>
          <a:lstStyle/>
          <a:p>
            <a:fld id="{EAB19A7A-0B28-468F-8CD7-D9875AF648A5}" type="datetimeFigureOut">
              <a:rPr lang="ms-MY" smtClean="0"/>
              <a:t>16/12/2017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145305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ms-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7" name="Date Placeholder 6"/>
          <p:cNvSpPr>
            <a:spLocks noGrp="1"/>
          </p:cNvSpPr>
          <p:nvPr>
            <p:ph type="dt" sz="half" idx="10"/>
          </p:nvPr>
        </p:nvSpPr>
        <p:spPr/>
        <p:txBody>
          <a:bodyPr/>
          <a:lstStyle/>
          <a:p>
            <a:fld id="{EAB19A7A-0B28-468F-8CD7-D9875AF648A5}" type="datetimeFigureOut">
              <a:rPr lang="ms-MY" smtClean="0"/>
              <a:t>16/12/2017</a:t>
            </a:fld>
            <a:endParaRPr lang="ms-MY"/>
          </a:p>
        </p:txBody>
      </p:sp>
      <p:sp>
        <p:nvSpPr>
          <p:cNvPr id="8" name="Footer Placeholder 7"/>
          <p:cNvSpPr>
            <a:spLocks noGrp="1"/>
          </p:cNvSpPr>
          <p:nvPr>
            <p:ph type="ftr" sz="quarter" idx="11"/>
          </p:nvPr>
        </p:nvSpPr>
        <p:spPr/>
        <p:txBody>
          <a:bodyPr/>
          <a:lstStyle/>
          <a:p>
            <a:endParaRPr lang="ms-MY"/>
          </a:p>
        </p:txBody>
      </p:sp>
      <p:sp>
        <p:nvSpPr>
          <p:cNvPr id="9" name="Slide Number Placeholder 8"/>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3363294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ms-MY"/>
          </a:p>
        </p:txBody>
      </p:sp>
      <p:sp>
        <p:nvSpPr>
          <p:cNvPr id="3" name="Date Placeholder 2"/>
          <p:cNvSpPr>
            <a:spLocks noGrp="1"/>
          </p:cNvSpPr>
          <p:nvPr>
            <p:ph type="dt" sz="half" idx="10"/>
          </p:nvPr>
        </p:nvSpPr>
        <p:spPr/>
        <p:txBody>
          <a:bodyPr/>
          <a:lstStyle/>
          <a:p>
            <a:fld id="{EAB19A7A-0B28-468F-8CD7-D9875AF648A5}" type="datetimeFigureOut">
              <a:rPr lang="ms-MY" smtClean="0"/>
              <a:t>16/12/2017</a:t>
            </a:fld>
            <a:endParaRPr lang="ms-MY"/>
          </a:p>
        </p:txBody>
      </p:sp>
      <p:sp>
        <p:nvSpPr>
          <p:cNvPr id="4" name="Footer Placeholder 3"/>
          <p:cNvSpPr>
            <a:spLocks noGrp="1"/>
          </p:cNvSpPr>
          <p:nvPr>
            <p:ph type="ftr" sz="quarter" idx="11"/>
          </p:nvPr>
        </p:nvSpPr>
        <p:spPr/>
        <p:txBody>
          <a:bodyPr/>
          <a:lstStyle/>
          <a:p>
            <a:endParaRPr lang="ms-MY"/>
          </a:p>
        </p:txBody>
      </p:sp>
      <p:sp>
        <p:nvSpPr>
          <p:cNvPr id="5" name="Slide Number Placeholder 4"/>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458968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B19A7A-0B28-468F-8CD7-D9875AF648A5}" type="datetimeFigureOut">
              <a:rPr lang="ms-MY" smtClean="0"/>
              <a:t>16/12/2017</a:t>
            </a:fld>
            <a:endParaRPr lang="ms-MY"/>
          </a:p>
        </p:txBody>
      </p:sp>
      <p:sp>
        <p:nvSpPr>
          <p:cNvPr id="3" name="Footer Placeholder 2"/>
          <p:cNvSpPr>
            <a:spLocks noGrp="1"/>
          </p:cNvSpPr>
          <p:nvPr>
            <p:ph type="ftr" sz="quarter" idx="11"/>
          </p:nvPr>
        </p:nvSpPr>
        <p:spPr/>
        <p:txBody>
          <a:bodyPr/>
          <a:lstStyle/>
          <a:p>
            <a:endParaRPr lang="ms-MY"/>
          </a:p>
        </p:txBody>
      </p:sp>
      <p:sp>
        <p:nvSpPr>
          <p:cNvPr id="4" name="Slide Number Placeholder 3"/>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4260661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ms-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B19A7A-0B28-468F-8CD7-D9875AF648A5}" type="datetimeFigureOut">
              <a:rPr lang="ms-MY" smtClean="0"/>
              <a:t>16/12/2017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4245689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ms-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ms-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B19A7A-0B28-468F-8CD7-D9875AF648A5}" type="datetimeFigureOut">
              <a:rPr lang="ms-MY" smtClean="0"/>
              <a:t>16/12/2017</a:t>
            </a:fld>
            <a:endParaRPr lang="ms-MY"/>
          </a:p>
        </p:txBody>
      </p:sp>
      <p:sp>
        <p:nvSpPr>
          <p:cNvPr id="6" name="Footer Placeholder 5"/>
          <p:cNvSpPr>
            <a:spLocks noGrp="1"/>
          </p:cNvSpPr>
          <p:nvPr>
            <p:ph type="ftr" sz="quarter" idx="11"/>
          </p:nvPr>
        </p:nvSpPr>
        <p:spPr/>
        <p:txBody>
          <a:bodyPr/>
          <a:lstStyle/>
          <a:p>
            <a:endParaRPr lang="ms-MY"/>
          </a:p>
        </p:txBody>
      </p:sp>
      <p:sp>
        <p:nvSpPr>
          <p:cNvPr id="7" name="Slide Number Placeholder 6"/>
          <p:cNvSpPr>
            <a:spLocks noGrp="1"/>
          </p:cNvSpPr>
          <p:nvPr>
            <p:ph type="sldNum" sz="quarter" idx="12"/>
          </p:nvPr>
        </p:nvSpPr>
        <p:spPr/>
        <p:txBody>
          <a:bodyPr/>
          <a:lstStyle/>
          <a:p>
            <a:fld id="{F6410D87-0EE4-48E7-A348-CC90D2A313B5}" type="slidenum">
              <a:rPr lang="ms-MY" smtClean="0"/>
              <a:t>‹#›</a:t>
            </a:fld>
            <a:endParaRPr lang="ms-MY"/>
          </a:p>
        </p:txBody>
      </p:sp>
    </p:spTree>
    <p:extLst>
      <p:ext uri="{BB962C8B-B14F-4D97-AF65-F5344CB8AC3E}">
        <p14:creationId xmlns:p14="http://schemas.microsoft.com/office/powerpoint/2010/main" val="3584225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ms-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ms-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B19A7A-0B28-468F-8CD7-D9875AF648A5}" type="datetimeFigureOut">
              <a:rPr lang="ms-MY" smtClean="0"/>
              <a:t>16/12/2017</a:t>
            </a:fld>
            <a:endParaRPr lang="ms-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ms-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10D87-0EE4-48E7-A348-CC90D2A313B5}" type="slidenum">
              <a:rPr lang="ms-MY" smtClean="0"/>
              <a:t>‹#›</a:t>
            </a:fld>
            <a:endParaRPr lang="ms-MY"/>
          </a:p>
        </p:txBody>
      </p:sp>
    </p:spTree>
    <p:extLst>
      <p:ext uri="{BB962C8B-B14F-4D97-AF65-F5344CB8AC3E}">
        <p14:creationId xmlns:p14="http://schemas.microsoft.com/office/powerpoint/2010/main" val="2001483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ms-M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hasil.gov.my/bt_goindex.php?bt_kump=5&amp;bt_skum=1&amp;bt_posi=2&amp;bt_unit=5000&amp;bt_sequ=1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ms-MY"/>
          </a:p>
        </p:txBody>
      </p:sp>
      <p:sp>
        <p:nvSpPr>
          <p:cNvPr id="3" name="Subtitle 2"/>
          <p:cNvSpPr>
            <a:spLocks noGrp="1"/>
          </p:cNvSpPr>
          <p:nvPr>
            <p:ph type="subTitle" idx="1"/>
          </p:nvPr>
        </p:nvSpPr>
        <p:spPr/>
        <p:txBody>
          <a:bodyPr/>
          <a:lstStyle/>
          <a:p>
            <a:endParaRPr lang="ms-MY"/>
          </a:p>
        </p:txBody>
      </p:sp>
    </p:spTree>
    <p:extLst>
      <p:ext uri="{BB962C8B-B14F-4D97-AF65-F5344CB8AC3E}">
        <p14:creationId xmlns:p14="http://schemas.microsoft.com/office/powerpoint/2010/main" val="1498754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Enterprise</a:t>
            </a:r>
            <a:endParaRPr lang="ms-MY" dirty="0"/>
          </a:p>
        </p:txBody>
      </p:sp>
      <p:sp>
        <p:nvSpPr>
          <p:cNvPr id="3" name="Content Placeholder 2"/>
          <p:cNvSpPr>
            <a:spLocks noGrp="1"/>
          </p:cNvSpPr>
          <p:nvPr>
            <p:ph idx="1"/>
          </p:nvPr>
        </p:nvSpPr>
        <p:spPr/>
        <p:txBody>
          <a:bodyPr>
            <a:normAutofit fontScale="62500" lnSpcReduction="20000"/>
          </a:bodyPr>
          <a:lstStyle/>
          <a:p>
            <a:r>
              <a:rPr lang="ms-MY" dirty="0"/>
              <a:t>Jenis perniagaan ini selalunya dimiliki oleh orang perseorangan di mana segala urusan perniagaan bergantung kepadanya. Tanggungjawab pemilik tunggal adalah tidak terhad. Sekiranya perniagaan tersebut gagal dan diistiharkan bankrap, si pemiutang (creditors) boleh menyaman pemilik bagi menuntut hutang. Mereka yang mendapat arahan mahkamah boleh menuntut di atas harta persendirian pemilik tunggal, termasuk rumah, kereta dan sebagainya. Entiti perniagaan ini senang dan mudah ditubuhkan kerana kurangnya formaliti yang perlu </a:t>
            </a:r>
            <a:r>
              <a:rPr lang="ms-MY" dirty="0" smtClean="0"/>
              <a:t>dipatuhi.</a:t>
            </a:r>
          </a:p>
          <a:p>
            <a:r>
              <a:rPr lang="ms-MY" dirty="0" smtClean="0"/>
              <a:t>Enterprise </a:t>
            </a:r>
            <a:r>
              <a:rPr lang="ms-MY" dirty="0"/>
              <a:t>boleh didaftarkan sebagai milikan tunggal atau perkongsian. Sesuai untuk perniagaan yang dijalankan secara kecil-kecilan dan sederhana. Mempunyai liabiliti yang tidak terhad (asset persendirian anda juga terdedah kepada risiko jika perniagaan mengalami kerugian).</a:t>
            </a:r>
            <a:endParaRPr lang="ms-MY" dirty="0" smtClean="0"/>
          </a:p>
          <a:p>
            <a:pPr lvl="0"/>
            <a:r>
              <a:rPr lang="ms-MY" dirty="0"/>
              <a:t>Perniagaan Tunggal - Perniagaan dimiliki sepenuhnya oleh seorang (1) pemilik</a:t>
            </a:r>
          </a:p>
          <a:p>
            <a:pPr lvl="0"/>
            <a:r>
              <a:rPr lang="ms-MY" dirty="0"/>
              <a:t>Perniagaan Perkongsian - Perniagaan dimilki oleh  sekurang-kurangnya dua (2) orang dan tidak melebihi dua puluh (20) rakan </a:t>
            </a:r>
            <a:r>
              <a:rPr lang="ms-MY" dirty="0" smtClean="0"/>
              <a:t>kongsi</a:t>
            </a:r>
            <a:endParaRPr lang="ms-MY" dirty="0"/>
          </a:p>
        </p:txBody>
      </p:sp>
    </p:spTree>
    <p:extLst>
      <p:ext uri="{BB962C8B-B14F-4D97-AF65-F5344CB8AC3E}">
        <p14:creationId xmlns:p14="http://schemas.microsoft.com/office/powerpoint/2010/main" val="3942967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Ciri-ciri</a:t>
            </a:r>
            <a:endParaRPr lang="ms-MY" dirty="0"/>
          </a:p>
        </p:txBody>
      </p:sp>
      <p:sp>
        <p:nvSpPr>
          <p:cNvPr id="3" name="Content Placeholder 2"/>
          <p:cNvSpPr>
            <a:spLocks noGrp="1"/>
          </p:cNvSpPr>
          <p:nvPr>
            <p:ph idx="1"/>
          </p:nvPr>
        </p:nvSpPr>
        <p:spPr/>
        <p:txBody>
          <a:bodyPr>
            <a:normAutofit fontScale="47500" lnSpcReduction="20000"/>
          </a:bodyPr>
          <a:lstStyle/>
          <a:p>
            <a:pPr lvl="0"/>
            <a:r>
              <a:rPr lang="ms-MY" dirty="0"/>
              <a:t>Pemilik tunggal atau persendirian.</a:t>
            </a:r>
          </a:p>
          <a:p>
            <a:pPr lvl="0"/>
            <a:r>
              <a:rPr lang="ms-MY" dirty="0"/>
              <a:t>Dimiliki oleh seorang individu yang mempunyai tanggungjawab peribadi terhadap hutang (liabiliti tak terhad).</a:t>
            </a:r>
          </a:p>
          <a:p>
            <a:pPr lvl="0"/>
            <a:r>
              <a:rPr lang="ms-MY" dirty="0" smtClean="0"/>
              <a:t>Modal diperolehi </a:t>
            </a:r>
            <a:r>
              <a:rPr lang="ms-MY" dirty="0"/>
              <a:t>daripada simpanan dan pinjaman rakan dan saudara-mara.</a:t>
            </a:r>
          </a:p>
          <a:p>
            <a:pPr lvl="0"/>
            <a:r>
              <a:rPr lang="ms-MY" dirty="0"/>
              <a:t>Mudah ditubuhkan dan tidak melibatkan prosedur yang rumit</a:t>
            </a:r>
            <a:r>
              <a:rPr lang="ms-MY" dirty="0" smtClean="0"/>
              <a:t>. Berhak </a:t>
            </a:r>
            <a:r>
              <a:rPr lang="ms-MY" dirty="0"/>
              <a:t>mendapat kesemua keuntungan dan juga menanggung segala juga kerugian perniagaan.</a:t>
            </a:r>
          </a:p>
          <a:p>
            <a:pPr lvl="0"/>
            <a:r>
              <a:rPr lang="ms-MY" dirty="0"/>
              <a:t>Cukai dikenakan dalam bentuk Perseorangan melalui Cukai Pendapatan (LHDN).</a:t>
            </a:r>
          </a:p>
          <a:p>
            <a:pPr lvl="0"/>
            <a:r>
              <a:rPr lang="ms-MY" dirty="0"/>
              <a:t>Jangka hayat perniagaan tunggal ini adalah terhad. Sekiranya pemilik perniagaan meninggal dunia maka perniagaan tersebut akan terbubar.</a:t>
            </a:r>
          </a:p>
          <a:p>
            <a:pPr lvl="0"/>
            <a:r>
              <a:rPr lang="ms-MY" dirty="0"/>
              <a:t>Merupakan perniagaan yang paling banyak diamalkan di Malaysia</a:t>
            </a:r>
            <a:r>
              <a:rPr lang="ms-MY" dirty="0" smtClean="0"/>
              <a:t>.</a:t>
            </a:r>
          </a:p>
          <a:p>
            <a:pPr lvl="0"/>
            <a:r>
              <a:rPr lang="ms-MY" dirty="0"/>
              <a:t>– Pemilik tunggal atau persendirian</a:t>
            </a:r>
            <a:br>
              <a:rPr lang="ms-MY" dirty="0"/>
            </a:br>
            <a:r>
              <a:rPr lang="ms-MY" dirty="0"/>
              <a:t>– Kebiasaan modal diperoleh dari diri sendiri atau keluarga dan rakan</a:t>
            </a:r>
            <a:br>
              <a:rPr lang="ms-MY" dirty="0"/>
            </a:br>
            <a:r>
              <a:rPr lang="ms-MY" dirty="0"/>
              <a:t>– Mudah ditubuhkan dan prosedur tak rumit di SSM</a:t>
            </a:r>
            <a:br>
              <a:rPr lang="ms-MY" dirty="0"/>
            </a:br>
            <a:r>
              <a:rPr lang="ms-MY" dirty="0"/>
              <a:t>– Cukai dikenakan dalam bentuk perseorangan/individu </a:t>
            </a:r>
            <a:r>
              <a:rPr lang="ms-MY" u="sng" dirty="0">
                <a:hlinkClick r:id="rId2"/>
              </a:rPr>
              <a:t>cukai pendapatan</a:t>
            </a:r>
            <a:r>
              <a:rPr lang="ms-MY" dirty="0"/>
              <a:t> (LHDN)</a:t>
            </a:r>
            <a:br>
              <a:rPr lang="ms-MY" dirty="0"/>
            </a:br>
            <a:r>
              <a:rPr lang="ms-MY" dirty="0"/>
              <a:t>– Berhak mendapat semua keuntungan dan menanggung semua kerugian</a:t>
            </a:r>
            <a:br>
              <a:rPr lang="ms-MY" dirty="0"/>
            </a:br>
            <a:r>
              <a:rPr lang="ms-MY" dirty="0"/>
              <a:t>– Kadar cukai lebih tinggi berbanding Sdn Bhd</a:t>
            </a:r>
            <a:br>
              <a:rPr lang="ms-MY" dirty="0"/>
            </a:br>
            <a:r>
              <a:rPr lang="ms-MY" dirty="0"/>
              <a:t>– Tak banyak yang boleh dianggap belanja perniagaan (overhead expenses)</a:t>
            </a:r>
            <a:br>
              <a:rPr lang="ms-MY" dirty="0"/>
            </a:br>
            <a:r>
              <a:rPr lang="ms-MY" dirty="0"/>
              <a:t>– Rekod dokumen perakaunan hendaklah disimpan selama 7 tahun</a:t>
            </a:r>
            <a:br>
              <a:rPr lang="ms-MY" dirty="0"/>
            </a:br>
            <a:r>
              <a:rPr lang="ms-MY" dirty="0"/>
              <a:t>– Enterprise tidak perlu audit – ini suka suki…</a:t>
            </a:r>
            <a:br>
              <a:rPr lang="ms-MY" dirty="0"/>
            </a:br>
            <a:r>
              <a:rPr lang="ms-MY" dirty="0"/>
              <a:t>– Sukar mendapat pinjaman modal dari institusi kewangan sebab tiada penyata kewangan yang beraudit.</a:t>
            </a:r>
          </a:p>
        </p:txBody>
      </p:sp>
    </p:spTree>
    <p:extLst>
      <p:ext uri="{BB962C8B-B14F-4D97-AF65-F5344CB8AC3E}">
        <p14:creationId xmlns:p14="http://schemas.microsoft.com/office/powerpoint/2010/main" val="943518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Kelebihan</a:t>
            </a:r>
            <a:endParaRPr lang="ms-MY" dirty="0"/>
          </a:p>
        </p:txBody>
      </p:sp>
      <p:sp>
        <p:nvSpPr>
          <p:cNvPr id="3" name="Content Placeholder 2"/>
          <p:cNvSpPr>
            <a:spLocks noGrp="1"/>
          </p:cNvSpPr>
          <p:nvPr>
            <p:ph idx="1"/>
          </p:nvPr>
        </p:nvSpPr>
        <p:spPr/>
        <p:txBody>
          <a:bodyPr/>
          <a:lstStyle/>
          <a:p>
            <a:pPr lvl="0"/>
            <a:r>
              <a:rPr lang="ms-MY" dirty="0"/>
              <a:t>Hak milik persendirian.</a:t>
            </a:r>
          </a:p>
          <a:p>
            <a:pPr lvl="0"/>
            <a:r>
              <a:rPr lang="ms-MY" dirty="0"/>
              <a:t>Mudah ditubuhkan atau dibubarkan kerana tiada banyak prosedur yang perlu diikuti.</a:t>
            </a:r>
          </a:p>
          <a:p>
            <a:pPr lvl="0"/>
            <a:r>
              <a:rPr lang="ms-MY" dirty="0"/>
              <a:t>Modal yang kecil bagi memulakan perniagaan.</a:t>
            </a:r>
          </a:p>
          <a:p>
            <a:pPr lvl="0"/>
            <a:r>
              <a:rPr lang="ms-MY" dirty="0"/>
              <a:t>Keputusan perniagaan dibuat sendiri.</a:t>
            </a:r>
          </a:p>
          <a:p>
            <a:pPr lvl="0"/>
            <a:r>
              <a:rPr lang="ms-MY" dirty="0"/>
              <a:t>Hak sepenuhnya ke atas segala keuntungan mahupun kerugian.</a:t>
            </a:r>
          </a:p>
          <a:p>
            <a:pPr lvl="0"/>
            <a:r>
              <a:rPr lang="ms-MY" dirty="0"/>
              <a:t>Akaun perniagaan tidak perlu diaudit.</a:t>
            </a:r>
          </a:p>
          <a:p>
            <a:endParaRPr lang="ms-MY" dirty="0"/>
          </a:p>
        </p:txBody>
      </p:sp>
    </p:spTree>
    <p:extLst>
      <p:ext uri="{BB962C8B-B14F-4D97-AF65-F5344CB8AC3E}">
        <p14:creationId xmlns:p14="http://schemas.microsoft.com/office/powerpoint/2010/main" val="1930070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Kekurangan</a:t>
            </a:r>
            <a:endParaRPr lang="ms-MY" dirty="0"/>
          </a:p>
        </p:txBody>
      </p:sp>
      <p:sp>
        <p:nvSpPr>
          <p:cNvPr id="3" name="Content Placeholder 2"/>
          <p:cNvSpPr>
            <a:spLocks noGrp="1"/>
          </p:cNvSpPr>
          <p:nvPr>
            <p:ph idx="1"/>
          </p:nvPr>
        </p:nvSpPr>
        <p:spPr/>
        <p:txBody>
          <a:bodyPr/>
          <a:lstStyle/>
          <a:p>
            <a:pPr lvl="0"/>
            <a:r>
              <a:rPr lang="ms-MY" dirty="0"/>
              <a:t>Menanggung liabiliti tidak terhad.</a:t>
            </a:r>
          </a:p>
          <a:p>
            <a:pPr lvl="0"/>
            <a:r>
              <a:rPr lang="ms-MY" dirty="0"/>
              <a:t>Sukar mendapat bantuan modal yang besar.</a:t>
            </a:r>
          </a:p>
          <a:p>
            <a:pPr lvl="0"/>
            <a:r>
              <a:rPr lang="ms-MY" dirty="0"/>
              <a:t>Jangka hayat yang terhad iaitu bergantung kepada usia pemilik.</a:t>
            </a:r>
          </a:p>
          <a:p>
            <a:r>
              <a:rPr lang="ms-MY" dirty="0"/>
              <a:t>Kadar cukai agak tinggi berbanding dengan Cukai Syarikat Sdn. Bhd.</a:t>
            </a:r>
          </a:p>
        </p:txBody>
      </p:sp>
    </p:spTree>
    <p:extLst>
      <p:ext uri="{BB962C8B-B14F-4D97-AF65-F5344CB8AC3E}">
        <p14:creationId xmlns:p14="http://schemas.microsoft.com/office/powerpoint/2010/main" val="1209888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Sendirian</a:t>
            </a:r>
            <a:r>
              <a:rPr lang="en-US" dirty="0" smtClean="0"/>
              <a:t> </a:t>
            </a:r>
            <a:r>
              <a:rPr lang="en-US" dirty="0" err="1" smtClean="0"/>
              <a:t>Berhad</a:t>
            </a:r>
            <a:r>
              <a:rPr lang="en-US" dirty="0" smtClean="0"/>
              <a:t> (</a:t>
            </a:r>
            <a:r>
              <a:rPr lang="en-US" dirty="0" err="1" smtClean="0"/>
              <a:t>Sdn</a:t>
            </a:r>
            <a:r>
              <a:rPr lang="en-US" dirty="0" smtClean="0"/>
              <a:t>. Bhd.)</a:t>
            </a:r>
            <a:endParaRPr lang="ms-MY" dirty="0"/>
          </a:p>
        </p:txBody>
      </p:sp>
      <p:sp>
        <p:nvSpPr>
          <p:cNvPr id="3" name="Content Placeholder 2"/>
          <p:cNvSpPr>
            <a:spLocks noGrp="1"/>
          </p:cNvSpPr>
          <p:nvPr>
            <p:ph idx="1"/>
          </p:nvPr>
        </p:nvSpPr>
        <p:spPr/>
        <p:txBody>
          <a:bodyPr>
            <a:normAutofit fontScale="62500" lnSpcReduction="20000"/>
          </a:bodyPr>
          <a:lstStyle/>
          <a:p>
            <a:r>
              <a:rPr lang="ms-MY" dirty="0"/>
              <a:t>Sdn. Bhd. memerlukan sekurang-kurangnya dua orang ahli untuk ditubuhkan. Sesuai untuk mereka yang ingin mengembangkan perniagaan atau perniagaan yang dijalankan adalah berskala besar. Mempunyai liabiliti yang terhad (asset persendirian anda akan dilindungi</a:t>
            </a:r>
            <a:r>
              <a:rPr lang="ms-MY" dirty="0" smtClean="0"/>
              <a:t>).</a:t>
            </a:r>
          </a:p>
          <a:p>
            <a:pPr fontAlgn="base"/>
            <a:r>
              <a:rPr lang="ms-MY" dirty="0"/>
              <a:t>1) Syarikat ini ditubuhkan di bawah Akta Syarikat 1965 dan sekurang-kurangnya 2 orang diperlukan bagi menajanya.</a:t>
            </a:r>
          </a:p>
          <a:p>
            <a:pPr fontAlgn="base"/>
            <a:r>
              <a:rPr lang="ms-MY" dirty="0"/>
              <a:t>2) Ahli-ahli syarikat ini dihadkan kepada 50 orang sahaja dalam satu-satu masa.</a:t>
            </a:r>
          </a:p>
          <a:p>
            <a:pPr fontAlgn="base"/>
            <a:r>
              <a:rPr lang="ms-MY" dirty="0"/>
              <a:t>3) Mengikut peraturan-peraturan yang ditetapkan oleh Akta Syarikat 1965 sesebuah syarikat sendirian berhad mempunyai sifat-sifat seperti seorang manusia iaitu, mempunyai namanya sendiri, boleh didakwa atau mendakwa atas namanya sendiri di mahkamah, mempunyai alamat yang tertentu, mempunyai aset atas namanya sendiri, tertubuhnya bersepanjang sehingga tindakan diambil bagi membubarkannya, (perpetual seccession) walaupun ada di antara ahli-ahlinya yang meninggal dunia.</a:t>
            </a:r>
          </a:p>
          <a:p>
            <a:endParaRPr lang="ms-MY" dirty="0"/>
          </a:p>
        </p:txBody>
      </p:sp>
    </p:spTree>
    <p:extLst>
      <p:ext uri="{BB962C8B-B14F-4D97-AF65-F5344CB8AC3E}">
        <p14:creationId xmlns:p14="http://schemas.microsoft.com/office/powerpoint/2010/main" val="2058360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Ciri-ciri</a:t>
            </a:r>
            <a:endParaRPr lang="ms-MY" dirty="0"/>
          </a:p>
        </p:txBody>
      </p:sp>
      <p:sp>
        <p:nvSpPr>
          <p:cNvPr id="3" name="Content Placeholder 2"/>
          <p:cNvSpPr>
            <a:spLocks noGrp="1"/>
          </p:cNvSpPr>
          <p:nvPr>
            <p:ph idx="1"/>
          </p:nvPr>
        </p:nvSpPr>
        <p:spPr/>
        <p:txBody>
          <a:bodyPr>
            <a:normAutofit fontScale="62500" lnSpcReduction="20000"/>
          </a:bodyPr>
          <a:lstStyle/>
          <a:p>
            <a:pPr fontAlgn="base"/>
            <a:r>
              <a:rPr lang="ms-MY" dirty="0"/>
              <a:t>a) Milikan-Pengasas perniagaan ini sekurang-kurangnya terdiri daripada 2 orang. Bilangan pemilik syer dihadkan antara 2 hingga 50 orang.</a:t>
            </a:r>
          </a:p>
          <a:p>
            <a:pPr fontAlgn="base"/>
            <a:r>
              <a:rPr lang="ms-MY" dirty="0"/>
              <a:t>b) Modal-Modal dikumpulkan melalui jualan syer yang diterbitkan.</a:t>
            </a:r>
          </a:p>
          <a:p>
            <a:pPr fontAlgn="base"/>
            <a:r>
              <a:rPr lang="ms-MY" dirty="0"/>
              <a:t>c) Pengurusan-Kawalan dan  pengurusan dijalankan oleh sebuah Lembaga Pengarah yang dilantik oleh pemegang syer melalui pengundian dalam Mesyuarat Agung Tahunan.</a:t>
            </a:r>
          </a:p>
          <a:p>
            <a:pPr fontAlgn="base"/>
            <a:r>
              <a:rPr lang="ms-MY" dirty="0"/>
              <a:t>d) Pembentukan perniagaan-Tertakluk kepada Akta Pendaftaran Syarikat 1965 dan Akta Syarikat (Pindaan) 1985.</a:t>
            </a:r>
          </a:p>
          <a:p>
            <a:pPr fontAlgn="base"/>
            <a:r>
              <a:rPr lang="ms-MY" dirty="0"/>
              <a:t>e) Liabiliti-Pemilik menanggung liabiliti terhad. Ini bermakna risiko kerugian yang ditanggung oleh pemegang syer adalah setakat jumlah modal syer yang dilaburkan</a:t>
            </a:r>
          </a:p>
          <a:p>
            <a:pPr fontAlgn="base"/>
            <a:r>
              <a:rPr lang="ms-MY" dirty="0"/>
              <a:t>f) Agihan untung-Keuntungan akan diagihkan kepada pemegang syer dalam bentuk dividen.</a:t>
            </a:r>
          </a:p>
          <a:p>
            <a:pPr fontAlgn="base"/>
            <a:r>
              <a:rPr lang="ms-MY" dirty="0"/>
              <a:t>g) Cukai-Syarikat dikenakan cukai yang lebih tinggi berbanding cukai perseorangan</a:t>
            </a:r>
            <a:r>
              <a:rPr lang="ms-MY" dirty="0" smtClean="0"/>
              <a:t>.</a:t>
            </a:r>
            <a:endParaRPr lang="ms-MY" dirty="0"/>
          </a:p>
        </p:txBody>
      </p:sp>
    </p:spTree>
    <p:extLst>
      <p:ext uri="{BB962C8B-B14F-4D97-AF65-F5344CB8AC3E}">
        <p14:creationId xmlns:p14="http://schemas.microsoft.com/office/powerpoint/2010/main" val="3091792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Kelebihan</a:t>
            </a:r>
            <a:endParaRPr lang="ms-MY" dirty="0"/>
          </a:p>
        </p:txBody>
      </p:sp>
      <p:sp>
        <p:nvSpPr>
          <p:cNvPr id="3" name="Content Placeholder 2"/>
          <p:cNvSpPr>
            <a:spLocks noGrp="1"/>
          </p:cNvSpPr>
          <p:nvPr>
            <p:ph idx="1"/>
          </p:nvPr>
        </p:nvSpPr>
        <p:spPr/>
        <p:txBody>
          <a:bodyPr>
            <a:normAutofit fontScale="40000" lnSpcReduction="20000"/>
          </a:bodyPr>
          <a:lstStyle/>
          <a:p>
            <a:pPr fontAlgn="base"/>
            <a:r>
              <a:rPr lang="ms-MY" dirty="0"/>
              <a:t>Syarikat Sdn. Bhd. adalah berliabiliti terhad – Risiko kerugian dan bankrap bagi syarikat Sdn. Bhd. hanyalah terhad kepada harta yang disumbangkan ke dalam syarikat itu, tetapi risiko untuk perniagaan Enterprise rugi atau bankrap adalah lebih besar kerana risikonya termasuk harta perniagaan dan juga harta peribadi.</a:t>
            </a:r>
          </a:p>
          <a:p>
            <a:pPr fontAlgn="base"/>
            <a:r>
              <a:rPr lang="ms-MY" dirty="0">
                <a:sym typeface="Symbol"/>
              </a:rPr>
              <a:t></a:t>
            </a:r>
            <a:r>
              <a:rPr lang="ms-MY" dirty="0"/>
              <a:t>Jangka hayat syarikat terjamin – Sesebuah syarikat tidak akan dibubar jika salah seorang pengarah atau pemegang saham meninggal dunia. Namun berbeza dengan perniagaan Enterprise, kematian pemilik atau rakan kongsi akan diikuti dengan pembubaran perniagaan.</a:t>
            </a:r>
          </a:p>
          <a:p>
            <a:pPr fontAlgn="base"/>
            <a:r>
              <a:rPr lang="ms-MY" dirty="0">
                <a:sym typeface="Symbol"/>
              </a:rPr>
              <a:t></a:t>
            </a:r>
            <a:r>
              <a:rPr lang="ms-MY" dirty="0"/>
              <a:t>Kemudahan untuk mendapat modal bagi syarikat Sdn. Bhd. adalah lebih besar berbanding dengan perniagaan Enterprise kerana ianya lebih teratur dari segi pengurusan lembaga pengarah, mesyuarat agung tahunan, laporan audit dan juga laporan tahunan.</a:t>
            </a:r>
          </a:p>
          <a:p>
            <a:pPr fontAlgn="base"/>
            <a:r>
              <a:rPr lang="ms-MY" dirty="0">
                <a:sym typeface="Symbol"/>
              </a:rPr>
              <a:t></a:t>
            </a:r>
            <a:r>
              <a:rPr lang="ms-MY" dirty="0"/>
              <a:t>Syarikat Sdn. Bhd. berpotensi untuk berkembang luas sama ada melalui penggabungan, ambil alih atau usahasama, sebaliknya tahap perkembangan perniagaan Enterprise pula agak terhad.</a:t>
            </a:r>
          </a:p>
          <a:p>
            <a:pPr fontAlgn="base"/>
            <a:r>
              <a:rPr lang="ms-MY" dirty="0">
                <a:sym typeface="Symbol"/>
              </a:rPr>
              <a:t></a:t>
            </a:r>
            <a:r>
              <a:rPr lang="ms-MY" dirty="0"/>
              <a:t>Pemilik saham bagi syarikat Sdn. Bhd. juga tidak dibebankan dengan tanggungjawab pengurusan kerana pengurusan syarikat dijalankan oleh ahli lembaga pengarah</a:t>
            </a:r>
            <a:r>
              <a:rPr lang="ms-MY" dirty="0" smtClean="0"/>
              <a:t>.</a:t>
            </a:r>
          </a:p>
          <a:p>
            <a:pPr fontAlgn="base"/>
            <a:endParaRPr lang="en-US" dirty="0"/>
          </a:p>
          <a:p>
            <a:pPr fontAlgn="base"/>
            <a:r>
              <a:rPr lang="ms-MY" dirty="0"/>
              <a:t>1) Liabiliti perniagaan adalah terhad kepada sumbangan modal sahaja.</a:t>
            </a:r>
          </a:p>
          <a:p>
            <a:pPr fontAlgn="base"/>
            <a:r>
              <a:rPr lang="ms-MY" dirty="0"/>
              <a:t>2) Kontuniti atau Syarikat terjamin – iaitu Syarikat tidak akan dibubar dengan kematian seseorang pemegang saham</a:t>
            </a:r>
          </a:p>
          <a:p>
            <a:pPr fontAlgn="base"/>
            <a:r>
              <a:rPr lang="ms-MY" dirty="0"/>
              <a:t>3) Kemudahan untuk mendapat modal</a:t>
            </a:r>
          </a:p>
          <a:p>
            <a:pPr fontAlgn="base"/>
            <a:r>
              <a:rPr lang="ms-MY" dirty="0"/>
              <a:t>4) Kemudahan dari segi penukaran hak milik.</a:t>
            </a:r>
          </a:p>
          <a:p>
            <a:pPr fontAlgn="base"/>
            <a:r>
              <a:rPr lang="ms-MY" dirty="0"/>
              <a:t>5) Pemegang-pemegang saham dilindungi oleh perundangan.</a:t>
            </a:r>
          </a:p>
          <a:p>
            <a:pPr fontAlgn="base"/>
            <a:r>
              <a:rPr lang="ms-MY" dirty="0"/>
              <a:t>6) Potensi untuk perkembangan luas.</a:t>
            </a:r>
          </a:p>
          <a:p>
            <a:pPr fontAlgn="base"/>
            <a:r>
              <a:rPr lang="ms-MY" dirty="0"/>
              <a:t>7) Pemilik saham tidak dibebankan dengan tanggungjawab pengurusan</a:t>
            </a:r>
            <a:r>
              <a:rPr lang="ms-MY" dirty="0" smtClean="0"/>
              <a:t>.</a:t>
            </a:r>
          </a:p>
          <a:p>
            <a:endParaRPr lang="ms-MY" dirty="0"/>
          </a:p>
        </p:txBody>
      </p:sp>
    </p:spTree>
    <p:extLst>
      <p:ext uri="{BB962C8B-B14F-4D97-AF65-F5344CB8AC3E}">
        <p14:creationId xmlns:p14="http://schemas.microsoft.com/office/powerpoint/2010/main" val="4199700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Kekurangan</a:t>
            </a:r>
            <a:endParaRPr lang="ms-MY" dirty="0"/>
          </a:p>
        </p:txBody>
      </p:sp>
      <p:sp>
        <p:nvSpPr>
          <p:cNvPr id="3" name="Content Placeholder 2"/>
          <p:cNvSpPr>
            <a:spLocks noGrp="1"/>
          </p:cNvSpPr>
          <p:nvPr>
            <p:ph idx="1"/>
          </p:nvPr>
        </p:nvSpPr>
        <p:spPr/>
        <p:txBody>
          <a:bodyPr/>
          <a:lstStyle/>
          <a:p>
            <a:pPr fontAlgn="base"/>
            <a:r>
              <a:rPr lang="ms-MY" dirty="0"/>
              <a:t>1) Rumit untuk diuruskan serta terikat dan tertakluk kepada Akta Syarikat.</a:t>
            </a:r>
          </a:p>
          <a:p>
            <a:pPr fontAlgn="base"/>
            <a:r>
              <a:rPr lang="ms-MY" dirty="0"/>
              <a:t>2) Cukai pendapatan yang tinggi.</a:t>
            </a:r>
          </a:p>
          <a:p>
            <a:pPr fontAlgn="base"/>
            <a:r>
              <a:rPr lang="ms-MY" dirty="0"/>
              <a:t>3) Saham Syarikat tidak boleh dijual beli melalui Pasaran Saham.</a:t>
            </a:r>
          </a:p>
          <a:p>
            <a:endParaRPr lang="ms-MY" dirty="0"/>
          </a:p>
        </p:txBody>
      </p:sp>
    </p:spTree>
    <p:extLst>
      <p:ext uri="{BB962C8B-B14F-4D97-AF65-F5344CB8AC3E}">
        <p14:creationId xmlns:p14="http://schemas.microsoft.com/office/powerpoint/2010/main" val="4208593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474</TotalTime>
  <Words>443</Words>
  <Application>Microsoft Office PowerPoint</Application>
  <PresentationFormat>On-screen Show (4:3)</PresentationFormat>
  <Paragraphs>57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Enterprise</vt:lpstr>
      <vt:lpstr>Ciri-ciri</vt:lpstr>
      <vt:lpstr>Kelebihan</vt:lpstr>
      <vt:lpstr>Kekurangan</vt:lpstr>
      <vt:lpstr>Sendirian Berhad (Sdn. Bhd.)</vt:lpstr>
      <vt:lpstr>Ciri-ciri</vt:lpstr>
      <vt:lpstr>Kelebihan</vt:lpstr>
      <vt:lpstr>Kekurangan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2017-10-13T02:05:02Z</dcterms:created>
  <dcterms:modified xsi:type="dcterms:W3CDTF">2017-12-16T09:58:54Z</dcterms:modified>
</cp:coreProperties>
</file>