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5"/>
  </p:notesMasterIdLst>
  <p:handoutMasterIdLst>
    <p:handoutMasterId r:id="rId16"/>
  </p:handoutMasterIdLst>
  <p:sldIdLst>
    <p:sldId id="310" r:id="rId2"/>
    <p:sldId id="365" r:id="rId3"/>
    <p:sldId id="409" r:id="rId4"/>
    <p:sldId id="411" r:id="rId5"/>
    <p:sldId id="412" r:id="rId6"/>
    <p:sldId id="413" r:id="rId7"/>
    <p:sldId id="346" r:id="rId8"/>
    <p:sldId id="342" r:id="rId9"/>
    <p:sldId id="390" r:id="rId10"/>
    <p:sldId id="403" r:id="rId11"/>
    <p:sldId id="414" r:id="rId12"/>
    <p:sldId id="400" r:id="rId13"/>
    <p:sldId id="30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38" autoAdjust="0"/>
    <p:restoredTop sz="94660"/>
  </p:normalViewPr>
  <p:slideViewPr>
    <p:cSldViewPr>
      <p:cViewPr>
        <p:scale>
          <a:sx n="70" d="100"/>
          <a:sy n="70" d="100"/>
        </p:scale>
        <p:origin x="-1740" y="-180"/>
      </p:cViewPr>
      <p:guideLst>
        <p:guide orient="horz" pos="2160"/>
        <p:guide pos="2880"/>
      </p:guideLst>
    </p:cSldViewPr>
  </p:slideViewPr>
  <p:notesTextViewPr>
    <p:cViewPr>
      <p:scale>
        <a:sx n="1" d="1"/>
        <a:sy n="1" d="1"/>
      </p:scale>
      <p:origin x="0" y="0"/>
    </p:cViewPr>
  </p:notesTextViewPr>
  <p:notesViewPr>
    <p:cSldViewPr>
      <p:cViewPr varScale="1">
        <p:scale>
          <a:sx n="60" d="100"/>
          <a:sy n="60" d="100"/>
        </p:scale>
        <p:origin x="-271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F35ED3-D3D9-4FBF-A72F-E76F62EAAB98}" type="doc">
      <dgm:prSet loTypeId="urn:microsoft.com/office/officeart/2005/8/layout/cycle6" loCatId="cycle" qsTypeId="urn:microsoft.com/office/officeart/2005/8/quickstyle/simple5" qsCatId="simple" csTypeId="urn:microsoft.com/office/officeart/2005/8/colors/colorful2" csCatId="colorful" phldr="1"/>
      <dgm:spPr/>
      <dgm:t>
        <a:bodyPr/>
        <a:lstStyle/>
        <a:p>
          <a:endParaRPr lang="en-MY"/>
        </a:p>
      </dgm:t>
    </dgm:pt>
    <dgm:pt modelId="{8CB6CF8A-0847-476F-95E5-9937B220B2CB}">
      <dgm:prSet phldrT="[Text]"/>
      <dgm:spPr/>
      <dgm:t>
        <a:bodyPr/>
        <a:lstStyle/>
        <a:p>
          <a:r>
            <a:rPr lang="en-US" dirty="0" smtClean="0"/>
            <a:t>Financial Module</a:t>
          </a:r>
          <a:endParaRPr lang="en-MY" dirty="0"/>
        </a:p>
      </dgm:t>
    </dgm:pt>
    <dgm:pt modelId="{9C3F3443-8877-4F9F-94D2-A3F35610FE07}" type="parTrans" cxnId="{E7CFB7BA-FE2E-4F4D-83CD-983822D25A5D}">
      <dgm:prSet/>
      <dgm:spPr/>
      <dgm:t>
        <a:bodyPr/>
        <a:lstStyle/>
        <a:p>
          <a:endParaRPr lang="en-MY"/>
        </a:p>
      </dgm:t>
    </dgm:pt>
    <dgm:pt modelId="{50C911B0-F986-416F-9967-5BDEC37285AB}" type="sibTrans" cxnId="{E7CFB7BA-FE2E-4F4D-83CD-983822D25A5D}">
      <dgm:prSet/>
      <dgm:spPr/>
      <dgm:t>
        <a:bodyPr/>
        <a:lstStyle/>
        <a:p>
          <a:endParaRPr lang="en-MY"/>
        </a:p>
      </dgm:t>
    </dgm:pt>
    <dgm:pt modelId="{217DF204-7CDB-4498-84B7-40B8AB53ECCA}">
      <dgm:prSet phldrT="[Text]"/>
      <dgm:spPr/>
      <dgm:t>
        <a:bodyPr/>
        <a:lstStyle/>
        <a:p>
          <a:r>
            <a:rPr lang="en-US" dirty="0" smtClean="0"/>
            <a:t>Inventory Module</a:t>
          </a:r>
          <a:endParaRPr lang="en-MY" dirty="0"/>
        </a:p>
      </dgm:t>
    </dgm:pt>
    <dgm:pt modelId="{26F0A5B5-9AD0-40FC-BA01-98D2FC9EFE96}" type="parTrans" cxnId="{C1C834CC-7651-4D3F-9D15-001E5C03843B}">
      <dgm:prSet/>
      <dgm:spPr/>
      <dgm:t>
        <a:bodyPr/>
        <a:lstStyle/>
        <a:p>
          <a:endParaRPr lang="en-MY"/>
        </a:p>
      </dgm:t>
    </dgm:pt>
    <dgm:pt modelId="{F2C364C2-F4A9-4F80-BC4A-DA5A60DA1531}" type="sibTrans" cxnId="{C1C834CC-7651-4D3F-9D15-001E5C03843B}">
      <dgm:prSet/>
      <dgm:spPr/>
      <dgm:t>
        <a:bodyPr/>
        <a:lstStyle/>
        <a:p>
          <a:endParaRPr lang="en-MY"/>
        </a:p>
      </dgm:t>
    </dgm:pt>
    <dgm:pt modelId="{26533736-1668-46F5-893A-71292DEE370A}">
      <dgm:prSet phldrT="[Text]"/>
      <dgm:spPr/>
      <dgm:t>
        <a:bodyPr/>
        <a:lstStyle/>
        <a:p>
          <a:r>
            <a:rPr lang="en-US" dirty="0" smtClean="0"/>
            <a:t>GST Module</a:t>
          </a:r>
          <a:endParaRPr lang="en-MY" dirty="0"/>
        </a:p>
      </dgm:t>
    </dgm:pt>
    <dgm:pt modelId="{E4D028A6-1E9E-4A79-AC68-5A6C8CD6A563}" type="parTrans" cxnId="{3598788E-A99D-4787-9693-9C959B9181B8}">
      <dgm:prSet/>
      <dgm:spPr/>
      <dgm:t>
        <a:bodyPr/>
        <a:lstStyle/>
        <a:p>
          <a:endParaRPr lang="en-MY"/>
        </a:p>
      </dgm:t>
    </dgm:pt>
    <dgm:pt modelId="{052707EE-A87C-4865-88B8-8A4BBA3D67C4}" type="sibTrans" cxnId="{3598788E-A99D-4787-9693-9C959B9181B8}">
      <dgm:prSet/>
      <dgm:spPr/>
      <dgm:t>
        <a:bodyPr/>
        <a:lstStyle/>
        <a:p>
          <a:endParaRPr lang="en-MY"/>
        </a:p>
      </dgm:t>
    </dgm:pt>
    <dgm:pt modelId="{867D0334-AC7A-4D06-891C-68B74A630BED}">
      <dgm:prSet phldrT="[Text]"/>
      <dgm:spPr/>
      <dgm:t>
        <a:bodyPr/>
        <a:lstStyle/>
        <a:p>
          <a:r>
            <a:rPr lang="en-US" dirty="0" smtClean="0"/>
            <a:t>Zakat Module</a:t>
          </a:r>
          <a:endParaRPr lang="en-MY" dirty="0"/>
        </a:p>
      </dgm:t>
    </dgm:pt>
    <dgm:pt modelId="{2798F285-9DBE-4D70-8998-8E0206698575}" type="parTrans" cxnId="{E1E24287-8456-427F-8A6F-4B3227408E06}">
      <dgm:prSet/>
      <dgm:spPr/>
      <dgm:t>
        <a:bodyPr/>
        <a:lstStyle/>
        <a:p>
          <a:endParaRPr lang="en-MY"/>
        </a:p>
      </dgm:t>
    </dgm:pt>
    <dgm:pt modelId="{9C069953-96E6-4554-A40B-7C2604BE5643}" type="sibTrans" cxnId="{E1E24287-8456-427F-8A6F-4B3227408E06}">
      <dgm:prSet/>
      <dgm:spPr/>
      <dgm:t>
        <a:bodyPr/>
        <a:lstStyle/>
        <a:p>
          <a:endParaRPr lang="en-MY"/>
        </a:p>
      </dgm:t>
    </dgm:pt>
    <dgm:pt modelId="{51BB526B-63E0-45F9-80CE-8F663C269FB9}">
      <dgm:prSet phldrT="[Text]"/>
      <dgm:spPr/>
      <dgm:t>
        <a:bodyPr/>
        <a:lstStyle/>
        <a:p>
          <a:r>
            <a:rPr lang="en-US" dirty="0" smtClean="0"/>
            <a:t>Waqf / Endowment Module</a:t>
          </a:r>
          <a:endParaRPr lang="en-MY" dirty="0"/>
        </a:p>
      </dgm:t>
    </dgm:pt>
    <dgm:pt modelId="{51B0C3BE-A93B-410F-8D4A-828016B6CFCB}" type="parTrans" cxnId="{8CEE3AA0-13AC-46AD-908B-029F9A2D51F0}">
      <dgm:prSet/>
      <dgm:spPr/>
      <dgm:t>
        <a:bodyPr/>
        <a:lstStyle/>
        <a:p>
          <a:endParaRPr lang="en-MY"/>
        </a:p>
      </dgm:t>
    </dgm:pt>
    <dgm:pt modelId="{45B81521-09D5-4AB2-9E75-91B20B3D4D21}" type="sibTrans" cxnId="{8CEE3AA0-13AC-46AD-908B-029F9A2D51F0}">
      <dgm:prSet/>
      <dgm:spPr/>
      <dgm:t>
        <a:bodyPr/>
        <a:lstStyle/>
        <a:p>
          <a:endParaRPr lang="en-MY"/>
        </a:p>
      </dgm:t>
    </dgm:pt>
    <dgm:pt modelId="{3C920333-BC8A-4CE5-8445-943691A01437}" type="pres">
      <dgm:prSet presAssocID="{B7F35ED3-D3D9-4FBF-A72F-E76F62EAAB98}" presName="cycle" presStyleCnt="0">
        <dgm:presLayoutVars>
          <dgm:dir/>
          <dgm:resizeHandles val="exact"/>
        </dgm:presLayoutVars>
      </dgm:prSet>
      <dgm:spPr/>
      <dgm:t>
        <a:bodyPr/>
        <a:lstStyle/>
        <a:p>
          <a:endParaRPr lang="en-MY"/>
        </a:p>
      </dgm:t>
    </dgm:pt>
    <dgm:pt modelId="{F93D98E7-4F84-4883-B469-4B57B15D5830}" type="pres">
      <dgm:prSet presAssocID="{8CB6CF8A-0847-476F-95E5-9937B220B2CB}" presName="node" presStyleLbl="node1" presStyleIdx="0" presStyleCnt="5">
        <dgm:presLayoutVars>
          <dgm:bulletEnabled val="1"/>
        </dgm:presLayoutVars>
      </dgm:prSet>
      <dgm:spPr/>
      <dgm:t>
        <a:bodyPr/>
        <a:lstStyle/>
        <a:p>
          <a:endParaRPr lang="en-MY"/>
        </a:p>
      </dgm:t>
    </dgm:pt>
    <dgm:pt modelId="{BF961D28-A608-46FF-8118-CBD79381E961}" type="pres">
      <dgm:prSet presAssocID="{8CB6CF8A-0847-476F-95E5-9937B220B2CB}" presName="spNode" presStyleCnt="0"/>
      <dgm:spPr/>
      <dgm:t>
        <a:bodyPr/>
        <a:lstStyle/>
        <a:p>
          <a:endParaRPr lang="en-MY"/>
        </a:p>
      </dgm:t>
    </dgm:pt>
    <dgm:pt modelId="{1F1505D0-3E04-468A-AC4C-B0DA0ABFC8A3}" type="pres">
      <dgm:prSet presAssocID="{50C911B0-F986-416F-9967-5BDEC37285AB}" presName="sibTrans" presStyleLbl="sibTrans1D1" presStyleIdx="0" presStyleCnt="5"/>
      <dgm:spPr/>
      <dgm:t>
        <a:bodyPr/>
        <a:lstStyle/>
        <a:p>
          <a:endParaRPr lang="en-MY"/>
        </a:p>
      </dgm:t>
    </dgm:pt>
    <dgm:pt modelId="{11936D8A-0E9E-43B9-945B-0C7E1FDBBB88}" type="pres">
      <dgm:prSet presAssocID="{217DF204-7CDB-4498-84B7-40B8AB53ECCA}" presName="node" presStyleLbl="node1" presStyleIdx="1" presStyleCnt="5" custRadScaleRad="97355" custRadScaleInc="23581">
        <dgm:presLayoutVars>
          <dgm:bulletEnabled val="1"/>
        </dgm:presLayoutVars>
      </dgm:prSet>
      <dgm:spPr/>
      <dgm:t>
        <a:bodyPr/>
        <a:lstStyle/>
        <a:p>
          <a:endParaRPr lang="en-MY"/>
        </a:p>
      </dgm:t>
    </dgm:pt>
    <dgm:pt modelId="{4FF55BC2-20CA-4F6E-A7B3-5A26B7A4FE6F}" type="pres">
      <dgm:prSet presAssocID="{217DF204-7CDB-4498-84B7-40B8AB53ECCA}" presName="spNode" presStyleCnt="0"/>
      <dgm:spPr/>
      <dgm:t>
        <a:bodyPr/>
        <a:lstStyle/>
        <a:p>
          <a:endParaRPr lang="en-MY"/>
        </a:p>
      </dgm:t>
    </dgm:pt>
    <dgm:pt modelId="{1471DCD8-21F8-440E-90A3-A9B3436E95E4}" type="pres">
      <dgm:prSet presAssocID="{F2C364C2-F4A9-4F80-BC4A-DA5A60DA1531}" presName="sibTrans" presStyleLbl="sibTrans1D1" presStyleIdx="1" presStyleCnt="5"/>
      <dgm:spPr/>
      <dgm:t>
        <a:bodyPr/>
        <a:lstStyle/>
        <a:p>
          <a:endParaRPr lang="en-MY"/>
        </a:p>
      </dgm:t>
    </dgm:pt>
    <dgm:pt modelId="{A8FA639B-2291-4B3D-8E89-90459838ADF4}" type="pres">
      <dgm:prSet presAssocID="{26533736-1668-46F5-893A-71292DEE370A}" presName="node" presStyleLbl="node1" presStyleIdx="2" presStyleCnt="5">
        <dgm:presLayoutVars>
          <dgm:bulletEnabled val="1"/>
        </dgm:presLayoutVars>
      </dgm:prSet>
      <dgm:spPr/>
      <dgm:t>
        <a:bodyPr/>
        <a:lstStyle/>
        <a:p>
          <a:endParaRPr lang="en-MY"/>
        </a:p>
      </dgm:t>
    </dgm:pt>
    <dgm:pt modelId="{D272C9DC-22E9-45A4-B822-B57038B949E1}" type="pres">
      <dgm:prSet presAssocID="{26533736-1668-46F5-893A-71292DEE370A}" presName="spNode" presStyleCnt="0"/>
      <dgm:spPr/>
      <dgm:t>
        <a:bodyPr/>
        <a:lstStyle/>
        <a:p>
          <a:endParaRPr lang="en-MY"/>
        </a:p>
      </dgm:t>
    </dgm:pt>
    <dgm:pt modelId="{30A478CF-2F51-43BC-9A0C-256864938F94}" type="pres">
      <dgm:prSet presAssocID="{052707EE-A87C-4865-88B8-8A4BBA3D67C4}" presName="sibTrans" presStyleLbl="sibTrans1D1" presStyleIdx="2" presStyleCnt="5"/>
      <dgm:spPr/>
      <dgm:t>
        <a:bodyPr/>
        <a:lstStyle/>
        <a:p>
          <a:endParaRPr lang="en-MY"/>
        </a:p>
      </dgm:t>
    </dgm:pt>
    <dgm:pt modelId="{3A855AC6-EEE5-4A3F-9F36-5F8737753F18}" type="pres">
      <dgm:prSet presAssocID="{867D0334-AC7A-4D06-891C-68B74A630BED}" presName="node" presStyleLbl="node1" presStyleIdx="3" presStyleCnt="5">
        <dgm:presLayoutVars>
          <dgm:bulletEnabled val="1"/>
        </dgm:presLayoutVars>
      </dgm:prSet>
      <dgm:spPr/>
      <dgm:t>
        <a:bodyPr/>
        <a:lstStyle/>
        <a:p>
          <a:endParaRPr lang="en-MY"/>
        </a:p>
      </dgm:t>
    </dgm:pt>
    <dgm:pt modelId="{D98331F9-CF82-4CB5-A883-A7F12D9F4CEF}" type="pres">
      <dgm:prSet presAssocID="{867D0334-AC7A-4D06-891C-68B74A630BED}" presName="spNode" presStyleCnt="0"/>
      <dgm:spPr/>
      <dgm:t>
        <a:bodyPr/>
        <a:lstStyle/>
        <a:p>
          <a:endParaRPr lang="en-MY"/>
        </a:p>
      </dgm:t>
    </dgm:pt>
    <dgm:pt modelId="{E639C2D0-7068-4F9B-A6CD-DA05990C857A}" type="pres">
      <dgm:prSet presAssocID="{9C069953-96E6-4554-A40B-7C2604BE5643}" presName="sibTrans" presStyleLbl="sibTrans1D1" presStyleIdx="3" presStyleCnt="5"/>
      <dgm:spPr/>
      <dgm:t>
        <a:bodyPr/>
        <a:lstStyle/>
        <a:p>
          <a:endParaRPr lang="en-MY"/>
        </a:p>
      </dgm:t>
    </dgm:pt>
    <dgm:pt modelId="{A9993D5E-80C6-411A-8C50-7530E2C8486F}" type="pres">
      <dgm:prSet presAssocID="{51BB526B-63E0-45F9-80CE-8F663C269FB9}" presName="node" presStyleLbl="node1" presStyleIdx="4" presStyleCnt="5" custRadScaleRad="97355" custRadScaleInc="-23581">
        <dgm:presLayoutVars>
          <dgm:bulletEnabled val="1"/>
        </dgm:presLayoutVars>
      </dgm:prSet>
      <dgm:spPr/>
      <dgm:t>
        <a:bodyPr/>
        <a:lstStyle/>
        <a:p>
          <a:endParaRPr lang="en-MY"/>
        </a:p>
      </dgm:t>
    </dgm:pt>
    <dgm:pt modelId="{21E27AEC-E276-4C75-9D3F-7995D2360247}" type="pres">
      <dgm:prSet presAssocID="{51BB526B-63E0-45F9-80CE-8F663C269FB9}" presName="spNode" presStyleCnt="0"/>
      <dgm:spPr/>
      <dgm:t>
        <a:bodyPr/>
        <a:lstStyle/>
        <a:p>
          <a:endParaRPr lang="en-MY"/>
        </a:p>
      </dgm:t>
    </dgm:pt>
    <dgm:pt modelId="{BE8FAAC0-DD1E-4799-B27E-14D21731CC41}" type="pres">
      <dgm:prSet presAssocID="{45B81521-09D5-4AB2-9E75-91B20B3D4D21}" presName="sibTrans" presStyleLbl="sibTrans1D1" presStyleIdx="4" presStyleCnt="5"/>
      <dgm:spPr/>
      <dgm:t>
        <a:bodyPr/>
        <a:lstStyle/>
        <a:p>
          <a:endParaRPr lang="en-MY"/>
        </a:p>
      </dgm:t>
    </dgm:pt>
  </dgm:ptLst>
  <dgm:cxnLst>
    <dgm:cxn modelId="{3598788E-A99D-4787-9693-9C959B9181B8}" srcId="{B7F35ED3-D3D9-4FBF-A72F-E76F62EAAB98}" destId="{26533736-1668-46F5-893A-71292DEE370A}" srcOrd="2" destOrd="0" parTransId="{E4D028A6-1E9E-4A79-AC68-5A6C8CD6A563}" sibTransId="{052707EE-A87C-4865-88B8-8A4BBA3D67C4}"/>
    <dgm:cxn modelId="{5F92873C-2FB7-423D-A678-05C00B349B90}" type="presOf" srcId="{26533736-1668-46F5-893A-71292DEE370A}" destId="{A8FA639B-2291-4B3D-8E89-90459838ADF4}" srcOrd="0" destOrd="0" presId="urn:microsoft.com/office/officeart/2005/8/layout/cycle6"/>
    <dgm:cxn modelId="{C1C834CC-7651-4D3F-9D15-001E5C03843B}" srcId="{B7F35ED3-D3D9-4FBF-A72F-E76F62EAAB98}" destId="{217DF204-7CDB-4498-84B7-40B8AB53ECCA}" srcOrd="1" destOrd="0" parTransId="{26F0A5B5-9AD0-40FC-BA01-98D2FC9EFE96}" sibTransId="{F2C364C2-F4A9-4F80-BC4A-DA5A60DA1531}"/>
    <dgm:cxn modelId="{10985652-1F32-4955-9B3D-5EB0065172C0}" type="presOf" srcId="{867D0334-AC7A-4D06-891C-68B74A630BED}" destId="{3A855AC6-EEE5-4A3F-9F36-5F8737753F18}" srcOrd="0" destOrd="0" presId="urn:microsoft.com/office/officeart/2005/8/layout/cycle6"/>
    <dgm:cxn modelId="{E7CFB7BA-FE2E-4F4D-83CD-983822D25A5D}" srcId="{B7F35ED3-D3D9-4FBF-A72F-E76F62EAAB98}" destId="{8CB6CF8A-0847-476F-95E5-9937B220B2CB}" srcOrd="0" destOrd="0" parTransId="{9C3F3443-8877-4F9F-94D2-A3F35610FE07}" sibTransId="{50C911B0-F986-416F-9967-5BDEC37285AB}"/>
    <dgm:cxn modelId="{8CEE3AA0-13AC-46AD-908B-029F9A2D51F0}" srcId="{B7F35ED3-D3D9-4FBF-A72F-E76F62EAAB98}" destId="{51BB526B-63E0-45F9-80CE-8F663C269FB9}" srcOrd="4" destOrd="0" parTransId="{51B0C3BE-A93B-410F-8D4A-828016B6CFCB}" sibTransId="{45B81521-09D5-4AB2-9E75-91B20B3D4D21}"/>
    <dgm:cxn modelId="{E1E24287-8456-427F-8A6F-4B3227408E06}" srcId="{B7F35ED3-D3D9-4FBF-A72F-E76F62EAAB98}" destId="{867D0334-AC7A-4D06-891C-68B74A630BED}" srcOrd="3" destOrd="0" parTransId="{2798F285-9DBE-4D70-8998-8E0206698575}" sibTransId="{9C069953-96E6-4554-A40B-7C2604BE5643}"/>
    <dgm:cxn modelId="{C609A681-9CBB-403D-9A95-4A5B5AD5DBF6}" type="presOf" srcId="{217DF204-7CDB-4498-84B7-40B8AB53ECCA}" destId="{11936D8A-0E9E-43B9-945B-0C7E1FDBBB88}" srcOrd="0" destOrd="0" presId="urn:microsoft.com/office/officeart/2005/8/layout/cycle6"/>
    <dgm:cxn modelId="{22086219-321E-47F1-A582-6B82B4707A65}" type="presOf" srcId="{9C069953-96E6-4554-A40B-7C2604BE5643}" destId="{E639C2D0-7068-4F9B-A6CD-DA05990C857A}" srcOrd="0" destOrd="0" presId="urn:microsoft.com/office/officeart/2005/8/layout/cycle6"/>
    <dgm:cxn modelId="{F7CF1BBE-FA73-4240-81E8-EE44153442F3}" type="presOf" srcId="{B7F35ED3-D3D9-4FBF-A72F-E76F62EAAB98}" destId="{3C920333-BC8A-4CE5-8445-943691A01437}" srcOrd="0" destOrd="0" presId="urn:microsoft.com/office/officeart/2005/8/layout/cycle6"/>
    <dgm:cxn modelId="{792113A7-30DF-4497-B88E-E447A605F3B5}" type="presOf" srcId="{45B81521-09D5-4AB2-9E75-91B20B3D4D21}" destId="{BE8FAAC0-DD1E-4799-B27E-14D21731CC41}" srcOrd="0" destOrd="0" presId="urn:microsoft.com/office/officeart/2005/8/layout/cycle6"/>
    <dgm:cxn modelId="{E3DF42DD-C02C-4D0A-BEBD-E7F7C4C56AC1}" type="presOf" srcId="{052707EE-A87C-4865-88B8-8A4BBA3D67C4}" destId="{30A478CF-2F51-43BC-9A0C-256864938F94}" srcOrd="0" destOrd="0" presId="urn:microsoft.com/office/officeart/2005/8/layout/cycle6"/>
    <dgm:cxn modelId="{FAC7C4FB-01BA-4693-ACA1-6DAFFE790FE7}" type="presOf" srcId="{51BB526B-63E0-45F9-80CE-8F663C269FB9}" destId="{A9993D5E-80C6-411A-8C50-7530E2C8486F}" srcOrd="0" destOrd="0" presId="urn:microsoft.com/office/officeart/2005/8/layout/cycle6"/>
    <dgm:cxn modelId="{076207B7-FEB7-46DD-9B8D-CF99D540C77D}" type="presOf" srcId="{50C911B0-F986-416F-9967-5BDEC37285AB}" destId="{1F1505D0-3E04-468A-AC4C-B0DA0ABFC8A3}" srcOrd="0" destOrd="0" presId="urn:microsoft.com/office/officeart/2005/8/layout/cycle6"/>
    <dgm:cxn modelId="{04DE02D5-83F7-448A-937D-3FE98BF04CBE}" type="presOf" srcId="{F2C364C2-F4A9-4F80-BC4A-DA5A60DA1531}" destId="{1471DCD8-21F8-440E-90A3-A9B3436E95E4}" srcOrd="0" destOrd="0" presId="urn:microsoft.com/office/officeart/2005/8/layout/cycle6"/>
    <dgm:cxn modelId="{EFA8DE82-224D-48EF-BFF9-23CF2373DCAD}" type="presOf" srcId="{8CB6CF8A-0847-476F-95E5-9937B220B2CB}" destId="{F93D98E7-4F84-4883-B469-4B57B15D5830}" srcOrd="0" destOrd="0" presId="urn:microsoft.com/office/officeart/2005/8/layout/cycle6"/>
    <dgm:cxn modelId="{224C11B4-8ED1-41DD-9F39-CB5E3F5294A3}" type="presParOf" srcId="{3C920333-BC8A-4CE5-8445-943691A01437}" destId="{F93D98E7-4F84-4883-B469-4B57B15D5830}" srcOrd="0" destOrd="0" presId="urn:microsoft.com/office/officeart/2005/8/layout/cycle6"/>
    <dgm:cxn modelId="{434FA153-E1C8-4D71-94A8-930A08CB2C9E}" type="presParOf" srcId="{3C920333-BC8A-4CE5-8445-943691A01437}" destId="{BF961D28-A608-46FF-8118-CBD79381E961}" srcOrd="1" destOrd="0" presId="urn:microsoft.com/office/officeart/2005/8/layout/cycle6"/>
    <dgm:cxn modelId="{2F9A2841-801F-4A83-9211-95186C106B86}" type="presParOf" srcId="{3C920333-BC8A-4CE5-8445-943691A01437}" destId="{1F1505D0-3E04-468A-AC4C-B0DA0ABFC8A3}" srcOrd="2" destOrd="0" presId="urn:microsoft.com/office/officeart/2005/8/layout/cycle6"/>
    <dgm:cxn modelId="{84A59CFB-C1CF-497C-BE0E-790B6AD36AD1}" type="presParOf" srcId="{3C920333-BC8A-4CE5-8445-943691A01437}" destId="{11936D8A-0E9E-43B9-945B-0C7E1FDBBB88}" srcOrd="3" destOrd="0" presId="urn:microsoft.com/office/officeart/2005/8/layout/cycle6"/>
    <dgm:cxn modelId="{6799664F-AB33-45C6-9B0A-9CB851665B42}" type="presParOf" srcId="{3C920333-BC8A-4CE5-8445-943691A01437}" destId="{4FF55BC2-20CA-4F6E-A7B3-5A26B7A4FE6F}" srcOrd="4" destOrd="0" presId="urn:microsoft.com/office/officeart/2005/8/layout/cycle6"/>
    <dgm:cxn modelId="{194FA168-B7F8-4689-9D5A-357B853161D3}" type="presParOf" srcId="{3C920333-BC8A-4CE5-8445-943691A01437}" destId="{1471DCD8-21F8-440E-90A3-A9B3436E95E4}" srcOrd="5" destOrd="0" presId="urn:microsoft.com/office/officeart/2005/8/layout/cycle6"/>
    <dgm:cxn modelId="{4E67AFCF-3FA7-4A41-90C3-A7F2B65BA48E}" type="presParOf" srcId="{3C920333-BC8A-4CE5-8445-943691A01437}" destId="{A8FA639B-2291-4B3D-8E89-90459838ADF4}" srcOrd="6" destOrd="0" presId="urn:microsoft.com/office/officeart/2005/8/layout/cycle6"/>
    <dgm:cxn modelId="{6A0431EF-B011-44C3-AE83-10744F4EF8EA}" type="presParOf" srcId="{3C920333-BC8A-4CE5-8445-943691A01437}" destId="{D272C9DC-22E9-45A4-B822-B57038B949E1}" srcOrd="7" destOrd="0" presId="urn:microsoft.com/office/officeart/2005/8/layout/cycle6"/>
    <dgm:cxn modelId="{A286BB6B-C0D9-4605-8D1B-1ED8369F913F}" type="presParOf" srcId="{3C920333-BC8A-4CE5-8445-943691A01437}" destId="{30A478CF-2F51-43BC-9A0C-256864938F94}" srcOrd="8" destOrd="0" presId="urn:microsoft.com/office/officeart/2005/8/layout/cycle6"/>
    <dgm:cxn modelId="{87E08FF3-F871-4BCA-93F1-43C812871F80}" type="presParOf" srcId="{3C920333-BC8A-4CE5-8445-943691A01437}" destId="{3A855AC6-EEE5-4A3F-9F36-5F8737753F18}" srcOrd="9" destOrd="0" presId="urn:microsoft.com/office/officeart/2005/8/layout/cycle6"/>
    <dgm:cxn modelId="{28414639-0476-4F88-884A-8E0FF85ED582}" type="presParOf" srcId="{3C920333-BC8A-4CE5-8445-943691A01437}" destId="{D98331F9-CF82-4CB5-A883-A7F12D9F4CEF}" srcOrd="10" destOrd="0" presId="urn:microsoft.com/office/officeart/2005/8/layout/cycle6"/>
    <dgm:cxn modelId="{5563F6F5-F6C8-4F61-A6FE-FF4468C3BF08}" type="presParOf" srcId="{3C920333-BC8A-4CE5-8445-943691A01437}" destId="{E639C2D0-7068-4F9B-A6CD-DA05990C857A}" srcOrd="11" destOrd="0" presId="urn:microsoft.com/office/officeart/2005/8/layout/cycle6"/>
    <dgm:cxn modelId="{16DE56A1-2046-4682-9C98-BA9CF1AC1B94}" type="presParOf" srcId="{3C920333-BC8A-4CE5-8445-943691A01437}" destId="{A9993D5E-80C6-411A-8C50-7530E2C8486F}" srcOrd="12" destOrd="0" presId="urn:microsoft.com/office/officeart/2005/8/layout/cycle6"/>
    <dgm:cxn modelId="{B20DF080-FA88-4DF0-9AF3-14B79C354107}" type="presParOf" srcId="{3C920333-BC8A-4CE5-8445-943691A01437}" destId="{21E27AEC-E276-4C75-9D3F-7995D2360247}" srcOrd="13" destOrd="0" presId="urn:microsoft.com/office/officeart/2005/8/layout/cycle6"/>
    <dgm:cxn modelId="{8652E542-AEC3-404B-B2EC-D719EA9B9317}" type="presParOf" srcId="{3C920333-BC8A-4CE5-8445-943691A01437}" destId="{BE8FAAC0-DD1E-4799-B27E-14D21731CC4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CF68C2-1480-4627-B267-6FA2823F4396}" type="doc">
      <dgm:prSet loTypeId="urn:microsoft.com/office/officeart/2005/8/layout/StepDownProcess" loCatId="process" qsTypeId="urn:microsoft.com/office/officeart/2005/8/quickstyle/simple4" qsCatId="simple" csTypeId="urn:microsoft.com/office/officeart/2005/8/colors/accent2_2" csCatId="accent2" phldr="1"/>
      <dgm:spPr/>
      <dgm:t>
        <a:bodyPr/>
        <a:lstStyle/>
        <a:p>
          <a:endParaRPr lang="en-MY"/>
        </a:p>
      </dgm:t>
    </dgm:pt>
    <dgm:pt modelId="{67F8D59F-8099-4DD0-897A-92A5209DAAE3}">
      <dgm:prSet phldrT="[Text]" custT="1"/>
      <dgm:spPr/>
      <dgm:t>
        <a:bodyPr/>
        <a:lstStyle/>
        <a:p>
          <a:r>
            <a:rPr lang="en-US" sz="1600" dirty="0" smtClean="0">
              <a:latin typeface="Century Gothic" panose="020B0502020202020204" pitchFamily="34" charset="0"/>
              <a:ea typeface="Calibri"/>
              <a:cs typeface="Calibri"/>
              <a:sym typeface="Calibri"/>
            </a:rPr>
            <a:t>CAPACITY BUILDING</a:t>
          </a:r>
          <a:endParaRPr lang="en-MY" sz="1600" dirty="0">
            <a:latin typeface="Century Gothic" panose="020B0502020202020204" pitchFamily="34" charset="0"/>
          </a:endParaRPr>
        </a:p>
      </dgm:t>
    </dgm:pt>
    <dgm:pt modelId="{8CEDF556-DDD0-41AA-BE9E-B7BBA15756A2}" type="parTrans" cxnId="{A6E84015-0BF0-412B-B9B4-A1AEE6FC8FC2}">
      <dgm:prSet/>
      <dgm:spPr/>
      <dgm:t>
        <a:bodyPr/>
        <a:lstStyle/>
        <a:p>
          <a:endParaRPr lang="en-MY" sz="1600">
            <a:latin typeface="Century Gothic" panose="020B0502020202020204" pitchFamily="34" charset="0"/>
          </a:endParaRPr>
        </a:p>
      </dgm:t>
    </dgm:pt>
    <dgm:pt modelId="{B2AB82DF-1A70-4245-B501-643AFAEFEA18}" type="sibTrans" cxnId="{A6E84015-0BF0-412B-B9B4-A1AEE6FC8FC2}">
      <dgm:prSet/>
      <dgm:spPr/>
      <dgm:t>
        <a:bodyPr/>
        <a:lstStyle/>
        <a:p>
          <a:endParaRPr lang="en-MY" sz="1600">
            <a:latin typeface="Century Gothic" panose="020B0502020202020204" pitchFamily="34" charset="0"/>
          </a:endParaRPr>
        </a:p>
      </dgm:t>
    </dgm:pt>
    <dgm:pt modelId="{42605E62-8CCC-4617-99CA-9BDCE3D451C1}">
      <dgm:prSet phldrT="[Text]" custT="1"/>
      <dgm:spPr/>
      <dgm:t>
        <a:bodyPr/>
        <a:lstStyle/>
        <a:p>
          <a:r>
            <a:rPr lang="en-US" sz="1600" dirty="0" smtClean="0">
              <a:latin typeface="Century Gothic" panose="020B0502020202020204" pitchFamily="34" charset="0"/>
              <a:ea typeface="Calibri"/>
              <a:cs typeface="Calibri"/>
              <a:sym typeface="Calibri"/>
            </a:rPr>
            <a:t>SKILLS ENHANCEMENT</a:t>
          </a:r>
          <a:endParaRPr lang="en-MY" sz="1600" dirty="0">
            <a:latin typeface="Century Gothic" panose="020B0502020202020204" pitchFamily="34" charset="0"/>
          </a:endParaRPr>
        </a:p>
      </dgm:t>
    </dgm:pt>
    <dgm:pt modelId="{D76D5CA5-82C2-4D30-BAB2-9BD7785486B9}" type="parTrans" cxnId="{856C302C-6125-48B2-A86E-B13FD9F144D0}">
      <dgm:prSet/>
      <dgm:spPr/>
      <dgm:t>
        <a:bodyPr/>
        <a:lstStyle/>
        <a:p>
          <a:endParaRPr lang="en-MY" sz="1600">
            <a:latin typeface="Century Gothic" panose="020B0502020202020204" pitchFamily="34" charset="0"/>
          </a:endParaRPr>
        </a:p>
      </dgm:t>
    </dgm:pt>
    <dgm:pt modelId="{76799B24-4394-4DF8-8D5D-223C7630E45C}" type="sibTrans" cxnId="{856C302C-6125-48B2-A86E-B13FD9F144D0}">
      <dgm:prSet/>
      <dgm:spPr/>
      <dgm:t>
        <a:bodyPr/>
        <a:lstStyle/>
        <a:p>
          <a:endParaRPr lang="en-MY" sz="1600">
            <a:latin typeface="Century Gothic" panose="020B0502020202020204" pitchFamily="34" charset="0"/>
          </a:endParaRPr>
        </a:p>
      </dgm:t>
    </dgm:pt>
    <dgm:pt modelId="{31C62D6B-C760-46AA-960F-D1D980247D97}">
      <dgm:prSet phldrT="[Text]" custT="1"/>
      <dgm:spPr/>
      <dgm:t>
        <a:bodyPr/>
        <a:lstStyle/>
        <a:p>
          <a:r>
            <a:rPr lang="en-US" sz="1600" dirty="0" smtClean="0">
              <a:latin typeface="Century Gothic" panose="020B0502020202020204" pitchFamily="34" charset="0"/>
              <a:ea typeface="Calibri"/>
              <a:cs typeface="Calibri"/>
              <a:sym typeface="Calibri"/>
            </a:rPr>
            <a:t>INDUSTRIAL</a:t>
          </a:r>
        </a:p>
        <a:p>
          <a:r>
            <a:rPr lang="en-US" sz="1600" dirty="0" smtClean="0">
              <a:latin typeface="Century Gothic" panose="020B0502020202020204" pitchFamily="34" charset="0"/>
              <a:sym typeface="Calibri"/>
            </a:rPr>
            <a:t>RELEVANCE</a:t>
          </a:r>
          <a:endParaRPr lang="en-MY" sz="1600" dirty="0">
            <a:latin typeface="Century Gothic" panose="020B0502020202020204" pitchFamily="34" charset="0"/>
          </a:endParaRPr>
        </a:p>
      </dgm:t>
    </dgm:pt>
    <dgm:pt modelId="{543DD264-87BB-4478-8136-10ECD2F697A1}" type="parTrans" cxnId="{996BEA35-13E3-40D1-8E08-B7C05072879C}">
      <dgm:prSet/>
      <dgm:spPr/>
      <dgm:t>
        <a:bodyPr/>
        <a:lstStyle/>
        <a:p>
          <a:endParaRPr lang="en-MY" sz="1600">
            <a:latin typeface="Century Gothic" panose="020B0502020202020204" pitchFamily="34" charset="0"/>
          </a:endParaRPr>
        </a:p>
      </dgm:t>
    </dgm:pt>
    <dgm:pt modelId="{5958E8D2-A4C5-4C22-866F-262322E69367}" type="sibTrans" cxnId="{996BEA35-13E3-40D1-8E08-B7C05072879C}">
      <dgm:prSet/>
      <dgm:spPr/>
      <dgm:t>
        <a:bodyPr/>
        <a:lstStyle/>
        <a:p>
          <a:endParaRPr lang="en-MY" sz="1600">
            <a:latin typeface="Century Gothic" panose="020B0502020202020204" pitchFamily="34" charset="0"/>
          </a:endParaRPr>
        </a:p>
      </dgm:t>
    </dgm:pt>
    <dgm:pt modelId="{B6F00676-1533-4974-827F-63452AD59366}" type="pres">
      <dgm:prSet presAssocID="{8CCF68C2-1480-4627-B267-6FA2823F4396}" presName="rootnode" presStyleCnt="0">
        <dgm:presLayoutVars>
          <dgm:chMax/>
          <dgm:chPref/>
          <dgm:dir/>
          <dgm:animLvl val="lvl"/>
        </dgm:presLayoutVars>
      </dgm:prSet>
      <dgm:spPr/>
      <dgm:t>
        <a:bodyPr/>
        <a:lstStyle/>
        <a:p>
          <a:endParaRPr lang="en-MY"/>
        </a:p>
      </dgm:t>
    </dgm:pt>
    <dgm:pt modelId="{B0E13E94-C008-4EE2-ABA2-65933D74F53A}" type="pres">
      <dgm:prSet presAssocID="{67F8D59F-8099-4DD0-897A-92A5209DAAE3}" presName="composite" presStyleCnt="0"/>
      <dgm:spPr/>
      <dgm:t>
        <a:bodyPr/>
        <a:lstStyle/>
        <a:p>
          <a:endParaRPr lang="en-MY"/>
        </a:p>
      </dgm:t>
    </dgm:pt>
    <dgm:pt modelId="{0096CC62-3618-4D4C-BA2C-9D82BF2F923A}" type="pres">
      <dgm:prSet presAssocID="{67F8D59F-8099-4DD0-897A-92A5209DAAE3}" presName="bentUpArrow1" presStyleLbl="alignImgPlace1" presStyleIdx="0" presStyleCnt="2" custLinFactNeighborX="11981" custLinFactNeighborY="3364"/>
      <dgm:spPr/>
      <dgm:t>
        <a:bodyPr/>
        <a:lstStyle/>
        <a:p>
          <a:endParaRPr lang="en-MY"/>
        </a:p>
      </dgm:t>
    </dgm:pt>
    <dgm:pt modelId="{CE76D86C-9A52-4EB5-A47C-DB52C8842610}" type="pres">
      <dgm:prSet presAssocID="{67F8D59F-8099-4DD0-897A-92A5209DAAE3}" presName="ParentText" presStyleLbl="node1" presStyleIdx="0" presStyleCnt="3" custLinFactNeighborX="-23376" custLinFactNeighborY="3902">
        <dgm:presLayoutVars>
          <dgm:chMax val="1"/>
          <dgm:chPref val="1"/>
          <dgm:bulletEnabled val="1"/>
        </dgm:presLayoutVars>
      </dgm:prSet>
      <dgm:spPr/>
      <dgm:t>
        <a:bodyPr/>
        <a:lstStyle/>
        <a:p>
          <a:endParaRPr lang="en-MY"/>
        </a:p>
      </dgm:t>
    </dgm:pt>
    <dgm:pt modelId="{C9152587-F524-4CEF-A9E8-75DEF38913A3}" type="pres">
      <dgm:prSet presAssocID="{67F8D59F-8099-4DD0-897A-92A5209DAAE3}" presName="ChildText" presStyleLbl="revTx" presStyleIdx="0" presStyleCnt="2" custScaleX="177516" custScaleY="103578" custLinFactNeighborX="37412" custLinFactNeighborY="2899">
        <dgm:presLayoutVars>
          <dgm:chMax val="0"/>
          <dgm:chPref val="0"/>
          <dgm:bulletEnabled val="1"/>
        </dgm:presLayoutVars>
      </dgm:prSet>
      <dgm:spPr/>
      <dgm:t>
        <a:bodyPr/>
        <a:lstStyle/>
        <a:p>
          <a:endParaRPr lang="en-MY"/>
        </a:p>
      </dgm:t>
    </dgm:pt>
    <dgm:pt modelId="{965B6A3E-A3A6-4B1A-B38D-E35232D49EC2}" type="pres">
      <dgm:prSet presAssocID="{B2AB82DF-1A70-4245-B501-643AFAEFEA18}" presName="sibTrans" presStyleCnt="0"/>
      <dgm:spPr/>
      <dgm:t>
        <a:bodyPr/>
        <a:lstStyle/>
        <a:p>
          <a:endParaRPr lang="en-MY"/>
        </a:p>
      </dgm:t>
    </dgm:pt>
    <dgm:pt modelId="{549B3276-5D68-464F-A6D5-D6C07F28D953}" type="pres">
      <dgm:prSet presAssocID="{42605E62-8CCC-4617-99CA-9BDCE3D451C1}" presName="composite" presStyleCnt="0"/>
      <dgm:spPr/>
      <dgm:t>
        <a:bodyPr/>
        <a:lstStyle/>
        <a:p>
          <a:endParaRPr lang="en-MY"/>
        </a:p>
      </dgm:t>
    </dgm:pt>
    <dgm:pt modelId="{C2276F1C-8CB6-407F-B12A-A0081376288B}" type="pres">
      <dgm:prSet presAssocID="{42605E62-8CCC-4617-99CA-9BDCE3D451C1}" presName="bentUpArrow1" presStyleLbl="alignImgPlace1" presStyleIdx="1" presStyleCnt="2" custLinFactNeighborX="28719" custLinFactNeighborY="1610"/>
      <dgm:spPr/>
      <dgm:t>
        <a:bodyPr/>
        <a:lstStyle/>
        <a:p>
          <a:endParaRPr lang="en-MY"/>
        </a:p>
      </dgm:t>
    </dgm:pt>
    <dgm:pt modelId="{5747BD0D-098C-4EF2-AAD0-871C1AFA4B9D}" type="pres">
      <dgm:prSet presAssocID="{42605E62-8CCC-4617-99CA-9BDCE3D451C1}" presName="ParentText" presStyleLbl="node1" presStyleIdx="1" presStyleCnt="3" custLinFactNeighborX="-8606" custLinFactNeighborY="17">
        <dgm:presLayoutVars>
          <dgm:chMax val="1"/>
          <dgm:chPref val="1"/>
          <dgm:bulletEnabled val="1"/>
        </dgm:presLayoutVars>
      </dgm:prSet>
      <dgm:spPr/>
      <dgm:t>
        <a:bodyPr/>
        <a:lstStyle/>
        <a:p>
          <a:endParaRPr lang="en-MY"/>
        </a:p>
      </dgm:t>
    </dgm:pt>
    <dgm:pt modelId="{612A9C02-FFCC-4CE5-AAE7-5CF440DB60E5}" type="pres">
      <dgm:prSet presAssocID="{42605E62-8CCC-4617-99CA-9BDCE3D451C1}" presName="ChildText" presStyleLbl="revTx" presStyleIdx="1" presStyleCnt="2" custScaleX="185581" custLinFactNeighborX="48898" custLinFactNeighborY="-785">
        <dgm:presLayoutVars>
          <dgm:chMax val="0"/>
          <dgm:chPref val="0"/>
          <dgm:bulletEnabled val="1"/>
        </dgm:presLayoutVars>
      </dgm:prSet>
      <dgm:spPr/>
      <dgm:t>
        <a:bodyPr/>
        <a:lstStyle/>
        <a:p>
          <a:endParaRPr lang="en-MY"/>
        </a:p>
      </dgm:t>
    </dgm:pt>
    <dgm:pt modelId="{0ED5480D-8AD2-4BE0-9B26-2C28349AFFB0}" type="pres">
      <dgm:prSet presAssocID="{76799B24-4394-4DF8-8D5D-223C7630E45C}" presName="sibTrans" presStyleCnt="0"/>
      <dgm:spPr/>
      <dgm:t>
        <a:bodyPr/>
        <a:lstStyle/>
        <a:p>
          <a:endParaRPr lang="en-MY"/>
        </a:p>
      </dgm:t>
    </dgm:pt>
    <dgm:pt modelId="{FDCA67E1-2D7A-4357-BCDA-53D48F830A14}" type="pres">
      <dgm:prSet presAssocID="{31C62D6B-C760-46AA-960F-D1D980247D97}" presName="composite" presStyleCnt="0"/>
      <dgm:spPr/>
      <dgm:t>
        <a:bodyPr/>
        <a:lstStyle/>
        <a:p>
          <a:endParaRPr lang="en-MY"/>
        </a:p>
      </dgm:t>
    </dgm:pt>
    <dgm:pt modelId="{132B1CAC-0393-42A9-A16E-44E96B95086D}" type="pres">
      <dgm:prSet presAssocID="{31C62D6B-C760-46AA-960F-D1D980247D97}" presName="ParentText" presStyleLbl="node1" presStyleIdx="2" presStyleCnt="3" custLinFactNeighborX="1474" custLinFactNeighborY="3574">
        <dgm:presLayoutVars>
          <dgm:chMax val="1"/>
          <dgm:chPref val="1"/>
          <dgm:bulletEnabled val="1"/>
        </dgm:presLayoutVars>
      </dgm:prSet>
      <dgm:spPr/>
      <dgm:t>
        <a:bodyPr/>
        <a:lstStyle/>
        <a:p>
          <a:endParaRPr lang="en-MY"/>
        </a:p>
      </dgm:t>
    </dgm:pt>
  </dgm:ptLst>
  <dgm:cxnLst>
    <dgm:cxn modelId="{856C302C-6125-48B2-A86E-B13FD9F144D0}" srcId="{8CCF68C2-1480-4627-B267-6FA2823F4396}" destId="{42605E62-8CCC-4617-99CA-9BDCE3D451C1}" srcOrd="1" destOrd="0" parTransId="{D76D5CA5-82C2-4D30-BAB2-9BD7785486B9}" sibTransId="{76799B24-4394-4DF8-8D5D-223C7630E45C}"/>
    <dgm:cxn modelId="{AB08F194-6E51-4867-9B90-9F88207C2C65}" type="presOf" srcId="{8CCF68C2-1480-4627-B267-6FA2823F4396}" destId="{B6F00676-1533-4974-827F-63452AD59366}" srcOrd="0" destOrd="0" presId="urn:microsoft.com/office/officeart/2005/8/layout/StepDownProcess"/>
    <dgm:cxn modelId="{3CDA8B98-0967-49E3-851B-C1BA52A4E8C1}" type="presOf" srcId="{67F8D59F-8099-4DD0-897A-92A5209DAAE3}" destId="{CE76D86C-9A52-4EB5-A47C-DB52C8842610}" srcOrd="0" destOrd="0" presId="urn:microsoft.com/office/officeart/2005/8/layout/StepDownProcess"/>
    <dgm:cxn modelId="{A6E84015-0BF0-412B-B9B4-A1AEE6FC8FC2}" srcId="{8CCF68C2-1480-4627-B267-6FA2823F4396}" destId="{67F8D59F-8099-4DD0-897A-92A5209DAAE3}" srcOrd="0" destOrd="0" parTransId="{8CEDF556-DDD0-41AA-BE9E-B7BBA15756A2}" sibTransId="{B2AB82DF-1A70-4245-B501-643AFAEFEA18}"/>
    <dgm:cxn modelId="{5FE0A6D6-441C-468E-B8EC-492AA35745D5}" type="presOf" srcId="{42605E62-8CCC-4617-99CA-9BDCE3D451C1}" destId="{5747BD0D-098C-4EF2-AAD0-871C1AFA4B9D}" srcOrd="0" destOrd="0" presId="urn:microsoft.com/office/officeart/2005/8/layout/StepDownProcess"/>
    <dgm:cxn modelId="{49B45B1C-9864-482F-BCE9-F052A8947431}" type="presOf" srcId="{31C62D6B-C760-46AA-960F-D1D980247D97}" destId="{132B1CAC-0393-42A9-A16E-44E96B95086D}" srcOrd="0" destOrd="0" presId="urn:microsoft.com/office/officeart/2005/8/layout/StepDownProcess"/>
    <dgm:cxn modelId="{996BEA35-13E3-40D1-8E08-B7C05072879C}" srcId="{8CCF68C2-1480-4627-B267-6FA2823F4396}" destId="{31C62D6B-C760-46AA-960F-D1D980247D97}" srcOrd="2" destOrd="0" parTransId="{543DD264-87BB-4478-8136-10ECD2F697A1}" sibTransId="{5958E8D2-A4C5-4C22-866F-262322E69367}"/>
    <dgm:cxn modelId="{7FFC1AF4-0942-4564-8D1B-E2FC7DCB891E}" type="presParOf" srcId="{B6F00676-1533-4974-827F-63452AD59366}" destId="{B0E13E94-C008-4EE2-ABA2-65933D74F53A}" srcOrd="0" destOrd="0" presId="urn:microsoft.com/office/officeart/2005/8/layout/StepDownProcess"/>
    <dgm:cxn modelId="{4BBF106A-FBBF-40AC-9098-0337FB54F65D}" type="presParOf" srcId="{B0E13E94-C008-4EE2-ABA2-65933D74F53A}" destId="{0096CC62-3618-4D4C-BA2C-9D82BF2F923A}" srcOrd="0" destOrd="0" presId="urn:microsoft.com/office/officeart/2005/8/layout/StepDownProcess"/>
    <dgm:cxn modelId="{4DB5A773-099A-4134-97C4-DBFD3324AF8C}" type="presParOf" srcId="{B0E13E94-C008-4EE2-ABA2-65933D74F53A}" destId="{CE76D86C-9A52-4EB5-A47C-DB52C8842610}" srcOrd="1" destOrd="0" presId="urn:microsoft.com/office/officeart/2005/8/layout/StepDownProcess"/>
    <dgm:cxn modelId="{B27EE465-8EEE-4E2F-ADC9-87FB25E35900}" type="presParOf" srcId="{B0E13E94-C008-4EE2-ABA2-65933D74F53A}" destId="{C9152587-F524-4CEF-A9E8-75DEF38913A3}" srcOrd="2" destOrd="0" presId="urn:microsoft.com/office/officeart/2005/8/layout/StepDownProcess"/>
    <dgm:cxn modelId="{0986B0CF-3715-436D-8869-B2E7519BA0B7}" type="presParOf" srcId="{B6F00676-1533-4974-827F-63452AD59366}" destId="{965B6A3E-A3A6-4B1A-B38D-E35232D49EC2}" srcOrd="1" destOrd="0" presId="urn:microsoft.com/office/officeart/2005/8/layout/StepDownProcess"/>
    <dgm:cxn modelId="{C33654AE-AC12-44FA-8547-C57CAE0CC3F8}" type="presParOf" srcId="{B6F00676-1533-4974-827F-63452AD59366}" destId="{549B3276-5D68-464F-A6D5-D6C07F28D953}" srcOrd="2" destOrd="0" presId="urn:microsoft.com/office/officeart/2005/8/layout/StepDownProcess"/>
    <dgm:cxn modelId="{FA2E5C0C-B281-4DC2-8D6F-DF4CD0DFB0D5}" type="presParOf" srcId="{549B3276-5D68-464F-A6D5-D6C07F28D953}" destId="{C2276F1C-8CB6-407F-B12A-A0081376288B}" srcOrd="0" destOrd="0" presId="urn:microsoft.com/office/officeart/2005/8/layout/StepDownProcess"/>
    <dgm:cxn modelId="{E1669CF3-00C1-4057-A189-649B66631E0F}" type="presParOf" srcId="{549B3276-5D68-464F-A6D5-D6C07F28D953}" destId="{5747BD0D-098C-4EF2-AAD0-871C1AFA4B9D}" srcOrd="1" destOrd="0" presId="urn:microsoft.com/office/officeart/2005/8/layout/StepDownProcess"/>
    <dgm:cxn modelId="{EA1FF298-3350-4514-96FE-D1169181F0DE}" type="presParOf" srcId="{549B3276-5D68-464F-A6D5-D6C07F28D953}" destId="{612A9C02-FFCC-4CE5-AAE7-5CF440DB60E5}" srcOrd="2" destOrd="0" presId="urn:microsoft.com/office/officeart/2005/8/layout/StepDownProcess"/>
    <dgm:cxn modelId="{E3783606-5D42-4BE8-A010-2C45CE09E417}" type="presParOf" srcId="{B6F00676-1533-4974-827F-63452AD59366}" destId="{0ED5480D-8AD2-4BE0-9B26-2C28349AFFB0}" srcOrd="3" destOrd="0" presId="urn:microsoft.com/office/officeart/2005/8/layout/StepDownProcess"/>
    <dgm:cxn modelId="{335EE82F-CEBC-46F2-B2B6-6EF0B2FFC928}" type="presParOf" srcId="{B6F00676-1533-4974-827F-63452AD59366}" destId="{FDCA67E1-2D7A-4357-BCDA-53D48F830A14}" srcOrd="4" destOrd="0" presId="urn:microsoft.com/office/officeart/2005/8/layout/StepDownProcess"/>
    <dgm:cxn modelId="{3A64F684-1ACD-4F3A-BDDE-F7DF676652A7}" type="presParOf" srcId="{FDCA67E1-2D7A-4357-BCDA-53D48F830A14}" destId="{132B1CAC-0393-42A9-A16E-44E96B95086D}"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D98E7-4F84-4883-B469-4B57B15D5830}">
      <dsp:nvSpPr>
        <dsp:cNvPr id="0" name=""/>
        <dsp:cNvSpPr/>
      </dsp:nvSpPr>
      <dsp:spPr>
        <a:xfrm>
          <a:off x="2588799" y="2578"/>
          <a:ext cx="1451799" cy="94366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Financial Module</a:t>
          </a:r>
          <a:endParaRPr lang="en-MY" sz="1700" kern="1200" dirty="0"/>
        </a:p>
      </dsp:txBody>
      <dsp:txXfrm>
        <a:off x="2634865" y="48644"/>
        <a:ext cx="1359667" cy="851537"/>
      </dsp:txXfrm>
    </dsp:sp>
    <dsp:sp modelId="{1F1505D0-3E04-468A-AC4C-B0DA0ABFC8A3}">
      <dsp:nvSpPr>
        <dsp:cNvPr id="0" name=""/>
        <dsp:cNvSpPr/>
      </dsp:nvSpPr>
      <dsp:spPr>
        <a:xfrm>
          <a:off x="1358074" y="442371"/>
          <a:ext cx="3768392" cy="3768392"/>
        </a:xfrm>
        <a:custGeom>
          <a:avLst/>
          <a:gdLst/>
          <a:ahLst/>
          <a:cxnLst/>
          <a:rect l="0" t="0" r="0" b="0"/>
          <a:pathLst>
            <a:path>
              <a:moveTo>
                <a:pt x="2693826" y="182816"/>
              </a:moveTo>
              <a:arcTo wR="1884196" hR="1884196" stAng="17726893" swAng="2278403"/>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936D8A-0E9E-43B9-945B-0C7E1FDBBB88}">
      <dsp:nvSpPr>
        <dsp:cNvPr id="0" name=""/>
        <dsp:cNvSpPr/>
      </dsp:nvSpPr>
      <dsp:spPr>
        <a:xfrm>
          <a:off x="4380775" y="1494731"/>
          <a:ext cx="1451799" cy="943669"/>
        </a:xfrm>
        <a:prstGeom prst="round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Inventory Module</a:t>
          </a:r>
          <a:endParaRPr lang="en-MY" sz="1700" kern="1200" dirty="0"/>
        </a:p>
      </dsp:txBody>
      <dsp:txXfrm>
        <a:off x="4426841" y="1540797"/>
        <a:ext cx="1359667" cy="851537"/>
      </dsp:txXfrm>
    </dsp:sp>
    <dsp:sp modelId="{1471DCD8-21F8-440E-90A3-A9B3436E95E4}">
      <dsp:nvSpPr>
        <dsp:cNvPr id="0" name=""/>
        <dsp:cNvSpPr/>
      </dsp:nvSpPr>
      <dsp:spPr>
        <a:xfrm>
          <a:off x="1378930" y="555367"/>
          <a:ext cx="3768392" cy="3768392"/>
        </a:xfrm>
        <a:custGeom>
          <a:avLst/>
          <a:gdLst/>
          <a:ahLst/>
          <a:cxnLst/>
          <a:rect l="0" t="0" r="0" b="0"/>
          <a:pathLst>
            <a:path>
              <a:moveTo>
                <a:pt x="3768371" y="1893127"/>
              </a:moveTo>
              <a:arcTo wR="1884196" hR="1884196" stAng="21616296" swAng="1827681"/>
            </a:path>
          </a:pathLst>
        </a:custGeom>
        <a:noFill/>
        <a:ln w="9525" cap="flat" cmpd="sng" algn="ctr">
          <a:solidFill>
            <a:schemeClr val="accent2">
              <a:hueOff val="1170380"/>
              <a:satOff val="-1460"/>
              <a:lumOff val="343"/>
              <a:alphaOff val="0"/>
            </a:schemeClr>
          </a:solidFill>
          <a:prstDash val="solid"/>
        </a:ln>
        <a:effectLst/>
      </dsp:spPr>
      <dsp:style>
        <a:lnRef idx="1">
          <a:scrgbClr r="0" g="0" b="0"/>
        </a:lnRef>
        <a:fillRef idx="0">
          <a:scrgbClr r="0" g="0" b="0"/>
        </a:fillRef>
        <a:effectRef idx="0">
          <a:scrgbClr r="0" g="0" b="0"/>
        </a:effectRef>
        <a:fontRef idx="minor"/>
      </dsp:style>
    </dsp:sp>
    <dsp:sp modelId="{A8FA639B-2291-4B3D-8E89-90459838ADF4}">
      <dsp:nvSpPr>
        <dsp:cNvPr id="0" name=""/>
        <dsp:cNvSpPr/>
      </dsp:nvSpPr>
      <dsp:spPr>
        <a:xfrm>
          <a:off x="3696302" y="3411121"/>
          <a:ext cx="1451799" cy="943669"/>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GST Module</a:t>
          </a:r>
          <a:endParaRPr lang="en-MY" sz="1700" kern="1200" dirty="0"/>
        </a:p>
      </dsp:txBody>
      <dsp:txXfrm>
        <a:off x="3742368" y="3457187"/>
        <a:ext cx="1359667" cy="851537"/>
      </dsp:txXfrm>
    </dsp:sp>
    <dsp:sp modelId="{30A478CF-2F51-43BC-9A0C-256864938F94}">
      <dsp:nvSpPr>
        <dsp:cNvPr id="0" name=""/>
        <dsp:cNvSpPr/>
      </dsp:nvSpPr>
      <dsp:spPr>
        <a:xfrm>
          <a:off x="1430503" y="474413"/>
          <a:ext cx="3768392" cy="3768392"/>
        </a:xfrm>
        <a:custGeom>
          <a:avLst/>
          <a:gdLst/>
          <a:ahLst/>
          <a:cxnLst/>
          <a:rect l="0" t="0" r="0" b="0"/>
          <a:pathLst>
            <a:path>
              <a:moveTo>
                <a:pt x="2258322" y="3730876"/>
              </a:moveTo>
              <a:arcTo wR="1884196" hR="1884196" stAng="4712834" swAng="1374332"/>
            </a:path>
          </a:pathLst>
        </a:custGeom>
        <a:noFill/>
        <a:ln w="9525" cap="flat" cmpd="sng" algn="ctr">
          <a:solidFill>
            <a:schemeClr val="accent2">
              <a:hueOff val="2340759"/>
              <a:satOff val="-2919"/>
              <a:lumOff val="686"/>
              <a:alphaOff val="0"/>
            </a:schemeClr>
          </a:solidFill>
          <a:prstDash val="solid"/>
        </a:ln>
        <a:effectLst/>
      </dsp:spPr>
      <dsp:style>
        <a:lnRef idx="1">
          <a:scrgbClr r="0" g="0" b="0"/>
        </a:lnRef>
        <a:fillRef idx="0">
          <a:scrgbClr r="0" g="0" b="0"/>
        </a:fillRef>
        <a:effectRef idx="0">
          <a:scrgbClr r="0" g="0" b="0"/>
        </a:effectRef>
        <a:fontRef idx="minor"/>
      </dsp:style>
    </dsp:sp>
    <dsp:sp modelId="{3A855AC6-EEE5-4A3F-9F36-5F8737753F18}">
      <dsp:nvSpPr>
        <dsp:cNvPr id="0" name=""/>
        <dsp:cNvSpPr/>
      </dsp:nvSpPr>
      <dsp:spPr>
        <a:xfrm>
          <a:off x="1481296" y="3411121"/>
          <a:ext cx="1451799" cy="943669"/>
        </a:xfrm>
        <a:prstGeom prst="round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Zakat Module</a:t>
          </a:r>
          <a:endParaRPr lang="en-MY" sz="1700" kern="1200" dirty="0"/>
        </a:p>
      </dsp:txBody>
      <dsp:txXfrm>
        <a:off x="1527362" y="3457187"/>
        <a:ext cx="1359667" cy="851537"/>
      </dsp:txXfrm>
    </dsp:sp>
    <dsp:sp modelId="{E639C2D0-7068-4F9B-A6CD-DA05990C857A}">
      <dsp:nvSpPr>
        <dsp:cNvPr id="0" name=""/>
        <dsp:cNvSpPr/>
      </dsp:nvSpPr>
      <dsp:spPr>
        <a:xfrm>
          <a:off x="1482075" y="555367"/>
          <a:ext cx="3768392" cy="3768392"/>
        </a:xfrm>
        <a:custGeom>
          <a:avLst/>
          <a:gdLst/>
          <a:ahLst/>
          <a:cxnLst/>
          <a:rect l="0" t="0" r="0" b="0"/>
          <a:pathLst>
            <a:path>
              <a:moveTo>
                <a:pt x="264619" y="2847090"/>
              </a:moveTo>
              <a:arcTo wR="1884196" hR="1884196" stAng="8956024" swAng="1827681"/>
            </a:path>
          </a:pathLst>
        </a:custGeom>
        <a:noFill/>
        <a:ln w="9525" cap="flat" cmpd="sng" algn="ctr">
          <a:solidFill>
            <a:schemeClr val="accent2">
              <a:hueOff val="3511139"/>
              <a:satOff val="-4379"/>
              <a:lumOff val="1030"/>
              <a:alphaOff val="0"/>
            </a:schemeClr>
          </a:solidFill>
          <a:prstDash val="solid"/>
        </a:ln>
        <a:effectLst/>
      </dsp:spPr>
      <dsp:style>
        <a:lnRef idx="1">
          <a:scrgbClr r="0" g="0" b="0"/>
        </a:lnRef>
        <a:fillRef idx="0">
          <a:scrgbClr r="0" g="0" b="0"/>
        </a:fillRef>
        <a:effectRef idx="0">
          <a:scrgbClr r="0" g="0" b="0"/>
        </a:effectRef>
        <a:fontRef idx="minor"/>
      </dsp:style>
    </dsp:sp>
    <dsp:sp modelId="{A9993D5E-80C6-411A-8C50-7530E2C8486F}">
      <dsp:nvSpPr>
        <dsp:cNvPr id="0" name=""/>
        <dsp:cNvSpPr/>
      </dsp:nvSpPr>
      <dsp:spPr>
        <a:xfrm>
          <a:off x="796824" y="1494731"/>
          <a:ext cx="1451799" cy="943669"/>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Waqf / Endowment Module</a:t>
          </a:r>
          <a:endParaRPr lang="en-MY" sz="1700" kern="1200" dirty="0"/>
        </a:p>
      </dsp:txBody>
      <dsp:txXfrm>
        <a:off x="842890" y="1540797"/>
        <a:ext cx="1359667" cy="851537"/>
      </dsp:txXfrm>
    </dsp:sp>
    <dsp:sp modelId="{BE8FAAC0-DD1E-4799-B27E-14D21731CC41}">
      <dsp:nvSpPr>
        <dsp:cNvPr id="0" name=""/>
        <dsp:cNvSpPr/>
      </dsp:nvSpPr>
      <dsp:spPr>
        <a:xfrm>
          <a:off x="1502931" y="442371"/>
          <a:ext cx="3768392" cy="3768392"/>
        </a:xfrm>
        <a:custGeom>
          <a:avLst/>
          <a:gdLst/>
          <a:ahLst/>
          <a:cxnLst/>
          <a:rect l="0" t="0" r="0" b="0"/>
          <a:pathLst>
            <a:path>
              <a:moveTo>
                <a:pt x="199116" y="1041165"/>
              </a:moveTo>
              <a:arcTo wR="1884196" hR="1884196" stAng="12394704" swAng="2278403"/>
            </a:path>
          </a:pathLst>
        </a:custGeom>
        <a:noFill/>
        <a:ln w="9525" cap="flat" cmpd="sng" algn="ctr">
          <a:solidFill>
            <a:schemeClr val="accent2">
              <a:hueOff val="4681519"/>
              <a:satOff val="-5839"/>
              <a:lumOff val="1373"/>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6CC62-3618-4D4C-BA2C-9D82BF2F923A}">
      <dsp:nvSpPr>
        <dsp:cNvPr id="0" name=""/>
        <dsp:cNvSpPr/>
      </dsp:nvSpPr>
      <dsp:spPr>
        <a:xfrm rot="5400000">
          <a:off x="1977698" y="1222701"/>
          <a:ext cx="1050131" cy="1195537"/>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E76D86C-9A52-4EB5-A47C-DB52C8842610}">
      <dsp:nvSpPr>
        <dsp:cNvPr id="0" name=""/>
        <dsp:cNvSpPr/>
      </dsp:nvSpPr>
      <dsp:spPr>
        <a:xfrm>
          <a:off x="1142998" y="71567"/>
          <a:ext cx="1767802" cy="1237404"/>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ea typeface="Calibri"/>
              <a:cs typeface="Calibri"/>
              <a:sym typeface="Calibri"/>
            </a:rPr>
            <a:t>CAPACITY BUILDING</a:t>
          </a:r>
          <a:endParaRPr lang="en-MY" sz="1600" kern="1200" dirty="0">
            <a:latin typeface="Century Gothic" panose="020B0502020202020204" pitchFamily="34" charset="0"/>
          </a:endParaRPr>
        </a:p>
      </dsp:txBody>
      <dsp:txXfrm>
        <a:off x="1203414" y="131983"/>
        <a:ext cx="1646970" cy="1116572"/>
      </dsp:txXfrm>
    </dsp:sp>
    <dsp:sp modelId="{C9152587-F524-4CEF-A9E8-75DEF38913A3}">
      <dsp:nvSpPr>
        <dsp:cNvPr id="0" name=""/>
        <dsp:cNvSpPr/>
      </dsp:nvSpPr>
      <dsp:spPr>
        <a:xfrm>
          <a:off x="3306737" y="152400"/>
          <a:ext cx="2282378" cy="1035909"/>
        </a:xfrm>
        <a:prstGeom prst="rect">
          <a:avLst/>
        </a:prstGeom>
        <a:noFill/>
        <a:ln>
          <a:noFill/>
        </a:ln>
        <a:effectLst/>
      </dsp:spPr>
      <dsp:style>
        <a:lnRef idx="0">
          <a:scrgbClr r="0" g="0" b="0"/>
        </a:lnRef>
        <a:fillRef idx="0">
          <a:scrgbClr r="0" g="0" b="0"/>
        </a:fillRef>
        <a:effectRef idx="0">
          <a:scrgbClr r="0" g="0" b="0"/>
        </a:effectRef>
        <a:fontRef idx="minor"/>
      </dsp:style>
    </dsp:sp>
    <dsp:sp modelId="{C2276F1C-8CB6-407F-B12A-A0081376288B}">
      <dsp:nvSpPr>
        <dsp:cNvPr id="0" name=""/>
        <dsp:cNvSpPr/>
      </dsp:nvSpPr>
      <dsp:spPr>
        <a:xfrm rot="5400000">
          <a:off x="3882699" y="2594296"/>
          <a:ext cx="1050131" cy="1195537"/>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747BD0D-098C-4EF2-AAD0-871C1AFA4B9D}">
      <dsp:nvSpPr>
        <dsp:cNvPr id="0" name=""/>
        <dsp:cNvSpPr/>
      </dsp:nvSpPr>
      <dsp:spPr>
        <a:xfrm>
          <a:off x="3108995" y="1413508"/>
          <a:ext cx="1767802" cy="1237404"/>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ea typeface="Calibri"/>
              <a:cs typeface="Calibri"/>
              <a:sym typeface="Calibri"/>
            </a:rPr>
            <a:t>SKILLS ENHANCEMENT</a:t>
          </a:r>
          <a:endParaRPr lang="en-MY" sz="1600" kern="1200" dirty="0">
            <a:latin typeface="Century Gothic" panose="020B0502020202020204" pitchFamily="34" charset="0"/>
          </a:endParaRPr>
        </a:p>
      </dsp:txBody>
      <dsp:txXfrm>
        <a:off x="3169411" y="1473924"/>
        <a:ext cx="1646970" cy="1116572"/>
      </dsp:txXfrm>
    </dsp:sp>
    <dsp:sp modelId="{612A9C02-FFCC-4CE5-AAE7-5CF440DB60E5}">
      <dsp:nvSpPr>
        <dsp:cNvPr id="0" name=""/>
        <dsp:cNvSpPr/>
      </dsp:nvSpPr>
      <dsp:spPr>
        <a:xfrm>
          <a:off x="5107461" y="1523461"/>
          <a:ext cx="2386073" cy="1000125"/>
        </a:xfrm>
        <a:prstGeom prst="rect">
          <a:avLst/>
        </a:prstGeom>
        <a:noFill/>
        <a:ln>
          <a:noFill/>
        </a:ln>
        <a:effectLst/>
      </dsp:spPr>
      <dsp:style>
        <a:lnRef idx="0">
          <a:scrgbClr r="0" g="0" b="0"/>
        </a:lnRef>
        <a:fillRef idx="0">
          <a:scrgbClr r="0" g="0" b="0"/>
        </a:fillRef>
        <a:effectRef idx="0">
          <a:scrgbClr r="0" g="0" b="0"/>
        </a:effectRef>
        <a:fontRef idx="minor"/>
      </dsp:style>
    </dsp:sp>
    <dsp:sp modelId="{132B1CAC-0393-42A9-A16E-44E96B95086D}">
      <dsp:nvSpPr>
        <dsp:cNvPr id="0" name=""/>
        <dsp:cNvSpPr/>
      </dsp:nvSpPr>
      <dsp:spPr>
        <a:xfrm>
          <a:off x="4992081" y="2826595"/>
          <a:ext cx="1767802" cy="1237404"/>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ea typeface="Calibri"/>
              <a:cs typeface="Calibri"/>
              <a:sym typeface="Calibri"/>
            </a:rPr>
            <a:t>INDUSTRIAL</a:t>
          </a:r>
        </a:p>
        <a:p>
          <a:pPr lvl="0" algn="ctr" defTabSz="711200">
            <a:lnSpc>
              <a:spcPct val="90000"/>
            </a:lnSpc>
            <a:spcBef>
              <a:spcPct val="0"/>
            </a:spcBef>
            <a:spcAft>
              <a:spcPct val="35000"/>
            </a:spcAft>
          </a:pPr>
          <a:r>
            <a:rPr lang="en-US" sz="1600" kern="1200" dirty="0" smtClean="0">
              <a:latin typeface="Century Gothic" panose="020B0502020202020204" pitchFamily="34" charset="0"/>
              <a:sym typeface="Calibri"/>
            </a:rPr>
            <a:t>RELEVANCE</a:t>
          </a:r>
          <a:endParaRPr lang="en-MY" sz="1600" kern="1200" dirty="0">
            <a:latin typeface="Century Gothic" panose="020B0502020202020204" pitchFamily="34" charset="0"/>
          </a:endParaRPr>
        </a:p>
      </dsp:txBody>
      <dsp:txXfrm>
        <a:off x="5052497" y="2887011"/>
        <a:ext cx="1646970" cy="1116572"/>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CE0CDF-C16C-4B6D-96CC-4EBCD24C6A90}" type="datetimeFigureOut">
              <a:rPr lang="en-US" smtClean="0"/>
              <a:t>4/11/2017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CB4D0E-2C5D-468A-92BC-53DCE99ECB5E}" type="slidenum">
              <a:rPr lang="en-US" smtClean="0"/>
              <a:t>‹#›</a:t>
            </a:fld>
            <a:endParaRPr lang="en-US"/>
          </a:p>
        </p:txBody>
      </p:sp>
    </p:spTree>
    <p:extLst>
      <p:ext uri="{BB962C8B-B14F-4D97-AF65-F5344CB8AC3E}">
        <p14:creationId xmlns:p14="http://schemas.microsoft.com/office/powerpoint/2010/main" val="2964635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3F39C7-B17B-435E-85F5-AEFC191F2C4D}" type="datetimeFigureOut">
              <a:rPr lang="en-MY" smtClean="0"/>
              <a:t>11/4/2017</a:t>
            </a:fld>
            <a:endParaRPr lang="en-MY"/>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277F8-8325-499B-9DB7-773770049012}" type="slidenum">
              <a:rPr lang="en-MY" smtClean="0"/>
              <a:t>‹#›</a:t>
            </a:fld>
            <a:endParaRPr lang="en-MY"/>
          </a:p>
        </p:txBody>
      </p:sp>
    </p:spTree>
    <p:extLst>
      <p:ext uri="{BB962C8B-B14F-4D97-AF65-F5344CB8AC3E}">
        <p14:creationId xmlns:p14="http://schemas.microsoft.com/office/powerpoint/2010/main" val="2369852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68072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436" name="Shape 436"/>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54070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08" name="Shape 308"/>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55715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14" name="Shape 314"/>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11965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23" name="Shape 323"/>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94098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68072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43730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915988" y="742950"/>
            <a:ext cx="496728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7"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
        <p:nvSpPr>
          <p:cNvPr id="8" name="Rectangle 7"/>
          <p:cNvSpPr/>
          <p:nvPr userDrawn="1"/>
        </p:nvSpPr>
        <p:spPr>
          <a:xfrm>
            <a:off x="0" y="0"/>
            <a:ext cx="9147176"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D:\IT\Work\Audry\Desktop\Printing Item\Salihin Premier\stationery\label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4162" r="10865" b="33566"/>
          <a:stretch/>
        </p:blipFill>
        <p:spPr bwMode="auto">
          <a:xfrm rot="5400000">
            <a:off x="-3278189" y="3278188"/>
            <a:ext cx="6858003" cy="3016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D:\IT\Work\Audry\Desktop\Printing Item\Salihin Premier\stationery\slide6.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8091" t="15622" r="32030" b="16255"/>
          <a:stretch/>
        </p:blipFill>
        <p:spPr bwMode="auto">
          <a:xfrm>
            <a:off x="1" y="1600200"/>
            <a:ext cx="9147176" cy="525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D:\IT\Work\Audry\Desktop\Printing Item\Salihin Premier\stationery\slide5.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62477" y="304800"/>
            <a:ext cx="3776723" cy="762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381000" y="6553200"/>
            <a:ext cx="3276600"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                      </a:t>
            </a:r>
            <a:r>
              <a:rPr lang="en-US" sz="900" dirty="0" smtClean="0">
                <a:solidFill>
                  <a:srgbClr val="FF0000"/>
                </a:solidFill>
              </a:rPr>
              <a:t> </a:t>
            </a:r>
            <a:r>
              <a:rPr lang="en-US" sz="900" dirty="0" smtClean="0"/>
              <a:t>2017. Strictly Private &amp; Confidential</a:t>
            </a:r>
            <a:endParaRPr lang="en-SG" sz="900" dirty="0"/>
          </a:p>
        </p:txBody>
      </p:sp>
      <p:pic>
        <p:nvPicPr>
          <p:cNvPr id="2050" name="Picture 2" descr="C:\Users\User\Downloads\taflogo\TAF UiTM Logo.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24223" y="6556641"/>
            <a:ext cx="766377" cy="225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5244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606647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2"/>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6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5984343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BCCFCF-26A9-4D7A-970A-2239FACBBEE9}" type="datetimeFigureOut">
              <a:rPr lang="en-US" smtClean="0"/>
              <a:t>4/11/2017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20675244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BCCFCF-26A9-4D7A-970A-2239FACBBEE9}"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7" name="Picture 2" descr="D:\IT\Work\Audry\Desktop\Printing Item\Salihin Premier\stationery\bg-0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90" b="2928"/>
          <a:stretch/>
        </p:blipFill>
        <p:spPr bwMode="auto">
          <a:xfrm>
            <a:off x="0" y="205099"/>
            <a:ext cx="9144000" cy="64520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IT\Work\Audry\Desktop\Printing Item\Salihin Premier\stationery\label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33566"/>
          <a:stretch/>
        </p:blipFill>
        <p:spPr bwMode="auto">
          <a:xfrm>
            <a:off x="0" y="6556375"/>
            <a:ext cx="9147176" cy="301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IT\Work\Audry\Desktop\Printing Item\MIA 2015\MIA - Sponsorship logo-01.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0809" cy="5569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IT\Work\Audry\Desktop\Printing Item\Salihin Premier\stationery\slide7.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733800" y="97536"/>
            <a:ext cx="5318199" cy="48554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302096" y="6591771"/>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SPS </a:t>
            </a:r>
            <a:r>
              <a:rPr lang="en-US" sz="900" dirty="0" smtClean="0">
                <a:solidFill>
                  <a:srgbClr val="FF0000"/>
                </a:solidFill>
              </a:rPr>
              <a:t> </a:t>
            </a:r>
            <a:r>
              <a:rPr lang="en-US" sz="900" dirty="0" smtClean="0"/>
              <a:t>2015. Strictly Private &amp; Confidential</a:t>
            </a:r>
            <a:endParaRPr lang="en-SG" sz="900" dirty="0"/>
          </a:p>
        </p:txBody>
      </p:sp>
      <p:sp>
        <p:nvSpPr>
          <p:cNvPr id="12" name="Slide Number Placeholder 3"/>
          <p:cNvSpPr txBox="1">
            <a:spLocks/>
          </p:cNvSpPr>
          <p:nvPr userDrawn="1"/>
        </p:nvSpPr>
        <p:spPr>
          <a:xfrm>
            <a:off x="8681566" y="6515100"/>
            <a:ext cx="3671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z="900" smtClean="0">
                <a:solidFill>
                  <a:schemeClr val="tx1"/>
                </a:solidFill>
              </a:rPr>
              <a:pPr/>
              <a:t>‹#›</a:t>
            </a:fld>
            <a:endParaRPr lang="en-MY" sz="1100" dirty="0">
              <a:solidFill>
                <a:schemeClr val="tx1"/>
              </a:solidFill>
            </a:endParaRPr>
          </a:p>
        </p:txBody>
      </p:sp>
    </p:spTree>
    <p:extLst>
      <p:ext uri="{BB962C8B-B14F-4D97-AF65-F5344CB8AC3E}">
        <p14:creationId xmlns:p14="http://schemas.microsoft.com/office/powerpoint/2010/main" val="275827352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BCCFCF-26A9-4D7A-970A-2239FACBBEE9}" type="datetimeFigureOut">
              <a:rPr lang="en-US" smtClean="0"/>
              <a:t>4/11/2017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206752443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4/11/2017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DFBCCFCF-26A9-4D7A-970A-2239FACBBEE9}" type="datetimeFigureOut">
              <a:rPr lang="en-US" smtClean="0"/>
              <a:t>4/11/2017</a:t>
            </a:fld>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425777271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492470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DFBCCFCF-26A9-4D7A-970A-2239FACBBEE9}"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42577727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DFBCCFCF-26A9-4D7A-970A-2239FACBBEE9}" type="datetimeFigureOut">
              <a:rPr lang="en-US" smtClean="0"/>
              <a:t>4/11/2017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230483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DFBCCFCF-26A9-4D7A-970A-2239FACBBEE9}" type="datetimeFigureOut">
              <a:rPr lang="en-US" smtClean="0"/>
              <a:t>4/11/2017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7530947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CCFCF-26A9-4D7A-970A-2239FACBBEE9}" type="datetimeFigureOut">
              <a:rPr lang="en-US" smtClean="0"/>
              <a:t>4/11/2017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5770462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1"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CCFCF-26A9-4D7A-970A-2239FACBBEE9}"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6305063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CCFCF-26A9-4D7A-970A-2239FACBBEE9}"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6544906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CCFCF-26A9-4D7A-970A-2239FACBBEE9}" type="datetimeFigureOut">
              <a:rPr lang="en-US" smtClean="0"/>
              <a:t>4/11/2017</a:t>
            </a:fld>
            <a:endParaRPr lang="en-US"/>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56640-CBAE-40A4-AF00-960698FEEE04}" type="slidenum">
              <a:rPr lang="en-US" smtClean="0"/>
              <a:t>‹#›</a:t>
            </a:fld>
            <a:endParaRPr lang="en-US"/>
          </a:p>
        </p:txBody>
      </p:sp>
      <p:sp>
        <p:nvSpPr>
          <p:cNvPr id="7" name="Shape 119"/>
          <p:cNvSpPr txBox="1"/>
          <p:nvPr/>
        </p:nvSpPr>
        <p:spPr>
          <a:xfrm>
            <a:off x="4953000" y="6293948"/>
            <a:ext cx="3805210"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dirty="0">
                <a:solidFill>
                  <a:schemeClr val="dk1"/>
                </a:solidFill>
                <a:latin typeface="Calibri"/>
                <a:ea typeface="Calibri"/>
                <a:cs typeface="Calibri"/>
                <a:sym typeface="Calibri"/>
              </a:rPr>
              <a:t>© </a:t>
            </a:r>
            <a:r>
              <a:rPr lang="en-US" sz="900" b="0" i="0" u="none" strike="noStrike" cap="none" baseline="0" dirty="0" smtClean="0">
                <a:solidFill>
                  <a:srgbClr val="FF0000"/>
                </a:solidFill>
                <a:latin typeface="Calibri"/>
                <a:ea typeface="Calibri"/>
                <a:cs typeface="Calibri"/>
                <a:sym typeface="Calibri"/>
              </a:rPr>
              <a:t>                                   </a:t>
            </a:r>
            <a:r>
              <a:rPr lang="en-US" sz="900" b="0" i="0" u="none" strike="noStrike" cap="none" baseline="0" dirty="0" smtClean="0">
                <a:solidFill>
                  <a:schemeClr val="dk1"/>
                </a:solidFill>
                <a:latin typeface="Calibri"/>
                <a:ea typeface="Calibri"/>
                <a:cs typeface="Calibri"/>
                <a:sym typeface="Calibri"/>
              </a:rPr>
              <a:t>2017. </a:t>
            </a:r>
            <a:r>
              <a:rPr lang="en-US" sz="900" b="0" i="0" u="none" strike="noStrike" cap="none" baseline="0" dirty="0">
                <a:solidFill>
                  <a:schemeClr val="dk1"/>
                </a:solidFill>
                <a:latin typeface="Calibri"/>
                <a:ea typeface="Calibri"/>
                <a:cs typeface="Calibri"/>
                <a:sym typeface="Calibri"/>
              </a:rPr>
              <a:t>Strictly Private &amp; Confidential</a:t>
            </a:r>
          </a:p>
        </p:txBody>
      </p:sp>
      <p:pic>
        <p:nvPicPr>
          <p:cNvPr id="3074" name="Picture 2" descr="C:\Users\User\Downloads\taflogo\TAF UiTM Logo.png"/>
          <p:cNvPicPr>
            <a:picLocks noChangeAspect="1" noChangeArrowheads="1"/>
          </p:cNvPicPr>
          <p:nvPr userDrawn="1"/>
        </p:nvPicPr>
        <p:blipFill>
          <a:blip r:embed="rId35" cstate="print">
            <a:extLst>
              <a:ext uri="{28A0092B-C50C-407E-A947-70E740481C1C}">
                <a14:useLocalDpi xmlns:a14="http://schemas.microsoft.com/office/drawing/2010/main" val="0"/>
              </a:ext>
            </a:extLst>
          </a:blip>
          <a:srcRect/>
          <a:stretch>
            <a:fillRect/>
          </a:stretch>
        </p:blipFill>
        <p:spPr bwMode="auto">
          <a:xfrm>
            <a:off x="6172200" y="6293949"/>
            <a:ext cx="785687" cy="230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39529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 id="2147483737" r:id="rId31"/>
    <p:sldLayoutId id="2147483738" r:id="rId32"/>
    <p:sldLayoutId id="2147483739" r:id="rId3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4876800"/>
            <a:ext cx="2362200" cy="1071148"/>
          </a:xfrm>
          <a:prstGeom prst="rect">
            <a:avLst/>
          </a:prstGeom>
        </p:spPr>
      </p:pic>
      <p:sp>
        <p:nvSpPr>
          <p:cNvPr id="6" name="Title 1"/>
          <p:cNvSpPr>
            <a:spLocks noGrp="1"/>
          </p:cNvSpPr>
          <p:nvPr>
            <p:ph type="title"/>
          </p:nvPr>
        </p:nvSpPr>
        <p:spPr>
          <a:xfrm>
            <a:off x="762000" y="2819400"/>
            <a:ext cx="8229600" cy="1143000"/>
          </a:xfrm>
        </p:spPr>
        <p:txBody>
          <a:bodyPr>
            <a:normAutofit/>
          </a:bodyPr>
          <a:lstStyle/>
          <a:p>
            <a:pPr algn="l">
              <a:buSzPct val="25000"/>
            </a:pPr>
            <a:r>
              <a:rPr lang="en-US" sz="3200" dirty="0" smtClean="0">
                <a:latin typeface="Century Gothic" panose="020B0502020202020204" pitchFamily="34" charset="0"/>
                <a:ea typeface="Century Gothic"/>
                <a:cs typeface="Century Gothic"/>
                <a:sym typeface="Century Gothic"/>
              </a:rPr>
              <a:t>SPS PROPOSAL </a:t>
            </a:r>
            <a:r>
              <a:rPr lang="en-US" sz="3200" dirty="0">
                <a:latin typeface="Century Gothic" panose="020B0502020202020204" pitchFamily="34" charset="0"/>
                <a:ea typeface="Century Gothic"/>
                <a:cs typeface="Century Gothic"/>
                <a:sym typeface="Century Gothic"/>
              </a:rPr>
              <a:t>FOR </a:t>
            </a:r>
            <a:r>
              <a:rPr lang="en-US" sz="3200" dirty="0" smtClean="0">
                <a:latin typeface="Century Gothic" panose="020B0502020202020204" pitchFamily="34" charset="0"/>
                <a:ea typeface="Century Gothic"/>
                <a:cs typeface="Century Gothic"/>
                <a:sym typeface="Century Gothic"/>
              </a:rPr>
              <a:t>DIPLOMA </a:t>
            </a:r>
            <a:r>
              <a:rPr lang="en-US" sz="3200" dirty="0" smtClean="0">
                <a:latin typeface="Century Gothic" panose="020B0502020202020204" pitchFamily="34" charset="0"/>
                <a:ea typeface="Century Gothic"/>
                <a:cs typeface="Century Gothic"/>
                <a:sym typeface="Century Gothic"/>
              </a:rPr>
              <a:t>STUDENT’S </a:t>
            </a:r>
            <a:r>
              <a:rPr lang="en-US" sz="3200" dirty="0" smtClean="0">
                <a:latin typeface="Century Gothic" panose="020B0502020202020204" pitchFamily="34" charset="0"/>
                <a:ea typeface="Century Gothic"/>
                <a:cs typeface="Century Gothic"/>
                <a:sym typeface="Century Gothic"/>
              </a:rPr>
              <a:t>UP SKILLING PROGRAM</a:t>
            </a:r>
            <a:endParaRPr lang="en-US" sz="3200" dirty="0">
              <a:latin typeface="Century Gothic" panose="020B0502020202020204" pitchFamily="34" charset="0"/>
              <a:ea typeface="Century Gothic"/>
              <a:cs typeface="Century Gothic"/>
              <a:sym typeface="Century Gothic"/>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399" y="1143000"/>
            <a:ext cx="2188473" cy="871994"/>
          </a:xfrm>
          <a:prstGeom prst="rect">
            <a:avLst/>
          </a:prstGeom>
        </p:spPr>
      </p:pic>
      <p:sp>
        <p:nvSpPr>
          <p:cNvPr id="8" name="TextBox 7"/>
          <p:cNvSpPr txBox="1"/>
          <p:nvPr/>
        </p:nvSpPr>
        <p:spPr>
          <a:xfrm>
            <a:off x="6400800" y="4495800"/>
            <a:ext cx="1473480" cy="338554"/>
          </a:xfrm>
          <a:prstGeom prst="rect">
            <a:avLst/>
          </a:prstGeom>
          <a:noFill/>
        </p:spPr>
        <p:txBody>
          <a:bodyPr wrap="none" rtlCol="0">
            <a:spAutoFit/>
          </a:bodyPr>
          <a:lstStyle/>
          <a:p>
            <a:r>
              <a:rPr lang="en-MY" sz="1600" b="1" dirty="0" smtClean="0">
                <a:latin typeface="Century Gothic" panose="020B0502020202020204" pitchFamily="34" charset="0"/>
              </a:rPr>
              <a:t>Prepared for:</a:t>
            </a:r>
            <a:endParaRPr lang="en-MY" sz="1600" b="1" dirty="0">
              <a:latin typeface="Century Gothic" panose="020B0502020202020204" pitchFamily="34" charset="0"/>
            </a:endParaRPr>
          </a:p>
        </p:txBody>
      </p:sp>
      <p:sp>
        <p:nvSpPr>
          <p:cNvPr id="9" name="TextBox 8"/>
          <p:cNvSpPr txBox="1"/>
          <p:nvPr/>
        </p:nvSpPr>
        <p:spPr>
          <a:xfrm>
            <a:off x="737009" y="4495800"/>
            <a:ext cx="1473480" cy="338554"/>
          </a:xfrm>
          <a:prstGeom prst="rect">
            <a:avLst/>
          </a:prstGeom>
          <a:noFill/>
        </p:spPr>
        <p:txBody>
          <a:bodyPr wrap="none" rtlCol="0">
            <a:spAutoFit/>
          </a:bodyPr>
          <a:lstStyle/>
          <a:p>
            <a:r>
              <a:rPr lang="en-MY" sz="1600" b="1" dirty="0" smtClean="0">
                <a:latin typeface="Century Gothic" panose="020B0502020202020204" pitchFamily="34" charset="0"/>
              </a:rPr>
              <a:t>Prepared by:</a:t>
            </a:r>
            <a:endParaRPr lang="en-MY" sz="1600" b="1" dirty="0">
              <a:latin typeface="Century Gothic" panose="020B0502020202020204" pitchFamily="34" charset="0"/>
            </a:endParaRPr>
          </a:p>
        </p:txBody>
      </p:sp>
      <p:pic>
        <p:nvPicPr>
          <p:cNvPr id="1026" name="Picture 2" descr="C:\Users\User\Downloads\taflogo\TAF UiTM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633" y="4859322"/>
            <a:ext cx="3705367" cy="108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0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Proposed Pricing  </a:t>
            </a:r>
            <a:endParaRPr lang="en-MY" sz="2000" dirty="0">
              <a:solidFill>
                <a:prstClr val="black"/>
              </a:solidFill>
              <a:latin typeface="Century Gothic" panose="020B0502020202020204" pitchFamily="34" charset="0"/>
            </a:endParaRPr>
          </a:p>
        </p:txBody>
      </p:sp>
      <p:sp>
        <p:nvSpPr>
          <p:cNvPr id="5" name="Rectangle 4"/>
          <p:cNvSpPr/>
          <p:nvPr/>
        </p:nvSpPr>
        <p:spPr>
          <a:xfrm>
            <a:off x="914400" y="1780163"/>
            <a:ext cx="7029400" cy="1877437"/>
          </a:xfrm>
          <a:prstGeom prst="rect">
            <a:avLst/>
          </a:prstGeom>
        </p:spPr>
        <p:txBody>
          <a:bodyPr wrap="square">
            <a:spAutoFit/>
          </a:bodyPr>
          <a:lstStyle/>
          <a:p>
            <a:pPr marL="285750" indent="-285750" algn="just">
              <a:buFont typeface="Arial" panose="020B0604020202020204" pitchFamily="34" charset="0"/>
              <a:buChar char="•"/>
            </a:pPr>
            <a:r>
              <a:rPr lang="en-US" dirty="0" smtClean="0"/>
              <a:t>Proposed pricing for </a:t>
            </a:r>
            <a:r>
              <a:rPr lang="en-US" dirty="0" err="1" smtClean="0"/>
              <a:t>UiTM</a:t>
            </a:r>
            <a:r>
              <a:rPr lang="en-US" dirty="0" smtClean="0"/>
              <a:t> Accounting Student: </a:t>
            </a:r>
          </a:p>
          <a:p>
            <a:pPr marL="742950" lvl="1" indent="-285750" algn="just">
              <a:buFont typeface="Arial" panose="020B0604020202020204" pitchFamily="34" charset="0"/>
              <a:buChar char="•"/>
            </a:pPr>
            <a:r>
              <a:rPr lang="en-US" sz="1600" dirty="0" smtClean="0"/>
              <a:t>RM60.00 per </a:t>
            </a:r>
            <a:r>
              <a:rPr lang="en-US" sz="1600" dirty="0" err="1" smtClean="0"/>
              <a:t>pax</a:t>
            </a:r>
            <a:r>
              <a:rPr lang="en-US" sz="1600" dirty="0" smtClean="0"/>
              <a:t>.  </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dirty="0" smtClean="0"/>
              <a:t>Participated student will be provided with (Student Kits):</a:t>
            </a:r>
          </a:p>
          <a:p>
            <a:pPr marL="742950" lvl="1" indent="-285750">
              <a:buFont typeface="Arial" panose="020B0604020202020204" pitchFamily="34" charset="0"/>
              <a:buChar char="•"/>
            </a:pPr>
            <a:r>
              <a:rPr lang="en-US" sz="1600" dirty="0" smtClean="0">
                <a:latin typeface="Calibri" panose="020F0502020204030204" pitchFamily="34" charset="0"/>
              </a:rPr>
              <a:t>SPS Student Installer/ Cloud-based ID access</a:t>
            </a:r>
            <a:endParaRPr lang="en-US" sz="1600" dirty="0">
              <a:latin typeface="Calibri" panose="020F0502020204030204" pitchFamily="34" charset="0"/>
            </a:endParaRPr>
          </a:p>
          <a:p>
            <a:pPr marL="742950" lvl="1" indent="-285750">
              <a:buFont typeface="Arial" panose="020B0604020202020204" pitchFamily="34" charset="0"/>
              <a:buChar char="•"/>
            </a:pPr>
            <a:r>
              <a:rPr lang="en-US" sz="1600" dirty="0">
                <a:latin typeface="Calibri" panose="020F0502020204030204" pitchFamily="34" charset="0"/>
              </a:rPr>
              <a:t>SPS Student Manual</a:t>
            </a:r>
          </a:p>
          <a:p>
            <a:pPr marL="742950" lvl="1" indent="-285750">
              <a:buFont typeface="Arial" panose="020B0604020202020204" pitchFamily="34" charset="0"/>
              <a:buChar char="•"/>
            </a:pPr>
            <a:r>
              <a:rPr lang="en-US" sz="1600" dirty="0">
                <a:latin typeface="Calibri" panose="020F0502020204030204" pitchFamily="34" charset="0"/>
              </a:rPr>
              <a:t>CD Interactive</a:t>
            </a:r>
          </a:p>
        </p:txBody>
      </p:sp>
      <p:sp>
        <p:nvSpPr>
          <p:cNvPr id="6" name="Rectangle 5"/>
          <p:cNvSpPr/>
          <p:nvPr/>
        </p:nvSpPr>
        <p:spPr>
          <a:xfrm>
            <a:off x="6565381" y="3200400"/>
            <a:ext cx="1784924" cy="2280496"/>
          </a:xfrm>
          <a:prstGeom prst="rect">
            <a:avLst/>
          </a:prstGeom>
          <a:blipFill dpi="0" rotWithShape="1">
            <a:blip r:embed="rId3">
              <a:extLst>
                <a:ext uri="{28A0092B-C50C-407E-A947-70E740481C1C}">
                  <a14:useLocalDpi xmlns:a14="http://schemas.microsoft.com/office/drawing/2010/main" val="0"/>
                </a:ext>
              </a:extLst>
            </a:blip>
            <a:srcRect/>
            <a:tile tx="0" ty="0" sx="100000" sy="100000" flip="none" algn="tl"/>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4">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3333313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Proposed </a:t>
            </a:r>
            <a:r>
              <a:rPr lang="en-US" sz="2000" dirty="0" smtClean="0">
                <a:solidFill>
                  <a:prstClr val="black"/>
                </a:solidFill>
                <a:latin typeface="Century Gothic" panose="020B0502020202020204" pitchFamily="34" charset="0"/>
              </a:rPr>
              <a:t>Revenue Sharing Model  </a:t>
            </a:r>
            <a:endParaRPr lang="en-MY" sz="2000" dirty="0">
              <a:solidFill>
                <a:prstClr val="black"/>
              </a:solidFill>
              <a:latin typeface="Century Gothic" panose="020B0502020202020204" pitchFamily="34" charset="0"/>
            </a:endParaRPr>
          </a:p>
        </p:txBody>
      </p:sp>
      <p:sp>
        <p:nvSpPr>
          <p:cNvPr id="5" name="Rectangle 4"/>
          <p:cNvSpPr/>
          <p:nvPr/>
        </p:nvSpPr>
        <p:spPr>
          <a:xfrm>
            <a:off x="914400" y="1780163"/>
            <a:ext cx="7029400" cy="861774"/>
          </a:xfrm>
          <a:prstGeom prst="rect">
            <a:avLst/>
          </a:prstGeom>
        </p:spPr>
        <p:txBody>
          <a:bodyPr wrap="square">
            <a:spAutoFit/>
          </a:bodyPr>
          <a:lstStyle/>
          <a:p>
            <a:pPr marL="285750" indent="-285750" algn="just">
              <a:buFont typeface="Arial" panose="020B0604020202020204" pitchFamily="34" charset="0"/>
              <a:buChar char="•"/>
            </a:pPr>
            <a:r>
              <a:rPr lang="en-US" dirty="0" smtClean="0"/>
              <a:t>Proposed </a:t>
            </a:r>
            <a:r>
              <a:rPr lang="en-US" dirty="0" smtClean="0"/>
              <a:t>Revenue for </a:t>
            </a:r>
            <a:r>
              <a:rPr lang="en-US" dirty="0" err="1" smtClean="0"/>
              <a:t>UiTM</a:t>
            </a:r>
            <a:r>
              <a:rPr lang="en-US" dirty="0" smtClean="0"/>
              <a:t> </a:t>
            </a:r>
            <a:r>
              <a:rPr lang="en-US" dirty="0" err="1" smtClean="0"/>
              <a:t>Segamat</a:t>
            </a:r>
            <a:r>
              <a:rPr lang="en-US" dirty="0" smtClean="0"/>
              <a:t>: </a:t>
            </a:r>
            <a:endParaRPr lang="en-US" dirty="0" smtClean="0"/>
          </a:p>
          <a:p>
            <a:pPr marL="742950" lvl="1" indent="-285750" algn="just">
              <a:buFont typeface="Arial" panose="020B0604020202020204" pitchFamily="34" charset="0"/>
              <a:buChar char="•"/>
            </a:pPr>
            <a:r>
              <a:rPr lang="en-US" sz="1600" dirty="0" smtClean="0"/>
              <a:t>10% @ RM6.00 </a:t>
            </a:r>
            <a:r>
              <a:rPr lang="en-US" sz="1600" dirty="0" smtClean="0"/>
              <a:t>per </a:t>
            </a:r>
            <a:r>
              <a:rPr lang="en-US" sz="1600" dirty="0" err="1" smtClean="0"/>
              <a:t>pax</a:t>
            </a:r>
            <a:r>
              <a:rPr lang="en-US" sz="1600" dirty="0" smtClean="0"/>
              <a:t>.  </a:t>
            </a:r>
          </a:p>
          <a:p>
            <a:pPr marL="285750" indent="-285750" algn="just">
              <a:buFont typeface="Arial" panose="020B0604020202020204" pitchFamily="34" charset="0"/>
              <a:buChar char="•"/>
            </a:pPr>
            <a:endParaRPr lang="en-US" sz="1600" dirty="0"/>
          </a:p>
        </p:txBody>
      </p:sp>
      <p:sp>
        <p:nvSpPr>
          <p:cNvPr id="6" name="Rectangle 5"/>
          <p:cNvSpPr/>
          <p:nvPr/>
        </p:nvSpPr>
        <p:spPr>
          <a:xfrm>
            <a:off x="6565381" y="3200400"/>
            <a:ext cx="1784924" cy="2280496"/>
          </a:xfrm>
          <a:prstGeom prst="rect">
            <a:avLst/>
          </a:prstGeom>
          <a:blipFill dpi="0" rotWithShape="1">
            <a:blip r:embed="rId3">
              <a:extLst>
                <a:ext uri="{28A0092B-C50C-407E-A947-70E740481C1C}">
                  <a14:useLocalDpi xmlns:a14="http://schemas.microsoft.com/office/drawing/2010/main" val="0"/>
                </a:ext>
              </a:extLst>
            </a:blip>
            <a:srcRect/>
            <a:tile tx="0" ty="0" sx="100000" sy="100000" flip="none" algn="tl"/>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4">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1247310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8" name="Shape 288"/>
          <p:cNvSpPr txBox="1"/>
          <p:nvPr/>
        </p:nvSpPr>
        <p:spPr>
          <a:xfrm>
            <a:off x="547330" y="1447801"/>
            <a:ext cx="8043858" cy="1295400"/>
          </a:xfrm>
          <a:prstGeom prst="rect">
            <a:avLst/>
          </a:prstGeom>
          <a:noFill/>
          <a:ln>
            <a:noFill/>
          </a:ln>
        </p:spPr>
        <p:txBody>
          <a:bodyPr lIns="84392" tIns="42185" rIns="84392" bIns="42185" anchor="t" anchorCtr="0">
            <a:noAutofit/>
          </a:bodyPr>
          <a:lstStyle/>
          <a:p>
            <a:pPr marL="203200" indent="0">
              <a:buNone/>
            </a:pPr>
            <a:r>
              <a:rPr lang="ms-MY" dirty="0">
                <a:latin typeface="Calibri" panose="020F0502020204030204" pitchFamily="34" charset="0"/>
              </a:rPr>
              <a:t>At the end of the programme, we expected each graduates would be able to</a:t>
            </a:r>
            <a:r>
              <a:rPr lang="ms-MY" dirty="0" smtClean="0">
                <a:latin typeface="Calibri" panose="020F0502020204030204" pitchFamily="34" charset="0"/>
              </a:rPr>
              <a:t>:</a:t>
            </a:r>
          </a:p>
          <a:p>
            <a:pPr marL="203200" indent="0">
              <a:buNone/>
            </a:pPr>
            <a:endParaRPr lang="ms-MY" sz="500" dirty="0">
              <a:latin typeface="Calibri" panose="020F0502020204030204" pitchFamily="34" charset="0"/>
            </a:endParaRPr>
          </a:p>
          <a:p>
            <a:pPr marL="742950" lvl="1" indent="-285750">
              <a:buFont typeface="Arial" panose="020B0604020202020204" pitchFamily="34" charset="0"/>
              <a:buChar char="•"/>
            </a:pPr>
            <a:r>
              <a:rPr lang="en-MY" sz="1600" dirty="0" smtClean="0">
                <a:latin typeface="Calibri" panose="020F0502020204030204" pitchFamily="34" charset="0"/>
              </a:rPr>
              <a:t>Operate and utilize SPS Software (Install, configure &amp; operate).</a:t>
            </a:r>
            <a:endParaRPr lang="en-MY" sz="1600" dirty="0">
              <a:latin typeface="Calibri" panose="020F0502020204030204" pitchFamily="34" charset="0"/>
            </a:endParaRPr>
          </a:p>
          <a:p>
            <a:pPr marL="742950" lvl="1" indent="-285750">
              <a:buFont typeface="Arial" panose="020B0604020202020204" pitchFamily="34" charset="0"/>
              <a:buChar char="•"/>
            </a:pPr>
            <a:r>
              <a:rPr lang="en-US" sz="1600" dirty="0" smtClean="0">
                <a:latin typeface="Calibri" panose="020F0502020204030204" pitchFamily="34" charset="0"/>
              </a:rPr>
              <a:t>Provide consultation &amp; training on SPS.</a:t>
            </a:r>
          </a:p>
          <a:p>
            <a:pPr marL="285750" indent="-285750">
              <a:buFont typeface="Arial" panose="020B0604020202020204" pitchFamily="34" charset="0"/>
              <a:buChar char="•"/>
            </a:pPr>
            <a:endParaRPr lang="en-US" dirty="0">
              <a:latin typeface="Calibri" panose="020F0502020204030204" pitchFamily="34" charset="0"/>
            </a:endParaRPr>
          </a:p>
          <a:p>
            <a:endParaRPr lang="en-US" dirty="0" smtClean="0">
              <a:latin typeface="Calibri" panose="020F0502020204030204" pitchFamily="34" charset="0"/>
            </a:endParaRPr>
          </a:p>
          <a:p>
            <a:r>
              <a:rPr lang="en-US" dirty="0">
                <a:latin typeface="Calibri" panose="020F0502020204030204" pitchFamily="34" charset="0"/>
              </a:rPr>
              <a:t> </a:t>
            </a:r>
            <a:r>
              <a:rPr lang="en-US" dirty="0" smtClean="0">
                <a:latin typeface="Calibri" panose="020F0502020204030204" pitchFamily="34" charset="0"/>
              </a:rPr>
              <a:t> </a:t>
            </a:r>
            <a:endParaRPr lang="en-MY" dirty="0">
              <a:latin typeface="Calibri" panose="020F0502020204030204" pitchFamily="34" charset="0"/>
            </a:endParaRPr>
          </a:p>
        </p:txBody>
      </p:sp>
      <p:sp>
        <p:nvSpPr>
          <p:cNvPr id="9" name="Shape 288"/>
          <p:cNvSpPr txBox="1"/>
          <p:nvPr/>
        </p:nvSpPr>
        <p:spPr>
          <a:xfrm>
            <a:off x="547329" y="2667000"/>
            <a:ext cx="7998793" cy="2667000"/>
          </a:xfrm>
          <a:prstGeom prst="rect">
            <a:avLst/>
          </a:prstGeom>
          <a:noFill/>
          <a:ln>
            <a:noFill/>
          </a:ln>
        </p:spPr>
        <p:txBody>
          <a:bodyPr lIns="84392" tIns="42185" rIns="84392" bIns="42185" anchor="t" anchorCtr="0">
            <a:noAutofit/>
          </a:bodyPr>
          <a:lstStyle/>
          <a:p>
            <a:pPr marL="203200" indent="0">
              <a:buNone/>
            </a:pPr>
            <a:r>
              <a:rPr lang="ms-MY" dirty="0" smtClean="0">
                <a:latin typeface="Calibri" panose="020F0502020204030204" pitchFamily="34" charset="0"/>
              </a:rPr>
              <a:t>SALIHIN deliverables to partipated graduates:</a:t>
            </a:r>
          </a:p>
          <a:p>
            <a:pPr marL="203200" indent="0">
              <a:buNone/>
            </a:pPr>
            <a:endParaRPr lang="ms-MY" sz="500" dirty="0">
              <a:latin typeface="Calibri" panose="020F0502020204030204" pitchFamily="34" charset="0"/>
            </a:endParaRPr>
          </a:p>
          <a:p>
            <a:pPr marL="742950" lvl="1" indent="-285750">
              <a:buFont typeface="Arial" panose="020B0604020202020204" pitchFamily="34" charset="0"/>
              <a:buChar char="•"/>
            </a:pPr>
            <a:r>
              <a:rPr lang="en-MY" sz="1600" dirty="0" smtClean="0">
                <a:latin typeface="Calibri" panose="020F0502020204030204" pitchFamily="34" charset="0"/>
              </a:rPr>
              <a:t>SPS Certifications</a:t>
            </a:r>
          </a:p>
          <a:p>
            <a:pPr marL="1200150" lvl="2" indent="-285750">
              <a:buFont typeface="Arial" panose="020B0604020202020204" pitchFamily="34" charset="0"/>
              <a:buChar char="•"/>
            </a:pPr>
            <a:r>
              <a:rPr lang="en-US" sz="1400" dirty="0" smtClean="0">
                <a:latin typeface="Calibri" panose="020F0502020204030204" pitchFamily="34" charset="0"/>
              </a:rPr>
              <a:t>SPS Participation Certificate</a:t>
            </a:r>
          </a:p>
          <a:p>
            <a:pPr marL="1200150" lvl="2" indent="-285750">
              <a:buFont typeface="Arial" panose="020B0604020202020204" pitchFamily="34" charset="0"/>
              <a:buChar char="•"/>
            </a:pPr>
            <a:r>
              <a:rPr lang="en-US" sz="1400" dirty="0" smtClean="0">
                <a:latin typeface="Calibri" panose="020F0502020204030204" pitchFamily="34" charset="0"/>
              </a:rPr>
              <a:t>SPS Certified Engineer Certificate</a:t>
            </a:r>
          </a:p>
          <a:p>
            <a:pPr marL="1200150" lvl="2" indent="-285750">
              <a:buFont typeface="Arial" panose="020B0604020202020204" pitchFamily="34" charset="0"/>
              <a:buChar char="•"/>
            </a:pPr>
            <a:r>
              <a:rPr lang="en-US" sz="1400" dirty="0" smtClean="0">
                <a:latin typeface="Calibri" panose="020F0502020204030204" pitchFamily="34" charset="0"/>
              </a:rPr>
              <a:t>SPS Consultant Certificate</a:t>
            </a:r>
            <a:endParaRPr lang="en-MY" sz="1400" dirty="0">
              <a:latin typeface="Calibri" panose="020F0502020204030204" pitchFamily="34" charset="0"/>
            </a:endParaRPr>
          </a:p>
          <a:p>
            <a:pPr marL="742950" lvl="1" indent="-285750">
              <a:buFont typeface="Arial" panose="020B0604020202020204" pitchFamily="34" charset="0"/>
              <a:buChar char="•"/>
            </a:pPr>
            <a:r>
              <a:rPr lang="en-US" sz="1600" dirty="0" smtClean="0">
                <a:latin typeface="Calibri" panose="020F0502020204030204" pitchFamily="34" charset="0"/>
              </a:rPr>
              <a:t>1 Year Free SPS License</a:t>
            </a:r>
          </a:p>
          <a:p>
            <a:pPr marL="742950" lvl="1" indent="-285750">
              <a:buFont typeface="Arial" panose="020B0604020202020204" pitchFamily="34" charset="0"/>
              <a:buChar char="•"/>
            </a:pPr>
            <a:r>
              <a:rPr lang="en-US" sz="1600" dirty="0" smtClean="0">
                <a:latin typeface="Calibri" panose="020F0502020204030204" pitchFamily="34" charset="0"/>
              </a:rPr>
              <a:t>1 Year Free SPS Support Service</a:t>
            </a:r>
          </a:p>
          <a:p>
            <a:pPr marL="285750" indent="-285750">
              <a:buFont typeface="Arial" panose="020B0604020202020204" pitchFamily="34" charset="0"/>
              <a:buChar char="•"/>
            </a:pPr>
            <a:endParaRPr lang="en-US" dirty="0">
              <a:latin typeface="Calibri" panose="020F0502020204030204" pitchFamily="34" charset="0"/>
            </a:endParaRPr>
          </a:p>
          <a:p>
            <a:endParaRPr lang="en-US" dirty="0" smtClean="0">
              <a:latin typeface="Calibri" panose="020F0502020204030204" pitchFamily="34" charset="0"/>
            </a:endParaRPr>
          </a:p>
          <a:p>
            <a:r>
              <a:rPr lang="en-US" dirty="0">
                <a:latin typeface="Calibri" panose="020F0502020204030204" pitchFamily="34" charset="0"/>
              </a:rPr>
              <a:t> </a:t>
            </a:r>
            <a:r>
              <a:rPr lang="en-US" dirty="0" smtClean="0">
                <a:latin typeface="Calibri" panose="020F0502020204030204" pitchFamily="34" charset="0"/>
              </a:rPr>
              <a:t> </a:t>
            </a:r>
            <a:endParaRPr lang="en-MY" dirty="0">
              <a:latin typeface="Calibri" panose="020F0502020204030204" pitchFamily="34" charset="0"/>
            </a:endParaRPr>
          </a:p>
        </p:txBody>
      </p:sp>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Expected Outcomes &amp; Deliverables </a:t>
            </a:r>
            <a:endParaRPr lang="en-MY" sz="2000" dirty="0">
              <a:solidFill>
                <a:prstClr val="black"/>
              </a:solidFill>
              <a:latin typeface="Century Gothic" panose="020B0502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2743200"/>
            <a:ext cx="2438400" cy="31833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62064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7" name="Shape 427"/>
          <p:cNvSpPr/>
          <p:nvPr/>
        </p:nvSpPr>
        <p:spPr>
          <a:xfrm>
            <a:off x="2773547" y="5964298"/>
            <a:ext cx="3618153" cy="284102"/>
          </a:xfrm>
          <a:prstGeom prst="rect">
            <a:avLst/>
          </a:prstGeom>
          <a:noFill/>
          <a:ln>
            <a:noFill/>
          </a:ln>
        </p:spPr>
        <p:txBody>
          <a:bodyPr lIns="84392" tIns="42185" rIns="84392" bIns="42185" anchor="t" anchorCtr="0">
            <a:noAutofit/>
          </a:bodyPr>
          <a:lstStyle/>
          <a:p>
            <a:pPr algn="ctr">
              <a:buSzPct val="25000"/>
            </a:pPr>
            <a:r>
              <a:rPr lang="en-US" sz="1292" b="1" dirty="0" err="1">
                <a:solidFill>
                  <a:srgbClr val="FF0000"/>
                </a:solidFill>
                <a:latin typeface="Calibri"/>
                <a:ea typeface="Calibri"/>
                <a:cs typeface="Calibri"/>
                <a:sym typeface="Calibri"/>
              </a:rPr>
              <a:t>Careline</a:t>
            </a:r>
            <a:r>
              <a:rPr lang="en-US" sz="1292" b="1" dirty="0">
                <a:solidFill>
                  <a:srgbClr val="FF0000"/>
                </a:solidFill>
                <a:latin typeface="Calibri"/>
                <a:ea typeface="Calibri"/>
                <a:cs typeface="Calibri"/>
                <a:sym typeface="Calibri"/>
              </a:rPr>
              <a:t> : 1 300 88 5678</a:t>
            </a:r>
          </a:p>
        </p:txBody>
      </p:sp>
      <p:sp>
        <p:nvSpPr>
          <p:cNvPr id="428" name="Shape 428"/>
          <p:cNvSpPr/>
          <p:nvPr/>
        </p:nvSpPr>
        <p:spPr>
          <a:xfrm>
            <a:off x="2362200" y="5165003"/>
            <a:ext cx="4385431" cy="681844"/>
          </a:xfrm>
          <a:prstGeom prst="rect">
            <a:avLst/>
          </a:prstGeom>
          <a:noFill/>
          <a:ln>
            <a:noFill/>
          </a:ln>
        </p:spPr>
        <p:txBody>
          <a:bodyPr lIns="84392" tIns="42185" rIns="84392" bIns="42185" anchor="t" anchorCtr="0">
            <a:noAutofit/>
          </a:bodyPr>
          <a:lstStyle/>
          <a:p>
            <a:pPr algn="ctr">
              <a:buSzPct val="25000"/>
            </a:pPr>
            <a:r>
              <a:rPr lang="en-US" sz="1292" b="1" dirty="0">
                <a:latin typeface="Calibri"/>
                <a:ea typeface="Calibri"/>
                <a:cs typeface="Calibri"/>
                <a:sym typeface="Calibri"/>
              </a:rPr>
              <a:t>Official Website : </a:t>
            </a:r>
            <a:r>
              <a:rPr lang="en-US" sz="1292" b="1" dirty="0" smtClean="0">
                <a:latin typeface="Calibri"/>
                <a:ea typeface="Calibri"/>
                <a:cs typeface="Calibri"/>
                <a:sym typeface="Calibri"/>
              </a:rPr>
              <a:t>www.</a:t>
            </a:r>
            <a:r>
              <a:rPr lang="en-US" sz="1292" dirty="0" smtClean="0">
                <a:latin typeface="Arial"/>
                <a:ea typeface="Arial"/>
                <a:cs typeface="Arial"/>
                <a:sym typeface="Arial"/>
              </a:rPr>
              <a:t>salihin</a:t>
            </a:r>
            <a:r>
              <a:rPr lang="en-US" sz="1292" b="1" dirty="0" smtClean="0">
                <a:latin typeface="Calibri"/>
                <a:ea typeface="Calibri"/>
                <a:cs typeface="Calibri"/>
                <a:sym typeface="Calibri"/>
              </a:rPr>
              <a:t>.com.my</a:t>
            </a:r>
            <a:endParaRPr lang="en-US" sz="1292" b="1" dirty="0">
              <a:latin typeface="Calibri"/>
              <a:ea typeface="Calibri"/>
              <a:cs typeface="Calibri"/>
              <a:sym typeface="Calibri"/>
            </a:endParaRPr>
          </a:p>
          <a:p>
            <a:pPr algn="ctr">
              <a:buSzPct val="25000"/>
            </a:pPr>
            <a:r>
              <a:rPr lang="en-US" sz="1292" b="1" dirty="0">
                <a:latin typeface="Calibri"/>
                <a:ea typeface="Calibri"/>
                <a:cs typeface="Calibri"/>
                <a:sym typeface="Calibri"/>
              </a:rPr>
              <a:t>Customer Service : </a:t>
            </a:r>
            <a:r>
              <a:rPr lang="en-US" sz="1292" b="1" dirty="0" smtClean="0">
                <a:latin typeface="Calibri"/>
                <a:ea typeface="Calibri"/>
                <a:cs typeface="Calibri"/>
                <a:sym typeface="Calibri"/>
              </a:rPr>
              <a:t>www.salihinpremier.com</a:t>
            </a:r>
            <a:endParaRPr lang="en-US" sz="1292" b="1" dirty="0">
              <a:latin typeface="Calibri"/>
              <a:ea typeface="Calibri"/>
              <a:cs typeface="Calibri"/>
              <a:sym typeface="Calibri"/>
            </a:endParaRPr>
          </a:p>
          <a:p>
            <a:pPr algn="ctr">
              <a:buSzPct val="25000"/>
            </a:pPr>
            <a:r>
              <a:rPr lang="en-US" sz="1292" b="1" dirty="0">
                <a:latin typeface="Calibri"/>
                <a:ea typeface="Calibri"/>
                <a:cs typeface="Calibri"/>
                <a:sym typeface="Calibri"/>
              </a:rPr>
              <a:t>E-mail : </a:t>
            </a:r>
            <a:r>
              <a:rPr lang="en-US" sz="1292" b="1" dirty="0" smtClean="0">
                <a:latin typeface="Calibri"/>
                <a:ea typeface="Calibri"/>
                <a:cs typeface="Calibri"/>
                <a:sym typeface="Calibri"/>
              </a:rPr>
              <a:t>info@</a:t>
            </a:r>
            <a:r>
              <a:rPr lang="en-US" sz="1292" dirty="0" smtClean="0">
                <a:latin typeface="Arial"/>
                <a:ea typeface="Arial"/>
                <a:cs typeface="Arial"/>
                <a:sym typeface="Arial"/>
              </a:rPr>
              <a:t>salihin</a:t>
            </a:r>
            <a:r>
              <a:rPr lang="en-US" sz="1292" b="1" dirty="0" smtClean="0">
                <a:latin typeface="Calibri"/>
                <a:ea typeface="Calibri"/>
                <a:cs typeface="Calibri"/>
                <a:sym typeface="Calibri"/>
              </a:rPr>
              <a:t>.com.my</a:t>
            </a:r>
            <a:endParaRPr lang="en-US" sz="1292" b="1" dirty="0">
              <a:latin typeface="Calibri"/>
              <a:ea typeface="Calibri"/>
              <a:cs typeface="Calibri"/>
              <a:sym typeface="Calibri"/>
            </a:endParaRPr>
          </a:p>
        </p:txBody>
      </p:sp>
      <p:cxnSp>
        <p:nvCxnSpPr>
          <p:cNvPr id="429" name="Shape 429"/>
          <p:cNvCxnSpPr/>
          <p:nvPr/>
        </p:nvCxnSpPr>
        <p:spPr>
          <a:xfrm>
            <a:off x="838200" y="4791263"/>
            <a:ext cx="7620000" cy="0"/>
          </a:xfrm>
          <a:prstGeom prst="straightConnector1">
            <a:avLst/>
          </a:prstGeom>
          <a:noFill/>
          <a:ln w="38100" cap="flat" cmpd="sng">
            <a:solidFill>
              <a:schemeClr val="accent2"/>
            </a:solidFill>
            <a:prstDash val="solid"/>
            <a:round/>
            <a:headEnd type="none" w="med" len="med"/>
            <a:tailEnd type="none" w="med" len="med"/>
          </a:ln>
        </p:spPr>
      </p:cxnSp>
      <p:pic>
        <p:nvPicPr>
          <p:cNvPr id="430" name="Shape 430"/>
          <p:cNvPicPr preferRelativeResize="0"/>
          <p:nvPr/>
        </p:nvPicPr>
        <p:blipFill rotWithShape="1">
          <a:blip r:embed="rId3">
            <a:alphaModFix/>
          </a:blip>
          <a:srcRect/>
          <a:stretch/>
        </p:blipFill>
        <p:spPr>
          <a:xfrm>
            <a:off x="5618017" y="1899987"/>
            <a:ext cx="2209800" cy="2039814"/>
          </a:xfrm>
          <a:prstGeom prst="rect">
            <a:avLst/>
          </a:prstGeom>
          <a:noFill/>
          <a:ln>
            <a:noFill/>
          </a:ln>
        </p:spPr>
      </p:pic>
      <p:sp>
        <p:nvSpPr>
          <p:cNvPr id="433" name="Shape 433"/>
          <p:cNvSpPr/>
          <p:nvPr/>
        </p:nvSpPr>
        <p:spPr>
          <a:xfrm>
            <a:off x="1045713" y="1567869"/>
            <a:ext cx="5701919" cy="3210345"/>
          </a:xfrm>
          <a:prstGeom prst="rect">
            <a:avLst/>
          </a:prstGeom>
          <a:noFill/>
          <a:ln>
            <a:noFill/>
          </a:ln>
        </p:spPr>
        <p:txBody>
          <a:bodyPr lIns="84392" tIns="42185" rIns="84392" bIns="42185" anchor="t" anchorCtr="0">
            <a:noAutofit/>
          </a:bodyPr>
          <a:lstStyle/>
          <a:p>
            <a:pPr>
              <a:buSzPct val="25000"/>
            </a:pPr>
            <a:r>
              <a:rPr lang="en-US" sz="1400" b="1" dirty="0">
                <a:solidFill>
                  <a:srgbClr val="0F243E"/>
                </a:solidFill>
                <a:ea typeface="Century Gothic"/>
                <a:cs typeface="Century Gothic"/>
                <a:sym typeface="Century Gothic"/>
              </a:rPr>
              <a:t>CORPORATE CENTRE:</a:t>
            </a:r>
          </a:p>
          <a:p>
            <a:endParaRPr sz="1400" dirty="0">
              <a:solidFill>
                <a:srgbClr val="0F243E"/>
              </a:solidFill>
              <a:ea typeface="Century Gothic"/>
              <a:cs typeface="Century Gothic"/>
              <a:sym typeface="Century Gothic"/>
            </a:endParaRPr>
          </a:p>
          <a:p>
            <a:pPr>
              <a:buSzPct val="25000"/>
            </a:pPr>
            <a:r>
              <a:rPr lang="en-US" sz="1400" dirty="0" smtClean="0">
                <a:solidFill>
                  <a:srgbClr val="0F243E"/>
                </a:solidFill>
                <a:ea typeface="Century Gothic"/>
                <a:cs typeface="Century Gothic"/>
                <a:sym typeface="Century Gothic"/>
              </a:rPr>
              <a:t>TAF UITM</a:t>
            </a:r>
            <a:endParaRPr lang="en-US" sz="1400" dirty="0">
              <a:solidFill>
                <a:srgbClr val="0F243E"/>
              </a:solidFill>
              <a:ea typeface="Century Gothic"/>
              <a:cs typeface="Century Gothic"/>
              <a:sym typeface="Century Gothic"/>
            </a:endParaRPr>
          </a:p>
          <a:p>
            <a:pPr>
              <a:buSzPct val="25000"/>
            </a:pPr>
            <a:r>
              <a:rPr lang="en-US" sz="1400" dirty="0" smtClean="0">
                <a:solidFill>
                  <a:srgbClr val="0F243E"/>
                </a:solidFill>
                <a:ea typeface="Century Gothic"/>
                <a:cs typeface="Century Gothic"/>
                <a:sym typeface="Century Gothic"/>
              </a:rPr>
              <a:t>Faculty of Accountancy</a:t>
            </a:r>
            <a:endParaRPr lang="en-US" sz="1400" dirty="0">
              <a:solidFill>
                <a:srgbClr val="0F243E"/>
              </a:solidFill>
              <a:ea typeface="Century Gothic"/>
              <a:cs typeface="Century Gothic"/>
              <a:sym typeface="Century Gothic"/>
            </a:endParaRPr>
          </a:p>
          <a:p>
            <a:pPr>
              <a:buSzPct val="25000"/>
            </a:pPr>
            <a:r>
              <a:rPr lang="en-US" sz="1400" dirty="0" smtClean="0">
                <a:solidFill>
                  <a:srgbClr val="0F243E"/>
                </a:solidFill>
                <a:ea typeface="Century Gothic"/>
                <a:cs typeface="Century Gothic"/>
                <a:sym typeface="Century Gothic"/>
              </a:rPr>
              <a:t>Level 1 &amp; 2, FPA Buildings</a:t>
            </a:r>
            <a:endParaRPr lang="en-US" sz="1400" dirty="0">
              <a:solidFill>
                <a:srgbClr val="0F243E"/>
              </a:solidFill>
              <a:ea typeface="Century Gothic"/>
              <a:cs typeface="Century Gothic"/>
              <a:sym typeface="Century Gothic"/>
            </a:endParaRPr>
          </a:p>
          <a:p>
            <a:pPr>
              <a:buSzPct val="25000"/>
            </a:pPr>
            <a:r>
              <a:rPr lang="en-US" sz="1400" dirty="0" err="1" smtClean="0">
                <a:solidFill>
                  <a:srgbClr val="0F243E"/>
                </a:solidFill>
                <a:ea typeface="Century Gothic"/>
                <a:cs typeface="Century Gothic"/>
                <a:sym typeface="Century Gothic"/>
              </a:rPr>
              <a:t>UiTM</a:t>
            </a:r>
            <a:r>
              <a:rPr lang="en-US" sz="1400" dirty="0" smtClean="0">
                <a:solidFill>
                  <a:srgbClr val="0F243E"/>
                </a:solidFill>
                <a:ea typeface="Century Gothic"/>
                <a:cs typeface="Century Gothic"/>
                <a:sym typeface="Century Gothic"/>
              </a:rPr>
              <a:t> Selangor, </a:t>
            </a:r>
            <a:r>
              <a:rPr lang="en-US" sz="1400" dirty="0" err="1" smtClean="0">
                <a:solidFill>
                  <a:srgbClr val="0F243E"/>
                </a:solidFill>
                <a:ea typeface="Century Gothic"/>
                <a:cs typeface="Century Gothic"/>
                <a:sym typeface="Century Gothic"/>
              </a:rPr>
              <a:t>Kampus</a:t>
            </a:r>
            <a:r>
              <a:rPr lang="en-US" sz="1400" dirty="0" smtClean="0">
                <a:solidFill>
                  <a:srgbClr val="0F243E"/>
                </a:solidFill>
                <a:ea typeface="Century Gothic"/>
                <a:cs typeface="Century Gothic"/>
                <a:sym typeface="Century Gothic"/>
              </a:rPr>
              <a:t> </a:t>
            </a:r>
            <a:r>
              <a:rPr lang="en-US" sz="1400" dirty="0" err="1" smtClean="0">
                <a:solidFill>
                  <a:srgbClr val="0F243E"/>
                </a:solidFill>
                <a:ea typeface="Century Gothic"/>
                <a:cs typeface="Century Gothic"/>
                <a:sym typeface="Century Gothic"/>
              </a:rPr>
              <a:t>Puncak</a:t>
            </a:r>
            <a:r>
              <a:rPr lang="en-US" sz="1400" dirty="0" smtClean="0">
                <a:solidFill>
                  <a:srgbClr val="0F243E"/>
                </a:solidFill>
                <a:ea typeface="Century Gothic"/>
                <a:cs typeface="Century Gothic"/>
                <a:sym typeface="Century Gothic"/>
              </a:rPr>
              <a:t> </a:t>
            </a:r>
            <a:r>
              <a:rPr lang="en-US" sz="1400" dirty="0" err="1" smtClean="0">
                <a:solidFill>
                  <a:srgbClr val="0F243E"/>
                </a:solidFill>
                <a:ea typeface="Century Gothic"/>
                <a:cs typeface="Century Gothic"/>
                <a:sym typeface="Century Gothic"/>
              </a:rPr>
              <a:t>Alam</a:t>
            </a:r>
            <a:endParaRPr lang="en-US" sz="1400" dirty="0">
              <a:solidFill>
                <a:srgbClr val="0F243E"/>
              </a:solidFill>
              <a:ea typeface="Century Gothic"/>
              <a:cs typeface="Century Gothic"/>
              <a:sym typeface="Century Gothic"/>
            </a:endParaRPr>
          </a:p>
          <a:p>
            <a:pPr>
              <a:buSzPct val="25000"/>
            </a:pPr>
            <a:r>
              <a:rPr lang="en-US" sz="1400" dirty="0" smtClean="0">
                <a:solidFill>
                  <a:srgbClr val="0F243E"/>
                </a:solidFill>
                <a:ea typeface="Century Gothic"/>
                <a:cs typeface="Century Gothic"/>
                <a:sym typeface="Century Gothic"/>
              </a:rPr>
              <a:t>42300 Bandar </a:t>
            </a:r>
            <a:r>
              <a:rPr lang="en-US" sz="1400" dirty="0" err="1" smtClean="0">
                <a:solidFill>
                  <a:srgbClr val="0F243E"/>
                </a:solidFill>
                <a:ea typeface="Century Gothic"/>
                <a:cs typeface="Century Gothic"/>
                <a:sym typeface="Century Gothic"/>
              </a:rPr>
              <a:t>Puncak</a:t>
            </a:r>
            <a:r>
              <a:rPr lang="en-US" sz="1400" dirty="0" smtClean="0">
                <a:solidFill>
                  <a:srgbClr val="0F243E"/>
                </a:solidFill>
                <a:ea typeface="Century Gothic"/>
                <a:cs typeface="Century Gothic"/>
                <a:sym typeface="Century Gothic"/>
              </a:rPr>
              <a:t> </a:t>
            </a:r>
            <a:r>
              <a:rPr lang="en-US" sz="1400" dirty="0" err="1" smtClean="0">
                <a:solidFill>
                  <a:srgbClr val="0F243E"/>
                </a:solidFill>
                <a:ea typeface="Century Gothic"/>
                <a:cs typeface="Century Gothic"/>
                <a:sym typeface="Century Gothic"/>
              </a:rPr>
              <a:t>Alam</a:t>
            </a:r>
            <a:endParaRPr lang="en-US" sz="1400" dirty="0">
              <a:solidFill>
                <a:srgbClr val="0F243E"/>
              </a:solidFill>
              <a:ea typeface="Century Gothic"/>
              <a:cs typeface="Century Gothic"/>
              <a:sym typeface="Century Gothic"/>
            </a:endParaRPr>
          </a:p>
          <a:p>
            <a:pPr>
              <a:buSzPct val="25000"/>
            </a:pPr>
            <a:r>
              <a:rPr lang="en-US" sz="1400" dirty="0" smtClean="0">
                <a:solidFill>
                  <a:srgbClr val="0F243E"/>
                </a:solidFill>
                <a:ea typeface="Century Gothic"/>
                <a:cs typeface="Century Gothic"/>
                <a:sym typeface="Century Gothic"/>
              </a:rPr>
              <a:t>Selangor </a:t>
            </a:r>
            <a:r>
              <a:rPr lang="en-US" sz="1400" dirty="0" err="1" smtClean="0">
                <a:solidFill>
                  <a:srgbClr val="0F243E"/>
                </a:solidFill>
                <a:ea typeface="Century Gothic"/>
                <a:cs typeface="Century Gothic"/>
                <a:sym typeface="Century Gothic"/>
              </a:rPr>
              <a:t>Darul</a:t>
            </a:r>
            <a:r>
              <a:rPr lang="en-US" sz="1400" dirty="0" smtClean="0">
                <a:solidFill>
                  <a:srgbClr val="0F243E"/>
                </a:solidFill>
                <a:ea typeface="Century Gothic"/>
                <a:cs typeface="Century Gothic"/>
                <a:sym typeface="Century Gothic"/>
              </a:rPr>
              <a:t> Ehsan, Malaysia</a:t>
            </a:r>
            <a:endParaRPr lang="en-US" sz="1400" dirty="0">
              <a:solidFill>
                <a:srgbClr val="0F243E"/>
              </a:solidFill>
              <a:ea typeface="Century Gothic"/>
              <a:cs typeface="Century Gothic"/>
              <a:sym typeface="Century Gothic"/>
            </a:endParaRPr>
          </a:p>
          <a:p>
            <a:endParaRPr sz="1400" dirty="0">
              <a:solidFill>
                <a:srgbClr val="0F243E"/>
              </a:solidFill>
              <a:ea typeface="Century Gothic"/>
              <a:cs typeface="Century Gothic"/>
              <a:sym typeface="Century Gothic"/>
            </a:endParaRPr>
          </a:p>
          <a:p>
            <a:pPr>
              <a:buSzPct val="25000"/>
            </a:pPr>
            <a:r>
              <a:rPr lang="en-US" sz="1400" dirty="0">
                <a:solidFill>
                  <a:srgbClr val="0F243E"/>
                </a:solidFill>
                <a:ea typeface="Century Gothic"/>
                <a:cs typeface="Century Gothic"/>
                <a:sym typeface="Century Gothic"/>
              </a:rPr>
              <a:t>Tel: </a:t>
            </a:r>
            <a:r>
              <a:rPr lang="en-US" sz="1400" dirty="0" smtClean="0">
                <a:solidFill>
                  <a:srgbClr val="0F243E"/>
                </a:solidFill>
                <a:ea typeface="Century Gothic"/>
                <a:cs typeface="Century Gothic"/>
                <a:sym typeface="Century Gothic"/>
              </a:rPr>
              <a:t>+</a:t>
            </a:r>
            <a:r>
              <a:rPr lang="en-US" sz="1400" dirty="0">
                <a:solidFill>
                  <a:srgbClr val="0F243E"/>
                </a:solidFill>
                <a:ea typeface="Century Gothic"/>
                <a:cs typeface="Century Gothic"/>
                <a:sym typeface="Century Gothic"/>
              </a:rPr>
              <a:t>6</a:t>
            </a:r>
          </a:p>
          <a:p>
            <a:pPr>
              <a:buSzPct val="25000"/>
            </a:pPr>
            <a:r>
              <a:rPr lang="en-US" sz="1400" dirty="0">
                <a:solidFill>
                  <a:srgbClr val="0F243E"/>
                </a:solidFill>
                <a:ea typeface="Century Gothic"/>
                <a:cs typeface="Century Gothic"/>
                <a:sym typeface="Century Gothic"/>
              </a:rPr>
              <a:t>Fax: +</a:t>
            </a:r>
            <a:r>
              <a:rPr lang="en-US" sz="1400" dirty="0" smtClean="0">
                <a:solidFill>
                  <a:srgbClr val="0F243E"/>
                </a:solidFill>
                <a:ea typeface="Century Gothic"/>
                <a:cs typeface="Century Gothic"/>
                <a:sym typeface="Century Gothic"/>
              </a:rPr>
              <a:t>6</a:t>
            </a:r>
            <a:endParaRPr lang="en-US" sz="1400" dirty="0">
              <a:solidFill>
                <a:srgbClr val="0F243E"/>
              </a:solidFill>
              <a:ea typeface="Century Gothic"/>
              <a:cs typeface="Century Gothic"/>
              <a:sym typeface="Century Gothic"/>
            </a:endParaRPr>
          </a:p>
          <a:p>
            <a:endParaRPr sz="1400" dirty="0">
              <a:solidFill>
                <a:srgbClr val="0F243E"/>
              </a:solidFill>
              <a:ea typeface="Century Gothic"/>
              <a:cs typeface="Century Gothic"/>
              <a:sym typeface="Century Gothic"/>
            </a:endParaRPr>
          </a:p>
          <a:p>
            <a:pPr>
              <a:buSzPct val="25000"/>
            </a:pPr>
            <a:r>
              <a:rPr lang="en-US" sz="1400" b="1" dirty="0">
                <a:solidFill>
                  <a:srgbClr val="FF0000"/>
                </a:solidFill>
                <a:ea typeface="Century Gothic"/>
                <a:cs typeface="Century Gothic"/>
                <a:sym typeface="Century Gothic"/>
              </a:rPr>
              <a:t>CONSULTANT: </a:t>
            </a:r>
            <a:r>
              <a:rPr lang="en-US" sz="1400" dirty="0" smtClean="0">
                <a:solidFill>
                  <a:srgbClr val="FF0000"/>
                </a:solidFill>
                <a:ea typeface="Century Gothic"/>
                <a:cs typeface="Century Gothic"/>
                <a:sym typeface="Century Gothic"/>
              </a:rPr>
              <a:t> </a:t>
            </a:r>
            <a:r>
              <a:rPr lang="en-US" sz="1400" dirty="0">
                <a:solidFill>
                  <a:srgbClr val="FF0000"/>
                </a:solidFill>
                <a:ea typeface="Century Gothic"/>
                <a:cs typeface="Century Gothic"/>
                <a:sym typeface="Century Gothic"/>
              </a:rPr>
              <a:t>	</a:t>
            </a:r>
          </a:p>
          <a:p>
            <a:pPr>
              <a:buSzPct val="25000"/>
            </a:pPr>
            <a:r>
              <a:rPr lang="en-US" sz="1400" b="1" dirty="0">
                <a:solidFill>
                  <a:srgbClr val="FF0000"/>
                </a:solidFill>
                <a:ea typeface="Century Gothic"/>
                <a:cs typeface="Century Gothic"/>
                <a:sym typeface="Century Gothic"/>
              </a:rPr>
              <a:t>EMAIL: </a:t>
            </a:r>
            <a:r>
              <a:rPr lang="en-US" sz="1400" dirty="0">
                <a:solidFill>
                  <a:srgbClr val="FF0000"/>
                </a:solidFill>
                <a:ea typeface="Century Gothic"/>
                <a:cs typeface="Century Gothic"/>
                <a:sym typeface="Century Gothic"/>
              </a:rPr>
              <a:t>	</a:t>
            </a:r>
          </a:p>
        </p:txBody>
      </p:sp>
      <p:sp>
        <p:nvSpPr>
          <p:cNvPr id="10" name="Rectangle 9"/>
          <p:cNvSpPr/>
          <p:nvPr/>
        </p:nvSpPr>
        <p:spPr>
          <a:xfrm>
            <a:off x="4343400" y="670779"/>
            <a:ext cx="4876799" cy="400110"/>
          </a:xfrm>
          <a:prstGeom prst="rect">
            <a:avLst/>
          </a:prstGeom>
        </p:spPr>
        <p:txBody>
          <a:bodyPr wrap="square">
            <a:spAutoFit/>
          </a:bodyPr>
          <a:lstStyle/>
          <a:p>
            <a:pPr indent="480658">
              <a:buSzPct val="25000"/>
            </a:pPr>
            <a:r>
              <a:rPr lang="en-US" sz="2000" dirty="0" smtClean="0">
                <a:ea typeface="Calibri"/>
                <a:cs typeface="Calibri"/>
                <a:sym typeface="Calibri"/>
              </a:rPr>
              <a:t>OFFICIAL ADDRESS &amp; CONTACT PERSON</a:t>
            </a:r>
            <a:endParaRPr lang="en-US" sz="2000" dirty="0">
              <a:ea typeface="Calibri"/>
              <a:cs typeface="Calibri"/>
              <a:sym typeface="Calibri"/>
            </a:endParaRPr>
          </a:p>
        </p:txBody>
      </p:sp>
      <p:sp>
        <p:nvSpPr>
          <p:cNvPr id="11" name="TextBox 10"/>
          <p:cNvSpPr txBox="1"/>
          <p:nvPr/>
        </p:nvSpPr>
        <p:spPr>
          <a:xfrm>
            <a:off x="6747631" y="209642"/>
            <a:ext cx="2472568" cy="584775"/>
          </a:xfrm>
          <a:prstGeom prst="rect">
            <a:avLst/>
          </a:prstGeom>
          <a:noFill/>
        </p:spPr>
        <p:txBody>
          <a:bodyPr wrap="square" rtlCol="0">
            <a:spAutoFit/>
          </a:bodyPr>
          <a:lstStyle/>
          <a:p>
            <a:r>
              <a:rPr lang="en-MY" sz="3200" b="1" dirty="0" smtClean="0"/>
              <a:t>CONTACT US</a:t>
            </a:r>
            <a:endParaRPr lang="en-MY" sz="2800" dirty="0"/>
          </a:p>
        </p:txBody>
      </p:sp>
      <p:sp>
        <p:nvSpPr>
          <p:cNvPr id="9" name="Shape 427"/>
          <p:cNvSpPr/>
          <p:nvPr/>
        </p:nvSpPr>
        <p:spPr>
          <a:xfrm>
            <a:off x="2743977" y="4897498"/>
            <a:ext cx="3618153" cy="284102"/>
          </a:xfrm>
          <a:prstGeom prst="rect">
            <a:avLst/>
          </a:prstGeom>
          <a:noFill/>
          <a:ln>
            <a:noFill/>
          </a:ln>
        </p:spPr>
        <p:txBody>
          <a:bodyPr lIns="84392" tIns="42185" rIns="84392" bIns="42185" anchor="t" anchorCtr="0">
            <a:noAutofit/>
          </a:bodyPr>
          <a:lstStyle/>
          <a:p>
            <a:pPr algn="ctr">
              <a:buSzPct val="25000"/>
            </a:pPr>
            <a:r>
              <a:rPr lang="en-US" sz="1292" b="1" dirty="0" smtClean="0">
                <a:latin typeface="Calibri"/>
                <a:ea typeface="Calibri"/>
                <a:cs typeface="Calibri"/>
                <a:sym typeface="Calibri"/>
              </a:rPr>
              <a:t>TAF UITM is Authorized Partner of SPS</a:t>
            </a:r>
            <a:endParaRPr lang="en-US" sz="1292" b="1" dirty="0">
              <a:latin typeface="Calibri"/>
              <a:ea typeface="Calibri"/>
              <a:cs typeface="Calibri"/>
              <a:sym typeface="Calibri"/>
            </a:endParaRPr>
          </a:p>
        </p:txBody>
      </p:sp>
    </p:spTree>
    <p:extLst>
      <p:ext uri="{BB962C8B-B14F-4D97-AF65-F5344CB8AC3E}">
        <p14:creationId xmlns:p14="http://schemas.microsoft.com/office/powerpoint/2010/main" val="4479505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3" name="TextBox 12"/>
          <p:cNvSpPr txBox="1"/>
          <p:nvPr/>
        </p:nvSpPr>
        <p:spPr>
          <a:xfrm>
            <a:off x="457200" y="209642"/>
            <a:ext cx="4648200" cy="523220"/>
          </a:xfrm>
          <a:prstGeom prst="rect">
            <a:avLst/>
          </a:prstGeom>
          <a:noFill/>
        </p:spPr>
        <p:txBody>
          <a:bodyPr wrap="square" rtlCol="0">
            <a:spAutoFit/>
          </a:bodyPr>
          <a:lstStyle/>
          <a:p>
            <a:r>
              <a:rPr lang="en-US" sz="2800" b="1" dirty="0" smtClean="0">
                <a:latin typeface="Century Gothic" panose="020B0502020202020204" pitchFamily="34" charset="0"/>
              </a:rPr>
              <a:t>EXECUTIVE SUMMARY</a:t>
            </a:r>
            <a:endParaRPr lang="en-MY" sz="2800" b="1" dirty="0">
              <a:latin typeface="Century Gothic" panose="020B0502020202020204" pitchFamily="34" charset="0"/>
            </a:endParaRPr>
          </a:p>
        </p:txBody>
      </p:sp>
      <p:sp>
        <p:nvSpPr>
          <p:cNvPr id="14" name="Rectangle 13"/>
          <p:cNvSpPr/>
          <p:nvPr/>
        </p:nvSpPr>
        <p:spPr>
          <a:xfrm>
            <a:off x="457200" y="670779"/>
            <a:ext cx="5486400" cy="400110"/>
          </a:xfrm>
          <a:prstGeom prst="rect">
            <a:avLst/>
          </a:prstGeom>
        </p:spPr>
        <p:txBody>
          <a:bodyPr wrap="square">
            <a:spAutoFit/>
          </a:bodyPr>
          <a:lstStyle/>
          <a:p>
            <a:r>
              <a:rPr lang="en-US" sz="2000" dirty="0" smtClean="0">
                <a:latin typeface="Century Gothic" panose="020B0502020202020204" pitchFamily="34" charset="0"/>
              </a:rPr>
              <a:t>Enhancing learning experience with </a:t>
            </a:r>
            <a:r>
              <a:rPr lang="en-US" sz="2000" dirty="0" smtClean="0">
                <a:solidFill>
                  <a:srgbClr val="C00000"/>
                </a:solidFill>
                <a:latin typeface="Neuropol" panose="020F0607030201010804" pitchFamily="34" charset="0"/>
              </a:rPr>
              <a:t>SPS</a:t>
            </a:r>
            <a:endParaRPr lang="en-MY" sz="2000" dirty="0">
              <a:solidFill>
                <a:srgbClr val="C00000"/>
              </a:solidFill>
              <a:latin typeface="Neuropol" panose="020F0607030201010804" pitchFamily="34" charset="0"/>
            </a:endParaRPr>
          </a:p>
        </p:txBody>
      </p:sp>
      <p:sp>
        <p:nvSpPr>
          <p:cNvPr id="5" name="TextBox 4"/>
          <p:cNvSpPr txBox="1"/>
          <p:nvPr/>
        </p:nvSpPr>
        <p:spPr>
          <a:xfrm>
            <a:off x="457200" y="1302127"/>
            <a:ext cx="8305800" cy="3785652"/>
          </a:xfrm>
          <a:prstGeom prst="rect">
            <a:avLst/>
          </a:prstGeom>
          <a:noFill/>
        </p:spPr>
        <p:txBody>
          <a:bodyPr wrap="square" rtlCol="0">
            <a:spAutoFit/>
          </a:bodyPr>
          <a:lstStyle/>
          <a:p>
            <a:pPr algn="just"/>
            <a:r>
              <a:rPr lang="en-US" sz="1600" dirty="0" smtClean="0">
                <a:latin typeface="Century Gothic" panose="020B0502020202020204" pitchFamily="34" charset="0"/>
              </a:rPr>
              <a:t>With the current shift towards empowering national revenue via tax collection, the implementation of GST resulted in the requirement of further understanding of the tax structure in accounting. Thus, the education institution plays a fundamental role in prepare the new generations capabilities to undertake, understand and practice GST in daily business process.</a:t>
            </a:r>
          </a:p>
          <a:p>
            <a:pPr algn="just"/>
            <a:endParaRPr lang="en-US" sz="1600" dirty="0">
              <a:latin typeface="Century Gothic" panose="020B0502020202020204" pitchFamily="34" charset="0"/>
            </a:endParaRPr>
          </a:p>
          <a:p>
            <a:pPr algn="just"/>
            <a:r>
              <a:rPr lang="en-US" sz="1600" dirty="0" smtClean="0">
                <a:latin typeface="Century Gothic" panose="020B0502020202020204" pitchFamily="34" charset="0"/>
              </a:rPr>
              <a:t>As one of the prestigious university in Malaysia, UITM can lead the shift through utilization of accounting information system(AIS) as a practical tool in demonstrating tax structure in accounting. </a:t>
            </a:r>
          </a:p>
          <a:p>
            <a:pPr algn="just"/>
            <a:endParaRPr lang="en-US" sz="1600" dirty="0" smtClean="0">
              <a:latin typeface="Century Gothic" panose="020B0502020202020204" pitchFamily="34" charset="0"/>
            </a:endParaRPr>
          </a:p>
          <a:p>
            <a:pPr algn="just"/>
            <a:r>
              <a:rPr lang="en-US" sz="1600" dirty="0" smtClean="0">
                <a:latin typeface="Century Gothic" panose="020B0502020202020204" pitchFamily="34" charset="0"/>
              </a:rPr>
              <a:t>This requires certified accounting software, developed with direct input from the customs department, the </a:t>
            </a:r>
            <a:r>
              <a:rPr lang="en-US" sz="1600" dirty="0" err="1" smtClean="0">
                <a:latin typeface="Century Gothic" panose="020B0502020202020204" pitchFamily="34" charset="0"/>
              </a:rPr>
              <a:t>Salihin</a:t>
            </a:r>
            <a:r>
              <a:rPr lang="en-US" sz="1600" dirty="0" smtClean="0">
                <a:latin typeface="Century Gothic" panose="020B0502020202020204" pitchFamily="34" charset="0"/>
              </a:rPr>
              <a:t> Premier Solution (SPS) will provide the competitive edge for UITM to enhance the learning experience of its accounting students in gaining the practical understanding on GST implementations and its impacts in financial reports. </a:t>
            </a:r>
          </a:p>
        </p:txBody>
      </p:sp>
    </p:spTree>
    <p:extLst>
      <p:ext uri="{BB962C8B-B14F-4D97-AF65-F5344CB8AC3E}">
        <p14:creationId xmlns:p14="http://schemas.microsoft.com/office/powerpoint/2010/main" val="8928725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8" name="Shape 288"/>
          <p:cNvSpPr txBox="1"/>
          <p:nvPr/>
        </p:nvSpPr>
        <p:spPr>
          <a:xfrm>
            <a:off x="502265" y="1371600"/>
            <a:ext cx="8088923" cy="3920599"/>
          </a:xfrm>
          <a:prstGeom prst="rect">
            <a:avLst/>
          </a:prstGeom>
          <a:noFill/>
          <a:ln>
            <a:noFill/>
          </a:ln>
        </p:spPr>
        <p:txBody>
          <a:bodyPr lIns="84392" tIns="42185" rIns="84392" bIns="42185" anchor="t" anchorCtr="0">
            <a:noAutofit/>
          </a:bodyPr>
          <a:lstStyle/>
          <a:p>
            <a:pPr algn="just">
              <a:buSzPct val="25000"/>
            </a:pPr>
            <a:r>
              <a:rPr lang="en-US" sz="1600" dirty="0" smtClean="0">
                <a:solidFill>
                  <a:schemeClr val="dk1"/>
                </a:solidFill>
                <a:latin typeface="Century Gothic" panose="020B0502020202020204" pitchFamily="34" charset="0"/>
                <a:ea typeface="Calibri"/>
                <a:cs typeface="Calibri"/>
                <a:sym typeface="Calibri"/>
              </a:rPr>
              <a:t>The </a:t>
            </a:r>
            <a:r>
              <a:rPr lang="en-US" sz="1600" b="1" dirty="0" smtClean="0">
                <a:solidFill>
                  <a:srgbClr val="FF0000"/>
                </a:solidFill>
                <a:latin typeface="Century Gothic" panose="020B0502020202020204" pitchFamily="34" charset="0"/>
                <a:ea typeface="Calibri"/>
                <a:cs typeface="Calibri"/>
                <a:sym typeface="Calibri"/>
              </a:rPr>
              <a:t>SALIHIN PREMIER SOLUTIONS</a:t>
            </a:r>
            <a:r>
              <a:rPr lang="en-US" sz="1600" dirty="0" smtClean="0">
                <a:solidFill>
                  <a:srgbClr val="FF0000"/>
                </a:solidFill>
                <a:latin typeface="Century Gothic" panose="020B0502020202020204" pitchFamily="34" charset="0"/>
                <a:ea typeface="Calibri"/>
                <a:cs typeface="Calibri"/>
                <a:sym typeface="Calibri"/>
              </a:rPr>
              <a:t> </a:t>
            </a:r>
            <a:r>
              <a:rPr lang="en-US" sz="1600" dirty="0" smtClean="0">
                <a:solidFill>
                  <a:schemeClr val="dk1"/>
                </a:solidFill>
                <a:latin typeface="Century Gothic" panose="020B0502020202020204" pitchFamily="34" charset="0"/>
                <a:ea typeface="Calibri"/>
                <a:cs typeface="Calibri"/>
                <a:sym typeface="Calibri"/>
              </a:rPr>
              <a:t>also know </a:t>
            </a:r>
            <a:r>
              <a:rPr lang="en-US" sz="1600" dirty="0" smtClean="0">
                <a:latin typeface="Century Gothic" panose="020B0502020202020204" pitchFamily="34" charset="0"/>
                <a:ea typeface="Calibri"/>
                <a:cs typeface="Calibri"/>
                <a:sym typeface="Calibri"/>
              </a:rPr>
              <a:t>as SPS, </a:t>
            </a:r>
            <a:r>
              <a:rPr lang="en-US" sz="1600" dirty="0">
                <a:latin typeface="Century Gothic" panose="020B0502020202020204" pitchFamily="34" charset="0"/>
                <a:ea typeface="Calibri"/>
                <a:cs typeface="Calibri"/>
                <a:sym typeface="Calibri"/>
              </a:rPr>
              <a:t>the intelligent software in the world that can manage numerous aspects of financial accounting including Goods and Services Tax (GST) and Zakat calculation, customized specially for Small and Medium Enterprises (SMEs). </a:t>
            </a:r>
          </a:p>
          <a:p>
            <a:pPr algn="just"/>
            <a:endParaRPr sz="1600" dirty="0">
              <a:latin typeface="Century Gothic" panose="020B0502020202020204" pitchFamily="34" charset="0"/>
              <a:ea typeface="Calibri"/>
              <a:cs typeface="Calibri"/>
              <a:sym typeface="Calibri"/>
            </a:endParaRPr>
          </a:p>
          <a:p>
            <a:pPr algn="just">
              <a:buSzPct val="25000"/>
            </a:pPr>
            <a:r>
              <a:rPr lang="en-US" sz="1600" dirty="0" smtClean="0">
                <a:latin typeface="Century Gothic" panose="020B0502020202020204" pitchFamily="34" charset="0"/>
                <a:ea typeface="Calibri"/>
                <a:cs typeface="Calibri"/>
                <a:sym typeface="Calibri"/>
              </a:rPr>
              <a:t>SPS is an efficient and effective accounting software that accommodates changes affecting invoicing and billing system of the business process. The software is powered by the latest security features to secure data or information for optimal integrity and confidentiality. It is tailor made for small and medium industries by professional accountants. </a:t>
            </a:r>
          </a:p>
          <a:p>
            <a:pPr algn="just"/>
            <a:endParaRPr sz="1600" dirty="0" smtClean="0">
              <a:latin typeface="Century Gothic" panose="020B0502020202020204" pitchFamily="34" charset="0"/>
              <a:ea typeface="Calibri"/>
              <a:cs typeface="Calibri"/>
              <a:sym typeface="Calibri"/>
            </a:endParaRPr>
          </a:p>
          <a:p>
            <a:pPr algn="just">
              <a:buSzPct val="25000"/>
            </a:pPr>
            <a:r>
              <a:rPr lang="en-US" sz="1600" dirty="0" smtClean="0">
                <a:latin typeface="Century Gothic" panose="020B0502020202020204" pitchFamily="34" charset="0"/>
                <a:ea typeface="Calibri"/>
                <a:cs typeface="Calibri"/>
                <a:sym typeface="Calibri"/>
              </a:rPr>
              <a:t>The Zakat module makes SPS the first comprehensive accounting software with Zakat solution. It will make it easier than ever for Muslim businesses, corporations and organizations to determine the amount payable as </a:t>
            </a:r>
            <a:r>
              <a:rPr lang="en-US" sz="1600" dirty="0" smtClean="0">
                <a:solidFill>
                  <a:schemeClr val="dk1"/>
                </a:solidFill>
                <a:latin typeface="Century Gothic" panose="020B0502020202020204" pitchFamily="34" charset="0"/>
                <a:ea typeface="Calibri"/>
                <a:cs typeface="Calibri"/>
                <a:sym typeface="Calibri"/>
              </a:rPr>
              <a:t>Zakat. With Zakat feature built in, it is simply the best accounting software yet. </a:t>
            </a:r>
            <a:endParaRPr lang="en-US" sz="1600" dirty="0">
              <a:solidFill>
                <a:schemeClr val="dk1"/>
              </a:solidFill>
              <a:latin typeface="Century Gothic" panose="020B0502020202020204" pitchFamily="34" charset="0"/>
              <a:ea typeface="Calibri"/>
              <a:cs typeface="Calibri"/>
              <a:sym typeface="Calibri"/>
            </a:endParaRPr>
          </a:p>
        </p:txBody>
      </p:sp>
      <p:sp>
        <p:nvSpPr>
          <p:cNvPr id="4" name="TextBox 3"/>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PRODUCT SUMMARY</a:t>
            </a:r>
            <a:endParaRPr lang="en-MY" sz="2800" dirty="0">
              <a:latin typeface="Century Gothic" panose="020B0502020202020204" pitchFamily="34" charset="0"/>
            </a:endParaRPr>
          </a:p>
        </p:txBody>
      </p:sp>
      <p:sp>
        <p:nvSpPr>
          <p:cNvPr id="5" name="Rectangle 4"/>
          <p:cNvSpPr/>
          <p:nvPr/>
        </p:nvSpPr>
        <p:spPr>
          <a:xfrm>
            <a:off x="457200" y="666690"/>
            <a:ext cx="6172200" cy="400110"/>
          </a:xfrm>
          <a:prstGeom prst="rect">
            <a:avLst/>
          </a:prstGeom>
        </p:spPr>
        <p:txBody>
          <a:bodyPr wrap="square">
            <a:spAutoFit/>
          </a:bodyPr>
          <a:lstStyle/>
          <a:p>
            <a:r>
              <a:rPr lang="en-US" sz="2000" dirty="0" err="1" smtClean="0">
                <a:solidFill>
                  <a:prstClr val="black"/>
                </a:solidFill>
                <a:latin typeface="Century Gothic" panose="020B0502020202020204" pitchFamily="34" charset="0"/>
              </a:rPr>
              <a:t>Salihin</a:t>
            </a:r>
            <a:r>
              <a:rPr lang="en-US" sz="2000" dirty="0" smtClean="0">
                <a:solidFill>
                  <a:prstClr val="black"/>
                </a:solidFill>
                <a:latin typeface="Century Gothic" panose="020B0502020202020204" pitchFamily="34" charset="0"/>
              </a:rPr>
              <a:t> Premier Solutions</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6267459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6" name="Shape 296"/>
          <p:cNvSpPr txBox="1"/>
          <p:nvPr/>
        </p:nvSpPr>
        <p:spPr>
          <a:xfrm>
            <a:off x="2468539" y="1061113"/>
            <a:ext cx="4501661" cy="596491"/>
          </a:xfrm>
          <a:prstGeom prst="rect">
            <a:avLst/>
          </a:prstGeom>
          <a:noFill/>
          <a:ln>
            <a:noFill/>
          </a:ln>
        </p:spPr>
        <p:txBody>
          <a:bodyPr lIns="84392" tIns="42185" rIns="84392" bIns="42185" anchor="t" anchorCtr="0">
            <a:noAutofit/>
          </a:bodyPr>
          <a:lstStyle/>
          <a:p>
            <a:pPr algn="ctr">
              <a:buSzPct val="25000"/>
            </a:pPr>
            <a:r>
              <a:rPr lang="en-US" b="1" dirty="0">
                <a:solidFill>
                  <a:schemeClr val="dk1"/>
                </a:solidFill>
                <a:latin typeface="Calibri"/>
                <a:ea typeface="Calibri"/>
                <a:cs typeface="Calibri"/>
                <a:sym typeface="Calibri"/>
              </a:rPr>
              <a:t>There is 5 main </a:t>
            </a:r>
            <a:r>
              <a:rPr lang="en-US" b="1" dirty="0" smtClean="0">
                <a:solidFill>
                  <a:schemeClr val="dk1"/>
                </a:solidFill>
                <a:latin typeface="Calibri"/>
                <a:ea typeface="Calibri"/>
                <a:cs typeface="Calibri"/>
                <a:sym typeface="Calibri"/>
              </a:rPr>
              <a:t>modules of SPS</a:t>
            </a:r>
            <a:endParaRPr lang="en-US" b="1" dirty="0">
              <a:solidFill>
                <a:schemeClr val="dk1"/>
              </a:solidFill>
              <a:latin typeface="Calibri"/>
              <a:ea typeface="Calibri"/>
              <a:cs typeface="Calibri"/>
              <a:sym typeface="Calibri"/>
            </a:endParaRPr>
          </a:p>
        </p:txBody>
      </p:sp>
      <p:graphicFrame>
        <p:nvGraphicFramePr>
          <p:cNvPr id="2" name="Diagram 1"/>
          <p:cNvGraphicFramePr/>
          <p:nvPr>
            <p:extLst>
              <p:ext uri="{D42A27DB-BD31-4B8C-83A1-F6EECF244321}">
                <p14:modId xmlns:p14="http://schemas.microsoft.com/office/powerpoint/2010/main" val="2162159869"/>
              </p:ext>
            </p:extLst>
          </p:nvPr>
        </p:nvGraphicFramePr>
        <p:xfrm>
          <a:off x="1219201" y="1524000"/>
          <a:ext cx="6629399"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6" name="Rectangle 5"/>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The Main Modules</a:t>
            </a:r>
            <a:endParaRPr lang="en-MY" sz="2000" dirty="0">
              <a:solidFill>
                <a:prstClr val="black"/>
              </a:solidFill>
              <a:latin typeface="Century Gothic" panose="020B0502020202020204" pitchFamily="34" charset="0"/>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27722" y="3615194"/>
            <a:ext cx="1253878" cy="499606"/>
          </a:xfrm>
          <a:prstGeom prst="rect">
            <a:avLst/>
          </a:prstGeom>
        </p:spPr>
      </p:pic>
    </p:spTree>
    <p:extLst>
      <p:ext uri="{BB962C8B-B14F-4D97-AF65-F5344CB8AC3E}">
        <p14:creationId xmlns:p14="http://schemas.microsoft.com/office/powerpoint/2010/main" val="6498551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32" y="1447800"/>
            <a:ext cx="4262633" cy="3967417"/>
          </a:xfrm>
          <a:prstGeom prst="rect">
            <a:avLst/>
          </a:prstGeom>
        </p:spPr>
      </p:pic>
      <p:sp>
        <p:nvSpPr>
          <p:cNvPr id="36" name="Pentagon 35"/>
          <p:cNvSpPr/>
          <p:nvPr/>
        </p:nvSpPr>
        <p:spPr>
          <a:xfrm>
            <a:off x="4417649" y="2134668"/>
            <a:ext cx="2106278"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37" name="Pentagon 36"/>
          <p:cNvSpPr/>
          <p:nvPr/>
        </p:nvSpPr>
        <p:spPr>
          <a:xfrm>
            <a:off x="4417649" y="2710340"/>
            <a:ext cx="212154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sz="1400" b="1" dirty="0">
              <a:ln w="22225">
                <a:solidFill>
                  <a:schemeClr val="accent2"/>
                </a:solidFill>
                <a:prstDash val="solid"/>
              </a:ln>
              <a:solidFill>
                <a:schemeClr val="accent2">
                  <a:lumMod val="40000"/>
                  <a:lumOff val="60000"/>
                </a:schemeClr>
              </a:solidFill>
            </a:endParaRPr>
          </a:p>
        </p:txBody>
      </p:sp>
      <p:sp>
        <p:nvSpPr>
          <p:cNvPr id="38" name="Rectangle 37"/>
          <p:cNvSpPr/>
          <p:nvPr/>
        </p:nvSpPr>
        <p:spPr>
          <a:xfrm>
            <a:off x="4417647" y="2795585"/>
            <a:ext cx="1840449"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Biz Dashboard</a:t>
            </a:r>
          </a:p>
        </p:txBody>
      </p:sp>
      <p:sp>
        <p:nvSpPr>
          <p:cNvPr id="39" name="Rectangle 38"/>
          <p:cNvSpPr/>
          <p:nvPr/>
        </p:nvSpPr>
        <p:spPr>
          <a:xfrm>
            <a:off x="4417648" y="2134668"/>
            <a:ext cx="1840448"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Predefined Accounting Chart</a:t>
            </a:r>
          </a:p>
        </p:txBody>
      </p:sp>
      <p:sp>
        <p:nvSpPr>
          <p:cNvPr id="40" name="Pentagon 39"/>
          <p:cNvSpPr/>
          <p:nvPr/>
        </p:nvSpPr>
        <p:spPr>
          <a:xfrm>
            <a:off x="4417650" y="3326573"/>
            <a:ext cx="2106276" cy="512020"/>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41" name="Rectangle 40"/>
          <p:cNvSpPr/>
          <p:nvPr/>
        </p:nvSpPr>
        <p:spPr>
          <a:xfrm>
            <a:off x="4399365" y="3311596"/>
            <a:ext cx="2087366"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GST-03 Online Submission</a:t>
            </a:r>
            <a:endParaRPr lang="en-MY" sz="1400" b="1" spc="50" dirty="0">
              <a:ln w="0"/>
              <a:solidFill>
                <a:schemeClr val="bg2"/>
              </a:solidFill>
              <a:effectLst>
                <a:innerShdw blurRad="63500" dist="50800" dir="13500000">
                  <a:srgbClr val="000000">
                    <a:alpha val="50000"/>
                  </a:srgbClr>
                </a:innerShdw>
              </a:effectLst>
            </a:endParaRPr>
          </a:p>
        </p:txBody>
      </p:sp>
      <p:sp>
        <p:nvSpPr>
          <p:cNvPr id="42" name="Pentagon 41"/>
          <p:cNvSpPr/>
          <p:nvPr/>
        </p:nvSpPr>
        <p:spPr>
          <a:xfrm rot="10800000">
            <a:off x="6535882" y="2112339"/>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43" name="Rectangle 42"/>
          <p:cNvSpPr/>
          <p:nvPr/>
        </p:nvSpPr>
        <p:spPr>
          <a:xfrm>
            <a:off x="6568515" y="2196303"/>
            <a:ext cx="2183104"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Default GST Setup</a:t>
            </a:r>
          </a:p>
        </p:txBody>
      </p:sp>
      <p:sp>
        <p:nvSpPr>
          <p:cNvPr id="44" name="Pentagon 43"/>
          <p:cNvSpPr/>
          <p:nvPr/>
        </p:nvSpPr>
        <p:spPr>
          <a:xfrm rot="10800000">
            <a:off x="6535882" y="2707672"/>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sz="1400" b="1" dirty="0">
              <a:ln w="22225">
                <a:solidFill>
                  <a:schemeClr val="accent2"/>
                </a:solidFill>
                <a:prstDash val="solid"/>
              </a:ln>
              <a:solidFill>
                <a:schemeClr val="accent2">
                  <a:lumMod val="40000"/>
                  <a:lumOff val="60000"/>
                </a:schemeClr>
              </a:solidFill>
            </a:endParaRPr>
          </a:p>
        </p:txBody>
      </p:sp>
      <p:sp>
        <p:nvSpPr>
          <p:cNvPr id="45" name="Rectangle 44"/>
          <p:cNvSpPr/>
          <p:nvPr/>
        </p:nvSpPr>
        <p:spPr>
          <a:xfrm>
            <a:off x="6411781" y="2794786"/>
            <a:ext cx="2718267"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Regulate User Access</a:t>
            </a:r>
          </a:p>
        </p:txBody>
      </p:sp>
      <p:sp>
        <p:nvSpPr>
          <p:cNvPr id="46" name="Pentagon 45"/>
          <p:cNvSpPr/>
          <p:nvPr/>
        </p:nvSpPr>
        <p:spPr>
          <a:xfrm rot="10800000">
            <a:off x="6540749" y="3331163"/>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sz="1400" b="1" dirty="0">
              <a:ln w="22225">
                <a:solidFill>
                  <a:schemeClr val="accent2"/>
                </a:solidFill>
                <a:prstDash val="solid"/>
              </a:ln>
              <a:solidFill>
                <a:schemeClr val="accent2">
                  <a:lumMod val="40000"/>
                  <a:lumOff val="60000"/>
                </a:schemeClr>
              </a:solidFill>
            </a:endParaRPr>
          </a:p>
        </p:txBody>
      </p:sp>
      <p:sp>
        <p:nvSpPr>
          <p:cNvPr id="47" name="Rectangle 46"/>
          <p:cNvSpPr/>
          <p:nvPr/>
        </p:nvSpPr>
        <p:spPr>
          <a:xfrm>
            <a:off x="6523925" y="3331163"/>
            <a:ext cx="2227693"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Dynamic Graph Propagation</a:t>
            </a:r>
          </a:p>
        </p:txBody>
      </p:sp>
      <p:sp>
        <p:nvSpPr>
          <p:cNvPr id="48" name="Pentagon 47"/>
          <p:cNvSpPr/>
          <p:nvPr/>
        </p:nvSpPr>
        <p:spPr>
          <a:xfrm>
            <a:off x="4407777" y="3954707"/>
            <a:ext cx="2106278"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49" name="Pentagon 48"/>
          <p:cNvSpPr/>
          <p:nvPr/>
        </p:nvSpPr>
        <p:spPr>
          <a:xfrm>
            <a:off x="4380455" y="4530379"/>
            <a:ext cx="212154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r>
              <a:rPr lang="en-MY" b="1" dirty="0" smtClean="0">
                <a:ln w="22225">
                  <a:solidFill>
                    <a:schemeClr val="accent2"/>
                  </a:solidFill>
                  <a:prstDash val="solid"/>
                </a:ln>
                <a:solidFill>
                  <a:schemeClr val="accent2">
                    <a:lumMod val="40000"/>
                    <a:lumOff val="60000"/>
                  </a:schemeClr>
                </a:solidFill>
              </a:rPr>
              <a:t> </a:t>
            </a:r>
            <a:endParaRPr lang="en-MY" b="1" dirty="0">
              <a:ln w="22225">
                <a:solidFill>
                  <a:schemeClr val="accent2"/>
                </a:solidFill>
                <a:prstDash val="solid"/>
              </a:ln>
              <a:solidFill>
                <a:schemeClr val="accent2">
                  <a:lumMod val="40000"/>
                  <a:lumOff val="60000"/>
                </a:schemeClr>
              </a:solidFill>
            </a:endParaRPr>
          </a:p>
        </p:txBody>
      </p:sp>
      <p:sp>
        <p:nvSpPr>
          <p:cNvPr id="50" name="Pentagon 49"/>
          <p:cNvSpPr/>
          <p:nvPr/>
        </p:nvSpPr>
        <p:spPr>
          <a:xfrm>
            <a:off x="4380455" y="5146612"/>
            <a:ext cx="2106276" cy="512020"/>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b="1" spc="50" dirty="0" smtClean="0">
                <a:ln w="0"/>
                <a:solidFill>
                  <a:schemeClr val="bg2"/>
                </a:solidFill>
                <a:effectLst>
                  <a:innerShdw blurRad="63500" dist="50800" dir="13500000">
                    <a:srgbClr val="000000">
                      <a:alpha val="50000"/>
                    </a:srgbClr>
                  </a:innerShdw>
                </a:effectLst>
              </a:rPr>
              <a:t>Auto Calculation </a:t>
            </a:r>
            <a:r>
              <a:rPr lang="en-US" sz="1400" b="1" spc="50" dirty="0" err="1" smtClean="0">
                <a:ln w="0"/>
                <a:solidFill>
                  <a:schemeClr val="bg2"/>
                </a:solidFill>
                <a:effectLst>
                  <a:innerShdw blurRad="63500" dist="50800" dir="13500000">
                    <a:srgbClr val="000000">
                      <a:alpha val="50000"/>
                    </a:srgbClr>
                  </a:innerShdw>
                </a:effectLst>
              </a:rPr>
              <a:t>Waqf</a:t>
            </a:r>
            <a:endParaRPr lang="en-MY" sz="1400" b="1" spc="50" dirty="0">
              <a:ln w="0"/>
              <a:solidFill>
                <a:schemeClr val="bg2"/>
              </a:solidFill>
              <a:effectLst>
                <a:innerShdw blurRad="63500" dist="50800" dir="13500000">
                  <a:srgbClr val="000000">
                    <a:alpha val="50000"/>
                  </a:srgbClr>
                </a:innerShdw>
              </a:effectLst>
            </a:endParaRPr>
          </a:p>
        </p:txBody>
      </p:sp>
      <p:sp>
        <p:nvSpPr>
          <p:cNvPr id="51" name="Pentagon 50"/>
          <p:cNvSpPr/>
          <p:nvPr/>
        </p:nvSpPr>
        <p:spPr>
          <a:xfrm rot="10800000">
            <a:off x="6568514" y="3932002"/>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52" name="Rectangle 51"/>
          <p:cNvSpPr/>
          <p:nvPr/>
        </p:nvSpPr>
        <p:spPr>
          <a:xfrm>
            <a:off x="6695316" y="3918498"/>
            <a:ext cx="2128647"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Auto Notification of</a:t>
            </a:r>
          </a:p>
          <a:p>
            <a:pPr algn="ctr"/>
            <a:r>
              <a:rPr lang="en-US" sz="1400" b="1" spc="50" dirty="0" smtClean="0">
                <a:ln w="0"/>
                <a:solidFill>
                  <a:schemeClr val="bg2"/>
                </a:solidFill>
                <a:effectLst>
                  <a:innerShdw blurRad="63500" dist="50800" dir="13500000">
                    <a:srgbClr val="000000">
                      <a:alpha val="50000"/>
                    </a:srgbClr>
                  </a:innerShdw>
                </a:effectLst>
              </a:rPr>
              <a:t>any New Update</a:t>
            </a:r>
          </a:p>
        </p:txBody>
      </p:sp>
      <p:sp>
        <p:nvSpPr>
          <p:cNvPr id="53" name="Pentagon 52"/>
          <p:cNvSpPr/>
          <p:nvPr/>
        </p:nvSpPr>
        <p:spPr>
          <a:xfrm rot="10800000">
            <a:off x="6593654" y="4510755"/>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54" name="Pentagon 53"/>
          <p:cNvSpPr/>
          <p:nvPr/>
        </p:nvSpPr>
        <p:spPr>
          <a:xfrm rot="10800000">
            <a:off x="6595208" y="5151202"/>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55" name="Rectangle 54"/>
          <p:cNvSpPr/>
          <p:nvPr/>
        </p:nvSpPr>
        <p:spPr>
          <a:xfrm>
            <a:off x="4380455" y="3950943"/>
            <a:ext cx="2155427"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Void Unconfirmed Transaction</a:t>
            </a:r>
            <a:endParaRPr lang="en-MY" sz="1400" b="1" spc="50" dirty="0">
              <a:ln w="0"/>
              <a:solidFill>
                <a:schemeClr val="bg2"/>
              </a:solidFill>
              <a:effectLst>
                <a:innerShdw blurRad="63500" dist="50800" dir="13500000">
                  <a:srgbClr val="000000">
                    <a:alpha val="50000"/>
                  </a:srgbClr>
                </a:innerShdw>
              </a:effectLst>
            </a:endParaRPr>
          </a:p>
        </p:txBody>
      </p:sp>
      <p:sp>
        <p:nvSpPr>
          <p:cNvPr id="56" name="Pentagon 55"/>
          <p:cNvSpPr/>
          <p:nvPr/>
        </p:nvSpPr>
        <p:spPr>
          <a:xfrm>
            <a:off x="4417648" y="1445730"/>
            <a:ext cx="4333971"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r>
              <a:rPr lang="en-MY" sz="1400" b="1" dirty="0" smtClean="0">
                <a:ln w="22225">
                  <a:solidFill>
                    <a:schemeClr val="accent2"/>
                  </a:solidFill>
                  <a:prstDash val="solid"/>
                </a:ln>
                <a:solidFill>
                  <a:schemeClr val="accent2">
                    <a:lumMod val="40000"/>
                    <a:lumOff val="60000"/>
                  </a:schemeClr>
                </a:solidFill>
              </a:rPr>
              <a:t> </a:t>
            </a:r>
            <a:endParaRPr lang="en-MY" sz="1400" b="1" dirty="0">
              <a:ln w="22225">
                <a:solidFill>
                  <a:schemeClr val="accent2"/>
                </a:solidFill>
                <a:prstDash val="solid"/>
              </a:ln>
              <a:solidFill>
                <a:schemeClr val="accent2">
                  <a:lumMod val="40000"/>
                  <a:lumOff val="60000"/>
                </a:schemeClr>
              </a:solidFill>
            </a:endParaRPr>
          </a:p>
        </p:txBody>
      </p:sp>
      <p:sp>
        <p:nvSpPr>
          <p:cNvPr id="57" name="Rectangle 56"/>
          <p:cNvSpPr/>
          <p:nvPr/>
        </p:nvSpPr>
        <p:spPr>
          <a:xfrm>
            <a:off x="5089636" y="1508989"/>
            <a:ext cx="2718267" cy="338554"/>
          </a:xfrm>
          <a:prstGeom prst="rect">
            <a:avLst/>
          </a:prstGeom>
          <a:noFill/>
        </p:spPr>
        <p:txBody>
          <a:bodyPr wrap="square" lIns="91440" tIns="45720" rIns="91440" bIns="45720">
            <a:spAutoFit/>
          </a:bodyPr>
          <a:lstStyle/>
          <a:p>
            <a:pPr algn="ctr"/>
            <a:r>
              <a:rPr lang="en-US" sz="1600" b="1" spc="50" dirty="0" smtClean="0">
                <a:ln w="0"/>
                <a:solidFill>
                  <a:schemeClr val="bg2"/>
                </a:solidFill>
                <a:effectLst>
                  <a:innerShdw blurRad="63500" dist="50800" dir="13500000">
                    <a:srgbClr val="000000">
                      <a:alpha val="50000"/>
                    </a:srgbClr>
                  </a:innerShdw>
                </a:effectLst>
              </a:rPr>
              <a:t>SPS</a:t>
            </a:r>
          </a:p>
        </p:txBody>
      </p:sp>
      <p:sp>
        <p:nvSpPr>
          <p:cNvPr id="58" name="Rectangle 57"/>
          <p:cNvSpPr/>
          <p:nvPr/>
        </p:nvSpPr>
        <p:spPr>
          <a:xfrm>
            <a:off x="4380455" y="4536149"/>
            <a:ext cx="2143471"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Zakat Calculation Enhancement</a:t>
            </a:r>
            <a:endParaRPr lang="en-MY" sz="1400" b="1" spc="50" dirty="0">
              <a:ln w="0"/>
              <a:solidFill>
                <a:schemeClr val="bg2"/>
              </a:solidFill>
              <a:effectLst>
                <a:innerShdw blurRad="63500" dist="50800" dir="13500000">
                  <a:srgbClr val="000000">
                    <a:alpha val="50000"/>
                  </a:srgbClr>
                </a:innerShdw>
              </a:effectLst>
            </a:endParaRPr>
          </a:p>
        </p:txBody>
      </p:sp>
      <p:sp>
        <p:nvSpPr>
          <p:cNvPr id="59" name="Rectangle 58"/>
          <p:cNvSpPr/>
          <p:nvPr/>
        </p:nvSpPr>
        <p:spPr>
          <a:xfrm>
            <a:off x="6690363" y="4606545"/>
            <a:ext cx="2157965"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Simplified Tax Invoice</a:t>
            </a:r>
            <a:endParaRPr lang="en-MY" sz="1400" b="1" spc="50" dirty="0">
              <a:ln w="0"/>
              <a:solidFill>
                <a:schemeClr val="bg2"/>
              </a:solidFill>
              <a:effectLst>
                <a:innerShdw blurRad="63500" dist="50800" dir="13500000">
                  <a:srgbClr val="000000">
                    <a:alpha val="50000"/>
                  </a:srgbClr>
                </a:innerShdw>
              </a:effectLst>
            </a:endParaRPr>
          </a:p>
        </p:txBody>
      </p:sp>
      <p:sp>
        <p:nvSpPr>
          <p:cNvPr id="60" name="Rectangle 59"/>
          <p:cNvSpPr/>
          <p:nvPr/>
        </p:nvSpPr>
        <p:spPr>
          <a:xfrm>
            <a:off x="6690363" y="5261329"/>
            <a:ext cx="2157965"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Self Billed Tax Invoice</a:t>
            </a:r>
            <a:endParaRPr lang="en-MY" sz="1400" b="1" spc="50" dirty="0">
              <a:ln w="0"/>
              <a:solidFill>
                <a:schemeClr val="bg2"/>
              </a:solidFill>
              <a:effectLst>
                <a:innerShdw blurRad="63500" dist="50800" dir="13500000">
                  <a:srgbClr val="000000">
                    <a:alpha val="50000"/>
                  </a:srgbClr>
                </a:innerShdw>
              </a:effectLst>
            </a:endParaRPr>
          </a:p>
        </p:txBody>
      </p:sp>
      <p:sp>
        <p:nvSpPr>
          <p:cNvPr id="29" name="TextBox 28"/>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30" name="Rectangle 29"/>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Function </a:t>
            </a:r>
            <a:r>
              <a:rPr lang="en-US" sz="2000" dirty="0">
                <a:solidFill>
                  <a:prstClr val="black"/>
                </a:solidFill>
                <a:latin typeface="Century Gothic" panose="020B0502020202020204" pitchFamily="34" charset="0"/>
              </a:rPr>
              <a:t>A</a:t>
            </a:r>
            <a:r>
              <a:rPr lang="en-US" sz="2000" dirty="0" smtClean="0">
                <a:solidFill>
                  <a:prstClr val="black"/>
                </a:solidFill>
                <a:latin typeface="Century Gothic" panose="020B0502020202020204" pitchFamily="34" charset="0"/>
              </a:rPr>
              <a:t>nd Features</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5109270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8" name="TextBox 7"/>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Product Comparisons</a:t>
            </a:r>
            <a:endParaRPr lang="en-MY" sz="2800" dirty="0">
              <a:latin typeface="Century Gothic" panose="020B0502020202020204" pitchFamily="34" charset="0"/>
            </a:endParaRPr>
          </a:p>
        </p:txBody>
      </p:sp>
      <p:sp>
        <p:nvSpPr>
          <p:cNvPr id="9" name="Rectangle 8"/>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SPS vs Other Accounting Software</a:t>
            </a:r>
            <a:endParaRPr lang="en-MY" sz="2000" dirty="0">
              <a:solidFill>
                <a:prstClr val="black"/>
              </a:solidFill>
              <a:latin typeface="Century Gothic" panose="020B0502020202020204"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1066800"/>
            <a:ext cx="82804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3127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3" name="TextBox 12"/>
          <p:cNvSpPr txBox="1"/>
          <p:nvPr/>
        </p:nvSpPr>
        <p:spPr>
          <a:xfrm>
            <a:off x="457200" y="22860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5" name="Rectangle 14"/>
          <p:cNvSpPr/>
          <p:nvPr/>
        </p:nvSpPr>
        <p:spPr>
          <a:xfrm>
            <a:off x="457200" y="685800"/>
            <a:ext cx="6172200" cy="400110"/>
          </a:xfrm>
          <a:prstGeom prst="rect">
            <a:avLst/>
          </a:prstGeom>
        </p:spPr>
        <p:txBody>
          <a:bodyPr wrap="square">
            <a:spAutoFit/>
          </a:bodyPr>
          <a:lstStyle/>
          <a:p>
            <a:r>
              <a:rPr lang="en-MY" sz="2000" dirty="0" smtClean="0">
                <a:solidFill>
                  <a:prstClr val="black"/>
                </a:solidFill>
                <a:latin typeface="Century Gothic" panose="020B0502020202020204" pitchFamily="34" charset="0"/>
              </a:rPr>
              <a:t>Main Objective: Enhancing Graduates</a:t>
            </a:r>
            <a:endParaRPr lang="en-MY" sz="2800" dirty="0">
              <a:solidFill>
                <a:prstClr val="black"/>
              </a:solidFill>
              <a:latin typeface="Century Gothic" panose="020B0502020202020204" pitchFamily="34" charset="0"/>
            </a:endParaRPr>
          </a:p>
        </p:txBody>
      </p:sp>
      <p:graphicFrame>
        <p:nvGraphicFramePr>
          <p:cNvPr id="16" name="Diagram 15"/>
          <p:cNvGraphicFramePr/>
          <p:nvPr>
            <p:extLst>
              <p:ext uri="{D42A27DB-BD31-4B8C-83A1-F6EECF244321}">
                <p14:modId xmlns:p14="http://schemas.microsoft.com/office/powerpoint/2010/main" val="145115575"/>
              </p:ext>
            </p:extLst>
          </p:nvPr>
        </p:nvGraphicFramePr>
        <p:xfrm>
          <a:off x="-685800" y="1249065"/>
          <a:ext cx="842107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286000" y="1600200"/>
            <a:ext cx="4495800" cy="584775"/>
          </a:xfrm>
          <a:prstGeom prst="rect">
            <a:avLst/>
          </a:prstGeom>
          <a:noFill/>
        </p:spPr>
        <p:txBody>
          <a:bodyPr wrap="square" rtlCol="0">
            <a:spAutoFit/>
          </a:bodyPr>
          <a:lstStyle/>
          <a:p>
            <a:r>
              <a:rPr lang="en-MY" sz="1600" dirty="0">
                <a:latin typeface="Century Gothic" panose="020B0502020202020204" pitchFamily="34" charset="0"/>
              </a:rPr>
              <a:t>To equip </a:t>
            </a:r>
            <a:r>
              <a:rPr lang="en-MY" sz="1600" dirty="0" err="1" smtClean="0">
                <a:latin typeface="Century Gothic" panose="020B0502020202020204" pitchFamily="34" charset="0"/>
              </a:rPr>
              <a:t>UiTM</a:t>
            </a:r>
            <a:r>
              <a:rPr lang="en-MY" sz="1600" dirty="0" smtClean="0">
                <a:latin typeface="Century Gothic" panose="020B0502020202020204" pitchFamily="34" charset="0"/>
              </a:rPr>
              <a:t> </a:t>
            </a:r>
            <a:r>
              <a:rPr lang="en-MY" sz="1600" dirty="0">
                <a:latin typeface="Century Gothic" panose="020B0502020202020204" pitchFamily="34" charset="0"/>
              </a:rPr>
              <a:t>graduate student with </a:t>
            </a:r>
            <a:r>
              <a:rPr lang="en-MY" sz="1600" b="1" dirty="0">
                <a:latin typeface="Century Gothic" panose="020B0502020202020204" pitchFamily="34" charset="0"/>
              </a:rPr>
              <a:t>value added </a:t>
            </a:r>
            <a:r>
              <a:rPr lang="en-MY" sz="1600" dirty="0">
                <a:latin typeface="Century Gothic" panose="020B0502020202020204" pitchFamily="34" charset="0"/>
              </a:rPr>
              <a:t>accounting software skills</a:t>
            </a:r>
          </a:p>
        </p:txBody>
      </p:sp>
      <p:sp>
        <p:nvSpPr>
          <p:cNvPr id="3" name="TextBox 2"/>
          <p:cNvSpPr txBox="1"/>
          <p:nvPr/>
        </p:nvSpPr>
        <p:spPr>
          <a:xfrm>
            <a:off x="4343400" y="2895600"/>
            <a:ext cx="3886200" cy="830997"/>
          </a:xfrm>
          <a:prstGeom prst="rect">
            <a:avLst/>
          </a:prstGeom>
          <a:noFill/>
        </p:spPr>
        <p:txBody>
          <a:bodyPr wrap="square" rtlCol="0">
            <a:spAutoFit/>
          </a:bodyPr>
          <a:lstStyle/>
          <a:p>
            <a:r>
              <a:rPr lang="en-MY" sz="1600" dirty="0">
                <a:latin typeface="Century Gothic" panose="020B0502020202020204" pitchFamily="34" charset="0"/>
              </a:rPr>
              <a:t>To </a:t>
            </a:r>
            <a:r>
              <a:rPr lang="en-MY" sz="1600" dirty="0" smtClean="0">
                <a:latin typeface="Century Gothic" panose="020B0502020202020204" pitchFamily="34" charset="0"/>
              </a:rPr>
              <a:t>provide avenue for </a:t>
            </a:r>
            <a:r>
              <a:rPr lang="en-MY" sz="1600" dirty="0" err="1" smtClean="0">
                <a:latin typeface="Century Gothic" panose="020B0502020202020204" pitchFamily="34" charset="0"/>
              </a:rPr>
              <a:t>UiTM</a:t>
            </a:r>
            <a:r>
              <a:rPr lang="en-MY" sz="1600" dirty="0" smtClean="0">
                <a:latin typeface="Century Gothic" panose="020B0502020202020204" pitchFamily="34" charset="0"/>
              </a:rPr>
              <a:t> to </a:t>
            </a:r>
            <a:r>
              <a:rPr lang="en-MY" sz="1600" b="1" dirty="0" smtClean="0">
                <a:latin typeface="Century Gothic" panose="020B0502020202020204" pitchFamily="34" charset="0"/>
              </a:rPr>
              <a:t>enhance</a:t>
            </a:r>
            <a:r>
              <a:rPr lang="en-MY" sz="1600" dirty="0" smtClean="0">
                <a:latin typeface="Century Gothic" panose="020B0502020202020204" pitchFamily="34" charset="0"/>
              </a:rPr>
              <a:t> graduate skills and accreditations</a:t>
            </a:r>
            <a:endParaRPr lang="en-MY" sz="1600" dirty="0">
              <a:latin typeface="Century Gothic" panose="020B0502020202020204" pitchFamily="34" charset="0"/>
            </a:endParaRPr>
          </a:p>
        </p:txBody>
      </p:sp>
      <p:sp>
        <p:nvSpPr>
          <p:cNvPr id="7" name="TextBox 6"/>
          <p:cNvSpPr txBox="1"/>
          <p:nvPr/>
        </p:nvSpPr>
        <p:spPr>
          <a:xfrm>
            <a:off x="6096000" y="4009072"/>
            <a:ext cx="2781300" cy="1569660"/>
          </a:xfrm>
          <a:prstGeom prst="rect">
            <a:avLst/>
          </a:prstGeom>
          <a:noFill/>
        </p:spPr>
        <p:txBody>
          <a:bodyPr wrap="square" rtlCol="0">
            <a:spAutoFit/>
          </a:bodyPr>
          <a:lstStyle/>
          <a:p>
            <a:pPr algn="just"/>
            <a:r>
              <a:rPr lang="en-US" sz="1600" dirty="0" smtClean="0">
                <a:latin typeface="Century Gothic" panose="020B0502020202020204" pitchFamily="34" charset="0"/>
              </a:rPr>
              <a:t>To provide practical expertise and experience for </a:t>
            </a:r>
            <a:r>
              <a:rPr lang="en-US" sz="1600" dirty="0" err="1" smtClean="0">
                <a:latin typeface="Century Gothic" panose="020B0502020202020204" pitchFamily="34" charset="0"/>
              </a:rPr>
              <a:t>UiTM</a:t>
            </a:r>
            <a:r>
              <a:rPr lang="en-US" sz="1600" dirty="0" smtClean="0">
                <a:latin typeface="Century Gothic" panose="020B0502020202020204" pitchFamily="34" charset="0"/>
              </a:rPr>
              <a:t> in delivering courses </a:t>
            </a:r>
            <a:r>
              <a:rPr lang="en-US" sz="1600" b="1" dirty="0" smtClean="0">
                <a:latin typeface="Century Gothic" panose="020B0502020202020204" pitchFamily="34" charset="0"/>
              </a:rPr>
              <a:t>relevant</a:t>
            </a:r>
            <a:r>
              <a:rPr lang="en-US" sz="1600" dirty="0" smtClean="0">
                <a:latin typeface="Century Gothic" panose="020B0502020202020204" pitchFamily="34" charset="0"/>
              </a:rPr>
              <a:t> to </a:t>
            </a:r>
            <a:r>
              <a:rPr lang="en-US" sz="1600" b="1" dirty="0" smtClean="0">
                <a:latin typeface="Century Gothic" panose="020B0502020202020204" pitchFamily="34" charset="0"/>
              </a:rPr>
              <a:t>current</a:t>
            </a:r>
            <a:r>
              <a:rPr lang="en-US" sz="1600" dirty="0" smtClean="0">
                <a:latin typeface="Century Gothic" panose="020B0502020202020204" pitchFamily="34" charset="0"/>
              </a:rPr>
              <a:t> and </a:t>
            </a:r>
            <a:r>
              <a:rPr lang="en-US" sz="1600" b="1" dirty="0" smtClean="0">
                <a:latin typeface="Century Gothic" panose="020B0502020202020204" pitchFamily="34" charset="0"/>
              </a:rPr>
              <a:t>future </a:t>
            </a:r>
            <a:r>
              <a:rPr lang="en-US" sz="1600" dirty="0" smtClean="0">
                <a:latin typeface="Century Gothic" panose="020B0502020202020204" pitchFamily="34" charset="0"/>
              </a:rPr>
              <a:t>industrial practices.</a:t>
            </a:r>
          </a:p>
        </p:txBody>
      </p:sp>
    </p:spTree>
    <p:extLst>
      <p:ext uri="{BB962C8B-B14F-4D97-AF65-F5344CB8AC3E}">
        <p14:creationId xmlns:p14="http://schemas.microsoft.com/office/powerpoint/2010/main" val="8775971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cxnSp>
        <p:nvCxnSpPr>
          <p:cNvPr id="9" name="Straight Connector 8"/>
          <p:cNvCxnSpPr>
            <a:stCxn id="62" idx="2"/>
          </p:cNvCxnSpPr>
          <p:nvPr/>
        </p:nvCxnSpPr>
        <p:spPr>
          <a:xfrm>
            <a:off x="5532608" y="2333133"/>
            <a:ext cx="0" cy="1617759"/>
          </a:xfrm>
          <a:prstGeom prst="line">
            <a:avLst/>
          </a:prstGeom>
        </p:spPr>
        <p:style>
          <a:lnRef idx="1">
            <a:schemeClr val="accent2"/>
          </a:lnRef>
          <a:fillRef idx="0">
            <a:schemeClr val="accent2"/>
          </a:fillRef>
          <a:effectRef idx="0">
            <a:schemeClr val="accent2"/>
          </a:effectRef>
          <a:fontRef idx="minor">
            <a:schemeClr val="tx1"/>
          </a:fontRef>
        </p:style>
      </p:cxnSp>
      <p:cxnSp>
        <p:nvCxnSpPr>
          <p:cNvPr id="45" name="Straight Connector 44"/>
          <p:cNvCxnSpPr>
            <a:endCxn id="66" idx="0"/>
          </p:cNvCxnSpPr>
          <p:nvPr/>
        </p:nvCxnSpPr>
        <p:spPr>
          <a:xfrm>
            <a:off x="5532608" y="4701787"/>
            <a:ext cx="0" cy="556013"/>
          </a:xfrm>
          <a:prstGeom prst="line">
            <a:avLst/>
          </a:prstGeom>
        </p:spPr>
        <p:style>
          <a:lnRef idx="1">
            <a:schemeClr val="accent2"/>
          </a:lnRef>
          <a:fillRef idx="0">
            <a:schemeClr val="accent2"/>
          </a:fillRef>
          <a:effectRef idx="0">
            <a:schemeClr val="accent2"/>
          </a:effectRef>
          <a:fontRef idx="minor">
            <a:schemeClr val="tx1"/>
          </a:fontRef>
        </p:style>
      </p:cxnSp>
      <p:sp>
        <p:nvSpPr>
          <p:cNvPr id="62" name="Rounded Rectangle 61"/>
          <p:cNvSpPr/>
          <p:nvPr/>
        </p:nvSpPr>
        <p:spPr>
          <a:xfrm>
            <a:off x="4923008" y="1441346"/>
            <a:ext cx="1219200" cy="89178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Not Bound to University Program</a:t>
            </a:r>
            <a:endParaRPr lang="en-MY" sz="1400" b="1" dirty="0"/>
          </a:p>
        </p:txBody>
      </p:sp>
      <p:sp>
        <p:nvSpPr>
          <p:cNvPr id="66" name="Rounded Rectangle 65"/>
          <p:cNvSpPr/>
          <p:nvPr/>
        </p:nvSpPr>
        <p:spPr>
          <a:xfrm>
            <a:off x="4923008" y="5257800"/>
            <a:ext cx="1219200" cy="89178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t>Lecturer’s Decision</a:t>
            </a:r>
            <a:endParaRPr lang="en-MY" sz="1400" b="1" dirty="0"/>
          </a:p>
        </p:txBody>
      </p:sp>
      <p:sp>
        <p:nvSpPr>
          <p:cNvPr id="70" name="Rounded Rectangle 69"/>
          <p:cNvSpPr/>
          <p:nvPr/>
        </p:nvSpPr>
        <p:spPr>
          <a:xfrm>
            <a:off x="6400801" y="1441346"/>
            <a:ext cx="1409698" cy="89178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t>Does Not Require Senate </a:t>
            </a:r>
            <a:r>
              <a:rPr lang="en-US" sz="1400" b="1" dirty="0" smtClean="0"/>
              <a:t>Permission</a:t>
            </a:r>
            <a:endParaRPr lang="en-MY" sz="1400" b="1" dirty="0"/>
          </a:p>
        </p:txBody>
      </p:sp>
      <p:cxnSp>
        <p:nvCxnSpPr>
          <p:cNvPr id="74" name="Elbow Connector 73"/>
          <p:cNvCxnSpPr>
            <a:stCxn id="70" idx="2"/>
          </p:cNvCxnSpPr>
          <p:nvPr/>
        </p:nvCxnSpPr>
        <p:spPr>
          <a:xfrm rot="5400000">
            <a:off x="6286394" y="2401611"/>
            <a:ext cx="887735" cy="750779"/>
          </a:xfrm>
          <a:prstGeom prst="bentConnector3">
            <a:avLst>
              <a:gd name="adj1" fmla="val 36164"/>
            </a:avLst>
          </a:prstGeom>
        </p:spPr>
        <p:style>
          <a:lnRef idx="1">
            <a:schemeClr val="accent2"/>
          </a:lnRef>
          <a:fillRef idx="0">
            <a:schemeClr val="accent2"/>
          </a:fillRef>
          <a:effectRef idx="0">
            <a:schemeClr val="accent2"/>
          </a:effectRef>
          <a:fontRef idx="minor">
            <a:schemeClr val="tx1"/>
          </a:fontRef>
        </p:style>
      </p:cxnSp>
      <p:sp>
        <p:nvSpPr>
          <p:cNvPr id="76" name="Rounded Rectangle 75"/>
          <p:cNvSpPr/>
          <p:nvPr/>
        </p:nvSpPr>
        <p:spPr>
          <a:xfrm>
            <a:off x="6552061" y="5257801"/>
            <a:ext cx="1258438"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Student’s Willingness</a:t>
            </a:r>
            <a:endParaRPr lang="en-MY" sz="1400" b="1" dirty="0"/>
          </a:p>
        </p:txBody>
      </p:sp>
      <p:sp>
        <p:nvSpPr>
          <p:cNvPr id="77" name="Rounded Rectangle 76"/>
          <p:cNvSpPr/>
          <p:nvPr/>
        </p:nvSpPr>
        <p:spPr>
          <a:xfrm>
            <a:off x="7924799" y="5272334"/>
            <a:ext cx="1066801"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300" b="1" dirty="0" smtClean="0"/>
              <a:t>Monitoring &amp; Marking By SALIHIN</a:t>
            </a:r>
            <a:endParaRPr lang="en-MY" sz="1300" b="1" dirty="0"/>
          </a:p>
        </p:txBody>
      </p:sp>
      <p:cxnSp>
        <p:nvCxnSpPr>
          <p:cNvPr id="78" name="Elbow Connector 77"/>
          <p:cNvCxnSpPr>
            <a:stCxn id="7" idx="5"/>
            <a:endCxn id="76" idx="0"/>
          </p:cNvCxnSpPr>
          <p:nvPr/>
        </p:nvCxnSpPr>
        <p:spPr>
          <a:xfrm rot="16200000" flipH="1">
            <a:off x="6468912" y="4545432"/>
            <a:ext cx="611229" cy="813508"/>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cxnSp>
        <p:nvCxnSpPr>
          <p:cNvPr id="81" name="Elbow Connector 80"/>
          <p:cNvCxnSpPr>
            <a:stCxn id="7" idx="5"/>
            <a:endCxn id="77" idx="0"/>
          </p:cNvCxnSpPr>
          <p:nvPr/>
        </p:nvCxnSpPr>
        <p:spPr>
          <a:xfrm rot="16200000" flipH="1">
            <a:off x="7100105" y="3914239"/>
            <a:ext cx="625762" cy="2090428"/>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84" name="Rounded Rectangle 83"/>
          <p:cNvSpPr/>
          <p:nvPr/>
        </p:nvSpPr>
        <p:spPr>
          <a:xfrm>
            <a:off x="7924799" y="1441346"/>
            <a:ext cx="1066801"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solidFill>
                  <a:prstClr val="black"/>
                </a:solidFill>
              </a:rPr>
              <a:t>SPS Student  </a:t>
            </a:r>
            <a:r>
              <a:rPr lang="en-US" sz="1400" b="1" dirty="0" smtClean="0">
                <a:solidFill>
                  <a:prstClr val="black"/>
                </a:solidFill>
              </a:rPr>
              <a:t> Manual  &amp; Installer</a:t>
            </a:r>
            <a:endParaRPr lang="en-US" sz="1400" b="1" dirty="0">
              <a:solidFill>
                <a:prstClr val="black"/>
              </a:solidFill>
            </a:endParaRPr>
          </a:p>
        </p:txBody>
      </p:sp>
      <p:cxnSp>
        <p:nvCxnSpPr>
          <p:cNvPr id="85" name="Elbow Connector 84"/>
          <p:cNvCxnSpPr>
            <a:stCxn id="84" idx="2"/>
            <a:endCxn id="7" idx="7"/>
          </p:cNvCxnSpPr>
          <p:nvPr/>
        </p:nvCxnSpPr>
        <p:spPr>
          <a:xfrm rot="5400000">
            <a:off x="7105964" y="1624008"/>
            <a:ext cx="614044" cy="2090428"/>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88" name="Rounded Rectangle 87"/>
          <p:cNvSpPr/>
          <p:nvPr/>
        </p:nvSpPr>
        <p:spPr>
          <a:xfrm>
            <a:off x="7924800" y="2736746"/>
            <a:ext cx="1066800"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1 Hour Online Exam</a:t>
            </a:r>
            <a:endParaRPr lang="en-MY" sz="1400" b="1" dirty="0"/>
          </a:p>
        </p:txBody>
      </p:sp>
      <p:cxnSp>
        <p:nvCxnSpPr>
          <p:cNvPr id="89" name="Elbow Connector 88"/>
          <p:cNvCxnSpPr>
            <a:stCxn id="88" idx="1"/>
            <a:endCxn id="7" idx="6"/>
          </p:cNvCxnSpPr>
          <p:nvPr/>
        </p:nvCxnSpPr>
        <p:spPr>
          <a:xfrm rot="10800000" flipV="1">
            <a:off x="6713708" y="3197172"/>
            <a:ext cx="1211092" cy="614235"/>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92" name="Rounded Rectangle 91"/>
          <p:cNvSpPr/>
          <p:nvPr/>
        </p:nvSpPr>
        <p:spPr>
          <a:xfrm>
            <a:off x="7924798" y="3931312"/>
            <a:ext cx="1066801"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t>Separate Session in Lab</a:t>
            </a:r>
            <a:endParaRPr lang="en-MY" sz="1400" b="1" dirty="0"/>
          </a:p>
        </p:txBody>
      </p:sp>
      <p:cxnSp>
        <p:nvCxnSpPr>
          <p:cNvPr id="93" name="Elbow Connector 92"/>
          <p:cNvCxnSpPr>
            <a:stCxn id="92" idx="1"/>
            <a:endCxn id="7" idx="6"/>
          </p:cNvCxnSpPr>
          <p:nvPr/>
        </p:nvCxnSpPr>
        <p:spPr>
          <a:xfrm rot="10800000">
            <a:off x="6713708" y="3811409"/>
            <a:ext cx="1211090" cy="580331"/>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96" name="Rounded Rectangle 95"/>
          <p:cNvSpPr/>
          <p:nvPr/>
        </p:nvSpPr>
        <p:spPr>
          <a:xfrm>
            <a:off x="3429000" y="1441346"/>
            <a:ext cx="1219200"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Part of </a:t>
            </a:r>
          </a:p>
          <a:p>
            <a:pPr algn="ctr"/>
            <a:r>
              <a:rPr lang="en-US" sz="1400" b="1" dirty="0" smtClean="0"/>
              <a:t>Up Scaling</a:t>
            </a:r>
            <a:endParaRPr lang="en-MY" sz="1400" b="1" dirty="0"/>
          </a:p>
        </p:txBody>
      </p:sp>
      <p:cxnSp>
        <p:nvCxnSpPr>
          <p:cNvPr id="97" name="Elbow Connector 96"/>
          <p:cNvCxnSpPr>
            <a:stCxn id="96" idx="2"/>
            <a:endCxn id="7" idx="1"/>
          </p:cNvCxnSpPr>
          <p:nvPr/>
        </p:nvCxnSpPr>
        <p:spPr>
          <a:xfrm rot="16200000" flipH="1">
            <a:off x="4061000" y="2339800"/>
            <a:ext cx="614044" cy="658844"/>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100" name="Rounded Rectangle 99"/>
          <p:cNvSpPr/>
          <p:nvPr/>
        </p:nvSpPr>
        <p:spPr>
          <a:xfrm>
            <a:off x="3429001" y="5257800"/>
            <a:ext cx="1219200" cy="8917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SPS Certification</a:t>
            </a:r>
            <a:endParaRPr lang="en-MY" sz="1400" b="1" dirty="0"/>
          </a:p>
        </p:txBody>
      </p:sp>
      <p:cxnSp>
        <p:nvCxnSpPr>
          <p:cNvPr id="101" name="Elbow Connector 100"/>
          <p:cNvCxnSpPr>
            <a:stCxn id="7" idx="3"/>
            <a:endCxn id="100" idx="0"/>
          </p:cNvCxnSpPr>
          <p:nvPr/>
        </p:nvCxnSpPr>
        <p:spPr>
          <a:xfrm rot="5400000">
            <a:off x="4062409" y="4622765"/>
            <a:ext cx="611228" cy="658843"/>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7" name="Oval 6"/>
          <p:cNvSpPr/>
          <p:nvPr/>
        </p:nvSpPr>
        <p:spPr>
          <a:xfrm>
            <a:off x="4351508" y="2630308"/>
            <a:ext cx="2362200" cy="236220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chemeClr val="bg1"/>
                </a:solidFill>
                <a:latin typeface="Neuropol" panose="020F0607030201010804" pitchFamily="34" charset="0"/>
              </a:rPr>
              <a:t>SPS</a:t>
            </a:r>
            <a:r>
              <a:rPr lang="en-US" sz="2400" b="1" dirty="0" smtClean="0">
                <a:solidFill>
                  <a:schemeClr val="bg1"/>
                </a:solidFill>
              </a:rPr>
              <a:t>  </a:t>
            </a:r>
            <a:r>
              <a:rPr lang="en-US" sz="2400" b="1" dirty="0" smtClean="0"/>
              <a:t>as Optional Learning Tool</a:t>
            </a:r>
            <a:endParaRPr lang="en-MY" sz="2400" b="1" dirty="0"/>
          </a:p>
        </p:txBody>
      </p:sp>
      <p:sp>
        <p:nvSpPr>
          <p:cNvPr id="25" name="TextBox 24"/>
          <p:cNvSpPr txBox="1"/>
          <p:nvPr/>
        </p:nvSpPr>
        <p:spPr>
          <a:xfrm>
            <a:off x="152400" y="1436906"/>
            <a:ext cx="3200399" cy="4278094"/>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smtClean="0">
                <a:solidFill>
                  <a:prstClr val="black"/>
                </a:solidFill>
                <a:latin typeface="Century Gothic" panose="020B0502020202020204" pitchFamily="34" charset="0"/>
              </a:rPr>
              <a:t>SPS is used to support the curriculum based on self initiatives by student with the assistance from lecturers.</a:t>
            </a:r>
          </a:p>
          <a:p>
            <a:pPr lvl="1" algn="just"/>
            <a:endParaRPr lang="en-US" sz="1600" dirty="0" smtClean="0">
              <a:solidFill>
                <a:prstClr val="black"/>
              </a:solidFill>
              <a:latin typeface="Century Gothic" panose="020B0502020202020204" pitchFamily="34" charset="0"/>
            </a:endParaRPr>
          </a:p>
          <a:p>
            <a:pPr marL="342900" indent="-342900" algn="just">
              <a:buFont typeface="Arial" panose="020B0604020202020204" pitchFamily="34" charset="0"/>
              <a:buChar char="•"/>
            </a:pPr>
            <a:r>
              <a:rPr lang="en-US" sz="1600" dirty="0" smtClean="0">
                <a:solidFill>
                  <a:prstClr val="black"/>
                </a:solidFill>
                <a:latin typeface="Century Gothic" panose="020B0502020202020204" pitchFamily="34" charset="0"/>
              </a:rPr>
              <a:t>For better positioning of SPS,  exam will be given as an optional (to test student understanding of each particular subject)</a:t>
            </a:r>
          </a:p>
          <a:p>
            <a:pPr marL="342900" indent="-342900" algn="just">
              <a:buFont typeface="Arial" panose="020B0604020202020204" pitchFamily="34" charset="0"/>
              <a:buChar char="•"/>
            </a:pPr>
            <a:endParaRPr lang="en-US" sz="1600" dirty="0" smtClean="0">
              <a:solidFill>
                <a:prstClr val="black"/>
              </a:solidFill>
              <a:latin typeface="Century Gothic" panose="020B0502020202020204" pitchFamily="34" charset="0"/>
            </a:endParaRPr>
          </a:p>
          <a:p>
            <a:pPr marL="342900" indent="-342900" algn="just">
              <a:buFont typeface="Arial" panose="020B0604020202020204" pitchFamily="34" charset="0"/>
              <a:buChar char="•"/>
            </a:pPr>
            <a:r>
              <a:rPr lang="en-US" sz="1600" dirty="0" smtClean="0">
                <a:solidFill>
                  <a:prstClr val="black"/>
                </a:solidFill>
                <a:latin typeface="Century Gothic" panose="020B0502020202020204" pitchFamily="34" charset="0"/>
              </a:rPr>
              <a:t>Exam, Marking &amp; Certification will be provided by SALIHIN (For those who seat for exam).</a:t>
            </a:r>
          </a:p>
          <a:p>
            <a:pPr marL="342900" indent="-342900" algn="just">
              <a:buFont typeface="Arial" panose="020B0604020202020204" pitchFamily="34" charset="0"/>
              <a:buChar char="•"/>
            </a:pPr>
            <a:endParaRPr lang="en-US" sz="1600" dirty="0" smtClean="0">
              <a:solidFill>
                <a:prstClr val="black"/>
              </a:solidFill>
              <a:latin typeface="Century Gothic" panose="020B0502020202020204" pitchFamily="34" charset="0"/>
            </a:endParaRPr>
          </a:p>
        </p:txBody>
      </p:sp>
      <p:sp>
        <p:nvSpPr>
          <p:cNvPr id="26" name="TextBox 25"/>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27" name="Rectangle 26"/>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SPS As Optional Learning Tool </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9681281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Target Course/ Student</a:t>
            </a:r>
            <a:endParaRPr lang="en-MY" sz="2000" dirty="0">
              <a:solidFill>
                <a:prstClr val="black"/>
              </a:solidFill>
              <a:latin typeface="Century Gothic" panose="020B0502020202020204" pitchFamily="34" charset="0"/>
            </a:endParaRPr>
          </a:p>
        </p:txBody>
      </p:sp>
      <p:sp>
        <p:nvSpPr>
          <p:cNvPr id="7" name="TextBox 6"/>
          <p:cNvSpPr txBox="1"/>
          <p:nvPr/>
        </p:nvSpPr>
        <p:spPr>
          <a:xfrm>
            <a:off x="827584" y="1484784"/>
            <a:ext cx="7776864" cy="1508105"/>
          </a:xfrm>
          <a:prstGeom prst="rect">
            <a:avLst/>
          </a:prstGeom>
          <a:noFill/>
        </p:spPr>
        <p:txBody>
          <a:bodyPr wrap="square" rtlCol="0">
            <a:spAutoFit/>
          </a:bodyPr>
          <a:lstStyle/>
          <a:p>
            <a:pPr lvl="2"/>
            <a:endParaRPr lang="en-US" sz="1400" i="1" dirty="0" smtClean="0"/>
          </a:p>
          <a:p>
            <a:pPr marL="285750" indent="-285750">
              <a:buFont typeface="Arial" panose="020B0604020202020204" pitchFamily="34" charset="0"/>
              <a:buChar char="•"/>
            </a:pPr>
            <a:r>
              <a:rPr lang="en-US" dirty="0" smtClean="0"/>
              <a:t>Diploma (</a:t>
            </a:r>
            <a:r>
              <a:rPr lang="en-US" dirty="0"/>
              <a:t>No of Student</a:t>
            </a:r>
            <a:r>
              <a:rPr lang="en-US" dirty="0" smtClean="0"/>
              <a:t>: XXXX</a:t>
            </a:r>
            <a:r>
              <a:rPr lang="en-US" dirty="0"/>
              <a:t>)</a:t>
            </a:r>
            <a:endParaRPr lang="en-US" dirty="0" smtClean="0"/>
          </a:p>
          <a:p>
            <a:pPr marL="742950" lvl="1" indent="-285750">
              <a:buFont typeface="Arial" panose="020B0604020202020204" pitchFamily="34" charset="0"/>
              <a:buChar char="•"/>
            </a:pPr>
            <a:r>
              <a:rPr lang="en-US" sz="1600" i="1" dirty="0" smtClean="0"/>
              <a:t>Diploma </a:t>
            </a:r>
            <a:r>
              <a:rPr lang="en-US" sz="1600" i="1" dirty="0" smtClean="0"/>
              <a:t>in Accountancy -AC110</a:t>
            </a:r>
          </a:p>
          <a:p>
            <a:pPr marL="1200150" lvl="2" indent="-285750">
              <a:buFont typeface="Arial" panose="020B0604020202020204" pitchFamily="34" charset="0"/>
              <a:buChar char="•"/>
            </a:pPr>
            <a:r>
              <a:rPr lang="en-US" sz="1400" i="1" dirty="0" smtClean="0"/>
              <a:t>Sg. </a:t>
            </a:r>
            <a:r>
              <a:rPr lang="en-US" sz="1400" i="1" dirty="0" err="1" smtClean="0"/>
              <a:t>Petani</a:t>
            </a:r>
            <a:r>
              <a:rPr lang="en-US" sz="1400" i="1" dirty="0" smtClean="0"/>
              <a:t>, </a:t>
            </a:r>
            <a:r>
              <a:rPr lang="en-US" sz="1400" i="1" dirty="0" err="1" smtClean="0"/>
              <a:t>Machang</a:t>
            </a:r>
            <a:r>
              <a:rPr lang="en-US" sz="1400" i="1" dirty="0" smtClean="0"/>
              <a:t>, </a:t>
            </a:r>
            <a:r>
              <a:rPr lang="en-US" sz="1400" i="1" dirty="0" err="1" smtClean="0"/>
              <a:t>Segamat</a:t>
            </a:r>
            <a:r>
              <a:rPr lang="en-US" sz="1400" i="1" dirty="0" smtClean="0"/>
              <a:t>, </a:t>
            </a:r>
            <a:r>
              <a:rPr lang="en-US" sz="1400" i="1" dirty="0" err="1" smtClean="0"/>
              <a:t>Tapah</a:t>
            </a:r>
            <a:r>
              <a:rPr lang="en-US" sz="1400" i="1" dirty="0" smtClean="0"/>
              <a:t>, Kota </a:t>
            </a:r>
            <a:r>
              <a:rPr lang="en-US" sz="1400" i="1" dirty="0" err="1" smtClean="0"/>
              <a:t>Samarahan</a:t>
            </a:r>
            <a:r>
              <a:rPr lang="en-US" sz="1400" i="1" dirty="0" smtClean="0"/>
              <a:t>, </a:t>
            </a:r>
            <a:r>
              <a:rPr lang="en-US" sz="1400" i="1" dirty="0" err="1" smtClean="0"/>
              <a:t>Jengka</a:t>
            </a:r>
            <a:r>
              <a:rPr lang="en-US" sz="1400" i="1" dirty="0" smtClean="0"/>
              <a:t>, </a:t>
            </a:r>
            <a:r>
              <a:rPr lang="en-US" sz="1400" i="1" dirty="0" err="1" smtClean="0"/>
              <a:t>Alor</a:t>
            </a:r>
            <a:r>
              <a:rPr lang="en-US" sz="1400" i="1" dirty="0" smtClean="0"/>
              <a:t> Gajah,   Kota </a:t>
            </a:r>
            <a:r>
              <a:rPr lang="en-US" sz="1400" i="1" dirty="0" err="1" smtClean="0"/>
              <a:t>Kinabalu</a:t>
            </a:r>
            <a:r>
              <a:rPr lang="en-US" sz="1400" i="1" dirty="0" smtClean="0"/>
              <a:t> &amp; Dungun</a:t>
            </a:r>
          </a:p>
          <a:p>
            <a:pPr marL="742950" lvl="1" indent="-285750">
              <a:buFont typeface="Arial" panose="020B0604020202020204" pitchFamily="34" charset="0"/>
              <a:buChar char="•"/>
            </a:pPr>
            <a:endParaRPr lang="en-US" sz="1600" i="1" dirty="0" smtClean="0"/>
          </a:p>
        </p:txBody>
      </p:sp>
    </p:spTree>
    <p:extLst>
      <p:ext uri="{BB962C8B-B14F-4D97-AF65-F5344CB8AC3E}">
        <p14:creationId xmlns:p14="http://schemas.microsoft.com/office/powerpoint/2010/main" val="35692038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3671</TotalTime>
  <Words>800</Words>
  <Application>Microsoft Office PowerPoint</Application>
  <PresentationFormat>On-screen Show (4:3)</PresentationFormat>
  <Paragraphs>133</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Theme2</vt:lpstr>
      <vt:lpstr>SPS PROPOSAL FOR DIPLOMA STUDENT’S UP SKILLING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SCG-IT</dc:creator>
  <cp:lastModifiedBy>User</cp:lastModifiedBy>
  <cp:revision>524</cp:revision>
  <dcterms:created xsi:type="dcterms:W3CDTF">2015-09-02T03:54:44Z</dcterms:created>
  <dcterms:modified xsi:type="dcterms:W3CDTF">2017-04-11T09:27:43Z</dcterms:modified>
</cp:coreProperties>
</file>