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85" r:id="rId3"/>
    <p:sldId id="273" r:id="rId4"/>
    <p:sldId id="292" r:id="rId5"/>
    <p:sldId id="280" r:id="rId6"/>
    <p:sldId id="284" r:id="rId7"/>
    <p:sldId id="290" r:id="rId8"/>
    <p:sldId id="281" r:id="rId9"/>
    <p:sldId id="283" r:id="rId10"/>
    <p:sldId id="277" r:id="rId11"/>
    <p:sldId id="278" r:id="rId12"/>
    <p:sldId id="279" r:id="rId13"/>
    <p:sldId id="282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5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79" autoAdjust="0"/>
  </p:normalViewPr>
  <p:slideViewPr>
    <p:cSldViewPr>
      <p:cViewPr>
        <p:scale>
          <a:sx n="98" d="100"/>
          <a:sy n="98" d="100"/>
        </p:scale>
        <p:origin x="-5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0CDF-C16C-4B6D-96CC-4EBCD24C6A90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B4D0E-2C5D-468A-92BC-53DCE99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5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4A4A9-84D5-4828-B517-FAD0612E5341}" type="datetimeFigureOut">
              <a:rPr lang="en-MY" smtClean="0"/>
              <a:t>30/12/2016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79A07-A1AE-415C-A2C6-B3D5DEB97BB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517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398"/>
            <a:ext cx="5486537" cy="4114766"/>
          </a:xfrm>
          <a:prstGeom prst="rect">
            <a:avLst/>
          </a:prstGeom>
          <a:noFill/>
          <a:ln>
            <a:noFill/>
          </a:ln>
        </p:spPr>
        <p:txBody>
          <a:bodyPr lIns="90375" tIns="90375" rIns="90375" bIns="90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39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0375" tIns="90375" rIns="90375" bIns="90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294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717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0865" b="33566"/>
          <a:stretch/>
        </p:blipFill>
        <p:spPr bwMode="auto">
          <a:xfrm rot="5400000">
            <a:off x="-3278189" y="3278188"/>
            <a:ext cx="6858003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IT\Work\Audry\Desktop\Printing Item\Salihin Premier\stationery\slide6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5622" r="32030" b="16255"/>
          <a:stretch/>
        </p:blipFill>
        <p:spPr bwMode="auto">
          <a:xfrm>
            <a:off x="1" y="1600200"/>
            <a:ext cx="9147176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2053" name="Picture 5" descr="D:\IT\Work\Audry\Desktop\Printing Item\Salihin Premier\stationery\slide5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77" y="304800"/>
            <a:ext cx="377672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</p:spTree>
    <p:extLst>
      <p:ext uri="{BB962C8B-B14F-4D97-AF65-F5344CB8AC3E}">
        <p14:creationId xmlns:p14="http://schemas.microsoft.com/office/powerpoint/2010/main" val="338646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43201" y="679971"/>
            <a:ext cx="6403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IT\Work\Audry\Desktop\Printing Item\Salihin Premier\Design\slide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2" y="6094434"/>
            <a:ext cx="3398838" cy="7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IT\Work\Audry\Desktop\Printing Item\Salihin Premier\stationery\bg-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" b="2928"/>
          <a:stretch/>
        </p:blipFill>
        <p:spPr bwMode="auto">
          <a:xfrm>
            <a:off x="0" y="205099"/>
            <a:ext cx="9144000" cy="64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T\Work\Audry\Desktop\Printing Item\Salihin Premier\stationery\slide7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7536"/>
            <a:ext cx="5318199" cy="48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1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1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3725"/>
            <a:ext cx="7772400" cy="20478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SPS retreat 2016</a:t>
            </a:r>
            <a:br>
              <a:rPr lang="en-US" dirty="0" smtClean="0"/>
            </a:br>
            <a:r>
              <a:rPr lang="en-US" dirty="0" smtClean="0"/>
              <a:t>planning for </a:t>
            </a:r>
            <a:br>
              <a:rPr lang="en-US" dirty="0" smtClean="0"/>
            </a:br>
            <a:r>
              <a:rPr lang="en-US" dirty="0" smtClean="0"/>
              <a:t>2017 -2022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62000" y="3748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57441"/>
              </p:ext>
            </p:extLst>
          </p:nvPr>
        </p:nvGraphicFramePr>
        <p:xfrm>
          <a:off x="539552" y="980728"/>
          <a:ext cx="8064896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 smtClean="0"/>
                        <a:t>GOAL A: To</a:t>
                      </a:r>
                      <a:r>
                        <a:rPr lang="en-MY" baseline="0" dirty="0" smtClean="0"/>
                        <a:t> develop middle range Accounting Software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b="1" u="sng" dirty="0" smtClean="0"/>
                        <a:t>Strategy: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Develop ERP SAGA Compliance Accounting software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JV with </a:t>
                      </a:r>
                      <a:r>
                        <a:rPr lang="en-MY" b="0" i="0" u="none" baseline="0" dirty="0" err="1" smtClean="0"/>
                        <a:t>Bernama</a:t>
                      </a:r>
                      <a:endParaRPr lang="en-MY" b="0" i="0" u="none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Setup marketing team with </a:t>
                      </a:r>
                      <a:r>
                        <a:rPr lang="en-MY" b="0" i="0" u="none" baseline="0" dirty="0" err="1" smtClean="0"/>
                        <a:t>Bernama</a:t>
                      </a:r>
                      <a:endParaRPr lang="en-MY" b="0" i="0" u="none" baseline="0" dirty="0" smtClean="0"/>
                    </a:p>
                    <a:p>
                      <a:endParaRPr lang="en-MY" b="1" u="sng" dirty="0" smtClean="0"/>
                    </a:p>
                    <a:p>
                      <a:r>
                        <a:rPr lang="en-MY" b="1" u="sng" dirty="0" smtClean="0"/>
                        <a:t>Implementation: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dirty="0" smtClean="0"/>
                        <a:t>January 2017</a:t>
                      </a:r>
                      <a:r>
                        <a:rPr lang="en-MY" b="0" i="0" u="none" baseline="0" dirty="0" smtClean="0"/>
                        <a:t> – Develop database framework and prototype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dirty="0" smtClean="0"/>
                        <a:t>Feb-Mac 2017 – develop the engine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dirty="0" smtClean="0"/>
                        <a:t>End</a:t>
                      </a:r>
                      <a:r>
                        <a:rPr lang="en-MY" b="0" i="0" u="none" baseline="0" dirty="0" smtClean="0"/>
                        <a:t> of </a:t>
                      </a:r>
                      <a:r>
                        <a:rPr lang="en-MY" b="0" i="0" u="none" dirty="0" smtClean="0"/>
                        <a:t>Mac</a:t>
                      </a:r>
                      <a:r>
                        <a:rPr lang="en-MY" b="0" i="0" u="none" baseline="0" dirty="0" smtClean="0"/>
                        <a:t> 2017 – Demo the system to </a:t>
                      </a:r>
                      <a:r>
                        <a:rPr lang="en-MY" b="0" i="0" u="none" baseline="0" dirty="0" err="1" smtClean="0"/>
                        <a:t>Bernama</a:t>
                      </a:r>
                      <a:r>
                        <a:rPr lang="en-MY" b="0" i="0" u="none" baseline="0" dirty="0" smtClean="0"/>
                        <a:t> technical committee (80% developed)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April-Dec 2017 – System review and customization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Jan-Feb 2018 – System testing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Mac-April 2018 – Data Migration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u="none" dirty="0" smtClean="0"/>
                        <a:t>May-June</a:t>
                      </a:r>
                      <a:r>
                        <a:rPr lang="en-MY" b="0" u="none" baseline="0" dirty="0" smtClean="0"/>
                        <a:t> 2018 – Training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u="none" dirty="0" smtClean="0"/>
                        <a:t>June-July 2018 – Final Acceptance Test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u="none" dirty="0" smtClean="0"/>
                        <a:t>End</a:t>
                      </a:r>
                      <a:r>
                        <a:rPr lang="en-MY" b="0" u="none" baseline="0" dirty="0" smtClean="0"/>
                        <a:t> July 2018 – Live and running</a:t>
                      </a:r>
                      <a:endParaRPr lang="en-MY" b="0" u="none" dirty="0" smtClean="0"/>
                    </a:p>
                    <a:p>
                      <a:r>
                        <a:rPr lang="en-MY" b="0" i="0" u="none" dirty="0" smtClean="0"/>
                        <a:t>10. Marketing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7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12700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79891"/>
              </p:ext>
            </p:extLst>
          </p:nvPr>
        </p:nvGraphicFramePr>
        <p:xfrm>
          <a:off x="539552" y="980728"/>
          <a:ext cx="8064896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422016">
                <a:tc>
                  <a:txBody>
                    <a:bodyPr/>
                    <a:lstStyle/>
                    <a:p>
                      <a:r>
                        <a:rPr lang="en-MY" dirty="0" smtClean="0"/>
                        <a:t>GOAL B: To</a:t>
                      </a:r>
                      <a:r>
                        <a:rPr lang="en-MY" baseline="0" dirty="0" smtClean="0"/>
                        <a:t> develop middle range Accounting Software </a:t>
                      </a:r>
                      <a:endParaRPr lang="en-MY" dirty="0"/>
                    </a:p>
                  </a:txBody>
                  <a:tcPr/>
                </a:tc>
              </a:tr>
              <a:tr h="4474528">
                <a:tc>
                  <a:txBody>
                    <a:bodyPr/>
                    <a:lstStyle/>
                    <a:p>
                      <a:r>
                        <a:rPr lang="en-MY" b="1" u="sng" dirty="0" smtClean="0"/>
                        <a:t>Strategy: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Develop ERP SAGA Compliance Accounting software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Setup pre-sales and marketing team</a:t>
                      </a:r>
                    </a:p>
                    <a:p>
                      <a:pPr marL="0" indent="0">
                        <a:buNone/>
                      </a:pPr>
                      <a:endParaRPr lang="en-MY" b="1" u="sng" dirty="0" smtClean="0"/>
                    </a:p>
                    <a:p>
                      <a:r>
                        <a:rPr lang="en-MY" b="1" u="sng" dirty="0" smtClean="0"/>
                        <a:t>Implementation: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dirty="0" smtClean="0"/>
                        <a:t>January 2017</a:t>
                      </a:r>
                      <a:r>
                        <a:rPr lang="en-MY" b="0" i="0" u="none" baseline="0" dirty="0" smtClean="0"/>
                        <a:t> – Develop database framework and prototype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dirty="0" smtClean="0"/>
                        <a:t>Feb-Mac 2017 – develop the engine &amp; planning for marketing materials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April-May 2017 – System testing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Jun 2017 – Marketing &amp; System Demo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MY" b="0" i="0" u="none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MY" b="1" i="0" u="sng" baseline="0" dirty="0" smtClean="0"/>
                        <a:t>Execution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Target 600 government agencies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MY" b="0" i="0" u="none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002909"/>
              </p:ext>
            </p:extLst>
          </p:nvPr>
        </p:nvGraphicFramePr>
        <p:xfrm>
          <a:off x="539552" y="980728"/>
          <a:ext cx="8064896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422016">
                <a:tc>
                  <a:txBody>
                    <a:bodyPr/>
                    <a:lstStyle/>
                    <a:p>
                      <a:r>
                        <a:rPr lang="en-MY" dirty="0" smtClean="0"/>
                        <a:t>GOAL C: To</a:t>
                      </a:r>
                      <a:r>
                        <a:rPr lang="en-MY" baseline="0" dirty="0" smtClean="0"/>
                        <a:t> develop middle range Accounting Software </a:t>
                      </a:r>
                      <a:endParaRPr lang="en-MY" dirty="0"/>
                    </a:p>
                  </a:txBody>
                  <a:tcPr/>
                </a:tc>
              </a:tr>
              <a:tr h="4474528">
                <a:tc>
                  <a:txBody>
                    <a:bodyPr/>
                    <a:lstStyle/>
                    <a:p>
                      <a:r>
                        <a:rPr lang="en-MY" b="1" u="sng" dirty="0" smtClean="0"/>
                        <a:t>Strategy: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Develop ERP SAGA Compliance Accounting software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JV with </a:t>
                      </a:r>
                      <a:r>
                        <a:rPr lang="en-MY" b="0" i="0" u="none" baseline="0" dirty="0" err="1" smtClean="0"/>
                        <a:t>Bernama</a:t>
                      </a:r>
                      <a:endParaRPr lang="en-MY" b="0" i="0" u="none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Setup marketing team with </a:t>
                      </a:r>
                      <a:r>
                        <a:rPr lang="en-MY" b="0" i="0" u="none" baseline="0" dirty="0" err="1" smtClean="0"/>
                        <a:t>Bernama</a:t>
                      </a:r>
                      <a:endParaRPr lang="en-MY" b="0" i="0" u="none" baseline="0" dirty="0" smtClean="0"/>
                    </a:p>
                    <a:p>
                      <a:endParaRPr lang="en-MY" b="1" u="sng" dirty="0" smtClean="0"/>
                    </a:p>
                    <a:p>
                      <a:r>
                        <a:rPr lang="en-MY" b="1" u="sng" dirty="0" smtClean="0"/>
                        <a:t>Implementation: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dirty="0" smtClean="0"/>
                        <a:t>January 2017</a:t>
                      </a:r>
                      <a:r>
                        <a:rPr lang="en-MY" b="0" i="0" u="none" baseline="0" dirty="0" smtClean="0"/>
                        <a:t> – Develop database framework and prototype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dirty="0" smtClean="0"/>
                        <a:t>Feb-Mac 2017 – develop the engine &amp; planning for marketing materials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April-May 2017 – System testing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Jun 2017 – Marketing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MY" b="0" i="0" u="none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MY" b="1" i="0" u="sng" baseline="0" dirty="0" smtClean="0"/>
                        <a:t>Execution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Target customer – 4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MY" b="0" u="none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6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3725"/>
            <a:ext cx="7772400" cy="20478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It/</a:t>
            </a:r>
            <a:r>
              <a:rPr lang="en-US" dirty="0" err="1" smtClean="0"/>
              <a:t>sps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swot</a:t>
            </a:r>
            <a:r>
              <a:rPr lang="en-US" dirty="0" smtClean="0"/>
              <a:t>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STRENGTH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Come out with fresh ideas to deliver eye-catchy interface and interactive design. </a:t>
            </a:r>
          </a:p>
          <a:p>
            <a:r>
              <a:rPr lang="en-US" dirty="0"/>
              <a:t>P</a:t>
            </a:r>
            <a:r>
              <a:rPr lang="en-US" dirty="0" smtClean="0"/>
              <a:t>roper task segregation (set the priority, right people for the right task) to enable us to deliver projects efficiently. </a:t>
            </a:r>
          </a:p>
          <a:p>
            <a:r>
              <a:rPr lang="en-US" dirty="0"/>
              <a:t>G</a:t>
            </a:r>
            <a:r>
              <a:rPr lang="en-US" dirty="0" smtClean="0"/>
              <a:t>ood support team equipped with team viewer, </a:t>
            </a:r>
            <a:r>
              <a:rPr lang="en-US" dirty="0" err="1"/>
              <a:t>W</a:t>
            </a:r>
            <a:r>
              <a:rPr lang="en-US" dirty="0" err="1" smtClean="0"/>
              <a:t>hatsapp</a:t>
            </a:r>
            <a:r>
              <a:rPr lang="en-US" dirty="0" smtClean="0"/>
              <a:t>, online chat, helpdesk system. </a:t>
            </a:r>
          </a:p>
          <a:p>
            <a:r>
              <a:rPr lang="en-US" dirty="0" smtClean="0"/>
              <a:t>Able to respond instant &amp; efficiently.</a:t>
            </a:r>
            <a:endParaRPr lang="ms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328657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H</a:t>
            </a:r>
            <a:r>
              <a:rPr lang="en-US" dirty="0" smtClean="0"/>
              <a:t>armonies working environment which enable us to respond on heavy task together.</a:t>
            </a:r>
          </a:p>
          <a:p>
            <a:r>
              <a:rPr lang="en-US" dirty="0"/>
              <a:t>U</a:t>
            </a:r>
            <a:r>
              <a:rPr lang="en-US" dirty="0" smtClean="0"/>
              <a:t>nique zakat and </a:t>
            </a:r>
            <a:r>
              <a:rPr lang="en-US" dirty="0" err="1" smtClean="0"/>
              <a:t>waqf</a:t>
            </a:r>
            <a:r>
              <a:rPr lang="en-US" dirty="0" smtClean="0"/>
              <a:t> features grant us a competitive edge.</a:t>
            </a:r>
          </a:p>
          <a:p>
            <a:r>
              <a:rPr lang="en-US" dirty="0" smtClean="0"/>
              <a:t>SPS provides market entry for other services.</a:t>
            </a:r>
          </a:p>
          <a:p>
            <a:r>
              <a:rPr lang="en-US" dirty="0"/>
              <a:t>P</a:t>
            </a:r>
            <a:r>
              <a:rPr lang="en-US" dirty="0" smtClean="0"/>
              <a:t>rototyping development method.</a:t>
            </a:r>
          </a:p>
          <a:p>
            <a:r>
              <a:rPr lang="en-US" dirty="0"/>
              <a:t>I</a:t>
            </a:r>
            <a:r>
              <a:rPr lang="en-US" dirty="0" smtClean="0"/>
              <a:t>nternal developers and source code ownership provides more scalable and secured solution.</a:t>
            </a:r>
          </a:p>
          <a:p>
            <a:endParaRPr lang="ms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STRENGTH</a:t>
            </a:r>
            <a:endParaRPr lang="ms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336737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WEAKNESS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Limited products offering limits our product reach.</a:t>
            </a:r>
          </a:p>
          <a:p>
            <a:r>
              <a:rPr lang="en-US" dirty="0"/>
              <a:t>L</a:t>
            </a:r>
            <a:r>
              <a:rPr lang="en-US" dirty="0" smtClean="0"/>
              <a:t>imited </a:t>
            </a:r>
            <a:r>
              <a:rPr lang="en-US" dirty="0" err="1"/>
              <a:t>T</a:t>
            </a:r>
            <a:r>
              <a:rPr lang="en-US" dirty="0" err="1" smtClean="0"/>
              <a:t>eamviewer</a:t>
            </a:r>
            <a:r>
              <a:rPr lang="en-US" dirty="0" smtClean="0"/>
              <a:t> license, accounting and </a:t>
            </a:r>
            <a:r>
              <a:rPr lang="en-US" dirty="0" err="1" smtClean="0"/>
              <a:t>gst</a:t>
            </a:r>
            <a:r>
              <a:rPr lang="en-US" dirty="0" smtClean="0"/>
              <a:t> expert within the department make it difficult to consult with customers and delay response time.</a:t>
            </a:r>
          </a:p>
          <a:p>
            <a:r>
              <a:rPr lang="en-US" dirty="0"/>
              <a:t>L</a:t>
            </a:r>
            <a:r>
              <a:rPr lang="en-US" dirty="0" smtClean="0"/>
              <a:t>imited staff and budget for pre-sales activities and promotion limit us to reach target customers.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392212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Not utilize the unique features put us below our competitors.</a:t>
            </a:r>
          </a:p>
          <a:p>
            <a:r>
              <a:rPr lang="en-US" dirty="0" smtClean="0"/>
              <a:t>Lack of online presence limit our capabilities to cater for micro business entities.</a:t>
            </a:r>
          </a:p>
          <a:p>
            <a:r>
              <a:rPr lang="en-US" dirty="0" smtClean="0"/>
              <a:t>Unstandardized coding style leads to difficulty to inherit for a new programmers.</a:t>
            </a:r>
          </a:p>
          <a:p>
            <a:r>
              <a:rPr lang="ms-MY" dirty="0"/>
              <a:t>M</a:t>
            </a:r>
            <a:r>
              <a:rPr lang="ms-MY" dirty="0" smtClean="0"/>
              <a:t>isaligned motivation package promotes minimal appreciation.</a:t>
            </a:r>
            <a:endParaRPr lang="ms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WEAKNESS</a:t>
            </a:r>
            <a:endParaRPr lang="ms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3709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OPPORTUNITIES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xclusive partner for </a:t>
            </a:r>
            <a:r>
              <a:rPr lang="en-US" dirty="0" err="1"/>
              <a:t>T</a:t>
            </a:r>
            <a:r>
              <a:rPr lang="en-US" dirty="0" err="1" smtClean="0"/>
              <a:t>ekun</a:t>
            </a:r>
            <a:r>
              <a:rPr lang="en-US" dirty="0" smtClean="0"/>
              <a:t> north region, PI1M &amp; </a:t>
            </a:r>
            <a:r>
              <a:rPr lang="en-US" dirty="0" err="1" smtClean="0"/>
              <a:t>Bernama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Good relation with the politician and government machinery translates into business project or prospect.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alihin</a:t>
            </a:r>
            <a:r>
              <a:rPr lang="en-US" dirty="0" smtClean="0"/>
              <a:t> brands already captured major </a:t>
            </a:r>
            <a:r>
              <a:rPr lang="en-US" dirty="0" err="1" smtClean="0"/>
              <a:t>malay</a:t>
            </a:r>
            <a:r>
              <a:rPr lang="en-US" dirty="0" smtClean="0"/>
              <a:t> business market, unfortunately they are not ready to apply accounting as part of business practice. </a:t>
            </a:r>
          </a:p>
          <a:p>
            <a:r>
              <a:rPr lang="en-US" dirty="0" smtClean="0"/>
              <a:t>Zakat and </a:t>
            </a:r>
            <a:r>
              <a:rPr lang="en-US" dirty="0" err="1" smtClean="0"/>
              <a:t>waqf</a:t>
            </a:r>
            <a:r>
              <a:rPr lang="en-US" dirty="0" smtClean="0"/>
              <a:t> are key potential of international market penetration. </a:t>
            </a:r>
            <a:endParaRPr lang="ms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666776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/>
              <a:t>O</a:t>
            </a:r>
            <a:r>
              <a:rPr lang="en-US" dirty="0" smtClean="0"/>
              <a:t>pportunities to move into cloud solution to offer services at a lower price, lower support, backup and data mining.</a:t>
            </a:r>
          </a:p>
          <a:p>
            <a:r>
              <a:rPr lang="en-US" dirty="0" smtClean="0"/>
              <a:t>Engage with FR </a:t>
            </a:r>
            <a:r>
              <a:rPr lang="en-US" dirty="0" err="1"/>
              <a:t>M</a:t>
            </a:r>
            <a:r>
              <a:rPr lang="en-US" dirty="0" err="1" smtClean="0"/>
              <a:t>utiara</a:t>
            </a:r>
            <a:r>
              <a:rPr lang="en-US" dirty="0" smtClean="0"/>
              <a:t> as our marketing arms to close more deals.</a:t>
            </a:r>
          </a:p>
          <a:p>
            <a:r>
              <a:rPr lang="en-US" dirty="0"/>
              <a:t>I</a:t>
            </a:r>
            <a:r>
              <a:rPr lang="en-US" dirty="0" smtClean="0"/>
              <a:t>nternational education for accounting software.</a:t>
            </a:r>
          </a:p>
          <a:p>
            <a:r>
              <a:rPr lang="en-US" dirty="0"/>
              <a:t>G</a:t>
            </a:r>
            <a:r>
              <a:rPr lang="en-US" dirty="0" smtClean="0"/>
              <a:t>et more business from the existing customers.</a:t>
            </a:r>
          </a:p>
          <a:p>
            <a:r>
              <a:rPr lang="ms-MY" dirty="0" smtClean="0"/>
              <a:t>Saga compliance accounting software.</a:t>
            </a:r>
            <a:endParaRPr lang="ms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OPPORTUNITIES</a:t>
            </a:r>
            <a:endParaRPr lang="ms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416375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43426" y="885904"/>
            <a:ext cx="462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b="1" u="sng" dirty="0" smtClean="0"/>
              <a:t>IT STRATEGIC PLAN FRAMEWORK (2017 -2022)</a:t>
            </a:r>
            <a:endParaRPr lang="en-MY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773770"/>
              </p:ext>
            </p:extLst>
          </p:nvPr>
        </p:nvGraphicFramePr>
        <p:xfrm>
          <a:off x="2177398" y="1447800"/>
          <a:ext cx="4953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VISION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/>
                        <a:t>The preferred business software provider in Malaysia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69830"/>
              </p:ext>
            </p:extLst>
          </p:nvPr>
        </p:nvGraphicFramePr>
        <p:xfrm>
          <a:off x="2177398" y="2362200"/>
          <a:ext cx="49530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MISSION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MY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develop Business Software, share the skill, develop networking and lead Malaysian business community for the benefit of the country.</a:t>
                      </a:r>
                      <a:endParaRPr lang="en-MY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74866"/>
              </p:ext>
            </p:extLst>
          </p:nvPr>
        </p:nvGraphicFramePr>
        <p:xfrm>
          <a:off x="1122834" y="3810000"/>
          <a:ext cx="7062127" cy="2201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2127"/>
              </a:tblGrid>
              <a:tr h="297806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OUR CORE VALUES</a:t>
                      </a:r>
                      <a:endParaRPr lang="en-MY" dirty="0"/>
                    </a:p>
                  </a:txBody>
                  <a:tcPr/>
                </a:tc>
              </a:tr>
              <a:tr h="1835794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MY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believe social media is a key communications tool that enables it to work forwards. Therefore we will participate actively in the society.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MY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believe that quality and business networking will drive to sales. Therefore we will proactively engage more right partners to serve business community.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MY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believe support and after sales service are vital for our business existence.  Therefore we will reengineer and rejuvenate the business process.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5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THREATS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ustomer price expectation presents challenge to us to provide a quality software service at the affordable price.</a:t>
            </a:r>
          </a:p>
          <a:p>
            <a:r>
              <a:rPr lang="en-US" dirty="0" smtClean="0"/>
              <a:t>The economic turndown in 2017 affecting business. </a:t>
            </a:r>
          </a:p>
          <a:p>
            <a:r>
              <a:rPr lang="en-US" dirty="0"/>
              <a:t>R</a:t>
            </a:r>
            <a:r>
              <a:rPr lang="en-US" dirty="0" smtClean="0"/>
              <a:t>acism racial profiling negatively affecting sales. </a:t>
            </a:r>
          </a:p>
          <a:p>
            <a:r>
              <a:rPr lang="en-US" dirty="0"/>
              <a:t>M</a:t>
            </a:r>
            <a:r>
              <a:rPr lang="en-US" dirty="0" smtClean="0"/>
              <a:t>obile apps is a new trend and generate more users.</a:t>
            </a:r>
          </a:p>
          <a:p>
            <a:r>
              <a:rPr lang="en-US" dirty="0" smtClean="0"/>
              <a:t>The clouds is replacing desktop apps.</a:t>
            </a:r>
          </a:p>
          <a:p>
            <a:r>
              <a:rPr lang="en-US" dirty="0" smtClean="0"/>
              <a:t>Branding and popularity drive users decision.</a:t>
            </a:r>
          </a:p>
          <a:p>
            <a:r>
              <a:rPr lang="en-US" dirty="0" smtClean="0"/>
              <a:t>Strong </a:t>
            </a:r>
            <a:r>
              <a:rPr lang="en-US" dirty="0" err="1"/>
              <a:t>S</a:t>
            </a:r>
            <a:r>
              <a:rPr lang="en-US" dirty="0" err="1" smtClean="0"/>
              <a:t>alihin</a:t>
            </a:r>
            <a:r>
              <a:rPr lang="en-US" dirty="0" smtClean="0"/>
              <a:t> brand name in auditing does not provide SPS a leverage. </a:t>
            </a:r>
            <a:endParaRPr lang="ms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2818492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ifferent customer preferences makes it difficult for software customization and upgrading.</a:t>
            </a:r>
          </a:p>
          <a:p>
            <a:r>
              <a:rPr lang="en-US" dirty="0"/>
              <a:t>T</a:t>
            </a:r>
            <a:r>
              <a:rPr lang="en-US" dirty="0" smtClean="0"/>
              <a:t>he industry is matured with existing software which is difficult for us to penetrate into the </a:t>
            </a:r>
            <a:r>
              <a:rPr lang="en-US" dirty="0"/>
              <a:t>market as </a:t>
            </a:r>
            <a:r>
              <a:rPr lang="en-US" dirty="0" smtClean="0"/>
              <a:t>we are new entrance.</a:t>
            </a:r>
          </a:p>
          <a:p>
            <a:r>
              <a:rPr lang="en-US" dirty="0"/>
              <a:t>L</a:t>
            </a:r>
            <a:r>
              <a:rPr lang="en-US" dirty="0" smtClean="0"/>
              <a:t>ow technology adoption by small businesses hampers our software demand.</a:t>
            </a:r>
          </a:p>
          <a:p>
            <a:r>
              <a:rPr lang="en-US" dirty="0" smtClean="0"/>
              <a:t>wrong channel of communication to resolve software and knowledge issues.</a:t>
            </a:r>
          </a:p>
          <a:p>
            <a:r>
              <a:rPr lang="en-US" dirty="0" smtClean="0"/>
              <a:t>delay in decision making will increase the operating cost.</a:t>
            </a:r>
          </a:p>
          <a:p>
            <a:r>
              <a:rPr lang="en-US" dirty="0" smtClean="0"/>
              <a:t>changing of policies changes our business direction</a:t>
            </a:r>
            <a:endParaRPr lang="ms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THREATS</a:t>
            </a:r>
            <a:endParaRPr lang="ms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1166422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13372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 &amp; WELCOME TO 2017</a:t>
            </a:r>
          </a:p>
          <a:p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800" y="24319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680" y="940194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 smtClean="0"/>
              <a:t>PLAN </a:t>
            </a:r>
            <a:r>
              <a:rPr lang="en-MY" b="1" u="sng" dirty="0"/>
              <a:t>A : </a:t>
            </a:r>
            <a:r>
              <a:rPr lang="en-MY" b="1" u="sng" dirty="0" err="1"/>
              <a:t>kerjasama</a:t>
            </a:r>
            <a:r>
              <a:rPr lang="en-MY" b="1" u="sng" dirty="0"/>
              <a:t> </a:t>
            </a:r>
            <a:r>
              <a:rPr lang="en-MY" b="1" u="sng" dirty="0" err="1"/>
              <a:t>dgn</a:t>
            </a:r>
            <a:r>
              <a:rPr lang="en-MY" b="1" u="sng" dirty="0"/>
              <a:t> </a:t>
            </a:r>
            <a:r>
              <a:rPr lang="en-MY" b="1" u="sng" dirty="0" err="1"/>
              <a:t>bernama</a:t>
            </a:r>
            <a:endParaRPr lang="en-MY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/>
              <a:t>SPS SAGA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/>
              <a:t>SPS SAGA Subscriptions </a:t>
            </a:r>
            <a:r>
              <a:rPr lang="en-MY" dirty="0" smtClean="0"/>
              <a:t>based</a:t>
            </a:r>
            <a:endParaRPr lang="en-MY" b="1" u="sng" dirty="0"/>
          </a:p>
          <a:p>
            <a:endParaRPr lang="en-MY" b="1" u="sng" dirty="0" smtClean="0"/>
          </a:p>
          <a:p>
            <a:r>
              <a:rPr lang="en-MY" b="1" u="sng" dirty="0" smtClean="0"/>
              <a:t>PLAN B : by our 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SPS SAGA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SPS SAGA Subscriptions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Project based 50k and above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  <a:p>
            <a:r>
              <a:rPr lang="en-MY" b="1" u="sng" dirty="0" smtClean="0"/>
              <a:t>PLAN C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SPS SAGA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SPS SAGA Subscriptions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Project based 5k and above</a:t>
            </a:r>
          </a:p>
          <a:p>
            <a:endParaRPr lang="en-MY" b="1" u="sng" dirty="0" smtClean="0"/>
          </a:p>
          <a:p>
            <a:endParaRPr lang="en-MY" b="1" u="sng" dirty="0"/>
          </a:p>
        </p:txBody>
      </p:sp>
    </p:spTree>
    <p:extLst>
      <p:ext uri="{BB962C8B-B14F-4D97-AF65-F5344CB8AC3E}">
        <p14:creationId xmlns:p14="http://schemas.microsoft.com/office/powerpoint/2010/main" val="17631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43426" y="885904"/>
            <a:ext cx="462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b="1" u="sng" dirty="0" smtClean="0"/>
              <a:t>IT STRATEGIC PLAN FRAMEWORK (2017 -2022)</a:t>
            </a:r>
            <a:endParaRPr lang="en-MY" b="1" u="sn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64527"/>
              </p:ext>
            </p:extLst>
          </p:nvPr>
        </p:nvGraphicFramePr>
        <p:xfrm>
          <a:off x="304800" y="1348710"/>
          <a:ext cx="8458200" cy="407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MY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MY" sz="1050" dirty="0" smtClean="0">
                          <a:solidFill>
                            <a:schemeClr val="tx1"/>
                          </a:solidFill>
                        </a:rPr>
                        <a:t>PROJECT</a:t>
                      </a:r>
                      <a:r>
                        <a:rPr lang="en-MY" sz="1050" baseline="0" dirty="0" smtClean="0">
                          <a:solidFill>
                            <a:schemeClr val="tx1"/>
                          </a:solidFill>
                        </a:rPr>
                        <a:t> PLANNING</a:t>
                      </a:r>
                      <a:endParaRPr lang="en-MY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2017</a:t>
                      </a:r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2018</a:t>
                      </a:r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2019</a:t>
                      </a:r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2020</a:t>
                      </a:r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2021</a:t>
                      </a:r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2022</a:t>
                      </a:r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Q1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Q2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Q3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Q4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Q1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Q2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Q3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Q4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Q1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Q2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Q3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Q4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Q1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Q2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Q3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Q4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Q1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Q2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Q3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Q4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Q1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Q2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Q3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Q4</a:t>
                      </a:r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en-MY" sz="1050" dirty="0" smtClean="0"/>
                        <a:t>SPS UNIVERSITY – UITM</a:t>
                      </a:r>
                      <a:endParaRPr lang="en-MY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MY" sz="1050" dirty="0" smtClean="0"/>
                        <a:t>SP</a:t>
                      </a:r>
                      <a:r>
                        <a:rPr lang="en-MY" sz="1050" baseline="0" dirty="0" smtClean="0"/>
                        <a:t>S UNIVERSITY – UMT</a:t>
                      </a:r>
                      <a:endParaRPr lang="en-MY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>
                  <a:txBody>
                    <a:bodyPr/>
                    <a:lstStyle/>
                    <a:p>
                      <a:r>
                        <a:rPr lang="en-MY" sz="1050" dirty="0" smtClean="0"/>
                        <a:t>BERNAMA</a:t>
                      </a:r>
                      <a:endParaRPr lang="en-MY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MY" sz="1050" dirty="0" smtClean="0"/>
                        <a:t>WISMA FIBROMAT</a:t>
                      </a:r>
                      <a:endParaRPr lang="en-MY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MY" sz="1050" dirty="0" smtClean="0"/>
                        <a:t>**PUSAT INTERNET 1 MALAYSIA</a:t>
                      </a:r>
                      <a:r>
                        <a:rPr lang="en-MY" sz="1050" baseline="0" dirty="0" smtClean="0"/>
                        <a:t> (PI1M)</a:t>
                      </a:r>
                      <a:endParaRPr lang="en-MY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MY" sz="1050" dirty="0" smtClean="0"/>
                        <a:t>BIMB Sec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MY" sz="1050" dirty="0" smtClean="0"/>
                        <a:t>AUDIT</a:t>
                      </a:r>
                      <a:r>
                        <a:rPr lang="en-MY" sz="1050" baseline="0" dirty="0" smtClean="0"/>
                        <a:t> SCOREBOARD (PERMOHONAN / PEMATUHAN)</a:t>
                      </a:r>
                      <a:endParaRPr lang="en-MY" sz="1050" dirty="0" smtClean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MY" sz="1050" dirty="0" smtClean="0"/>
                        <a:t>E-VOTING</a:t>
                      </a:r>
                      <a:r>
                        <a:rPr lang="en-MY" sz="1050" baseline="0" dirty="0" smtClean="0"/>
                        <a:t> SYSTEM (PEKEMA)</a:t>
                      </a:r>
                      <a:endParaRPr lang="en-MY" sz="1050" dirty="0" smtClean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MY" sz="1050" dirty="0" smtClean="0"/>
                        <a:t>SPS</a:t>
                      </a:r>
                      <a:r>
                        <a:rPr lang="en-MY" sz="1050" baseline="0" dirty="0" smtClean="0"/>
                        <a:t> CUSTOMIZATION</a:t>
                      </a:r>
                      <a:endParaRPr lang="en-MY" sz="1050" dirty="0" smtClean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MY" sz="1050" dirty="0" smtClean="0"/>
                        <a:t>SPSLITE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MY" sz="1050" baseline="0" dirty="0" smtClean="0"/>
                        <a:t>MARKETING PLANNING</a:t>
                      </a:r>
                      <a:endParaRPr lang="en-MY" sz="1050" dirty="0" smtClean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MY" sz="1050" dirty="0" smtClean="0"/>
                        <a:t>CUSTOMER</a:t>
                      </a:r>
                      <a:r>
                        <a:rPr lang="en-MY" sz="1050" baseline="0" dirty="0" smtClean="0"/>
                        <a:t> SUPPORT PLANNING</a:t>
                      </a:r>
                      <a:endParaRPr lang="en-MY" sz="1050" dirty="0" smtClean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0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10705"/>
              </p:ext>
            </p:extLst>
          </p:nvPr>
        </p:nvGraphicFramePr>
        <p:xfrm>
          <a:off x="323528" y="1052736"/>
          <a:ext cx="8424936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512168"/>
                <a:gridCol w="1404156"/>
                <a:gridCol w="1404156"/>
                <a:gridCol w="1404156"/>
                <a:gridCol w="1404156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MY" dirty="0" smtClean="0"/>
                        <a:t>STRATEGIES AND ACTION PLAN</a:t>
                      </a:r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Strategy</a:t>
                      </a:r>
                      <a:endParaRPr lang="en-MY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MY" sz="1400" dirty="0" smtClean="0"/>
                        <a:t>SPS Universities (</a:t>
                      </a:r>
                      <a:r>
                        <a:rPr lang="en-MY" sz="1400" dirty="0" err="1" smtClean="0"/>
                        <a:t>UiTM</a:t>
                      </a:r>
                      <a:r>
                        <a:rPr lang="en-MY" sz="1400" dirty="0" smtClean="0"/>
                        <a:t>/UMT)</a:t>
                      </a:r>
                      <a:endParaRPr lang="en-MY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Objectives Supported</a:t>
                      </a:r>
                      <a:endParaRPr lang="en-MY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MY" sz="1400" dirty="0" smtClean="0"/>
                        <a:t>To equip universities</a:t>
                      </a:r>
                      <a:r>
                        <a:rPr lang="en-MY" sz="1400" baseline="0" dirty="0" smtClean="0"/>
                        <a:t> student with value added accounting software skills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Deliverables</a:t>
                      </a:r>
                      <a:endParaRPr lang="en-MY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MY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Action Steps</a:t>
                      </a:r>
                      <a:endParaRPr lang="en-MY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Ownership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Measurement/</a:t>
                      </a:r>
                    </a:p>
                    <a:p>
                      <a:pPr algn="ctr"/>
                      <a:r>
                        <a:rPr lang="en-MY" sz="1200" b="1" dirty="0" smtClean="0"/>
                        <a:t>Targets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Timeline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Costs</a:t>
                      </a:r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200" b="1" dirty="0" smtClean="0"/>
                        <a:t>Prepared</a:t>
                      </a:r>
                      <a:r>
                        <a:rPr lang="en-MY" sz="1200" b="1" baseline="0" dirty="0" smtClean="0"/>
                        <a:t> student version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Identify any modules that consists of inventories function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Fixed all debug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Installation &amp; database adaptation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Testing &amp; Verification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SPS Installer (Student Version)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SPS Installer Licensing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r>
                        <a:rPr lang="en-MY" sz="1200" b="1" dirty="0" smtClean="0"/>
                        <a:t>Programmer &amp; Support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MY" sz="1200" b="1" dirty="0" smtClean="0"/>
                    </a:p>
                    <a:p>
                      <a:pPr algn="ctr"/>
                      <a:endParaRPr lang="en-MY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200" b="1" dirty="0" smtClean="0"/>
                        <a:t>Prepared student kits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dirty="0" smtClean="0"/>
                        <a:t>User manual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Certificate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SPS Examination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r>
                        <a:rPr lang="en-MY" sz="1200" b="1" dirty="0" smtClean="0"/>
                        <a:t>Support Team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200" b="1" dirty="0" smtClean="0"/>
                        <a:t>Training for</a:t>
                      </a:r>
                      <a:r>
                        <a:rPr lang="en-MY" sz="1200" b="1" baseline="0" dirty="0" smtClean="0"/>
                        <a:t> Lecturer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dirty="0" smtClean="0"/>
                        <a:t>User manual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Certificate**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SPS Examination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1" dirty="0" smtClean="0"/>
                        <a:t>Support Team</a:t>
                      </a:r>
                    </a:p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200" b="1" dirty="0" smtClean="0"/>
                    </a:p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0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52397" y="208552"/>
            <a:ext cx="8236026" cy="72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MY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SPS/IT DEPARTMENT 2017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8556789" y="633313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MY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MY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5" name="Shape 225"/>
          <p:cNvGraphicFramePr/>
          <p:nvPr>
            <p:extLst>
              <p:ext uri="{D42A27DB-BD31-4B8C-83A1-F6EECF244321}">
                <p14:modId xmlns:p14="http://schemas.microsoft.com/office/powerpoint/2010/main" val="3502693682"/>
              </p:ext>
            </p:extLst>
          </p:nvPr>
        </p:nvGraphicFramePr>
        <p:xfrm>
          <a:off x="323526" y="908720"/>
          <a:ext cx="8424900" cy="574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0"/>
                <a:gridCol w="1404150"/>
                <a:gridCol w="1404150"/>
                <a:gridCol w="1404150"/>
                <a:gridCol w="1404150"/>
                <a:gridCol w="1404150"/>
              </a:tblGrid>
              <a:tr h="37085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800" dirty="0"/>
                        <a:t>STRATEGIES AND ACTION PLAN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Strategy</a:t>
                      </a:r>
                    </a:p>
                  </a:txBody>
                  <a:tcPr marL="91450" marR="91450" marT="45725" marB="45725"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BERNAMA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Objectives Supported</a:t>
                      </a:r>
                    </a:p>
                  </a:txBody>
                  <a:tcPr marL="91450" marR="91450" marT="45725" marB="45725"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400" u="none"/>
                        <a:t>Provide ERP SAGA Compliance Accounting software for Bernama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Deliverables</a:t>
                      </a:r>
                    </a:p>
                  </a:txBody>
                  <a:tcPr marL="91450" marR="91450" marT="45725" marB="45725"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August 2017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Action Steps</a:t>
                      </a:r>
                      <a:endParaRPr lang="en-MY" sz="1200" b="1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dirty="0"/>
                        <a:t>Ownership</a:t>
                      </a:r>
                      <a:endParaRPr lang="en-MY" sz="1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Measurement/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Targets</a:t>
                      </a:r>
                      <a:endParaRPr lang="en-MY" sz="12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Timeline</a:t>
                      </a:r>
                      <a:endParaRPr lang="en-MY" sz="12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Costs</a:t>
                      </a:r>
                      <a:endParaRPr lang="en-MY"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1. Study on Data Dictionary(MAMPU)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91666"/>
                        <a:buFont typeface="Arial"/>
                        <a:buNone/>
                      </a:pPr>
                      <a:r>
                        <a:rPr lang="en-MY" sz="1200"/>
                        <a:t>December(2016)-January(2017)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2. </a:t>
                      </a:r>
                      <a:r>
                        <a:rPr lang="en-MY" sz="1200" u="none"/>
                        <a:t>Develop database framework and prototype.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u="none"/>
                        <a:t>January 2017 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3. </a:t>
                      </a:r>
                      <a:r>
                        <a:rPr lang="en-MY" sz="1200" u="none"/>
                        <a:t>Develop the engine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2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u="none"/>
                        <a:t>Feb-Mac 2017 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 dirty="0"/>
                        <a:t>4. </a:t>
                      </a:r>
                      <a:r>
                        <a:rPr lang="en-MY" sz="1200" u="none" dirty="0"/>
                        <a:t>Demo the system to </a:t>
                      </a:r>
                      <a:r>
                        <a:rPr lang="en-MY" sz="1200" u="none" dirty="0" err="1"/>
                        <a:t>Bernama</a:t>
                      </a:r>
                      <a:r>
                        <a:rPr lang="en-MY" sz="1200" u="none" dirty="0"/>
                        <a:t> technical committee (80% developed) .</a:t>
                      </a:r>
                      <a:endParaRPr lang="en-MY" sz="1200" b="0" i="0" u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 + Support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Day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u="none"/>
                        <a:t>End of Mac 2017 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5. </a:t>
                      </a:r>
                      <a:r>
                        <a:rPr lang="en-MY" sz="1200" u="none"/>
                        <a:t>System review and customization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 + Support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u="none"/>
                        <a:t>April 2017 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 u="none"/>
                        <a:t>6. System testing &amp; data migration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 + Support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May 2017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7. Training and </a:t>
                      </a:r>
                      <a:r>
                        <a:rPr lang="en-MY" sz="1200" u="none"/>
                        <a:t>Final Acceptance Test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 + Support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2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Jun-July 2017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8. </a:t>
                      </a:r>
                      <a:r>
                        <a:rPr lang="en-MY" sz="1200" u="none"/>
                        <a:t>Live and running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dirty="0"/>
                        <a:t>Programmer</a:t>
                      </a:r>
                      <a:endParaRPr lang="en-MY" sz="12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August 2017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38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533400" y="76200"/>
            <a:ext cx="8235900" cy="72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MY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SPS/IT DEPARTMENT 2017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556789" y="633313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MY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MY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4" name="Shape 254"/>
          <p:cNvGraphicFramePr/>
          <p:nvPr>
            <p:extLst>
              <p:ext uri="{D42A27DB-BD31-4B8C-83A1-F6EECF244321}">
                <p14:modId xmlns:p14="http://schemas.microsoft.com/office/powerpoint/2010/main" val="1774242043"/>
              </p:ext>
            </p:extLst>
          </p:nvPr>
        </p:nvGraphicFramePr>
        <p:xfrm>
          <a:off x="304800" y="1219200"/>
          <a:ext cx="8424900" cy="443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0"/>
                <a:gridCol w="1404150"/>
                <a:gridCol w="1404150"/>
                <a:gridCol w="1404150"/>
                <a:gridCol w="1404150"/>
                <a:gridCol w="1404150"/>
              </a:tblGrid>
              <a:tr h="37085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800" dirty="0"/>
                        <a:t>STRATEGIES AND ACTION PLAN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Strategy</a:t>
                      </a:r>
                    </a:p>
                  </a:txBody>
                  <a:tcPr marL="91450" marR="91450" marT="45725" marB="45725"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/>
                        <a:t>SPS SAGA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Objectives Supported</a:t>
                      </a:r>
                    </a:p>
                  </a:txBody>
                  <a:tcPr marL="91450" marR="91450" marT="45725" marB="45725"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400" u="none"/>
                        <a:t>Provide ERP SAGA Compliance Accounting </a:t>
                      </a:r>
                      <a:r>
                        <a:rPr lang="en-MY"/>
                        <a:t>Software for Government Agencies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Deliverables</a:t>
                      </a:r>
                    </a:p>
                  </a:txBody>
                  <a:tcPr marL="91450" marR="91450" marT="45725" marB="45725"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/>
                        <a:t>Jun</a:t>
                      </a:r>
                      <a:r>
                        <a:rPr lang="en-MY" sz="1400"/>
                        <a:t> 2017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Action Steps</a:t>
                      </a:r>
                      <a:endParaRPr lang="en-MY" sz="1200" b="1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dirty="0"/>
                        <a:t>Ownership</a:t>
                      </a:r>
                      <a:endParaRPr lang="en-MY" sz="1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Measurement/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Targets</a:t>
                      </a:r>
                      <a:endParaRPr lang="en-MY" sz="12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Timeline</a:t>
                      </a:r>
                      <a:endParaRPr lang="en-MY" sz="12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Costs</a:t>
                      </a:r>
                      <a:endParaRPr lang="en-MY"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1. Study on Data Dictionary(MAMPU)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91666"/>
                        <a:buNone/>
                      </a:pPr>
                      <a:r>
                        <a:rPr lang="en-MY" sz="1200"/>
                        <a:t>December(2016)-January(2017)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2. </a:t>
                      </a:r>
                      <a:r>
                        <a:rPr lang="en-MY" sz="1200" u="none"/>
                        <a:t>Develop database framework and prototype.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u="none"/>
                        <a:t>January 2017 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3. </a:t>
                      </a:r>
                      <a:r>
                        <a:rPr lang="en-MY" sz="1200" u="none"/>
                        <a:t>Develop the engine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2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u="none"/>
                        <a:t>Feb-Mac 2017 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4</a:t>
                      </a:r>
                      <a:r>
                        <a:rPr lang="en-MY" sz="1200" u="none"/>
                        <a:t>. System testing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 + Support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2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April-May 2017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5. Marketing &amp; System Demo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Marketing + Support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Jun 2017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60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95536" y="44624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400" dirty="0" smtClean="0"/>
              <a:t>SPS/IT DEPARTMENT 2017</a:t>
            </a:r>
            <a:endParaRPr sz="24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752629"/>
              </p:ext>
            </p:extLst>
          </p:nvPr>
        </p:nvGraphicFramePr>
        <p:xfrm>
          <a:off x="323528" y="764704"/>
          <a:ext cx="8424936" cy="529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512168"/>
                <a:gridCol w="1516360"/>
                <a:gridCol w="1524000"/>
                <a:gridCol w="1172108"/>
                <a:gridCol w="1404156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MY" dirty="0" smtClean="0"/>
                        <a:t>STRATEGIES AND ACTION PLAN</a:t>
                      </a:r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Strategy</a:t>
                      </a:r>
                      <a:endParaRPr lang="en-MY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MY" sz="1400" dirty="0" smtClean="0"/>
                        <a:t>E-</a:t>
                      </a:r>
                      <a:r>
                        <a:rPr lang="en-MY" sz="1400" baseline="0" dirty="0" smtClean="0"/>
                        <a:t> Voting &amp; Monitoring System</a:t>
                      </a:r>
                      <a:endParaRPr lang="en-MY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Objectives Supported</a:t>
                      </a:r>
                      <a:endParaRPr lang="en-MY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MY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improvements to the existing system (e-voting), based on needs and requirements</a:t>
                      </a:r>
                      <a:endParaRPr lang="en-MY" sz="14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Deliverables</a:t>
                      </a:r>
                      <a:endParaRPr lang="en-MY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MY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Action Steps</a:t>
                      </a:r>
                      <a:endParaRPr lang="en-MY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Ownership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Measurement/</a:t>
                      </a:r>
                    </a:p>
                    <a:p>
                      <a:pPr algn="ctr"/>
                      <a:r>
                        <a:rPr lang="en-MY" sz="1200" b="1" dirty="0" smtClean="0"/>
                        <a:t>Targets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Timeline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Costs</a:t>
                      </a:r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en-MY" sz="1200" baseline="0" dirty="0" smtClean="0"/>
                        <a:t>User and system requirement 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MY" sz="1200" baseline="0" dirty="0" smtClean="0"/>
                        <a:t>Meeting and discussion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dirty="0" smtClean="0"/>
                        <a:t>Programmer</a:t>
                      </a:r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MY" sz="1200" b="0" baseline="0" dirty="0" smtClean="0"/>
                        <a:t>Restructure  system architecture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/>
                        <a:t>Programmer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MY" sz="1200" b="0" dirty="0" smtClean="0"/>
                        <a:t>System</a:t>
                      </a:r>
                      <a:r>
                        <a:rPr lang="en-MY" sz="1200" b="0" baseline="0" dirty="0" smtClean="0"/>
                        <a:t> development and inline testing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/>
                        <a:t>Programmer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MY" sz="1200" b="0" baseline="0" dirty="0" smtClean="0"/>
                        <a:t>System testing and debugging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/>
                        <a:t>Programmer</a:t>
                      </a:r>
                    </a:p>
                    <a:p>
                      <a:pPr algn="ctr"/>
                      <a:r>
                        <a:rPr lang="en-MY" sz="1400" dirty="0" smtClean="0"/>
                        <a:t>+ Support</a:t>
                      </a:r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MY" sz="1200" b="0" baseline="0" dirty="0" smtClean="0"/>
                        <a:t>Final testing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/>
                        <a:t>Programmer</a:t>
                      </a:r>
                    </a:p>
                    <a:p>
                      <a:pPr algn="ctr"/>
                      <a:r>
                        <a:rPr lang="en-MY" sz="1400" dirty="0" smtClean="0"/>
                        <a:t>+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MY" sz="1200" b="0" baseline="0" dirty="0" smtClean="0"/>
                        <a:t>Demo system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/>
                        <a:t>Programmer</a:t>
                      </a:r>
                    </a:p>
                    <a:p>
                      <a:pPr algn="ctr"/>
                      <a:r>
                        <a:rPr lang="en-MY" sz="1400" dirty="0" smtClean="0"/>
                        <a:t>+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MY" sz="1200" b="0" baseline="0" dirty="0" smtClean="0"/>
                        <a:t>Technical  &amp; System documentation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dirty="0" smtClean="0"/>
                        <a:t>Support</a:t>
                      </a:r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52398" y="208552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48796"/>
              </p:ext>
            </p:extLst>
          </p:nvPr>
        </p:nvGraphicFramePr>
        <p:xfrm>
          <a:off x="323526" y="908720"/>
          <a:ext cx="842493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2628294"/>
                <a:gridCol w="936104"/>
                <a:gridCol w="1440160"/>
                <a:gridCol w="720080"/>
                <a:gridCol w="1296142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MY" sz="1600" dirty="0" smtClean="0"/>
                        <a:t>STRATEGIES AND ACTION PLAN</a:t>
                      </a:r>
                      <a:endParaRPr lang="en-MY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200" dirty="0" smtClean="0"/>
                        <a:t>Strategy</a:t>
                      </a:r>
                      <a:endParaRPr lang="en-MY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MY" sz="1200" dirty="0" smtClean="0"/>
                        <a:t>AUDIT SCOREBOARD</a:t>
                      </a:r>
                      <a:r>
                        <a:rPr lang="en-MY" sz="1200" baseline="0" dirty="0" smtClean="0"/>
                        <a:t> SYSTEM</a:t>
                      </a:r>
                      <a:endParaRPr lang="en-MY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200" dirty="0" smtClean="0"/>
                        <a:t>Objectives Supported</a:t>
                      </a:r>
                      <a:endParaRPr lang="en-MY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MY" sz="1200" dirty="0" smtClean="0"/>
                        <a:t>To</a:t>
                      </a:r>
                      <a:r>
                        <a:rPr lang="en-MY" sz="1200" baseline="0" dirty="0" smtClean="0"/>
                        <a:t> develop a dynamic audit scoreboard system that allows customization of application fields and review criteria.</a:t>
                      </a:r>
                      <a:endParaRPr lang="en-MY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200" dirty="0" smtClean="0"/>
                        <a:t>Deliverables</a:t>
                      </a:r>
                      <a:endParaRPr lang="en-MY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MY" sz="1200" dirty="0" smtClean="0"/>
                        <a:t>Audit Scoreboard</a:t>
                      </a:r>
                      <a:r>
                        <a:rPr lang="en-MY" sz="1200" baseline="0" dirty="0" smtClean="0"/>
                        <a:t> System framework ready to publish</a:t>
                      </a:r>
                      <a:endParaRPr lang="en-MY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1" dirty="0" smtClean="0"/>
                        <a:t>Action Steps</a:t>
                      </a:r>
                      <a:endParaRPr lang="en-MY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 smtClean="0"/>
                        <a:t>Ownership</a:t>
                      </a:r>
                      <a:endParaRPr lang="en-MY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1" dirty="0" smtClean="0"/>
                        <a:t>Measurement/</a:t>
                      </a:r>
                    </a:p>
                    <a:p>
                      <a:pPr algn="l"/>
                      <a:r>
                        <a:rPr lang="en-MY" sz="1100" b="1" dirty="0" smtClean="0"/>
                        <a:t>Targets</a:t>
                      </a:r>
                      <a:endParaRPr lang="en-MY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 smtClean="0"/>
                        <a:t>Timeline</a:t>
                      </a:r>
                      <a:endParaRPr lang="en-MY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 smtClean="0"/>
                        <a:t>Costs</a:t>
                      </a:r>
                      <a:endParaRPr lang="en-MY" sz="11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Redefine</a:t>
                      </a:r>
                      <a:r>
                        <a:rPr lang="en-MY" sz="1100" b="0" baseline="0" dirty="0" smtClean="0"/>
                        <a:t> and reanalyse</a:t>
                      </a:r>
                      <a:r>
                        <a:rPr lang="en-MY" sz="1100" b="0" dirty="0" smtClean="0"/>
                        <a:t> requirements </a:t>
                      </a:r>
                      <a:endParaRPr lang="en-MY" sz="11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Programmer 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Refined analysed</a:t>
                      </a:r>
                      <a:r>
                        <a:rPr lang="en-MY" sz="1100" b="0" baseline="0" dirty="0" smtClean="0"/>
                        <a:t> requirements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1 week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Min 8 hour</a:t>
                      </a:r>
                      <a:r>
                        <a:rPr lang="en-MY" sz="1100" b="0" baseline="0" dirty="0" smtClean="0"/>
                        <a:t>s focus per day</a:t>
                      </a:r>
                      <a:endParaRPr lang="en-MY" sz="1100" b="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Restructure system architecture (reorganize</a:t>
                      </a:r>
                      <a:r>
                        <a:rPr lang="en-MY" sz="1100" b="0" baseline="0" dirty="0" smtClean="0"/>
                        <a:t> resources folders and database structure) for easier reuse of system source in the future.</a:t>
                      </a:r>
                    </a:p>
                    <a:p>
                      <a:pPr algn="l"/>
                      <a:r>
                        <a:rPr lang="en-MY" sz="1100" b="0" baseline="0" dirty="0" smtClean="0"/>
                        <a:t>Set and apply libraries and plugins.</a:t>
                      </a:r>
                    </a:p>
                    <a:p>
                      <a:pPr algn="l"/>
                      <a:r>
                        <a:rPr lang="en-MY" sz="1100" b="0" baseline="0" dirty="0" smtClean="0"/>
                        <a:t>Restructure style.</a:t>
                      </a:r>
                      <a:endParaRPr lang="en-MY" sz="11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Programmer 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Organized architecture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3 weeks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dirty="0" smtClean="0"/>
                        <a:t>Min 8 hour</a:t>
                      </a:r>
                      <a:r>
                        <a:rPr lang="en-MY" sz="1100" b="0" baseline="0" dirty="0" smtClean="0"/>
                        <a:t>s focus per day</a:t>
                      </a:r>
                      <a:endParaRPr lang="en-MY" sz="1100" b="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Develop system</a:t>
                      </a:r>
                      <a:r>
                        <a:rPr lang="en-MY" sz="1100" b="0" baseline="0" dirty="0" smtClean="0"/>
                        <a:t> functionality and inline testing</a:t>
                      </a:r>
                      <a:endParaRPr lang="en-MY" sz="11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Programmer 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Prototype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4</a:t>
                      </a:r>
                      <a:r>
                        <a:rPr lang="en-MY" sz="1100" b="0" baseline="0" dirty="0" smtClean="0"/>
                        <a:t> months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dirty="0" smtClean="0"/>
                        <a:t>Min 8 hour</a:t>
                      </a:r>
                      <a:r>
                        <a:rPr lang="en-MY" sz="1100" b="0" baseline="0" dirty="0" smtClean="0"/>
                        <a:t>s focus per day</a:t>
                      </a:r>
                      <a:endParaRPr lang="en-MY" sz="1100" b="0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System testing</a:t>
                      </a:r>
                    </a:p>
                    <a:p>
                      <a:pPr algn="l"/>
                      <a:r>
                        <a:rPr lang="en-MY" sz="1100" b="0" dirty="0" smtClean="0"/>
                        <a:t>Debugging</a:t>
                      </a:r>
                      <a:r>
                        <a:rPr lang="en-MY" sz="1100" b="0" baseline="0" dirty="0" smtClean="0"/>
                        <a:t> and Repair (if any)</a:t>
                      </a:r>
                    </a:p>
                    <a:p>
                      <a:pPr algn="l"/>
                      <a:r>
                        <a:rPr lang="en-MY" sz="1100" b="0" baseline="0" dirty="0" smtClean="0"/>
                        <a:t>Reversion (if required)</a:t>
                      </a:r>
                      <a:endParaRPr lang="en-MY" sz="1100" b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Programmer +</a:t>
                      </a:r>
                      <a:r>
                        <a:rPr lang="en-MY" sz="1100" b="0" baseline="0" dirty="0" smtClean="0"/>
                        <a:t> Support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Test reports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1 month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dirty="0" smtClean="0"/>
                        <a:t>Min 8 hour</a:t>
                      </a:r>
                      <a:r>
                        <a:rPr lang="en-MY" sz="1100" b="0" baseline="0" dirty="0" smtClean="0"/>
                        <a:t>s focus per day</a:t>
                      </a:r>
                      <a:endParaRPr lang="en-MY" sz="1100" b="0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System testing final and demo</a:t>
                      </a:r>
                      <a:endParaRPr lang="en-MY" sz="11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Programmer +</a:t>
                      </a:r>
                      <a:r>
                        <a:rPr lang="en-MY" sz="1100" b="0" baseline="0" dirty="0" smtClean="0"/>
                        <a:t> Support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Review Reports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1 month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dirty="0" smtClean="0"/>
                        <a:t>Min 8 hour</a:t>
                      </a:r>
                      <a:r>
                        <a:rPr lang="en-MY" sz="1100" b="0" baseline="0" dirty="0" smtClean="0"/>
                        <a:t>s focus per day</a:t>
                      </a:r>
                      <a:endParaRPr lang="en-MY" sz="1100" b="0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Compile and publish framework</a:t>
                      </a:r>
                      <a:endParaRPr lang="en-MY" sz="11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Programmer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Final framework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1 month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dirty="0" smtClean="0"/>
                        <a:t>Min 8 hour</a:t>
                      </a:r>
                      <a:r>
                        <a:rPr lang="en-MY" sz="1100" b="0" baseline="0" dirty="0" smtClean="0"/>
                        <a:t>s focus per day</a:t>
                      </a:r>
                      <a:endParaRPr lang="en-MY" sz="1100" b="0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Writing</a:t>
                      </a:r>
                      <a:r>
                        <a:rPr lang="en-MY" sz="1100" b="0" baseline="0" dirty="0" smtClean="0"/>
                        <a:t> technical documentation and user guide</a:t>
                      </a:r>
                      <a:endParaRPr lang="en-MY" sz="11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smtClean="0"/>
                        <a:t>Support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List of technical documentation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3</a:t>
                      </a:r>
                      <a:r>
                        <a:rPr lang="en-MY" sz="1100" b="0" baseline="0" dirty="0" smtClean="0"/>
                        <a:t> months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dirty="0" smtClean="0"/>
                        <a:t>Min 8 hour</a:t>
                      </a:r>
                      <a:r>
                        <a:rPr lang="en-MY" sz="1100" b="0" baseline="0" dirty="0" smtClean="0"/>
                        <a:t>s focus per day</a:t>
                      </a:r>
                      <a:endParaRPr lang="en-MY" sz="1100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5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1574</Words>
  <Application>Microsoft Office PowerPoint</Application>
  <PresentationFormat>On-screen Show (4:3)</PresentationFormat>
  <Paragraphs>386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SPS retreat 2016 planning for  2017 -2022 PROJECTION</vt:lpstr>
      <vt:lpstr>SPS/IT DEPARTMENT 2017</vt:lpstr>
      <vt:lpstr>SPS/IT DEPARTMENT 2017</vt:lpstr>
      <vt:lpstr>SPS/IT DEPARTMENT 2017</vt:lpstr>
      <vt:lpstr>SPS/IT DEPARTMENT 2017</vt:lpstr>
      <vt:lpstr>SPS/IT DEPARTMENT 2017</vt:lpstr>
      <vt:lpstr>SPS/IT DEPARTMENT 2017</vt:lpstr>
      <vt:lpstr>SPS/IT DEPARTMENT 2017</vt:lpstr>
      <vt:lpstr>SPS/IT DEPARTMENT 2017</vt:lpstr>
      <vt:lpstr>SPS/IT DEPARTMENT 2017</vt:lpstr>
      <vt:lpstr>SPS/IT DEPARTMENT 2017</vt:lpstr>
      <vt:lpstr>SPS/IT DEPARTMENT 2017</vt:lpstr>
      <vt:lpstr>It/sps  swot analysis</vt:lpstr>
      <vt:lpstr>STRENGTH</vt:lpstr>
      <vt:lpstr>STRENGTH</vt:lpstr>
      <vt:lpstr>WEAKNESS</vt:lpstr>
      <vt:lpstr>WEAKNESS</vt:lpstr>
      <vt:lpstr>OPPORTUNITIES</vt:lpstr>
      <vt:lpstr>OPPORTUNITIES</vt:lpstr>
      <vt:lpstr>THREATS</vt:lpstr>
      <vt:lpstr>THREATS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SCG-IT</dc:creator>
  <cp:lastModifiedBy>IT</cp:lastModifiedBy>
  <cp:revision>45</cp:revision>
  <dcterms:created xsi:type="dcterms:W3CDTF">2015-09-02T03:54:44Z</dcterms:created>
  <dcterms:modified xsi:type="dcterms:W3CDTF">2016-12-30T09:41:56Z</dcterms:modified>
</cp:coreProperties>
</file>