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64" r:id="rId2"/>
    <p:sldId id="341" r:id="rId3"/>
    <p:sldId id="342" r:id="rId4"/>
    <p:sldId id="333" r:id="rId5"/>
    <p:sldId id="259" r:id="rId6"/>
    <p:sldId id="339" r:id="rId7"/>
    <p:sldId id="332" r:id="rId8"/>
    <p:sldId id="359" r:id="rId9"/>
    <p:sldId id="361" r:id="rId10"/>
    <p:sldId id="345" r:id="rId11"/>
    <p:sldId id="346" r:id="rId12"/>
    <p:sldId id="347" r:id="rId13"/>
    <p:sldId id="360" r:id="rId14"/>
    <p:sldId id="353" r:id="rId15"/>
    <p:sldId id="350" r:id="rId16"/>
    <p:sldId id="351" r:id="rId17"/>
    <p:sldId id="352" r:id="rId18"/>
    <p:sldId id="354" r:id="rId19"/>
    <p:sldId id="355" r:id="rId20"/>
    <p:sldId id="365" r:id="rId21"/>
    <p:sldId id="358" r:id="rId22"/>
    <p:sldId id="357" r:id="rId23"/>
    <p:sldId id="337" r:id="rId24"/>
    <p:sldId id="362" r:id="rId25"/>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80000"/>
    <a:srgbClr val="F88B00"/>
    <a:srgbClr val="1A9172"/>
    <a:srgbClr val="C7A927"/>
    <a:srgbClr val="6929A2"/>
    <a:srgbClr val="F8D00B"/>
    <a:srgbClr val="22C299"/>
    <a:srgbClr val="4D7096"/>
    <a:srgbClr val="212F3F"/>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87544" autoAdjust="0"/>
  </p:normalViewPr>
  <p:slideViewPr>
    <p:cSldViewPr snapToGrid="0" snapToObjects="1">
      <p:cViewPr>
        <p:scale>
          <a:sx n="30" d="100"/>
          <a:sy n="30" d="100"/>
        </p:scale>
        <p:origin x="-912" y="-72"/>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28-Dec-16</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28-Dec-16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The Proposal (60), Content (36)</a:t>
            </a:r>
            <a:endParaRPr lang="en-US" sz="1200" baseline="0" dirty="0" smtClean="0"/>
          </a:p>
          <a:p>
            <a:pPr marL="0" indent="0">
              <a:buNone/>
            </a:pPr>
            <a:endParaRPr lang="en-US" sz="1200" baseline="0" dirty="0" smtClean="0"/>
          </a:p>
          <a:p>
            <a:pPr marL="0" indent="0">
              <a:buNone/>
            </a:pPr>
            <a:r>
              <a:rPr lang="en-US" sz="1200" baseline="0" dirty="0" smtClean="0"/>
              <a:t>Proposal Title’s Example (at the right-top of the red box) : Audit Proposal (For Audit Dept.) or GST Proposal (For GST Dept.)</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422111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2407126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 Date (32)</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417142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Engagement’s content (36)</a:t>
            </a:r>
          </a:p>
          <a:p>
            <a:endParaRPr lang="en-US" dirty="0" smtClean="0"/>
          </a:p>
          <a:p>
            <a:r>
              <a:rPr lang="en-US" dirty="0" smtClean="0"/>
              <a:t>Attention: You may add</a:t>
            </a:r>
            <a:r>
              <a:rPr lang="en-US" baseline="0" dirty="0" smtClean="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403928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Executive</a:t>
            </a:r>
            <a:r>
              <a:rPr lang="en-US" baseline="0" dirty="0" smtClean="0"/>
              <a:t> Summary Content </a:t>
            </a:r>
            <a:r>
              <a:rPr lang="en-US" dirty="0" smtClean="0"/>
              <a:t>(36)</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Term &amp; conditions</a:t>
            </a:r>
            <a:r>
              <a:rPr lang="en-US" baseline="0" dirty="0" smtClean="0"/>
              <a:t> </a:t>
            </a:r>
            <a:r>
              <a:rPr lang="en-US" dirty="0" smtClean="0"/>
              <a:t>(36)</a:t>
            </a:r>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213955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21</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(28)</a:t>
            </a:r>
          </a:p>
          <a:p>
            <a:pPr marL="0" indent="0">
              <a:buNone/>
            </a:pPr>
            <a:endParaRPr lang="en-US" dirty="0" smtClean="0"/>
          </a:p>
          <a:p>
            <a:pPr marL="0" indent="0">
              <a:buNone/>
            </a:pPr>
            <a:r>
              <a:rPr lang="en-US" dirty="0" smtClean="0"/>
              <a:t>Attention: Please</a:t>
            </a:r>
            <a:r>
              <a:rPr lang="en-US" baseline="0" dirty="0" smtClean="0"/>
              <a:t> insert the details of the project team members appropriately.</a:t>
            </a:r>
          </a:p>
          <a:p>
            <a:pPr marL="0" indent="0">
              <a:buNone/>
            </a:pPr>
            <a:r>
              <a:rPr lang="en-US" baseline="0" dirty="0" smtClean="0"/>
              <a:t>Directory: Pictures can be obtained from PUBLIC/</a:t>
            </a:r>
            <a:r>
              <a:rPr lang="en-US" baseline="0" dirty="0" err="1" smtClean="0"/>
              <a:t>SALIHINAlbum</a:t>
            </a:r>
            <a:r>
              <a:rPr lang="en-US" baseline="0" dirty="0" smtClean="0"/>
              <a:t>/</a:t>
            </a:r>
            <a:r>
              <a:rPr lang="en-US" baseline="0" dirty="0" err="1" smtClean="0"/>
              <a:t>ProposalPictures</a:t>
            </a:r>
            <a:r>
              <a:rPr lang="en-US" baseline="0" dirty="0" smtClean="0"/>
              <a:t> (</a:t>
            </a:r>
            <a:r>
              <a:rPr lang="en-US" baseline="0" dirty="0" err="1" smtClean="0"/>
              <a:t>Audry’s</a:t>
            </a:r>
            <a:r>
              <a:rPr lang="en-US" baseline="0" dirty="0" smtClean="0"/>
              <a:t> Action)</a:t>
            </a:r>
            <a:endParaRPr lang="en-US"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Table</a:t>
            </a:r>
            <a:r>
              <a:rPr lang="en-US" baseline="0" dirty="0" smtClean="0"/>
              <a:t> of Content </a:t>
            </a:r>
            <a:r>
              <a:rPr lang="en-US" dirty="0" smtClean="0"/>
              <a:t>(44)</a:t>
            </a:r>
            <a:endParaRPr lang="en-US" baseline="0" dirty="0" smtClean="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smtClean="0"/>
          </a:p>
          <a:p>
            <a:r>
              <a:rPr lang="en-US" dirty="0" smtClean="0"/>
              <a:t>Attention: Please change the</a:t>
            </a:r>
            <a:r>
              <a:rPr lang="en-US" baseline="0" dirty="0" smtClean="0"/>
              <a:t> table of content and page numbering accordingly. Thank you very much </a:t>
            </a:r>
            <a:r>
              <a:rPr lang="en-US" baseline="0" dirty="0" smtClean="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MY" dirty="0"/>
          </a:p>
        </p:txBody>
      </p:sp>
      <p:sp>
        <p:nvSpPr>
          <p:cNvPr id="5" name="Title 4"/>
          <p:cNvSpPr>
            <a:spLocks noGrp="1"/>
          </p:cNvSpPr>
          <p:nvPr>
            <p:ph type="ctrTitle"/>
          </p:nvPr>
        </p:nvSpPr>
        <p:spPr/>
        <p:txBody>
          <a:bodyPr/>
          <a:lstStyle/>
          <a:p>
            <a:endParaRPr lang="en-MY"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695791"/>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BY:</a:t>
            </a:r>
          </a:p>
          <a:p>
            <a:r>
              <a:rPr lang="en-US" sz="2400" i="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Business Unit Logo Here</a:t>
            </a:r>
            <a:endParaRPr lang="en-MY" sz="24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Subtitle 5"/>
          <p:cNvSpPr txBox="1">
            <a:spLocks/>
          </p:cNvSpPr>
          <p:nvPr/>
        </p:nvSpPr>
        <p:spPr>
          <a:xfrm>
            <a:off x="15966830" y="9680025"/>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a:p>
            <a:r>
              <a:rPr lang="en-US" i="1" dirty="0" smtClean="0">
                <a:solidFill>
                  <a:schemeClr val="tx1"/>
                </a:solidFill>
              </a:rPr>
              <a:t>*Insert Client Logo Here</a:t>
            </a:r>
            <a:endParaRPr lang="en-MY" i="1" dirty="0">
              <a:solidFill>
                <a:schemeClr val="tx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646" y="11288247"/>
            <a:ext cx="3753103" cy="78026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25789" y="11210510"/>
            <a:ext cx="3628564" cy="1492246"/>
          </a:xfrm>
          <a:prstGeom prst="rect">
            <a:avLst/>
          </a:prstGeom>
        </p:spPr>
      </p:pic>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Diverse Clients</a:t>
            </a:r>
            <a:endParaRPr lang="en-US" sz="6400" dirty="0">
              <a:solidFill>
                <a:srgbClr val="C00000"/>
              </a:solidFill>
              <a:latin typeface="Open Sans Light"/>
              <a:cs typeface="Open Sans Light"/>
            </a:endParaRPr>
          </a:p>
        </p:txBody>
      </p:sp>
      <p:sp>
        <p:nvSpPr>
          <p:cNvPr id="10" name="TextBox 9"/>
          <p:cNvSpPr txBox="1"/>
          <p:nvPr/>
        </p:nvSpPr>
        <p:spPr>
          <a:xfrm>
            <a:off x="1446791" y="1951975"/>
            <a:ext cx="21586688" cy="1723561"/>
          </a:xfrm>
          <a:prstGeom prst="rect">
            <a:avLst/>
          </a:prstGeom>
          <a:noFill/>
        </p:spPr>
        <p:txBody>
          <a:bodyPr wrap="square" lIns="243852" tIns="121926" rIns="243852" bIns="121926" rtlCol="0">
            <a:spAutoFit/>
          </a:bodyPr>
          <a:lstStyle/>
          <a:p>
            <a:pPr algn="just"/>
            <a:r>
              <a:rPr lang="en-SG" sz="3200" dirty="0" smtClean="0">
                <a:solidFill>
                  <a:srgbClr val="FF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SG" sz="32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418941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553192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06938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724" y="1160411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38078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7411" y="554037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879" y="724198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2533" y="407392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729" y="928136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31669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7811" y="1149219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193" y="940816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16193" y="739230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34623" y="571954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87024" y="422126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30696" y="1147902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39309" y="912362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45753" y="731669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43131" y="578088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71680" y="388619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510752" y="1138078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57652" y="910457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300502" y="754378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488242" y="563796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106649" y="424031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35309" y="1112656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42861" y="965998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202733" y="746710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106388" y="587135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149263" y="401763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852074" y="907113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564350" y="596924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754850" y="439405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598890" y="1137999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71495" y="952920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244815" y="703291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513471" y="578521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423743" y="404388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9396302" y="761537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18941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9492161" y="11378768"/>
            <a:ext cx="2162939" cy="1081470"/>
          </a:xfrm>
          <a:prstGeom prst="rect">
            <a:avLst/>
          </a:prstGeom>
        </p:spPr>
      </p:pic>
    </p:spTree>
    <p:extLst>
      <p:ext uri="{BB962C8B-B14F-4D97-AF65-F5344CB8AC3E}">
        <p14:creationId xmlns:p14="http://schemas.microsoft.com/office/powerpoint/2010/main" val="3399569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2156775" y="6464649"/>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3819695"/>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389242"/>
            <a:ext cx="19308151" cy="14041205"/>
          </a:xfrm>
          <a:prstGeom prst="arc">
            <a:avLst>
              <a:gd name="adj1" fmla="val 14907324"/>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 name="TextBox 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Local &amp; International Networks</a:t>
            </a:r>
            <a:endParaRPr lang="en-US" sz="6400" dirty="0">
              <a:solidFill>
                <a:srgbClr val="C00000"/>
              </a:solidFill>
              <a:latin typeface="Open Sans Light"/>
              <a:cs typeface="Open Sans Light"/>
            </a:endParaRPr>
          </a:p>
        </p:txBody>
      </p:sp>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180403"/>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041270"/>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222985"/>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68" name="Shape 1140"/>
          <p:cNvSpPr txBox="1"/>
          <p:nvPr/>
        </p:nvSpPr>
        <p:spPr>
          <a:xfrm>
            <a:off x="5299650" y="3433680"/>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0" name="Shape 1120"/>
          <p:cNvSpPr/>
          <p:nvPr/>
        </p:nvSpPr>
        <p:spPr>
          <a:xfrm>
            <a:off x="10362942" y="3622162"/>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285959"/>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4584769"/>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9" name="Shape 1121"/>
          <p:cNvSpPr/>
          <p:nvPr/>
        </p:nvSpPr>
        <p:spPr>
          <a:xfrm rot="10800000">
            <a:off x="16453504" y="5751047"/>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17799"/>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81" name="Shape 1140"/>
          <p:cNvSpPr txBox="1"/>
          <p:nvPr/>
        </p:nvSpPr>
        <p:spPr>
          <a:xfrm>
            <a:off x="15921288" y="5408842"/>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4" name="Arc 3"/>
          <p:cNvSpPr/>
          <p:nvPr/>
        </p:nvSpPr>
        <p:spPr>
          <a:xfrm rot="17914636">
            <a:off x="16307229" y="35733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4" name="Arc 83"/>
          <p:cNvSpPr/>
          <p:nvPr/>
        </p:nvSpPr>
        <p:spPr>
          <a:xfrm rot="20102000">
            <a:off x="9402051" y="29539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3622161"/>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nvGrpSpPr>
          <p:cNvPr id="111" name="Shape 365"/>
          <p:cNvGrpSpPr/>
          <p:nvPr/>
        </p:nvGrpSpPr>
        <p:grpSpPr>
          <a:xfrm>
            <a:off x="555210" y="2428750"/>
            <a:ext cx="3620210" cy="4587342"/>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55210" y="3944040"/>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dirty="0" smtClean="0">
                <a:solidFill>
                  <a:srgbClr val="FFFFFF"/>
                </a:solidFill>
                <a:latin typeface="Open Sans"/>
                <a:ea typeface="Open Sans"/>
                <a:cs typeface="Open Sans"/>
                <a:sym typeface="Open Sans"/>
              </a:rPr>
              <a:t>Batu Caves</a:t>
            </a:r>
          </a:p>
          <a:p>
            <a:pPr lvl="0" algn="ctr" rtl="0">
              <a:spcBef>
                <a:spcPts val="0"/>
              </a:spcBef>
            </a:pPr>
            <a:r>
              <a:rPr lang="en" sz="2800" dirty="0" smtClean="0">
                <a:solidFill>
                  <a:srgbClr val="FFFFFF"/>
                </a:solidFill>
                <a:latin typeface="Open Sans"/>
                <a:ea typeface="Open Sans"/>
                <a:cs typeface="Open Sans"/>
                <a:sym typeface="Open Sans"/>
              </a:rPr>
              <a:t>Johor Bahru</a:t>
            </a:r>
          </a:p>
          <a:p>
            <a:pPr lvl="0" algn="ctr" rtl="0">
              <a:spcBef>
                <a:spcPts val="0"/>
              </a:spcBef>
            </a:pPr>
            <a:r>
              <a:rPr lang="en" sz="2800" dirty="0" smtClean="0">
                <a:solidFill>
                  <a:srgbClr val="FFFFFF"/>
                </a:solidFill>
                <a:latin typeface="Open Sans"/>
                <a:ea typeface="Open Sans"/>
                <a:cs typeface="Open Sans"/>
                <a:sym typeface="Open Sans"/>
              </a:rPr>
              <a:t>Kuching</a:t>
            </a:r>
          </a:p>
          <a:p>
            <a:pPr lvl="0" algn="ctr" rtl="0">
              <a:spcBef>
                <a:spcPts val="0"/>
              </a:spcBef>
            </a:pPr>
            <a:r>
              <a:rPr lang="en" sz="2800" dirty="0" smtClean="0">
                <a:solidFill>
                  <a:srgbClr val="FFFFFF"/>
                </a:solidFill>
                <a:latin typeface="Open Sans"/>
                <a:ea typeface="Open Sans"/>
                <a:cs typeface="Open Sans"/>
                <a:sym typeface="Open Sans"/>
              </a:rPr>
              <a:t>Kuala Terengganu (TAF)</a:t>
            </a:r>
            <a:endParaRPr lang="en" sz="2800" dirty="0">
              <a:solidFill>
                <a:srgbClr val="FFFFFF"/>
              </a:solidFill>
              <a:latin typeface="Open Sans"/>
              <a:ea typeface="Open Sans"/>
              <a:cs typeface="Open Sans"/>
              <a:sym typeface="Open Sans"/>
            </a:endParaRPr>
          </a:p>
        </p:txBody>
      </p:sp>
      <p:sp>
        <p:nvSpPr>
          <p:cNvPr id="116" name="Shape 390"/>
          <p:cNvSpPr txBox="1"/>
          <p:nvPr/>
        </p:nvSpPr>
        <p:spPr>
          <a:xfrm>
            <a:off x="651175" y="7151752"/>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endPar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endParaRP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82639" y="8851890"/>
            <a:ext cx="24488864" cy="4874475"/>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551423"/>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017" y="2783383"/>
            <a:ext cx="1300593" cy="1300593"/>
          </a:xfrm>
          <a:prstGeom prst="rect">
            <a:avLst/>
          </a:prstGeom>
        </p:spPr>
      </p:pic>
      <p:sp>
        <p:nvSpPr>
          <p:cNvPr id="33" name="Shape 366"/>
          <p:cNvSpPr/>
          <p:nvPr/>
        </p:nvSpPr>
        <p:spPr>
          <a:xfrm>
            <a:off x="19792950" y="4120816"/>
            <a:ext cx="3620210" cy="4280538"/>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416936"/>
            <a:ext cx="3238501" cy="3785652"/>
          </a:xfrm>
          <a:prstGeom prst="rect">
            <a:avLst/>
          </a:prstGeom>
          <a:noFill/>
          <a:ln>
            <a:noFill/>
          </a:ln>
          <a:effectLst/>
        </p:spPr>
        <p:txBody>
          <a:bodyPr wrap="square">
            <a:spAutoFit/>
          </a:bodyPr>
          <a:lstStyle/>
          <a:p>
            <a:pPr algn="ctr"/>
            <a:r>
              <a:rPr lang="en-SG" sz="2400" dirty="0" smtClean="0">
                <a:solidFill>
                  <a:schemeClr val="bg1"/>
                </a:solidFill>
                <a:latin typeface="Neuropol X Rg" panose="02000503040000020004" pitchFamily="2" charset="0"/>
                <a:ea typeface="Open Sans" panose="020B0606030504020204" pitchFamily="34" charset="0"/>
                <a:cs typeface="Open Sans" panose="020B0606030504020204" pitchFamily="34" charset="0"/>
              </a:rPr>
              <a:t>SALIHIN</a:t>
            </a: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endPar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Why SALIHIN?</a:t>
            </a:r>
            <a:endParaRPr lang="en-US" sz="6400" dirty="0">
              <a:solidFill>
                <a:srgbClr val="C00000"/>
              </a:solidFill>
              <a:latin typeface="Open Sans Light"/>
              <a:cs typeface="Open Sans Light"/>
            </a:endParaRP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35710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35710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35710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35710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12</a:t>
            </a:fld>
            <a:endParaRPr lang="en-US"/>
          </a:p>
        </p:txBody>
      </p:sp>
      <p:sp>
        <p:nvSpPr>
          <p:cNvPr id="6" name="TextBox 5"/>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chemeClr val="tx1">
                    <a:lumMod val="65000"/>
                    <a:lumOff val="35000"/>
                  </a:schemeClr>
                </a:solidFill>
                <a:latin typeface="Open Sans Light"/>
                <a:cs typeface="Open Sans Light"/>
              </a:rPr>
              <a:t>The following are key reasons why </a:t>
            </a: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should be your firm’s preferred choice:</a:t>
            </a:r>
            <a:endParaRPr lang="en-US" sz="3200" dirty="0">
              <a:solidFill>
                <a:schemeClr val="tx1">
                  <a:lumMod val="65000"/>
                  <a:lumOff val="35000"/>
                </a:schemeClr>
              </a:solidFill>
              <a:latin typeface="Open Sans Light"/>
              <a:cs typeface="Open Sans Light"/>
            </a:endParaRP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smtClean="0">
                <a:solidFill>
                  <a:schemeClr val="tx1">
                    <a:lumMod val="65000"/>
                    <a:lumOff val="35000"/>
                  </a:schemeClr>
                </a:solidFill>
                <a:latin typeface="Open Sans"/>
                <a:ea typeface="Open Sans Light"/>
                <a:cs typeface="Open Sans"/>
              </a:rPr>
              <a:t>Experienced Employees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smtClean="0">
                <a:solidFill>
                  <a:schemeClr val="tx1">
                    <a:lumMod val="65000"/>
                    <a:lumOff val="35000"/>
                  </a:schemeClr>
                </a:solidFill>
                <a:latin typeface="Open Sans"/>
                <a:ea typeface="Open Sans Light"/>
                <a:cs typeface="Open Sans"/>
              </a:rPr>
              <a:t>Comprehensive Reports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smtClean="0">
                <a:solidFill>
                  <a:schemeClr val="tx1">
                    <a:lumMod val="65000"/>
                    <a:lumOff val="35000"/>
                  </a:schemeClr>
                </a:solidFill>
                <a:latin typeface="Open Sans"/>
                <a:ea typeface="Open Sans Light"/>
                <a:cs typeface="Open Sans"/>
              </a:rPr>
              <a:t>Quality Service Delivery</a:t>
            </a:r>
            <a:endParaRPr lang="en-US" sz="2400" dirty="0">
              <a:solidFill>
                <a:schemeClr val="tx1">
                  <a:lumMod val="65000"/>
                  <a:lumOff val="35000"/>
                </a:schemeClr>
              </a:solidFill>
              <a:latin typeface="Open Sans"/>
              <a:ea typeface="Open Sans Light"/>
              <a:cs typeface="Open Sans"/>
            </a:endParaRP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smtClean="0">
                <a:solidFill>
                  <a:schemeClr val="tx1">
                    <a:lumMod val="65000"/>
                    <a:lumOff val="35000"/>
                  </a:schemeClr>
                </a:solidFill>
                <a:latin typeface="Open Sans"/>
                <a:ea typeface="Open Sans Light"/>
                <a:cs typeface="Open Sans"/>
              </a:rPr>
              <a:t>Value for Money</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smtClean="0">
                <a:solidFill>
                  <a:schemeClr val="tx1">
                    <a:lumMod val="65000"/>
                    <a:lumOff val="35000"/>
                  </a:schemeClr>
                </a:solidFill>
                <a:latin typeface="Open Sans"/>
                <a:ea typeface="Open Sans Light"/>
                <a:cs typeface="Open Sans"/>
              </a:rPr>
              <a:t>05.</a:t>
            </a:r>
            <a:endParaRPr lang="en-US" sz="6400" dirty="0">
              <a:solidFill>
                <a:schemeClr val="tx1">
                  <a:lumMod val="65000"/>
                  <a:lumOff val="35000"/>
                </a:schemeClr>
              </a:solidFill>
              <a:latin typeface="Open Sans"/>
              <a:ea typeface="Open Sans Light"/>
              <a:cs typeface="Open Sans"/>
            </a:endParaRPr>
          </a:p>
          <a:p>
            <a:r>
              <a:rPr lang="en-US" sz="2400" dirty="0" smtClean="0">
                <a:solidFill>
                  <a:schemeClr val="tx1">
                    <a:lumMod val="65000"/>
                    <a:lumOff val="35000"/>
                  </a:schemeClr>
                </a:solidFill>
                <a:latin typeface="Open Sans"/>
                <a:ea typeface="Open Sans Light"/>
                <a:cs typeface="Open Sans"/>
              </a:rPr>
              <a:t>Minimal Disruption</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35710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386717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785114"/>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400" dirty="0" smtClean="0">
                <a:solidFill>
                  <a:schemeClr val="bg1"/>
                </a:solidFill>
                <a:latin typeface="Open Sans Light"/>
                <a:cs typeface="Open Sans Light"/>
              </a:rPr>
              <a:t>*Insert Proposal Title Here</a:t>
            </a:r>
            <a:endParaRPr lang="en-US" sz="2400" dirty="0">
              <a:solidFill>
                <a:schemeClr val="bg1"/>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5480911"/>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smtClean="0">
                <a:solidFill>
                  <a:schemeClr val="tx1"/>
                </a:solidFill>
              </a:rPr>
              <a:t>2.0 The Proposal</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Introduction</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Objectives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Scope of Work</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Methodology &amp; Approach</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Time Frame &amp; Deliverables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Professional Fee</a:t>
            </a:r>
            <a:endParaRPr lang="en-MY" sz="3600" dirty="0">
              <a:solidFill>
                <a:schemeClr val="tx1"/>
              </a:solidFill>
            </a:endParaRPr>
          </a:p>
        </p:txBody>
      </p:sp>
    </p:spTree>
    <p:extLst>
      <p:ext uri="{BB962C8B-B14F-4D97-AF65-F5344CB8AC3E}">
        <p14:creationId xmlns:p14="http://schemas.microsoft.com/office/powerpoint/2010/main" val="1278044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Introduction</a:t>
            </a:r>
            <a:endParaRPr lang="en-US" sz="3700"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a:p>
        </p:txBody>
      </p:sp>
      <p:sp>
        <p:nvSpPr>
          <p:cNvPr id="7" name="TextBox 6"/>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916848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Objectives</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sp>
        <p:nvSpPr>
          <p:cNvPr id="8" name="TextBox 7"/>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Objective 1</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Objective </a:t>
            </a:r>
            <a:r>
              <a:rPr lang="en-US" sz="3600" dirty="0" smtClean="0">
                <a:solidFill>
                  <a:schemeClr val="tx1">
                    <a:lumMod val="65000"/>
                    <a:lumOff val="35000"/>
                  </a:schemeClr>
                </a:solidFill>
                <a:latin typeface="Open Sans Light"/>
                <a:cs typeface="Open Sans Light"/>
              </a:rPr>
              <a:t>2</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Objective </a:t>
            </a:r>
            <a:r>
              <a:rPr lang="en-US" sz="3600" dirty="0" smtClean="0">
                <a:solidFill>
                  <a:schemeClr val="tx1">
                    <a:lumMod val="65000"/>
                    <a:lumOff val="35000"/>
                  </a:schemeClr>
                </a:solidFill>
                <a:latin typeface="Open Sans Light"/>
                <a:cs typeface="Open Sans Light"/>
              </a:rPr>
              <a:t>3</a:t>
            </a: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22105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Scope of Work</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16</a:t>
            </a:fld>
            <a:endParaRPr lang="en-US"/>
          </a:p>
        </p:txBody>
      </p:sp>
      <p:sp>
        <p:nvSpPr>
          <p:cNvPr id="9" name="TextBox 8"/>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1</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Phase</a:t>
            </a:r>
            <a:r>
              <a:rPr lang="en-US" sz="3600" dirty="0" smtClean="0">
                <a:solidFill>
                  <a:schemeClr val="tx1">
                    <a:lumMod val="65000"/>
                    <a:lumOff val="35000"/>
                  </a:schemeClr>
                </a:solidFill>
                <a:latin typeface="Open Sans Light"/>
                <a:cs typeface="Open Sans Light"/>
              </a:rPr>
              <a:t> 2</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3</a:t>
            </a: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751715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Methodology &amp; Approach</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17</a:t>
            </a:fld>
            <a:endParaRPr lang="en-US" dirty="0"/>
          </a:p>
        </p:txBody>
      </p:sp>
      <p:sp>
        <p:nvSpPr>
          <p:cNvPr id="8" name="TextBox 7"/>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1</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Phase</a:t>
            </a:r>
            <a:r>
              <a:rPr lang="en-US" sz="3600" dirty="0" smtClean="0">
                <a:solidFill>
                  <a:schemeClr val="tx1">
                    <a:lumMod val="65000"/>
                    <a:lumOff val="35000"/>
                  </a:schemeClr>
                </a:solidFill>
                <a:latin typeface="Open Sans Light"/>
                <a:cs typeface="Open Sans Light"/>
              </a:rPr>
              <a:t> 2</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3</a:t>
            </a: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5081350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Time Frame &amp; Deliverables</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18</a:t>
            </a:fld>
            <a:endParaRPr lang="en-US"/>
          </a:p>
        </p:txBody>
      </p:sp>
      <p:cxnSp>
        <p:nvCxnSpPr>
          <p:cNvPr id="39" name="Shape 203"/>
          <p:cNvCxnSpPr/>
          <p:nvPr/>
        </p:nvCxnSpPr>
        <p:spPr>
          <a:xfrm>
            <a:off x="21744756" y="5003127"/>
            <a:ext cx="0" cy="2261600"/>
          </a:xfrm>
          <a:prstGeom prst="straightConnector1">
            <a:avLst/>
          </a:prstGeom>
          <a:noFill/>
          <a:ln w="28575" cap="flat" cmpd="sng">
            <a:solidFill>
              <a:schemeClr val="tx1"/>
            </a:solidFill>
            <a:prstDash val="dot"/>
            <a:round/>
            <a:headEnd type="none" w="lg" len="lg"/>
            <a:tailEnd type="none" w="lg" len="lg"/>
          </a:ln>
        </p:spPr>
      </p:cxnSp>
      <p:cxnSp>
        <p:nvCxnSpPr>
          <p:cNvPr id="40" name="Shape 197"/>
          <p:cNvCxnSpPr/>
          <p:nvPr/>
        </p:nvCxnSpPr>
        <p:spPr>
          <a:xfrm>
            <a:off x="12003088" y="4950527"/>
            <a:ext cx="0" cy="2261600"/>
          </a:xfrm>
          <a:prstGeom prst="straightConnector1">
            <a:avLst/>
          </a:prstGeom>
          <a:noFill/>
          <a:ln w="28575" cap="flat" cmpd="sng">
            <a:solidFill>
              <a:schemeClr val="tx1"/>
            </a:solidFill>
            <a:prstDash val="dot"/>
            <a:round/>
            <a:headEnd type="none" w="lg" len="lg"/>
            <a:tailEnd type="none" w="lg" len="lg"/>
          </a:ln>
        </p:spPr>
      </p:cxnSp>
      <p:grpSp>
        <p:nvGrpSpPr>
          <p:cNvPr id="41" name="Shape 175"/>
          <p:cNvGrpSpPr/>
          <p:nvPr/>
        </p:nvGrpSpPr>
        <p:grpSpPr>
          <a:xfrm>
            <a:off x="919443" y="6998856"/>
            <a:ext cx="3856926" cy="1501464"/>
            <a:chOff x="416175" y="2857758"/>
            <a:chExt cx="1446159" cy="772570"/>
          </a:xfrm>
          <a:solidFill>
            <a:srgbClr val="C00000"/>
          </a:solidFill>
        </p:grpSpPr>
        <p:sp>
          <p:nvSpPr>
            <p:cNvPr id="42" name="Shape 176"/>
            <p:cNvSpPr/>
            <p:nvPr/>
          </p:nvSpPr>
          <p:spPr>
            <a:xfrm rot="-5400000">
              <a:off x="752969" y="2520964"/>
              <a:ext cx="772570" cy="1446159"/>
            </a:xfrm>
            <a:prstGeom prst="flowChartOffpageConnector">
              <a:avLst/>
            </a:prstGeom>
            <a:grpFill/>
            <a:ln>
              <a:noFill/>
            </a:ln>
          </p:spPr>
          <p:txBody>
            <a:bodyPr lIns="91425" tIns="91425" rIns="91425" bIns="91425" anchor="ctr" anchorCtr="0">
              <a:noAutofit/>
            </a:bodyPr>
            <a:lstStyle/>
            <a:p>
              <a:endParaRPr/>
            </a:p>
          </p:txBody>
        </p:sp>
        <p:sp>
          <p:nvSpPr>
            <p:cNvPr id="43" name="Shape 177"/>
            <p:cNvSpPr txBox="1"/>
            <p:nvPr/>
          </p:nvSpPr>
          <p:spPr>
            <a:xfrm>
              <a:off x="570816" y="3086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Proposal</a:t>
              </a:r>
              <a:endParaRPr lang="en" sz="35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grpSp>
        <p:nvGrpSpPr>
          <p:cNvPr id="44" name="Shape 178"/>
          <p:cNvGrpSpPr/>
          <p:nvPr/>
        </p:nvGrpSpPr>
        <p:grpSpPr>
          <a:xfrm>
            <a:off x="5084907" y="6987954"/>
            <a:ext cx="4483645" cy="1523301"/>
            <a:chOff x="1862333" y="2852149"/>
            <a:chExt cx="1681148" cy="783807"/>
          </a:xfrm>
          <a:solidFill>
            <a:srgbClr val="C00000"/>
          </a:solidFill>
        </p:grpSpPr>
        <p:sp>
          <p:nvSpPr>
            <p:cNvPr id="45" name="Shape 179"/>
            <p:cNvSpPr/>
            <p:nvPr/>
          </p:nvSpPr>
          <p:spPr>
            <a:xfrm>
              <a:off x="1862333" y="2852149"/>
              <a:ext cx="1681148" cy="783807"/>
            </a:xfrm>
            <a:custGeom>
              <a:avLst/>
              <a:gdLst/>
              <a:ahLst/>
              <a:cxnLst/>
              <a:rect l="0" t="0" r="0" b="0"/>
              <a:pathLst>
                <a:path w="90142" h="56389" extrusionOk="0">
                  <a:moveTo>
                    <a:pt x="0" y="0"/>
                  </a:moveTo>
                  <a:lnTo>
                    <a:pt x="73914" y="0"/>
                  </a:lnTo>
                  <a:lnTo>
                    <a:pt x="90142" y="28107"/>
                  </a:lnTo>
                  <a:lnTo>
                    <a:pt x="73813" y="56389"/>
                  </a:lnTo>
                  <a:lnTo>
                    <a:pt x="0" y="56389"/>
                  </a:lnTo>
                  <a:lnTo>
                    <a:pt x="16140" y="28434"/>
                  </a:lnTo>
                  <a:close/>
                </a:path>
              </a:pathLst>
            </a:custGeom>
            <a:grpFill/>
            <a:ln>
              <a:noFill/>
            </a:ln>
          </p:spPr>
        </p:sp>
        <p:sp>
          <p:nvSpPr>
            <p:cNvPr id="46" name="Shape 180"/>
            <p:cNvSpPr txBox="1"/>
            <p:nvPr/>
          </p:nvSpPr>
          <p:spPr>
            <a:xfrm>
              <a:off x="2193277" y="3086891"/>
              <a:ext cx="1190526" cy="320301"/>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Meeting</a:t>
              </a:r>
              <a:endParaRPr lang="en" sz="35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grpSp>
        <p:nvGrpSpPr>
          <p:cNvPr id="47" name="Shape 181"/>
          <p:cNvGrpSpPr/>
          <p:nvPr/>
        </p:nvGrpSpPr>
        <p:grpSpPr>
          <a:xfrm>
            <a:off x="9877091" y="6987954"/>
            <a:ext cx="4483645" cy="1523301"/>
            <a:chOff x="3543439" y="2852149"/>
            <a:chExt cx="1681148" cy="783807"/>
          </a:xfrm>
          <a:solidFill>
            <a:srgbClr val="C00000"/>
          </a:solidFill>
        </p:grpSpPr>
        <p:sp>
          <p:nvSpPr>
            <p:cNvPr id="48" name="Shape 182"/>
            <p:cNvSpPr/>
            <p:nvPr/>
          </p:nvSpPr>
          <p:spPr>
            <a:xfrm>
              <a:off x="3543439" y="2852149"/>
              <a:ext cx="1681148" cy="783807"/>
            </a:xfrm>
            <a:custGeom>
              <a:avLst/>
              <a:gdLst/>
              <a:ahLst/>
              <a:cxnLst/>
              <a:rect l="0" t="0" r="0" b="0"/>
              <a:pathLst>
                <a:path w="90142" h="56389" extrusionOk="0">
                  <a:moveTo>
                    <a:pt x="0" y="0"/>
                  </a:moveTo>
                  <a:lnTo>
                    <a:pt x="73914" y="0"/>
                  </a:lnTo>
                  <a:lnTo>
                    <a:pt x="90142" y="28107"/>
                  </a:lnTo>
                  <a:lnTo>
                    <a:pt x="73813" y="56389"/>
                  </a:lnTo>
                  <a:lnTo>
                    <a:pt x="0" y="56389"/>
                  </a:lnTo>
                  <a:lnTo>
                    <a:pt x="16140" y="28434"/>
                  </a:lnTo>
                  <a:close/>
                </a:path>
              </a:pathLst>
            </a:custGeom>
            <a:grpFill/>
            <a:ln>
              <a:noFill/>
            </a:ln>
          </p:spPr>
        </p:sp>
        <p:sp>
          <p:nvSpPr>
            <p:cNvPr id="49" name="Shape 183"/>
            <p:cNvSpPr txBox="1"/>
            <p:nvPr/>
          </p:nvSpPr>
          <p:spPr>
            <a:xfrm>
              <a:off x="3935770" y="3086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Dosis"/>
                  <a:ea typeface="Dosis"/>
                  <a:cs typeface="Dosis"/>
                  <a:sym typeface="Dosis"/>
                </a:rPr>
                <a:t>Report</a:t>
              </a:r>
              <a:endParaRPr lang="en" sz="3500" b="1" dirty="0">
                <a:solidFill>
                  <a:srgbClr val="FFFFFF"/>
                </a:solidFill>
                <a:latin typeface="Dosis"/>
                <a:ea typeface="Dosis"/>
                <a:cs typeface="Dosis"/>
                <a:sym typeface="Dosis"/>
              </a:endParaRPr>
            </a:p>
          </p:txBody>
        </p:sp>
      </p:grpSp>
      <p:grpSp>
        <p:nvGrpSpPr>
          <p:cNvPr id="50" name="Shape 184"/>
          <p:cNvGrpSpPr/>
          <p:nvPr/>
        </p:nvGrpSpPr>
        <p:grpSpPr>
          <a:xfrm>
            <a:off x="19461460" y="6993114"/>
            <a:ext cx="3903876" cy="1512981"/>
            <a:chOff x="7368525" y="2854804"/>
            <a:chExt cx="1463763" cy="778497"/>
          </a:xfrm>
          <a:solidFill>
            <a:srgbClr val="C00000"/>
          </a:solidFill>
        </p:grpSpPr>
        <p:sp>
          <p:nvSpPr>
            <p:cNvPr id="51" name="Shape 185"/>
            <p:cNvSpPr/>
            <p:nvPr/>
          </p:nvSpPr>
          <p:spPr>
            <a:xfrm>
              <a:off x="7368525" y="2854804"/>
              <a:ext cx="1463763" cy="778497"/>
            </a:xfrm>
            <a:custGeom>
              <a:avLst/>
              <a:gdLst/>
              <a:ahLst/>
              <a:cxnLst/>
              <a:rect l="0" t="0" r="0" b="0"/>
              <a:pathLst>
                <a:path w="78486" h="56007" extrusionOk="0">
                  <a:moveTo>
                    <a:pt x="0" y="56007"/>
                  </a:moveTo>
                  <a:lnTo>
                    <a:pt x="16383" y="27813"/>
                  </a:lnTo>
                  <a:lnTo>
                    <a:pt x="762" y="0"/>
                  </a:lnTo>
                  <a:lnTo>
                    <a:pt x="78486" y="0"/>
                  </a:lnTo>
                  <a:lnTo>
                    <a:pt x="78486" y="56007"/>
                  </a:lnTo>
                  <a:close/>
                </a:path>
              </a:pathLst>
            </a:custGeom>
            <a:grpFill/>
            <a:ln>
              <a:noFill/>
            </a:ln>
          </p:spPr>
        </p:sp>
        <p:sp>
          <p:nvSpPr>
            <p:cNvPr id="52" name="Shape 186"/>
            <p:cNvSpPr txBox="1"/>
            <p:nvPr/>
          </p:nvSpPr>
          <p:spPr>
            <a:xfrm>
              <a:off x="7821318" y="3086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Dosis"/>
                  <a:ea typeface="Dosis"/>
                  <a:cs typeface="Dosis"/>
                  <a:sym typeface="Dosis"/>
                </a:rPr>
                <a:t>Complete</a:t>
              </a:r>
              <a:endParaRPr lang="en" sz="3500" b="1" dirty="0">
                <a:solidFill>
                  <a:srgbClr val="FFFFFF"/>
                </a:solidFill>
                <a:latin typeface="Dosis"/>
                <a:ea typeface="Dosis"/>
                <a:cs typeface="Dosis"/>
                <a:sym typeface="Dosis"/>
              </a:endParaRPr>
            </a:p>
          </p:txBody>
        </p:sp>
      </p:grpSp>
      <p:grpSp>
        <p:nvGrpSpPr>
          <p:cNvPr id="53" name="Shape 187"/>
          <p:cNvGrpSpPr/>
          <p:nvPr/>
        </p:nvGrpSpPr>
        <p:grpSpPr>
          <a:xfrm>
            <a:off x="14669277" y="6991842"/>
            <a:ext cx="4483645" cy="1523301"/>
            <a:chOff x="5161464" y="2854149"/>
            <a:chExt cx="1681148" cy="783807"/>
          </a:xfrm>
          <a:solidFill>
            <a:srgbClr val="C00000"/>
          </a:solidFill>
        </p:grpSpPr>
        <p:sp>
          <p:nvSpPr>
            <p:cNvPr id="54" name="Shape 188"/>
            <p:cNvSpPr/>
            <p:nvPr/>
          </p:nvSpPr>
          <p:spPr>
            <a:xfrm>
              <a:off x="5161464" y="2854149"/>
              <a:ext cx="1681148" cy="783807"/>
            </a:xfrm>
            <a:custGeom>
              <a:avLst/>
              <a:gdLst/>
              <a:ahLst/>
              <a:cxnLst/>
              <a:rect l="0" t="0" r="0" b="0"/>
              <a:pathLst>
                <a:path w="90142" h="56389" extrusionOk="0">
                  <a:moveTo>
                    <a:pt x="0" y="0"/>
                  </a:moveTo>
                  <a:lnTo>
                    <a:pt x="73914" y="0"/>
                  </a:lnTo>
                  <a:lnTo>
                    <a:pt x="90142" y="28107"/>
                  </a:lnTo>
                  <a:lnTo>
                    <a:pt x="73813" y="56389"/>
                  </a:lnTo>
                  <a:lnTo>
                    <a:pt x="0" y="56389"/>
                  </a:lnTo>
                  <a:lnTo>
                    <a:pt x="16140" y="28434"/>
                  </a:lnTo>
                  <a:close/>
                </a:path>
              </a:pathLst>
            </a:custGeom>
            <a:grpFill/>
            <a:ln>
              <a:noFill/>
            </a:ln>
          </p:spPr>
        </p:sp>
        <p:sp>
          <p:nvSpPr>
            <p:cNvPr id="55" name="Shape 189"/>
            <p:cNvSpPr txBox="1"/>
            <p:nvPr/>
          </p:nvSpPr>
          <p:spPr>
            <a:xfrm>
              <a:off x="5553795" y="3088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Dosis"/>
                  <a:ea typeface="Dosis"/>
                  <a:cs typeface="Dosis"/>
                  <a:sym typeface="Dosis"/>
                </a:rPr>
                <a:t>Review</a:t>
              </a:r>
              <a:endParaRPr lang="en" sz="3500" b="1" dirty="0">
                <a:solidFill>
                  <a:srgbClr val="FFFFFF"/>
                </a:solidFill>
                <a:latin typeface="Dosis"/>
                <a:ea typeface="Dosis"/>
                <a:cs typeface="Dosis"/>
                <a:sym typeface="Dosis"/>
              </a:endParaRPr>
            </a:p>
          </p:txBody>
        </p:sp>
      </p:grpSp>
      <p:cxnSp>
        <p:nvCxnSpPr>
          <p:cNvPr id="56" name="Shape 190"/>
          <p:cNvCxnSpPr/>
          <p:nvPr/>
        </p:nvCxnSpPr>
        <p:spPr>
          <a:xfrm>
            <a:off x="2538255" y="4726327"/>
            <a:ext cx="0" cy="2261600"/>
          </a:xfrm>
          <a:prstGeom prst="straightConnector1">
            <a:avLst/>
          </a:prstGeom>
          <a:noFill/>
          <a:ln w="28575" cap="flat" cmpd="sng">
            <a:solidFill>
              <a:schemeClr val="tx1"/>
            </a:solidFill>
            <a:prstDash val="dot"/>
            <a:round/>
            <a:headEnd type="none" w="lg" len="lg"/>
            <a:tailEnd type="none" w="lg" len="lg"/>
          </a:ln>
        </p:spPr>
      </p:cxnSp>
      <p:sp>
        <p:nvSpPr>
          <p:cNvPr id="57" name="Shape 191"/>
          <p:cNvSpPr/>
          <p:nvPr/>
        </p:nvSpPr>
        <p:spPr>
          <a:xfrm>
            <a:off x="1806560" y="3179092"/>
            <a:ext cx="1463391" cy="1463200"/>
          </a:xfrm>
          <a:prstGeom prst="ellipse">
            <a:avLst/>
          </a:prstGeom>
          <a:solidFill>
            <a:srgbClr val="C00000"/>
          </a:solidFill>
          <a:ln>
            <a:noFill/>
          </a:ln>
        </p:spPr>
        <p:txBody>
          <a:bodyPr lIns="243812" tIns="243812" rIns="243812" bIns="243812" anchor="ctr" anchorCtr="0">
            <a:noAutofit/>
          </a:bodyPr>
          <a:lstStyle/>
          <a:p>
            <a:endParaRPr/>
          </a:p>
        </p:txBody>
      </p:sp>
      <p:cxnSp>
        <p:nvCxnSpPr>
          <p:cNvPr id="58" name="Shape 193"/>
          <p:cNvCxnSpPr/>
          <p:nvPr/>
        </p:nvCxnSpPr>
        <p:spPr>
          <a:xfrm>
            <a:off x="7326745" y="5666633"/>
            <a:ext cx="0" cy="1271997"/>
          </a:xfrm>
          <a:prstGeom prst="straightConnector1">
            <a:avLst/>
          </a:prstGeom>
          <a:noFill/>
          <a:ln w="28575" cap="flat" cmpd="sng">
            <a:solidFill>
              <a:schemeClr val="tx1"/>
            </a:solidFill>
            <a:prstDash val="dot"/>
            <a:round/>
            <a:headEnd type="none" w="lg" len="lg"/>
            <a:tailEnd type="none" w="lg" len="lg"/>
          </a:ln>
        </p:spPr>
      </p:cxnSp>
      <p:sp>
        <p:nvSpPr>
          <p:cNvPr id="59" name="Shape 195"/>
          <p:cNvSpPr/>
          <p:nvPr/>
        </p:nvSpPr>
        <p:spPr>
          <a:xfrm>
            <a:off x="6595050" y="4154127"/>
            <a:ext cx="1463391" cy="1463200"/>
          </a:xfrm>
          <a:prstGeom prst="ellipse">
            <a:avLst/>
          </a:prstGeom>
          <a:solidFill>
            <a:srgbClr val="C00000"/>
          </a:solidFill>
          <a:ln>
            <a:noFill/>
          </a:ln>
        </p:spPr>
        <p:txBody>
          <a:bodyPr lIns="91425" tIns="91425" rIns="91425" bIns="91425" anchor="ctr" anchorCtr="0">
            <a:noAutofit/>
          </a:bodyPr>
          <a:lstStyle/>
          <a:p>
            <a:endParaRPr/>
          </a:p>
        </p:txBody>
      </p:sp>
      <p:sp>
        <p:nvSpPr>
          <p:cNvPr id="60" name="Shape 198"/>
          <p:cNvSpPr/>
          <p:nvPr/>
        </p:nvSpPr>
        <p:spPr>
          <a:xfrm>
            <a:off x="11271392" y="3403292"/>
            <a:ext cx="1463391" cy="1463200"/>
          </a:xfrm>
          <a:prstGeom prst="ellipse">
            <a:avLst/>
          </a:prstGeom>
          <a:solidFill>
            <a:srgbClr val="C00000"/>
          </a:solidFill>
          <a:ln>
            <a:noFill/>
          </a:ln>
        </p:spPr>
        <p:txBody>
          <a:bodyPr lIns="243812" tIns="243812" rIns="243812" bIns="243812" anchor="ctr" anchorCtr="0">
            <a:noAutofit/>
          </a:bodyPr>
          <a:lstStyle/>
          <a:p>
            <a:endParaRPr/>
          </a:p>
        </p:txBody>
      </p:sp>
      <p:sp>
        <p:nvSpPr>
          <p:cNvPr id="61" name="Shape 199"/>
          <p:cNvSpPr/>
          <p:nvPr/>
        </p:nvSpPr>
        <p:spPr>
          <a:xfrm>
            <a:off x="11548223" y="3680127"/>
            <a:ext cx="909718" cy="909600"/>
          </a:xfrm>
          <a:custGeom>
            <a:avLst/>
            <a:gdLst/>
            <a:ahLst/>
            <a:cxnLst/>
            <a:rect l="0" t="0" r="0" b="0"/>
            <a:pathLst>
              <a:path w="120000" h="120000" extrusionOk="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lIns="243812" tIns="121873" rIns="243812" bIns="121873" anchor="t" anchorCtr="0">
            <a:noAutofit/>
          </a:bodyPr>
          <a:lstStyle/>
          <a:p>
            <a:endParaRPr sz="4800">
              <a:solidFill>
                <a:srgbClr val="000000"/>
              </a:solidFill>
              <a:latin typeface="Calibri"/>
              <a:ea typeface="Calibri"/>
              <a:cs typeface="Calibri"/>
              <a:sym typeface="Calibri"/>
            </a:endParaRPr>
          </a:p>
        </p:txBody>
      </p:sp>
      <p:cxnSp>
        <p:nvCxnSpPr>
          <p:cNvPr id="62" name="Shape 200"/>
          <p:cNvCxnSpPr/>
          <p:nvPr/>
        </p:nvCxnSpPr>
        <p:spPr>
          <a:xfrm>
            <a:off x="16911092" y="5666633"/>
            <a:ext cx="0" cy="1271997"/>
          </a:xfrm>
          <a:prstGeom prst="straightConnector1">
            <a:avLst/>
          </a:prstGeom>
          <a:noFill/>
          <a:ln w="28575" cap="flat" cmpd="sng">
            <a:solidFill>
              <a:schemeClr val="tx1"/>
            </a:solidFill>
            <a:prstDash val="dot"/>
            <a:round/>
            <a:headEnd type="none" w="lg" len="lg"/>
            <a:tailEnd type="none" w="lg" len="lg"/>
          </a:ln>
        </p:spPr>
      </p:cxnSp>
      <p:sp>
        <p:nvSpPr>
          <p:cNvPr id="63" name="Shape 201"/>
          <p:cNvSpPr/>
          <p:nvPr/>
        </p:nvSpPr>
        <p:spPr>
          <a:xfrm>
            <a:off x="16179396" y="4154127"/>
            <a:ext cx="1463391" cy="1463200"/>
          </a:xfrm>
          <a:prstGeom prst="ellipse">
            <a:avLst/>
          </a:prstGeom>
          <a:solidFill>
            <a:srgbClr val="C00000"/>
          </a:solidFill>
          <a:ln>
            <a:noFill/>
          </a:ln>
        </p:spPr>
        <p:txBody>
          <a:bodyPr lIns="243812" tIns="243812" rIns="243812" bIns="243812" anchor="ctr" anchorCtr="0">
            <a:noAutofit/>
          </a:bodyPr>
          <a:lstStyle/>
          <a:p>
            <a:endParaRPr/>
          </a:p>
        </p:txBody>
      </p:sp>
      <p:sp>
        <p:nvSpPr>
          <p:cNvPr id="64" name="Shape 204"/>
          <p:cNvSpPr/>
          <p:nvPr/>
        </p:nvSpPr>
        <p:spPr>
          <a:xfrm>
            <a:off x="21013060" y="3455892"/>
            <a:ext cx="1463391" cy="1463200"/>
          </a:xfrm>
          <a:prstGeom prst="ellipse">
            <a:avLst/>
          </a:prstGeom>
          <a:solidFill>
            <a:srgbClr val="C00000"/>
          </a:solidFill>
          <a:ln>
            <a:noFill/>
          </a:ln>
        </p:spPr>
        <p:txBody>
          <a:bodyPr lIns="243812" tIns="243812" rIns="243812" bIns="243812" anchor="ctr" anchorCtr="0">
            <a:noAutofit/>
          </a:bodyPr>
          <a:lstStyle/>
          <a:p>
            <a:endParaRPr/>
          </a:p>
        </p:txBody>
      </p:sp>
      <p:sp>
        <p:nvSpPr>
          <p:cNvPr id="65" name="Shape 1124"/>
          <p:cNvSpPr/>
          <p:nvPr/>
        </p:nvSpPr>
        <p:spPr>
          <a:xfrm>
            <a:off x="2222322" y="3451418"/>
            <a:ext cx="740470" cy="914043"/>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66" name="Shape 1205"/>
          <p:cNvSpPr/>
          <p:nvPr/>
        </p:nvSpPr>
        <p:spPr>
          <a:xfrm>
            <a:off x="6913255" y="4504187"/>
            <a:ext cx="825038" cy="690865"/>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67" name="TextBox 66"/>
          <p:cNvSpPr txBox="1"/>
          <p:nvPr/>
        </p:nvSpPr>
        <p:spPr>
          <a:xfrm>
            <a:off x="919442" y="8574044"/>
            <a:ext cx="3099105"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06/09/2016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8" name="TextBox 67"/>
          <p:cNvSpPr txBox="1"/>
          <p:nvPr/>
        </p:nvSpPr>
        <p:spPr>
          <a:xfrm>
            <a:off x="5088044" y="8574044"/>
            <a:ext cx="3550392"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10/09/2016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9" name="TextBox 68"/>
          <p:cNvSpPr txBox="1"/>
          <p:nvPr/>
        </p:nvSpPr>
        <p:spPr>
          <a:xfrm>
            <a:off x="9877091" y="8583444"/>
            <a:ext cx="3550392"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17/09/2016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0" name="TextBox 69"/>
          <p:cNvSpPr txBox="1"/>
          <p:nvPr/>
        </p:nvSpPr>
        <p:spPr>
          <a:xfrm>
            <a:off x="14681070" y="8592451"/>
            <a:ext cx="3727245"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18/09/2016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1" name="TextBox 70"/>
          <p:cNvSpPr txBox="1"/>
          <p:nvPr/>
        </p:nvSpPr>
        <p:spPr>
          <a:xfrm>
            <a:off x="19549775" y="8583883"/>
            <a:ext cx="3727245"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20/09/2016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2" name="Shape 1131"/>
          <p:cNvSpPr/>
          <p:nvPr/>
        </p:nvSpPr>
        <p:spPr>
          <a:xfrm>
            <a:off x="21384668" y="3934702"/>
            <a:ext cx="720176" cy="505580"/>
          </a:xfrm>
          <a:custGeom>
            <a:avLst/>
            <a:gdLst/>
            <a:ahLst/>
            <a:cxnLst/>
            <a:rect l="0" t="0" r="0" b="0"/>
            <a:pathLst>
              <a:path w="120000" h="120000" extrusionOk="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73" name="Shape 1125"/>
          <p:cNvSpPr/>
          <p:nvPr/>
        </p:nvSpPr>
        <p:spPr>
          <a:xfrm>
            <a:off x="16548715" y="4365461"/>
            <a:ext cx="783720" cy="967431"/>
          </a:xfrm>
          <a:custGeom>
            <a:avLst/>
            <a:gdLst/>
            <a:ahLst/>
            <a:cxnLst/>
            <a:rect l="0" t="0" r="0" b="0"/>
            <a:pathLst>
              <a:path w="120000" h="120000" extrusionOk="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74" name="TextBox 73"/>
          <p:cNvSpPr txBox="1"/>
          <p:nvPr/>
        </p:nvSpPr>
        <p:spPr>
          <a:xfrm>
            <a:off x="889762" y="9811532"/>
            <a:ext cx="22673055" cy="1077230"/>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notes here</a:t>
            </a:r>
            <a:endParaRPr lang="en-US" sz="36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571752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Professional Fee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a:p>
        </p:txBody>
      </p:sp>
      <p:sp>
        <p:nvSpPr>
          <p:cNvPr id="9" name="TextBox 8"/>
          <p:cNvSpPr txBox="1"/>
          <p:nvPr/>
        </p:nvSpPr>
        <p:spPr>
          <a:xfrm>
            <a:off x="1431944" y="3018776"/>
            <a:ext cx="21837959" cy="5232214"/>
          </a:xfrm>
          <a:prstGeom prst="rect">
            <a:avLst/>
          </a:prstGeom>
          <a:noFill/>
        </p:spPr>
        <p:txBody>
          <a:bodyPr wrap="square" lIns="243852" tIns="121926" rIns="243852" bIns="121926" rtlCol="0">
            <a:spAutoFit/>
          </a:bodyPr>
          <a:lstStyle/>
          <a:p>
            <a:pPr marL="0" lvl="1" algn="just"/>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philosophy of </a:t>
            </a:r>
            <a:r>
              <a:rPr lang="en-US" altLang="en-US" sz="3600" dirty="0">
                <a:solidFill>
                  <a:srgbClr val="C00000"/>
                </a:solidFill>
                <a:latin typeface="Neuropol X Rg" panose="02000503040000020004" pitchFamily="2" charset="0"/>
                <a:ea typeface="Open Sans" panose="020B0606030504020204" pitchFamily="34" charset="0"/>
                <a:cs typeface="Open Sans" panose="020B0606030504020204" pitchFamily="34" charset="0"/>
              </a:rPr>
              <a:t>SALIHIN</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is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 provide the maximum in client service and individual staff capabilities at the minimum cost, which can be achieved within the highest professional standards and competence levels.</a:t>
            </a:r>
          </a:p>
          <a:p>
            <a:pPr algn="just"/>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Our fees are based on the complexities of the assignment, the state of books and records kept, the level of staff and experience required and the time committed on the assignment by the partners/advisors and our staff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as well as the level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of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skills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and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responsibilities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involved to complete the work. You have our assurance that we will endeavor to keep the cost as low as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possible to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commensurate with the work involved</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7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60139592"/>
              </p:ext>
            </p:extLst>
          </p:nvPr>
        </p:nvGraphicFramePr>
        <p:xfrm>
          <a:off x="1734208" y="8645714"/>
          <a:ext cx="21126770" cy="3399142"/>
        </p:xfrm>
        <a:graphic>
          <a:graphicData uri="http://schemas.openxmlformats.org/drawingml/2006/table">
            <a:tbl>
              <a:tblPr firstRow="1" bandRow="1">
                <a:tableStyleId>{5940675A-B579-460E-94D1-54222C63F5DA}</a:tableStyleId>
              </a:tblPr>
              <a:tblGrid>
                <a:gridCol w="16206951">
                  <a:extLst>
                    <a:ext uri="{9D8B030D-6E8A-4147-A177-3AD203B41FA5}">
                      <a16:colId xmlns="" xmlns:a16="http://schemas.microsoft.com/office/drawing/2014/main" val="20000"/>
                    </a:ext>
                  </a:extLst>
                </a:gridCol>
                <a:gridCol w="4919819">
                  <a:extLst>
                    <a:ext uri="{9D8B030D-6E8A-4147-A177-3AD203B41FA5}">
                      <a16:colId xmlns="" xmlns:a16="http://schemas.microsoft.com/office/drawing/2014/main" val="20001"/>
                    </a:ext>
                  </a:extLst>
                </a:gridCol>
              </a:tblGrid>
              <a:tr h="682235">
                <a:tc>
                  <a:txBody>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Engagement</a:t>
                      </a:r>
                      <a:endParaRPr lang="en-MY"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MY"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Fee</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 xmlns:a16="http://schemas.microsoft.com/office/drawing/2014/main" val="10000"/>
                  </a:ext>
                </a:extLst>
              </a:tr>
              <a:tr h="2716907">
                <a:tc>
                  <a:txBody>
                    <a:bodyPr/>
                    <a:lstStyle/>
                    <a:p>
                      <a:pPr algn="ctr">
                        <a:defRPr/>
                      </a:pPr>
                      <a:endParaRPr lang="en-US" sz="2800" dirty="0"/>
                    </a:p>
                    <a:p>
                      <a:pPr algn="l">
                        <a:defRPr/>
                      </a:pPr>
                      <a:r>
                        <a:rPr 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xxx Engagement</a:t>
                      </a:r>
                      <a:endParaRPr lang="en-MY"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85218" marR="185218" marT="92665" marB="92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3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RM xx, </a:t>
                      </a:r>
                      <a:r>
                        <a:rPr lang="en-MY" sz="3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xxx.xx</a:t>
                      </a:r>
                      <a:endParaRPr lang="en-MY"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85218" marR="185218" marT="92665" marB="92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92898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1.0 Executive Summary</a:t>
            </a:r>
            <a:endParaRPr lang="en-US" sz="6400" dirty="0">
              <a:solidFill>
                <a:srgbClr val="C00000"/>
              </a:solidFill>
              <a:latin typeface="Open Sans Light"/>
              <a:cs typeface="Open Sans Light"/>
            </a:endParaRPr>
          </a:p>
        </p:txBody>
      </p:sp>
      <p:sp>
        <p:nvSpPr>
          <p:cNvPr id="9" name="Rectangle 8"/>
          <p:cNvSpPr/>
          <p:nvPr/>
        </p:nvSpPr>
        <p:spPr>
          <a:xfrm>
            <a:off x="2291789" y="3726616"/>
            <a:ext cx="20642138" cy="6740307"/>
          </a:xfrm>
          <a:prstGeom prst="rect">
            <a:avLst/>
          </a:prstGeom>
        </p:spPr>
        <p:txBody>
          <a:bodyPr wrap="square">
            <a:spAutoFit/>
          </a:bodyPr>
          <a:lstStyle/>
          <a:p>
            <a:pPr algn="just"/>
            <a:r>
              <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*Insert the executive summary here</a:t>
            </a: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256823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20</a:t>
            </a:fld>
            <a:endParaRPr lang="en-US"/>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5" name="TextBox 4"/>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Professional Fee (Cont.)</a:t>
            </a:r>
            <a:endParaRPr lang="en-US" sz="3700" dirty="0">
              <a:solidFill>
                <a:schemeClr val="tx1">
                  <a:lumMod val="65000"/>
                  <a:lumOff val="35000"/>
                </a:schemeClr>
              </a:solidFill>
              <a:latin typeface="Open Sans Light"/>
              <a:cs typeface="Open Sans Light"/>
            </a:endParaRPr>
          </a:p>
        </p:txBody>
      </p:sp>
      <p:sp>
        <p:nvSpPr>
          <p:cNvPr id="6" name="TextBox 10"/>
          <p:cNvSpPr txBox="1">
            <a:spLocks noChangeArrowheads="1"/>
          </p:cNvSpPr>
          <p:nvPr/>
        </p:nvSpPr>
        <p:spPr bwMode="auto">
          <a:xfrm>
            <a:off x="1179697" y="2948852"/>
            <a:ext cx="22161953" cy="951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Term and </a:t>
            </a:r>
            <a:r>
              <a:rPr lang="en-US" altLang="en-US" sz="3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conditions</a:t>
            </a:r>
          </a:p>
          <a:p>
            <a:pPr algn="just" eaLnBrk="1" hangingPunct="1"/>
            <a:endParaRPr lang="en-US" altLang="en-US"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fees are subject to 6% GST and out of pocket expenses such as printing and stationery, telecommunication charges and other expenses which will be charged to you at cost.</a:t>
            </a:r>
          </a:p>
          <a:p>
            <a:pPr marL="568325" indent="-568325" algn="just" eaLnBrk="1" hangingPunct="1">
              <a:buFont typeface="+mj-lt"/>
              <a:buAutoNum type="arabicPeriod"/>
            </a:pPr>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proposed fee is negotiable and valid within 30 days from the date of proposal submission.</a:t>
            </a:r>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568325" indent="-568325" algn="just" eaLnBrk="1" hangingPunct="1">
              <a:buFont typeface="+mj-lt"/>
              <a:buAutoNum type="arabicPeriod"/>
            </a:pPr>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Payment terms:</a:t>
            </a:r>
          </a:p>
          <a:p>
            <a:pPr marL="577850" indent="457200" algn="just" eaLnBrk="1" hangingPunct="1">
              <a:buFont typeface="Wingdings" panose="05000000000000000000" pitchFamily="2" charset="2"/>
              <a:buChar char="§"/>
            </a:pP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50 </a:t>
            </a:r>
            <a:r>
              <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before commencing of </a:t>
            </a: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work</a:t>
            </a:r>
          </a:p>
          <a:p>
            <a:pPr marL="577850" indent="457200" algn="just" eaLnBrk="1" hangingPunct="1">
              <a:buFont typeface="Wingdings" panose="05000000000000000000" pitchFamily="2" charset="2"/>
              <a:buChar char="§"/>
            </a:pP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50 </a:t>
            </a:r>
            <a:r>
              <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after completion of </a:t>
            </a: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work</a:t>
            </a:r>
            <a:endPar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5427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21</a:t>
            </a:fld>
            <a:endParaRPr lang="en-US" dirty="0"/>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Credentials</a:t>
            </a:r>
          </a:p>
        </p:txBody>
      </p:sp>
      <p:pic>
        <p:nvPicPr>
          <p:cNvPr id="24" name="Picture Placeholder 23"/>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37982" r="-36877" b="-31070"/>
          <a:stretch/>
        </p:blipFill>
        <p:spPr/>
      </p:pic>
      <p:sp>
        <p:nvSpPr>
          <p:cNvPr id="25" name="TextBox 24"/>
          <p:cNvSpPr txBox="1"/>
          <p:nvPr/>
        </p:nvSpPr>
        <p:spPr>
          <a:xfrm>
            <a:off x="3023695" y="6616707"/>
            <a:ext cx="2958005" cy="830997"/>
          </a:xfrm>
          <a:prstGeom prst="rect">
            <a:avLst/>
          </a:prstGeom>
          <a:noFill/>
        </p:spPr>
        <p:txBody>
          <a:bodyPr wrap="square" rtlCol="0">
            <a:spAutoFit/>
          </a:bodyPr>
          <a:lstStyle/>
          <a:p>
            <a:pPr algn="just"/>
            <a:r>
              <a:rPr lang="en-US" sz="2400" b="1" dirty="0" err="1"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Salihin</a:t>
            </a:r>
            <a:r>
              <a:rPr lang="en-US" sz="2400" b="1"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r>
              <a:rPr lang="en-US" sz="2400" b="1" dirty="0" err="1"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Abang</a:t>
            </a:r>
            <a:endParaRPr lang="en-US" sz="2400" b="1"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algn="just"/>
            <a:r>
              <a:rPr lang="en-US" sz="24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Managing Partner</a:t>
            </a:r>
            <a:endParaRPr lang="en-US" sz="2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7005145" y="3859542"/>
            <a:ext cx="16426355" cy="8284319"/>
          </a:xfrm>
          <a:prstGeom prst="rect">
            <a:avLst/>
          </a:prstGeom>
          <a:noFill/>
        </p:spPr>
        <p:txBody>
          <a:bodyPr wrap="square" rtlCol="0">
            <a:spAutoFit/>
          </a:bodyPr>
          <a:lstStyle/>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Tax Agent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under Malaysian Cooperative Commission</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Auditor Labuan Offshore Financial Services Authority (LOFSA)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Chartered Accountant CA (M) with Malaysian Institute of Accountant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Council Member of the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Investigation Committee (Statutory)</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Taxation Practice Committee (Technical)</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Public Practice Committee</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Small &amp; Medium Practice Committee (SMPC)</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President of Malaysia Accounting Firm’s Association (MAFA)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Fellow Member of Chartered Tax Institute of Malaysia (FCTIM)</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Member of Certified Public Accountant (CPA Australia)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Association of Certified Financial Planner (CFP)</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Certified GST Agent and Trainer</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member of Malay Chartered Accountants Firms Malaysia </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of Malaysian Association of Tax Accountants</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and Master Degree holder in Accounting from International Islamic University Malaysia</a:t>
            </a:r>
          </a:p>
        </p:txBody>
      </p:sp>
      <p:sp>
        <p:nvSpPr>
          <p:cNvPr id="8" name="TextBox 7"/>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Key Engagement Team</a:t>
            </a:r>
            <a:endParaRPr lang="en-US" sz="37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3786611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22</a:t>
            </a:fld>
            <a:endParaRPr lang="en-US"/>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Credentials</a:t>
            </a:r>
          </a:p>
        </p:txBody>
      </p:sp>
      <p:pic>
        <p:nvPicPr>
          <p:cNvPr id="31" name="Picture Placeholder 30"/>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32423"/>
          <a:stretch/>
        </p:blipFill>
        <p:spPr>
          <a:xfrm>
            <a:off x="3262313" y="2914650"/>
            <a:ext cx="3505385" cy="2657475"/>
          </a:xfrm>
        </p:spPr>
      </p:pic>
      <p:pic>
        <p:nvPicPr>
          <p:cNvPr id="32" name="Picture Placeholder 31"/>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r="-25558"/>
          <a:stretch/>
        </p:blipFill>
        <p:spPr>
          <a:xfrm>
            <a:off x="3262313" y="6515099"/>
            <a:ext cx="3505385" cy="2657475"/>
          </a:xfrm>
        </p:spPr>
      </p:pic>
      <p:pic>
        <p:nvPicPr>
          <p:cNvPr id="33" name="Picture Placeholder 32"/>
          <p:cNvPicPr>
            <a:picLocks noGrp="1" noChangeAspect="1"/>
          </p:cNvPicPr>
          <p:nvPr>
            <p:ph type="pic" sz="quarter" idx="16"/>
          </p:nvPr>
        </p:nvPicPr>
        <p:blipFill rotWithShape="1">
          <a:blip r:embed="rId5" cstate="email">
            <a:extLst>
              <a:ext uri="{28A0092B-C50C-407E-A947-70E740481C1C}">
                <a14:useLocalDpi xmlns:a14="http://schemas.microsoft.com/office/drawing/2010/main"/>
              </a:ext>
            </a:extLst>
          </a:blip>
          <a:srcRect t="-1375"/>
          <a:stretch/>
        </p:blipFill>
        <p:spPr>
          <a:xfrm>
            <a:off x="3262313" y="10134600"/>
            <a:ext cx="3505385" cy="2657475"/>
          </a:xfrm>
        </p:spPr>
      </p:pic>
      <p:sp>
        <p:nvSpPr>
          <p:cNvPr id="34" name="Rectangle 33"/>
          <p:cNvSpPr/>
          <p:nvPr/>
        </p:nvSpPr>
        <p:spPr>
          <a:xfrm>
            <a:off x="7793038" y="3111440"/>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endPar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Teknologi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MARA</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Master Degree in Accounting and Finance from UK</a:t>
            </a:r>
          </a:p>
        </p:txBody>
      </p:sp>
      <p:sp>
        <p:nvSpPr>
          <p:cNvPr id="35" name="Rectangle 34"/>
          <p:cNvSpPr/>
          <p:nvPr/>
        </p:nvSpPr>
        <p:spPr>
          <a:xfrm>
            <a:off x="7793038" y="6823045"/>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with Chartered Tax Institute of Malaysia (CTIM)</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Malaysia Sabah (UMS)</a:t>
            </a:r>
          </a:p>
        </p:txBody>
      </p:sp>
      <p:sp>
        <p:nvSpPr>
          <p:cNvPr id="36" name="Rectangle 35"/>
          <p:cNvSpPr/>
          <p:nvPr/>
        </p:nvSpPr>
        <p:spPr>
          <a:xfrm>
            <a:off x="7793038" y="10874043"/>
            <a:ext cx="12985914" cy="979755"/>
          </a:xfrm>
          <a:prstGeom prst="rect">
            <a:avLst/>
          </a:prstGeom>
        </p:spPr>
        <p:txBody>
          <a:bodyPr wrap="square">
            <a:spAutoFit/>
          </a:bodyPr>
          <a:lstStyle/>
          <a:p>
            <a:pPr marL="568325" indent="-568325" algn="just" defTabSz="914400">
              <a:spcBef>
                <a:spcPts val="240"/>
              </a:spcBef>
              <a:buClr>
                <a:srgbClr val="C00000"/>
              </a:buClr>
              <a:buFont typeface="Wingdings" panose="05000000000000000000" pitchFamily="2" charset="2"/>
              <a:buChar char="§"/>
              <a:defRP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68325" indent="-568325" algn="just">
              <a:spcBef>
                <a:spcPts val="240"/>
              </a:spcBef>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International Islamic University Malaysia (IIUM)</a:t>
            </a:r>
            <a:endParaRPr lang="ms-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Key Engagement Team (Cont.)</a:t>
            </a:r>
            <a:endParaRPr lang="en-US" sz="37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167479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073662" y="3507416"/>
            <a:ext cx="6213229" cy="718403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9" name="Rectangle 18"/>
          <p:cNvSpPr/>
          <p:nvPr/>
        </p:nvSpPr>
        <p:spPr>
          <a:xfrm>
            <a:off x="9689000" y="5383888"/>
            <a:ext cx="4988295" cy="4862880"/>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Contact Us</a:t>
            </a:r>
          </a:p>
          <a:p>
            <a:pPr algn="ctr"/>
            <a:r>
              <a:rPr lang="en-US" sz="3700" dirty="0" smtClean="0">
                <a:solidFill>
                  <a:schemeClr val="bg1"/>
                </a:solidFill>
                <a:latin typeface="Open Sans Light"/>
                <a:ea typeface="Open Sans Light"/>
                <a:cs typeface="Open Sans Light"/>
              </a:rPr>
              <a:t>—</a:t>
            </a:r>
          </a:p>
          <a:p>
            <a:pPr algn="ctr"/>
            <a:r>
              <a:rPr lang="en-US" sz="2800" dirty="0" smtClean="0">
                <a:solidFill>
                  <a:schemeClr val="bg1"/>
                </a:solidFill>
                <a:latin typeface="Open Sans Light"/>
                <a:cs typeface="Open Sans Light"/>
              </a:rPr>
              <a:t>555,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Samudra</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Utara 1,</a:t>
            </a:r>
          </a:p>
          <a:p>
            <a:pPr algn="ctr"/>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Samudra</a:t>
            </a:r>
            <a:r>
              <a:rPr lang="en-US" sz="2800" dirty="0" smtClean="0">
                <a:solidFill>
                  <a:schemeClr val="bg1"/>
                </a:solidFill>
                <a:latin typeface="Open Sans Light"/>
                <a:cs typeface="Open Sans Light"/>
              </a:rPr>
              <a:t>,</a:t>
            </a:r>
          </a:p>
          <a:p>
            <a:pPr algn="ctr"/>
            <a:r>
              <a:rPr lang="en-US" sz="2800" dirty="0" smtClean="0">
                <a:solidFill>
                  <a:schemeClr val="bg1"/>
                </a:solidFill>
                <a:latin typeface="Open Sans Light"/>
                <a:cs typeface="Open Sans Light"/>
              </a:rPr>
              <a:t>68100 </a:t>
            </a:r>
            <a:r>
              <a:rPr lang="en-US" sz="2800" dirty="0" err="1" smtClean="0">
                <a:solidFill>
                  <a:schemeClr val="bg1"/>
                </a:solidFill>
                <a:latin typeface="Open Sans Light"/>
                <a:cs typeface="Open Sans Light"/>
              </a:rPr>
              <a:t>Batu</a:t>
            </a:r>
            <a:r>
              <a:rPr lang="en-US" sz="2800" dirty="0" smtClean="0">
                <a:solidFill>
                  <a:schemeClr val="bg1"/>
                </a:solidFill>
                <a:latin typeface="Open Sans Light"/>
                <a:cs typeface="Open Sans Light"/>
              </a:rPr>
              <a:t> Caves,</a:t>
            </a:r>
          </a:p>
          <a:p>
            <a:pPr algn="ctr"/>
            <a:r>
              <a:rPr lang="en-US" sz="2800" dirty="0" smtClean="0">
                <a:solidFill>
                  <a:schemeClr val="bg1"/>
                </a:solidFill>
                <a:latin typeface="Open Sans Light"/>
                <a:cs typeface="Open Sans Light"/>
              </a:rPr>
              <a:t>Selangor, Malaysia.</a:t>
            </a:r>
          </a:p>
          <a:p>
            <a:pPr algn="ctr"/>
            <a:endParaRPr lang="en-US" sz="2800" dirty="0">
              <a:solidFill>
                <a:schemeClr val="bg1"/>
              </a:solidFill>
              <a:latin typeface="Open Sans Light"/>
              <a:cs typeface="Open Sans Light"/>
            </a:endParaRPr>
          </a:p>
          <a:p>
            <a:pPr algn="ctr"/>
            <a:r>
              <a:rPr lang="en-US" sz="2800" dirty="0" smtClean="0">
                <a:solidFill>
                  <a:schemeClr val="bg1"/>
                </a:solidFill>
                <a:latin typeface="Open Sans Light"/>
                <a:cs typeface="Open Sans Light"/>
              </a:rPr>
              <a:t>Tel: +603-6185</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9970</a:t>
            </a:r>
          </a:p>
          <a:p>
            <a:pPr algn="ctr"/>
            <a:r>
              <a:rPr lang="en-US" sz="2800" dirty="0" smtClean="0">
                <a:solidFill>
                  <a:schemeClr val="bg1"/>
                </a:solidFill>
                <a:latin typeface="Open Sans Light"/>
                <a:cs typeface="Open Sans Light"/>
              </a:rPr>
              <a:t>Fax: +603-6184 2524</a:t>
            </a:r>
          </a:p>
          <a:p>
            <a:pPr algn="ctr"/>
            <a:r>
              <a:rPr lang="en-US" sz="2800" dirty="0" smtClean="0">
                <a:solidFill>
                  <a:schemeClr val="bg1"/>
                </a:solidFill>
                <a:latin typeface="Open Sans Light"/>
                <a:cs typeface="Open Sans Light"/>
              </a:rPr>
              <a:t>Email: info@salihin.com.my</a:t>
            </a:r>
            <a:endParaRPr lang="en-US" sz="2800" dirty="0">
              <a:solidFill>
                <a:schemeClr val="bg1"/>
              </a:solidFill>
              <a:latin typeface="Open Sans Light"/>
              <a:cs typeface="Open Sans Light"/>
            </a:endParaRPr>
          </a:p>
        </p:txBody>
      </p:sp>
      <p:grpSp>
        <p:nvGrpSpPr>
          <p:cNvPr id="24" name="Group 1"/>
          <p:cNvGrpSpPr>
            <a:grpSpLocks/>
          </p:cNvGrpSpPr>
          <p:nvPr/>
        </p:nvGrpSpPr>
        <p:grpSpPr bwMode="auto">
          <a:xfrm>
            <a:off x="11823279" y="4409102"/>
            <a:ext cx="804438" cy="508000"/>
            <a:chOff x="2228" y="4141"/>
            <a:chExt cx="190" cy="120"/>
          </a:xfrm>
          <a:solidFill>
            <a:schemeClr val="bg1"/>
          </a:solidFill>
        </p:grpSpPr>
        <p:sp>
          <p:nvSpPr>
            <p:cNvPr id="25" name="Freeform 2"/>
            <p:cNvSpPr>
              <a:spLocks noChangeArrowheads="1"/>
            </p:cNvSpPr>
            <p:nvPr/>
          </p:nvSpPr>
          <p:spPr bwMode="auto">
            <a:xfrm>
              <a:off x="2228" y="4141"/>
              <a:ext cx="190" cy="121"/>
            </a:xfrm>
            <a:custGeom>
              <a:avLst/>
              <a:gdLst>
                <a:gd name="T0" fmla="*/ 815 w 844"/>
                <a:gd name="T1" fmla="*/ 535 h 536"/>
                <a:gd name="T2" fmla="*/ 815 w 844"/>
                <a:gd name="T3" fmla="*/ 535 h 536"/>
                <a:gd name="T4" fmla="*/ 36 w 844"/>
                <a:gd name="T5" fmla="*/ 535 h 536"/>
                <a:gd name="T6" fmla="*/ 0 w 844"/>
                <a:gd name="T7" fmla="*/ 517 h 536"/>
                <a:gd name="T8" fmla="*/ 0 w 844"/>
                <a:gd name="T9" fmla="*/ 27 h 536"/>
                <a:gd name="T10" fmla="*/ 36 w 844"/>
                <a:gd name="T11" fmla="*/ 0 h 536"/>
                <a:gd name="T12" fmla="*/ 815 w 844"/>
                <a:gd name="T13" fmla="*/ 0 h 536"/>
                <a:gd name="T14" fmla="*/ 843 w 844"/>
                <a:gd name="T15" fmla="*/ 27 h 536"/>
                <a:gd name="T16" fmla="*/ 843 w 844"/>
                <a:gd name="T17" fmla="*/ 517 h 536"/>
                <a:gd name="T18" fmla="*/ 815 w 844"/>
                <a:gd name="T19" fmla="*/ 535 h 536"/>
                <a:gd name="T20" fmla="*/ 36 w 844"/>
                <a:gd name="T21" fmla="*/ 517 h 536"/>
                <a:gd name="T22" fmla="*/ 36 w 844"/>
                <a:gd name="T23" fmla="*/ 517 h 536"/>
                <a:gd name="T24" fmla="*/ 797 w 844"/>
                <a:gd name="T25" fmla="*/ 517 h 536"/>
                <a:gd name="T26" fmla="*/ 797 w 844"/>
                <a:gd name="T27" fmla="*/ 36 h 536"/>
                <a:gd name="T28" fmla="*/ 36 w 844"/>
                <a:gd name="T29" fmla="*/ 36 h 536"/>
                <a:gd name="T30" fmla="*/ 36 w 844"/>
                <a:gd name="T31" fmla="*/ 5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536">
                  <a:moveTo>
                    <a:pt x="815" y="535"/>
                  </a:moveTo>
                  <a:lnTo>
                    <a:pt x="815" y="535"/>
                  </a:lnTo>
                  <a:cubicBezTo>
                    <a:pt x="36" y="535"/>
                    <a:pt x="36" y="535"/>
                    <a:pt x="36" y="535"/>
                  </a:cubicBezTo>
                  <a:cubicBezTo>
                    <a:pt x="9" y="535"/>
                    <a:pt x="0" y="526"/>
                    <a:pt x="0" y="517"/>
                  </a:cubicBezTo>
                  <a:cubicBezTo>
                    <a:pt x="0" y="27"/>
                    <a:pt x="0" y="27"/>
                    <a:pt x="0" y="27"/>
                  </a:cubicBezTo>
                  <a:cubicBezTo>
                    <a:pt x="0" y="9"/>
                    <a:pt x="9" y="0"/>
                    <a:pt x="36" y="0"/>
                  </a:cubicBezTo>
                  <a:cubicBezTo>
                    <a:pt x="815" y="0"/>
                    <a:pt x="815" y="0"/>
                    <a:pt x="815" y="0"/>
                  </a:cubicBezTo>
                  <a:cubicBezTo>
                    <a:pt x="824" y="0"/>
                    <a:pt x="843" y="9"/>
                    <a:pt x="843" y="27"/>
                  </a:cubicBezTo>
                  <a:cubicBezTo>
                    <a:pt x="843" y="517"/>
                    <a:pt x="843" y="517"/>
                    <a:pt x="843" y="517"/>
                  </a:cubicBezTo>
                  <a:cubicBezTo>
                    <a:pt x="843" y="526"/>
                    <a:pt x="824" y="535"/>
                    <a:pt x="815" y="535"/>
                  </a:cubicBezTo>
                  <a:close/>
                  <a:moveTo>
                    <a:pt x="36" y="517"/>
                  </a:moveTo>
                  <a:lnTo>
                    <a:pt x="36" y="517"/>
                  </a:lnTo>
                  <a:cubicBezTo>
                    <a:pt x="797" y="517"/>
                    <a:pt x="797" y="517"/>
                    <a:pt x="797" y="517"/>
                  </a:cubicBezTo>
                  <a:cubicBezTo>
                    <a:pt x="797" y="36"/>
                    <a:pt x="797" y="36"/>
                    <a:pt x="797" y="36"/>
                  </a:cubicBezTo>
                  <a:cubicBezTo>
                    <a:pt x="36" y="36"/>
                    <a:pt x="36" y="36"/>
                    <a:pt x="36" y="36"/>
                  </a:cubicBezTo>
                  <a:lnTo>
                    <a:pt x="36" y="517"/>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228" y="4197"/>
              <a:ext cx="190" cy="65"/>
            </a:xfrm>
            <a:custGeom>
              <a:avLst/>
              <a:gdLst>
                <a:gd name="T0" fmla="*/ 815 w 844"/>
                <a:gd name="T1" fmla="*/ 290 h 291"/>
                <a:gd name="T2" fmla="*/ 815 w 844"/>
                <a:gd name="T3" fmla="*/ 290 h 291"/>
                <a:gd name="T4" fmla="*/ 36 w 844"/>
                <a:gd name="T5" fmla="*/ 290 h 291"/>
                <a:gd name="T6" fmla="*/ 9 w 844"/>
                <a:gd name="T7" fmla="*/ 290 h 291"/>
                <a:gd name="T8" fmla="*/ 0 w 844"/>
                <a:gd name="T9" fmla="*/ 281 h 291"/>
                <a:gd name="T10" fmla="*/ 272 w 844"/>
                <a:gd name="T11" fmla="*/ 0 h 291"/>
                <a:gd name="T12" fmla="*/ 417 w 844"/>
                <a:gd name="T13" fmla="*/ 145 h 291"/>
                <a:gd name="T14" fmla="*/ 562 w 844"/>
                <a:gd name="T15" fmla="*/ 0 h 291"/>
                <a:gd name="T16" fmla="*/ 843 w 844"/>
                <a:gd name="T17" fmla="*/ 281 h 291"/>
                <a:gd name="T18" fmla="*/ 824 w 844"/>
                <a:gd name="T19" fmla="*/ 290 h 291"/>
                <a:gd name="T20" fmla="*/ 815 w 844"/>
                <a:gd name="T21" fmla="*/ 290 h 291"/>
                <a:gd name="T22" fmla="*/ 272 w 844"/>
                <a:gd name="T23" fmla="*/ 54 h 291"/>
                <a:gd name="T24" fmla="*/ 272 w 844"/>
                <a:gd name="T25" fmla="*/ 54 h 291"/>
                <a:gd name="T26" fmla="*/ 63 w 844"/>
                <a:gd name="T27" fmla="*/ 272 h 291"/>
                <a:gd name="T28" fmla="*/ 779 w 844"/>
                <a:gd name="T29" fmla="*/ 272 h 291"/>
                <a:gd name="T30" fmla="*/ 562 w 844"/>
                <a:gd name="T31" fmla="*/ 54 h 291"/>
                <a:gd name="T32" fmla="*/ 444 w 844"/>
                <a:gd name="T33" fmla="*/ 172 h 291"/>
                <a:gd name="T34" fmla="*/ 408 w 844"/>
                <a:gd name="T35" fmla="*/ 172 h 291"/>
                <a:gd name="T36" fmla="*/ 272 w 844"/>
                <a:gd name="T37" fmla="*/ 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291">
                  <a:moveTo>
                    <a:pt x="815" y="290"/>
                  </a:moveTo>
                  <a:lnTo>
                    <a:pt x="815" y="290"/>
                  </a:lnTo>
                  <a:cubicBezTo>
                    <a:pt x="36" y="290"/>
                    <a:pt x="36" y="290"/>
                    <a:pt x="36" y="290"/>
                  </a:cubicBezTo>
                  <a:cubicBezTo>
                    <a:pt x="27" y="290"/>
                    <a:pt x="27" y="290"/>
                    <a:pt x="9" y="290"/>
                  </a:cubicBezTo>
                  <a:cubicBezTo>
                    <a:pt x="0" y="281"/>
                    <a:pt x="0" y="281"/>
                    <a:pt x="0" y="281"/>
                  </a:cubicBezTo>
                  <a:cubicBezTo>
                    <a:pt x="272" y="0"/>
                    <a:pt x="272" y="0"/>
                    <a:pt x="272" y="0"/>
                  </a:cubicBezTo>
                  <a:cubicBezTo>
                    <a:pt x="417" y="145"/>
                    <a:pt x="417" y="145"/>
                    <a:pt x="417" y="145"/>
                  </a:cubicBezTo>
                  <a:cubicBezTo>
                    <a:pt x="562" y="0"/>
                    <a:pt x="562" y="0"/>
                    <a:pt x="562" y="0"/>
                  </a:cubicBezTo>
                  <a:cubicBezTo>
                    <a:pt x="843" y="281"/>
                    <a:pt x="843" y="281"/>
                    <a:pt x="843" y="281"/>
                  </a:cubicBezTo>
                  <a:cubicBezTo>
                    <a:pt x="824" y="290"/>
                    <a:pt x="824" y="290"/>
                    <a:pt x="824" y="290"/>
                  </a:cubicBezTo>
                  <a:lnTo>
                    <a:pt x="815" y="290"/>
                  </a:lnTo>
                  <a:close/>
                  <a:moveTo>
                    <a:pt x="272" y="54"/>
                  </a:moveTo>
                  <a:lnTo>
                    <a:pt x="272" y="54"/>
                  </a:lnTo>
                  <a:cubicBezTo>
                    <a:pt x="63" y="272"/>
                    <a:pt x="63" y="272"/>
                    <a:pt x="63" y="272"/>
                  </a:cubicBezTo>
                  <a:cubicBezTo>
                    <a:pt x="779" y="272"/>
                    <a:pt x="779" y="272"/>
                    <a:pt x="779" y="272"/>
                  </a:cubicBezTo>
                  <a:cubicBezTo>
                    <a:pt x="562" y="54"/>
                    <a:pt x="562" y="54"/>
                    <a:pt x="562" y="54"/>
                  </a:cubicBezTo>
                  <a:cubicBezTo>
                    <a:pt x="444" y="172"/>
                    <a:pt x="444" y="172"/>
                    <a:pt x="444" y="172"/>
                  </a:cubicBezTo>
                  <a:cubicBezTo>
                    <a:pt x="435" y="190"/>
                    <a:pt x="408" y="190"/>
                    <a:pt x="408" y="172"/>
                  </a:cubicBezTo>
                  <a:lnTo>
                    <a:pt x="272" y="54"/>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
            <p:cNvSpPr>
              <a:spLocks noChangeArrowheads="1"/>
            </p:cNvSpPr>
            <p:nvPr/>
          </p:nvSpPr>
          <p:spPr bwMode="auto">
            <a:xfrm>
              <a:off x="2228" y="4141"/>
              <a:ext cx="190" cy="98"/>
            </a:xfrm>
            <a:custGeom>
              <a:avLst/>
              <a:gdLst>
                <a:gd name="T0" fmla="*/ 417 w 844"/>
                <a:gd name="T1" fmla="*/ 435 h 436"/>
                <a:gd name="T2" fmla="*/ 417 w 844"/>
                <a:gd name="T3" fmla="*/ 435 h 436"/>
                <a:gd name="T4" fmla="*/ 408 w 844"/>
                <a:gd name="T5" fmla="*/ 417 h 436"/>
                <a:gd name="T6" fmla="*/ 0 w 844"/>
                <a:gd name="T7" fmla="*/ 27 h 436"/>
                <a:gd name="T8" fmla="*/ 9 w 844"/>
                <a:gd name="T9" fmla="*/ 9 h 436"/>
                <a:gd name="T10" fmla="*/ 36 w 844"/>
                <a:gd name="T11" fmla="*/ 0 h 436"/>
                <a:gd name="T12" fmla="*/ 815 w 844"/>
                <a:gd name="T13" fmla="*/ 0 h 436"/>
                <a:gd name="T14" fmla="*/ 824 w 844"/>
                <a:gd name="T15" fmla="*/ 9 h 436"/>
                <a:gd name="T16" fmla="*/ 843 w 844"/>
                <a:gd name="T17" fmla="*/ 27 h 436"/>
                <a:gd name="T18" fmla="*/ 444 w 844"/>
                <a:gd name="T19" fmla="*/ 417 h 436"/>
                <a:gd name="T20" fmla="*/ 417 w 844"/>
                <a:gd name="T21" fmla="*/ 435 h 436"/>
                <a:gd name="T22" fmla="*/ 63 w 844"/>
                <a:gd name="T23" fmla="*/ 36 h 436"/>
                <a:gd name="T24" fmla="*/ 63 w 844"/>
                <a:gd name="T25" fmla="*/ 36 h 436"/>
                <a:gd name="T26" fmla="*/ 417 w 844"/>
                <a:gd name="T27" fmla="*/ 390 h 436"/>
                <a:gd name="T28" fmla="*/ 779 w 844"/>
                <a:gd name="T29" fmla="*/ 36 h 436"/>
                <a:gd name="T30" fmla="*/ 63 w 844"/>
                <a:gd name="T31" fmla="*/ 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436">
                  <a:moveTo>
                    <a:pt x="417" y="435"/>
                  </a:moveTo>
                  <a:lnTo>
                    <a:pt x="417" y="435"/>
                  </a:lnTo>
                  <a:lnTo>
                    <a:pt x="408" y="417"/>
                  </a:lnTo>
                  <a:cubicBezTo>
                    <a:pt x="0" y="27"/>
                    <a:pt x="0" y="27"/>
                    <a:pt x="0" y="27"/>
                  </a:cubicBezTo>
                  <a:cubicBezTo>
                    <a:pt x="9" y="9"/>
                    <a:pt x="9" y="9"/>
                    <a:pt x="9" y="9"/>
                  </a:cubicBezTo>
                  <a:cubicBezTo>
                    <a:pt x="27" y="0"/>
                    <a:pt x="27" y="0"/>
                    <a:pt x="36" y="0"/>
                  </a:cubicBezTo>
                  <a:cubicBezTo>
                    <a:pt x="815" y="0"/>
                    <a:pt x="815" y="0"/>
                    <a:pt x="815" y="0"/>
                  </a:cubicBezTo>
                  <a:cubicBezTo>
                    <a:pt x="815" y="0"/>
                    <a:pt x="824" y="0"/>
                    <a:pt x="824" y="9"/>
                  </a:cubicBezTo>
                  <a:cubicBezTo>
                    <a:pt x="843" y="27"/>
                    <a:pt x="843" y="27"/>
                    <a:pt x="843" y="27"/>
                  </a:cubicBezTo>
                  <a:cubicBezTo>
                    <a:pt x="444" y="417"/>
                    <a:pt x="444" y="417"/>
                    <a:pt x="444" y="417"/>
                  </a:cubicBezTo>
                  <a:cubicBezTo>
                    <a:pt x="435" y="417"/>
                    <a:pt x="435" y="435"/>
                    <a:pt x="417" y="435"/>
                  </a:cubicBezTo>
                  <a:close/>
                  <a:moveTo>
                    <a:pt x="63" y="36"/>
                  </a:moveTo>
                  <a:lnTo>
                    <a:pt x="63" y="36"/>
                  </a:lnTo>
                  <a:cubicBezTo>
                    <a:pt x="417" y="390"/>
                    <a:pt x="417" y="390"/>
                    <a:pt x="417" y="390"/>
                  </a:cubicBezTo>
                  <a:cubicBezTo>
                    <a:pt x="779" y="36"/>
                    <a:pt x="779" y="36"/>
                    <a:pt x="779" y="36"/>
                  </a:cubicBezTo>
                  <a:lnTo>
                    <a:pt x="63" y="36"/>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7305" y="11640175"/>
            <a:ext cx="4045941" cy="1124329"/>
          </a:xfrm>
          <a:prstGeom prst="rect">
            <a:avLst/>
          </a:prstGeom>
        </p:spPr>
      </p:pic>
      <p:sp>
        <p:nvSpPr>
          <p:cNvPr id="16" name="Rectangle 15"/>
          <p:cNvSpPr/>
          <p:nvPr/>
        </p:nvSpPr>
        <p:spPr>
          <a:xfrm>
            <a:off x="10043005" y="11317748"/>
            <a:ext cx="4988295" cy="492453"/>
          </a:xfrm>
          <a:prstGeom prst="rect">
            <a:avLst/>
          </a:prstGeom>
        </p:spPr>
        <p:txBody>
          <a:bodyPr wrap="square" lIns="182889" tIns="91445" rIns="182889" bIns="91445">
            <a:spAutoFit/>
          </a:bodyPr>
          <a:lstStyle/>
          <a:p>
            <a:r>
              <a:rPr lang="en-US" sz="2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23</a:t>
            </a:fld>
            <a:endParaRPr lang="en-US" dirty="0"/>
          </a:p>
        </p:txBody>
      </p:sp>
    </p:spTree>
    <p:extLst>
      <p:ext uri="{BB962C8B-B14F-4D97-AF65-F5344CB8AC3E}">
        <p14:creationId xmlns:p14="http://schemas.microsoft.com/office/powerpoint/2010/main" val="2411201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Table of Content</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4" name="Shape 305"/>
          <p:cNvSpPr/>
          <p:nvPr/>
        </p:nvSpPr>
        <p:spPr>
          <a:xfrm>
            <a:off x="1369488" y="3317721"/>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6" name="Shape 305"/>
          <p:cNvSpPr/>
          <p:nvPr/>
        </p:nvSpPr>
        <p:spPr>
          <a:xfrm>
            <a:off x="1344846" y="522673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542946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8" name="TextBox 27"/>
          <p:cNvSpPr txBox="1"/>
          <p:nvPr/>
        </p:nvSpPr>
        <p:spPr>
          <a:xfrm>
            <a:off x="3729787" y="3466855"/>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Executive Summary											4</a:t>
            </a:r>
          </a:p>
        </p:txBody>
      </p:sp>
      <p:sp>
        <p:nvSpPr>
          <p:cNvPr id="29" name="TextBox 28"/>
          <p:cNvSpPr txBox="1"/>
          <p:nvPr/>
        </p:nvSpPr>
        <p:spPr>
          <a:xfrm>
            <a:off x="3729788" y="5375867"/>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About Us													16</a:t>
            </a:r>
            <a:endParaRPr lang="en-US" sz="4400" dirty="0">
              <a:solidFill>
                <a:schemeClr val="tx1">
                  <a:lumMod val="95000"/>
                  <a:lumOff val="5000"/>
                </a:schemeClr>
              </a:solidFill>
              <a:latin typeface="Open Sans Light"/>
              <a:cs typeface="Open Sans Light"/>
            </a:endParaRPr>
          </a:p>
        </p:txBody>
      </p:sp>
      <p:sp>
        <p:nvSpPr>
          <p:cNvPr id="30" name="Shape 305"/>
          <p:cNvSpPr/>
          <p:nvPr/>
        </p:nvSpPr>
        <p:spPr>
          <a:xfrm>
            <a:off x="1370042" y="717582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737855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2" name="Shape 305"/>
          <p:cNvSpPr/>
          <p:nvPr/>
        </p:nvSpPr>
        <p:spPr>
          <a:xfrm>
            <a:off x="1369463" y="9036709"/>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9239438"/>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4.0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6" name="TextBox 35"/>
          <p:cNvSpPr txBox="1"/>
          <p:nvPr/>
        </p:nvSpPr>
        <p:spPr>
          <a:xfrm>
            <a:off x="3729789" y="7324957"/>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a:t>
            </a:r>
            <a:r>
              <a:rPr lang="en-US" sz="4400" dirty="0" smtClean="0">
                <a:solidFill>
                  <a:schemeClr val="tx1">
                    <a:lumMod val="95000"/>
                    <a:lumOff val="5000"/>
                  </a:schemeClr>
                </a:solidFill>
                <a:latin typeface="Open Sans Light"/>
                <a:cs typeface="Open Sans Light"/>
              </a:rPr>
              <a:t>												20</a:t>
            </a:r>
            <a:endParaRPr lang="en-US" sz="4400" dirty="0">
              <a:solidFill>
                <a:schemeClr val="tx1">
                  <a:lumMod val="95000"/>
                  <a:lumOff val="5000"/>
                </a:schemeClr>
              </a:solidFill>
              <a:latin typeface="Open Sans Light"/>
              <a:cs typeface="Open Sans Light"/>
            </a:endParaRPr>
          </a:p>
        </p:txBody>
      </p:sp>
      <p:sp>
        <p:nvSpPr>
          <p:cNvPr id="37" name="TextBox 36"/>
          <p:cNvSpPr txBox="1"/>
          <p:nvPr/>
        </p:nvSpPr>
        <p:spPr>
          <a:xfrm>
            <a:off x="3777914" y="9252563"/>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Contact Us													24</a:t>
            </a:r>
            <a:endParaRPr lang="en-US" sz="4400" dirty="0">
              <a:solidFill>
                <a:schemeClr val="tx1">
                  <a:lumMod val="95000"/>
                  <a:lumOff val="5000"/>
                </a:schemeClr>
              </a:solidFill>
              <a:latin typeface="Open Sans Light"/>
              <a:cs typeface="Open Sans Light"/>
            </a:endParaRPr>
          </a:p>
        </p:txBody>
      </p:sp>
    </p:spTree>
    <p:extLst>
      <p:ext uri="{BB962C8B-B14F-4D97-AF65-F5344CB8AC3E}">
        <p14:creationId xmlns:p14="http://schemas.microsoft.com/office/powerpoint/2010/main" val="30570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About Us</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1"/>
            <a:ext cx="16754017"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smtClean="0">
                <a:solidFill>
                  <a:schemeClr val="tx1"/>
                </a:solidFill>
              </a:rPr>
              <a:t>1.0 About Us</a:t>
            </a:r>
            <a:endParaRPr lang="en-MY" b="1" dirty="0">
              <a:solidFill>
                <a:schemeClr val="tx1"/>
              </a:solidFill>
            </a:endParaRPr>
          </a:p>
        </p:txBody>
      </p:sp>
    </p:spTree>
    <p:extLst>
      <p:ext uri="{BB962C8B-B14F-4D97-AF65-F5344CB8AC3E}">
        <p14:creationId xmlns:p14="http://schemas.microsoft.com/office/powerpoint/2010/main" val="253964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96327" y="6845026"/>
            <a:ext cx="18822641" cy="5047536"/>
          </a:xfrm>
          <a:prstGeom prst="rect">
            <a:avLst/>
          </a:prstGeom>
          <a:noFill/>
        </p:spPr>
        <p:txBody>
          <a:bodyPr wrap="square" rtlCol="0">
            <a:spAutoFit/>
          </a:bodyPr>
          <a:lstStyle/>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300" dirty="0" smtClean="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is the brand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name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of a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group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of independent 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separate legal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entities, deploying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wide spectrum of capabilities to help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clients see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and tap opportunities in the areas of transaction and corporate finance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taxation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(direct tax and GST), auditing and assurance, shariah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auditing 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advisory, corporate governance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IT consultancy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and business accounting solution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23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3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having close to 200 competent professionals from different background with diverse thoughts, expertise and experience serving in 9 offices nationwide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lgn="just"/>
            <a:endParaRPr lang="en-US" sz="23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In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addition to relevant licenses/certifications for its capabilities,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having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MSC Status,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Audit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Oversight Board (AOB) registered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as an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Auditor of Public Interest Entity, licensed Capital Market Service provider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by Securities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Commission, and Approved Training Provider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from Human Resources Development Fund (HRDF).</a:t>
            </a:r>
          </a:p>
          <a:p>
            <a:pPr algn="just"/>
            <a:endParaRPr lang="en-MY"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to a sustained quality service delivery to our clients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without compromising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our professional integrity. </a:t>
            </a:r>
            <a:r>
              <a:rPr lang="en-US" sz="2300" dirty="0" smtClean="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
        <p:nvSpPr>
          <p:cNvPr id="104" name="TextBox 103"/>
          <p:cNvSpPr txBox="1"/>
          <p:nvPr/>
        </p:nvSpPr>
        <p:spPr>
          <a:xfrm>
            <a:off x="1337099" y="5520856"/>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916267"/>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7087710"/>
            <a:ext cx="3428163" cy="6463318"/>
          </a:xfrm>
          <a:prstGeom prst="rect">
            <a:avLst/>
          </a:prstGeom>
        </p:spPr>
        <p:txBody>
          <a:bodyPr wrap="square" lIns="182889" tIns="91445" rIns="182889" bIns="91445">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smtClean="0">
                <a:solidFill>
                  <a:schemeClr val="bg1"/>
                </a:solidFill>
                <a:latin typeface="Open Sans Light"/>
                <a:ea typeface="Open Sans Light"/>
                <a:cs typeface="Open Sans Light"/>
              </a:rPr>
              <a:t>To become the preferred national accountancy firm of Malaysia.</a:t>
            </a:r>
          </a:p>
          <a:p>
            <a:pPr algn="ctr"/>
            <a:endParaRPr lang="en-US" sz="2400" dirty="0" smtClean="0">
              <a:solidFill>
                <a:schemeClr val="bg1"/>
              </a:solidFill>
              <a:latin typeface="Open Sans Light"/>
              <a:ea typeface="Open Sans Light"/>
              <a:cs typeface="Open Sans Light"/>
            </a:endParaRP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smtClean="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endParaRPr lang="en-US" sz="2400" dirty="0">
              <a:solidFill>
                <a:schemeClr val="bg1"/>
              </a:solidFill>
              <a:latin typeface="Open Sans Light"/>
              <a:ea typeface="Open Sans Light"/>
              <a:cs typeface="Open Sans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390" y="11951685"/>
            <a:ext cx="8567902" cy="10869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7787" y="12235526"/>
            <a:ext cx="3484563" cy="784026"/>
          </a:xfrm>
          <a:prstGeom prst="rect">
            <a:avLst/>
          </a:prstGeom>
        </p:spPr>
      </p:pic>
      <p:pic>
        <p:nvPicPr>
          <p:cNvPr id="8" name="Picture Placeholder 7"/>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259" t="24361" r="-259" b="33897"/>
          <a:stretch/>
        </p:blipFill>
        <p:spPr>
          <a:xfrm>
            <a:off x="0" y="0"/>
            <a:ext cx="24387175" cy="5521325"/>
          </a:xfrm>
        </p:spPr>
      </p:pic>
    </p:spTree>
    <p:extLst>
      <p:ext uri="{BB962C8B-B14F-4D97-AF65-F5344CB8AC3E}">
        <p14:creationId xmlns:p14="http://schemas.microsoft.com/office/powerpoint/2010/main" val="2190184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Key Management Team</a:t>
            </a:r>
            <a:endParaRPr lang="en-US" sz="6400" dirty="0">
              <a:solidFill>
                <a:srgbClr val="C00000"/>
              </a:solidFill>
              <a:latin typeface="Open Sans Light"/>
              <a:cs typeface="Open Sans Light"/>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9370" y="6045691"/>
            <a:ext cx="2595676" cy="2625341"/>
          </a:xfrm>
          <a:prstGeom prst="rect">
            <a:avLst/>
          </a:prstGeom>
        </p:spPr>
      </p:pic>
      <p:sp>
        <p:nvSpPr>
          <p:cNvPr id="20" name="TextBox 19"/>
          <p:cNvSpPr txBox="1"/>
          <p:nvPr/>
        </p:nvSpPr>
        <p:spPr>
          <a:xfrm>
            <a:off x="15934232" y="6650476"/>
            <a:ext cx="7628135" cy="1415772"/>
          </a:xfrm>
          <a:prstGeom prst="rect">
            <a:avLst/>
          </a:prstGeom>
          <a:noFill/>
        </p:spPr>
        <p:txBody>
          <a:bodyPr wrap="square" rtlCol="0">
            <a:spAutoFit/>
          </a:bodyPr>
          <a:lstStyle/>
          <a:p>
            <a:r>
              <a:rPr lang="en-US" b="1" dirty="0" err="1" smtClean="0">
                <a:solidFill>
                  <a:schemeClr val="tx1">
                    <a:lumMod val="65000"/>
                    <a:lumOff val="35000"/>
                  </a:schemeClr>
                </a:solidFill>
              </a:rPr>
              <a:t>Salihin</a:t>
            </a:r>
            <a:r>
              <a:rPr lang="en-US" b="1" dirty="0" smtClean="0">
                <a:solidFill>
                  <a:schemeClr val="tx1">
                    <a:lumMod val="65000"/>
                    <a:lumOff val="35000"/>
                  </a:schemeClr>
                </a:solidFill>
              </a:rPr>
              <a:t> Abang</a:t>
            </a:r>
          </a:p>
          <a:p>
            <a:r>
              <a:rPr lang="en-US" dirty="0" smtClean="0">
                <a:solidFill>
                  <a:schemeClr val="tx1">
                    <a:lumMod val="65000"/>
                    <a:lumOff val="35000"/>
                  </a:schemeClr>
                </a:solidFill>
              </a:rPr>
              <a:t>Founder/Managing Partner/CEO</a:t>
            </a:r>
            <a:endParaRPr lang="en-US" dirty="0">
              <a:solidFill>
                <a:schemeClr val="tx1">
                  <a:lumMod val="65000"/>
                  <a:lumOff val="35000"/>
                </a:schemeClr>
              </a:solidFill>
            </a:endParaRPr>
          </a:p>
        </p:txBody>
      </p:sp>
      <p:pic>
        <p:nvPicPr>
          <p:cNvPr id="1026"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6554" y="7864438"/>
            <a:ext cx="9313105" cy="50708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26554" y="5332034"/>
            <a:ext cx="8959380" cy="219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3277" y="2850278"/>
            <a:ext cx="6420323" cy="21901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6134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Services</a:t>
            </a:r>
            <a:endParaRPr lang="en-US" sz="6400" dirty="0">
              <a:solidFill>
                <a:srgbClr val="C00000"/>
              </a:solidFill>
              <a:latin typeface="Open Sans Light"/>
              <a:cs typeface="Open Sans Light"/>
            </a:endParaRPr>
          </a:p>
        </p:txBody>
      </p:sp>
      <p:grpSp>
        <p:nvGrpSpPr>
          <p:cNvPr id="95" name="Group 94"/>
          <p:cNvGrpSpPr/>
          <p:nvPr/>
        </p:nvGrpSpPr>
        <p:grpSpPr>
          <a:xfrm>
            <a:off x="2064161" y="3023261"/>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1182560"/>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MPERS / MFRS Training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Accounting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&amp;</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BUSINESS</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ACCOUNTING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Software</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995060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Services (Cont.)</a:t>
            </a:r>
            <a:endParaRPr lang="en-US" sz="6400" dirty="0">
              <a:solidFill>
                <a:srgbClr val="C00000"/>
              </a:solidFill>
              <a:latin typeface="Open Sans Light"/>
              <a:cs typeface="Open Sans Light"/>
            </a:endParaRPr>
          </a:p>
        </p:txBody>
      </p:sp>
      <p:grpSp>
        <p:nvGrpSpPr>
          <p:cNvPr id="95" name="Group 94"/>
          <p:cNvGrpSpPr/>
          <p:nvPr/>
        </p:nvGrpSpPr>
        <p:grpSpPr>
          <a:xfrm>
            <a:off x="1861391" y="3023259"/>
            <a:ext cx="20294002" cy="9244932"/>
            <a:chOff x="255686" y="1818502"/>
            <a:chExt cx="8887657" cy="4048769"/>
          </a:xfrm>
        </p:grpSpPr>
        <p:grpSp>
          <p:nvGrpSpPr>
            <p:cNvPr id="96" name="Group 95"/>
            <p:cNvGrpSpPr/>
            <p:nvPr/>
          </p:nvGrpSpPr>
          <p:grpSpPr>
            <a:xfrm>
              <a:off x="368943"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913146"/>
                <a:ext cx="2845621" cy="1130387"/>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Company Incorporation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Filing Annual Return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Updating Information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Certifying Company Documents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Striking Off Company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Legal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Registration with Relevant Government Agencies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Corporate Governance Advisory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Secretarial Due Diligence and Management</a:t>
                </a:r>
              </a:p>
            </p:txBody>
          </p:sp>
          <p:sp>
            <p:nvSpPr>
              <p:cNvPr id="117" name="TextBox 116"/>
              <p:cNvSpPr txBox="1"/>
              <p:nvPr/>
            </p:nvSpPr>
            <p:spPr>
              <a:xfrm>
                <a:off x="851705" y="1505842"/>
                <a:ext cx="1831490" cy="313031"/>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2"/>
              <a:ext cx="2866345" cy="1914325"/>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28839" y="4000290"/>
                <a:ext cx="2789537" cy="1259542"/>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Risk Management &amp; Strategy and Assessment</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1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1233338" y="3516522"/>
                <a:ext cx="1242748" cy="217163"/>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CONSULTANCY</a:t>
                </a:r>
              </a:p>
            </p:txBody>
          </p:sp>
        </p:grpSp>
        <p:grpSp>
          <p:nvGrpSpPr>
            <p:cNvPr id="98" name="Group 97"/>
            <p:cNvGrpSpPr/>
            <p:nvPr/>
          </p:nvGrpSpPr>
          <p:grpSpPr>
            <a:xfrm>
              <a:off x="6323337" y="1819795"/>
              <a:ext cx="2820006" cy="4047476"/>
              <a:chOff x="3272614" y="1484485"/>
              <a:chExt cx="4536505"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884147"/>
                <a:ext cx="4477173" cy="95433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Fund, Wealth &amp; Asset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Equity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Education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Research and Development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Review &amp; Screening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Internal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External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Convernance</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&amp; Supervision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a:t>
                </a:r>
              </a:p>
            </p:txBody>
          </p:sp>
          <p:sp>
            <p:nvSpPr>
              <p:cNvPr id="108" name="TextBox 107"/>
              <p:cNvSpPr txBox="1"/>
              <p:nvPr/>
            </p:nvSpPr>
            <p:spPr>
              <a:xfrm>
                <a:off x="3917266" y="1544102"/>
                <a:ext cx="3247219" cy="79972"/>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oup 98"/>
            <p:cNvGrpSpPr/>
            <p:nvPr/>
          </p:nvGrpSpPr>
          <p:grpSpPr>
            <a:xfrm>
              <a:off x="255686" y="3881326"/>
              <a:ext cx="5899331" cy="1985928"/>
              <a:chOff x="3478647" y="3337061"/>
              <a:chExt cx="444889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478647" y="3693104"/>
                <a:ext cx="2196933"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Auditing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4664416" y="3404592"/>
                <a:ext cx="2144317" cy="114446"/>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p:cNvSpPr txBox="1"/>
              <p:nvPr/>
            </p:nvSpPr>
            <p:spPr>
              <a:xfrm>
                <a:off x="5661803" y="3688684"/>
                <a:ext cx="2186019" cy="694308"/>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Buy-In(MBI)/Buy-Out(MBO)</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Audit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Merges,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754963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70" y="0"/>
            <a:ext cx="24418044" cy="13740063"/>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9</a:t>
            </a:fld>
            <a:endParaRPr lang="en-US" dirty="0">
              <a:solidFill>
                <a:srgbClr val="C00000"/>
              </a:solidFill>
            </a:endParaRPr>
          </a:p>
        </p:txBody>
      </p:sp>
    </p:spTree>
    <p:extLst>
      <p:ext uri="{BB962C8B-B14F-4D97-AF65-F5344CB8AC3E}">
        <p14:creationId xmlns:p14="http://schemas.microsoft.com/office/powerpoint/2010/main" val="262259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2768</TotalTime>
  <Words>2147</Words>
  <Application>Microsoft Office PowerPoint</Application>
  <PresentationFormat>Custom</PresentationFormat>
  <Paragraphs>434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931</cp:revision>
  <dcterms:created xsi:type="dcterms:W3CDTF">2014-12-02T17:36:54Z</dcterms:created>
  <dcterms:modified xsi:type="dcterms:W3CDTF">2016-12-28T10:09:53Z</dcterms:modified>
</cp:coreProperties>
</file>