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67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725"/>
            <a:ext cx="7772400" cy="1362075"/>
          </a:xfrm>
        </p:spPr>
        <p:txBody>
          <a:bodyPr/>
          <a:lstStyle/>
          <a:p>
            <a:r>
              <a:rPr lang="en-US" dirty="0" smtClean="0"/>
              <a:t>SPS MEETING: 2017 PROJECTION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7772400" cy="1500187"/>
          </a:xfrm>
        </p:spPr>
        <p:txBody>
          <a:bodyPr/>
          <a:lstStyle/>
          <a:p>
            <a:r>
              <a:rPr lang="en-US" dirty="0" smtClean="0"/>
              <a:t>VENUE: 	SALIHIN MEETING ROOM</a:t>
            </a:r>
          </a:p>
          <a:p>
            <a:r>
              <a:rPr lang="en-US" dirty="0" smtClean="0"/>
              <a:t>DATE:	29/12/2016</a:t>
            </a:r>
          </a:p>
          <a:p>
            <a:r>
              <a:rPr lang="en-US" dirty="0" smtClean="0"/>
              <a:t>TIME:	0930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xclusive partner for </a:t>
            </a:r>
            <a:r>
              <a:rPr lang="en-US" dirty="0" err="1"/>
              <a:t>T</a:t>
            </a:r>
            <a:r>
              <a:rPr lang="en-US" dirty="0" err="1" smtClean="0"/>
              <a:t>ekun</a:t>
            </a:r>
            <a:r>
              <a:rPr lang="en-US" dirty="0" smtClean="0"/>
              <a:t> north region, PI1M &amp; </a:t>
            </a:r>
            <a:r>
              <a:rPr lang="en-US" dirty="0" err="1" smtClean="0"/>
              <a:t>Bernama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relation with the politician and government machinery translates into business project or prospect.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brands already captured major </a:t>
            </a:r>
            <a:r>
              <a:rPr lang="en-US" dirty="0" err="1" smtClean="0"/>
              <a:t>malay</a:t>
            </a:r>
            <a:r>
              <a:rPr lang="en-US" dirty="0" smtClean="0"/>
              <a:t> business market, unfortunately they are not ready to apply accounting as part of business practice. </a:t>
            </a:r>
          </a:p>
          <a:p>
            <a:r>
              <a:rPr lang="en-US" dirty="0" smtClean="0"/>
              <a:t>Zakat and </a:t>
            </a:r>
            <a:r>
              <a:rPr lang="en-US" dirty="0" err="1" smtClean="0"/>
              <a:t>waqf</a:t>
            </a:r>
            <a:r>
              <a:rPr lang="en-US" dirty="0" smtClean="0"/>
              <a:t> are key potential of international market penetration.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66677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O</a:t>
            </a:r>
            <a:r>
              <a:rPr lang="en-US" dirty="0" smtClean="0"/>
              <a:t>pportunities to move into cloud solution to offer services at a lower price, lower support, backup and data mining.</a:t>
            </a:r>
          </a:p>
          <a:p>
            <a:r>
              <a:rPr lang="en-US" dirty="0" smtClean="0"/>
              <a:t>Engage with FR </a:t>
            </a:r>
            <a:r>
              <a:rPr lang="en-US" dirty="0" err="1"/>
              <a:t>M</a:t>
            </a:r>
            <a:r>
              <a:rPr lang="en-US" dirty="0" err="1" smtClean="0"/>
              <a:t>utiara</a:t>
            </a:r>
            <a:r>
              <a:rPr lang="en-US" dirty="0" smtClean="0"/>
              <a:t> as our marketing arms to close more deals.</a:t>
            </a:r>
          </a:p>
          <a:p>
            <a:r>
              <a:rPr lang="en-US" dirty="0"/>
              <a:t>I</a:t>
            </a:r>
            <a:r>
              <a:rPr lang="en-US" dirty="0" smtClean="0"/>
              <a:t>nternational education for accounting software.</a:t>
            </a:r>
          </a:p>
          <a:p>
            <a:r>
              <a:rPr lang="en-US" dirty="0"/>
              <a:t>G</a:t>
            </a:r>
            <a:r>
              <a:rPr lang="en-US" dirty="0" smtClean="0"/>
              <a:t>et more business from the existing customers.</a:t>
            </a:r>
          </a:p>
          <a:p>
            <a:r>
              <a:rPr lang="ms-MY" dirty="0" smtClean="0"/>
              <a:t>Saga compliance accounting software.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416375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ustomer price expectation presents challenge to us to provide a quality software service at the affordable price.</a:t>
            </a:r>
          </a:p>
          <a:p>
            <a:r>
              <a:rPr lang="en-US" dirty="0" smtClean="0"/>
              <a:t>The economic turndown in 2017 affecting business. </a:t>
            </a:r>
          </a:p>
          <a:p>
            <a:r>
              <a:rPr lang="en-US" dirty="0"/>
              <a:t>R</a:t>
            </a:r>
            <a:r>
              <a:rPr lang="en-US" dirty="0" smtClean="0"/>
              <a:t>acism racial profiling negatively affecting sales. </a:t>
            </a:r>
          </a:p>
          <a:p>
            <a:r>
              <a:rPr lang="en-US" dirty="0"/>
              <a:t>M</a:t>
            </a:r>
            <a:r>
              <a:rPr lang="en-US" dirty="0" smtClean="0"/>
              <a:t>obile apps is a new trend and generate more users.</a:t>
            </a:r>
          </a:p>
          <a:p>
            <a:r>
              <a:rPr lang="en-US" dirty="0" smtClean="0"/>
              <a:t>The clouds is replacing desktop apps.</a:t>
            </a:r>
          </a:p>
          <a:p>
            <a:r>
              <a:rPr lang="en-US" dirty="0" smtClean="0"/>
              <a:t>Branding and popularity drive users decision.</a:t>
            </a:r>
          </a:p>
          <a:p>
            <a:r>
              <a:rPr lang="en-US" dirty="0" smtClean="0"/>
              <a:t>Strong </a:t>
            </a:r>
            <a:r>
              <a:rPr lang="en-US" dirty="0" err="1"/>
              <a:t>S</a:t>
            </a:r>
            <a:r>
              <a:rPr lang="en-US" dirty="0" err="1" smtClean="0"/>
              <a:t>alihin</a:t>
            </a:r>
            <a:r>
              <a:rPr lang="en-US" dirty="0" smtClean="0"/>
              <a:t> brand name in auditing does not provide SPS a leverage. 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281849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ifferent customer preferences makes it difficult for software customization and upgrading.</a:t>
            </a:r>
          </a:p>
          <a:p>
            <a:r>
              <a:rPr lang="en-US" dirty="0"/>
              <a:t>T</a:t>
            </a:r>
            <a:r>
              <a:rPr lang="en-US" dirty="0" smtClean="0"/>
              <a:t>he industry is matured with existing software which is difficult for us to penetrate into the </a:t>
            </a:r>
            <a:r>
              <a:rPr lang="en-US" dirty="0"/>
              <a:t>market as </a:t>
            </a:r>
            <a:r>
              <a:rPr lang="en-US" dirty="0" smtClean="0"/>
              <a:t>we are new entrance.</a:t>
            </a:r>
          </a:p>
          <a:p>
            <a:r>
              <a:rPr lang="en-US" dirty="0"/>
              <a:t>L</a:t>
            </a:r>
            <a:r>
              <a:rPr lang="en-US" dirty="0" smtClean="0"/>
              <a:t>ow technology adoption by small businesses hampers our software demand.</a:t>
            </a:r>
          </a:p>
          <a:p>
            <a:r>
              <a:rPr lang="en-US" dirty="0" smtClean="0"/>
              <a:t>wrong channel of communication to resolve software and knowledge issues.</a:t>
            </a:r>
          </a:p>
          <a:p>
            <a:r>
              <a:rPr lang="en-US" dirty="0" smtClean="0"/>
              <a:t>delay in decision making will increase the operating cost.</a:t>
            </a:r>
          </a:p>
          <a:p>
            <a:r>
              <a:rPr lang="en-US" dirty="0" smtClean="0"/>
              <a:t>changing of policies changes our business direction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THREATS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116642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1337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&amp; WELCOME TO 2017</a:t>
            </a:r>
          </a:p>
          <a:p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03601"/>
              </p:ext>
            </p:extLst>
          </p:nvPr>
        </p:nvGraphicFramePr>
        <p:xfrm>
          <a:off x="776287" y="1090614"/>
          <a:ext cx="7681913" cy="518862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73254"/>
                <a:gridCol w="2255580"/>
                <a:gridCol w="1728661"/>
                <a:gridCol w="924418"/>
              </a:tblGrid>
              <a:tr h="199361"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b="1" u="none" strike="noStrike" dirty="0">
                          <a:effectLst/>
                        </a:rPr>
                        <a:t>Our Products</a:t>
                      </a:r>
                      <a:endParaRPr lang="ms-M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b="1" u="none" strike="noStrike" dirty="0">
                          <a:effectLst/>
                        </a:rPr>
                        <a:t>Prospect Clients</a:t>
                      </a:r>
                      <a:endParaRPr lang="ms-M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b="1" u="none" strike="noStrike" dirty="0">
                          <a:effectLst/>
                        </a:rPr>
                        <a:t>Estimate Pricing (RM)</a:t>
                      </a:r>
                      <a:endParaRPr lang="ms-M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b="1" u="none" strike="noStrike" dirty="0">
                          <a:effectLst/>
                        </a:rPr>
                        <a:t>Priority</a:t>
                      </a:r>
                      <a:endParaRPr lang="ms-MY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>
                    <a:solidFill>
                      <a:srgbClr val="92D050"/>
                    </a:solidFill>
                  </a:tcPr>
                </a:tc>
              </a:tr>
              <a:tr h="1068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 dirty="0">
                          <a:effectLst/>
                        </a:rPr>
                        <a:t>SPS Audit Scoreboard Software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1. MITI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2. PBT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3. TEKUN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4. MARA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5. FELDA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6. TERAJU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 dirty="0">
                          <a:effectLst/>
                        </a:rPr>
                        <a:t>200, 000.00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890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 dirty="0">
                          <a:effectLst/>
                        </a:rPr>
                        <a:t>SPS Lite Cashbook &amp; Website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 TEKUN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2. </a:t>
                      </a:r>
                      <a:r>
                        <a:rPr lang="en-US" sz="1200" u="none" strike="noStrike" dirty="0" err="1">
                          <a:effectLst/>
                        </a:rPr>
                        <a:t>Amanah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Ikhtiar</a:t>
                      </a:r>
                      <a:r>
                        <a:rPr lang="en-US" sz="1200" u="none" strike="noStrike" dirty="0">
                          <a:effectLst/>
                        </a:rPr>
                        <a:t> (AIM)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3. Small Franchise Company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4. Enterprise Company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5. PI1M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 dirty="0">
                          <a:effectLst/>
                        </a:rPr>
                        <a:t>50.00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(monthly subscription)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>
                          <a:effectLst/>
                        </a:rPr>
                        <a:t> 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712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E-Voting System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1. PEKEMA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2. MPP Universiti (TAF)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3. Koperasi</a:t>
                      </a:r>
                      <a:br>
                        <a:rPr lang="ms-MY" sz="1200" u="none" strike="noStrike" dirty="0">
                          <a:effectLst/>
                        </a:rPr>
                      </a:br>
                      <a:r>
                        <a:rPr lang="ms-MY" sz="1200" u="none" strike="noStrike" dirty="0">
                          <a:effectLst/>
                        </a:rPr>
                        <a:t>4. PESAKA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 dirty="0">
                          <a:effectLst/>
                        </a:rPr>
                        <a:t>80, 000.00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712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SPS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>
                          <a:effectLst/>
                        </a:rPr>
                        <a:t>1. SME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2. Students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3. TEKUN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4. PI1M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 dirty="0">
                          <a:effectLst/>
                        </a:rPr>
                        <a:t>2, 880.00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712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SPS Assesment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>
                          <a:effectLst/>
                        </a:rPr>
                        <a:t>1. IPTA's (TAF)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2. IPTS's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3. College</a:t>
                      </a:r>
                      <a:br>
                        <a:rPr lang="ms-MY" sz="1200" u="none" strike="noStrike">
                          <a:effectLst/>
                        </a:rPr>
                      </a:br>
                      <a:r>
                        <a:rPr lang="ms-MY" sz="1200" u="none" strike="noStrike">
                          <a:effectLst/>
                        </a:rPr>
                        <a:t>4. School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40, 000.00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78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SPS Helpdesk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 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 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178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SPS CMS (Website)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 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 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  <a:tr h="356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200" u="none" strike="noStrike">
                          <a:effectLst/>
                        </a:rPr>
                        <a:t>SPS Affiliate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382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 Small MLM company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2.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200" u="none" strike="noStrike">
                          <a:effectLst/>
                        </a:rPr>
                        <a:t>10, 000.00 + monthly subscription</a:t>
                      </a:r>
                      <a:endParaRPr lang="ms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200" u="none" strike="noStrike" dirty="0">
                          <a:effectLst/>
                        </a:rPr>
                        <a:t> </a:t>
                      </a:r>
                      <a:endParaRPr lang="ms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38" marR="6438" marT="6438" marB="0" anchor="b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6172200" cy="532263"/>
          </a:xfrm>
        </p:spPr>
        <p:txBody>
          <a:bodyPr>
            <a:noAutofit/>
          </a:bodyPr>
          <a:lstStyle/>
          <a:p>
            <a:r>
              <a:rPr lang="en-US" sz="3000" dirty="0" smtClean="0"/>
              <a:t>SPS Products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6024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43664"/>
              </p:ext>
            </p:extLst>
          </p:nvPr>
        </p:nvGraphicFramePr>
        <p:xfrm>
          <a:off x="457200" y="2309825"/>
          <a:ext cx="8229601" cy="19573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70975"/>
                <a:gridCol w="2416393"/>
                <a:gridCol w="1851908"/>
                <a:gridCol w="990325"/>
              </a:tblGrid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b="1" u="none" strike="noStrike" dirty="0">
                          <a:effectLst/>
                        </a:rPr>
                        <a:t>Partner Products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b="1" u="none" strike="noStrike" dirty="0">
                          <a:effectLst/>
                        </a:rPr>
                        <a:t> </a:t>
                      </a:r>
                      <a:r>
                        <a:rPr lang="ms-MY" sz="1400" b="1" u="none" strike="noStrike" dirty="0" smtClean="0">
                          <a:effectLst/>
                        </a:rPr>
                        <a:t>Prospect</a:t>
                      </a:r>
                      <a:r>
                        <a:rPr lang="ms-MY" sz="1400" b="1" u="none" strike="noStrike" baseline="0" dirty="0" smtClean="0">
                          <a:effectLst/>
                        </a:rPr>
                        <a:t> Clients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b="1" u="none" strike="noStrike" dirty="0">
                          <a:effectLst/>
                        </a:rPr>
                        <a:t> </a:t>
                      </a:r>
                      <a:r>
                        <a:rPr lang="ms-MY" sz="1400" b="1" u="none" strike="noStrike" dirty="0" smtClean="0">
                          <a:effectLst/>
                        </a:rPr>
                        <a:t>Estimate Pricing (RM)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b="1" u="none" strike="noStrike" dirty="0">
                          <a:effectLst/>
                        </a:rPr>
                        <a:t> </a:t>
                      </a:r>
                      <a:r>
                        <a:rPr lang="ms-MY" sz="1400" b="1" u="none" strike="noStrike" dirty="0" smtClean="0">
                          <a:effectLst/>
                        </a:rPr>
                        <a:t>Priority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</a:tr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Swingvy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</a:tr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TawkTo (Helpdesk)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</a:tr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Smart Tracker (Hue Media)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>
                          <a:effectLst/>
                        </a:rPr>
                        <a:t> 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</a:tr>
              <a:tr h="742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AGA Group (Big Data)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 TEKUN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2. SSM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3. Hotels (Tourist Promotional Fees)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4. TERAJU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27" marR="7427" marT="7427" marB="0" anchor="b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6172200" cy="532263"/>
          </a:xfrm>
        </p:spPr>
        <p:txBody>
          <a:bodyPr>
            <a:noAutofit/>
          </a:bodyPr>
          <a:lstStyle/>
          <a:p>
            <a:r>
              <a:rPr lang="en-US" sz="3000" dirty="0" smtClean="0"/>
              <a:t>SPS Partnership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186103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74546"/>
              </p:ext>
            </p:extLst>
          </p:nvPr>
        </p:nvGraphicFramePr>
        <p:xfrm>
          <a:off x="457200" y="1981200"/>
          <a:ext cx="8229601" cy="301674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70975"/>
                <a:gridCol w="2416393"/>
                <a:gridCol w="1851908"/>
                <a:gridCol w="990325"/>
              </a:tblGrid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b="1" u="none" strike="noStrike" dirty="0">
                          <a:effectLst/>
                        </a:rPr>
                        <a:t>Future Software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b="1" u="none" strike="noStrike" dirty="0">
                          <a:effectLst/>
                        </a:rPr>
                        <a:t> </a:t>
                      </a:r>
                      <a:r>
                        <a:rPr lang="ms-MY" sz="1400" b="1" u="none" strike="noStrike" dirty="0" smtClean="0">
                          <a:effectLst/>
                        </a:rPr>
                        <a:t>Prospect</a:t>
                      </a:r>
                      <a:r>
                        <a:rPr lang="ms-MY" sz="1400" b="1" u="none" strike="noStrike" baseline="0" dirty="0" smtClean="0">
                          <a:effectLst/>
                        </a:rPr>
                        <a:t> Clients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Estimate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Pricing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Priority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</a:tr>
              <a:tr h="557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SPS SAGA (SAGA Compliance)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1. BERNAMA</a:t>
                      </a:r>
                      <a:br>
                        <a:rPr lang="ms-MY" sz="1400" u="none" strike="noStrike" dirty="0">
                          <a:effectLst/>
                        </a:rPr>
                      </a:br>
                      <a:r>
                        <a:rPr lang="ms-MY" sz="1400" u="none" strike="noStrike" dirty="0">
                          <a:effectLst/>
                        </a:rPr>
                        <a:t>2. Govt. agencies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 3, 000, 000.00 (BERNAMA)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2. 80K - 160K (yearly subscription)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 dirty="0">
                          <a:effectLst/>
                        </a:rPr>
                        <a:t>1</a:t>
                      </a:r>
                      <a:endParaRPr lang="ms-MY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</a:tr>
              <a:tr h="742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 dirty="0">
                          <a:effectLst/>
                        </a:rPr>
                        <a:t>SPS Customization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400" u="none" strike="noStrike" dirty="0">
                          <a:effectLst/>
                        </a:rPr>
                        <a:t>1. Wisma Fibromat</a:t>
                      </a:r>
                      <a:br>
                        <a:rPr lang="ms-MY" sz="1400" u="none" strike="noStrike" dirty="0">
                          <a:effectLst/>
                        </a:rPr>
                      </a:br>
                      <a:r>
                        <a:rPr lang="ms-MY" sz="1400" u="none" strike="noStrike" dirty="0">
                          <a:effectLst/>
                        </a:rPr>
                        <a:t>2. Bank Islam (BIMB Security)</a:t>
                      </a:r>
                      <a:br>
                        <a:rPr lang="ms-MY" sz="1400" u="none" strike="noStrike" dirty="0">
                          <a:effectLst/>
                        </a:rPr>
                      </a:br>
                      <a:r>
                        <a:rPr lang="ms-MY" sz="1400" u="none" strike="noStrike" dirty="0">
                          <a:effectLst/>
                        </a:rPr>
                        <a:t>3. Syarikat Air Terengganu (SATU)</a:t>
                      </a:r>
                      <a:br>
                        <a:rPr lang="ms-MY" sz="1400" u="none" strike="noStrike" dirty="0">
                          <a:effectLst/>
                        </a:rPr>
                      </a:br>
                      <a:r>
                        <a:rPr lang="ms-MY" sz="1400" u="none" strike="noStrike" dirty="0">
                          <a:effectLst/>
                        </a:rPr>
                        <a:t>4. Felda d'Saji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 dirty="0">
                          <a:effectLst/>
                        </a:rPr>
                        <a:t>30K - 100K 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>
                          <a:effectLst/>
                        </a:rPr>
                        <a:t>2</a:t>
                      </a:r>
                      <a:endParaRPr lang="ms-MY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</a:tr>
              <a:tr h="742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400" u="none" strike="noStrike">
                          <a:effectLst/>
                        </a:rPr>
                        <a:t>Training / Event Management System</a:t>
                      </a:r>
                      <a:endParaRPr lang="ms-MY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00541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 PI1M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2. Event Management Companies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3. Catering Companies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4.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400" u="none" strike="noStrike" dirty="0">
                          <a:effectLst/>
                        </a:rPr>
                        <a:t> </a:t>
                      </a:r>
                      <a:endParaRPr lang="ms-MY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229737"/>
            <a:ext cx="6172200" cy="532263"/>
          </a:xfrm>
        </p:spPr>
        <p:txBody>
          <a:bodyPr>
            <a:noAutofit/>
          </a:bodyPr>
          <a:lstStyle/>
          <a:p>
            <a:r>
              <a:rPr lang="en-US" sz="3000" dirty="0" smtClean="0"/>
              <a:t>Upcoming Product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95151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02304"/>
              </p:ext>
            </p:extLst>
          </p:nvPr>
        </p:nvGraphicFramePr>
        <p:xfrm>
          <a:off x="457200" y="1670131"/>
          <a:ext cx="8229601" cy="38924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70975"/>
                <a:gridCol w="2416393"/>
                <a:gridCol w="1851908"/>
                <a:gridCol w="990325"/>
              </a:tblGrid>
              <a:tr h="207968"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b="1" u="none" strike="noStrike" dirty="0">
                          <a:effectLst/>
                        </a:rPr>
                        <a:t>Internal System</a:t>
                      </a:r>
                      <a:endParaRPr lang="ms-MY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b="1" u="none" strike="noStrike" dirty="0">
                          <a:effectLst/>
                        </a:rPr>
                        <a:t> </a:t>
                      </a:r>
                      <a:r>
                        <a:rPr lang="ms-MY" sz="1800" b="1" u="none" strike="noStrike" dirty="0" smtClean="0">
                          <a:effectLst/>
                        </a:rPr>
                        <a:t>Prospect</a:t>
                      </a:r>
                      <a:r>
                        <a:rPr lang="ms-MY" sz="1800" b="1" u="none" strike="noStrike" baseline="0" dirty="0" smtClean="0">
                          <a:effectLst/>
                        </a:rPr>
                        <a:t> Clients</a:t>
                      </a:r>
                      <a:endParaRPr lang="ms-MY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Estimate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Pricing</a:t>
                      </a:r>
                      <a:endParaRPr lang="ms-MY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Priority</a:t>
                      </a:r>
                      <a:endParaRPr lang="ms-MY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>
                    <a:solidFill>
                      <a:srgbClr val="92D050"/>
                    </a:solidFill>
                  </a:tcPr>
                </a:tc>
              </a:tr>
              <a:tr h="185686"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HRM (Human Resource Mgt)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  <a:tr h="185686"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CRM (Customer-relationship Mgt)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  <a:tr h="742744"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 dirty="0">
                          <a:effectLst/>
                        </a:rPr>
                        <a:t>MGS (Job flow tracking)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1. MATA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2. MAFA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3. AMCAF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4. MIA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  <a:tr h="185686"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KBS (Filing)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>
                          <a:effectLst/>
                        </a:rPr>
                        <a:t> 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  <a:tr h="742744"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800" u="none" strike="noStrike">
                          <a:effectLst/>
                        </a:rPr>
                        <a:t>SPS Form Maker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1. MATA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2. MAFA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3. AMCAF</a:t>
                      </a:r>
                      <a:br>
                        <a:rPr lang="it-IT" sz="1800" u="none" strike="noStrike" dirty="0">
                          <a:effectLst/>
                        </a:rPr>
                      </a:br>
                      <a:r>
                        <a:rPr lang="it-IT" sz="1800" u="none" strike="noStrike" dirty="0">
                          <a:effectLst/>
                        </a:rPr>
                        <a:t>4. MIA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FREE Software +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RM2 (per form)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  <a:tr h="18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s-MY" sz="1800" u="none" strike="noStrike">
                          <a:effectLst/>
                        </a:rPr>
                        <a:t>SPS Timesheet</a:t>
                      </a:r>
                      <a:endParaRPr lang="ms-MY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s-MY" sz="1800" u="none" strike="noStrike" dirty="0">
                          <a:effectLst/>
                        </a:rPr>
                        <a:t> </a:t>
                      </a:r>
                      <a:endParaRPr lang="ms-MY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27" marR="7427" marT="7427" marB="0" anchor="b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95800" y="229737"/>
            <a:ext cx="6172200" cy="532263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Internal System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14337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Come out with fresh ideas to deliver eye-catchy interface and interactive design. </a:t>
            </a:r>
          </a:p>
          <a:p>
            <a:r>
              <a:rPr lang="en-US" dirty="0"/>
              <a:t>P</a:t>
            </a:r>
            <a:r>
              <a:rPr lang="en-US" dirty="0" smtClean="0"/>
              <a:t>roper task segregation (set the priority, right people for the right task) to enable us to deliver projects efficiently. </a:t>
            </a:r>
          </a:p>
          <a:p>
            <a:r>
              <a:rPr lang="en-US" dirty="0"/>
              <a:t>G</a:t>
            </a:r>
            <a:r>
              <a:rPr lang="en-US" dirty="0" smtClean="0"/>
              <a:t>ood support team equipped with team viewer, </a:t>
            </a:r>
            <a:r>
              <a:rPr lang="en-US" dirty="0" err="1"/>
              <a:t>W</a:t>
            </a:r>
            <a:r>
              <a:rPr lang="en-US" dirty="0" err="1" smtClean="0"/>
              <a:t>hatsapp</a:t>
            </a:r>
            <a:r>
              <a:rPr lang="en-US" dirty="0" smtClean="0"/>
              <a:t>, online chat, helpdesk system. </a:t>
            </a:r>
          </a:p>
          <a:p>
            <a:r>
              <a:rPr lang="en-US" dirty="0" smtClean="0"/>
              <a:t>Able to respond instant &amp; efficiently.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28657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armonies working environment which enable us to respond on heavy task together.</a:t>
            </a:r>
          </a:p>
          <a:p>
            <a:r>
              <a:rPr lang="en-US" dirty="0"/>
              <a:t>U</a:t>
            </a:r>
            <a:r>
              <a:rPr lang="en-US" dirty="0" smtClean="0"/>
              <a:t>nique zakat and </a:t>
            </a:r>
            <a:r>
              <a:rPr lang="en-US" dirty="0" err="1" smtClean="0"/>
              <a:t>waqf</a:t>
            </a:r>
            <a:r>
              <a:rPr lang="en-US" dirty="0" smtClean="0"/>
              <a:t> features grant us a competitive edge.</a:t>
            </a:r>
          </a:p>
          <a:p>
            <a:r>
              <a:rPr lang="en-US" dirty="0" smtClean="0"/>
              <a:t>SPS provides market entry for other services.</a:t>
            </a:r>
          </a:p>
          <a:p>
            <a:r>
              <a:rPr lang="en-US" dirty="0"/>
              <a:t>P</a:t>
            </a:r>
            <a:r>
              <a:rPr lang="en-US" dirty="0" smtClean="0"/>
              <a:t>rototyping development method.</a:t>
            </a:r>
          </a:p>
          <a:p>
            <a:r>
              <a:rPr lang="en-US" dirty="0"/>
              <a:t>I</a:t>
            </a:r>
            <a:r>
              <a:rPr lang="en-US" dirty="0" smtClean="0"/>
              <a:t>nternal developers and source code ownership provides more scalable and secured solution.</a:t>
            </a:r>
          </a:p>
          <a:p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STRENGTH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36737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Limited products offering limits our product reach.</a:t>
            </a:r>
          </a:p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 err="1"/>
              <a:t>T</a:t>
            </a:r>
            <a:r>
              <a:rPr lang="en-US" dirty="0" err="1" smtClean="0"/>
              <a:t>eamviewer</a:t>
            </a:r>
            <a:r>
              <a:rPr lang="en-US" dirty="0" smtClean="0"/>
              <a:t> license, accounting and </a:t>
            </a:r>
            <a:r>
              <a:rPr lang="en-US" dirty="0" err="1" smtClean="0"/>
              <a:t>gst</a:t>
            </a:r>
            <a:r>
              <a:rPr lang="en-US" dirty="0" smtClean="0"/>
              <a:t> expert within the department make it difficult to consult with customers and delay response time.</a:t>
            </a:r>
          </a:p>
          <a:p>
            <a:r>
              <a:rPr lang="en-US" dirty="0"/>
              <a:t>L</a:t>
            </a:r>
            <a:r>
              <a:rPr lang="en-US" dirty="0" smtClean="0"/>
              <a:t>imited staff and budget for pre-sales activities and promotion limit us to reach target customers.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9221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Not utilize the unique features put us below our competitors.</a:t>
            </a:r>
          </a:p>
          <a:p>
            <a:r>
              <a:rPr lang="en-US" dirty="0" smtClean="0"/>
              <a:t>Lack of online presence limit our capabilities to cater for micro business entities.</a:t>
            </a:r>
          </a:p>
          <a:p>
            <a:r>
              <a:rPr lang="en-US" dirty="0" smtClean="0"/>
              <a:t>Unstandardized coding style leads to difficulty to inherit for a new programmers.</a:t>
            </a:r>
          </a:p>
          <a:p>
            <a:r>
              <a:rPr lang="ms-MY" dirty="0"/>
              <a:t>M</a:t>
            </a:r>
            <a:r>
              <a:rPr lang="ms-MY" dirty="0" smtClean="0"/>
              <a:t>isaligned motivation package promotes minimal appreciation.</a:t>
            </a:r>
            <a:endParaRPr lang="ms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229737"/>
            <a:ext cx="6172200" cy="53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SWOT Analysis</a:t>
            </a:r>
            <a:endParaRPr lang="ms-MY" sz="3000" dirty="0"/>
          </a:p>
        </p:txBody>
      </p:sp>
    </p:spTree>
    <p:extLst>
      <p:ext uri="{BB962C8B-B14F-4D97-AF65-F5344CB8AC3E}">
        <p14:creationId xmlns:p14="http://schemas.microsoft.com/office/powerpoint/2010/main" val="3709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685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SPS MEETING: 2017 PROJECTION</vt:lpstr>
      <vt:lpstr>SPS Products</vt:lpstr>
      <vt:lpstr>SPS Partnership</vt:lpstr>
      <vt:lpstr>Upcoming Product</vt:lpstr>
      <vt:lpstr>Internal System</vt:lpstr>
      <vt:lpstr>STRENGTH</vt:lpstr>
      <vt:lpstr>STRENGTH</vt:lpstr>
      <vt:lpstr>WEAKNESS</vt:lpstr>
      <vt:lpstr>WEAKNESS</vt:lpstr>
      <vt:lpstr>OPPORTUNITIES</vt:lpstr>
      <vt:lpstr>OPPORTUNITIES</vt:lpstr>
      <vt:lpstr>THREATS</vt:lpstr>
      <vt:lpstr>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27</cp:revision>
  <dcterms:created xsi:type="dcterms:W3CDTF">2015-09-02T03:54:44Z</dcterms:created>
  <dcterms:modified xsi:type="dcterms:W3CDTF">2016-12-29T01:24:06Z</dcterms:modified>
</cp:coreProperties>
</file>