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39" r:id="rId2"/>
    <p:sldId id="544" r:id="rId3"/>
    <p:sldId id="545" r:id="rId4"/>
    <p:sldId id="546" r:id="rId5"/>
    <p:sldId id="540" r:id="rId6"/>
    <p:sldId id="541" r:id="rId7"/>
    <p:sldId id="542" r:id="rId8"/>
    <p:sldId id="543" r:id="rId9"/>
    <p:sldId id="479" r:id="rId10"/>
    <p:sldId id="480" r:id="rId11"/>
    <p:sldId id="481" r:id="rId12"/>
    <p:sldId id="482" r:id="rId13"/>
    <p:sldId id="484" r:id="rId14"/>
    <p:sldId id="526" r:id="rId15"/>
    <p:sldId id="535" r:id="rId16"/>
    <p:sldId id="536" r:id="rId17"/>
    <p:sldId id="537" r:id="rId18"/>
    <p:sldId id="538" r:id="rId19"/>
    <p:sldId id="547" r:id="rId20"/>
    <p:sldId id="548" r:id="rId21"/>
    <p:sldId id="549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5ED3-D3D9-4FBF-A72F-E76F62EAAB98}" type="doc">
      <dgm:prSet loTypeId="urn:microsoft.com/office/officeart/2005/8/layout/cycle6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8CB6CF8A-0847-476F-95E5-9937B220B2CB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User Registration</a:t>
          </a:r>
          <a:endParaRPr lang="en-MY" dirty="0"/>
        </a:p>
      </dgm:t>
    </dgm:pt>
    <dgm:pt modelId="{9C3F3443-8877-4F9F-94D2-A3F35610FE07}" type="parTrans" cxnId="{E7CFB7BA-FE2E-4F4D-83CD-983822D25A5D}">
      <dgm:prSet/>
      <dgm:spPr/>
      <dgm:t>
        <a:bodyPr/>
        <a:lstStyle/>
        <a:p>
          <a:endParaRPr lang="en-MY"/>
        </a:p>
      </dgm:t>
    </dgm:pt>
    <dgm:pt modelId="{50C911B0-F986-416F-9967-5BDEC37285AB}" type="sibTrans" cxnId="{E7CFB7BA-FE2E-4F4D-83CD-983822D25A5D}">
      <dgm:prSet/>
      <dgm:spPr/>
      <dgm:t>
        <a:bodyPr/>
        <a:lstStyle/>
        <a:p>
          <a:endParaRPr lang="en-MY"/>
        </a:p>
      </dgm:t>
    </dgm:pt>
    <dgm:pt modelId="{929E5065-FB48-4878-9EEA-DBCE392D2781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Employer Registration</a:t>
          </a:r>
          <a:endParaRPr lang="en-MY" dirty="0"/>
        </a:p>
      </dgm:t>
    </dgm:pt>
    <dgm:pt modelId="{2B82CF0B-56E2-4AEA-B483-8BDEFD787E22}" type="parTrans" cxnId="{2BF3C911-1CEA-44D0-B1B2-3326F5B71CE0}">
      <dgm:prSet/>
      <dgm:spPr/>
      <dgm:t>
        <a:bodyPr/>
        <a:lstStyle/>
        <a:p>
          <a:endParaRPr lang="en-MY"/>
        </a:p>
      </dgm:t>
    </dgm:pt>
    <dgm:pt modelId="{7E511A1C-2A60-4EF2-96EB-A0152C105101}" type="sibTrans" cxnId="{2BF3C911-1CEA-44D0-B1B2-3326F5B71CE0}">
      <dgm:prSet/>
      <dgm:spPr/>
      <dgm:t>
        <a:bodyPr/>
        <a:lstStyle/>
        <a:p>
          <a:endParaRPr lang="en-MY"/>
        </a:p>
      </dgm:t>
    </dgm:pt>
    <dgm:pt modelId="{3738F6A7-FD39-45A4-958E-6011D53A636F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dirty="0" smtClean="0"/>
            <a:t>E-Learning</a:t>
          </a:r>
          <a:endParaRPr lang="en-MY" dirty="0"/>
        </a:p>
      </dgm:t>
    </dgm:pt>
    <dgm:pt modelId="{4CC3DD02-686F-48C1-92E8-AC35D6C7451D}" type="parTrans" cxnId="{657718DE-D3B6-41F6-AD23-70B1E408D626}">
      <dgm:prSet/>
      <dgm:spPr/>
      <dgm:t>
        <a:bodyPr/>
        <a:lstStyle/>
        <a:p>
          <a:endParaRPr lang="en-MY"/>
        </a:p>
      </dgm:t>
    </dgm:pt>
    <dgm:pt modelId="{0EF1E517-9898-4513-A018-887C7522358C}" type="sibTrans" cxnId="{657718DE-D3B6-41F6-AD23-70B1E408D626}">
      <dgm:prSet/>
      <dgm:spPr/>
      <dgm:t>
        <a:bodyPr/>
        <a:lstStyle/>
        <a:p>
          <a:endParaRPr lang="en-MY"/>
        </a:p>
      </dgm:t>
    </dgm:pt>
    <dgm:pt modelId="{276C27DE-1573-4E31-80DF-73039386EBDE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Exam &amp; Certification</a:t>
          </a:r>
          <a:endParaRPr lang="en-MY" dirty="0">
            <a:solidFill>
              <a:schemeClr val="tx1"/>
            </a:solidFill>
          </a:endParaRPr>
        </a:p>
      </dgm:t>
    </dgm:pt>
    <dgm:pt modelId="{A4FE0347-1DB2-4A18-8428-1C9A61F88DBC}" type="parTrans" cxnId="{F0B4C458-2E6E-4805-81F2-677F845D217B}">
      <dgm:prSet/>
      <dgm:spPr/>
      <dgm:t>
        <a:bodyPr/>
        <a:lstStyle/>
        <a:p>
          <a:endParaRPr lang="en-MY"/>
        </a:p>
      </dgm:t>
    </dgm:pt>
    <dgm:pt modelId="{478F5454-E7E5-4E9E-AF23-1E1CBF4CE28C}" type="sibTrans" cxnId="{F0B4C458-2E6E-4805-81F2-677F845D217B}">
      <dgm:prSet/>
      <dgm:spPr/>
      <dgm:t>
        <a:bodyPr/>
        <a:lstStyle/>
        <a:p>
          <a:endParaRPr lang="en-MY"/>
        </a:p>
      </dgm:t>
    </dgm:pt>
    <dgm:pt modelId="{61E27952-915F-4681-A72D-444A205C0113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 Match</a:t>
          </a:r>
          <a:endParaRPr lang="en-MY" dirty="0">
            <a:solidFill>
              <a:schemeClr val="tx1"/>
            </a:solidFill>
          </a:endParaRPr>
        </a:p>
      </dgm:t>
    </dgm:pt>
    <dgm:pt modelId="{57334DE1-674B-4A57-B08B-69CA717C4F92}" type="parTrans" cxnId="{E8E10453-BDEB-46A5-98B2-57267B0E6E34}">
      <dgm:prSet/>
      <dgm:spPr/>
      <dgm:t>
        <a:bodyPr/>
        <a:lstStyle/>
        <a:p>
          <a:endParaRPr lang="en-MY"/>
        </a:p>
      </dgm:t>
    </dgm:pt>
    <dgm:pt modelId="{6AD7CBCB-966B-4B5A-AABC-726C431EC3C8}" type="sibTrans" cxnId="{E8E10453-BDEB-46A5-98B2-57267B0E6E34}">
      <dgm:prSet/>
      <dgm:spPr/>
      <dgm:t>
        <a:bodyPr/>
        <a:lstStyle/>
        <a:p>
          <a:endParaRPr lang="en-MY">
            <a:solidFill>
              <a:schemeClr val="tx1"/>
            </a:solidFill>
          </a:endParaRPr>
        </a:p>
      </dgm:t>
    </dgm:pt>
    <dgm:pt modelId="{1D7463C4-52EC-4699-9F82-1AD95F84EE6C}">
      <dgm:prSet phldrT="[Text]"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Reporting</a:t>
          </a:r>
          <a:endParaRPr lang="en-MY" dirty="0">
            <a:solidFill>
              <a:schemeClr val="tx1"/>
            </a:solidFill>
          </a:endParaRPr>
        </a:p>
      </dgm:t>
    </dgm:pt>
    <dgm:pt modelId="{773B3DDE-323D-4513-824C-AE7EA65F4375}" type="parTrans" cxnId="{E3779A8E-BE3D-4A83-A1E9-0B99311C59CB}">
      <dgm:prSet/>
      <dgm:spPr/>
      <dgm:t>
        <a:bodyPr/>
        <a:lstStyle/>
        <a:p>
          <a:endParaRPr lang="en-MY"/>
        </a:p>
      </dgm:t>
    </dgm:pt>
    <dgm:pt modelId="{F7F36114-3498-4DFF-BF74-7AB0B687F3E7}" type="sibTrans" cxnId="{E3779A8E-BE3D-4A83-A1E9-0B99311C59CB}">
      <dgm:prSet/>
      <dgm:spPr/>
      <dgm:t>
        <a:bodyPr/>
        <a:lstStyle/>
        <a:p>
          <a:endParaRPr lang="en-MY"/>
        </a:p>
      </dgm:t>
    </dgm:pt>
    <dgm:pt modelId="{3C920333-BC8A-4CE5-8445-943691A01437}" type="pres">
      <dgm:prSet presAssocID="{B7F35ED3-D3D9-4FBF-A72F-E76F62EAAB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93D98E7-4F84-4883-B469-4B57B15D5830}" type="pres">
      <dgm:prSet presAssocID="{8CB6CF8A-0847-476F-95E5-9937B220B2C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F961D28-A608-46FF-8118-CBD79381E961}" type="pres">
      <dgm:prSet presAssocID="{8CB6CF8A-0847-476F-95E5-9937B220B2CB}" presName="spNode" presStyleCnt="0"/>
      <dgm:spPr/>
      <dgm:t>
        <a:bodyPr/>
        <a:lstStyle/>
        <a:p>
          <a:endParaRPr lang="en-MY"/>
        </a:p>
      </dgm:t>
    </dgm:pt>
    <dgm:pt modelId="{1F1505D0-3E04-468A-AC4C-B0DA0ABFC8A3}" type="pres">
      <dgm:prSet presAssocID="{50C911B0-F986-416F-9967-5BDEC37285AB}" presName="sibTrans" presStyleLbl="sibTrans1D1" presStyleIdx="0" presStyleCnt="6"/>
      <dgm:spPr/>
      <dgm:t>
        <a:bodyPr/>
        <a:lstStyle/>
        <a:p>
          <a:endParaRPr lang="en-MY"/>
        </a:p>
      </dgm:t>
    </dgm:pt>
    <dgm:pt modelId="{6FBDB13A-0724-4785-AE1E-B3BA1368DD7F}" type="pres">
      <dgm:prSet presAssocID="{929E5065-FB48-4878-9EEA-DBCE392D278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3D1943-DEAB-44C7-BC44-7C5F768C755E}" type="pres">
      <dgm:prSet presAssocID="{929E5065-FB48-4878-9EEA-DBCE392D2781}" presName="spNode" presStyleCnt="0"/>
      <dgm:spPr/>
    </dgm:pt>
    <dgm:pt modelId="{02604B14-32D1-493A-840E-FD2B0C9BBC3B}" type="pres">
      <dgm:prSet presAssocID="{7E511A1C-2A60-4EF2-96EB-A0152C105101}" presName="sibTrans" presStyleLbl="sibTrans1D1" presStyleIdx="1" presStyleCnt="6"/>
      <dgm:spPr/>
      <dgm:t>
        <a:bodyPr/>
        <a:lstStyle/>
        <a:p>
          <a:endParaRPr lang="en-MY"/>
        </a:p>
      </dgm:t>
    </dgm:pt>
    <dgm:pt modelId="{A0C4C28B-E571-45BB-AF23-50C269583FE5}" type="pres">
      <dgm:prSet presAssocID="{3738F6A7-FD39-45A4-958E-6011D53A63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C268A6-8B7D-429C-8F90-5C73A8CC183D}" type="pres">
      <dgm:prSet presAssocID="{3738F6A7-FD39-45A4-958E-6011D53A636F}" presName="spNode" presStyleCnt="0"/>
      <dgm:spPr/>
    </dgm:pt>
    <dgm:pt modelId="{B2DB8D6A-5773-4455-B9F7-E0606C673652}" type="pres">
      <dgm:prSet presAssocID="{0EF1E517-9898-4513-A018-887C7522358C}" presName="sibTrans" presStyleLbl="sibTrans1D1" presStyleIdx="2" presStyleCnt="6"/>
      <dgm:spPr/>
      <dgm:t>
        <a:bodyPr/>
        <a:lstStyle/>
        <a:p>
          <a:endParaRPr lang="en-MY"/>
        </a:p>
      </dgm:t>
    </dgm:pt>
    <dgm:pt modelId="{32F0A459-9CDD-4703-AB45-5AB535A3CA73}" type="pres">
      <dgm:prSet presAssocID="{276C27DE-1573-4E31-80DF-73039386EBD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85B116-9539-4EB7-A7CC-EE07C9E56854}" type="pres">
      <dgm:prSet presAssocID="{276C27DE-1573-4E31-80DF-73039386EBDE}" presName="spNode" presStyleCnt="0"/>
      <dgm:spPr/>
    </dgm:pt>
    <dgm:pt modelId="{978A2DB9-4265-4D10-8CA2-083AB04A0732}" type="pres">
      <dgm:prSet presAssocID="{478F5454-E7E5-4E9E-AF23-1E1CBF4CE28C}" presName="sibTrans" presStyleLbl="sibTrans1D1" presStyleIdx="3" presStyleCnt="6"/>
      <dgm:spPr/>
      <dgm:t>
        <a:bodyPr/>
        <a:lstStyle/>
        <a:p>
          <a:endParaRPr lang="en-MY"/>
        </a:p>
      </dgm:t>
    </dgm:pt>
    <dgm:pt modelId="{F6878B9F-D143-4B05-9D0A-6D95B6AED7F4}" type="pres">
      <dgm:prSet presAssocID="{61E27952-915F-4681-A72D-444A205C01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AFBDC64-024B-4047-841A-91BEB08CC6CE}" type="pres">
      <dgm:prSet presAssocID="{61E27952-915F-4681-A72D-444A205C0113}" presName="spNode" presStyleCnt="0"/>
      <dgm:spPr/>
    </dgm:pt>
    <dgm:pt modelId="{53AF71F9-5428-4D01-BC75-D617033F0C0E}" type="pres">
      <dgm:prSet presAssocID="{6AD7CBCB-966B-4B5A-AABC-726C431EC3C8}" presName="sibTrans" presStyleLbl="sibTrans1D1" presStyleIdx="4" presStyleCnt="6"/>
      <dgm:spPr/>
      <dgm:t>
        <a:bodyPr/>
        <a:lstStyle/>
        <a:p>
          <a:endParaRPr lang="en-MY"/>
        </a:p>
      </dgm:t>
    </dgm:pt>
    <dgm:pt modelId="{0CF6230C-D190-44BA-9D66-006C0BDB5F96}" type="pres">
      <dgm:prSet presAssocID="{1D7463C4-52EC-4699-9F82-1AD95F84EE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6BCE96E-2403-4309-BF9A-EFC682DA3A7C}" type="pres">
      <dgm:prSet presAssocID="{1D7463C4-52EC-4699-9F82-1AD95F84EE6C}" presName="spNode" presStyleCnt="0"/>
      <dgm:spPr/>
    </dgm:pt>
    <dgm:pt modelId="{FF8EEBA3-704F-41CE-B3CC-B0A28FC3ADC2}" type="pres">
      <dgm:prSet presAssocID="{F7F36114-3498-4DFF-BF74-7AB0B687F3E7}" presName="sibTrans" presStyleLbl="sibTrans1D1" presStyleIdx="5" presStyleCnt="6"/>
      <dgm:spPr/>
      <dgm:t>
        <a:bodyPr/>
        <a:lstStyle/>
        <a:p>
          <a:endParaRPr lang="en-MY"/>
        </a:p>
      </dgm:t>
    </dgm:pt>
  </dgm:ptLst>
  <dgm:cxnLst>
    <dgm:cxn modelId="{F0B4C458-2E6E-4805-81F2-677F845D217B}" srcId="{B7F35ED3-D3D9-4FBF-A72F-E76F62EAAB98}" destId="{276C27DE-1573-4E31-80DF-73039386EBDE}" srcOrd="3" destOrd="0" parTransId="{A4FE0347-1DB2-4A18-8428-1C9A61F88DBC}" sibTransId="{478F5454-E7E5-4E9E-AF23-1E1CBF4CE28C}"/>
    <dgm:cxn modelId="{E7CFB7BA-FE2E-4F4D-83CD-983822D25A5D}" srcId="{B7F35ED3-D3D9-4FBF-A72F-E76F62EAAB98}" destId="{8CB6CF8A-0847-476F-95E5-9937B220B2CB}" srcOrd="0" destOrd="0" parTransId="{9C3F3443-8877-4F9F-94D2-A3F35610FE07}" sibTransId="{50C911B0-F986-416F-9967-5BDEC37285AB}"/>
    <dgm:cxn modelId="{696D3122-F0C4-4BAF-9C46-9E24812CF1EF}" type="presOf" srcId="{8CB6CF8A-0847-476F-95E5-9937B220B2CB}" destId="{F93D98E7-4F84-4883-B469-4B57B15D5830}" srcOrd="0" destOrd="0" presId="urn:microsoft.com/office/officeart/2005/8/layout/cycle6"/>
    <dgm:cxn modelId="{4D35454A-2A17-4639-88EA-73B116BD34B6}" type="presOf" srcId="{1D7463C4-52EC-4699-9F82-1AD95F84EE6C}" destId="{0CF6230C-D190-44BA-9D66-006C0BDB5F96}" srcOrd="0" destOrd="0" presId="urn:microsoft.com/office/officeart/2005/8/layout/cycle6"/>
    <dgm:cxn modelId="{13F2EDBB-30A4-438D-BB3F-4460A976B4A1}" type="presOf" srcId="{B7F35ED3-D3D9-4FBF-A72F-E76F62EAAB98}" destId="{3C920333-BC8A-4CE5-8445-943691A01437}" srcOrd="0" destOrd="0" presId="urn:microsoft.com/office/officeart/2005/8/layout/cycle6"/>
    <dgm:cxn modelId="{657718DE-D3B6-41F6-AD23-70B1E408D626}" srcId="{B7F35ED3-D3D9-4FBF-A72F-E76F62EAAB98}" destId="{3738F6A7-FD39-45A4-958E-6011D53A636F}" srcOrd="2" destOrd="0" parTransId="{4CC3DD02-686F-48C1-92E8-AC35D6C7451D}" sibTransId="{0EF1E517-9898-4513-A018-887C7522358C}"/>
    <dgm:cxn modelId="{6F5F627A-A3E7-4847-AC95-814457235D42}" type="presOf" srcId="{50C911B0-F986-416F-9967-5BDEC37285AB}" destId="{1F1505D0-3E04-468A-AC4C-B0DA0ABFC8A3}" srcOrd="0" destOrd="0" presId="urn:microsoft.com/office/officeart/2005/8/layout/cycle6"/>
    <dgm:cxn modelId="{E8E10453-BDEB-46A5-98B2-57267B0E6E34}" srcId="{B7F35ED3-D3D9-4FBF-A72F-E76F62EAAB98}" destId="{61E27952-915F-4681-A72D-444A205C0113}" srcOrd="4" destOrd="0" parTransId="{57334DE1-674B-4A57-B08B-69CA717C4F92}" sibTransId="{6AD7CBCB-966B-4B5A-AABC-726C431EC3C8}"/>
    <dgm:cxn modelId="{B9D7EFDA-B65A-45CF-A135-7D17E00A92A9}" type="presOf" srcId="{3738F6A7-FD39-45A4-958E-6011D53A636F}" destId="{A0C4C28B-E571-45BB-AF23-50C269583FE5}" srcOrd="0" destOrd="0" presId="urn:microsoft.com/office/officeart/2005/8/layout/cycle6"/>
    <dgm:cxn modelId="{2BF3C911-1CEA-44D0-B1B2-3326F5B71CE0}" srcId="{B7F35ED3-D3D9-4FBF-A72F-E76F62EAAB98}" destId="{929E5065-FB48-4878-9EEA-DBCE392D2781}" srcOrd="1" destOrd="0" parTransId="{2B82CF0B-56E2-4AEA-B483-8BDEFD787E22}" sibTransId="{7E511A1C-2A60-4EF2-96EB-A0152C105101}"/>
    <dgm:cxn modelId="{5D7D6BBB-BBB2-455C-BB47-BABD1147DC63}" type="presOf" srcId="{276C27DE-1573-4E31-80DF-73039386EBDE}" destId="{32F0A459-9CDD-4703-AB45-5AB535A3CA73}" srcOrd="0" destOrd="0" presId="urn:microsoft.com/office/officeart/2005/8/layout/cycle6"/>
    <dgm:cxn modelId="{F47AFD6D-32E3-41C1-AC09-1B07D58497DD}" type="presOf" srcId="{7E511A1C-2A60-4EF2-96EB-A0152C105101}" destId="{02604B14-32D1-493A-840E-FD2B0C9BBC3B}" srcOrd="0" destOrd="0" presId="urn:microsoft.com/office/officeart/2005/8/layout/cycle6"/>
    <dgm:cxn modelId="{C1329B8A-5D4E-4934-BEC4-F30B6ED4DE00}" type="presOf" srcId="{478F5454-E7E5-4E9E-AF23-1E1CBF4CE28C}" destId="{978A2DB9-4265-4D10-8CA2-083AB04A0732}" srcOrd="0" destOrd="0" presId="urn:microsoft.com/office/officeart/2005/8/layout/cycle6"/>
    <dgm:cxn modelId="{568D6031-AC52-4713-8C28-EE6298B315AB}" type="presOf" srcId="{6AD7CBCB-966B-4B5A-AABC-726C431EC3C8}" destId="{53AF71F9-5428-4D01-BC75-D617033F0C0E}" srcOrd="0" destOrd="0" presId="urn:microsoft.com/office/officeart/2005/8/layout/cycle6"/>
    <dgm:cxn modelId="{3793869B-8A28-4AB7-BE42-7E840DEEEF14}" type="presOf" srcId="{929E5065-FB48-4878-9EEA-DBCE392D2781}" destId="{6FBDB13A-0724-4785-AE1E-B3BA1368DD7F}" srcOrd="0" destOrd="0" presId="urn:microsoft.com/office/officeart/2005/8/layout/cycle6"/>
    <dgm:cxn modelId="{94CFAD88-390B-4A79-AFAF-EB59607B9BF2}" type="presOf" srcId="{F7F36114-3498-4DFF-BF74-7AB0B687F3E7}" destId="{FF8EEBA3-704F-41CE-B3CC-B0A28FC3ADC2}" srcOrd="0" destOrd="0" presId="urn:microsoft.com/office/officeart/2005/8/layout/cycle6"/>
    <dgm:cxn modelId="{D49A3C22-9812-46B3-9313-998DB1E69BFC}" type="presOf" srcId="{61E27952-915F-4681-A72D-444A205C0113}" destId="{F6878B9F-D143-4B05-9D0A-6D95B6AED7F4}" srcOrd="0" destOrd="0" presId="urn:microsoft.com/office/officeart/2005/8/layout/cycle6"/>
    <dgm:cxn modelId="{09093762-78D6-4B4A-B579-B56197D3AD38}" type="presOf" srcId="{0EF1E517-9898-4513-A018-887C7522358C}" destId="{B2DB8D6A-5773-4455-B9F7-E0606C673652}" srcOrd="0" destOrd="0" presId="urn:microsoft.com/office/officeart/2005/8/layout/cycle6"/>
    <dgm:cxn modelId="{E3779A8E-BE3D-4A83-A1E9-0B99311C59CB}" srcId="{B7F35ED3-D3D9-4FBF-A72F-E76F62EAAB98}" destId="{1D7463C4-52EC-4699-9F82-1AD95F84EE6C}" srcOrd="5" destOrd="0" parTransId="{773B3DDE-323D-4513-824C-AE7EA65F4375}" sibTransId="{F7F36114-3498-4DFF-BF74-7AB0B687F3E7}"/>
    <dgm:cxn modelId="{EAB9CB2F-514F-4ACF-B43C-008BA65300CA}" type="presParOf" srcId="{3C920333-BC8A-4CE5-8445-943691A01437}" destId="{F93D98E7-4F84-4883-B469-4B57B15D5830}" srcOrd="0" destOrd="0" presId="urn:microsoft.com/office/officeart/2005/8/layout/cycle6"/>
    <dgm:cxn modelId="{776BEFAC-B827-45D3-8A66-D7EFDDF8A93F}" type="presParOf" srcId="{3C920333-BC8A-4CE5-8445-943691A01437}" destId="{BF961D28-A608-46FF-8118-CBD79381E961}" srcOrd="1" destOrd="0" presId="urn:microsoft.com/office/officeart/2005/8/layout/cycle6"/>
    <dgm:cxn modelId="{6E422DB8-A00F-40DE-B522-6815F8FBBAF9}" type="presParOf" srcId="{3C920333-BC8A-4CE5-8445-943691A01437}" destId="{1F1505D0-3E04-468A-AC4C-B0DA0ABFC8A3}" srcOrd="2" destOrd="0" presId="urn:microsoft.com/office/officeart/2005/8/layout/cycle6"/>
    <dgm:cxn modelId="{B58CD70B-7E69-445A-BF9F-C14A527A3875}" type="presParOf" srcId="{3C920333-BC8A-4CE5-8445-943691A01437}" destId="{6FBDB13A-0724-4785-AE1E-B3BA1368DD7F}" srcOrd="3" destOrd="0" presId="urn:microsoft.com/office/officeart/2005/8/layout/cycle6"/>
    <dgm:cxn modelId="{E36EAA63-467C-4F92-8B63-3D46C325A80E}" type="presParOf" srcId="{3C920333-BC8A-4CE5-8445-943691A01437}" destId="{103D1943-DEAB-44C7-BC44-7C5F768C755E}" srcOrd="4" destOrd="0" presId="urn:microsoft.com/office/officeart/2005/8/layout/cycle6"/>
    <dgm:cxn modelId="{E21E9886-F55F-4797-91B5-FE419A44BA84}" type="presParOf" srcId="{3C920333-BC8A-4CE5-8445-943691A01437}" destId="{02604B14-32D1-493A-840E-FD2B0C9BBC3B}" srcOrd="5" destOrd="0" presId="urn:microsoft.com/office/officeart/2005/8/layout/cycle6"/>
    <dgm:cxn modelId="{840597E6-BA18-47BF-827A-637D95618945}" type="presParOf" srcId="{3C920333-BC8A-4CE5-8445-943691A01437}" destId="{A0C4C28B-E571-45BB-AF23-50C269583FE5}" srcOrd="6" destOrd="0" presId="urn:microsoft.com/office/officeart/2005/8/layout/cycle6"/>
    <dgm:cxn modelId="{14E6C162-9DDA-4DB1-9ED3-B40F5DFE6FC4}" type="presParOf" srcId="{3C920333-BC8A-4CE5-8445-943691A01437}" destId="{99C268A6-8B7D-429C-8F90-5C73A8CC183D}" srcOrd="7" destOrd="0" presId="urn:microsoft.com/office/officeart/2005/8/layout/cycle6"/>
    <dgm:cxn modelId="{50D510B4-3D64-4ED6-8A12-77CDC3BC056B}" type="presParOf" srcId="{3C920333-BC8A-4CE5-8445-943691A01437}" destId="{B2DB8D6A-5773-4455-B9F7-E0606C673652}" srcOrd="8" destOrd="0" presId="urn:microsoft.com/office/officeart/2005/8/layout/cycle6"/>
    <dgm:cxn modelId="{63E9038D-CD2B-4A34-970F-8CB3FAD43263}" type="presParOf" srcId="{3C920333-BC8A-4CE5-8445-943691A01437}" destId="{32F0A459-9CDD-4703-AB45-5AB535A3CA73}" srcOrd="9" destOrd="0" presId="urn:microsoft.com/office/officeart/2005/8/layout/cycle6"/>
    <dgm:cxn modelId="{BAD13025-D874-489A-B1FA-31E2C7B066A4}" type="presParOf" srcId="{3C920333-BC8A-4CE5-8445-943691A01437}" destId="{7485B116-9539-4EB7-A7CC-EE07C9E56854}" srcOrd="10" destOrd="0" presId="urn:microsoft.com/office/officeart/2005/8/layout/cycle6"/>
    <dgm:cxn modelId="{A209D372-5BEE-4E4C-9F10-97E458D04A6E}" type="presParOf" srcId="{3C920333-BC8A-4CE5-8445-943691A01437}" destId="{978A2DB9-4265-4D10-8CA2-083AB04A0732}" srcOrd="11" destOrd="0" presId="urn:microsoft.com/office/officeart/2005/8/layout/cycle6"/>
    <dgm:cxn modelId="{94044B42-4FD1-4AD5-91BC-B7C159B6AD55}" type="presParOf" srcId="{3C920333-BC8A-4CE5-8445-943691A01437}" destId="{F6878B9F-D143-4B05-9D0A-6D95B6AED7F4}" srcOrd="12" destOrd="0" presId="urn:microsoft.com/office/officeart/2005/8/layout/cycle6"/>
    <dgm:cxn modelId="{E53919C9-EB30-4706-9DF5-494768F46307}" type="presParOf" srcId="{3C920333-BC8A-4CE5-8445-943691A01437}" destId="{7AFBDC64-024B-4047-841A-91BEB08CC6CE}" srcOrd="13" destOrd="0" presId="urn:microsoft.com/office/officeart/2005/8/layout/cycle6"/>
    <dgm:cxn modelId="{F00A65E3-ADBF-4125-9B00-0975480C3878}" type="presParOf" srcId="{3C920333-BC8A-4CE5-8445-943691A01437}" destId="{53AF71F9-5428-4D01-BC75-D617033F0C0E}" srcOrd="14" destOrd="0" presId="urn:microsoft.com/office/officeart/2005/8/layout/cycle6"/>
    <dgm:cxn modelId="{14A6961C-02D2-4EC5-B7FA-E5786D6D7BBF}" type="presParOf" srcId="{3C920333-BC8A-4CE5-8445-943691A01437}" destId="{0CF6230C-D190-44BA-9D66-006C0BDB5F96}" srcOrd="15" destOrd="0" presId="urn:microsoft.com/office/officeart/2005/8/layout/cycle6"/>
    <dgm:cxn modelId="{CF051118-0CC8-4254-A6AD-BC9FA71D1B17}" type="presParOf" srcId="{3C920333-BC8A-4CE5-8445-943691A01437}" destId="{86BCE96E-2403-4309-BF9A-EFC682DA3A7C}" srcOrd="16" destOrd="0" presId="urn:microsoft.com/office/officeart/2005/8/layout/cycle6"/>
    <dgm:cxn modelId="{1FBDF0C5-EBFF-4159-9F4F-4517384E41F0}" type="presParOf" srcId="{3C920333-BC8A-4CE5-8445-943691A01437}" destId="{FF8EEBA3-704F-41CE-B3CC-B0A28FC3ADC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D98E7-4F84-4883-B469-4B57B15D5830}">
      <dsp:nvSpPr>
        <dsp:cNvPr id="0" name=""/>
        <dsp:cNvSpPr/>
      </dsp:nvSpPr>
      <dsp:spPr>
        <a:xfrm>
          <a:off x="2022239" y="1661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User Registration</a:t>
          </a:r>
          <a:endParaRPr lang="en-MY" sz="1300" kern="1200" dirty="0"/>
        </a:p>
      </dsp:txBody>
      <dsp:txXfrm>
        <a:off x="2053485" y="32907"/>
        <a:ext cx="922229" cy="577576"/>
      </dsp:txXfrm>
    </dsp:sp>
    <dsp:sp modelId="{1F1505D0-3E04-468A-AC4C-B0DA0ABFC8A3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005748" y="84881"/>
              </a:moveTo>
              <a:arcTo wR="1507103" hR="1507103" stAng="17359269" swAng="14999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DB13A-0724-4785-AE1E-B3BA1368DD7F}">
      <dsp:nvSpPr>
        <dsp:cNvPr id="0" name=""/>
        <dsp:cNvSpPr/>
      </dsp:nvSpPr>
      <dsp:spPr>
        <a:xfrm>
          <a:off x="3327429" y="755213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Employer Registration</a:t>
          </a:r>
          <a:endParaRPr lang="en-MY" sz="1300" kern="1200" dirty="0"/>
        </a:p>
      </dsp:txBody>
      <dsp:txXfrm>
        <a:off x="3358675" y="786459"/>
        <a:ext cx="922229" cy="577576"/>
      </dsp:txXfrm>
    </dsp:sp>
    <dsp:sp modelId="{02604B14-32D1-493A-840E-FD2B0C9BBC3B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952981" y="1081897"/>
              </a:moveTo>
              <a:arcTo wR="1507103" hR="1507103" stAng="20616740" swAng="196651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4C28B-E571-45BB-AF23-50C269583FE5}">
      <dsp:nvSpPr>
        <dsp:cNvPr id="0" name=""/>
        <dsp:cNvSpPr/>
      </dsp:nvSpPr>
      <dsp:spPr>
        <a:xfrm>
          <a:off x="3327429" y="2262317"/>
          <a:ext cx="984721" cy="640068"/>
        </a:xfrm>
        <a:prstGeom prst="roundRect">
          <a:avLst/>
        </a:prstGeom>
        <a:solidFill>
          <a:srgbClr val="0070C0"/>
        </a:solidFill>
        <a:ln>
          <a:solidFill>
            <a:srgbClr val="0070C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E-Learning</a:t>
          </a:r>
          <a:endParaRPr lang="en-MY" sz="1300" kern="1200" dirty="0"/>
        </a:p>
      </dsp:txBody>
      <dsp:txXfrm>
        <a:off x="3358675" y="2293563"/>
        <a:ext cx="922229" cy="577576"/>
      </dsp:txXfrm>
    </dsp:sp>
    <dsp:sp modelId="{B2DB8D6A-5773-4455-B9F7-E0606C67365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2560075" y="2585349"/>
              </a:moveTo>
              <a:arcTo wR="1507103" hR="1507103" stAng="2740767" swAng="149996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0A459-9CDD-4703-AB45-5AB535A3CA73}">
      <dsp:nvSpPr>
        <dsp:cNvPr id="0" name=""/>
        <dsp:cNvSpPr/>
      </dsp:nvSpPr>
      <dsp:spPr>
        <a:xfrm>
          <a:off x="2022239" y="3015869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Exam &amp; Certification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2053485" y="3047115"/>
        <a:ext cx="922229" cy="577576"/>
      </dsp:txXfrm>
    </dsp:sp>
    <dsp:sp modelId="{978A2DB9-4265-4D10-8CA2-083AB04A073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1008459" y="2929325"/>
              </a:moveTo>
              <a:arcTo wR="1507103" hR="1507103" stAng="6559269" swAng="149996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78B9F-D143-4B05-9D0A-6D95B6AED7F4}">
      <dsp:nvSpPr>
        <dsp:cNvPr id="0" name=""/>
        <dsp:cNvSpPr/>
      </dsp:nvSpPr>
      <dsp:spPr>
        <a:xfrm>
          <a:off x="717049" y="2262317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Job Match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748295" y="2293563"/>
        <a:ext cx="922229" cy="577576"/>
      </dsp:txXfrm>
    </dsp:sp>
    <dsp:sp modelId="{53AF71F9-5428-4D01-BC75-D617033F0C0E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61226" y="1932310"/>
              </a:moveTo>
              <a:arcTo wR="1507103" hR="1507103" stAng="9816740" swAng="196651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6230C-D190-44BA-9D66-006C0BDB5F96}">
      <dsp:nvSpPr>
        <dsp:cNvPr id="0" name=""/>
        <dsp:cNvSpPr/>
      </dsp:nvSpPr>
      <dsp:spPr>
        <a:xfrm>
          <a:off x="717049" y="755213"/>
          <a:ext cx="984721" cy="640068"/>
        </a:xfrm>
        <a:prstGeom prst="roundRect">
          <a:avLst/>
        </a:prstGeom>
        <a:solidFill>
          <a:srgbClr val="FF9900"/>
        </a:solidFill>
        <a:ln>
          <a:solidFill>
            <a:srgbClr val="FF99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</a:rPr>
            <a:t>Reporting</a:t>
          </a:r>
          <a:endParaRPr lang="en-MY" sz="1300" kern="1200" dirty="0">
            <a:solidFill>
              <a:schemeClr val="tx1"/>
            </a:solidFill>
          </a:endParaRPr>
        </a:p>
      </dsp:txBody>
      <dsp:txXfrm>
        <a:off x="748295" y="786459"/>
        <a:ext cx="922229" cy="577576"/>
      </dsp:txXfrm>
    </dsp:sp>
    <dsp:sp modelId="{FF8EEBA3-704F-41CE-B3CC-B0A28FC3ADC2}">
      <dsp:nvSpPr>
        <dsp:cNvPr id="0" name=""/>
        <dsp:cNvSpPr/>
      </dsp:nvSpPr>
      <dsp:spPr>
        <a:xfrm>
          <a:off x="1007496" y="321696"/>
          <a:ext cx="3014207" cy="3014207"/>
        </a:xfrm>
        <a:custGeom>
          <a:avLst/>
          <a:gdLst/>
          <a:ahLst/>
          <a:cxnLst/>
          <a:rect l="0" t="0" r="0" b="0"/>
          <a:pathLst>
            <a:path>
              <a:moveTo>
                <a:pt x="454132" y="428858"/>
              </a:moveTo>
              <a:arcTo wR="1507103" hR="1507103" stAng="13540767" swAng="149996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16/2/2017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16/2/2017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6C8B98-CA66-4905-80EA-05659342AD58}" type="slidenum">
              <a:rPr lang="en-MY" smtClean="0"/>
              <a:pPr>
                <a:defRPr/>
              </a:pPr>
              <a:t>13</a:t>
            </a:fld>
            <a:endParaRPr lang="en-M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19</a:t>
            </a:fld>
            <a:endParaRPr lang="en-M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20</a:t>
            </a:fld>
            <a:endParaRPr lang="en-M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21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5</a:t>
            </a:fld>
            <a:endParaRPr lang="en-M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6</a:t>
            </a:fld>
            <a:endParaRPr lang="en-M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7</a:t>
            </a:fld>
            <a:endParaRPr lang="en-M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5FD99-0295-4C81-A2B6-EBDBCF612622}" type="slidenum">
              <a:rPr lang="en-MY" smtClean="0"/>
              <a:pPr>
                <a:defRPr/>
              </a:pPr>
              <a:t>8</a:t>
            </a:fld>
            <a:endParaRPr lang="en-M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B36A3-478F-4161-97ED-61F799BCC1C5}" type="slidenum">
              <a:rPr lang="en-MY" smtClean="0"/>
              <a:pPr>
                <a:defRPr/>
              </a:pPr>
              <a:t>9</a:t>
            </a:fld>
            <a:endParaRPr lang="en-M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1F6C8-108F-4981-A78D-52E4808CDB44}" type="slidenum">
              <a:rPr lang="en-MY" smtClean="0"/>
              <a:pPr>
                <a:defRPr/>
              </a:pPr>
              <a:t>10</a:t>
            </a:fld>
            <a:endParaRPr lang="en-M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50B16-8F48-4FD0-9769-C7BEC640A500}" type="slidenum">
              <a:rPr lang="en-MY" smtClean="0"/>
              <a:pPr>
                <a:defRPr/>
              </a:pPr>
              <a:t>11</a:t>
            </a:fld>
            <a:endParaRPr lang="en-M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36DEA6-D786-4C81-9D51-E91B0983193F}" type="slidenum">
              <a:rPr lang="en-MY" smtClean="0"/>
              <a:pPr>
                <a:defRPr/>
              </a:pPr>
              <a:t>12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2" descr="https://encrypted-tbn2.gstatic.com/images?q=tbn:ANd9GcSdSUtQ6W5zWjpDiUKpmcfCU6ZsmaWJ3lj9iyCJRMIMz7ifah3J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7781"/>
            <a:ext cx="2133600" cy="2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2158425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SPS TRAINING AND PROGRAMME MODULE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27" y="2743200"/>
            <a:ext cx="425067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2360613"/>
            <a:ext cx="1279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3349625"/>
            <a:ext cx="11969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1524000"/>
            <a:ext cx="5651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91025"/>
            <a:ext cx="13747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574800"/>
            <a:ext cx="5778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Training approach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9224" name="Group 2"/>
          <p:cNvGrpSpPr>
            <a:grpSpLocks/>
          </p:cNvGrpSpPr>
          <p:nvPr/>
        </p:nvGrpSpPr>
        <p:grpSpPr bwMode="auto">
          <a:xfrm>
            <a:off x="762000" y="2057400"/>
            <a:ext cx="5449888" cy="3292475"/>
            <a:chOff x="-2286000" y="2057400"/>
            <a:chExt cx="5449889" cy="3292475"/>
          </a:xfrm>
        </p:grpSpPr>
        <p:grpSp>
          <p:nvGrpSpPr>
            <p:cNvPr id="9225" name="Group 18"/>
            <p:cNvGrpSpPr>
              <a:grpSpLocks/>
            </p:cNvGrpSpPr>
            <p:nvPr/>
          </p:nvGrpSpPr>
          <p:grpSpPr bwMode="auto">
            <a:xfrm>
              <a:off x="-2286000" y="2057400"/>
              <a:ext cx="5449889" cy="3292475"/>
              <a:chOff x="6613690" y="1916648"/>
              <a:chExt cx="2335939" cy="303111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613690" y="1916648"/>
                <a:ext cx="2335939" cy="3031116"/>
              </a:xfrm>
              <a:prstGeom prst="roundRect">
                <a:avLst>
                  <a:gd name="adj" fmla="val 5238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1400"/>
              </a:p>
            </p:txBody>
          </p:sp>
          <p:grpSp>
            <p:nvGrpSpPr>
              <p:cNvPr id="9229" name="Group 21"/>
              <p:cNvGrpSpPr>
                <a:grpSpLocks/>
              </p:cNvGrpSpPr>
              <p:nvPr/>
            </p:nvGrpSpPr>
            <p:grpSpPr bwMode="auto">
              <a:xfrm>
                <a:off x="7694031" y="4734797"/>
                <a:ext cx="166319" cy="164450"/>
                <a:chOff x="4446940" y="5280381"/>
                <a:chExt cx="237363" cy="234696"/>
              </a:xfrm>
            </p:grpSpPr>
            <p:sp>
              <p:nvSpPr>
                <p:cNvPr id="16" name="Oval 15"/>
                <p:cNvSpPr>
                  <a:spLocks noChangeArrowheads="1"/>
                </p:cNvSpPr>
                <p:nvPr/>
              </p:nvSpPr>
              <p:spPr bwMode="auto">
                <a:xfrm>
                  <a:off x="4446244" y="5279796"/>
                  <a:ext cx="237917" cy="237777"/>
                </a:xfrm>
                <a:prstGeom prst="ellipse">
                  <a:avLst/>
                </a:prstGeom>
                <a:gradFill flip="none" rotWithShape="1">
                  <a:gsLst>
                    <a:gs pos="29000">
                      <a:schemeClr val="tx1"/>
                    </a:gs>
                    <a:gs pos="73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240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4515191" y="5356970"/>
                  <a:ext cx="100023" cy="102202"/>
                </a:xfrm>
                <a:prstGeom prst="round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400"/>
                </a:p>
              </p:txBody>
            </p:sp>
          </p:grpSp>
          <p:sp>
            <p:nvSpPr>
              <p:cNvPr id="15" name="Freeform 14"/>
              <p:cNvSpPr/>
              <p:nvPr/>
            </p:nvSpPr>
            <p:spPr>
              <a:xfrm>
                <a:off x="7324066" y="1934186"/>
                <a:ext cx="1608552" cy="2035846"/>
              </a:xfrm>
              <a:custGeom>
                <a:avLst/>
                <a:gdLst>
                  <a:gd name="connsiteX0" fmla="*/ 0 w 2296537"/>
                  <a:gd name="connsiteY0" fmla="*/ 0 h 2906437"/>
                  <a:gd name="connsiteX1" fmla="*/ 2121915 w 2296537"/>
                  <a:gd name="connsiteY1" fmla="*/ 0 h 2906437"/>
                  <a:gd name="connsiteX2" fmla="*/ 2296537 w 2296537"/>
                  <a:gd name="connsiteY2" fmla="*/ 174622 h 2906437"/>
                  <a:gd name="connsiteX3" fmla="*/ 2296537 w 2296537"/>
                  <a:gd name="connsiteY3" fmla="*/ 2906437 h 29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537" h="2906437">
                    <a:moveTo>
                      <a:pt x="0" y="0"/>
                    </a:moveTo>
                    <a:lnTo>
                      <a:pt x="2121915" y="0"/>
                    </a:lnTo>
                    <a:cubicBezTo>
                      <a:pt x="2218356" y="0"/>
                      <a:pt x="2296537" y="78181"/>
                      <a:pt x="2296537" y="174622"/>
                    </a:cubicBezTo>
                    <a:lnTo>
                      <a:pt x="2296537" y="2906437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2400"/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-2133600" y="2209800"/>
              <a:ext cx="5105401" cy="2895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MY"/>
            </a:p>
          </p:txBody>
        </p:sp>
        <p:sp>
          <p:nvSpPr>
            <p:cNvPr id="9227" name="TextBox 1"/>
            <p:cNvSpPr txBox="1">
              <a:spLocks noChangeArrowheads="1"/>
            </p:cNvSpPr>
            <p:nvPr/>
          </p:nvSpPr>
          <p:spPr bwMode="auto">
            <a:xfrm>
              <a:off x="-1752600" y="2209800"/>
              <a:ext cx="4248150" cy="2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/>
                <a:t>Main Approach-Class Room Training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Min 10-20 Participation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3 Modules (SPS, </a:t>
              </a:r>
              <a:r>
                <a:rPr lang="en-US" altLang="en-US" sz="1600" dirty="0" err="1"/>
                <a:t>SPSLite</a:t>
              </a:r>
              <a:r>
                <a:rPr lang="en-US" altLang="en-US" sz="1600" dirty="0"/>
                <a:t> &amp; </a:t>
              </a:r>
              <a:r>
                <a:rPr lang="en-US" altLang="en-US" sz="1600" dirty="0" err="1"/>
                <a:t>SPSWeb</a:t>
              </a:r>
              <a:r>
                <a:rPr lang="en-US" altLang="en-US" sz="1600" dirty="0"/>
                <a:t>)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2 Days Training + 1 Day Exam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Online Certification (.pdf format) </a:t>
              </a:r>
            </a:p>
            <a:p>
              <a:pPr eaLnBrk="1" hangingPunct="1">
                <a:spcBef>
                  <a:spcPct val="0"/>
                </a:spcBef>
              </a:pPr>
              <a:endParaRPr lang="en-US" altLang="en-US" sz="1800" dirty="0"/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800" b="1" dirty="0"/>
                <a:t>Optional Training Approach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Web Based Training Seminar (Webinar)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Video Training &amp; Tutorials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Mobile Video Training &amp; Tutorials</a:t>
              </a:r>
            </a:p>
            <a:p>
              <a:pPr lvl="1" eaLnBrk="1" hangingPunct="1">
                <a:spcBef>
                  <a:spcPct val="0"/>
                </a:spcBef>
              </a:pPr>
              <a:r>
                <a:rPr lang="en-US" altLang="en-US" sz="1600" dirty="0"/>
                <a:t>Online Training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512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>
            <a:off x="1295400" y="3581400"/>
            <a:ext cx="1828800" cy="1557338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9" name="Hexagon 18"/>
          <p:cNvSpPr/>
          <p:nvPr/>
        </p:nvSpPr>
        <p:spPr>
          <a:xfrm>
            <a:off x="4267200" y="3581400"/>
            <a:ext cx="1828800" cy="1557338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03538" y="3200400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Business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Documentation</a:t>
            </a:r>
            <a:endParaRPr lang="en-MY" altLang="en-US" sz="1600" b="1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609600" y="1295400"/>
            <a:ext cx="6935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MY" altLang="en-US" sz="1600"/>
              <a:t>We are proud to offer training and certification to support Pi1M needs including: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671219" y="4038599"/>
            <a:ext cx="1020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SPSLite</a:t>
            </a:r>
            <a:r>
              <a:rPr lang="en-US" altLang="en-US" sz="16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CashBook</a:t>
            </a:r>
            <a:endParaRPr lang="en-MY" altLang="en-US" sz="1600" b="1" dirty="0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5883275" y="4876800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SPSLite</a:t>
            </a:r>
            <a:r>
              <a:rPr lang="en-US" altLang="en-US" sz="16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Website Advance</a:t>
            </a:r>
            <a:endParaRPr lang="en-MY" altLang="en-US" sz="1600" b="1" dirty="0"/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295400" y="4161631"/>
            <a:ext cx="1697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SPS Basic Training</a:t>
            </a:r>
            <a:endParaRPr lang="en-MY" altLang="en-US" sz="1600" b="1" dirty="0"/>
          </a:p>
        </p:txBody>
      </p:sp>
      <p:pic>
        <p:nvPicPr>
          <p:cNvPr id="1025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59038"/>
            <a:ext cx="10937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xagon 1"/>
          <p:cNvSpPr/>
          <p:nvPr/>
        </p:nvSpPr>
        <p:spPr>
          <a:xfrm>
            <a:off x="1295400" y="1905000"/>
            <a:ext cx="1828800" cy="1557338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6" name="Hexagon 15"/>
          <p:cNvSpPr/>
          <p:nvPr/>
        </p:nvSpPr>
        <p:spPr>
          <a:xfrm>
            <a:off x="2743200" y="2743200"/>
            <a:ext cx="1828800" cy="1557338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17" name="Hexagon 16"/>
          <p:cNvSpPr/>
          <p:nvPr/>
        </p:nvSpPr>
        <p:spPr>
          <a:xfrm>
            <a:off x="4267200" y="1947863"/>
            <a:ext cx="1828800" cy="1557337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2" name="Hexagon 21"/>
          <p:cNvSpPr/>
          <p:nvPr/>
        </p:nvSpPr>
        <p:spPr>
          <a:xfrm>
            <a:off x="2819400" y="4386263"/>
            <a:ext cx="1828800" cy="1557337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3" name="Hexagon 22"/>
          <p:cNvSpPr/>
          <p:nvPr/>
        </p:nvSpPr>
        <p:spPr>
          <a:xfrm>
            <a:off x="5791200" y="4386263"/>
            <a:ext cx="1828800" cy="1557337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Training modules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0258" name="Rectangle 9"/>
          <p:cNvSpPr>
            <a:spLocks noChangeArrowheads="1"/>
          </p:cNvSpPr>
          <p:nvPr/>
        </p:nvSpPr>
        <p:spPr bwMode="auto">
          <a:xfrm>
            <a:off x="3047526" y="4872831"/>
            <a:ext cx="1357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/>
              <a:t>SPSLite</a:t>
            </a:r>
            <a:r>
              <a:rPr lang="en-US" altLang="en-US" sz="16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Website Basic</a:t>
            </a:r>
            <a:endParaRPr lang="en-MY" altLang="en-US" sz="16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75340"/>
            <a:ext cx="1298433" cy="496460"/>
          </a:xfrm>
          <a:prstGeom prst="rect">
            <a:avLst/>
          </a:prstGeom>
        </p:spPr>
      </p:pic>
      <p:sp>
        <p:nvSpPr>
          <p:cNvPr id="21" name="Hexagon 20"/>
          <p:cNvSpPr/>
          <p:nvPr/>
        </p:nvSpPr>
        <p:spPr>
          <a:xfrm>
            <a:off x="5791200" y="2802731"/>
            <a:ext cx="1828800" cy="1557337"/>
          </a:xfrm>
          <a:prstGeom prst="hexagon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904008" y="3395246"/>
            <a:ext cx="1582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/>
              <a:t>SPS Certification</a:t>
            </a:r>
            <a:endParaRPr lang="en-MY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573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031017"/>
              </p:ext>
            </p:extLst>
          </p:nvPr>
        </p:nvGraphicFramePr>
        <p:xfrm>
          <a:off x="663575" y="1706563"/>
          <a:ext cx="8207374" cy="2713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059"/>
                <a:gridCol w="1719428"/>
                <a:gridCol w="838200"/>
                <a:gridCol w="1905000"/>
                <a:gridCol w="838200"/>
                <a:gridCol w="1295400"/>
                <a:gridCol w="1208087"/>
              </a:tblGrid>
              <a:tr h="731632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No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LIST</a:t>
                      </a:r>
                      <a:r>
                        <a:rPr lang="en-MY" sz="1400" baseline="0" dirty="0" smtClean="0"/>
                        <a:t> OF </a:t>
                      </a:r>
                      <a:r>
                        <a:rPr lang="en-MY" sz="1400" dirty="0" smtClean="0"/>
                        <a:t>TRAINING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Class Room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Web/ Mobile Training Video &amp; Tutorial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Webinar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Online Training Materials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Online Test &amp; Examination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Business Documentation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smtClean="0"/>
                        <a:t>SPS Basic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48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Training 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(Basic)</a:t>
                      </a:r>
                      <a:endParaRPr lang="en-MY" sz="1200" dirty="0" smtClean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(Advance)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400" baseline="0" dirty="0" smtClean="0"/>
                        <a:t>√</a:t>
                      </a:r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Training modules……</a:t>
            </a:r>
            <a:r>
              <a:rPr lang="en-US" sz="2200" dirty="0" err="1" smtClean="0">
                <a:solidFill>
                  <a:schemeClr val="tx1"/>
                </a:solidFill>
                <a:latin typeface="Arial Black"/>
              </a:rPr>
              <a:t>cont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876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76964"/>
              </p:ext>
            </p:extLst>
          </p:nvPr>
        </p:nvGraphicFramePr>
        <p:xfrm>
          <a:off x="468313" y="1676400"/>
          <a:ext cx="8447088" cy="3905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0206"/>
                <a:gridCol w="2049556"/>
                <a:gridCol w="1746864"/>
                <a:gridCol w="1271113"/>
                <a:gridCol w="1251550"/>
                <a:gridCol w="1447799"/>
              </a:tblGrid>
              <a:tr h="35082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No.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dirty="0" smtClean="0"/>
                        <a:t>TRAINING MODULES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dirty="0" smtClean="0"/>
                        <a:t>TARGET USER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dirty="0" smtClean="0"/>
                        <a:t>FREQUENCY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dirty="0" smtClean="0"/>
                        <a:t>DURATION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700" dirty="0" smtClean="0"/>
                        <a:t>RESOURCES</a:t>
                      </a:r>
                      <a:endParaRPr lang="en-MY" sz="1700" dirty="0"/>
                    </a:p>
                  </a:txBody>
                  <a:tcPr marL="91423" marR="91423" marT="45673" marB="45673">
                    <a:solidFill>
                      <a:srgbClr val="0070C0"/>
                    </a:solidFill>
                  </a:tcPr>
                </a:tc>
              </a:tr>
              <a:tr h="82283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 1</a:t>
                      </a:r>
                      <a:endParaRPr lang="en-MY" sz="1600" dirty="0"/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600" baseline="0" dirty="0" smtClean="0"/>
                        <a:t>Basic Accounting &amp; Business Documentation</a:t>
                      </a:r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 smtClean="0"/>
                        <a:t>Micro Entrepreneurs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SPS Leavers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Under Graduates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Graduates</a:t>
                      </a:r>
                      <a:endParaRPr lang="en-MY" sz="1600" baseline="0" dirty="0" smtClean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Weekly</a:t>
                      </a:r>
                      <a:endParaRPr lang="en-MY" sz="1600" dirty="0" smtClean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1 </a:t>
                      </a:r>
                      <a:r>
                        <a:rPr lang="en-US" sz="1200" baseline="0" dirty="0" smtClean="0"/>
                        <a:t>1/2</a:t>
                      </a:r>
                      <a:r>
                        <a:rPr lang="en-US" sz="1600" baseline="0" dirty="0" smtClean="0"/>
                        <a:t> Hours</a:t>
                      </a:r>
                      <a:endParaRPr lang="en-MY" sz="1600" baseline="0" dirty="0" smtClean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3 Persons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85934"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 marL="91423" marR="91423" marT="45686" marB="456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SPSLite Training &amp;</a:t>
                      </a:r>
                      <a:r>
                        <a:rPr lang="en-MY" sz="1600" baseline="0" dirty="0" smtClean="0"/>
                        <a:t> </a:t>
                      </a:r>
                      <a:r>
                        <a:rPr lang="en-MY" sz="1600" dirty="0" smtClean="0"/>
                        <a:t>Basic/ Advance SPSLite</a:t>
                      </a:r>
                      <a:r>
                        <a:rPr lang="en-MY" sz="1600" baseline="0" dirty="0" smtClean="0"/>
                        <a:t> </a:t>
                      </a:r>
                      <a:r>
                        <a:rPr lang="en-MY" sz="1600" dirty="0" smtClean="0"/>
                        <a:t>Website Training </a:t>
                      </a:r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200" baseline="0" dirty="0" smtClean="0"/>
                    </a:p>
                  </a:txBody>
                  <a:tcPr marL="91423" marR="91423" marT="45686" marB="45686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1 </a:t>
                      </a:r>
                      <a:r>
                        <a:rPr lang="en-US" sz="1200" baseline="0" dirty="0" smtClean="0"/>
                        <a:t>1/2</a:t>
                      </a:r>
                      <a:r>
                        <a:rPr lang="en-US" sz="1600" baseline="0" dirty="0" smtClean="0"/>
                        <a:t> Hours</a:t>
                      </a:r>
                      <a:endParaRPr lang="en-MY" sz="1600" baseline="0" dirty="0" smtClean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 marL="91423" marR="91423" marT="45686" marB="45686"/>
                </a:tc>
              </a:tr>
              <a:tr h="822831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DAY 2</a:t>
                      </a:r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600" dirty="0" smtClean="0"/>
                        <a:t>SPS Training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200" baseline="0" dirty="0" smtClean="0"/>
                    </a:p>
                  </a:txBody>
                  <a:tcPr marL="91423" marR="91423" marT="45686" marB="45686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hours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 marL="91423" marR="91423" marT="45686" marB="45686"/>
                </a:tc>
              </a:tr>
              <a:tr h="822831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DAY 3</a:t>
                      </a:r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 Full</a:t>
                      </a:r>
                      <a:r>
                        <a:rPr lang="en-US" sz="1600" baseline="0" dirty="0" smtClean="0"/>
                        <a:t> Day Examination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200" baseline="0" dirty="0" smtClean="0"/>
                    </a:p>
                  </a:txBody>
                  <a:tcPr marL="91423" marR="91423" marT="45686" marB="45686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  <a:tc>
                  <a:txBody>
                    <a:bodyPr/>
                    <a:lstStyle/>
                    <a:p>
                      <a:pPr algn="l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 marL="91423" marR="91423" marT="45686" marB="45686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Target audience…...</a:t>
            </a:r>
            <a:r>
              <a:rPr lang="en-US" sz="2200" dirty="0" err="1" smtClean="0">
                <a:solidFill>
                  <a:schemeClr val="tx1"/>
                </a:solidFill>
                <a:latin typeface="Arial Black"/>
              </a:rPr>
              <a:t>cont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75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95488"/>
              </p:ext>
            </p:extLst>
          </p:nvPr>
        </p:nvGraphicFramePr>
        <p:xfrm>
          <a:off x="152400" y="1570038"/>
          <a:ext cx="8839200" cy="361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60"/>
                <a:gridCol w="1094740"/>
                <a:gridCol w="1409700"/>
                <a:gridCol w="810260"/>
                <a:gridCol w="2283460"/>
                <a:gridCol w="810260"/>
                <a:gridCol w="1620520"/>
              </a:tblGrid>
              <a:tr h="8229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Details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8.00</a:t>
                      </a:r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  <a:p>
                      <a:pPr algn="ctr"/>
                      <a:r>
                        <a:rPr lang="en-US" sz="1600" dirty="0" smtClean="0"/>
                        <a:t>9.00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I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9.00-10.30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10.30 </a:t>
                      </a:r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  <a:p>
                      <a:pPr algn="ctr"/>
                      <a:r>
                        <a:rPr lang="en-US" sz="1600" dirty="0" smtClean="0"/>
                        <a:t>11.00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II</a:t>
                      </a:r>
                    </a:p>
                    <a:p>
                      <a:pPr algn="ctr"/>
                      <a:r>
                        <a:rPr lang="en-US" sz="1600" dirty="0" smtClean="0"/>
                        <a:t>11.00-13.00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13.00</a:t>
                      </a:r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  <a:p>
                      <a:pPr algn="ctr"/>
                      <a:r>
                        <a:rPr lang="en-US" sz="1600" dirty="0" smtClean="0"/>
                        <a:t>14.30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Session III</a:t>
                      </a:r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14.30-17.00</a:t>
                      </a:r>
                      <a:endParaRPr lang="en-MY" sz="1600" dirty="0"/>
                    </a:p>
                  </a:txBody>
                  <a:tcPr marT="45712" marB="45712">
                    <a:solidFill>
                      <a:srgbClr val="0070C0"/>
                    </a:solidFill>
                  </a:tcPr>
                </a:tc>
              </a:tr>
              <a:tr h="11580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 1</a:t>
                      </a:r>
                      <a:endParaRPr lang="en-MY" sz="14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Registration &amp; Breakfast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Basic Accounting &amp; Business Documentation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Tea Break</a:t>
                      </a:r>
                      <a:endParaRPr lang="en-MY" sz="1200" dirty="0"/>
                    </a:p>
                  </a:txBody>
                  <a:tcPr marT="45712" marB="457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SPS Lite (Overview, Set Up</a:t>
                      </a:r>
                      <a:r>
                        <a:rPr lang="en-US" sz="1200" baseline="0" dirty="0" smtClean="0"/>
                        <a:t> Process &amp; Expenses Modules)</a:t>
                      </a:r>
                      <a:r>
                        <a:rPr lang="en-US" sz="1200" dirty="0" smtClean="0"/>
                        <a:t> 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Lunch</a:t>
                      </a:r>
                      <a:endParaRPr lang="en-MY" sz="1200" dirty="0"/>
                    </a:p>
                  </a:txBody>
                  <a:tcPr marT="45712" marB="457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SPS Lite (Sales, general &amp; Report Modules)</a:t>
                      </a:r>
                    </a:p>
                    <a:p>
                      <a:r>
                        <a:rPr lang="en-US" sz="1200" dirty="0" smtClean="0"/>
                        <a:t>SPS</a:t>
                      </a:r>
                      <a:r>
                        <a:rPr lang="en-US" sz="1200" baseline="0" dirty="0" smtClean="0"/>
                        <a:t> Web (Overview &amp; Setup Modules)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580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 2</a:t>
                      </a:r>
                      <a:endParaRPr lang="en-MY" sz="14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Breakfast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SPS Full Set</a:t>
                      </a:r>
                      <a:r>
                        <a:rPr lang="en-US" sz="1200" baseline="0" dirty="0" smtClean="0"/>
                        <a:t> (Overview &amp; Set Up Process Modules)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SPS Full Set (Inventory, Purchase &amp; Account Payable Modules)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MY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SPS Full Set (Sales, Account receivables, Other payment, GST &amp; Financial Report Modules)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25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Day3</a:t>
                      </a:r>
                      <a:endParaRPr lang="en-MY" sz="14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Breakfast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Examination &amp; Assessment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Lunch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Dismiss</a:t>
                      </a:r>
                      <a:endParaRPr lang="en-MY" sz="1200" dirty="0"/>
                    </a:p>
                  </a:txBody>
                  <a:tcPr marT="45712" marB="45712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Program schedule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0558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2783"/>
              </p:ext>
            </p:extLst>
          </p:nvPr>
        </p:nvGraphicFramePr>
        <p:xfrm>
          <a:off x="228600" y="964191"/>
          <a:ext cx="8534400" cy="520800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61269"/>
                <a:gridCol w="3719120"/>
                <a:gridCol w="3954011"/>
              </a:tblGrid>
              <a:tr h="3795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Training 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47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8902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MY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Basic Accounting Knowledge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Objective: To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Expose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normal business process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as well as basic accounting knowledge to participants.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Flow of Accounting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Documents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Double Entry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Balance Sheet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Income Statement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SPS </a:t>
                      </a:r>
                      <a:r>
                        <a:rPr lang="en-MY" sz="1600" u="none" strike="noStrike" baseline="0" dirty="0" err="1" smtClean="0">
                          <a:solidFill>
                            <a:schemeClr val="tx1"/>
                          </a:solidFill>
                        </a:rPr>
                        <a:t>Lite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Objective: To Familiarize participants with the basic book keeping system.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Overview of SPS </a:t>
                      </a:r>
                      <a:r>
                        <a:rPr lang="en-MY" sz="1600" u="none" strike="noStrike" baseline="0" dirty="0" err="1" smtClean="0">
                          <a:solidFill>
                            <a:schemeClr val="tx1"/>
                          </a:solidFill>
                        </a:rPr>
                        <a:t>Lite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Setup Process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Company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Fixed Asset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Bank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Loan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Expenses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COGS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Purchase of Fixed Assets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Program breakdown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98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55420"/>
              </p:ext>
            </p:extLst>
          </p:nvPr>
        </p:nvGraphicFramePr>
        <p:xfrm>
          <a:off x="228600" y="1402080"/>
          <a:ext cx="8534400" cy="46177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61269"/>
                <a:gridCol w="3719120"/>
                <a:gridCol w="3954011"/>
              </a:tblGrid>
              <a:tr h="3795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Training 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47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890271"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MY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Bank Transfer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Loan Repayment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Loan Receive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Reports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Profit &amp; Loss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Account Balance Summary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Fixed Assets Report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Loan Report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SME Cash Flow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Posted Journal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SPS Personal Web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Objective: To Empower Business Marketing Tools Through Website.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Overview of Personal Web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Setup Process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Front Page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Menu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About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Product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err="1" smtClean="0">
                          <a:solidFill>
                            <a:schemeClr val="tx1"/>
                          </a:solidFill>
                        </a:rPr>
                        <a:t>Testimoni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Contact Us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Program breakdown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9286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39343"/>
              </p:ext>
            </p:extLst>
          </p:nvPr>
        </p:nvGraphicFramePr>
        <p:xfrm>
          <a:off x="228600" y="1055631"/>
          <a:ext cx="8534400" cy="496416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61269"/>
                <a:gridCol w="3719120"/>
                <a:gridCol w="3954011"/>
              </a:tblGrid>
              <a:tr h="37953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 Training 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479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8902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MY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q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SPS Accounting Software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Objective: </a:t>
                      </a:r>
                      <a:r>
                        <a:rPr lang="en-MY" sz="1600" dirty="0" smtClean="0">
                          <a:solidFill>
                            <a:schemeClr val="tx1"/>
                          </a:solidFill>
                        </a:rPr>
                        <a:t>To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Maintain Systematic Records of Business Transaction in Order to Generate Various Report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SPS Overview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Overview of SPS Product </a:t>
                      </a:r>
                    </a:p>
                    <a:p>
                      <a:pPr marL="457200" lvl="1" indent="0" algn="l">
                        <a:buFont typeface="Wingdings" panose="05000000000000000000" pitchFamily="2" charset="2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Setup Process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Company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User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User Access Right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Chart of Account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System &amp; General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Form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Financial Year Calendar </a:t>
                      </a:r>
                      <a:endParaRPr lang="en-MY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Purchasing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Supplier Setup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Purchase Order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Purchase receive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Account Payable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Purchase Invoice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Purchase Debit/Credit Note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Supplier Payment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Report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Program breakdown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030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43436"/>
              </p:ext>
            </p:extLst>
          </p:nvPr>
        </p:nvGraphicFramePr>
        <p:xfrm>
          <a:off x="152400" y="1295400"/>
          <a:ext cx="8610600" cy="457200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68959"/>
                <a:gridCol w="3752326"/>
                <a:gridCol w="3989315"/>
              </a:tblGrid>
              <a:tr h="37174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SPS</a:t>
                      </a:r>
                      <a:r>
                        <a:rPr lang="en-US" sz="1800" baseline="0" dirty="0" smtClean="0"/>
                        <a:t> Training </a:t>
                      </a:r>
                      <a:r>
                        <a:rPr lang="en-US" sz="1800" dirty="0" smtClean="0"/>
                        <a:t>Module</a:t>
                      </a:r>
                      <a:r>
                        <a:rPr lang="en-US" sz="1800" baseline="0" dirty="0" smtClean="0"/>
                        <a:t> Details</a:t>
                      </a:r>
                      <a:endParaRPr lang="en-MY" sz="1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407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Subjects</a:t>
                      </a:r>
                      <a:endParaRPr lang="en-MY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8594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MY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Customer Setup 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Sales Quotation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Sales Order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Delivery Order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MY" sz="16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Account Receivables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Sales Invoice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Sales Debit &amp; Credit Note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Customer Payment Received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MY" sz="16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Account Receivable Report 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Other Payment &amp; Other Receive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Goods &amp; Services Tax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GST Setup  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Bad Debt Relief &amp; Bad Debt Recover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GST Report, GST -03 &amp; Relevant Report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Financial Report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Trial Balance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Profit &amp; Loss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Balance Sheet</a:t>
                      </a:r>
                    </a:p>
                    <a:p>
                      <a:pPr marL="457200" lvl="1" indent="0">
                        <a:buFont typeface="Wingdings" panose="05000000000000000000" pitchFamily="2" charset="2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MY" sz="1600" u="none" strike="noStrike" baseline="0" dirty="0" smtClean="0">
                          <a:solidFill>
                            <a:schemeClr val="tx1"/>
                          </a:solidFill>
                        </a:rPr>
                        <a:t>Zakat &amp; </a:t>
                      </a:r>
                      <a:r>
                        <a:rPr lang="en-MY" sz="1600" u="none" strike="noStrike" baseline="0" dirty="0" err="1" smtClean="0">
                          <a:solidFill>
                            <a:schemeClr val="tx1"/>
                          </a:solidFill>
                        </a:rPr>
                        <a:t>Wakaf</a:t>
                      </a:r>
                      <a:endParaRPr lang="en-MY" sz="1600" u="none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MY" sz="1600" u="none" strike="noStrike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Program breakdown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098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7200" y="1219200"/>
            <a:ext cx="5724099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MY" altLang="en-US" sz="1800" dirty="0" smtClean="0"/>
              <a:t>SPS Certification are categorized as follows:</a:t>
            </a:r>
          </a:p>
          <a:p>
            <a:pPr marL="342900" indent="-342900" algn="just">
              <a:buFont typeface="Arial" charset="0"/>
              <a:buAutoNum type="arabicPeriod"/>
            </a:pPr>
            <a:r>
              <a:rPr lang="en-MY" altLang="en-US" sz="1600" dirty="0" smtClean="0"/>
              <a:t>Certification of Achievement</a:t>
            </a:r>
          </a:p>
          <a:p>
            <a:pPr marL="342900" indent="-342900" algn="just">
              <a:buFont typeface="Arial" charset="0"/>
              <a:buAutoNum type="arabicPeriod"/>
            </a:pPr>
            <a:r>
              <a:rPr lang="en-MY" altLang="en-US" sz="1600" dirty="0" smtClean="0"/>
              <a:t>Certification of Participation</a:t>
            </a:r>
            <a:endParaRPr lang="en-MY" altLang="en-US" sz="1600" dirty="0"/>
          </a:p>
          <a:p>
            <a:pPr algn="just">
              <a:buFont typeface="Arial" charset="0"/>
              <a:buNone/>
            </a:pPr>
            <a:endParaRPr lang="en-US" altLang="en-US" sz="1000" dirty="0"/>
          </a:p>
          <a:p>
            <a:pPr algn="just">
              <a:buFont typeface="Arial" charset="0"/>
              <a:buNone/>
            </a:pPr>
            <a:r>
              <a:rPr lang="en-MY" altLang="en-US" sz="1800" dirty="0" smtClean="0"/>
              <a:t>SPS PI1M training certification will be endorsed by below reputable institution depending on the location of the SPS PI1M program situated:</a:t>
            </a:r>
          </a:p>
          <a:p>
            <a:pPr algn="just">
              <a:buNone/>
            </a:pPr>
            <a:endParaRPr lang="en-US" altLang="en-US" sz="1600" dirty="0" smtClean="0"/>
          </a:p>
          <a:p>
            <a:pPr algn="just">
              <a:buNone/>
            </a:pPr>
            <a:endParaRPr lang="en-US" altLang="en-US" sz="1600" dirty="0"/>
          </a:p>
          <a:p>
            <a:pPr algn="just">
              <a:buNone/>
            </a:pPr>
            <a:endParaRPr lang="en-MY" alt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SPS certification introduction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66" y="1219200"/>
            <a:ext cx="2324100" cy="247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3" y="3008199"/>
            <a:ext cx="734823" cy="29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72" y="3956843"/>
            <a:ext cx="18684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49409" y="3819524"/>
            <a:ext cx="2324098" cy="1033461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649409" y="4581524"/>
            <a:ext cx="2324098" cy="828675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3009901" y="3812700"/>
            <a:ext cx="2324098" cy="981076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 bwMode="auto">
          <a:xfrm>
            <a:off x="3009902" y="4652168"/>
            <a:ext cx="2324098" cy="758032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75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Fact sheet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399" y="1301889"/>
            <a:ext cx="81534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/>
              <a:t>The 3 days education/ training program it’s not perceived only as </a:t>
            </a:r>
            <a:r>
              <a:rPr lang="en-US" b="1" dirty="0"/>
              <a:t>3 days training program, but it is essentially a 3 days fundamental </a:t>
            </a:r>
            <a:r>
              <a:rPr lang="en-US" b="1" dirty="0" smtClean="0"/>
              <a:t>training program </a:t>
            </a:r>
            <a:r>
              <a:rPr lang="en-US" b="1" dirty="0"/>
              <a:t>+ 5 years </a:t>
            </a:r>
            <a:r>
              <a:rPr lang="en-US" b="1" dirty="0" smtClean="0"/>
              <a:t>of continuous learning.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MY" b="1" dirty="0" smtClean="0"/>
              <a:t>SPS Learning &amp; Job Matching Platform aims to provide PI1M community a learning opportunities as </a:t>
            </a:r>
            <a:r>
              <a:rPr lang="en-MY" b="1" dirty="0"/>
              <a:t>well as </a:t>
            </a:r>
            <a:r>
              <a:rPr lang="en-MY" b="1" dirty="0" smtClean="0"/>
              <a:t>employment opportunities.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 smtClean="0"/>
              <a:t>It </a:t>
            </a:r>
            <a:r>
              <a:rPr lang="en-MY" sz="1600" dirty="0"/>
              <a:t>consists of </a:t>
            </a:r>
            <a:r>
              <a:rPr lang="en-MY" sz="1600" dirty="0" smtClean="0"/>
              <a:t>a short</a:t>
            </a:r>
            <a:r>
              <a:rPr lang="en-MY" sz="1600" dirty="0"/>
              <a:t>, free, high quality, </a:t>
            </a:r>
            <a:r>
              <a:rPr lang="en-MY" sz="1600" dirty="0" smtClean="0"/>
              <a:t>self-directed, support </a:t>
            </a:r>
            <a:r>
              <a:rPr lang="en-MY" sz="1600" dirty="0"/>
              <a:t>focused functions and activities </a:t>
            </a:r>
            <a:r>
              <a:rPr lang="en-MY" sz="1600" dirty="0" smtClean="0"/>
              <a:t>for PI1M participants to go for an extra miles in CPC Product Offerings as </a:t>
            </a:r>
            <a:r>
              <a:rPr lang="en-MY" sz="1600" dirty="0"/>
              <a:t>well as professional and personal development</a:t>
            </a:r>
            <a:r>
              <a:rPr lang="en-MY" sz="1600" dirty="0" smtClean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MY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/>
              <a:t>Courses are developed by </a:t>
            </a:r>
            <a:r>
              <a:rPr lang="en-MY" sz="1600" dirty="0" smtClean="0"/>
              <a:t>CPC subject </a:t>
            </a:r>
            <a:r>
              <a:rPr lang="en-MY" sz="1600" dirty="0"/>
              <a:t>matter </a:t>
            </a:r>
            <a:r>
              <a:rPr lang="en-MY" sz="1600" dirty="0" smtClean="0"/>
              <a:t>experts and participation academician from our TAF participating universities. The </a:t>
            </a:r>
            <a:r>
              <a:rPr lang="en-MY" sz="1600" dirty="0"/>
              <a:t>Learning platform is </a:t>
            </a:r>
            <a:r>
              <a:rPr lang="en-MY" sz="1600" dirty="0" smtClean="0"/>
              <a:t>made available at all times for all PI1M participants.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MY" sz="16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MY" sz="1600" dirty="0" smtClean="0"/>
              <a:t>Simultaneously, the above will be made accessible for all potential employers and all academician to assess potential candidates for their further engagement.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31205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0" y="2031153"/>
            <a:ext cx="2438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en-MY" altLang="en-US" sz="1800" dirty="0" smtClean="0"/>
              <a:t>SPS Certification </a:t>
            </a:r>
            <a:r>
              <a:rPr lang="en-US" altLang="en-US" sz="1800" dirty="0" smtClean="0"/>
              <a:t>of achievement will be given for those participant whom full participate in the SPS PI1M training program and achieve minimum marking </a:t>
            </a:r>
            <a:r>
              <a:rPr lang="en-US" altLang="en-US" sz="1800" dirty="0"/>
              <a:t>level set up in the examination</a:t>
            </a:r>
            <a:r>
              <a:rPr lang="en-US" altLang="en-US" sz="1800" dirty="0" smtClean="0"/>
              <a:t>.</a:t>
            </a:r>
            <a:endParaRPr lang="en-MY" altLang="en-US" sz="1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Certification of achievement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219200"/>
            <a:ext cx="4107644" cy="49583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0" y="2031153"/>
            <a:ext cx="2438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MY" altLang="en-US" sz="1800" dirty="0" smtClean="0"/>
              <a:t>While on the other hand, SPS Certification </a:t>
            </a:r>
            <a:r>
              <a:rPr lang="en-US" altLang="en-US" sz="1800" dirty="0" smtClean="0"/>
              <a:t>of participation will be given for those participant whom full participate in the SPS PI1M training program </a:t>
            </a:r>
            <a:r>
              <a:rPr lang="en-US" altLang="en-US" sz="1800" smtClean="0"/>
              <a:t>and did </a:t>
            </a:r>
            <a:r>
              <a:rPr lang="en-US" altLang="en-US" sz="1800" dirty="0" smtClean="0"/>
              <a:t>not achieve minimum marking level set up in the examination.</a:t>
            </a:r>
            <a:endParaRPr lang="en-MY" altLang="en-US" sz="16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Certification of participation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1219382"/>
            <a:ext cx="4267200" cy="49737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E-Learning Materials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72814"/>
              </p:ext>
            </p:extLst>
          </p:nvPr>
        </p:nvGraphicFramePr>
        <p:xfrm>
          <a:off x="457200" y="1600200"/>
          <a:ext cx="8153400" cy="16763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No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/>
                        <a:t>LIST</a:t>
                      </a:r>
                      <a:r>
                        <a:rPr lang="en-MY" sz="1400" baseline="0" dirty="0" smtClean="0"/>
                        <a:t> OF </a:t>
                      </a:r>
                      <a:r>
                        <a:rPr lang="en-MY" sz="1400" dirty="0" smtClean="0"/>
                        <a:t>TRAININGS</a:t>
                      </a:r>
                      <a:endParaRPr lang="en-MY" sz="14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Business Documentation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smtClean="0"/>
                        <a:t>SPS Basic Training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Training 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(Basic)</a:t>
                      </a:r>
                      <a:endParaRPr lang="en-MY" sz="1200" dirty="0" smtClean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200" dirty="0" err="1" smtClean="0"/>
                        <a:t>SPSLite</a:t>
                      </a:r>
                      <a:r>
                        <a:rPr lang="en-MY" sz="1200" dirty="0" smtClean="0"/>
                        <a:t> Web</a:t>
                      </a:r>
                      <a:r>
                        <a:rPr lang="en-MY" sz="1200" baseline="0" dirty="0" smtClean="0"/>
                        <a:t>site Training (Advance)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999952"/>
              </p:ext>
            </p:extLst>
          </p:nvPr>
        </p:nvGraphicFramePr>
        <p:xfrm>
          <a:off x="457200" y="3611916"/>
          <a:ext cx="8153400" cy="16458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7620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 OF CONTENT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Web</a:t>
                      </a:r>
                      <a:r>
                        <a:rPr lang="en-US" sz="1200" baseline="0" dirty="0" smtClean="0"/>
                        <a:t> Online Seminar (Webinar)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Video Training &amp; Tutorial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Training Materials (Web &amp; Mobile)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Test &amp; Examination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Online Certification</a:t>
                      </a:r>
                      <a:endParaRPr lang="en-MY" sz="1200" dirty="0"/>
                    </a:p>
                  </a:txBody>
                  <a:tcPr marL="91423" marR="91423" marT="45717" marB="4571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40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The SYSTEM modules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589500676"/>
              </p:ext>
            </p:extLst>
          </p:nvPr>
        </p:nvGraphicFramePr>
        <p:xfrm>
          <a:off x="4419600" y="1752600"/>
          <a:ext cx="502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457200" y="1812191"/>
            <a:ext cx="5029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 smtClean="0"/>
              <a:t>Proposed Modules :-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User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Employer Registration &amp;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E-Learning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Exam &amp; Certification Management Module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Job Matching Management </a:t>
            </a:r>
            <a:r>
              <a:rPr lang="en-MY" altLang="en-US" sz="1600" dirty="0"/>
              <a:t>Module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/>
              <a:t>Reporting Management Modules</a:t>
            </a:r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 smtClean="0"/>
              <a:t>Proposed </a:t>
            </a:r>
            <a:r>
              <a:rPr lang="en-MY" altLang="en-US" sz="1600" b="1" dirty="0"/>
              <a:t>D</a:t>
            </a:r>
            <a:r>
              <a:rPr lang="en-MY" altLang="en-US" sz="1600" b="1" dirty="0" smtClean="0"/>
              <a:t>atabase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err="1"/>
              <a:t>MySql</a:t>
            </a:r>
            <a:endParaRPr lang="en-MY" altLang="en-US" sz="1600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en-MY" altLang="en-US" sz="1600" dirty="0"/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MY" altLang="en-US" sz="1600" b="1" dirty="0"/>
              <a:t>Proposed </a:t>
            </a:r>
            <a:r>
              <a:rPr lang="en-MY" altLang="en-US" sz="1600" b="1" dirty="0" smtClean="0"/>
              <a:t>Service Repository</a:t>
            </a:r>
            <a:endParaRPr lang="en-MY" altLang="en-US" sz="1600" b="1" dirty="0"/>
          </a:p>
          <a:p>
            <a:pPr lvl="1"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MY" altLang="en-US" sz="1600" dirty="0" smtClean="0"/>
              <a:t>Cloud Based/ Web </a:t>
            </a:r>
            <a:r>
              <a:rPr lang="en-MY" altLang="en-US" sz="1600" dirty="0"/>
              <a:t>Hosting Service</a:t>
            </a:r>
          </a:p>
        </p:txBody>
      </p:sp>
    </p:spTree>
    <p:extLst>
      <p:ext uri="{BB962C8B-B14F-4D97-AF65-F5344CB8AC3E}">
        <p14:creationId xmlns:p14="http://schemas.microsoft.com/office/powerpoint/2010/main" val="2560767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Arial Black"/>
              </a:rPr>
              <a:t>cpc</a:t>
            </a: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 training &amp; Certification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3295551"/>
            <a:ext cx="2743200" cy="2724249"/>
            <a:chOff x="10515600" y="227271"/>
            <a:chExt cx="2743200" cy="2724249"/>
          </a:xfrm>
        </p:grpSpPr>
        <p:grpSp>
          <p:nvGrpSpPr>
            <p:cNvPr id="5124" name="Group 13"/>
            <p:cNvGrpSpPr>
              <a:grpSpLocks/>
            </p:cNvGrpSpPr>
            <p:nvPr/>
          </p:nvGrpSpPr>
          <p:grpSpPr bwMode="auto">
            <a:xfrm>
              <a:off x="10515600" y="227271"/>
              <a:ext cx="2743200" cy="2724249"/>
              <a:chOff x="2627784" y="1988840"/>
              <a:chExt cx="4196848" cy="417646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880972" y="1988840"/>
                <a:ext cx="2741016" cy="2074829"/>
              </a:xfrm>
              <a:custGeom>
                <a:avLst/>
                <a:gdLst>
                  <a:gd name="connsiteX0" fmla="*/ 672724 w 2176259"/>
                  <a:gd name="connsiteY0" fmla="*/ 0 h 1646031"/>
                  <a:gd name="connsiteX1" fmla="*/ 2124457 w 2176259"/>
                  <a:gd name="connsiteY1" fmla="*/ 864036 h 1646031"/>
                  <a:gd name="connsiteX2" fmla="*/ 2176259 w 2176259"/>
                  <a:gd name="connsiteY2" fmla="*/ 971569 h 1646031"/>
                  <a:gd name="connsiteX3" fmla="*/ 1501797 w 2176259"/>
                  <a:gd name="connsiteY3" fmla="*/ 1646031 h 1646031"/>
                  <a:gd name="connsiteX4" fmla="*/ 0 w 2176259"/>
                  <a:gd name="connsiteY4" fmla="*/ 144234 h 1646031"/>
                  <a:gd name="connsiteX5" fmla="*/ 30081 w 2176259"/>
                  <a:gd name="connsiteY5" fmla="*/ 129744 h 1646031"/>
                  <a:gd name="connsiteX6" fmla="*/ 672724 w 2176259"/>
                  <a:gd name="connsiteY6" fmla="*/ 0 h 1646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259" h="1646031">
                    <a:moveTo>
                      <a:pt x="672724" y="0"/>
                    </a:moveTo>
                    <a:cubicBezTo>
                      <a:pt x="1299602" y="0"/>
                      <a:pt x="1844878" y="349377"/>
                      <a:pt x="2124457" y="864036"/>
                    </a:cubicBezTo>
                    <a:lnTo>
                      <a:pt x="2176259" y="971569"/>
                    </a:lnTo>
                    <a:lnTo>
                      <a:pt x="1501797" y="1646031"/>
                    </a:lnTo>
                    <a:lnTo>
                      <a:pt x="0" y="144234"/>
                    </a:lnTo>
                    <a:lnTo>
                      <a:pt x="30081" y="129744"/>
                    </a:lnTo>
                    <a:cubicBezTo>
                      <a:pt x="227604" y="46199"/>
                      <a:pt x="444769" y="0"/>
                      <a:pt x="67272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744873" y="3221942"/>
                <a:ext cx="2079759" cy="2744993"/>
              </a:xfrm>
              <a:custGeom>
                <a:avLst/>
                <a:gdLst>
                  <a:gd name="connsiteX0" fmla="*/ 1506765 w 1650999"/>
                  <a:gd name="connsiteY0" fmla="*/ 0 h 2179490"/>
                  <a:gd name="connsiteX1" fmla="*/ 1521255 w 1650999"/>
                  <a:gd name="connsiteY1" fmla="*/ 30081 h 2179490"/>
                  <a:gd name="connsiteX2" fmla="*/ 1650999 w 1650999"/>
                  <a:gd name="connsiteY2" fmla="*/ 672724 h 2179490"/>
                  <a:gd name="connsiteX3" fmla="*/ 786964 w 1650999"/>
                  <a:gd name="connsiteY3" fmla="*/ 2124457 h 2179490"/>
                  <a:gd name="connsiteX4" fmla="*/ 672724 w 1650999"/>
                  <a:gd name="connsiteY4" fmla="*/ 2179490 h 2179490"/>
                  <a:gd name="connsiteX5" fmla="*/ 0 w 1650999"/>
                  <a:gd name="connsiteY5" fmla="*/ 1506766 h 2179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0999" h="2179490">
                    <a:moveTo>
                      <a:pt x="1506765" y="0"/>
                    </a:moveTo>
                    <a:lnTo>
                      <a:pt x="1521255" y="30081"/>
                    </a:lnTo>
                    <a:cubicBezTo>
                      <a:pt x="1604801" y="227603"/>
                      <a:pt x="1650999" y="444769"/>
                      <a:pt x="1650999" y="672724"/>
                    </a:cubicBezTo>
                    <a:cubicBezTo>
                      <a:pt x="1650999" y="1299602"/>
                      <a:pt x="1301622" y="1844878"/>
                      <a:pt x="786964" y="2124457"/>
                    </a:cubicBezTo>
                    <a:lnTo>
                      <a:pt x="672724" y="2179490"/>
                    </a:lnTo>
                    <a:lnTo>
                      <a:pt x="0" y="1506766"/>
                    </a:lnTo>
                    <a:close/>
                  </a:path>
                </a:pathLst>
              </a:custGeom>
              <a:solidFill>
                <a:srgbClr val="FF99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833094" y="4090475"/>
                <a:ext cx="2741016" cy="2074829"/>
              </a:xfrm>
              <a:custGeom>
                <a:avLst/>
                <a:gdLst>
                  <a:gd name="connsiteX0" fmla="*/ 674494 w 2176194"/>
                  <a:gd name="connsiteY0" fmla="*/ 0 h 1645933"/>
                  <a:gd name="connsiteX1" fmla="*/ 2176194 w 2176194"/>
                  <a:gd name="connsiteY1" fmla="*/ 1501700 h 1645933"/>
                  <a:gd name="connsiteX2" fmla="*/ 2146116 w 2176194"/>
                  <a:gd name="connsiteY2" fmla="*/ 1516189 h 1645933"/>
                  <a:gd name="connsiteX3" fmla="*/ 1503472 w 2176194"/>
                  <a:gd name="connsiteY3" fmla="*/ 1645933 h 1645933"/>
                  <a:gd name="connsiteX4" fmla="*/ 51739 w 2176194"/>
                  <a:gd name="connsiteY4" fmla="*/ 781898 h 1645933"/>
                  <a:gd name="connsiteX5" fmla="*/ 0 w 2176194"/>
                  <a:gd name="connsiteY5" fmla="*/ 674494 h 164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6194" h="1645933">
                    <a:moveTo>
                      <a:pt x="674494" y="0"/>
                    </a:moveTo>
                    <a:lnTo>
                      <a:pt x="2176194" y="1501700"/>
                    </a:lnTo>
                    <a:lnTo>
                      <a:pt x="2146116" y="1516189"/>
                    </a:lnTo>
                    <a:cubicBezTo>
                      <a:pt x="1948593" y="1599735"/>
                      <a:pt x="1731428" y="1645933"/>
                      <a:pt x="1503472" y="1645933"/>
                    </a:cubicBezTo>
                    <a:cubicBezTo>
                      <a:pt x="876595" y="1645933"/>
                      <a:pt x="331318" y="1296556"/>
                      <a:pt x="51739" y="781898"/>
                    </a:cubicBezTo>
                    <a:lnTo>
                      <a:pt x="0" y="674494"/>
                    </a:lnTo>
                    <a:close/>
                  </a:path>
                </a:pathLst>
              </a:custGeom>
              <a:solidFill>
                <a:srgbClr val="0070C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627784" y="2179168"/>
                <a:ext cx="2077094" cy="2744993"/>
              </a:xfrm>
              <a:custGeom>
                <a:avLst/>
                <a:gdLst>
                  <a:gd name="connsiteX0" fmla="*/ 974468 w 1648179"/>
                  <a:gd name="connsiteY0" fmla="*/ 0 h 2177655"/>
                  <a:gd name="connsiteX1" fmla="*/ 1648179 w 1648179"/>
                  <a:gd name="connsiteY1" fmla="*/ 673711 h 2177655"/>
                  <a:gd name="connsiteX2" fmla="*/ 144234 w 1648179"/>
                  <a:gd name="connsiteY2" fmla="*/ 2177655 h 2177655"/>
                  <a:gd name="connsiteX3" fmla="*/ 129744 w 1648179"/>
                  <a:gd name="connsiteY3" fmla="*/ 2147575 h 2177655"/>
                  <a:gd name="connsiteX4" fmla="*/ 0 w 1648179"/>
                  <a:gd name="connsiteY4" fmla="*/ 1504931 h 2177655"/>
                  <a:gd name="connsiteX5" fmla="*/ 864036 w 1648179"/>
                  <a:gd name="connsiteY5" fmla="*/ 53198 h 217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8179" h="2177655">
                    <a:moveTo>
                      <a:pt x="974468" y="0"/>
                    </a:moveTo>
                    <a:lnTo>
                      <a:pt x="1648179" y="673711"/>
                    </a:lnTo>
                    <a:lnTo>
                      <a:pt x="144234" y="2177655"/>
                    </a:lnTo>
                    <a:lnTo>
                      <a:pt x="129744" y="2147575"/>
                    </a:lnTo>
                    <a:cubicBezTo>
                      <a:pt x="46199" y="1950052"/>
                      <a:pt x="0" y="1732887"/>
                      <a:pt x="0" y="1504931"/>
                    </a:cubicBezTo>
                    <a:cubicBezTo>
                      <a:pt x="0" y="878053"/>
                      <a:pt x="349377" y="332777"/>
                      <a:pt x="864036" y="53198"/>
                    </a:cubicBezTo>
                    <a:close/>
                  </a:path>
                </a:pathLst>
              </a:custGeom>
              <a:solidFill>
                <a:srgbClr val="FD85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b="1" cap="small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5125" name="TextBox 26"/>
            <p:cNvSpPr txBox="1">
              <a:spLocks noChangeArrowheads="1"/>
            </p:cNvSpPr>
            <p:nvPr/>
          </p:nvSpPr>
          <p:spPr bwMode="auto">
            <a:xfrm>
              <a:off x="11887200" y="554395"/>
              <a:ext cx="11629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Communities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Transformation</a:t>
              </a:r>
            </a:p>
          </p:txBody>
        </p:sp>
        <p:sp>
          <p:nvSpPr>
            <p:cNvPr id="19" name="TextBox 27"/>
            <p:cNvSpPr txBox="1">
              <a:spLocks noChangeArrowheads="1"/>
            </p:cNvSpPr>
            <p:nvPr/>
          </p:nvSpPr>
          <p:spPr bwMode="auto">
            <a:xfrm>
              <a:off x="12201525" y="1621195"/>
              <a:ext cx="9810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Calibri Light" pitchFamily="34" charset="0"/>
                </a:rPr>
                <a:t>      Accelerate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Calibri Light" pitchFamily="34" charset="0"/>
                </a:rPr>
                <a:t>     Rate of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bg1"/>
                  </a:solidFill>
                  <a:latin typeface="Calibri Light" pitchFamily="34" charset="0"/>
                </a:rPr>
                <a:t>   Change</a:t>
              </a:r>
            </a:p>
          </p:txBody>
        </p:sp>
        <p:sp>
          <p:nvSpPr>
            <p:cNvPr id="5127" name="TextBox 28"/>
            <p:cNvSpPr txBox="1">
              <a:spLocks noChangeArrowheads="1"/>
            </p:cNvSpPr>
            <p:nvPr/>
          </p:nvSpPr>
          <p:spPr bwMode="auto">
            <a:xfrm>
              <a:off x="10820400" y="2078395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Economy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     vs Education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            Demand</a:t>
              </a:r>
            </a:p>
          </p:txBody>
        </p:sp>
        <p:sp>
          <p:nvSpPr>
            <p:cNvPr id="5128" name="TextBox 29"/>
            <p:cNvSpPr txBox="1">
              <a:spLocks noChangeArrowheads="1"/>
            </p:cNvSpPr>
            <p:nvPr/>
          </p:nvSpPr>
          <p:spPr bwMode="auto">
            <a:xfrm>
              <a:off x="10725997" y="746264"/>
              <a:ext cx="9326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Closing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 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Calibri Light" pitchFamily="34" charset="0"/>
                </a:rPr>
                <a:t>Skills        </a:t>
              </a:r>
              <a:endParaRPr lang="en-US" altLang="en-US" sz="1200" b="1" dirty="0">
                <a:solidFill>
                  <a:schemeClr val="bg1"/>
                </a:solidFill>
                <a:latin typeface="Calibri Light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chemeClr val="bg1"/>
                  </a:solidFill>
                  <a:latin typeface="Calibri Light" pitchFamily="34" charset="0"/>
                </a:rPr>
                <a:t> </a:t>
              </a:r>
              <a:r>
                <a:rPr lang="en-US" altLang="en-US" sz="1200" b="1" dirty="0" smtClean="0">
                  <a:solidFill>
                    <a:schemeClr val="bg1"/>
                  </a:solidFill>
                  <a:latin typeface="Calibri Light" pitchFamily="34" charset="0"/>
                </a:rPr>
                <a:t>Gaps</a:t>
              </a:r>
              <a:endParaRPr lang="en-US" altLang="en-US" sz="1200" b="1" dirty="0">
                <a:solidFill>
                  <a:schemeClr val="bg1"/>
                </a:solidFill>
                <a:latin typeface="Calibri Light" pitchFamily="34" charset="0"/>
              </a:endParaRPr>
            </a:p>
          </p:txBody>
        </p:sp>
      </p:grpSp>
      <p:sp>
        <p:nvSpPr>
          <p:cNvPr id="20" name="Rectangle 5"/>
          <p:cNvSpPr/>
          <p:nvPr/>
        </p:nvSpPr>
        <p:spPr>
          <a:xfrm>
            <a:off x="0" y="2764040"/>
            <a:ext cx="2333629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6390" y="2764041"/>
            <a:ext cx="1204857" cy="89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2281084" y="3108510"/>
            <a:ext cx="3586316" cy="892885"/>
          </a:xfrm>
          <a:prstGeom prst="homePlate">
            <a:avLst>
              <a:gd name="adj" fmla="val 4146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just"/>
            <a:endParaRPr lang="en-US" sz="1200" dirty="0"/>
          </a:p>
        </p:txBody>
      </p:sp>
      <p:sp>
        <p:nvSpPr>
          <p:cNvPr id="23" name="Parallelogram 22"/>
          <p:cNvSpPr/>
          <p:nvPr/>
        </p:nvSpPr>
        <p:spPr>
          <a:xfrm rot="16200000">
            <a:off x="1278762" y="2946528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2281084" y="4136315"/>
            <a:ext cx="3586316" cy="892885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5"/>
          <p:cNvSpPr/>
          <p:nvPr/>
        </p:nvSpPr>
        <p:spPr>
          <a:xfrm>
            <a:off x="0" y="3791845"/>
            <a:ext cx="2333629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6390" y="3791846"/>
            <a:ext cx="1204857" cy="892885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0" name="Parallelogram 29"/>
          <p:cNvSpPr/>
          <p:nvPr/>
        </p:nvSpPr>
        <p:spPr>
          <a:xfrm rot="16200000">
            <a:off x="1278762" y="3974333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62000" y="1743670"/>
            <a:ext cx="45251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charset="0"/>
              <a:buNone/>
            </a:pPr>
            <a:r>
              <a:rPr lang="en-MY" altLang="en-US" sz="1800" b="1" dirty="0" smtClean="0"/>
              <a:t>CPC </a:t>
            </a:r>
            <a:r>
              <a:rPr lang="en-MY" altLang="en-US" sz="1800" b="1" dirty="0"/>
              <a:t>Training Program is part of </a:t>
            </a:r>
            <a:r>
              <a:rPr lang="en-MY" altLang="en-US" sz="1800" b="1" dirty="0" smtClean="0"/>
              <a:t>Content Provider Contractor (CPC) 5 </a:t>
            </a:r>
            <a:r>
              <a:rPr lang="en-MY" altLang="en-US" sz="1800" b="1" dirty="0"/>
              <a:t>Years Pi1M Content Empowerment </a:t>
            </a:r>
            <a:r>
              <a:rPr lang="en-MY" altLang="en-US" sz="1800" b="1" dirty="0" smtClean="0"/>
              <a:t>Proposal</a:t>
            </a:r>
            <a:endParaRPr lang="en-US" altLang="en-US" sz="1050" b="1" dirty="0"/>
          </a:p>
        </p:txBody>
      </p:sp>
      <p:sp>
        <p:nvSpPr>
          <p:cNvPr id="2" name="Rectangle 1"/>
          <p:cNvSpPr/>
          <p:nvPr/>
        </p:nvSpPr>
        <p:spPr>
          <a:xfrm>
            <a:off x="5914231" y="1418272"/>
            <a:ext cx="2848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en-MY" altLang="en-US" b="1" dirty="0" smtClean="0"/>
              <a:t>To nurture </a:t>
            </a:r>
            <a:r>
              <a:rPr lang="en-MY" altLang="en-US" b="1" dirty="0"/>
              <a:t>local economies and bring about greater shared prosperity and social change </a:t>
            </a:r>
            <a:r>
              <a:rPr lang="en-MY" altLang="en-US" b="1" dirty="0" smtClean="0"/>
              <a:t>to  </a:t>
            </a:r>
            <a:r>
              <a:rPr lang="en-MY" altLang="en-US" b="1" dirty="0"/>
              <a:t>underserved </a:t>
            </a:r>
            <a:r>
              <a:rPr lang="en-MY" altLang="en-US" b="1" dirty="0" smtClean="0"/>
              <a:t>communities</a:t>
            </a:r>
            <a:endParaRPr lang="en-MY" altLang="en-US" b="1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349395" y="3086498"/>
            <a:ext cx="2984605" cy="93394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 Black"/>
              </a:rPr>
              <a:t>Catalyze underserved growth</a:t>
            </a:r>
            <a:endParaRPr lang="en-MY" sz="1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49395" y="4136315"/>
            <a:ext cx="2984605" cy="7770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 Black"/>
              </a:rPr>
              <a:t>Bridging skills and knowledge gap</a:t>
            </a:r>
            <a:endParaRPr lang="en-MY" sz="180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2281084" y="5203115"/>
            <a:ext cx="3586316" cy="892885"/>
          </a:xfrm>
          <a:prstGeom prst="homePlate">
            <a:avLst>
              <a:gd name="adj" fmla="val 4146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lvl="0" algn="just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Rectangle 5"/>
          <p:cNvSpPr/>
          <p:nvPr/>
        </p:nvSpPr>
        <p:spPr>
          <a:xfrm>
            <a:off x="0" y="4858645"/>
            <a:ext cx="2333629" cy="1237355"/>
          </a:xfrm>
          <a:custGeom>
            <a:avLst/>
            <a:gdLst>
              <a:gd name="connsiteX0" fmla="*/ 0 w 2486029"/>
              <a:gd name="connsiteY0" fmla="*/ 0 h 1237355"/>
              <a:gd name="connsiteX1" fmla="*/ 2486029 w 2486029"/>
              <a:gd name="connsiteY1" fmla="*/ 0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  <a:gd name="connsiteX0" fmla="*/ 0 w 2486029"/>
              <a:gd name="connsiteY0" fmla="*/ 10757 h 1248112"/>
              <a:gd name="connsiteX1" fmla="*/ 1550114 w 2486029"/>
              <a:gd name="connsiteY1" fmla="*/ 0 h 1248112"/>
              <a:gd name="connsiteX2" fmla="*/ 2486029 w 2486029"/>
              <a:gd name="connsiteY2" fmla="*/ 1248112 h 1248112"/>
              <a:gd name="connsiteX3" fmla="*/ 0 w 2486029"/>
              <a:gd name="connsiteY3" fmla="*/ 1248112 h 1248112"/>
              <a:gd name="connsiteX4" fmla="*/ 0 w 2486029"/>
              <a:gd name="connsiteY4" fmla="*/ 10757 h 1248112"/>
              <a:gd name="connsiteX0" fmla="*/ 0 w 2486029"/>
              <a:gd name="connsiteY0" fmla="*/ 0 h 1237355"/>
              <a:gd name="connsiteX1" fmla="*/ 1547733 w 2486029"/>
              <a:gd name="connsiteY1" fmla="*/ 5911 h 1237355"/>
              <a:gd name="connsiteX2" fmla="*/ 2486029 w 2486029"/>
              <a:gd name="connsiteY2" fmla="*/ 1237355 h 1237355"/>
              <a:gd name="connsiteX3" fmla="*/ 0 w 2486029"/>
              <a:gd name="connsiteY3" fmla="*/ 1237355 h 1237355"/>
              <a:gd name="connsiteX4" fmla="*/ 0 w 2486029"/>
              <a:gd name="connsiteY4" fmla="*/ 0 h 12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6029" h="1237355">
                <a:moveTo>
                  <a:pt x="0" y="0"/>
                </a:moveTo>
                <a:lnTo>
                  <a:pt x="1547733" y="5911"/>
                </a:lnTo>
                <a:lnTo>
                  <a:pt x="2486029" y="1237355"/>
                </a:lnTo>
                <a:lnTo>
                  <a:pt x="0" y="12373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3000">
                <a:schemeClr val="bg1"/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56390" y="4858646"/>
            <a:ext cx="1204857" cy="892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8" name="Parallelogram 37"/>
          <p:cNvSpPr/>
          <p:nvPr/>
        </p:nvSpPr>
        <p:spPr>
          <a:xfrm rot="16200000">
            <a:off x="1278762" y="5041133"/>
            <a:ext cx="1237354" cy="872380"/>
          </a:xfrm>
          <a:prstGeom prst="parallelogram">
            <a:avLst>
              <a:gd name="adj" fmla="val 3960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49395" y="5300831"/>
            <a:ext cx="3137005" cy="7770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bg1"/>
                </a:solidFill>
                <a:latin typeface="Arial Black"/>
              </a:rPr>
              <a:t>Bringing industries close to communities</a:t>
            </a:r>
            <a:endParaRPr lang="en-MY" sz="1800" dirty="0">
              <a:solidFill>
                <a:schemeClr val="bg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984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CPC training &amp; certification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85800" y="1279525"/>
            <a:ext cx="7839075" cy="4819568"/>
            <a:chOff x="838200" y="1279268"/>
            <a:chExt cx="7839075" cy="48198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79268"/>
              <a:ext cx="7839075" cy="22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914400" y="1490008"/>
              <a:ext cx="45720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MY" altLang="en-US" sz="2000" dirty="0" smtClean="0"/>
                <a:t>CPC’s </a:t>
              </a:r>
              <a:r>
                <a:rPr lang="en-MY" altLang="en-US" sz="2000" dirty="0"/>
                <a:t>Training &amp; Certification Program entail an aggressive educational program that tests the level of competence in the principles and practices of SALIHIN PREMIER SOLUTIONS (SPS) &amp; </a:t>
              </a:r>
              <a:r>
                <a:rPr lang="en-MY" altLang="en-US" sz="2000" dirty="0" err="1"/>
                <a:t>SPSLite</a:t>
              </a:r>
              <a:r>
                <a:rPr lang="en-MY" altLang="en-US" sz="2000" dirty="0"/>
                <a:t> </a:t>
              </a:r>
              <a:r>
                <a:rPr lang="en-MY" altLang="en-US" sz="2000" dirty="0" err="1"/>
                <a:t>CashBook</a:t>
              </a:r>
              <a:r>
                <a:rPr lang="en-MY" altLang="en-US" sz="2000" dirty="0"/>
                <a:t> </a:t>
              </a:r>
              <a:r>
                <a:rPr lang="en-MY" altLang="en-US" sz="2000" dirty="0" err="1"/>
                <a:t>Softwares</a:t>
              </a:r>
              <a:r>
                <a:rPr lang="en-MY" altLang="en-US" sz="2000" dirty="0"/>
                <a:t>. </a:t>
              </a: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61" y="3764341"/>
              <a:ext cx="7831114" cy="225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22361" y="3852208"/>
              <a:ext cx="4564039" cy="224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None/>
              </a:pPr>
              <a:r>
                <a:rPr lang="en-MY" altLang="en-US" sz="2000" dirty="0"/>
                <a:t>The Certification will only be issued to participants whom passed the exam, while others will be issued the participation certificates. These principles and practices are closely monitor by reputable </a:t>
              </a:r>
              <a:r>
                <a:rPr lang="en-MY" altLang="en-US" sz="2000" dirty="0" smtClean="0"/>
                <a:t>bodies.</a:t>
              </a:r>
              <a:endParaRPr lang="en-MY" altLang="en-US" sz="2000" dirty="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endParaRPr lang="en-MY" altLang="en-US" sz="2000" dirty="0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191000" y="3863412"/>
              <a:ext cx="1905000" cy="40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MY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0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CPC continuous learning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00326"/>
              </p:ext>
            </p:extLst>
          </p:nvPr>
        </p:nvGraphicFramePr>
        <p:xfrm>
          <a:off x="457200" y="914400"/>
          <a:ext cx="8147050" cy="515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386"/>
                <a:gridCol w="2358357"/>
                <a:gridCol w="2358357"/>
                <a:gridCol w="2679950"/>
              </a:tblGrid>
              <a:tr h="2695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NO.</a:t>
                      </a:r>
                      <a:endParaRPr lang="en-MY" sz="1600" dirty="0"/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TRAINING MODULES</a:t>
                      </a:r>
                      <a:endParaRPr lang="en-MY" sz="1600" dirty="0"/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METHOD</a:t>
                      </a:r>
                      <a:r>
                        <a:rPr lang="en-US" sz="1600" baseline="0" dirty="0" smtClean="0"/>
                        <a:t> OF TRAINING</a:t>
                      </a:r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dirty="0" smtClean="0"/>
                        <a:t>SYLLABUS</a:t>
                      </a:r>
                      <a:endParaRPr lang="en-MY" sz="1600" dirty="0"/>
                    </a:p>
                  </a:txBody>
                  <a:tcPr marL="91423" marR="91423" marT="45673" marB="45673"/>
                </a:tc>
              </a:tr>
              <a:tr h="618454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 1</a:t>
                      </a:r>
                      <a:endParaRPr lang="en-MY" sz="1600" dirty="0"/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600" dirty="0" smtClean="0"/>
                        <a:t>Basic Accounting &amp; Business Documentation</a:t>
                      </a:r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dirty="0" smtClean="0"/>
                        <a:t>Class</a:t>
                      </a:r>
                      <a:r>
                        <a:rPr lang="en-US" sz="1600" b="1" baseline="0" dirty="0" smtClean="0"/>
                        <a:t> Room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/>
                        <a:t>Online Seminar (Webinar)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/>
                        <a:t>Online Training Video &amp; Tutorial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/>
                        <a:t>Online Training Material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600" baseline="0" dirty="0" smtClean="0"/>
                        <a:t>Online Test &amp; Examinations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MY" sz="1600" u="none" strike="noStrike" baseline="0" dirty="0" smtClean="0"/>
                        <a:t>Objective: </a:t>
                      </a:r>
                      <a:r>
                        <a:rPr lang="en-MY" sz="1600" dirty="0" smtClean="0"/>
                        <a:t>To </a:t>
                      </a:r>
                      <a:r>
                        <a:rPr lang="en-US" sz="1600" dirty="0" smtClean="0"/>
                        <a:t>Maintain Systematic Records of Business Transaction in Order to Generate Various Report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Company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User Setup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User Access Right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Chart of Account 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System &amp; General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Form Setup</a:t>
                      </a:r>
                    </a:p>
                    <a:p>
                      <a:pPr marL="742950" lvl="1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MY" sz="1600" u="none" strike="noStrike" baseline="0" dirty="0" smtClean="0"/>
                        <a:t>Financial Year Calendar</a:t>
                      </a:r>
                      <a:endParaRPr lang="en-US" sz="1600" baseline="0" dirty="0" smtClean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2917">
                <a:tc vMerge="1">
                  <a:txBody>
                    <a:bodyPr/>
                    <a:lstStyle/>
                    <a:p>
                      <a:pPr algn="ctr"/>
                      <a:endParaRPr lang="en-MY" sz="1200" dirty="0"/>
                    </a:p>
                  </a:txBody>
                  <a:tcPr marL="91423" marR="91423" marT="45686" marB="456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 smtClean="0"/>
                        <a:t>SPSLite Training &amp; Basic/ Advance SPSLite Website Training </a:t>
                      </a:r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MY" sz="1100" dirty="0" smtClean="0"/>
                    </a:p>
                  </a:txBody>
                  <a:tcPr marL="91423" marR="91423" marT="45673" marB="4567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</a:tr>
              <a:tr h="792917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DAY 2</a:t>
                      </a:r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1600" dirty="0" smtClean="0"/>
                        <a:t>SPS Training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MY" sz="1100" dirty="0"/>
                    </a:p>
                  </a:txBody>
                  <a:tcPr marL="91423" marR="91423" marT="45673" marB="4567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</a:tr>
              <a:tr h="569485"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DAY 3</a:t>
                      </a:r>
                    </a:p>
                    <a:p>
                      <a:pPr algn="ctr"/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Revision</a:t>
                      </a:r>
                    </a:p>
                    <a:p>
                      <a:pPr algn="l"/>
                      <a:r>
                        <a:rPr lang="en-US" sz="1600" dirty="0" smtClean="0"/>
                        <a:t>Examination</a:t>
                      </a:r>
                      <a:endParaRPr lang="en-MY" sz="1600" dirty="0"/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MY" sz="1100" dirty="0"/>
                    </a:p>
                  </a:txBody>
                  <a:tcPr marL="91423" marR="91423" marT="45673" marB="45673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sz="1200" dirty="0" smtClean="0"/>
                    </a:p>
                  </a:txBody>
                  <a:tcPr marL="91423" marR="91423" marT="45686" marB="45686"/>
                </a:tc>
              </a:tr>
              <a:tr h="1243722"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600" b="1" dirty="0" smtClean="0"/>
                        <a:t>Anticipated Class Room Training for 600 PI1M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600" dirty="0" smtClean="0"/>
                        <a:t>Min 10-20 Participation Per</a:t>
                      </a:r>
                      <a:r>
                        <a:rPr lang="en-US" altLang="en-US" sz="1600" baseline="0" dirty="0" smtClean="0"/>
                        <a:t> Training</a:t>
                      </a:r>
                      <a:endParaRPr lang="en-US" altLang="en-US" sz="1600" dirty="0" smtClean="0"/>
                    </a:p>
                    <a:p>
                      <a:pPr marL="628650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600" dirty="0" smtClean="0"/>
                        <a:t>3 Modules (SPS, </a:t>
                      </a:r>
                      <a:r>
                        <a:rPr lang="en-US" altLang="en-US" sz="1600" dirty="0" err="1" smtClean="0"/>
                        <a:t>SPSLite</a:t>
                      </a:r>
                      <a:r>
                        <a:rPr lang="en-US" altLang="en-US" sz="1600" dirty="0" smtClean="0"/>
                        <a:t> &amp; </a:t>
                      </a:r>
                      <a:r>
                        <a:rPr lang="en-US" altLang="en-US" sz="1600" dirty="0" err="1" smtClean="0"/>
                        <a:t>SPSWeb</a:t>
                      </a:r>
                      <a:r>
                        <a:rPr lang="en-US" altLang="en-US" sz="1600" dirty="0" smtClean="0"/>
                        <a:t>)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600" dirty="0" smtClean="0"/>
                        <a:t>2 Days Training + 1 Day Exam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altLang="en-US" sz="1600" dirty="0" smtClean="0"/>
                        <a:t>5 Years Continuous Learning</a:t>
                      </a:r>
                    </a:p>
                  </a:txBody>
                  <a:tcPr marL="91423" marR="91423" marT="45673" marB="45673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MY" sz="1100" dirty="0" smtClean="0"/>
                    </a:p>
                  </a:txBody>
                  <a:tcPr marL="91423" marR="91423" marT="45673" marB="4567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MY" sz="1100" dirty="0" smtClean="0"/>
                    </a:p>
                  </a:txBody>
                  <a:tcPr marL="91423" marR="91423" marT="45673" marB="4567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100" dirty="0" smtClean="0"/>
                    </a:p>
                  </a:txBody>
                  <a:tcPr marL="91423" marR="91423" marT="45673" marB="45673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2405">
            <a:off x="4942537" y="4256507"/>
            <a:ext cx="1753335" cy="17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14705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Trainer criteria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77327" y="1427598"/>
            <a:ext cx="854925" cy="909682"/>
            <a:chOff x="1382806" y="3668806"/>
            <a:chExt cx="3025588" cy="3025588"/>
          </a:xfrm>
        </p:grpSpPr>
        <p:sp>
          <p:nvSpPr>
            <p:cNvPr id="7" name="Rectangle 6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338093" y="4265700"/>
              <a:ext cx="1180970" cy="1933171"/>
            </a:xfrm>
            <a:custGeom>
              <a:avLst/>
              <a:gdLst/>
              <a:ahLst/>
              <a:cxnLst/>
              <a:rect l="l" t="t" r="r" b="b"/>
              <a:pathLst>
                <a:path w="1180970" h="1933171">
                  <a:moveTo>
                    <a:pt x="634994" y="0"/>
                  </a:moveTo>
                  <a:cubicBezTo>
                    <a:pt x="672579" y="0"/>
                    <a:pt x="702993" y="742"/>
                    <a:pt x="726237" y="2226"/>
                  </a:cubicBezTo>
                  <a:cubicBezTo>
                    <a:pt x="749481" y="3709"/>
                    <a:pt x="767037" y="6182"/>
                    <a:pt x="778906" y="9644"/>
                  </a:cubicBezTo>
                  <a:cubicBezTo>
                    <a:pt x="790775" y="13106"/>
                    <a:pt x="798688" y="17804"/>
                    <a:pt x="802644" y="23738"/>
                  </a:cubicBezTo>
                  <a:cubicBezTo>
                    <a:pt x="806600" y="29673"/>
                    <a:pt x="808579" y="37091"/>
                    <a:pt x="808579" y="45993"/>
                  </a:cubicBezTo>
                  <a:lnTo>
                    <a:pt x="808579" y="1631994"/>
                  </a:lnTo>
                  <a:lnTo>
                    <a:pt x="1121624" y="1631994"/>
                  </a:lnTo>
                  <a:cubicBezTo>
                    <a:pt x="1130526" y="1631994"/>
                    <a:pt x="1138686" y="1634714"/>
                    <a:pt x="1146104" y="1640154"/>
                  </a:cubicBezTo>
                  <a:cubicBezTo>
                    <a:pt x="1153523" y="1645594"/>
                    <a:pt x="1159952" y="1654248"/>
                    <a:pt x="1165392" y="1666117"/>
                  </a:cubicBezTo>
                  <a:cubicBezTo>
                    <a:pt x="1170832" y="1677986"/>
                    <a:pt x="1174788" y="1693564"/>
                    <a:pt x="1177261" y="1712852"/>
                  </a:cubicBezTo>
                  <a:cubicBezTo>
                    <a:pt x="1179733" y="1732139"/>
                    <a:pt x="1180970" y="1756124"/>
                    <a:pt x="1180970" y="1784808"/>
                  </a:cubicBezTo>
                  <a:cubicBezTo>
                    <a:pt x="1180970" y="1812502"/>
                    <a:pt x="1179486" y="1835993"/>
                    <a:pt x="1176519" y="1855280"/>
                  </a:cubicBezTo>
                  <a:cubicBezTo>
                    <a:pt x="1173552" y="1874567"/>
                    <a:pt x="1169348" y="1889898"/>
                    <a:pt x="1163908" y="1901273"/>
                  </a:cubicBezTo>
                  <a:cubicBezTo>
                    <a:pt x="1158468" y="1912647"/>
                    <a:pt x="1152286" y="1920807"/>
                    <a:pt x="1145363" y="1925753"/>
                  </a:cubicBezTo>
                  <a:cubicBezTo>
                    <a:pt x="1138439" y="1930698"/>
                    <a:pt x="1130526" y="1933171"/>
                    <a:pt x="1121624" y="1933171"/>
                  </a:cubicBezTo>
                  <a:lnTo>
                    <a:pt x="62312" y="1933171"/>
                  </a:lnTo>
                  <a:cubicBezTo>
                    <a:pt x="54400" y="1933171"/>
                    <a:pt x="46982" y="1930698"/>
                    <a:pt x="40058" y="1925753"/>
                  </a:cubicBezTo>
                  <a:cubicBezTo>
                    <a:pt x="33134" y="1920807"/>
                    <a:pt x="26953" y="1912647"/>
                    <a:pt x="21513" y="1901273"/>
                  </a:cubicBezTo>
                  <a:cubicBezTo>
                    <a:pt x="16073" y="1889898"/>
                    <a:pt x="11869" y="1874567"/>
                    <a:pt x="8902" y="1855280"/>
                  </a:cubicBezTo>
                  <a:cubicBezTo>
                    <a:pt x="5934" y="1835993"/>
                    <a:pt x="4451" y="1812502"/>
                    <a:pt x="4451" y="1784808"/>
                  </a:cubicBezTo>
                  <a:cubicBezTo>
                    <a:pt x="4451" y="1756124"/>
                    <a:pt x="5687" y="1732139"/>
                    <a:pt x="8160" y="1712852"/>
                  </a:cubicBezTo>
                  <a:cubicBezTo>
                    <a:pt x="10633" y="1693564"/>
                    <a:pt x="14589" y="1677986"/>
                    <a:pt x="20029" y="1666117"/>
                  </a:cubicBezTo>
                  <a:cubicBezTo>
                    <a:pt x="25469" y="1654248"/>
                    <a:pt x="31651" y="1645594"/>
                    <a:pt x="38574" y="1640154"/>
                  </a:cubicBezTo>
                  <a:cubicBezTo>
                    <a:pt x="45498" y="1634714"/>
                    <a:pt x="53411" y="1631994"/>
                    <a:pt x="62312" y="1631994"/>
                  </a:cubicBezTo>
                  <a:lnTo>
                    <a:pt x="419867" y="1631994"/>
                  </a:lnTo>
                  <a:lnTo>
                    <a:pt x="419867" y="382777"/>
                  </a:lnTo>
                  <a:lnTo>
                    <a:pt x="111272" y="553394"/>
                  </a:lnTo>
                  <a:cubicBezTo>
                    <a:pt x="88523" y="564274"/>
                    <a:pt x="69978" y="570951"/>
                    <a:pt x="55636" y="573423"/>
                  </a:cubicBezTo>
                  <a:cubicBezTo>
                    <a:pt x="41294" y="575896"/>
                    <a:pt x="29920" y="572929"/>
                    <a:pt x="21513" y="564522"/>
                  </a:cubicBezTo>
                  <a:cubicBezTo>
                    <a:pt x="13105" y="556114"/>
                    <a:pt x="7418" y="541525"/>
                    <a:pt x="4451" y="520755"/>
                  </a:cubicBezTo>
                  <a:cubicBezTo>
                    <a:pt x="1484" y="499984"/>
                    <a:pt x="0" y="470806"/>
                    <a:pt x="0" y="433220"/>
                  </a:cubicBezTo>
                  <a:cubicBezTo>
                    <a:pt x="0" y="409482"/>
                    <a:pt x="494" y="389948"/>
                    <a:pt x="1484" y="374617"/>
                  </a:cubicBezTo>
                  <a:cubicBezTo>
                    <a:pt x="2473" y="359286"/>
                    <a:pt x="4945" y="346181"/>
                    <a:pt x="8902" y="335301"/>
                  </a:cubicBezTo>
                  <a:cubicBezTo>
                    <a:pt x="12858" y="324421"/>
                    <a:pt x="18298" y="315519"/>
                    <a:pt x="25222" y="308595"/>
                  </a:cubicBezTo>
                  <a:cubicBezTo>
                    <a:pt x="32145" y="301672"/>
                    <a:pt x="41542" y="294254"/>
                    <a:pt x="53411" y="286341"/>
                  </a:cubicBezTo>
                  <a:lnTo>
                    <a:pt x="465860" y="19288"/>
                  </a:lnTo>
                  <a:cubicBezTo>
                    <a:pt x="470805" y="15331"/>
                    <a:pt x="476987" y="12117"/>
                    <a:pt x="484405" y="9644"/>
                  </a:cubicBezTo>
                  <a:cubicBezTo>
                    <a:pt x="491823" y="7171"/>
                    <a:pt x="501467" y="5193"/>
                    <a:pt x="513336" y="3709"/>
                  </a:cubicBezTo>
                  <a:cubicBezTo>
                    <a:pt x="525205" y="2226"/>
                    <a:pt x="540783" y="1237"/>
                    <a:pt x="560070" y="742"/>
                  </a:cubicBezTo>
                  <a:cubicBezTo>
                    <a:pt x="579358" y="248"/>
                    <a:pt x="604332" y="0"/>
                    <a:pt x="6349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361975" y="4296064"/>
              <a:ext cx="2046419" cy="2398330"/>
            </a:xfrm>
            <a:custGeom>
              <a:avLst/>
              <a:gdLst>
                <a:gd name="connsiteX0" fmla="*/ 395986 w 2046419"/>
                <a:gd name="connsiteY0" fmla="*/ 352414 h 2398330"/>
                <a:gd name="connsiteX1" fmla="*/ 395987 w 2046419"/>
                <a:gd name="connsiteY1" fmla="*/ 879025 h 2398330"/>
                <a:gd name="connsiteX2" fmla="*/ 0 w 2046419"/>
                <a:gd name="connsiteY2" fmla="*/ 535520 h 2398330"/>
                <a:gd name="connsiteX3" fmla="*/ 12468 w 2046419"/>
                <a:gd name="connsiteY3" fmla="*/ 542690 h 2398330"/>
                <a:gd name="connsiteX4" fmla="*/ 31755 w 2046419"/>
                <a:gd name="connsiteY4" fmla="*/ 543060 h 2398330"/>
                <a:gd name="connsiteX5" fmla="*/ 87391 w 2046419"/>
                <a:gd name="connsiteY5" fmla="*/ 523032 h 2398330"/>
                <a:gd name="connsiteX6" fmla="*/ 780529 w 2046419"/>
                <a:gd name="connsiteY6" fmla="*/ 0 h 2398330"/>
                <a:gd name="connsiteX7" fmla="*/ 2046419 w 2046419"/>
                <a:gd name="connsiteY7" fmla="*/ 1098117 h 2398330"/>
                <a:gd name="connsiteX8" fmla="*/ 2046419 w 2046419"/>
                <a:gd name="connsiteY8" fmla="*/ 2398330 h 2398330"/>
                <a:gd name="connsiteX9" fmla="*/ 599559 w 2046419"/>
                <a:gd name="connsiteY9" fmla="*/ 2398330 h 2398330"/>
                <a:gd name="connsiteX10" fmla="*/ 22023 w 2046419"/>
                <a:gd name="connsiteY10" fmla="*/ 1897337 h 2398330"/>
                <a:gd name="connsiteX11" fmla="*/ 38430 w 2046419"/>
                <a:gd name="connsiteY11" fmla="*/ 1902806 h 2398330"/>
                <a:gd name="connsiteX12" fmla="*/ 1097742 w 2046419"/>
                <a:gd name="connsiteY12" fmla="*/ 1902806 h 2398330"/>
                <a:gd name="connsiteX13" fmla="*/ 1121481 w 2046419"/>
                <a:gd name="connsiteY13" fmla="*/ 1895388 h 2398330"/>
                <a:gd name="connsiteX14" fmla="*/ 1140026 w 2046419"/>
                <a:gd name="connsiteY14" fmla="*/ 1870908 h 2398330"/>
                <a:gd name="connsiteX15" fmla="*/ 1152637 w 2046419"/>
                <a:gd name="connsiteY15" fmla="*/ 1824915 h 2398330"/>
                <a:gd name="connsiteX16" fmla="*/ 1157088 w 2046419"/>
                <a:gd name="connsiteY16" fmla="*/ 1754443 h 2398330"/>
                <a:gd name="connsiteX17" fmla="*/ 1153379 w 2046419"/>
                <a:gd name="connsiteY17" fmla="*/ 1682487 h 2398330"/>
                <a:gd name="connsiteX18" fmla="*/ 1141510 w 2046419"/>
                <a:gd name="connsiteY18" fmla="*/ 1635752 h 2398330"/>
                <a:gd name="connsiteX19" fmla="*/ 1122222 w 2046419"/>
                <a:gd name="connsiteY19" fmla="*/ 1609789 h 2398330"/>
                <a:gd name="connsiteX20" fmla="*/ 1097742 w 2046419"/>
                <a:gd name="connsiteY20" fmla="*/ 1601629 h 2398330"/>
                <a:gd name="connsiteX21" fmla="*/ 784697 w 2046419"/>
                <a:gd name="connsiteY21" fmla="*/ 1601629 h 2398330"/>
                <a:gd name="connsiteX22" fmla="*/ 784697 w 2046419"/>
                <a:gd name="connsiteY22" fmla="*/ 15628 h 239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46419" h="2398330">
                  <a:moveTo>
                    <a:pt x="395986" y="352414"/>
                  </a:moveTo>
                  <a:lnTo>
                    <a:pt x="395987" y="879025"/>
                  </a:lnTo>
                  <a:lnTo>
                    <a:pt x="0" y="535520"/>
                  </a:lnTo>
                  <a:lnTo>
                    <a:pt x="12468" y="542690"/>
                  </a:lnTo>
                  <a:cubicBezTo>
                    <a:pt x="18154" y="544173"/>
                    <a:pt x="24585" y="544297"/>
                    <a:pt x="31755" y="543060"/>
                  </a:cubicBezTo>
                  <a:cubicBezTo>
                    <a:pt x="46097" y="540588"/>
                    <a:pt x="64642" y="533911"/>
                    <a:pt x="87391" y="523032"/>
                  </a:cubicBezTo>
                  <a:close/>
                  <a:moveTo>
                    <a:pt x="780529" y="0"/>
                  </a:moveTo>
                  <a:lnTo>
                    <a:pt x="2046419" y="1098117"/>
                  </a:lnTo>
                  <a:lnTo>
                    <a:pt x="2046419" y="2398330"/>
                  </a:lnTo>
                  <a:lnTo>
                    <a:pt x="599559" y="2398330"/>
                  </a:lnTo>
                  <a:lnTo>
                    <a:pt x="22023" y="1897337"/>
                  </a:lnTo>
                  <a:lnTo>
                    <a:pt x="38430" y="1902806"/>
                  </a:lnTo>
                  <a:lnTo>
                    <a:pt x="1097742" y="1902806"/>
                  </a:lnTo>
                  <a:cubicBezTo>
                    <a:pt x="1106644" y="1902806"/>
                    <a:pt x="1114557" y="1900333"/>
                    <a:pt x="1121481" y="1895388"/>
                  </a:cubicBezTo>
                  <a:cubicBezTo>
                    <a:pt x="1128404" y="1890442"/>
                    <a:pt x="1134586" y="1882282"/>
                    <a:pt x="1140026" y="1870908"/>
                  </a:cubicBezTo>
                  <a:cubicBezTo>
                    <a:pt x="1145466" y="1859533"/>
                    <a:pt x="1149670" y="1844202"/>
                    <a:pt x="1152637" y="1824915"/>
                  </a:cubicBezTo>
                  <a:cubicBezTo>
                    <a:pt x="1155604" y="1805628"/>
                    <a:pt x="1157088" y="1782137"/>
                    <a:pt x="1157088" y="1754443"/>
                  </a:cubicBezTo>
                  <a:cubicBezTo>
                    <a:pt x="1157088" y="1725759"/>
                    <a:pt x="1155851" y="1701774"/>
                    <a:pt x="1153379" y="1682487"/>
                  </a:cubicBezTo>
                  <a:cubicBezTo>
                    <a:pt x="1150906" y="1663199"/>
                    <a:pt x="1146950" y="1647621"/>
                    <a:pt x="1141510" y="1635752"/>
                  </a:cubicBezTo>
                  <a:cubicBezTo>
                    <a:pt x="1136070" y="1623883"/>
                    <a:pt x="1129641" y="1615229"/>
                    <a:pt x="1122222" y="1609789"/>
                  </a:cubicBezTo>
                  <a:cubicBezTo>
                    <a:pt x="1114804" y="1604349"/>
                    <a:pt x="1106644" y="1601629"/>
                    <a:pt x="1097742" y="1601629"/>
                  </a:cubicBezTo>
                  <a:lnTo>
                    <a:pt x="784697" y="1601629"/>
                  </a:lnTo>
                  <a:lnTo>
                    <a:pt x="784697" y="15628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777327" y="2543581"/>
            <a:ext cx="854925" cy="909682"/>
            <a:chOff x="1382807" y="174388"/>
            <a:chExt cx="3025589" cy="3025589"/>
          </a:xfrm>
        </p:grpSpPr>
        <p:sp>
          <p:nvSpPr>
            <p:cNvPr id="11" name="Rectangle 10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9080" y="750510"/>
              <a:ext cx="1287791" cy="1953942"/>
            </a:xfrm>
            <a:custGeom>
              <a:avLst/>
              <a:gdLst/>
              <a:ahLst/>
              <a:cxnLst/>
              <a:rect l="l" t="t" r="r" b="b"/>
              <a:pathLst>
                <a:path w="1287791" h="1953942">
                  <a:moveTo>
                    <a:pt x="615707" y="0"/>
                  </a:moveTo>
                  <a:cubicBezTo>
                    <a:pt x="715605" y="0"/>
                    <a:pt x="802891" y="12611"/>
                    <a:pt x="877568" y="37833"/>
                  </a:cubicBezTo>
                  <a:cubicBezTo>
                    <a:pt x="952244" y="63055"/>
                    <a:pt x="1014309" y="98167"/>
                    <a:pt x="1063763" y="143171"/>
                  </a:cubicBezTo>
                  <a:cubicBezTo>
                    <a:pt x="1113217" y="188174"/>
                    <a:pt x="1150061" y="241585"/>
                    <a:pt x="1174294" y="303403"/>
                  </a:cubicBezTo>
                  <a:cubicBezTo>
                    <a:pt x="1198526" y="365221"/>
                    <a:pt x="1210642" y="431737"/>
                    <a:pt x="1210642" y="502951"/>
                  </a:cubicBezTo>
                  <a:cubicBezTo>
                    <a:pt x="1210642" y="565264"/>
                    <a:pt x="1204708" y="626587"/>
                    <a:pt x="1192839" y="686921"/>
                  </a:cubicBezTo>
                  <a:cubicBezTo>
                    <a:pt x="1180970" y="747256"/>
                    <a:pt x="1156243" y="812288"/>
                    <a:pt x="1118657" y="882019"/>
                  </a:cubicBezTo>
                  <a:cubicBezTo>
                    <a:pt x="1081072" y="951749"/>
                    <a:pt x="1028156" y="1028898"/>
                    <a:pt x="959909" y="1113465"/>
                  </a:cubicBezTo>
                  <a:cubicBezTo>
                    <a:pt x="891662" y="1198032"/>
                    <a:pt x="801161" y="1296199"/>
                    <a:pt x="688405" y="1407966"/>
                  </a:cubicBezTo>
                  <a:lnTo>
                    <a:pt x="464376" y="1637928"/>
                  </a:lnTo>
                  <a:lnTo>
                    <a:pt x="1221028" y="1637928"/>
                  </a:lnTo>
                  <a:cubicBezTo>
                    <a:pt x="1230919" y="1637928"/>
                    <a:pt x="1240068" y="1640896"/>
                    <a:pt x="1248475" y="1646830"/>
                  </a:cubicBezTo>
                  <a:cubicBezTo>
                    <a:pt x="1256882" y="1652765"/>
                    <a:pt x="1264053" y="1661914"/>
                    <a:pt x="1269988" y="1674277"/>
                  </a:cubicBezTo>
                  <a:cubicBezTo>
                    <a:pt x="1275922" y="1686641"/>
                    <a:pt x="1280373" y="1702961"/>
                    <a:pt x="1283340" y="1723237"/>
                  </a:cubicBezTo>
                  <a:cubicBezTo>
                    <a:pt x="1286308" y="1743513"/>
                    <a:pt x="1287791" y="1767499"/>
                    <a:pt x="1287791" y="1795193"/>
                  </a:cubicBezTo>
                  <a:cubicBezTo>
                    <a:pt x="1287791" y="1823877"/>
                    <a:pt x="1286555" y="1848357"/>
                    <a:pt x="1284082" y="1868633"/>
                  </a:cubicBezTo>
                  <a:cubicBezTo>
                    <a:pt x="1281609" y="1888909"/>
                    <a:pt x="1277900" y="1905476"/>
                    <a:pt x="1272955" y="1918335"/>
                  </a:cubicBezTo>
                  <a:cubicBezTo>
                    <a:pt x="1268010" y="1931193"/>
                    <a:pt x="1261580" y="1940342"/>
                    <a:pt x="1253668" y="1945782"/>
                  </a:cubicBezTo>
                  <a:cubicBezTo>
                    <a:pt x="1245755" y="1951222"/>
                    <a:pt x="1236853" y="1953942"/>
                    <a:pt x="1226962" y="1953942"/>
                  </a:cubicBezTo>
                  <a:lnTo>
                    <a:pt x="123141" y="1953942"/>
                  </a:lnTo>
                  <a:cubicBezTo>
                    <a:pt x="101382" y="1953942"/>
                    <a:pt x="82589" y="1951963"/>
                    <a:pt x="66764" y="1948007"/>
                  </a:cubicBezTo>
                  <a:cubicBezTo>
                    <a:pt x="50938" y="1944051"/>
                    <a:pt x="38080" y="1936385"/>
                    <a:pt x="28189" y="1925011"/>
                  </a:cubicBezTo>
                  <a:cubicBezTo>
                    <a:pt x="18298" y="1913636"/>
                    <a:pt x="11127" y="1897069"/>
                    <a:pt x="6676" y="1875309"/>
                  </a:cubicBezTo>
                  <a:cubicBezTo>
                    <a:pt x="2226" y="1853549"/>
                    <a:pt x="0" y="1825360"/>
                    <a:pt x="0" y="1790742"/>
                  </a:cubicBezTo>
                  <a:cubicBezTo>
                    <a:pt x="0" y="1758103"/>
                    <a:pt x="1484" y="1730161"/>
                    <a:pt x="4451" y="1706917"/>
                  </a:cubicBezTo>
                  <a:cubicBezTo>
                    <a:pt x="7418" y="1683674"/>
                    <a:pt x="12858" y="1662903"/>
                    <a:pt x="20771" y="1644605"/>
                  </a:cubicBezTo>
                  <a:cubicBezTo>
                    <a:pt x="28684" y="1626307"/>
                    <a:pt x="38822" y="1608503"/>
                    <a:pt x="51185" y="1591194"/>
                  </a:cubicBezTo>
                  <a:cubicBezTo>
                    <a:pt x="63549" y="1573885"/>
                    <a:pt x="79622" y="1554845"/>
                    <a:pt x="99403" y="1534074"/>
                  </a:cubicBezTo>
                  <a:lnTo>
                    <a:pt x="431737" y="1178003"/>
                  </a:lnTo>
                  <a:cubicBezTo>
                    <a:pt x="498005" y="1108767"/>
                    <a:pt x="551416" y="1045713"/>
                    <a:pt x="591969" y="988840"/>
                  </a:cubicBezTo>
                  <a:cubicBezTo>
                    <a:pt x="632521" y="931968"/>
                    <a:pt x="664172" y="880041"/>
                    <a:pt x="686921" y="833059"/>
                  </a:cubicBezTo>
                  <a:cubicBezTo>
                    <a:pt x="709670" y="786077"/>
                    <a:pt x="725248" y="742805"/>
                    <a:pt x="733655" y="703241"/>
                  </a:cubicBezTo>
                  <a:cubicBezTo>
                    <a:pt x="742063" y="663678"/>
                    <a:pt x="746266" y="626092"/>
                    <a:pt x="746266" y="590485"/>
                  </a:cubicBezTo>
                  <a:cubicBezTo>
                    <a:pt x="746266" y="557845"/>
                    <a:pt x="741074" y="526936"/>
                    <a:pt x="730688" y="497758"/>
                  </a:cubicBezTo>
                  <a:cubicBezTo>
                    <a:pt x="720303" y="468580"/>
                    <a:pt x="704972" y="443111"/>
                    <a:pt x="684696" y="421351"/>
                  </a:cubicBezTo>
                  <a:cubicBezTo>
                    <a:pt x="664419" y="399591"/>
                    <a:pt x="638950" y="382530"/>
                    <a:pt x="608289" y="370166"/>
                  </a:cubicBezTo>
                  <a:cubicBezTo>
                    <a:pt x="577627" y="357802"/>
                    <a:pt x="541525" y="351621"/>
                    <a:pt x="499984" y="351621"/>
                  </a:cubicBezTo>
                  <a:cubicBezTo>
                    <a:pt x="441627" y="351621"/>
                    <a:pt x="389948" y="359039"/>
                    <a:pt x="344944" y="373875"/>
                  </a:cubicBezTo>
                  <a:cubicBezTo>
                    <a:pt x="299941" y="388711"/>
                    <a:pt x="260377" y="405279"/>
                    <a:pt x="226254" y="423577"/>
                  </a:cubicBezTo>
                  <a:cubicBezTo>
                    <a:pt x="192130" y="441875"/>
                    <a:pt x="163694" y="458689"/>
                    <a:pt x="140945" y="474020"/>
                  </a:cubicBezTo>
                  <a:cubicBezTo>
                    <a:pt x="118196" y="489351"/>
                    <a:pt x="100392" y="497017"/>
                    <a:pt x="87534" y="497017"/>
                  </a:cubicBezTo>
                  <a:cubicBezTo>
                    <a:pt x="78633" y="497017"/>
                    <a:pt x="70967" y="494049"/>
                    <a:pt x="64538" y="488115"/>
                  </a:cubicBezTo>
                  <a:cubicBezTo>
                    <a:pt x="58109" y="482180"/>
                    <a:pt x="52916" y="472289"/>
                    <a:pt x="48960" y="458442"/>
                  </a:cubicBezTo>
                  <a:cubicBezTo>
                    <a:pt x="45004" y="444595"/>
                    <a:pt x="41789" y="426049"/>
                    <a:pt x="39316" y="402806"/>
                  </a:cubicBezTo>
                  <a:cubicBezTo>
                    <a:pt x="36844" y="379562"/>
                    <a:pt x="35607" y="351126"/>
                    <a:pt x="35607" y="317497"/>
                  </a:cubicBezTo>
                  <a:cubicBezTo>
                    <a:pt x="35607" y="294748"/>
                    <a:pt x="36349" y="275708"/>
                    <a:pt x="37833" y="260377"/>
                  </a:cubicBezTo>
                  <a:cubicBezTo>
                    <a:pt x="39316" y="245047"/>
                    <a:pt x="41542" y="231694"/>
                    <a:pt x="44509" y="220319"/>
                  </a:cubicBezTo>
                  <a:cubicBezTo>
                    <a:pt x="47476" y="208945"/>
                    <a:pt x="51433" y="199054"/>
                    <a:pt x="56378" y="190647"/>
                  </a:cubicBezTo>
                  <a:cubicBezTo>
                    <a:pt x="61324" y="182240"/>
                    <a:pt x="69978" y="172101"/>
                    <a:pt x="82342" y="160232"/>
                  </a:cubicBezTo>
                  <a:cubicBezTo>
                    <a:pt x="94705" y="148363"/>
                    <a:pt x="117454" y="133280"/>
                    <a:pt x="150589" y="114982"/>
                  </a:cubicBezTo>
                  <a:cubicBezTo>
                    <a:pt x="183723" y="96684"/>
                    <a:pt x="224523" y="78880"/>
                    <a:pt x="272988" y="61571"/>
                  </a:cubicBezTo>
                  <a:cubicBezTo>
                    <a:pt x="321453" y="44262"/>
                    <a:pt x="374864" y="29673"/>
                    <a:pt x="433220" y="17804"/>
                  </a:cubicBezTo>
                  <a:cubicBezTo>
                    <a:pt x="491576" y="5935"/>
                    <a:pt x="552405" y="0"/>
                    <a:pt x="6157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92711" y="898530"/>
              <a:ext cx="2115685" cy="2301447"/>
            </a:xfrm>
            <a:custGeom>
              <a:avLst/>
              <a:gdLst>
                <a:gd name="connsiteX0" fmla="*/ 456353 w 2115685"/>
                <a:gd name="connsiteY0" fmla="*/ 203601 h 2301447"/>
                <a:gd name="connsiteX1" fmla="*/ 564658 w 2115685"/>
                <a:gd name="connsiteY1" fmla="*/ 222146 h 2301447"/>
                <a:gd name="connsiteX2" fmla="*/ 641065 w 2115685"/>
                <a:gd name="connsiteY2" fmla="*/ 273331 h 2301447"/>
                <a:gd name="connsiteX3" fmla="*/ 687057 w 2115685"/>
                <a:gd name="connsiteY3" fmla="*/ 349738 h 2301447"/>
                <a:gd name="connsiteX4" fmla="*/ 702635 w 2115685"/>
                <a:gd name="connsiteY4" fmla="*/ 442465 h 2301447"/>
                <a:gd name="connsiteX5" fmla="*/ 690024 w 2115685"/>
                <a:gd name="connsiteY5" fmla="*/ 555221 h 2301447"/>
                <a:gd name="connsiteX6" fmla="*/ 643290 w 2115685"/>
                <a:gd name="connsiteY6" fmla="*/ 685039 h 2301447"/>
                <a:gd name="connsiteX7" fmla="*/ 602490 w 2115685"/>
                <a:gd name="connsiteY7" fmla="*/ 759221 h 2301447"/>
                <a:gd name="connsiteX8" fmla="*/ 567532 w 2115685"/>
                <a:gd name="connsiteY8" fmla="*/ 811898 h 2301447"/>
                <a:gd name="connsiteX9" fmla="*/ 25852 w 2115685"/>
                <a:gd name="connsiteY9" fmla="*/ 342009 h 2301447"/>
                <a:gd name="connsiteX10" fmla="*/ 43903 w 2115685"/>
                <a:gd name="connsiteY10" fmla="*/ 348997 h 2301447"/>
                <a:gd name="connsiteX11" fmla="*/ 97314 w 2115685"/>
                <a:gd name="connsiteY11" fmla="*/ 326000 h 2301447"/>
                <a:gd name="connsiteX12" fmla="*/ 182623 w 2115685"/>
                <a:gd name="connsiteY12" fmla="*/ 275557 h 2301447"/>
                <a:gd name="connsiteX13" fmla="*/ 301313 w 2115685"/>
                <a:gd name="connsiteY13" fmla="*/ 225855 h 2301447"/>
                <a:gd name="connsiteX14" fmla="*/ 456353 w 2115685"/>
                <a:gd name="connsiteY14" fmla="*/ 203601 h 2301447"/>
                <a:gd name="connsiteX15" fmla="*/ 1024383 w 2115685"/>
                <a:gd name="connsiteY15" fmla="*/ 0 h 2301447"/>
                <a:gd name="connsiteX16" fmla="*/ 2115685 w 2115685"/>
                <a:gd name="connsiteY16" fmla="*/ 946668 h 2301447"/>
                <a:gd name="connsiteX17" fmla="*/ 2115685 w 2115685"/>
                <a:gd name="connsiteY17" fmla="*/ 2301447 h 2301447"/>
                <a:gd name="connsiteX18" fmla="*/ 593970 w 2115685"/>
                <a:gd name="connsiteY18" fmla="*/ 2301447 h 2301447"/>
                <a:gd name="connsiteX19" fmla="*/ 0 w 2115685"/>
                <a:gd name="connsiteY19" fmla="*/ 1786198 h 2301447"/>
                <a:gd name="connsiteX20" fmla="*/ 23133 w 2115685"/>
                <a:gd name="connsiteY20" fmla="*/ 1799988 h 2301447"/>
                <a:gd name="connsiteX21" fmla="*/ 79510 w 2115685"/>
                <a:gd name="connsiteY21" fmla="*/ 1805923 h 2301447"/>
                <a:gd name="connsiteX22" fmla="*/ 1183331 w 2115685"/>
                <a:gd name="connsiteY22" fmla="*/ 1805923 h 2301447"/>
                <a:gd name="connsiteX23" fmla="*/ 1210037 w 2115685"/>
                <a:gd name="connsiteY23" fmla="*/ 1797763 h 2301447"/>
                <a:gd name="connsiteX24" fmla="*/ 1229324 w 2115685"/>
                <a:gd name="connsiteY24" fmla="*/ 1770316 h 2301447"/>
                <a:gd name="connsiteX25" fmla="*/ 1240451 w 2115685"/>
                <a:gd name="connsiteY25" fmla="*/ 1720614 h 2301447"/>
                <a:gd name="connsiteX26" fmla="*/ 1244160 w 2115685"/>
                <a:gd name="connsiteY26" fmla="*/ 1647174 h 2301447"/>
                <a:gd name="connsiteX27" fmla="*/ 1239709 w 2115685"/>
                <a:gd name="connsiteY27" fmla="*/ 1575218 h 2301447"/>
                <a:gd name="connsiteX28" fmla="*/ 1226357 w 2115685"/>
                <a:gd name="connsiteY28" fmla="*/ 1526258 h 2301447"/>
                <a:gd name="connsiteX29" fmla="*/ 1204844 w 2115685"/>
                <a:gd name="connsiteY29" fmla="*/ 1498811 h 2301447"/>
                <a:gd name="connsiteX30" fmla="*/ 1177397 w 2115685"/>
                <a:gd name="connsiteY30" fmla="*/ 1489909 h 2301447"/>
                <a:gd name="connsiteX31" fmla="*/ 420745 w 2115685"/>
                <a:gd name="connsiteY31" fmla="*/ 1489909 h 2301447"/>
                <a:gd name="connsiteX32" fmla="*/ 644774 w 2115685"/>
                <a:gd name="connsiteY32" fmla="*/ 1259947 h 2301447"/>
                <a:gd name="connsiteX33" fmla="*/ 916278 w 2115685"/>
                <a:gd name="connsiteY33" fmla="*/ 965446 h 2301447"/>
                <a:gd name="connsiteX34" fmla="*/ 1075026 w 2115685"/>
                <a:gd name="connsiteY34" fmla="*/ 734000 h 2301447"/>
                <a:gd name="connsiteX35" fmla="*/ 1149208 w 2115685"/>
                <a:gd name="connsiteY35" fmla="*/ 538902 h 2301447"/>
                <a:gd name="connsiteX36" fmla="*/ 1167011 w 2115685"/>
                <a:gd name="connsiteY36" fmla="*/ 354932 h 2301447"/>
                <a:gd name="connsiteX37" fmla="*/ 1130663 w 2115685"/>
                <a:gd name="connsiteY37" fmla="*/ 155384 h 2301447"/>
                <a:gd name="connsiteX38" fmla="*/ 1084855 w 2115685"/>
                <a:gd name="connsiteY38" fmla="*/ 68962 h 230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15685" h="2301447">
                  <a:moveTo>
                    <a:pt x="456353" y="203601"/>
                  </a:moveTo>
                  <a:cubicBezTo>
                    <a:pt x="497894" y="203601"/>
                    <a:pt x="533996" y="209782"/>
                    <a:pt x="564658" y="222146"/>
                  </a:cubicBezTo>
                  <a:cubicBezTo>
                    <a:pt x="595319" y="234510"/>
                    <a:pt x="620788" y="251571"/>
                    <a:pt x="641065" y="273331"/>
                  </a:cubicBezTo>
                  <a:cubicBezTo>
                    <a:pt x="661341" y="295091"/>
                    <a:pt x="676672" y="320560"/>
                    <a:pt x="687057" y="349738"/>
                  </a:cubicBezTo>
                  <a:cubicBezTo>
                    <a:pt x="697443" y="378916"/>
                    <a:pt x="702635" y="409825"/>
                    <a:pt x="702635" y="442465"/>
                  </a:cubicBezTo>
                  <a:cubicBezTo>
                    <a:pt x="702635" y="478072"/>
                    <a:pt x="698432" y="515658"/>
                    <a:pt x="690024" y="555221"/>
                  </a:cubicBezTo>
                  <a:cubicBezTo>
                    <a:pt x="681617" y="594785"/>
                    <a:pt x="666039" y="638057"/>
                    <a:pt x="643290" y="685039"/>
                  </a:cubicBezTo>
                  <a:cubicBezTo>
                    <a:pt x="631916" y="708530"/>
                    <a:pt x="618316" y="733257"/>
                    <a:pt x="602490" y="759221"/>
                  </a:cubicBezTo>
                  <a:lnTo>
                    <a:pt x="567532" y="811898"/>
                  </a:lnTo>
                  <a:lnTo>
                    <a:pt x="25852" y="342009"/>
                  </a:lnTo>
                  <a:lnTo>
                    <a:pt x="43903" y="348997"/>
                  </a:lnTo>
                  <a:cubicBezTo>
                    <a:pt x="56761" y="348997"/>
                    <a:pt x="74565" y="341331"/>
                    <a:pt x="97314" y="326000"/>
                  </a:cubicBezTo>
                  <a:cubicBezTo>
                    <a:pt x="120063" y="310669"/>
                    <a:pt x="148499" y="293855"/>
                    <a:pt x="182623" y="275557"/>
                  </a:cubicBezTo>
                  <a:cubicBezTo>
                    <a:pt x="216746" y="257259"/>
                    <a:pt x="256310" y="240691"/>
                    <a:pt x="301313" y="225855"/>
                  </a:cubicBezTo>
                  <a:cubicBezTo>
                    <a:pt x="346317" y="211019"/>
                    <a:pt x="397996" y="203601"/>
                    <a:pt x="456353" y="203601"/>
                  </a:cubicBezTo>
                  <a:close/>
                  <a:moveTo>
                    <a:pt x="1024383" y="0"/>
                  </a:moveTo>
                  <a:lnTo>
                    <a:pt x="2115685" y="946668"/>
                  </a:lnTo>
                  <a:lnTo>
                    <a:pt x="2115685" y="2301447"/>
                  </a:lnTo>
                  <a:lnTo>
                    <a:pt x="593970" y="2301447"/>
                  </a:lnTo>
                  <a:lnTo>
                    <a:pt x="0" y="1786198"/>
                  </a:lnTo>
                  <a:lnTo>
                    <a:pt x="23133" y="1799988"/>
                  </a:lnTo>
                  <a:cubicBezTo>
                    <a:pt x="38958" y="1803944"/>
                    <a:pt x="57751" y="1805923"/>
                    <a:pt x="79510" y="1805923"/>
                  </a:cubicBezTo>
                  <a:lnTo>
                    <a:pt x="1183331" y="1805923"/>
                  </a:lnTo>
                  <a:cubicBezTo>
                    <a:pt x="1193222" y="1805923"/>
                    <a:pt x="1202124" y="1803203"/>
                    <a:pt x="1210037" y="1797763"/>
                  </a:cubicBezTo>
                  <a:cubicBezTo>
                    <a:pt x="1217949" y="1792323"/>
                    <a:pt x="1224379" y="1783174"/>
                    <a:pt x="1229324" y="1770316"/>
                  </a:cubicBezTo>
                  <a:cubicBezTo>
                    <a:pt x="1234269" y="1757457"/>
                    <a:pt x="1237978" y="1740890"/>
                    <a:pt x="1240451" y="1720614"/>
                  </a:cubicBezTo>
                  <a:cubicBezTo>
                    <a:pt x="1242924" y="1700338"/>
                    <a:pt x="1244160" y="1675858"/>
                    <a:pt x="1244160" y="1647174"/>
                  </a:cubicBezTo>
                  <a:cubicBezTo>
                    <a:pt x="1244160" y="1619480"/>
                    <a:pt x="1242677" y="1595494"/>
                    <a:pt x="1239709" y="1575218"/>
                  </a:cubicBezTo>
                  <a:cubicBezTo>
                    <a:pt x="1236742" y="1554942"/>
                    <a:pt x="1232291" y="1538622"/>
                    <a:pt x="1226357" y="1526258"/>
                  </a:cubicBezTo>
                  <a:cubicBezTo>
                    <a:pt x="1220422" y="1513895"/>
                    <a:pt x="1213251" y="1504746"/>
                    <a:pt x="1204844" y="1498811"/>
                  </a:cubicBezTo>
                  <a:cubicBezTo>
                    <a:pt x="1196437" y="1492877"/>
                    <a:pt x="1187288" y="1489909"/>
                    <a:pt x="1177397" y="1489909"/>
                  </a:cubicBezTo>
                  <a:lnTo>
                    <a:pt x="420745" y="1489909"/>
                  </a:lnTo>
                  <a:lnTo>
                    <a:pt x="644774" y="1259947"/>
                  </a:lnTo>
                  <a:cubicBezTo>
                    <a:pt x="757530" y="1148180"/>
                    <a:pt x="848031" y="1050013"/>
                    <a:pt x="916278" y="965446"/>
                  </a:cubicBezTo>
                  <a:cubicBezTo>
                    <a:pt x="984525" y="880879"/>
                    <a:pt x="1037441" y="803730"/>
                    <a:pt x="1075026" y="734000"/>
                  </a:cubicBezTo>
                  <a:cubicBezTo>
                    <a:pt x="1112612" y="664269"/>
                    <a:pt x="1137339" y="599237"/>
                    <a:pt x="1149208" y="538902"/>
                  </a:cubicBezTo>
                  <a:cubicBezTo>
                    <a:pt x="1161077" y="478568"/>
                    <a:pt x="1167011" y="417245"/>
                    <a:pt x="1167011" y="354932"/>
                  </a:cubicBezTo>
                  <a:cubicBezTo>
                    <a:pt x="1167011" y="283718"/>
                    <a:pt x="1154895" y="217202"/>
                    <a:pt x="1130663" y="155384"/>
                  </a:cubicBezTo>
                  <a:cubicBezTo>
                    <a:pt x="1118547" y="124475"/>
                    <a:pt x="1103277" y="95668"/>
                    <a:pt x="1084855" y="6896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776585" y="3659564"/>
            <a:ext cx="854925" cy="909682"/>
            <a:chOff x="1382806" y="3668806"/>
            <a:chExt cx="3025589" cy="3025588"/>
          </a:xfrm>
        </p:grpSpPr>
        <p:sp>
          <p:nvSpPr>
            <p:cNvPr id="16" name="Rectangle 15"/>
            <p:cNvSpPr/>
            <p:nvPr/>
          </p:nvSpPr>
          <p:spPr>
            <a:xfrm>
              <a:off x="1382806" y="3668806"/>
              <a:ext cx="3025588" cy="30255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01328" y="4390328"/>
              <a:ext cx="2107067" cy="2304066"/>
            </a:xfrm>
            <a:custGeom>
              <a:avLst/>
              <a:gdLst>
                <a:gd name="connsiteX0" fmla="*/ 163419 w 2107067"/>
                <a:gd name="connsiteY0" fmla="*/ 966904 h 2304066"/>
                <a:gd name="connsiteX1" fmla="*/ 194031 w 2107067"/>
                <a:gd name="connsiteY1" fmla="*/ 971774 h 2304066"/>
                <a:gd name="connsiteX2" fmla="*/ 360197 w 2107067"/>
                <a:gd name="connsiteY2" fmla="*/ 971774 h 2304066"/>
                <a:gd name="connsiteX3" fmla="*/ 543426 w 2107067"/>
                <a:gd name="connsiteY3" fmla="*/ 992545 h 2304066"/>
                <a:gd name="connsiteX4" fmla="*/ 672502 w 2107067"/>
                <a:gd name="connsiteY4" fmla="*/ 1051148 h 2304066"/>
                <a:gd name="connsiteX5" fmla="*/ 749650 w 2107067"/>
                <a:gd name="connsiteY5" fmla="*/ 1142392 h 2304066"/>
                <a:gd name="connsiteX6" fmla="*/ 775614 w 2107067"/>
                <a:gd name="connsiteY6" fmla="*/ 1262566 h 2304066"/>
                <a:gd name="connsiteX7" fmla="*/ 754101 w 2107067"/>
                <a:gd name="connsiteY7" fmla="*/ 1373096 h 2304066"/>
                <a:gd name="connsiteX8" fmla="*/ 727025 w 2107067"/>
                <a:gd name="connsiteY8" fmla="*/ 1419089 h 2304066"/>
                <a:gd name="connsiteX9" fmla="*/ 707462 w 2107067"/>
                <a:gd name="connsiteY9" fmla="*/ 1438843 h 2304066"/>
                <a:gd name="connsiteX10" fmla="*/ 449215 w 2107067"/>
                <a:gd name="connsiteY10" fmla="*/ 164679 h 2304066"/>
                <a:gd name="connsiteX11" fmla="*/ 567906 w 2107067"/>
                <a:gd name="connsiteY11" fmla="*/ 183225 h 2304066"/>
                <a:gd name="connsiteX12" fmla="*/ 650247 w 2107067"/>
                <a:gd name="connsiteY12" fmla="*/ 233668 h 2304066"/>
                <a:gd name="connsiteX13" fmla="*/ 698465 w 2107067"/>
                <a:gd name="connsiteY13" fmla="*/ 309333 h 2304066"/>
                <a:gd name="connsiteX14" fmla="*/ 714785 w 2107067"/>
                <a:gd name="connsiteY14" fmla="*/ 402060 h 2304066"/>
                <a:gd name="connsiteX15" fmla="*/ 691047 w 2107067"/>
                <a:gd name="connsiteY15" fmla="*/ 518525 h 2304066"/>
                <a:gd name="connsiteX16" fmla="*/ 622058 w 2107067"/>
                <a:gd name="connsiteY16" fmla="*/ 608285 h 2304066"/>
                <a:gd name="connsiteX17" fmla="*/ 510044 w 2107067"/>
                <a:gd name="connsiteY17" fmla="*/ 665404 h 2304066"/>
                <a:gd name="connsiteX18" fmla="*/ 447542 w 2107067"/>
                <a:gd name="connsiteY18" fmla="*/ 678520 h 2304066"/>
                <a:gd name="connsiteX19" fmla="*/ 23160 w 2107067"/>
                <a:gd name="connsiteY19" fmla="*/ 310383 h 2304066"/>
                <a:gd name="connsiteX20" fmla="*/ 33799 w 2107067"/>
                <a:gd name="connsiteY20" fmla="*/ 313042 h 2304066"/>
                <a:gd name="connsiteX21" fmla="*/ 89435 w 2107067"/>
                <a:gd name="connsiteY21" fmla="*/ 289304 h 2304066"/>
                <a:gd name="connsiteX22" fmla="*/ 181420 w 2107067"/>
                <a:gd name="connsiteY22" fmla="*/ 238119 h 2304066"/>
                <a:gd name="connsiteX23" fmla="*/ 303819 w 2107067"/>
                <a:gd name="connsiteY23" fmla="*/ 187675 h 2304066"/>
                <a:gd name="connsiteX24" fmla="*/ 449215 w 2107067"/>
                <a:gd name="connsiteY24" fmla="*/ 164679 h 2304066"/>
                <a:gd name="connsiteX25" fmla="*/ 1007444 w 2107067"/>
                <a:gd name="connsiteY25" fmla="*/ 0 h 2304066"/>
                <a:gd name="connsiteX26" fmla="*/ 2107067 w 2107067"/>
                <a:gd name="connsiteY26" fmla="*/ 953887 h 2304066"/>
                <a:gd name="connsiteX27" fmla="*/ 2107067 w 2107067"/>
                <a:gd name="connsiteY27" fmla="*/ 2304066 h 2304066"/>
                <a:gd name="connsiteX28" fmla="*/ 665098 w 2107067"/>
                <a:gd name="connsiteY28" fmla="*/ 2304066 h 2304066"/>
                <a:gd name="connsiteX29" fmla="*/ 0 w 2107067"/>
                <a:gd name="connsiteY29" fmla="*/ 1727116 h 2304066"/>
                <a:gd name="connsiteX30" fmla="*/ 5610 w 2107067"/>
                <a:gd name="connsiteY30" fmla="*/ 1731022 h 2304066"/>
                <a:gd name="connsiteX31" fmla="*/ 41217 w 2107067"/>
                <a:gd name="connsiteY31" fmla="*/ 1750680 h 2304066"/>
                <a:gd name="connsiteX32" fmla="*/ 150264 w 2107067"/>
                <a:gd name="connsiteY32" fmla="*/ 1793705 h 2304066"/>
                <a:gd name="connsiteX33" fmla="*/ 302336 w 2107067"/>
                <a:gd name="connsiteY33" fmla="*/ 1828571 h 2304066"/>
                <a:gd name="connsiteX34" fmla="*/ 486306 w 2107067"/>
                <a:gd name="connsiteY34" fmla="*/ 1842665 h 2304066"/>
                <a:gd name="connsiteX35" fmla="*/ 784516 w 2107067"/>
                <a:gd name="connsiteY35" fmla="*/ 1803349 h 2304066"/>
                <a:gd name="connsiteX36" fmla="*/ 1018929 w 2107067"/>
                <a:gd name="connsiteY36" fmla="*/ 1688368 h 2304066"/>
                <a:gd name="connsiteX37" fmla="*/ 1171743 w 2107067"/>
                <a:gd name="connsiteY37" fmla="*/ 1501430 h 2304066"/>
                <a:gd name="connsiteX38" fmla="*/ 1226637 w 2107067"/>
                <a:gd name="connsiteY38" fmla="*/ 1246246 h 2304066"/>
                <a:gd name="connsiteX39" fmla="*/ 1196965 w 2107067"/>
                <a:gd name="connsiteY39" fmla="*/ 1085272 h 2304066"/>
                <a:gd name="connsiteX40" fmla="*/ 1111656 w 2107067"/>
                <a:gd name="connsiteY40" fmla="*/ 951003 h 2304066"/>
                <a:gd name="connsiteX41" fmla="*/ 975904 w 2107067"/>
                <a:gd name="connsiteY41" fmla="*/ 852342 h 2304066"/>
                <a:gd name="connsiteX42" fmla="*/ 794901 w 2107067"/>
                <a:gd name="connsiteY42" fmla="*/ 801157 h 2304066"/>
                <a:gd name="connsiteX43" fmla="*/ 794901 w 2107067"/>
                <a:gd name="connsiteY43" fmla="*/ 796706 h 2304066"/>
                <a:gd name="connsiteX44" fmla="*/ 944006 w 2107067"/>
                <a:gd name="connsiteY44" fmla="*/ 734393 h 2304066"/>
                <a:gd name="connsiteX45" fmla="*/ 1051569 w 2107067"/>
                <a:gd name="connsiteY45" fmla="*/ 633507 h 2304066"/>
                <a:gd name="connsiteX46" fmla="*/ 1116849 w 2107067"/>
                <a:gd name="connsiteY46" fmla="*/ 498496 h 2304066"/>
                <a:gd name="connsiteX47" fmla="*/ 1139103 w 2107067"/>
                <a:gd name="connsiteY47" fmla="*/ 335297 h 2304066"/>
                <a:gd name="connsiteX48" fmla="*/ 1101271 w 2107067"/>
                <a:gd name="connsiteY48" fmla="*/ 132781 h 2304066"/>
                <a:gd name="connsiteX49" fmla="*/ 1054536 w 2107067"/>
                <a:gd name="connsiteY49" fmla="*/ 50069 h 23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7067" h="2304066">
                  <a:moveTo>
                    <a:pt x="163419" y="966904"/>
                  </a:moveTo>
                  <a:lnTo>
                    <a:pt x="194031" y="971774"/>
                  </a:lnTo>
                  <a:lnTo>
                    <a:pt x="360197" y="971774"/>
                  </a:lnTo>
                  <a:cubicBezTo>
                    <a:pt x="430423" y="971774"/>
                    <a:pt x="491499" y="978698"/>
                    <a:pt x="543426" y="992545"/>
                  </a:cubicBezTo>
                  <a:cubicBezTo>
                    <a:pt x="595353" y="1006392"/>
                    <a:pt x="638378" y="1025927"/>
                    <a:pt x="672502" y="1051148"/>
                  </a:cubicBezTo>
                  <a:cubicBezTo>
                    <a:pt x="706625" y="1076370"/>
                    <a:pt x="732341" y="1106784"/>
                    <a:pt x="749650" y="1142392"/>
                  </a:cubicBezTo>
                  <a:cubicBezTo>
                    <a:pt x="766959" y="1177999"/>
                    <a:pt x="775614" y="1218057"/>
                    <a:pt x="775614" y="1262566"/>
                  </a:cubicBezTo>
                  <a:cubicBezTo>
                    <a:pt x="775614" y="1303118"/>
                    <a:pt x="768443" y="1339962"/>
                    <a:pt x="754101" y="1373096"/>
                  </a:cubicBezTo>
                  <a:cubicBezTo>
                    <a:pt x="746930" y="1389664"/>
                    <a:pt x="737905" y="1404995"/>
                    <a:pt x="727025" y="1419089"/>
                  </a:cubicBezTo>
                  <a:lnTo>
                    <a:pt x="707462" y="1438843"/>
                  </a:lnTo>
                  <a:close/>
                  <a:moveTo>
                    <a:pt x="449215" y="164679"/>
                  </a:moveTo>
                  <a:cubicBezTo>
                    <a:pt x="494713" y="164679"/>
                    <a:pt x="534277" y="170861"/>
                    <a:pt x="567906" y="183225"/>
                  </a:cubicBezTo>
                  <a:cubicBezTo>
                    <a:pt x="601535" y="195588"/>
                    <a:pt x="628982" y="212403"/>
                    <a:pt x="650247" y="233668"/>
                  </a:cubicBezTo>
                  <a:cubicBezTo>
                    <a:pt x="671512" y="254933"/>
                    <a:pt x="687585" y="280155"/>
                    <a:pt x="698465" y="309333"/>
                  </a:cubicBezTo>
                  <a:cubicBezTo>
                    <a:pt x="709345" y="338511"/>
                    <a:pt x="714785" y="369420"/>
                    <a:pt x="714785" y="402060"/>
                  </a:cubicBezTo>
                  <a:cubicBezTo>
                    <a:pt x="714785" y="444591"/>
                    <a:pt x="706872" y="483412"/>
                    <a:pt x="691047" y="518525"/>
                  </a:cubicBezTo>
                  <a:cubicBezTo>
                    <a:pt x="675222" y="553638"/>
                    <a:pt x="652225" y="583557"/>
                    <a:pt x="622058" y="608285"/>
                  </a:cubicBezTo>
                  <a:cubicBezTo>
                    <a:pt x="591891" y="633012"/>
                    <a:pt x="554553" y="652052"/>
                    <a:pt x="510044" y="665404"/>
                  </a:cubicBezTo>
                  <a:lnTo>
                    <a:pt x="447542" y="678520"/>
                  </a:lnTo>
                  <a:lnTo>
                    <a:pt x="23160" y="310383"/>
                  </a:lnTo>
                  <a:lnTo>
                    <a:pt x="33799" y="313042"/>
                  </a:lnTo>
                  <a:cubicBezTo>
                    <a:pt x="45668" y="313042"/>
                    <a:pt x="64213" y="305130"/>
                    <a:pt x="89435" y="289304"/>
                  </a:cubicBezTo>
                  <a:cubicBezTo>
                    <a:pt x="114657" y="273479"/>
                    <a:pt x="145318" y="256417"/>
                    <a:pt x="181420" y="238119"/>
                  </a:cubicBezTo>
                  <a:cubicBezTo>
                    <a:pt x="217522" y="219821"/>
                    <a:pt x="258321" y="203006"/>
                    <a:pt x="303819" y="187675"/>
                  </a:cubicBezTo>
                  <a:cubicBezTo>
                    <a:pt x="349317" y="172345"/>
                    <a:pt x="397783" y="164679"/>
                    <a:pt x="449215" y="164679"/>
                  </a:cubicBezTo>
                  <a:close/>
                  <a:moveTo>
                    <a:pt x="1007444" y="0"/>
                  </a:moveTo>
                  <a:lnTo>
                    <a:pt x="2107067" y="953887"/>
                  </a:lnTo>
                  <a:lnTo>
                    <a:pt x="2107067" y="2304066"/>
                  </a:lnTo>
                  <a:lnTo>
                    <a:pt x="665098" y="2304066"/>
                  </a:lnTo>
                  <a:lnTo>
                    <a:pt x="0" y="1727116"/>
                  </a:lnTo>
                  <a:lnTo>
                    <a:pt x="5610" y="1731022"/>
                  </a:lnTo>
                  <a:cubicBezTo>
                    <a:pt x="15006" y="1736709"/>
                    <a:pt x="26875" y="1743262"/>
                    <a:pt x="41217" y="1750680"/>
                  </a:cubicBezTo>
                  <a:cubicBezTo>
                    <a:pt x="69900" y="1765516"/>
                    <a:pt x="106249" y="1779858"/>
                    <a:pt x="150264" y="1793705"/>
                  </a:cubicBezTo>
                  <a:cubicBezTo>
                    <a:pt x="194278" y="1807553"/>
                    <a:pt x="244969" y="1819174"/>
                    <a:pt x="302336" y="1828571"/>
                  </a:cubicBezTo>
                  <a:cubicBezTo>
                    <a:pt x="359703" y="1837967"/>
                    <a:pt x="421026" y="1842665"/>
                    <a:pt x="486306" y="1842665"/>
                  </a:cubicBezTo>
                  <a:cubicBezTo>
                    <a:pt x="594116" y="1842665"/>
                    <a:pt x="693520" y="1829560"/>
                    <a:pt x="784516" y="1803349"/>
                  </a:cubicBezTo>
                  <a:cubicBezTo>
                    <a:pt x="875512" y="1777138"/>
                    <a:pt x="953650" y="1738811"/>
                    <a:pt x="1018929" y="1688368"/>
                  </a:cubicBezTo>
                  <a:cubicBezTo>
                    <a:pt x="1084209" y="1637924"/>
                    <a:pt x="1135147" y="1575612"/>
                    <a:pt x="1171743" y="1501430"/>
                  </a:cubicBezTo>
                  <a:cubicBezTo>
                    <a:pt x="1208339" y="1427249"/>
                    <a:pt x="1226637" y="1342187"/>
                    <a:pt x="1226637" y="1246246"/>
                  </a:cubicBezTo>
                  <a:cubicBezTo>
                    <a:pt x="1226637" y="1188879"/>
                    <a:pt x="1216747" y="1135221"/>
                    <a:pt x="1196965" y="1085272"/>
                  </a:cubicBezTo>
                  <a:cubicBezTo>
                    <a:pt x="1177183" y="1035323"/>
                    <a:pt x="1148747" y="990567"/>
                    <a:pt x="1111656" y="951003"/>
                  </a:cubicBezTo>
                  <a:cubicBezTo>
                    <a:pt x="1074565" y="911440"/>
                    <a:pt x="1029315" y="878553"/>
                    <a:pt x="975904" y="852342"/>
                  </a:cubicBezTo>
                  <a:cubicBezTo>
                    <a:pt x="922493" y="826131"/>
                    <a:pt x="862159" y="809069"/>
                    <a:pt x="794901" y="801157"/>
                  </a:cubicBezTo>
                  <a:lnTo>
                    <a:pt x="794901" y="796706"/>
                  </a:lnTo>
                  <a:cubicBezTo>
                    <a:pt x="851279" y="782859"/>
                    <a:pt x="900981" y="762088"/>
                    <a:pt x="944006" y="734393"/>
                  </a:cubicBezTo>
                  <a:cubicBezTo>
                    <a:pt x="987031" y="706699"/>
                    <a:pt x="1022886" y="673070"/>
                    <a:pt x="1051569" y="633507"/>
                  </a:cubicBezTo>
                  <a:cubicBezTo>
                    <a:pt x="1080253" y="593943"/>
                    <a:pt x="1102013" y="548939"/>
                    <a:pt x="1116849" y="498496"/>
                  </a:cubicBezTo>
                  <a:cubicBezTo>
                    <a:pt x="1131685" y="448053"/>
                    <a:pt x="1139103" y="393653"/>
                    <a:pt x="1139103" y="335297"/>
                  </a:cubicBezTo>
                  <a:cubicBezTo>
                    <a:pt x="1139103" y="260126"/>
                    <a:pt x="1126492" y="192621"/>
                    <a:pt x="1101271" y="132781"/>
                  </a:cubicBezTo>
                  <a:cubicBezTo>
                    <a:pt x="1088660" y="102861"/>
                    <a:pt x="1073082" y="75290"/>
                    <a:pt x="1054536" y="5006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44624" y="4244929"/>
              <a:ext cx="1283340" cy="1988065"/>
            </a:xfrm>
            <a:custGeom>
              <a:avLst/>
              <a:gdLst/>
              <a:ahLst/>
              <a:cxnLst/>
              <a:rect l="l" t="t" r="r" b="b"/>
              <a:pathLst>
                <a:path w="1283340" h="1988065">
                  <a:moveTo>
                    <a:pt x="618674" y="0"/>
                  </a:moveTo>
                  <a:cubicBezTo>
                    <a:pt x="711648" y="0"/>
                    <a:pt x="793990" y="10880"/>
                    <a:pt x="865699" y="32640"/>
                  </a:cubicBezTo>
                  <a:cubicBezTo>
                    <a:pt x="937407" y="54400"/>
                    <a:pt x="997742" y="85804"/>
                    <a:pt x="1046701" y="126851"/>
                  </a:cubicBezTo>
                  <a:cubicBezTo>
                    <a:pt x="1095661" y="167898"/>
                    <a:pt x="1132752" y="218341"/>
                    <a:pt x="1157974" y="278181"/>
                  </a:cubicBezTo>
                  <a:cubicBezTo>
                    <a:pt x="1183195" y="338021"/>
                    <a:pt x="1195806" y="405526"/>
                    <a:pt x="1195806" y="480697"/>
                  </a:cubicBezTo>
                  <a:cubicBezTo>
                    <a:pt x="1195806" y="539053"/>
                    <a:pt x="1188388" y="593453"/>
                    <a:pt x="1173552" y="643896"/>
                  </a:cubicBezTo>
                  <a:cubicBezTo>
                    <a:pt x="1158716" y="694339"/>
                    <a:pt x="1136956" y="739343"/>
                    <a:pt x="1108272" y="778907"/>
                  </a:cubicBezTo>
                  <a:cubicBezTo>
                    <a:pt x="1079589" y="818470"/>
                    <a:pt x="1043734" y="852099"/>
                    <a:pt x="1000709" y="879793"/>
                  </a:cubicBezTo>
                  <a:cubicBezTo>
                    <a:pt x="957684" y="907488"/>
                    <a:pt x="907982" y="928259"/>
                    <a:pt x="851604" y="942106"/>
                  </a:cubicBezTo>
                  <a:lnTo>
                    <a:pt x="851604" y="946557"/>
                  </a:lnTo>
                  <a:cubicBezTo>
                    <a:pt x="918862" y="954469"/>
                    <a:pt x="979196" y="971531"/>
                    <a:pt x="1032607" y="997742"/>
                  </a:cubicBezTo>
                  <a:cubicBezTo>
                    <a:pt x="1086018" y="1023953"/>
                    <a:pt x="1131268" y="1056840"/>
                    <a:pt x="1168359" y="1096403"/>
                  </a:cubicBezTo>
                  <a:cubicBezTo>
                    <a:pt x="1205450" y="1135967"/>
                    <a:pt x="1233886" y="1180723"/>
                    <a:pt x="1253668" y="1230672"/>
                  </a:cubicBezTo>
                  <a:cubicBezTo>
                    <a:pt x="1273450" y="1280621"/>
                    <a:pt x="1283340" y="1334279"/>
                    <a:pt x="1283340" y="1391646"/>
                  </a:cubicBezTo>
                  <a:cubicBezTo>
                    <a:pt x="1283340" y="1487587"/>
                    <a:pt x="1265042" y="1572649"/>
                    <a:pt x="1228446" y="1646830"/>
                  </a:cubicBezTo>
                  <a:cubicBezTo>
                    <a:pt x="1191850" y="1721012"/>
                    <a:pt x="1140912" y="1783324"/>
                    <a:pt x="1075632" y="1833768"/>
                  </a:cubicBezTo>
                  <a:cubicBezTo>
                    <a:pt x="1010353" y="1884211"/>
                    <a:pt x="932215" y="1922538"/>
                    <a:pt x="841219" y="1948749"/>
                  </a:cubicBezTo>
                  <a:cubicBezTo>
                    <a:pt x="750223" y="1974960"/>
                    <a:pt x="650819" y="1988065"/>
                    <a:pt x="543009" y="1988065"/>
                  </a:cubicBezTo>
                  <a:cubicBezTo>
                    <a:pt x="477729" y="1988065"/>
                    <a:pt x="416406" y="1983367"/>
                    <a:pt x="359039" y="1973971"/>
                  </a:cubicBezTo>
                  <a:cubicBezTo>
                    <a:pt x="301672" y="1964574"/>
                    <a:pt x="250981" y="1952953"/>
                    <a:pt x="206967" y="1939105"/>
                  </a:cubicBezTo>
                  <a:cubicBezTo>
                    <a:pt x="162952" y="1925258"/>
                    <a:pt x="126603" y="1910916"/>
                    <a:pt x="97920" y="1896080"/>
                  </a:cubicBezTo>
                  <a:cubicBezTo>
                    <a:pt x="69236" y="1881244"/>
                    <a:pt x="50444" y="1869869"/>
                    <a:pt x="41542" y="1861957"/>
                  </a:cubicBezTo>
                  <a:cubicBezTo>
                    <a:pt x="32640" y="1854044"/>
                    <a:pt x="25964" y="1845142"/>
                    <a:pt x="21513" y="1835251"/>
                  </a:cubicBezTo>
                  <a:cubicBezTo>
                    <a:pt x="17062" y="1825360"/>
                    <a:pt x="13106" y="1813739"/>
                    <a:pt x="9644" y="1800386"/>
                  </a:cubicBezTo>
                  <a:cubicBezTo>
                    <a:pt x="6182" y="1787033"/>
                    <a:pt x="3709" y="1770219"/>
                    <a:pt x="2226" y="1749943"/>
                  </a:cubicBezTo>
                  <a:cubicBezTo>
                    <a:pt x="742" y="1729666"/>
                    <a:pt x="0" y="1705186"/>
                    <a:pt x="0" y="1676503"/>
                  </a:cubicBezTo>
                  <a:cubicBezTo>
                    <a:pt x="0" y="1629027"/>
                    <a:pt x="3957" y="1596139"/>
                    <a:pt x="11869" y="1577841"/>
                  </a:cubicBezTo>
                  <a:cubicBezTo>
                    <a:pt x="19782" y="1559543"/>
                    <a:pt x="31651" y="1550394"/>
                    <a:pt x="47476" y="1550394"/>
                  </a:cubicBezTo>
                  <a:cubicBezTo>
                    <a:pt x="57367" y="1550394"/>
                    <a:pt x="74429" y="1557071"/>
                    <a:pt x="98662" y="1570423"/>
                  </a:cubicBezTo>
                  <a:cubicBezTo>
                    <a:pt x="122894" y="1583776"/>
                    <a:pt x="153803" y="1598118"/>
                    <a:pt x="191389" y="1613449"/>
                  </a:cubicBezTo>
                  <a:cubicBezTo>
                    <a:pt x="228974" y="1628779"/>
                    <a:pt x="272988" y="1643121"/>
                    <a:pt x="323432" y="1656474"/>
                  </a:cubicBezTo>
                  <a:cubicBezTo>
                    <a:pt x="373875" y="1669827"/>
                    <a:pt x="431242" y="1676503"/>
                    <a:pt x="495533" y="1676503"/>
                  </a:cubicBezTo>
                  <a:cubicBezTo>
                    <a:pt x="549933" y="1676503"/>
                    <a:pt x="597903" y="1670074"/>
                    <a:pt x="639445" y="1657216"/>
                  </a:cubicBezTo>
                  <a:cubicBezTo>
                    <a:pt x="680987" y="1644357"/>
                    <a:pt x="716346" y="1626307"/>
                    <a:pt x="745525" y="1603063"/>
                  </a:cubicBezTo>
                  <a:cubicBezTo>
                    <a:pt x="774703" y="1579820"/>
                    <a:pt x="796462" y="1551631"/>
                    <a:pt x="810804" y="1518496"/>
                  </a:cubicBezTo>
                  <a:cubicBezTo>
                    <a:pt x="825146" y="1485362"/>
                    <a:pt x="832317" y="1448518"/>
                    <a:pt x="832317" y="1407966"/>
                  </a:cubicBezTo>
                  <a:cubicBezTo>
                    <a:pt x="832317" y="1363457"/>
                    <a:pt x="823662" y="1323399"/>
                    <a:pt x="806353" y="1287792"/>
                  </a:cubicBezTo>
                  <a:cubicBezTo>
                    <a:pt x="789044" y="1252184"/>
                    <a:pt x="763328" y="1221770"/>
                    <a:pt x="729205" y="1196548"/>
                  </a:cubicBezTo>
                  <a:cubicBezTo>
                    <a:pt x="695081" y="1171327"/>
                    <a:pt x="652056" y="1151792"/>
                    <a:pt x="600129" y="1137945"/>
                  </a:cubicBezTo>
                  <a:cubicBezTo>
                    <a:pt x="548202" y="1124098"/>
                    <a:pt x="487126" y="1117174"/>
                    <a:pt x="416900" y="1117174"/>
                  </a:cubicBezTo>
                  <a:lnTo>
                    <a:pt x="250734" y="1117174"/>
                  </a:lnTo>
                  <a:cubicBezTo>
                    <a:pt x="237876" y="1117174"/>
                    <a:pt x="226996" y="1115443"/>
                    <a:pt x="218094" y="1111981"/>
                  </a:cubicBezTo>
                  <a:cubicBezTo>
                    <a:pt x="209192" y="1108520"/>
                    <a:pt x="201774" y="1101349"/>
                    <a:pt x="195839" y="1090469"/>
                  </a:cubicBezTo>
                  <a:cubicBezTo>
                    <a:pt x="189905" y="1079589"/>
                    <a:pt x="185701" y="1064505"/>
                    <a:pt x="183229" y="1045218"/>
                  </a:cubicBezTo>
                  <a:cubicBezTo>
                    <a:pt x="180756" y="1025931"/>
                    <a:pt x="179519" y="1000957"/>
                    <a:pt x="179519" y="970295"/>
                  </a:cubicBezTo>
                  <a:cubicBezTo>
                    <a:pt x="179519" y="941611"/>
                    <a:pt x="180756" y="918120"/>
                    <a:pt x="183229" y="899822"/>
                  </a:cubicBezTo>
                  <a:cubicBezTo>
                    <a:pt x="185701" y="881524"/>
                    <a:pt x="189658" y="867430"/>
                    <a:pt x="195098" y="857539"/>
                  </a:cubicBezTo>
                  <a:cubicBezTo>
                    <a:pt x="200538" y="847648"/>
                    <a:pt x="207461" y="840724"/>
                    <a:pt x="215868" y="836768"/>
                  </a:cubicBezTo>
                  <a:cubicBezTo>
                    <a:pt x="224276" y="832812"/>
                    <a:pt x="234414" y="830833"/>
                    <a:pt x="246283" y="830833"/>
                  </a:cubicBezTo>
                  <a:lnTo>
                    <a:pt x="413933" y="830833"/>
                  </a:lnTo>
                  <a:cubicBezTo>
                    <a:pt x="471300" y="830833"/>
                    <a:pt x="522238" y="824157"/>
                    <a:pt x="566747" y="810804"/>
                  </a:cubicBezTo>
                  <a:cubicBezTo>
                    <a:pt x="611256" y="797452"/>
                    <a:pt x="648594" y="778412"/>
                    <a:pt x="678761" y="753685"/>
                  </a:cubicBezTo>
                  <a:cubicBezTo>
                    <a:pt x="708928" y="728957"/>
                    <a:pt x="731925" y="699038"/>
                    <a:pt x="747750" y="663925"/>
                  </a:cubicBezTo>
                  <a:cubicBezTo>
                    <a:pt x="763575" y="628812"/>
                    <a:pt x="771488" y="589991"/>
                    <a:pt x="771488" y="547460"/>
                  </a:cubicBezTo>
                  <a:cubicBezTo>
                    <a:pt x="771488" y="514820"/>
                    <a:pt x="766048" y="483911"/>
                    <a:pt x="755168" y="454733"/>
                  </a:cubicBezTo>
                  <a:cubicBezTo>
                    <a:pt x="744288" y="425555"/>
                    <a:pt x="728215" y="400333"/>
                    <a:pt x="706950" y="379068"/>
                  </a:cubicBezTo>
                  <a:cubicBezTo>
                    <a:pt x="685685" y="357803"/>
                    <a:pt x="658238" y="340988"/>
                    <a:pt x="624609" y="328625"/>
                  </a:cubicBezTo>
                  <a:cubicBezTo>
                    <a:pt x="590980" y="316261"/>
                    <a:pt x="551416" y="310079"/>
                    <a:pt x="505918" y="310079"/>
                  </a:cubicBezTo>
                  <a:cubicBezTo>
                    <a:pt x="454486" y="310079"/>
                    <a:pt x="406020" y="317745"/>
                    <a:pt x="360522" y="333075"/>
                  </a:cubicBezTo>
                  <a:cubicBezTo>
                    <a:pt x="315024" y="348406"/>
                    <a:pt x="274225" y="365221"/>
                    <a:pt x="238123" y="383519"/>
                  </a:cubicBezTo>
                  <a:cubicBezTo>
                    <a:pt x="202021" y="401817"/>
                    <a:pt x="171360" y="418879"/>
                    <a:pt x="146138" y="434704"/>
                  </a:cubicBezTo>
                  <a:cubicBezTo>
                    <a:pt x="120916" y="450530"/>
                    <a:pt x="102371" y="458442"/>
                    <a:pt x="90502" y="458442"/>
                  </a:cubicBezTo>
                  <a:cubicBezTo>
                    <a:pt x="82589" y="458442"/>
                    <a:pt x="75665" y="456711"/>
                    <a:pt x="69731" y="453250"/>
                  </a:cubicBezTo>
                  <a:cubicBezTo>
                    <a:pt x="63796" y="449788"/>
                    <a:pt x="58851" y="443111"/>
                    <a:pt x="54895" y="433221"/>
                  </a:cubicBezTo>
                  <a:cubicBezTo>
                    <a:pt x="50938" y="423330"/>
                    <a:pt x="47971" y="408988"/>
                    <a:pt x="45993" y="390195"/>
                  </a:cubicBezTo>
                  <a:cubicBezTo>
                    <a:pt x="44015" y="371403"/>
                    <a:pt x="43026" y="347170"/>
                    <a:pt x="43026" y="317497"/>
                  </a:cubicBezTo>
                  <a:cubicBezTo>
                    <a:pt x="43026" y="292770"/>
                    <a:pt x="43520" y="272247"/>
                    <a:pt x="44509" y="255927"/>
                  </a:cubicBezTo>
                  <a:cubicBezTo>
                    <a:pt x="45498" y="239607"/>
                    <a:pt x="47476" y="226007"/>
                    <a:pt x="50444" y="215127"/>
                  </a:cubicBezTo>
                  <a:cubicBezTo>
                    <a:pt x="53411" y="204247"/>
                    <a:pt x="57120" y="194851"/>
                    <a:pt x="61571" y="186938"/>
                  </a:cubicBezTo>
                  <a:cubicBezTo>
                    <a:pt x="66022" y="179025"/>
                    <a:pt x="73193" y="170371"/>
                    <a:pt x="83084" y="160974"/>
                  </a:cubicBezTo>
                  <a:cubicBezTo>
                    <a:pt x="92974" y="151578"/>
                    <a:pt x="113251" y="137483"/>
                    <a:pt x="143912" y="118691"/>
                  </a:cubicBezTo>
                  <a:cubicBezTo>
                    <a:pt x="174574" y="99898"/>
                    <a:pt x="213148" y="81600"/>
                    <a:pt x="259636" y="63797"/>
                  </a:cubicBezTo>
                  <a:cubicBezTo>
                    <a:pt x="306123" y="45993"/>
                    <a:pt x="359781" y="30910"/>
                    <a:pt x="420609" y="18546"/>
                  </a:cubicBezTo>
                  <a:cubicBezTo>
                    <a:pt x="481438" y="6182"/>
                    <a:pt x="547460" y="0"/>
                    <a:pt x="6186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73954" y="4833442"/>
            <a:ext cx="854925" cy="909682"/>
            <a:chOff x="1382807" y="174388"/>
            <a:chExt cx="3025588" cy="3025588"/>
          </a:xfrm>
        </p:grpSpPr>
        <p:sp>
          <p:nvSpPr>
            <p:cNvPr id="20" name="Rectangle 19"/>
            <p:cNvSpPr/>
            <p:nvPr/>
          </p:nvSpPr>
          <p:spPr>
            <a:xfrm>
              <a:off x="1382807" y="174388"/>
              <a:ext cx="3025588" cy="302558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71931" y="775732"/>
              <a:ext cx="1424285" cy="1937622"/>
            </a:xfrm>
            <a:custGeom>
              <a:avLst/>
              <a:gdLst/>
              <a:ahLst/>
              <a:cxnLst/>
              <a:rect l="l" t="t" r="r" b="b"/>
              <a:pathLst>
                <a:path w="1424285" h="1937622">
                  <a:moveTo>
                    <a:pt x="919851" y="0"/>
                  </a:moveTo>
                  <a:cubicBezTo>
                    <a:pt x="970295" y="0"/>
                    <a:pt x="1013320" y="1236"/>
                    <a:pt x="1048927" y="3709"/>
                  </a:cubicBezTo>
                  <a:cubicBezTo>
                    <a:pt x="1084534" y="6182"/>
                    <a:pt x="1112970" y="10138"/>
                    <a:pt x="1134236" y="15578"/>
                  </a:cubicBezTo>
                  <a:cubicBezTo>
                    <a:pt x="1155501" y="21018"/>
                    <a:pt x="1171079" y="27694"/>
                    <a:pt x="1180970" y="35607"/>
                  </a:cubicBezTo>
                  <a:cubicBezTo>
                    <a:pt x="1190861" y="43520"/>
                    <a:pt x="1195806" y="52916"/>
                    <a:pt x="1195806" y="63796"/>
                  </a:cubicBezTo>
                  <a:lnTo>
                    <a:pt x="1195806" y="1219544"/>
                  </a:lnTo>
                  <a:lnTo>
                    <a:pt x="1366424" y="1219544"/>
                  </a:lnTo>
                  <a:cubicBezTo>
                    <a:pt x="1382249" y="1219544"/>
                    <a:pt x="1395849" y="1231661"/>
                    <a:pt x="1407224" y="1255893"/>
                  </a:cubicBezTo>
                  <a:cubicBezTo>
                    <a:pt x="1418598" y="1280126"/>
                    <a:pt x="1424285" y="1320431"/>
                    <a:pt x="1424285" y="1376809"/>
                  </a:cubicBezTo>
                  <a:cubicBezTo>
                    <a:pt x="1424285" y="1427253"/>
                    <a:pt x="1419093" y="1465580"/>
                    <a:pt x="1408707" y="1491791"/>
                  </a:cubicBezTo>
                  <a:cubicBezTo>
                    <a:pt x="1398322" y="1518001"/>
                    <a:pt x="1384227" y="1531107"/>
                    <a:pt x="1366424" y="1531107"/>
                  </a:cubicBezTo>
                  <a:lnTo>
                    <a:pt x="1195806" y="1531107"/>
                  </a:lnTo>
                  <a:lnTo>
                    <a:pt x="1195806" y="1878276"/>
                  </a:lnTo>
                  <a:cubicBezTo>
                    <a:pt x="1195806" y="1888167"/>
                    <a:pt x="1192839" y="1896822"/>
                    <a:pt x="1186905" y="1904240"/>
                  </a:cubicBezTo>
                  <a:cubicBezTo>
                    <a:pt x="1180970" y="1911658"/>
                    <a:pt x="1170585" y="1917840"/>
                    <a:pt x="1155748" y="1922785"/>
                  </a:cubicBezTo>
                  <a:cubicBezTo>
                    <a:pt x="1140912" y="1927731"/>
                    <a:pt x="1121625" y="1931440"/>
                    <a:pt x="1097887" y="1933912"/>
                  </a:cubicBezTo>
                  <a:cubicBezTo>
                    <a:pt x="1074149" y="1936385"/>
                    <a:pt x="1043487" y="1937622"/>
                    <a:pt x="1005902" y="1937622"/>
                  </a:cubicBezTo>
                  <a:cubicBezTo>
                    <a:pt x="970295" y="1937622"/>
                    <a:pt x="940375" y="1936385"/>
                    <a:pt x="916142" y="1933912"/>
                  </a:cubicBezTo>
                  <a:cubicBezTo>
                    <a:pt x="891910" y="1931440"/>
                    <a:pt x="872622" y="1927731"/>
                    <a:pt x="858281" y="1922785"/>
                  </a:cubicBezTo>
                  <a:cubicBezTo>
                    <a:pt x="843939" y="1917840"/>
                    <a:pt x="834048" y="1911658"/>
                    <a:pt x="828608" y="1904240"/>
                  </a:cubicBezTo>
                  <a:cubicBezTo>
                    <a:pt x="823168" y="1896822"/>
                    <a:pt x="820448" y="1888167"/>
                    <a:pt x="820448" y="1878276"/>
                  </a:cubicBezTo>
                  <a:lnTo>
                    <a:pt x="820448" y="1531107"/>
                  </a:lnTo>
                  <a:lnTo>
                    <a:pt x="86051" y="1531107"/>
                  </a:lnTo>
                  <a:cubicBezTo>
                    <a:pt x="72204" y="1531107"/>
                    <a:pt x="59840" y="1529376"/>
                    <a:pt x="48960" y="1525914"/>
                  </a:cubicBezTo>
                  <a:cubicBezTo>
                    <a:pt x="38080" y="1522452"/>
                    <a:pt x="28931" y="1514540"/>
                    <a:pt x="21513" y="1502176"/>
                  </a:cubicBezTo>
                  <a:cubicBezTo>
                    <a:pt x="14095" y="1489812"/>
                    <a:pt x="8655" y="1472009"/>
                    <a:pt x="5193" y="1448765"/>
                  </a:cubicBezTo>
                  <a:cubicBezTo>
                    <a:pt x="1731" y="1425522"/>
                    <a:pt x="0" y="1394613"/>
                    <a:pt x="0" y="1356038"/>
                  </a:cubicBezTo>
                  <a:cubicBezTo>
                    <a:pt x="0" y="1324387"/>
                    <a:pt x="742" y="1296940"/>
                    <a:pt x="2226" y="1273697"/>
                  </a:cubicBezTo>
                  <a:cubicBezTo>
                    <a:pt x="3709" y="1250453"/>
                    <a:pt x="6182" y="1229435"/>
                    <a:pt x="9644" y="1210642"/>
                  </a:cubicBezTo>
                  <a:cubicBezTo>
                    <a:pt x="13106" y="1191850"/>
                    <a:pt x="18051" y="1174046"/>
                    <a:pt x="24480" y="1157232"/>
                  </a:cubicBezTo>
                  <a:cubicBezTo>
                    <a:pt x="30909" y="1140417"/>
                    <a:pt x="39069" y="1122614"/>
                    <a:pt x="48960" y="1103821"/>
                  </a:cubicBezTo>
                  <a:lnTo>
                    <a:pt x="645380" y="51927"/>
                  </a:lnTo>
                  <a:cubicBezTo>
                    <a:pt x="650325" y="43025"/>
                    <a:pt x="658732" y="35360"/>
                    <a:pt x="670601" y="28931"/>
                  </a:cubicBezTo>
                  <a:cubicBezTo>
                    <a:pt x="682470" y="22502"/>
                    <a:pt x="699038" y="17062"/>
                    <a:pt x="720303" y="12611"/>
                  </a:cubicBezTo>
                  <a:cubicBezTo>
                    <a:pt x="741568" y="8160"/>
                    <a:pt x="768521" y="4946"/>
                    <a:pt x="801161" y="2967"/>
                  </a:cubicBezTo>
                  <a:cubicBezTo>
                    <a:pt x="833801" y="989"/>
                    <a:pt x="873364" y="0"/>
                    <a:pt x="919851" y="0"/>
                  </a:cubicBezTo>
                  <a:close/>
                  <a:moveTo>
                    <a:pt x="817481" y="336784"/>
                  </a:moveTo>
                  <a:lnTo>
                    <a:pt x="311563" y="1219544"/>
                  </a:lnTo>
                  <a:lnTo>
                    <a:pt x="820448" y="1219544"/>
                  </a:lnTo>
                  <a:lnTo>
                    <a:pt x="820448" y="336784"/>
                  </a:lnTo>
                  <a:lnTo>
                    <a:pt x="817481" y="3367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22756" y="818764"/>
              <a:ext cx="2185638" cy="2381212"/>
            </a:xfrm>
            <a:custGeom>
              <a:avLst/>
              <a:gdLst>
                <a:gd name="connsiteX0" fmla="*/ 766655 w 2185638"/>
                <a:gd name="connsiteY0" fmla="*/ 293752 h 2381212"/>
                <a:gd name="connsiteX1" fmla="*/ 769622 w 2185638"/>
                <a:gd name="connsiteY1" fmla="*/ 293752 h 2381212"/>
                <a:gd name="connsiteX2" fmla="*/ 769622 w 2185638"/>
                <a:gd name="connsiteY2" fmla="*/ 1176512 h 2381212"/>
                <a:gd name="connsiteX3" fmla="*/ 260737 w 2185638"/>
                <a:gd name="connsiteY3" fmla="*/ 1176512 h 2381212"/>
                <a:gd name="connsiteX4" fmla="*/ 1134051 w 2185638"/>
                <a:gd name="connsiteY4" fmla="*/ 0 h 2381212"/>
                <a:gd name="connsiteX5" fmla="*/ 2185638 w 2185638"/>
                <a:gd name="connsiteY5" fmla="*/ 912217 h 2381212"/>
                <a:gd name="connsiteX6" fmla="*/ 2185638 w 2185638"/>
                <a:gd name="connsiteY6" fmla="*/ 2381212 h 2381212"/>
                <a:gd name="connsiteX7" fmla="*/ 1035278 w 2185638"/>
                <a:gd name="connsiteY7" fmla="*/ 2381212 h 2381212"/>
                <a:gd name="connsiteX8" fmla="*/ 0 w 2185638"/>
                <a:gd name="connsiteY8" fmla="*/ 1483143 h 2381212"/>
                <a:gd name="connsiteX9" fmla="*/ 35224 w 2185638"/>
                <a:gd name="connsiteY9" fmla="*/ 1488075 h 2381212"/>
                <a:gd name="connsiteX10" fmla="*/ 769621 w 2185638"/>
                <a:gd name="connsiteY10" fmla="*/ 1488075 h 2381212"/>
                <a:gd name="connsiteX11" fmla="*/ 769621 w 2185638"/>
                <a:gd name="connsiteY11" fmla="*/ 1835244 h 2381212"/>
                <a:gd name="connsiteX12" fmla="*/ 777781 w 2185638"/>
                <a:gd name="connsiteY12" fmla="*/ 1861208 h 2381212"/>
                <a:gd name="connsiteX13" fmla="*/ 807454 w 2185638"/>
                <a:gd name="connsiteY13" fmla="*/ 1879753 h 2381212"/>
                <a:gd name="connsiteX14" fmla="*/ 865315 w 2185638"/>
                <a:gd name="connsiteY14" fmla="*/ 1890880 h 2381212"/>
                <a:gd name="connsiteX15" fmla="*/ 955075 w 2185638"/>
                <a:gd name="connsiteY15" fmla="*/ 1894590 h 2381212"/>
                <a:gd name="connsiteX16" fmla="*/ 1047060 w 2185638"/>
                <a:gd name="connsiteY16" fmla="*/ 1890880 h 2381212"/>
                <a:gd name="connsiteX17" fmla="*/ 1104921 w 2185638"/>
                <a:gd name="connsiteY17" fmla="*/ 1879753 h 2381212"/>
                <a:gd name="connsiteX18" fmla="*/ 1136078 w 2185638"/>
                <a:gd name="connsiteY18" fmla="*/ 1861208 h 2381212"/>
                <a:gd name="connsiteX19" fmla="*/ 1144979 w 2185638"/>
                <a:gd name="connsiteY19" fmla="*/ 1835244 h 2381212"/>
                <a:gd name="connsiteX20" fmla="*/ 1144979 w 2185638"/>
                <a:gd name="connsiteY20" fmla="*/ 1488075 h 2381212"/>
                <a:gd name="connsiteX21" fmla="*/ 1315597 w 2185638"/>
                <a:gd name="connsiteY21" fmla="*/ 1488075 h 2381212"/>
                <a:gd name="connsiteX22" fmla="*/ 1357880 w 2185638"/>
                <a:gd name="connsiteY22" fmla="*/ 1448759 h 2381212"/>
                <a:gd name="connsiteX23" fmla="*/ 1373458 w 2185638"/>
                <a:gd name="connsiteY23" fmla="*/ 1333777 h 2381212"/>
                <a:gd name="connsiteX24" fmla="*/ 1356397 w 2185638"/>
                <a:gd name="connsiteY24" fmla="*/ 1212861 h 2381212"/>
                <a:gd name="connsiteX25" fmla="*/ 1315597 w 2185638"/>
                <a:gd name="connsiteY25" fmla="*/ 1176512 h 2381212"/>
                <a:gd name="connsiteX26" fmla="*/ 1144979 w 2185638"/>
                <a:gd name="connsiteY26" fmla="*/ 1176512 h 2381212"/>
                <a:gd name="connsiteX27" fmla="*/ 1144979 w 2185638"/>
                <a:gd name="connsiteY27" fmla="*/ 20764 h 238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85638" h="2381212">
                  <a:moveTo>
                    <a:pt x="766655" y="293752"/>
                  </a:moveTo>
                  <a:lnTo>
                    <a:pt x="769622" y="293752"/>
                  </a:lnTo>
                  <a:lnTo>
                    <a:pt x="769622" y="1176512"/>
                  </a:lnTo>
                  <a:lnTo>
                    <a:pt x="260737" y="1176512"/>
                  </a:lnTo>
                  <a:close/>
                  <a:moveTo>
                    <a:pt x="1134051" y="0"/>
                  </a:moveTo>
                  <a:lnTo>
                    <a:pt x="2185638" y="912217"/>
                  </a:lnTo>
                  <a:lnTo>
                    <a:pt x="2185638" y="2381212"/>
                  </a:lnTo>
                  <a:lnTo>
                    <a:pt x="1035278" y="2381212"/>
                  </a:lnTo>
                  <a:lnTo>
                    <a:pt x="0" y="1483143"/>
                  </a:lnTo>
                  <a:lnTo>
                    <a:pt x="35224" y="1488075"/>
                  </a:lnTo>
                  <a:lnTo>
                    <a:pt x="769621" y="1488075"/>
                  </a:lnTo>
                  <a:lnTo>
                    <a:pt x="769621" y="1835244"/>
                  </a:lnTo>
                  <a:cubicBezTo>
                    <a:pt x="769621" y="1845135"/>
                    <a:pt x="772341" y="1853790"/>
                    <a:pt x="777781" y="1861208"/>
                  </a:cubicBezTo>
                  <a:cubicBezTo>
                    <a:pt x="783221" y="1868626"/>
                    <a:pt x="793112" y="1874808"/>
                    <a:pt x="807454" y="1879753"/>
                  </a:cubicBezTo>
                  <a:cubicBezTo>
                    <a:pt x="821795" y="1884699"/>
                    <a:pt x="841083" y="1888408"/>
                    <a:pt x="865315" y="1890880"/>
                  </a:cubicBezTo>
                  <a:cubicBezTo>
                    <a:pt x="889548" y="1893353"/>
                    <a:pt x="919468" y="1894590"/>
                    <a:pt x="955075" y="1894590"/>
                  </a:cubicBezTo>
                  <a:cubicBezTo>
                    <a:pt x="992660" y="1894590"/>
                    <a:pt x="1023322" y="1893353"/>
                    <a:pt x="1047060" y="1890880"/>
                  </a:cubicBezTo>
                  <a:cubicBezTo>
                    <a:pt x="1070798" y="1888408"/>
                    <a:pt x="1090085" y="1884699"/>
                    <a:pt x="1104921" y="1879753"/>
                  </a:cubicBezTo>
                  <a:cubicBezTo>
                    <a:pt x="1119758" y="1874808"/>
                    <a:pt x="1130143" y="1868626"/>
                    <a:pt x="1136078" y="1861208"/>
                  </a:cubicBezTo>
                  <a:cubicBezTo>
                    <a:pt x="1142012" y="1853790"/>
                    <a:pt x="1144979" y="1845135"/>
                    <a:pt x="1144979" y="1835244"/>
                  </a:cubicBezTo>
                  <a:lnTo>
                    <a:pt x="1144979" y="1488075"/>
                  </a:lnTo>
                  <a:lnTo>
                    <a:pt x="1315597" y="1488075"/>
                  </a:lnTo>
                  <a:cubicBezTo>
                    <a:pt x="1333400" y="1488075"/>
                    <a:pt x="1347495" y="1474969"/>
                    <a:pt x="1357880" y="1448759"/>
                  </a:cubicBezTo>
                  <a:cubicBezTo>
                    <a:pt x="1368266" y="1422548"/>
                    <a:pt x="1373458" y="1384221"/>
                    <a:pt x="1373458" y="1333777"/>
                  </a:cubicBezTo>
                  <a:cubicBezTo>
                    <a:pt x="1373458" y="1277399"/>
                    <a:pt x="1367771" y="1237094"/>
                    <a:pt x="1356397" y="1212861"/>
                  </a:cubicBezTo>
                  <a:cubicBezTo>
                    <a:pt x="1345022" y="1188629"/>
                    <a:pt x="1331422" y="1176512"/>
                    <a:pt x="1315597" y="1176512"/>
                  </a:cubicBezTo>
                  <a:lnTo>
                    <a:pt x="1144979" y="1176512"/>
                  </a:lnTo>
                  <a:lnTo>
                    <a:pt x="1144979" y="20764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877031" y="1371600"/>
            <a:ext cx="2657369" cy="101566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Diploma/ Degree Holder in Accounting or </a:t>
            </a:r>
            <a:r>
              <a:rPr lang="en-US" sz="2000" b="1" dirty="0">
                <a:solidFill>
                  <a:srgbClr val="0070C0"/>
                </a:solidFill>
              </a:rPr>
              <a:t>B</a:t>
            </a:r>
            <a:r>
              <a:rPr lang="en-US" sz="2000" b="1" dirty="0" smtClean="0">
                <a:solidFill>
                  <a:srgbClr val="0070C0"/>
                </a:solidFill>
              </a:rPr>
              <a:t>usiness Management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7031" y="2800290"/>
            <a:ext cx="2657369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Certified SPS Trainer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7031" y="3787914"/>
            <a:ext cx="2657369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Minimal 2 Years Working Experience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3251" y="4930914"/>
            <a:ext cx="2657369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Excellent in Public Speaking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524000"/>
            <a:ext cx="418465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83793"/>
            <a:ext cx="4667250" cy="23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95400" y="20574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Demonstrate Personal &amp; Professional Accomplishment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13630" y="4672806"/>
            <a:ext cx="1943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Certification and  Assessment 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57200" y="3352800"/>
            <a:ext cx="2133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Endorsed by </a:t>
            </a:r>
            <a:endParaRPr lang="en-MY" altLang="en-US" sz="16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 smtClean="0"/>
              <a:t>Reputable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 smtClean="0"/>
              <a:t>Bodies</a:t>
            </a:r>
            <a:endParaRPr lang="en-MY" altLang="en-US" sz="16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(</a:t>
            </a:r>
            <a:r>
              <a:rPr lang="en-US" altLang="en-US" sz="1200" b="1" dirty="0"/>
              <a:t>TAF UMT-</a:t>
            </a:r>
            <a:r>
              <a:rPr lang="en-US" altLang="en-US" sz="1200" b="1" dirty="0" err="1"/>
              <a:t>UniKL</a:t>
            </a:r>
            <a:r>
              <a:rPr lang="en-US" altLang="en-US" sz="1200" b="1" dirty="0"/>
              <a:t>-</a:t>
            </a:r>
            <a:r>
              <a:rPr lang="en-US" altLang="en-US" sz="1200" b="1" dirty="0" err="1"/>
              <a:t>UiTM</a:t>
            </a:r>
            <a:r>
              <a:rPr lang="en-US" altLang="en-US" sz="1200" b="1" dirty="0"/>
              <a:t>-UPM</a:t>
            </a:r>
            <a:r>
              <a:rPr lang="en-US" altLang="en-US" sz="1600" b="1" dirty="0"/>
              <a:t>)</a:t>
            </a:r>
            <a:endParaRPr lang="en-MY" altLang="en-US" sz="1600" b="1" dirty="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4724400" y="2006600"/>
            <a:ext cx="192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Increase skills &amp; Proficiency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6648450" y="2686384"/>
            <a:ext cx="11604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Real Business Case Exposure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5943600" y="4503738"/>
            <a:ext cx="1160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MY" altLang="en-US" sz="1600" b="1" dirty="0"/>
              <a:t>Structured &amp; Practical Modules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6477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/>
              </a:rPr>
              <a:t>Key competencies</a:t>
            </a:r>
            <a:endParaRPr lang="en-MY" sz="2200" dirty="0">
              <a:solidFill>
                <a:schemeClr val="tx1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418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7493</TotalTime>
  <Words>1336</Words>
  <Application>Microsoft Office PowerPoint</Application>
  <PresentationFormat>On-screen Show (4:3)</PresentationFormat>
  <Paragraphs>402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406</cp:revision>
  <cp:lastPrinted>2016-10-20T06:28:56Z</cp:lastPrinted>
  <dcterms:created xsi:type="dcterms:W3CDTF">2006-08-16T00:00:00Z</dcterms:created>
  <dcterms:modified xsi:type="dcterms:W3CDTF">2017-02-16T09:16:42Z</dcterms:modified>
</cp:coreProperties>
</file>