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65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>
        <p:scale>
          <a:sx n="70" d="100"/>
          <a:sy n="70" d="100"/>
        </p:scale>
        <p:origin x="-166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businessmodelgeneration.com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wm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2391508"/>
            <a:ext cx="1752600" cy="8382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Revenue Streams</a:t>
            </a:r>
            <a:endParaRPr lang="en-MY" sz="1400" dirty="0"/>
          </a:p>
        </p:txBody>
      </p:sp>
      <p:sp>
        <p:nvSpPr>
          <p:cNvPr id="4" name="Rectangle 3"/>
          <p:cNvSpPr/>
          <p:nvPr/>
        </p:nvSpPr>
        <p:spPr>
          <a:xfrm>
            <a:off x="3200400" y="926123"/>
            <a:ext cx="1752600" cy="8382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Fixed-Sales Outright</a:t>
            </a:r>
            <a:endParaRPr lang="en-MY" sz="1400" dirty="0"/>
          </a:p>
        </p:txBody>
      </p:sp>
      <p:sp>
        <p:nvSpPr>
          <p:cNvPr id="5" name="Rectangle 4"/>
          <p:cNvSpPr/>
          <p:nvPr/>
        </p:nvSpPr>
        <p:spPr>
          <a:xfrm>
            <a:off x="3223846" y="2391508"/>
            <a:ext cx="1752600" cy="8382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Recurring</a:t>
            </a:r>
            <a:endParaRPr lang="en-MY" sz="1400" dirty="0"/>
          </a:p>
        </p:txBody>
      </p:sp>
      <p:sp>
        <p:nvSpPr>
          <p:cNvPr id="6" name="Rectangle 5"/>
          <p:cNvSpPr/>
          <p:nvPr/>
        </p:nvSpPr>
        <p:spPr>
          <a:xfrm>
            <a:off x="2895600" y="4152900"/>
            <a:ext cx="1752600" cy="8382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Project Based</a:t>
            </a:r>
            <a:endParaRPr lang="en-MY" sz="1400" dirty="0"/>
          </a:p>
        </p:txBody>
      </p:sp>
      <p:sp>
        <p:nvSpPr>
          <p:cNvPr id="7" name="Rectangle 6"/>
          <p:cNvSpPr/>
          <p:nvPr/>
        </p:nvSpPr>
        <p:spPr>
          <a:xfrm>
            <a:off x="838200" y="4337538"/>
            <a:ext cx="1752600" cy="8382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Activities</a:t>
            </a:r>
            <a:endParaRPr lang="en-MY" sz="1400" dirty="0"/>
          </a:p>
        </p:txBody>
      </p:sp>
      <p:cxnSp>
        <p:nvCxnSpPr>
          <p:cNvPr id="10" name="Curved Connector 9"/>
          <p:cNvCxnSpPr>
            <a:stCxn id="3" idx="3"/>
            <a:endCxn id="4" idx="1"/>
          </p:cNvCxnSpPr>
          <p:nvPr/>
        </p:nvCxnSpPr>
        <p:spPr>
          <a:xfrm flipV="1">
            <a:off x="2362200" y="1345223"/>
            <a:ext cx="838200" cy="146538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>
            <a:stCxn id="3" idx="3"/>
            <a:endCxn id="5" idx="1"/>
          </p:cNvCxnSpPr>
          <p:nvPr/>
        </p:nvCxnSpPr>
        <p:spPr>
          <a:xfrm>
            <a:off x="2362200" y="2810608"/>
            <a:ext cx="861646" cy="12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3" idx="3"/>
            <a:endCxn id="6" idx="0"/>
          </p:cNvCxnSpPr>
          <p:nvPr/>
        </p:nvCxnSpPr>
        <p:spPr>
          <a:xfrm>
            <a:off x="2362200" y="2810608"/>
            <a:ext cx="1409700" cy="134229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3" idx="3"/>
            <a:endCxn id="7" idx="0"/>
          </p:cNvCxnSpPr>
          <p:nvPr/>
        </p:nvCxnSpPr>
        <p:spPr>
          <a:xfrm flipH="1">
            <a:off x="1714500" y="2810608"/>
            <a:ext cx="647700" cy="1526930"/>
          </a:xfrm>
          <a:prstGeom prst="curvedConnector4">
            <a:avLst>
              <a:gd name="adj1" fmla="val -35294"/>
              <a:gd name="adj2" fmla="val 637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stCxn id="4" idx="3"/>
            <a:endCxn id="37" idx="1"/>
          </p:cNvCxnSpPr>
          <p:nvPr/>
        </p:nvCxnSpPr>
        <p:spPr>
          <a:xfrm flipV="1">
            <a:off x="4953000" y="491638"/>
            <a:ext cx="914400" cy="85358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362700" y="235927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 Support/ Care</a:t>
            </a:r>
            <a:endParaRPr lang="en-MY" sz="1400" dirty="0"/>
          </a:p>
        </p:txBody>
      </p:sp>
      <p:cxnSp>
        <p:nvCxnSpPr>
          <p:cNvPr id="26" name="Curved Connector 25"/>
          <p:cNvCxnSpPr>
            <a:stCxn id="5" idx="3"/>
            <a:endCxn id="25" idx="1"/>
          </p:cNvCxnSpPr>
          <p:nvPr/>
        </p:nvCxnSpPr>
        <p:spPr>
          <a:xfrm flipV="1">
            <a:off x="4976446" y="2464045"/>
            <a:ext cx="1386254" cy="34656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629400" y="259080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Re-Installation</a:t>
            </a:r>
            <a:endParaRPr lang="en-MY" sz="1400" dirty="0"/>
          </a:p>
        </p:txBody>
      </p:sp>
      <p:cxnSp>
        <p:nvCxnSpPr>
          <p:cNvPr id="31" name="Curved Connector 30"/>
          <p:cNvCxnSpPr>
            <a:stCxn id="5" idx="3"/>
            <a:endCxn id="29" idx="1"/>
          </p:cNvCxnSpPr>
          <p:nvPr/>
        </p:nvCxnSpPr>
        <p:spPr>
          <a:xfrm flipV="1">
            <a:off x="4976446" y="2695575"/>
            <a:ext cx="1652954" cy="11503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4" idx="3"/>
            <a:endCxn id="39" idx="1"/>
          </p:cNvCxnSpPr>
          <p:nvPr/>
        </p:nvCxnSpPr>
        <p:spPr>
          <a:xfrm flipV="1">
            <a:off x="4953000" y="714375"/>
            <a:ext cx="914400" cy="63084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867400" y="386863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 Support/ Care</a:t>
            </a:r>
            <a:endParaRPr lang="en-MY" sz="1400" dirty="0"/>
          </a:p>
        </p:txBody>
      </p:sp>
      <p:sp>
        <p:nvSpPr>
          <p:cNvPr id="39" name="Rectangle 38"/>
          <p:cNvSpPr/>
          <p:nvPr/>
        </p:nvSpPr>
        <p:spPr>
          <a:xfrm>
            <a:off x="5867400" y="60960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Additional License</a:t>
            </a:r>
            <a:endParaRPr lang="en-MY" sz="1400" dirty="0"/>
          </a:p>
        </p:txBody>
      </p:sp>
      <p:sp>
        <p:nvSpPr>
          <p:cNvPr id="41" name="Rectangle 40"/>
          <p:cNvSpPr/>
          <p:nvPr/>
        </p:nvSpPr>
        <p:spPr>
          <a:xfrm>
            <a:off x="6781800" y="281940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License Re-Activation</a:t>
            </a:r>
            <a:endParaRPr lang="en-MY" sz="1400" dirty="0"/>
          </a:p>
        </p:txBody>
      </p:sp>
      <p:cxnSp>
        <p:nvCxnSpPr>
          <p:cNvPr id="42" name="Curved Connector 41"/>
          <p:cNvCxnSpPr>
            <a:stCxn id="5" idx="3"/>
            <a:endCxn id="41" idx="1"/>
          </p:cNvCxnSpPr>
          <p:nvPr/>
        </p:nvCxnSpPr>
        <p:spPr>
          <a:xfrm>
            <a:off x="4976446" y="2810608"/>
            <a:ext cx="1805354" cy="11356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934200" y="304800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Training</a:t>
            </a:r>
            <a:endParaRPr lang="en-MY" sz="1400" dirty="0"/>
          </a:p>
        </p:txBody>
      </p:sp>
      <p:cxnSp>
        <p:nvCxnSpPr>
          <p:cNvPr id="46" name="Curved Connector 45"/>
          <p:cNvCxnSpPr>
            <a:stCxn id="5" idx="3"/>
            <a:endCxn id="45" idx="1"/>
          </p:cNvCxnSpPr>
          <p:nvPr/>
        </p:nvCxnSpPr>
        <p:spPr>
          <a:xfrm>
            <a:off x="4976446" y="2810608"/>
            <a:ext cx="1957754" cy="34216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086600" y="327660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 Files Services</a:t>
            </a:r>
            <a:endParaRPr lang="en-MY" sz="1400" dirty="0"/>
          </a:p>
        </p:txBody>
      </p:sp>
      <p:cxnSp>
        <p:nvCxnSpPr>
          <p:cNvPr id="50" name="Curved Connector 49"/>
          <p:cNvCxnSpPr>
            <a:stCxn id="5" idx="3"/>
            <a:endCxn id="49" idx="1"/>
          </p:cNvCxnSpPr>
          <p:nvPr/>
        </p:nvCxnSpPr>
        <p:spPr>
          <a:xfrm>
            <a:off x="4976446" y="2810608"/>
            <a:ext cx="2110154" cy="57076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7239000" y="350520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 backup</a:t>
            </a:r>
            <a:endParaRPr lang="en-MY" sz="1400" dirty="0"/>
          </a:p>
        </p:txBody>
      </p:sp>
      <p:cxnSp>
        <p:nvCxnSpPr>
          <p:cNvPr id="54" name="Curved Connector 53"/>
          <p:cNvCxnSpPr>
            <a:stCxn id="5" idx="3"/>
            <a:endCxn id="53" idx="1"/>
          </p:cNvCxnSpPr>
          <p:nvPr/>
        </p:nvCxnSpPr>
        <p:spPr>
          <a:xfrm>
            <a:off x="4976446" y="2810608"/>
            <a:ext cx="2262554" cy="79936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7162800" y="3733800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 backup</a:t>
            </a:r>
            <a:endParaRPr lang="en-MY" sz="1400" dirty="0"/>
          </a:p>
        </p:txBody>
      </p:sp>
      <p:sp>
        <p:nvSpPr>
          <p:cNvPr id="58" name="Rectangle 57"/>
          <p:cNvSpPr/>
          <p:nvPr/>
        </p:nvSpPr>
        <p:spPr>
          <a:xfrm>
            <a:off x="6934200" y="3960935"/>
            <a:ext cx="1752600" cy="20955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Web Configuration</a:t>
            </a:r>
            <a:endParaRPr lang="en-MY" sz="1400" dirty="0"/>
          </a:p>
        </p:txBody>
      </p:sp>
      <p:cxnSp>
        <p:nvCxnSpPr>
          <p:cNvPr id="59" name="Curved Connector 58"/>
          <p:cNvCxnSpPr>
            <a:stCxn id="5" idx="3"/>
            <a:endCxn id="57" idx="1"/>
          </p:cNvCxnSpPr>
          <p:nvPr/>
        </p:nvCxnSpPr>
        <p:spPr>
          <a:xfrm>
            <a:off x="4976446" y="2810608"/>
            <a:ext cx="2186354" cy="102796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endCxn id="58" idx="1"/>
          </p:cNvCxnSpPr>
          <p:nvPr/>
        </p:nvCxnSpPr>
        <p:spPr>
          <a:xfrm>
            <a:off x="4976446" y="2823308"/>
            <a:ext cx="1957754" cy="124240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5612422" y="4671278"/>
            <a:ext cx="2921978" cy="21298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BERNAMA SAGA Accounting System</a:t>
            </a:r>
            <a:endParaRPr lang="en-MY" sz="1400" dirty="0"/>
          </a:p>
        </p:txBody>
      </p:sp>
      <p:cxnSp>
        <p:nvCxnSpPr>
          <p:cNvPr id="66" name="Curved Connector 65"/>
          <p:cNvCxnSpPr>
            <a:stCxn id="6" idx="2"/>
            <a:endCxn id="65" idx="1"/>
          </p:cNvCxnSpPr>
          <p:nvPr/>
        </p:nvCxnSpPr>
        <p:spPr>
          <a:xfrm rot="5400000" flipH="1" flipV="1">
            <a:off x="4585496" y="3964175"/>
            <a:ext cx="213329" cy="1840522"/>
          </a:xfrm>
          <a:prstGeom prst="curvedConnector4">
            <a:avLst>
              <a:gd name="adj1" fmla="val -107158"/>
              <a:gd name="adj2" fmla="val 7380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5764822" y="4947138"/>
            <a:ext cx="2921978" cy="4572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PI1M Community  Content Enhancement Program</a:t>
            </a:r>
            <a:endParaRPr lang="en-MY" sz="1400" dirty="0"/>
          </a:p>
        </p:txBody>
      </p:sp>
      <p:cxnSp>
        <p:nvCxnSpPr>
          <p:cNvPr id="73" name="Curved Connector 72"/>
          <p:cNvCxnSpPr>
            <a:stCxn id="6" idx="2"/>
            <a:endCxn id="72" idx="1"/>
          </p:cNvCxnSpPr>
          <p:nvPr/>
        </p:nvCxnSpPr>
        <p:spPr>
          <a:xfrm rot="16200000" flipH="1">
            <a:off x="4676042" y="4086958"/>
            <a:ext cx="184638" cy="199292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88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85432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5446713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94957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5454651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SPS – IT </a:t>
            </a:r>
            <a:r>
              <a:rPr lang="en-US" sz="2000" dirty="0" err="1" smtClean="0"/>
              <a:t>Dept</a:t>
            </a:r>
            <a:r>
              <a:rPr lang="en-US" sz="2000" dirty="0" smtClean="0"/>
              <a:t> Business </a:t>
            </a:r>
            <a:r>
              <a:rPr lang="en-US" sz="2000" dirty="0" smtClean="0"/>
              <a:t>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265853"/>
              </p:ext>
            </p:extLst>
          </p:nvPr>
        </p:nvGraphicFramePr>
        <p:xfrm>
          <a:off x="152400" y="457201"/>
          <a:ext cx="8839200" cy="649711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/>
                <a:gridCol w="1767840"/>
                <a:gridCol w="883920"/>
                <a:gridCol w="883920"/>
                <a:gridCol w="1767840"/>
                <a:gridCol w="1767840"/>
              </a:tblGrid>
              <a:tr h="2406389"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     Key</a:t>
                      </a:r>
                      <a:r>
                        <a:rPr lang="en-AU" sz="1200" b="1" baseline="0" dirty="0" smtClean="0"/>
                        <a:t> Partners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Media partner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Utusan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Karangkraf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association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DPIM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DPMM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Cloud service provider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Exabytes.com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Payment enabler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Billplz.com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(SPS)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SPS dealers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Corp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AIM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(Project Based)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Masterplan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FR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Mutiara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SuiteLab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Technology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Quantum parallel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Dasar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Jati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Key Activities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Software development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Marketing &amp; branding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Help desk support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Joint-promotion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Social media engagement</a:t>
                      </a: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 smtClean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RECURRING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Accounting Software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Desktop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Cloud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Fibromat</a:t>
                      </a:r>
                      <a:endParaRPr kumimoji="0" lang="en-A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BIMB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Lite</a:t>
                      </a:r>
                      <a:endParaRPr kumimoji="0" lang="en-A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Web CMS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Plug N Play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WebLite</a:t>
                      </a:r>
                      <a:endParaRPr kumimoji="0" lang="en-A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SAGA Leased Purchase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FIXED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Audit Scoreboard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E-Voting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PROJECT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BERNAMA SAGA Accounting System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PI1M Content Enhancement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A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AU" sz="10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A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PARTY COTS SOFTWARES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Swingvy</a:t>
                      </a: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HR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Huemedia</a:t>
                      </a:r>
                      <a:r>
                        <a:rPr kumimoji="0" lang="en-A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CRM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Customer </a:t>
                      </a:r>
                    </a:p>
                    <a:p>
                      <a:r>
                        <a:rPr lang="en-AU" sz="1200" b="1" dirty="0" smtClean="0"/>
                        <a:t>         Relationships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Webchat/ </a:t>
                      </a:r>
                      <a:r>
                        <a:rPr lang="en-AU" sz="1000" b="0" dirty="0" err="1" smtClean="0">
                          <a:latin typeface="Comic Sans MS" pitchFamily="66" charset="0"/>
                        </a:rPr>
                        <a:t>whatsapps</a:t>
                      </a:r>
                      <a:endParaRPr lang="en-AU" sz="10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Promotional offers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Pre-sales activities</a:t>
                      </a:r>
                      <a:endParaRPr lang="en-AU" sz="10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Customer Segments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Micro Entrepreneurs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Northern Region (TEKUN)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SME Market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PUNB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MNC Companies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BIMB Securities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err="1" smtClean="0">
                          <a:latin typeface="Comic Sans MS" pitchFamily="66" charset="0"/>
                        </a:rPr>
                        <a:t>Fibromat</a:t>
                      </a:r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Government Agencies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TEKUN </a:t>
                      </a:r>
                      <a:r>
                        <a:rPr lang="en-AU" sz="1000" b="0" baseline="0" dirty="0" err="1" smtClean="0">
                          <a:latin typeface="Comic Sans MS" pitchFamily="66" charset="0"/>
                        </a:rPr>
                        <a:t>Nasional</a:t>
                      </a:r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MITI</a:t>
                      </a: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Business internet</a:t>
                      </a: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 user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Online businessman</a:t>
                      </a:r>
                    </a:p>
                    <a:p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Local universities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UMT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err="1" smtClean="0">
                          <a:latin typeface="Comic Sans MS" pitchFamily="66" charset="0"/>
                        </a:rPr>
                        <a:t>UiTM</a:t>
                      </a:r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UNIKL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UPM</a:t>
                      </a:r>
                      <a:endParaRPr lang="en-AU" sz="10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11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Key Resources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err="1" smtClean="0">
                          <a:latin typeface="Comic Sans MS" pitchFamily="66" charset="0"/>
                        </a:rPr>
                        <a:t>Salihin</a:t>
                      </a:r>
                      <a:r>
                        <a:rPr lang="en-AU" sz="1000" b="0" dirty="0" smtClean="0">
                          <a:latin typeface="Comic Sans MS" pitchFamily="66" charset="0"/>
                        </a:rPr>
                        <a:t> brand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Software</a:t>
                      </a: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 d</a:t>
                      </a:r>
                      <a:r>
                        <a:rPr lang="en-AU" sz="1000" b="0" dirty="0" smtClean="0">
                          <a:latin typeface="Comic Sans MS" pitchFamily="66" charset="0"/>
                        </a:rPr>
                        <a:t>eveloper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SPS Software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Subject matter</a:t>
                      </a: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 expert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Accounting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GST, Zakat &amp; </a:t>
                      </a:r>
                      <a:r>
                        <a:rPr lang="en-AU" sz="1000" b="0" baseline="0" dirty="0" err="1" smtClean="0">
                          <a:latin typeface="Comic Sans MS" pitchFamily="66" charset="0"/>
                        </a:rPr>
                        <a:t>Waqf</a:t>
                      </a:r>
                      <a:endParaRPr lang="en-AU" sz="10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Technical</a:t>
                      </a:r>
                      <a:endParaRPr lang="en-AU" sz="10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Marketing &amp; branding</a:t>
                      </a:r>
                      <a:endParaRPr lang="en-AU" sz="10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Channels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Cold calling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Email blasting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Mass Media A&amp;P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Joint promotion/ venture program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84684"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   Cost Structure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dirty="0" smtClean="0">
                          <a:latin typeface="Comic Sans MS" pitchFamily="66" charset="0"/>
                        </a:rPr>
                        <a:t>Standard</a:t>
                      </a: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 operating cost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Software development and R&amp;D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Promotional event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Partners fee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Software licensing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Revenue Streams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Installer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Subscription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Support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Training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b="0" baseline="0" dirty="0" smtClean="0">
                          <a:latin typeface="Comic Sans MS" pitchFamily="66" charset="0"/>
                        </a:rPr>
                        <a:t>Consultations</a:t>
                      </a:r>
                      <a:endParaRPr lang="en-AU" sz="10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18231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54897" y="5923002"/>
            <a:ext cx="23171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Comic Sans MS" panose="030F0702030302020204" pitchFamily="66" charset="0"/>
              </a:rPr>
              <a:t>Marketing &amp; promotional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Comic Sans MS" panose="030F0702030302020204" pitchFamily="66" charset="0"/>
              </a:rPr>
              <a:t>Travelling &amp; Lodging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Comic Sans MS" panose="030F0702030302020204" pitchFamily="66" charset="0"/>
              </a:rPr>
              <a:t>Hardware &amp; IT infrastructure</a:t>
            </a:r>
            <a:endParaRPr lang="en-MY" sz="10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64897" y="5867400"/>
            <a:ext cx="2926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Comic Sans MS" panose="030F0702030302020204" pitchFamily="66" charset="0"/>
              </a:rPr>
              <a:t>Software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Comic Sans MS" panose="030F0702030302020204" pitchFamily="66" charset="0"/>
              </a:rPr>
              <a:t>Software customization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Comic Sans MS" panose="030F0702030302020204" pitchFamily="66" charset="0"/>
              </a:rPr>
              <a:t>Commission from business partner’s COTS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10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959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/>
                <a:gridCol w="1767840"/>
                <a:gridCol w="883920"/>
                <a:gridCol w="883920"/>
                <a:gridCol w="1767840"/>
                <a:gridCol w="1767840"/>
              </a:tblGrid>
              <a:tr h="2019300"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     Key</a:t>
                      </a:r>
                      <a:r>
                        <a:rPr lang="en-AU" sz="1200" b="1" baseline="0" dirty="0" smtClean="0"/>
                        <a:t> Partners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Key Activities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 smtClean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Customer </a:t>
                      </a:r>
                    </a:p>
                    <a:p>
                      <a:r>
                        <a:rPr lang="en-AU" sz="1200" b="1" dirty="0" smtClean="0"/>
                        <a:t>         Relationships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Customer Segments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Key Resources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Channels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90600">
                <a:tc gridSpan="3">
                  <a:txBody>
                    <a:bodyPr/>
                    <a:lstStyle/>
                    <a:p>
                      <a:r>
                        <a:rPr lang="en-AU" sz="1200" b="1" smtClean="0"/>
                        <a:t>              Cost Structure</a:t>
                      </a:r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Revenue Streams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</a:tr>
              <a:tr h="882316"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Social &amp; Environmental</a:t>
                      </a:r>
                      <a:r>
                        <a:rPr lang="en-AU" sz="1200" b="1" baseline="0" dirty="0" smtClean="0"/>
                        <a:t> Cost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 smtClean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 Social &amp; Environmental</a:t>
                      </a:r>
                      <a:r>
                        <a:rPr lang="en-AU" sz="1200" b="1" baseline="0" dirty="0" smtClean="0"/>
                        <a:t> Benefit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 smtClean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 smtClean="0">
                          <a:hlinkClick r:id="rId13"/>
                        </a:rPr>
                        <a:t>http://www.businessmodelgeneration.com</a:t>
                      </a: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up 247"/>
          <p:cNvGrpSpPr/>
          <p:nvPr/>
        </p:nvGrpSpPr>
        <p:grpSpPr>
          <a:xfrm>
            <a:off x="3810000" y="1828800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 smtClean="0">
                  <a:latin typeface="Bradley Hand ITC" pitchFamily="66" charset="0"/>
                </a:rPr>
                <a:t>Double click on the post-it to edit. Recolour it using the picture format tools.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380</Words>
  <Application>Microsoft Office PowerPoint</Application>
  <PresentationFormat>On-screen Show (4:3)</PresentationFormat>
  <Paragraphs>198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SPS – IT Dept Business Model Canvas - </vt:lpstr>
      <vt:lpstr>Business Model Canvas - </vt:lpstr>
    </vt:vector>
  </TitlesOfParts>
  <Company>World Vision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User</cp:lastModifiedBy>
  <cp:revision>68</cp:revision>
  <dcterms:created xsi:type="dcterms:W3CDTF">2011-03-15T01:24:59Z</dcterms:created>
  <dcterms:modified xsi:type="dcterms:W3CDTF">2017-01-05T09:25:58Z</dcterms:modified>
</cp:coreProperties>
</file>