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6"/>
  </p:notesMasterIdLst>
  <p:sldIdLst>
    <p:sldId id="292" r:id="rId2"/>
    <p:sldId id="313" r:id="rId3"/>
    <p:sldId id="257" r:id="rId4"/>
    <p:sldId id="314" r:id="rId5"/>
    <p:sldId id="315" r:id="rId6"/>
    <p:sldId id="316" r:id="rId7"/>
    <p:sldId id="295" r:id="rId8"/>
    <p:sldId id="318" r:id="rId9"/>
    <p:sldId id="289" r:id="rId10"/>
    <p:sldId id="296" r:id="rId11"/>
    <p:sldId id="290" r:id="rId12"/>
    <p:sldId id="291" r:id="rId13"/>
    <p:sldId id="317" r:id="rId14"/>
    <p:sldId id="297" r:id="rId15"/>
    <p:sldId id="310" r:id="rId16"/>
    <p:sldId id="311" r:id="rId17"/>
    <p:sldId id="321" r:id="rId18"/>
    <p:sldId id="322" r:id="rId19"/>
    <p:sldId id="320" r:id="rId20"/>
    <p:sldId id="319" r:id="rId21"/>
    <p:sldId id="323" r:id="rId22"/>
    <p:sldId id="324" r:id="rId23"/>
    <p:sldId id="284" r:id="rId24"/>
    <p:sldId id="325" r:id="rId25"/>
  </p:sldIdLst>
  <p:sldSz cx="9144000" cy="6858000" type="screen4x3"/>
  <p:notesSz cx="7102475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71" autoAdjust="0"/>
  </p:normalViewPr>
  <p:slideViewPr>
    <p:cSldViewPr>
      <p:cViewPr>
        <p:scale>
          <a:sx n="73" d="100"/>
          <a:sy n="73" d="100"/>
        </p:scale>
        <p:origin x="-1200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9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CAFCB4-399E-48A6-944C-3E9903ABED5A}" type="doc">
      <dgm:prSet loTypeId="urn:microsoft.com/office/officeart/2005/8/layout/vList5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CCA4E0A4-5109-445B-A8CD-EE42E77D02BC}">
      <dgm:prSet phldrT="[Text]"/>
      <dgm:spPr/>
      <dgm:t>
        <a:bodyPr/>
        <a:lstStyle/>
        <a:p>
          <a:r>
            <a:rPr lang="en-MY" dirty="0" smtClean="0"/>
            <a:t>Vision</a:t>
          </a:r>
          <a:endParaRPr lang="en-MY" dirty="0"/>
        </a:p>
      </dgm:t>
    </dgm:pt>
    <dgm:pt modelId="{A7897C8F-0E07-44A6-89AB-62C64A7043C4}" type="parTrans" cxnId="{24D1314C-AE1A-4D43-A6C8-9702B0E4D202}">
      <dgm:prSet/>
      <dgm:spPr/>
      <dgm:t>
        <a:bodyPr/>
        <a:lstStyle/>
        <a:p>
          <a:endParaRPr lang="en-MY"/>
        </a:p>
      </dgm:t>
    </dgm:pt>
    <dgm:pt modelId="{2605337D-D3F1-44D1-BA4B-541894448966}" type="sibTrans" cxnId="{24D1314C-AE1A-4D43-A6C8-9702B0E4D202}">
      <dgm:prSet/>
      <dgm:spPr/>
      <dgm:t>
        <a:bodyPr/>
        <a:lstStyle/>
        <a:p>
          <a:endParaRPr lang="en-MY"/>
        </a:p>
      </dgm:t>
    </dgm:pt>
    <dgm:pt modelId="{FC193B27-CC5D-4485-98B3-9B7728B8120A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To be the preferred GST advisor and consultant in Malaysia.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B5954C-7753-48BC-8908-17CA6874568B}" type="parTrans" cxnId="{93056442-494C-4548-BFC8-E6D01CDCBA73}">
      <dgm:prSet/>
      <dgm:spPr/>
      <dgm:t>
        <a:bodyPr/>
        <a:lstStyle/>
        <a:p>
          <a:endParaRPr lang="en-MY"/>
        </a:p>
      </dgm:t>
    </dgm:pt>
    <dgm:pt modelId="{B6617BB2-AFB7-4A59-9C17-26C1D8495E14}" type="sibTrans" cxnId="{93056442-494C-4548-BFC8-E6D01CDCBA73}">
      <dgm:prSet/>
      <dgm:spPr/>
      <dgm:t>
        <a:bodyPr/>
        <a:lstStyle/>
        <a:p>
          <a:endParaRPr lang="en-MY"/>
        </a:p>
      </dgm:t>
    </dgm:pt>
    <dgm:pt modelId="{D4006922-127B-4D12-B3AE-5EB83D6B8FC9}">
      <dgm:prSet phldrT="[Text]"/>
      <dgm:spPr/>
      <dgm:t>
        <a:bodyPr/>
        <a:lstStyle/>
        <a:p>
          <a:r>
            <a:rPr lang="en-MY" dirty="0" smtClean="0"/>
            <a:t>Mission</a:t>
          </a:r>
          <a:endParaRPr lang="en-MY" dirty="0"/>
        </a:p>
      </dgm:t>
    </dgm:pt>
    <dgm:pt modelId="{E2F751C4-4EAE-418B-9DB0-D43579BCA03A}" type="parTrans" cxnId="{7F0A83FE-84F5-4FFD-A2F1-ACE36190D473}">
      <dgm:prSet/>
      <dgm:spPr/>
      <dgm:t>
        <a:bodyPr/>
        <a:lstStyle/>
        <a:p>
          <a:endParaRPr lang="en-MY"/>
        </a:p>
      </dgm:t>
    </dgm:pt>
    <dgm:pt modelId="{74288960-115B-419E-AFDC-9A1982CF75F1}" type="sibTrans" cxnId="{7F0A83FE-84F5-4FFD-A2F1-ACE36190D473}">
      <dgm:prSet/>
      <dgm:spPr/>
      <dgm:t>
        <a:bodyPr/>
        <a:lstStyle/>
        <a:p>
          <a:endParaRPr lang="en-MY"/>
        </a:p>
      </dgm:t>
    </dgm:pt>
    <dgm:pt modelId="{E47F2E7D-9BF4-4A82-9741-A0A75D7104DF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of GST services without compromising professional integrity.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710A37-F77D-4935-A5B6-F1B978D9F585}" type="parTrans" cxnId="{C66CD79C-92A3-44F6-81E5-CCAA4158B533}">
      <dgm:prSet/>
      <dgm:spPr/>
      <dgm:t>
        <a:bodyPr/>
        <a:lstStyle/>
        <a:p>
          <a:endParaRPr lang="en-MY"/>
        </a:p>
      </dgm:t>
    </dgm:pt>
    <dgm:pt modelId="{266AF91A-32C2-4FC3-BA30-C3DDF6D68E37}" type="sibTrans" cxnId="{C66CD79C-92A3-44F6-81E5-CCAA4158B533}">
      <dgm:prSet/>
      <dgm:spPr/>
      <dgm:t>
        <a:bodyPr/>
        <a:lstStyle/>
        <a:p>
          <a:endParaRPr lang="en-MY"/>
        </a:p>
      </dgm:t>
    </dgm:pt>
    <dgm:pt modelId="{E7678307-426E-4AD4-9C30-9B43DB855D4A}">
      <dgm:prSet phldrT="[Text]"/>
      <dgm:spPr/>
      <dgm:t>
        <a:bodyPr/>
        <a:lstStyle/>
        <a:p>
          <a:r>
            <a:rPr lang="en-MY" dirty="0" smtClean="0"/>
            <a:t>Objectives</a:t>
          </a:r>
          <a:endParaRPr lang="en-MY" dirty="0"/>
        </a:p>
      </dgm:t>
    </dgm:pt>
    <dgm:pt modelId="{C8C646F9-B58A-4F1F-985A-A7BF8C02AC5E}" type="parTrans" cxnId="{2B51E410-AB68-4322-A43B-F10ADADFB492}">
      <dgm:prSet/>
      <dgm:spPr/>
      <dgm:t>
        <a:bodyPr/>
        <a:lstStyle/>
        <a:p>
          <a:endParaRPr lang="en-MY"/>
        </a:p>
      </dgm:t>
    </dgm:pt>
    <dgm:pt modelId="{2E0148BC-B851-4003-B4EA-969F33D317D3}" type="sibTrans" cxnId="{2B51E410-AB68-4322-A43B-F10ADADFB492}">
      <dgm:prSet/>
      <dgm:spPr/>
      <dgm:t>
        <a:bodyPr/>
        <a:lstStyle/>
        <a:p>
          <a:endParaRPr lang="en-MY"/>
        </a:p>
      </dgm:t>
    </dgm:pt>
    <dgm:pt modelId="{F573A5C5-D453-4671-A8F0-F4FF6FF81DF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 services with high quality people.</a:t>
          </a:r>
          <a:endParaRPr lang="en-MY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F089AA-BB88-42C3-9C7E-95271FD7696E}" type="parTrans" cxnId="{53B1DF44-8C21-4265-913F-871791024932}">
      <dgm:prSet/>
      <dgm:spPr/>
      <dgm:t>
        <a:bodyPr/>
        <a:lstStyle/>
        <a:p>
          <a:endParaRPr lang="en-MY"/>
        </a:p>
      </dgm:t>
    </dgm:pt>
    <dgm:pt modelId="{E8AC558A-11E7-4029-80E9-3BFD85965D30}" type="sibTrans" cxnId="{53B1DF44-8C21-4265-913F-871791024932}">
      <dgm:prSet/>
      <dgm:spPr/>
      <dgm:t>
        <a:bodyPr/>
        <a:lstStyle/>
        <a:p>
          <a:endParaRPr lang="en-MY"/>
        </a:p>
      </dgm:t>
    </dgm:pt>
    <dgm:pt modelId="{2CB7F6E0-99B7-4DCD-9F8F-59411383E9CE}">
      <dgm:prSet/>
      <dgm:spPr/>
      <dgm:t>
        <a:bodyPr/>
        <a:lstStyle/>
        <a:p>
          <a:r>
            <a:rPr lang="en-GB" smtClean="0">
              <a:latin typeface="Arial" panose="020B0604020202020204" pitchFamily="34" charset="0"/>
              <a:cs typeface="Arial" panose="020B0604020202020204" pitchFamily="34" charset="0"/>
            </a:rPr>
            <a:t>Providing GST-Accounting software solutions.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5386EEC-A6C1-47A5-B293-CCEB4F4ABDD8}" type="parTrans" cxnId="{18EE8D83-7A0F-400A-BB7B-1F2DAB9713E9}">
      <dgm:prSet/>
      <dgm:spPr/>
      <dgm:t>
        <a:bodyPr/>
        <a:lstStyle/>
        <a:p>
          <a:endParaRPr lang="en-MY"/>
        </a:p>
      </dgm:t>
    </dgm:pt>
    <dgm:pt modelId="{D4146108-1DBA-498C-BEB4-43EFB3CF9CA8}" type="sibTrans" cxnId="{18EE8D83-7A0F-400A-BB7B-1F2DAB9713E9}">
      <dgm:prSet/>
      <dgm:spPr/>
      <dgm:t>
        <a:bodyPr/>
        <a:lstStyle/>
        <a:p>
          <a:endParaRPr lang="en-MY"/>
        </a:p>
      </dgm:t>
    </dgm:pt>
    <dgm:pt modelId="{366A400A-DB07-4941-9237-24E1C32FD1F2}">
      <dgm:prSet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Generating high income value for SALIHIN Group.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B0ECFB-EE2D-426F-B775-075D5590CA73}" type="parTrans" cxnId="{BCE18EE9-1711-4359-AD4A-F59FB36F2A8F}">
      <dgm:prSet/>
      <dgm:spPr/>
      <dgm:t>
        <a:bodyPr/>
        <a:lstStyle/>
        <a:p>
          <a:endParaRPr lang="en-MY"/>
        </a:p>
      </dgm:t>
    </dgm:pt>
    <dgm:pt modelId="{78E0EC0C-EFBA-4224-8F0F-99E7F331C256}" type="sibTrans" cxnId="{BCE18EE9-1711-4359-AD4A-F59FB36F2A8F}">
      <dgm:prSet/>
      <dgm:spPr/>
      <dgm:t>
        <a:bodyPr/>
        <a:lstStyle/>
        <a:p>
          <a:endParaRPr lang="en-MY"/>
        </a:p>
      </dgm:t>
    </dgm:pt>
    <dgm:pt modelId="{462A407C-85A9-45AE-8A74-0C73EFD258E7}" type="pres">
      <dgm:prSet presAssocID="{CACAFCB4-399E-48A6-944C-3E9903ABED5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6F7C1A20-EE68-4210-A3DC-4CB06B1AE54C}" type="pres">
      <dgm:prSet presAssocID="{CCA4E0A4-5109-445B-A8CD-EE42E77D02BC}" presName="linNode" presStyleCnt="0"/>
      <dgm:spPr/>
      <dgm:t>
        <a:bodyPr/>
        <a:lstStyle/>
        <a:p>
          <a:endParaRPr lang="en-MY"/>
        </a:p>
      </dgm:t>
    </dgm:pt>
    <dgm:pt modelId="{ED6D01E5-1FF8-4821-A0C9-E83321DBAD48}" type="pres">
      <dgm:prSet presAssocID="{CCA4E0A4-5109-445B-A8CD-EE42E77D02B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A315BB16-0015-4D48-9832-A36748416C67}" type="pres">
      <dgm:prSet presAssocID="{CCA4E0A4-5109-445B-A8CD-EE42E77D02B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79333890-3082-4BB2-AE7E-0ECA4BACA33D}" type="pres">
      <dgm:prSet presAssocID="{2605337D-D3F1-44D1-BA4B-541894448966}" presName="sp" presStyleCnt="0"/>
      <dgm:spPr/>
      <dgm:t>
        <a:bodyPr/>
        <a:lstStyle/>
        <a:p>
          <a:endParaRPr lang="en-MY"/>
        </a:p>
      </dgm:t>
    </dgm:pt>
    <dgm:pt modelId="{F627FD38-D87A-451C-A8E1-C66F76336E42}" type="pres">
      <dgm:prSet presAssocID="{D4006922-127B-4D12-B3AE-5EB83D6B8FC9}" presName="linNode" presStyleCnt="0"/>
      <dgm:spPr/>
      <dgm:t>
        <a:bodyPr/>
        <a:lstStyle/>
        <a:p>
          <a:endParaRPr lang="en-MY"/>
        </a:p>
      </dgm:t>
    </dgm:pt>
    <dgm:pt modelId="{D5486580-B5F6-4110-9B5F-67D7985B4DB2}" type="pres">
      <dgm:prSet presAssocID="{D4006922-127B-4D12-B3AE-5EB83D6B8FC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44BC1ADA-25BB-4C2E-9DF6-8335E6E3A87B}" type="pres">
      <dgm:prSet presAssocID="{D4006922-127B-4D12-B3AE-5EB83D6B8FC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91BDA824-CD3B-4AC8-B359-7CED550F722E}" type="pres">
      <dgm:prSet presAssocID="{74288960-115B-419E-AFDC-9A1982CF75F1}" presName="sp" presStyleCnt="0"/>
      <dgm:spPr/>
      <dgm:t>
        <a:bodyPr/>
        <a:lstStyle/>
        <a:p>
          <a:endParaRPr lang="en-MY"/>
        </a:p>
      </dgm:t>
    </dgm:pt>
    <dgm:pt modelId="{2B47C50D-FED1-435B-A33D-74896837FD5C}" type="pres">
      <dgm:prSet presAssocID="{E7678307-426E-4AD4-9C30-9B43DB855D4A}" presName="linNode" presStyleCnt="0"/>
      <dgm:spPr/>
      <dgm:t>
        <a:bodyPr/>
        <a:lstStyle/>
        <a:p>
          <a:endParaRPr lang="en-MY"/>
        </a:p>
      </dgm:t>
    </dgm:pt>
    <dgm:pt modelId="{27F2209B-8928-46B4-BA30-B4671854A497}" type="pres">
      <dgm:prSet presAssocID="{E7678307-426E-4AD4-9C30-9B43DB855D4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MY"/>
        </a:p>
      </dgm:t>
    </dgm:pt>
    <dgm:pt modelId="{399580BD-5B6C-4B53-8F4D-47CDAF507419}" type="pres">
      <dgm:prSet presAssocID="{E7678307-426E-4AD4-9C30-9B43DB855D4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C66CD79C-92A3-44F6-81E5-CCAA4158B533}" srcId="{D4006922-127B-4D12-B3AE-5EB83D6B8FC9}" destId="{E47F2E7D-9BF4-4A82-9741-A0A75D7104DF}" srcOrd="0" destOrd="0" parTransId="{C3710A37-F77D-4935-A5B6-F1B978D9F585}" sibTransId="{266AF91A-32C2-4FC3-BA30-C3DDF6D68E37}"/>
    <dgm:cxn modelId="{18EE8D83-7A0F-400A-BB7B-1F2DAB9713E9}" srcId="{E7678307-426E-4AD4-9C30-9B43DB855D4A}" destId="{2CB7F6E0-99B7-4DCD-9F8F-59411383E9CE}" srcOrd="1" destOrd="0" parTransId="{15386EEC-A6C1-47A5-B293-CCEB4F4ABDD8}" sibTransId="{D4146108-1DBA-498C-BEB4-43EFB3CF9CA8}"/>
    <dgm:cxn modelId="{BCE18EE9-1711-4359-AD4A-F59FB36F2A8F}" srcId="{E7678307-426E-4AD4-9C30-9B43DB855D4A}" destId="{366A400A-DB07-4941-9237-24E1C32FD1F2}" srcOrd="2" destOrd="0" parTransId="{80B0ECFB-EE2D-426F-B775-075D5590CA73}" sibTransId="{78E0EC0C-EFBA-4224-8F0F-99E7F331C256}"/>
    <dgm:cxn modelId="{53B1DF44-8C21-4265-913F-871791024932}" srcId="{E7678307-426E-4AD4-9C30-9B43DB855D4A}" destId="{F573A5C5-D453-4671-A8F0-F4FF6FF81DF1}" srcOrd="0" destOrd="0" parTransId="{94F089AA-BB88-42C3-9C7E-95271FD7696E}" sibTransId="{E8AC558A-11E7-4029-80E9-3BFD85965D30}"/>
    <dgm:cxn modelId="{80C0B85D-745C-47F0-974B-933A483C3A5F}" type="presOf" srcId="{366A400A-DB07-4941-9237-24E1C32FD1F2}" destId="{399580BD-5B6C-4B53-8F4D-47CDAF507419}" srcOrd="0" destOrd="2" presId="urn:microsoft.com/office/officeart/2005/8/layout/vList5"/>
    <dgm:cxn modelId="{97C71DA4-8976-4C83-B270-378DCE032251}" type="presOf" srcId="{E7678307-426E-4AD4-9C30-9B43DB855D4A}" destId="{27F2209B-8928-46B4-BA30-B4671854A497}" srcOrd="0" destOrd="0" presId="urn:microsoft.com/office/officeart/2005/8/layout/vList5"/>
    <dgm:cxn modelId="{24D1314C-AE1A-4D43-A6C8-9702B0E4D202}" srcId="{CACAFCB4-399E-48A6-944C-3E9903ABED5A}" destId="{CCA4E0A4-5109-445B-A8CD-EE42E77D02BC}" srcOrd="0" destOrd="0" parTransId="{A7897C8F-0E07-44A6-89AB-62C64A7043C4}" sibTransId="{2605337D-D3F1-44D1-BA4B-541894448966}"/>
    <dgm:cxn modelId="{307345BF-6A33-403B-B4AB-4A4E79F8786C}" type="presOf" srcId="{F573A5C5-D453-4671-A8F0-F4FF6FF81DF1}" destId="{399580BD-5B6C-4B53-8F4D-47CDAF507419}" srcOrd="0" destOrd="0" presId="urn:microsoft.com/office/officeart/2005/8/layout/vList5"/>
    <dgm:cxn modelId="{0847BD7C-6FCC-43F4-8B27-B20DF3F3A7A8}" type="presOf" srcId="{FC193B27-CC5D-4485-98B3-9B7728B8120A}" destId="{A315BB16-0015-4D48-9832-A36748416C67}" srcOrd="0" destOrd="0" presId="urn:microsoft.com/office/officeart/2005/8/layout/vList5"/>
    <dgm:cxn modelId="{843F1D36-2286-42DD-917E-22F285CF727B}" type="presOf" srcId="{CACAFCB4-399E-48A6-944C-3E9903ABED5A}" destId="{462A407C-85A9-45AE-8A74-0C73EFD258E7}" srcOrd="0" destOrd="0" presId="urn:microsoft.com/office/officeart/2005/8/layout/vList5"/>
    <dgm:cxn modelId="{10A12FFC-B2DF-449E-8D5C-D29FCF7AAA4C}" type="presOf" srcId="{D4006922-127B-4D12-B3AE-5EB83D6B8FC9}" destId="{D5486580-B5F6-4110-9B5F-67D7985B4DB2}" srcOrd="0" destOrd="0" presId="urn:microsoft.com/office/officeart/2005/8/layout/vList5"/>
    <dgm:cxn modelId="{FC39A038-BE64-44F6-87B2-4E9485E12FB0}" type="presOf" srcId="{E47F2E7D-9BF4-4A82-9741-A0A75D7104DF}" destId="{44BC1ADA-25BB-4C2E-9DF6-8335E6E3A87B}" srcOrd="0" destOrd="0" presId="urn:microsoft.com/office/officeart/2005/8/layout/vList5"/>
    <dgm:cxn modelId="{1A2038D8-15B9-4697-9C8C-5C87E1497CF4}" type="presOf" srcId="{2CB7F6E0-99B7-4DCD-9F8F-59411383E9CE}" destId="{399580BD-5B6C-4B53-8F4D-47CDAF507419}" srcOrd="0" destOrd="1" presId="urn:microsoft.com/office/officeart/2005/8/layout/vList5"/>
    <dgm:cxn modelId="{8FACEF88-3D88-4816-9F26-E1290F02B9FB}" type="presOf" srcId="{CCA4E0A4-5109-445B-A8CD-EE42E77D02BC}" destId="{ED6D01E5-1FF8-4821-A0C9-E83321DBAD48}" srcOrd="0" destOrd="0" presId="urn:microsoft.com/office/officeart/2005/8/layout/vList5"/>
    <dgm:cxn modelId="{2B51E410-AB68-4322-A43B-F10ADADFB492}" srcId="{CACAFCB4-399E-48A6-944C-3E9903ABED5A}" destId="{E7678307-426E-4AD4-9C30-9B43DB855D4A}" srcOrd="2" destOrd="0" parTransId="{C8C646F9-B58A-4F1F-985A-A7BF8C02AC5E}" sibTransId="{2E0148BC-B851-4003-B4EA-969F33D317D3}"/>
    <dgm:cxn modelId="{93056442-494C-4548-BFC8-E6D01CDCBA73}" srcId="{CCA4E0A4-5109-445B-A8CD-EE42E77D02BC}" destId="{FC193B27-CC5D-4485-98B3-9B7728B8120A}" srcOrd="0" destOrd="0" parTransId="{E5B5954C-7753-48BC-8908-17CA6874568B}" sibTransId="{B6617BB2-AFB7-4A59-9C17-26C1D8495E14}"/>
    <dgm:cxn modelId="{7F0A83FE-84F5-4FFD-A2F1-ACE36190D473}" srcId="{CACAFCB4-399E-48A6-944C-3E9903ABED5A}" destId="{D4006922-127B-4D12-B3AE-5EB83D6B8FC9}" srcOrd="1" destOrd="0" parTransId="{E2F751C4-4EAE-418B-9DB0-D43579BCA03A}" sibTransId="{74288960-115B-419E-AFDC-9A1982CF75F1}"/>
    <dgm:cxn modelId="{640E3B69-344C-4E6A-8FEA-B9737F67FFA8}" type="presParOf" srcId="{462A407C-85A9-45AE-8A74-0C73EFD258E7}" destId="{6F7C1A20-EE68-4210-A3DC-4CB06B1AE54C}" srcOrd="0" destOrd="0" presId="urn:microsoft.com/office/officeart/2005/8/layout/vList5"/>
    <dgm:cxn modelId="{437CAF6C-13E8-4BD0-AE93-55A03DDA3818}" type="presParOf" srcId="{6F7C1A20-EE68-4210-A3DC-4CB06B1AE54C}" destId="{ED6D01E5-1FF8-4821-A0C9-E83321DBAD48}" srcOrd="0" destOrd="0" presId="urn:microsoft.com/office/officeart/2005/8/layout/vList5"/>
    <dgm:cxn modelId="{53A12991-8274-427C-B153-70323B83977F}" type="presParOf" srcId="{6F7C1A20-EE68-4210-A3DC-4CB06B1AE54C}" destId="{A315BB16-0015-4D48-9832-A36748416C67}" srcOrd="1" destOrd="0" presId="urn:microsoft.com/office/officeart/2005/8/layout/vList5"/>
    <dgm:cxn modelId="{5BBF5220-94E8-4E12-82DB-B2958A2B76CB}" type="presParOf" srcId="{462A407C-85A9-45AE-8A74-0C73EFD258E7}" destId="{79333890-3082-4BB2-AE7E-0ECA4BACA33D}" srcOrd="1" destOrd="0" presId="urn:microsoft.com/office/officeart/2005/8/layout/vList5"/>
    <dgm:cxn modelId="{D573CF05-395A-4D57-BEB1-9CE015114B63}" type="presParOf" srcId="{462A407C-85A9-45AE-8A74-0C73EFD258E7}" destId="{F627FD38-D87A-451C-A8E1-C66F76336E42}" srcOrd="2" destOrd="0" presId="urn:microsoft.com/office/officeart/2005/8/layout/vList5"/>
    <dgm:cxn modelId="{EA16F907-A155-4E16-81E6-B30854E71882}" type="presParOf" srcId="{F627FD38-D87A-451C-A8E1-C66F76336E42}" destId="{D5486580-B5F6-4110-9B5F-67D7985B4DB2}" srcOrd="0" destOrd="0" presId="urn:microsoft.com/office/officeart/2005/8/layout/vList5"/>
    <dgm:cxn modelId="{87BA0291-1D48-4732-A95D-B20AB75277EF}" type="presParOf" srcId="{F627FD38-D87A-451C-A8E1-C66F76336E42}" destId="{44BC1ADA-25BB-4C2E-9DF6-8335E6E3A87B}" srcOrd="1" destOrd="0" presId="urn:microsoft.com/office/officeart/2005/8/layout/vList5"/>
    <dgm:cxn modelId="{8710F46D-02AA-433C-9E7A-80258D5E1A9E}" type="presParOf" srcId="{462A407C-85A9-45AE-8A74-0C73EFD258E7}" destId="{91BDA824-CD3B-4AC8-B359-7CED550F722E}" srcOrd="3" destOrd="0" presId="urn:microsoft.com/office/officeart/2005/8/layout/vList5"/>
    <dgm:cxn modelId="{A14A2AA3-15B8-4785-83E6-A5AD11157626}" type="presParOf" srcId="{462A407C-85A9-45AE-8A74-0C73EFD258E7}" destId="{2B47C50D-FED1-435B-A33D-74896837FD5C}" srcOrd="4" destOrd="0" presId="urn:microsoft.com/office/officeart/2005/8/layout/vList5"/>
    <dgm:cxn modelId="{59D14227-684E-46EA-8110-D583F4AFDC2D}" type="presParOf" srcId="{2B47C50D-FED1-435B-A33D-74896837FD5C}" destId="{27F2209B-8928-46B4-BA30-B4671854A497}" srcOrd="0" destOrd="0" presId="urn:microsoft.com/office/officeart/2005/8/layout/vList5"/>
    <dgm:cxn modelId="{CD82F63F-68E3-4C80-8DF8-F4AEE0FF7957}" type="presParOf" srcId="{2B47C50D-FED1-435B-A33D-74896837FD5C}" destId="{399580BD-5B6C-4B53-8F4D-47CDAF50741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5BB16-0015-4D48-9832-A36748416C67}">
      <dsp:nvSpPr>
        <dsp:cNvPr id="0" name=""/>
        <dsp:cNvSpPr/>
      </dsp:nvSpPr>
      <dsp:spPr>
        <a:xfrm rot="5400000">
          <a:off x="3923188" y="-1401716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To be the preferred GST advisor and consultant in Malaysia.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199441"/>
        <a:ext cx="4171151" cy="1024244"/>
      </dsp:txXfrm>
    </dsp:sp>
    <dsp:sp modelId="{ED6D01E5-1FF8-4821-A0C9-E83321DBAD48}">
      <dsp:nvSpPr>
        <dsp:cNvPr id="0" name=""/>
        <dsp:cNvSpPr/>
      </dsp:nvSpPr>
      <dsp:spPr>
        <a:xfrm>
          <a:off x="0" y="2149"/>
          <a:ext cx="2377440" cy="14188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Vision</a:t>
          </a:r>
          <a:endParaRPr lang="en-MY" sz="3200" kern="1200" dirty="0"/>
        </a:p>
      </dsp:txBody>
      <dsp:txXfrm>
        <a:off x="69261" y="71410"/>
        <a:ext cx="2238918" cy="1280306"/>
      </dsp:txXfrm>
    </dsp:sp>
    <dsp:sp modelId="{44BC1ADA-25BB-4C2E-9DF6-8335E6E3A87B}">
      <dsp:nvSpPr>
        <dsp:cNvPr id="0" name=""/>
        <dsp:cNvSpPr/>
      </dsp:nvSpPr>
      <dsp:spPr>
        <a:xfrm rot="5400000">
          <a:off x="3923188" y="88053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3417546"/>
            <a:satOff val="-10763"/>
            <a:lumOff val="-276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of GST services without compromising professional integrity.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1689211"/>
        <a:ext cx="4171151" cy="1024244"/>
      </dsp:txXfrm>
    </dsp:sp>
    <dsp:sp modelId="{D5486580-B5F6-4110-9B5F-67D7985B4DB2}">
      <dsp:nvSpPr>
        <dsp:cNvPr id="0" name=""/>
        <dsp:cNvSpPr/>
      </dsp:nvSpPr>
      <dsp:spPr>
        <a:xfrm>
          <a:off x="0" y="1491919"/>
          <a:ext cx="2377440" cy="1418828"/>
        </a:xfrm>
        <a:prstGeom prst="roundRect">
          <a:avLst/>
        </a:prstGeom>
        <a:solidFill>
          <a:schemeClr val="accent5">
            <a:hueOff val="3359558"/>
            <a:satOff val="945"/>
            <a:lumOff val="-1353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Mission</a:t>
          </a:r>
          <a:endParaRPr lang="en-MY" sz="3200" kern="1200" dirty="0"/>
        </a:p>
      </dsp:txBody>
      <dsp:txXfrm>
        <a:off x="69261" y="1561180"/>
        <a:ext cx="2238918" cy="1280306"/>
      </dsp:txXfrm>
    </dsp:sp>
    <dsp:sp modelId="{399580BD-5B6C-4B53-8F4D-47CDAF507419}">
      <dsp:nvSpPr>
        <dsp:cNvPr id="0" name=""/>
        <dsp:cNvSpPr/>
      </dsp:nvSpPr>
      <dsp:spPr>
        <a:xfrm rot="5400000">
          <a:off x="3923188" y="1577823"/>
          <a:ext cx="1135062" cy="4226560"/>
        </a:xfrm>
        <a:prstGeom prst="round2SameRect">
          <a:avLst/>
        </a:prstGeom>
        <a:solidFill>
          <a:schemeClr val="accent5">
            <a:tint val="40000"/>
            <a:alpha val="90000"/>
            <a:hueOff val="6835093"/>
            <a:satOff val="-21527"/>
            <a:lumOff val="-553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Providing high quality  services with high quality people.</a:t>
          </a:r>
          <a:endParaRPr lang="en-MY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smtClean="0">
              <a:latin typeface="Arial" panose="020B0604020202020204" pitchFamily="34" charset="0"/>
              <a:cs typeface="Arial" panose="020B0604020202020204" pitchFamily="34" charset="0"/>
            </a:rPr>
            <a:t>Providing GST-Accounting software solutions.</a:t>
          </a:r>
          <a:endParaRPr lang="en-GB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Generating high income value for SALIHIN Group.</a:t>
          </a:r>
          <a:endParaRPr lang="en-GB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377440" y="3178981"/>
        <a:ext cx="4171151" cy="1024244"/>
      </dsp:txXfrm>
    </dsp:sp>
    <dsp:sp modelId="{27F2209B-8928-46B4-BA30-B4671854A497}">
      <dsp:nvSpPr>
        <dsp:cNvPr id="0" name=""/>
        <dsp:cNvSpPr/>
      </dsp:nvSpPr>
      <dsp:spPr>
        <a:xfrm>
          <a:off x="0" y="2981689"/>
          <a:ext cx="2377440" cy="1418828"/>
        </a:xfrm>
        <a:prstGeom prst="roundRect">
          <a:avLst/>
        </a:prstGeom>
        <a:solidFill>
          <a:schemeClr val="accent5">
            <a:hueOff val="6719117"/>
            <a:satOff val="1889"/>
            <a:lumOff val="-2706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3200" kern="1200" dirty="0" smtClean="0"/>
            <a:t>Objectives</a:t>
          </a:r>
          <a:endParaRPr lang="en-MY" sz="3200" kern="1200" dirty="0"/>
        </a:p>
      </dsp:txBody>
      <dsp:txXfrm>
        <a:off x="69261" y="3050950"/>
        <a:ext cx="2238918" cy="12803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485" y="1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/>
          <a:lstStyle>
            <a:lvl1pPr algn="r">
              <a:defRPr sz="1300"/>
            </a:lvl1pPr>
          </a:lstStyle>
          <a:p>
            <a:fld id="{12BC32BC-0D15-4867-8813-893AF413C9D8}" type="datetimeFigureOut">
              <a:rPr lang="en-US" smtClean="0"/>
              <a:t>1/5/2017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576" tIns="48788" rIns="97576" bIns="4878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891" y="4862233"/>
            <a:ext cx="5680693" cy="4605400"/>
          </a:xfrm>
          <a:prstGeom prst="rect">
            <a:avLst/>
          </a:prstGeom>
        </p:spPr>
        <p:txBody>
          <a:bodyPr vert="horz" lIns="97576" tIns="48788" rIns="97576" bIns="4878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485" y="9720948"/>
            <a:ext cx="3078383" cy="511907"/>
          </a:xfrm>
          <a:prstGeom prst="rect">
            <a:avLst/>
          </a:prstGeom>
        </p:spPr>
        <p:txBody>
          <a:bodyPr vert="horz" lIns="97576" tIns="48788" rIns="97576" bIns="48788" rtlCol="0" anchor="b"/>
          <a:lstStyle>
            <a:lvl1pPr algn="r">
              <a:defRPr sz="1300"/>
            </a:lvl1pPr>
          </a:lstStyle>
          <a:p>
            <a:fld id="{3BE6D365-3D39-48BC-8613-2DE4CD604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47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E549BD-A814-45F2-8681-AA32A2770F2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8442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4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64076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95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3" name="Shape 323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Shape 324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2723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82649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50309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4405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>
            <a:spLocks noGrp="1"/>
          </p:cNvSpPr>
          <p:nvPr>
            <p:ph type="sldNum" idx="12"/>
          </p:nvPr>
        </p:nvSpPr>
        <p:spPr>
          <a:xfrm>
            <a:off x="5622798" y="6456610"/>
            <a:ext cx="4301542" cy="339884"/>
          </a:xfrm>
          <a:prstGeom prst="rect">
            <a:avLst/>
          </a:prstGeom>
          <a:noFill/>
          <a:ln>
            <a:noFill/>
          </a:ln>
        </p:spPr>
        <p:txBody>
          <a:bodyPr lIns="91325" tIns="45650" rIns="91325" bIns="456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5646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992665" y="3228897"/>
            <a:ext cx="7941309" cy="305895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5" name="Shape 225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56695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4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4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E6D365-3D39-48BC-8613-2DE4CD604BF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64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2pPr>
            <a:lvl3pPr lvl="2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3pPr>
            <a:lvl4pPr lvl="3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4pPr>
            <a:lvl5pPr lvl="4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5pPr>
            <a:lvl6pPr lvl="5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6pPr>
            <a:lvl7pPr lvl="6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7pPr>
            <a:lvl8pPr lvl="7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8pPr>
            <a:lvl9pPr lvl="8" indent="0" algn="ctr">
              <a:spcBef>
                <a:spcPts val="0"/>
              </a:spcBef>
              <a:buClr>
                <a:schemeClr val="dk1"/>
              </a:buClr>
              <a:buFont typeface="Arial"/>
              <a:buNone/>
              <a:defRPr sz="48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10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entury Gothic"/>
              <a:buNone/>
              <a:defRPr sz="36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152400" y="1236775"/>
            <a:ext cx="8801100" cy="51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3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Century Gothic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  <p:pic>
        <p:nvPicPr>
          <p:cNvPr id="17" name="Shape 17" descr="D:\IT\Work\Audry\Desktop\Printing Item\TAF\umt\slide\divider.png"/>
          <p:cNvPicPr preferRelativeResize="0"/>
          <p:nvPr/>
        </p:nvPicPr>
        <p:blipFill rotWithShape="1">
          <a:blip r:embed="rId2">
            <a:alphaModFix/>
          </a:blip>
          <a:srcRect l="4999" t="11931" b="-2"/>
          <a:stretch/>
        </p:blipFill>
        <p:spPr>
          <a:xfrm>
            <a:off x="0" y="979855"/>
            <a:ext cx="9144001" cy="214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Shape 18" descr="C:\Users\User\Desktop\Salihin Logo\Untitled-1.png"/>
          <p:cNvPicPr preferRelativeResize="0"/>
          <p:nvPr/>
        </p:nvPicPr>
        <p:blipFill rotWithShape="1">
          <a:blip r:embed="rId3">
            <a:alphaModFix/>
          </a:blip>
          <a:srcRect b="12742"/>
          <a:stretch/>
        </p:blipFill>
        <p:spPr>
          <a:xfrm>
            <a:off x="228600" y="6482600"/>
            <a:ext cx="1079700" cy="21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Shape 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20100" y="208552"/>
            <a:ext cx="533399" cy="7316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Shape 20"/>
          <p:cNvSpPr txBox="1"/>
          <p:nvPr/>
        </p:nvSpPr>
        <p:spPr>
          <a:xfrm>
            <a:off x="3383550" y="6482600"/>
            <a:ext cx="3083400" cy="2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r>
              <a:rPr lang="en-US" sz="1400" i="1" kern="0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Highly 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257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9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4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2pPr>
            <a:lvl3pPr lvl="2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3pPr>
            <a:lvl4pPr lvl="3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4pPr>
            <a:lvl5pPr lvl="4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5pPr>
            <a:lvl6pPr lvl="5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6pPr>
            <a:lvl7pPr lvl="6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7pPr>
            <a:lvl8pPr lvl="7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8pPr>
            <a:lvl9pPr lvl="8" indent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6333133"/>
            <a:ext cx="548699" cy="52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300" kern="0">
                <a:solidFill>
                  <a:srgbClr val="000000"/>
                </a:solidFill>
                <a:ea typeface="Arial"/>
                <a:cs typeface="Arial"/>
                <a:sym typeface="Arial"/>
              </a:rPr>
              <a:pPr algn="r">
                <a:buClr>
                  <a:srgbClr val="000000"/>
                </a:buClr>
                <a:buSzPct val="25000"/>
                <a:buFont typeface="Arial"/>
                <a:buNone/>
              </a:pPr>
              <a:t>‹#›</a:t>
            </a:fld>
            <a:endParaRPr lang="en-US" sz="13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95829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5" Type="http://schemas.openxmlformats.org/officeDocument/2006/relationships/slide" Target="slide13.xml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Action%20Plan%202.docx" TargetMode="External"/><Relationship Id="rId2" Type="http://schemas.openxmlformats.org/officeDocument/2006/relationships/hyperlink" Target="Action%20Plan%2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ction%20Plan%203.docx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62028" y="3569516"/>
            <a:ext cx="6477000" cy="2209800"/>
            <a:chOff x="2278802" y="4330869"/>
            <a:chExt cx="7016750" cy="1143000"/>
          </a:xfrm>
        </p:grpSpPr>
        <p:sp>
          <p:nvSpPr>
            <p:cNvPr id="8" name="Rounded Rectangle 7"/>
            <p:cNvSpPr/>
            <p:nvPr/>
          </p:nvSpPr>
          <p:spPr>
            <a:xfrm>
              <a:off x="2278802" y="4330869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C0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305767" y="4573499"/>
              <a:ext cx="6918553" cy="6526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Department	:     </a:t>
              </a:r>
              <a:r>
                <a:rPr lang="en-US" sz="28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GST DEPARTMENT</a:t>
              </a:r>
              <a:endPara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	:     </a:t>
              </a:r>
              <a:r>
                <a:rPr lang="en-US" sz="2400" b="1" dirty="0" err="1" smtClean="0">
                  <a:solidFill>
                    <a:schemeClr val="bg1"/>
                  </a:solidFill>
                  <a:latin typeface="Neuropol" panose="020B0500000000000000" pitchFamily="34" charset="0"/>
                  <a:cs typeface="Arial" panose="020B0604020202020204" pitchFamily="34" charset="0"/>
                </a:rPr>
                <a:t>Salihin</a:t>
              </a:r>
              <a:r>
                <a:rPr lang="en-US" sz="2400" b="1" dirty="0" err="1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’s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HQ</a:t>
              </a:r>
            </a:p>
            <a:p>
              <a:r>
                <a:rPr lang="en-US" sz="2400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	:     </a:t>
              </a:r>
              <a:r>
                <a:rPr lang="en-US" sz="2400" b="1" dirty="0" smtClean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Saturday, 07 January 2017</a:t>
              </a:r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77" y="3569515"/>
            <a:ext cx="2146242" cy="22098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50167" y="1524000"/>
            <a:ext cx="8091794" cy="1262649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RETREAT 2017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5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1550682"/>
            <a:ext cx="3733800" cy="20374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en-US" sz="1400" b="1" u="sng" dirty="0" smtClean="0">
                <a:latin typeface="Century Gothic" panose="020B0502020202020204" pitchFamily="34" charset="0"/>
              </a:rPr>
              <a:t>WEAKNESSES </a:t>
            </a:r>
            <a:endParaRPr lang="en-US" sz="1400" b="1" u="sng" dirty="0">
              <a:latin typeface="Century Gothic" panose="020B0502020202020204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b="1" u="sng" dirty="0">
              <a:latin typeface="Century Gothic" panose="020B0502020202020204" pitchFamily="34" charset="0"/>
            </a:endParaRPr>
          </a:p>
          <a:p>
            <a:pPr marL="174625" indent="-174625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Fraternization- when interact with other staff from another department, we tend to change from work matter to personal matter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defRPr/>
            </a:pPr>
            <a:endParaRPr lang="en-US" sz="900" dirty="0" smtClean="0">
              <a:latin typeface="Century Gothic" panose="020B0502020202020204" pitchFamily="34" charset="0"/>
            </a:endParaRPr>
          </a:p>
          <a:p>
            <a:pPr marL="174625" indent="-174625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Poor </a:t>
            </a: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job management - Last minute job handling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900" dirty="0">
              <a:latin typeface="Century Gothic" panose="020B0502020202020204" pitchFamily="34" charset="0"/>
            </a:endParaRPr>
          </a:p>
          <a:p>
            <a:pPr marL="174625" indent="-174625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Lack </a:t>
            </a: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of specialized industries expert</a:t>
            </a:r>
            <a:r>
              <a:rPr lang="en-US" sz="1400" dirty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>
          <a:xfrm>
            <a:off x="4724400" y="1803261"/>
            <a:ext cx="4038600" cy="177813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b="1" u="sng" dirty="0" smtClean="0">
                <a:latin typeface="Century Gothic" panose="020B0502020202020204" pitchFamily="34" charset="0"/>
              </a:rPr>
              <a:t>SOLUTION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b="1" u="sng" dirty="0" smtClean="0">
              <a:latin typeface="Century Gothic" panose="020B0502020202020204" pitchFamily="34" charset="0"/>
            </a:endParaRP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</a:rPr>
              <a:t>Establish fraternization policies.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</a:rPr>
              <a:t>To develop time management skills.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</a:rPr>
              <a:t>Appoint each staff by specific industries and send them to specialized workshop in specialized industries.</a:t>
            </a: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marL="0" indent="0" algn="just">
              <a:lnSpc>
                <a:spcPct val="80000"/>
              </a:lnSpc>
              <a:buNone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228600"/>
            <a:ext cx="83058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chemeClr val="tx1"/>
                </a:solidFill>
              </a:rPr>
              <a:t>SWOT ANALYSIS - SOLUTION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80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46417" y="1676400"/>
            <a:ext cx="3858883" cy="3581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1400" b="1" u="sng" dirty="0" smtClean="0">
                <a:latin typeface="Century Gothic" panose="020B0502020202020204" pitchFamily="34" charset="0"/>
              </a:rPr>
              <a:t>OPPORTUNITIES</a:t>
            </a:r>
          </a:p>
          <a:p>
            <a:pPr algn="just">
              <a:defRPr/>
            </a:pPr>
            <a:endParaRPr lang="en-US" sz="1400" b="1" u="sng" dirty="0" smtClean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Potential </a:t>
            </a: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client will tend to refer SALIHIN for our services which include </a:t>
            </a: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GST</a:t>
            </a:r>
            <a:r>
              <a:rPr lang="en-US" sz="1400" dirty="0">
                <a:latin typeface="Century Gothic" pitchFamily="34" charset="0"/>
              </a:rPr>
              <a:t> </a:t>
            </a:r>
            <a:r>
              <a:rPr lang="en-US" sz="1400" dirty="0" smtClean="0">
                <a:latin typeface="Century Gothic" pitchFamily="34" charset="0"/>
              </a:rPr>
              <a:t>as SALIHIN  is well-known medium audit firm.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Non GST compliance companies- Company that are not complied with RMCD and facing many GST problem</a:t>
            </a:r>
            <a:r>
              <a:rPr lang="en-US" sz="1400" dirty="0" smtClean="0">
                <a:latin typeface="Century Gothic" pitchFamily="34" charset="0"/>
              </a:rPr>
              <a:t>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Customs enforcement – Active GST audit</a:t>
            </a:r>
            <a:r>
              <a:rPr lang="en-US" sz="1400" dirty="0" smtClean="0">
                <a:latin typeface="Century Gothic" pitchFamily="34" charset="0"/>
              </a:rPr>
              <a:t>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Changes in Government policies, regulation or legislation</a:t>
            </a:r>
            <a:r>
              <a:rPr lang="en-US" sz="1400" dirty="0" smtClean="0">
                <a:latin typeface="Century Gothic" pitchFamily="34" charset="0"/>
              </a:rPr>
              <a:t>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Carry </a:t>
            </a: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enhancement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High impact job</a:t>
            </a:r>
            <a:r>
              <a:rPr lang="en-US" sz="1400" dirty="0" smtClean="0">
                <a:latin typeface="Century Gothic" pitchFamily="34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665945" y="1704584"/>
            <a:ext cx="3962400" cy="4419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None/>
              <a:defRPr/>
            </a:pPr>
            <a:r>
              <a:rPr lang="en-US" sz="1400" b="1" u="sng" dirty="0" smtClean="0">
                <a:latin typeface="Century Gothic" panose="020B0502020202020204" pitchFamily="34" charset="0"/>
              </a:rPr>
              <a:t>THREATS</a:t>
            </a:r>
          </a:p>
          <a:p>
            <a:pPr algn="just">
              <a:buFont typeface="Wingdings" pitchFamily="2" charset="2"/>
              <a:buNone/>
              <a:defRPr/>
            </a:pPr>
            <a:endParaRPr lang="en-US" sz="1400" b="1" dirty="0" smtClean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Many public listed company have knowledge about GST and implement by </a:t>
            </a: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themselves.</a:t>
            </a: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Our existing clients have awareness on GST treatment and can independently manage their own </a:t>
            </a: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GST</a:t>
            </a:r>
            <a:endParaRPr lang="en-US" sz="1400" dirty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SALIHIN (authorize body) as a GST Agent hold responsibility for any clients fault.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Competitors with same business nature.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Market demands seasonal.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Changes in policies, regulation or legislation make the up-to-date process slowly and clients may need a time to adapt it.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Retention of key team members</a:t>
            </a: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57600" y="687050"/>
            <a:ext cx="838200" cy="156966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SG" sz="9600" dirty="0">
                <a:solidFill>
                  <a:schemeClr val="accent6">
                    <a:lumMod val="75000"/>
                  </a:schemeClr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88473" y="1066800"/>
            <a:ext cx="762000" cy="144655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SG" sz="8800" dirty="0" smtClean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T</a:t>
            </a:r>
            <a:endParaRPr lang="en-SG" sz="88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68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9600" y="1524000"/>
            <a:ext cx="3835831" cy="44958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None/>
              <a:defRPr/>
            </a:pPr>
            <a:r>
              <a:rPr lang="en-US" sz="1400" b="1" u="sng" dirty="0">
                <a:latin typeface="Century Gothic" panose="020B0502020202020204" pitchFamily="34" charset="0"/>
              </a:rPr>
              <a:t>THREATS</a:t>
            </a:r>
            <a:endParaRPr lang="en-US" sz="1400" b="1" dirty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Many public listed company have knowledge about GST and implement by themselves.</a:t>
            </a:r>
            <a:endParaRPr lang="en-US" sz="1400" dirty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Our existing clients have awareness on GST treatment and can independently manage their own GST</a:t>
            </a:r>
            <a:endParaRPr lang="en-US" sz="1400" dirty="0">
              <a:latin typeface="Century Gothic" panose="020B0502020202020204" pitchFamily="34" charset="0"/>
            </a:endParaRP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SALIHIN (authorize body) as a GST Agent hold responsibility for any clients fault.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Competitors with same business nature.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Market demands seasonal.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Changes in policies, regulation or legislation make the up-to-date process slowly and clients may need a time to adapt it.</a:t>
            </a:r>
          </a:p>
          <a:p>
            <a:pPr algn="just"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Retention of key team members</a:t>
            </a:r>
            <a:endParaRPr lang="en-US" sz="1400" dirty="0">
              <a:latin typeface="Century Gothic" panose="020B0502020202020204" pitchFamily="34" charset="0"/>
            </a:endParaRPr>
          </a:p>
          <a:p>
            <a:pPr marL="457200" indent="-457200" algn="just"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marL="0" indent="0" algn="just">
              <a:buNone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buFont typeface="Wingdings" pitchFamily="2" charset="2"/>
              <a:buChar char="§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4724400" y="1524000"/>
            <a:ext cx="3810000" cy="36576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  <a:defRPr/>
            </a:pPr>
            <a:r>
              <a:rPr lang="en-US" sz="1400" b="1" u="sng" dirty="0" smtClean="0">
                <a:latin typeface="Century Gothic" pitchFamily="34" charset="0"/>
              </a:rPr>
              <a:t>SOLUTION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Diversify services.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Engaging with potential clients proactively.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To develop disclaimer policy.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Improve quality of work.</a:t>
            </a:r>
          </a:p>
          <a:p>
            <a:pPr algn="just">
              <a:spcBef>
                <a:spcPts val="0"/>
              </a:spcBef>
              <a:buFontTx/>
              <a:buAutoNum type="arabicPeriod"/>
              <a:defRPr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Continuous research on industries to increase department’s income.</a:t>
            </a:r>
          </a:p>
          <a:p>
            <a:pPr algn="just">
              <a:spcBef>
                <a:spcPts val="0"/>
              </a:spcBef>
              <a:buFontTx/>
              <a:buAutoNum type="arabicPeriod"/>
              <a:defRPr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Frequent updates on changes in </a:t>
            </a: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policies, regulation or legislation </a:t>
            </a: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 through Newsletter and provide in-house training.</a:t>
            </a:r>
          </a:p>
          <a:p>
            <a:pPr algn="just">
              <a:buAutoNum type="arabicPeriod"/>
            </a:pPr>
            <a:r>
              <a:rPr lang="en-US" sz="1400" dirty="0">
                <a:latin typeface="Century Gothic" pitchFamily="34" charset="0"/>
                <a:cs typeface="Arial" panose="020B0604020202020204" pitchFamily="34" charset="0"/>
              </a:rPr>
              <a:t>Recognize and reward key team members by appreciating them with bonus</a:t>
            </a:r>
            <a:endParaRPr lang="en-US" sz="1400" dirty="0" smtClean="0">
              <a:latin typeface="Century Gothic" panose="020B0502020202020204" pitchFamily="34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2400" y="228600"/>
            <a:ext cx="83058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chemeClr val="tx1"/>
                </a:solidFill>
              </a:rPr>
              <a:t>SWOT ANALYSIS - SOLUTION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20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SETTING </a:t>
            </a: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13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220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5596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 – Financial 2016</a:t>
            </a:r>
            <a:endParaRPr lang="en-MY" sz="2800" dirty="0"/>
          </a:p>
        </p:txBody>
      </p:sp>
      <p:graphicFrame>
        <p:nvGraphicFramePr>
          <p:cNvPr id="6" name="Shape 227"/>
          <p:cNvGraphicFramePr/>
          <p:nvPr>
            <p:extLst>
              <p:ext uri="{D42A27DB-BD31-4B8C-83A1-F6EECF244321}">
                <p14:modId xmlns:p14="http://schemas.microsoft.com/office/powerpoint/2010/main" val="2289071326"/>
              </p:ext>
            </p:extLst>
          </p:nvPr>
        </p:nvGraphicFramePr>
        <p:xfrm>
          <a:off x="304800" y="1752600"/>
          <a:ext cx="8382000" cy="366793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105400"/>
                <a:gridCol w="3276600"/>
              </a:tblGrid>
              <a:tr h="511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Services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800" b="1" u="none" strike="noStrike" cap="none" baseline="0" dirty="0">
                          <a:latin typeface="Century Gothic" pitchFamily="34" charset="0"/>
                        </a:rPr>
                        <a:t>Forecast</a:t>
                      </a: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GST Training </a:t>
                      </a: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and Education </a:t>
                      </a: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3" action="ppaction://hlinksldjump"/>
                        </a:rPr>
                        <a:t>Services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RM90,000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4626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4" action="ppaction://hlinksldjump"/>
                        </a:rPr>
                        <a:t>GST </a:t>
                      </a: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4" action="ppaction://hlinksldjump"/>
                        </a:rPr>
                        <a:t>Submission Review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RM489,000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5" action="ppaction://hlinksldjump"/>
                        </a:rPr>
                        <a:t>GST Advisory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RM710,000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6" action="ppaction://hlinksldjump"/>
                        </a:rPr>
                        <a:t>GST Compliance Audit &amp; Annual Adjustment</a:t>
                      </a:r>
                      <a:endParaRPr lang="en-US" sz="18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RM185,000</a:t>
                      </a:r>
                      <a:endParaRPr lang="en-US" sz="1800" b="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  <a:hlinkClick r:id="rId6" action="ppaction://hlinksldjump"/>
                        </a:rPr>
                        <a:t>Other Services</a:t>
                      </a:r>
                      <a:endParaRPr lang="en-US" sz="1800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800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RM38,500</a:t>
                      </a:r>
                    </a:p>
                  </a:txBody>
                  <a:tcPr marL="91450" marR="91450" marT="45725" marB="45725"/>
                </a:tc>
              </a:tr>
              <a:tr h="511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baseline="0" dirty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Total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baseline="0" dirty="0" smtClean="0">
                          <a:solidFill>
                            <a:schemeClr val="tx1"/>
                          </a:solidFill>
                          <a:latin typeface="Century Gothic" pitchFamily="34" charset="0"/>
                        </a:rPr>
                        <a:t>RM1,512,500</a:t>
                      </a:r>
                      <a:endParaRPr lang="en-US" sz="1800" b="1" u="none" strike="noStrike" cap="none" baseline="0" dirty="0">
                        <a:solidFill>
                          <a:schemeClr val="tx1"/>
                        </a:solidFill>
                        <a:latin typeface="Century Gothic" pitchFamily="34" charset="0"/>
                      </a:endParaRPr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01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Current Job : YR 2017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378244"/>
              </p:ext>
            </p:extLst>
          </p:nvPr>
        </p:nvGraphicFramePr>
        <p:xfrm>
          <a:off x="325179" y="1880246"/>
          <a:ext cx="8563823" cy="29965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55599"/>
                <a:gridCol w="1163709"/>
                <a:gridCol w="1241289"/>
                <a:gridCol w="1008548"/>
                <a:gridCol w="2094678"/>
              </a:tblGrid>
              <a:tr h="446147">
                <a:tc rowSpan="2"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Services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  <a:cs typeface="Arial" panose="020B0604020202020204" pitchFamily="34" charset="0"/>
                        </a:rPr>
                        <a:t>Fee as at : 1</a:t>
                      </a:r>
                      <a:r>
                        <a:rPr lang="en-MY" sz="1800" baseline="30000" dirty="0" smtClean="0">
                          <a:latin typeface="+mn-lt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MY" sz="1800" baseline="0" dirty="0" smtClean="0">
                          <a:latin typeface="+mn-lt"/>
                          <a:cs typeface="Arial" panose="020B0604020202020204" pitchFamily="34" charset="0"/>
                        </a:rPr>
                        <a:t> quarter  of 2017</a:t>
                      </a:r>
                      <a:endParaRPr lang="en-MY" sz="18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1800" dirty="0" smtClean="0">
                          <a:latin typeface="+mn-lt"/>
                        </a:rPr>
                        <a:t>: 2</a:t>
                      </a:r>
                      <a:r>
                        <a:rPr lang="en-MY" sz="1800" baseline="30000" dirty="0" smtClean="0">
                          <a:latin typeface="+mn-lt"/>
                        </a:rPr>
                        <a:t>nd</a:t>
                      </a:r>
                      <a:r>
                        <a:rPr lang="en-MY" sz="1800" dirty="0" smtClean="0">
                          <a:latin typeface="+mn-lt"/>
                        </a:rPr>
                        <a:t> quarter 2017</a:t>
                      </a:r>
                      <a:endParaRPr lang="en-MY" sz="1800" dirty="0">
                        <a:latin typeface="+mn-lt"/>
                      </a:endParaRPr>
                    </a:p>
                  </a:txBody>
                  <a:tcPr/>
                </a:tc>
              </a:tr>
              <a:tr h="656122">
                <a:tc vMerge="1">
                  <a:txBody>
                    <a:bodyPr/>
                    <a:lstStyle/>
                    <a:p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January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February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March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April – June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Submission Review</a:t>
                      </a:r>
                      <a:endParaRPr lang="en-US" sz="1800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40,800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17,800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17,800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50,400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8555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</a:t>
                      </a:r>
                      <a:r>
                        <a:rPr lang="en-US" sz="1800" u="none" strike="noStrike" cap="none" baseline="0" dirty="0" smtClean="0">
                          <a:latin typeface="+mn-lt"/>
                        </a:rPr>
                        <a:t>Advisory</a:t>
                      </a:r>
                      <a:endParaRPr lang="en-US" sz="1800" u="none" strike="noStrike" cap="none" baseline="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30,000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42,550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38,750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u="none" strike="noStrike" cap="none" baseline="0" dirty="0" smtClean="0">
                          <a:latin typeface="+mn-lt"/>
                        </a:rPr>
                        <a:t>GST Annual Adjustment</a:t>
                      </a:r>
                      <a:endParaRPr lang="en-US" sz="1800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dirty="0" smtClean="0">
                          <a:latin typeface="+mn-lt"/>
                        </a:rPr>
                        <a:t>-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dirty="0" smtClean="0">
                          <a:latin typeface="+mn-lt"/>
                        </a:rPr>
                        <a:t>800</a:t>
                      </a:r>
                      <a:endParaRPr lang="en-MY" sz="1800" dirty="0">
                        <a:latin typeface="+mn-lt"/>
                      </a:endParaRPr>
                    </a:p>
                  </a:txBody>
                  <a:tcPr anchor="ctr"/>
                </a:tc>
              </a:tr>
              <a:tr h="469577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1" u="none" strike="noStrike" cap="none" baseline="0" dirty="0" smtClean="0">
                          <a:latin typeface="+mn-lt"/>
                        </a:rPr>
                        <a:t>Total:</a:t>
                      </a:r>
                      <a:endParaRPr lang="en-US" sz="1800" b="1" u="none" strike="noStrike" cap="none" baseline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70,800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60,350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800" b="1" dirty="0" smtClean="0">
                          <a:latin typeface="+mn-lt"/>
                        </a:rPr>
                        <a:t>17,800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800" b="1" dirty="0" smtClean="0">
                          <a:latin typeface="+mn-lt"/>
                        </a:rPr>
                        <a:t>89,950</a:t>
                      </a:r>
                      <a:endParaRPr lang="en-MY" sz="1800" b="1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23002" y="1328867"/>
            <a:ext cx="3229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Existing clients/Secured Job</a:t>
            </a:r>
            <a:endParaRPr lang="en-MY" u="sng" dirty="0"/>
          </a:p>
        </p:txBody>
      </p:sp>
    </p:spTree>
    <p:extLst>
      <p:ext uri="{BB962C8B-B14F-4D97-AF65-F5344CB8AC3E}">
        <p14:creationId xmlns:p14="http://schemas.microsoft.com/office/powerpoint/2010/main" val="2455151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3" y="232365"/>
            <a:ext cx="8091794" cy="729249"/>
          </a:xfrm>
        </p:spPr>
        <p:txBody>
          <a:bodyPr/>
          <a:lstStyle/>
          <a:p>
            <a:r>
              <a:rPr lang="en-MY" dirty="0" smtClean="0"/>
              <a:t>Potential 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9102" y="3181452"/>
            <a:ext cx="35187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GST Advisory</a:t>
            </a:r>
            <a:endParaRPr lang="en-MY" u="sng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7088541"/>
              </p:ext>
            </p:extLst>
          </p:nvPr>
        </p:nvGraphicFramePr>
        <p:xfrm>
          <a:off x="281966" y="3639652"/>
          <a:ext cx="8534402" cy="22052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518634"/>
                <a:gridCol w="2514602"/>
                <a:gridCol w="1501166"/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 date </a:t>
                      </a:r>
                      <a:endParaRPr lang="en-MY" dirty="0"/>
                    </a:p>
                  </a:txBody>
                  <a:tcPr/>
                </a:tc>
              </a:tr>
              <a:tr h="263048">
                <a:tc>
                  <a:txBody>
                    <a:bodyPr/>
                    <a:lstStyle/>
                    <a:p>
                      <a:r>
                        <a:rPr lang="en-MY" dirty="0" smtClean="0"/>
                        <a:t>National</a:t>
                      </a:r>
                      <a:r>
                        <a:rPr lang="en-MY" baseline="0" dirty="0" smtClean="0"/>
                        <a:t> Farmers Organization (NAFAS)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aseline="0" dirty="0" smtClean="0"/>
                        <a:t>100,000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24/10/2016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Lembaga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Hasil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Dalam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baseline="0" dirty="0" err="1" smtClean="0"/>
                        <a:t>Negeri</a:t>
                      </a:r>
                      <a:r>
                        <a:rPr lang="en-MY" baseline="0" dirty="0" smtClean="0"/>
                        <a:t> (LHDN)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1,027,732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30/12/2016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Lembaga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Penduduk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dan</a:t>
                      </a:r>
                      <a:r>
                        <a:rPr lang="en-MY" dirty="0" smtClean="0"/>
                        <a:t> Pembangunan </a:t>
                      </a:r>
                      <a:r>
                        <a:rPr lang="en-MY" dirty="0" err="1" smtClean="0"/>
                        <a:t>Keluarga</a:t>
                      </a:r>
                      <a:r>
                        <a:rPr lang="en-MY" dirty="0" smtClean="0"/>
                        <a:t> Negara (LPPKN)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793,200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29/12/2016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err="1" smtClean="0"/>
                        <a:t>Emax</a:t>
                      </a:r>
                      <a:r>
                        <a:rPr lang="en-MY" dirty="0" smtClean="0"/>
                        <a:t>  Synergy </a:t>
                      </a:r>
                      <a:r>
                        <a:rPr lang="en-MY" dirty="0" err="1" smtClean="0"/>
                        <a:t>Sdn</a:t>
                      </a:r>
                      <a:r>
                        <a:rPr lang="en-MY" dirty="0" smtClean="0"/>
                        <a:t> </a:t>
                      </a:r>
                      <a:r>
                        <a:rPr lang="en-MY" dirty="0" err="1" smtClean="0"/>
                        <a:t>Bhd</a:t>
                      </a:r>
                      <a:r>
                        <a:rPr lang="en-MY" dirty="0" smtClean="0"/>
                        <a:t> (ESSB)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45,600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baseline="0" dirty="0" smtClean="0"/>
                        <a:t>4/1/2017</a:t>
                      </a:r>
                      <a:endParaRPr lang="en-MY" dirty="0"/>
                    </a:p>
                  </a:txBody>
                  <a:tcPr anchor="ctr"/>
                </a:tc>
              </a:tr>
              <a:tr h="307508">
                <a:tc>
                  <a:txBody>
                    <a:bodyPr/>
                    <a:lstStyle/>
                    <a:p>
                      <a:r>
                        <a:rPr lang="en-MY" dirty="0" smtClean="0"/>
                        <a:t>DBKL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1,200,000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30/11/2016</a:t>
                      </a:r>
                      <a:endParaRPr lang="en-MY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39102" y="1307099"/>
            <a:ext cx="6314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Continue Services for GST Submission Review</a:t>
            </a:r>
            <a:endParaRPr lang="en-MY" u="sng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785639"/>
              </p:ext>
            </p:extLst>
          </p:nvPr>
        </p:nvGraphicFramePr>
        <p:xfrm>
          <a:off x="304799" y="1759904"/>
          <a:ext cx="8511566" cy="12880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66116"/>
                <a:gridCol w="3734640"/>
                <a:gridCol w="1210810"/>
              </a:tblGrid>
              <a:tr h="316412">
                <a:tc>
                  <a:txBody>
                    <a:bodyPr/>
                    <a:lstStyle/>
                    <a:p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Engagement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smtClean="0"/>
                        <a:t>TH Properties Group of Companies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Extension of GST Review</a:t>
                      </a:r>
                      <a:r>
                        <a:rPr lang="en-MY" baseline="0" dirty="0" smtClean="0"/>
                        <a:t> Services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23,600</a:t>
                      </a:r>
                      <a:endParaRPr lang="en-MY" dirty="0"/>
                    </a:p>
                  </a:txBody>
                  <a:tcPr anchor="ctr"/>
                </a:tc>
              </a:tr>
              <a:tr h="384968">
                <a:tc>
                  <a:txBody>
                    <a:bodyPr/>
                    <a:lstStyle/>
                    <a:p>
                      <a:r>
                        <a:rPr lang="en-MY" dirty="0" smtClean="0"/>
                        <a:t>NIOSH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MY" dirty="0" smtClean="0"/>
                        <a:t>Extension of</a:t>
                      </a:r>
                      <a:r>
                        <a:rPr lang="en-MY" baseline="0" dirty="0" smtClean="0"/>
                        <a:t> </a:t>
                      </a:r>
                      <a:r>
                        <a:rPr lang="en-MY" dirty="0" smtClean="0"/>
                        <a:t>GST Review Services </a:t>
                      </a:r>
                      <a:endParaRPr lang="en-MY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5,000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4226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17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332835"/>
              </p:ext>
            </p:extLst>
          </p:nvPr>
        </p:nvGraphicFramePr>
        <p:xfrm>
          <a:off x="307932" y="1676400"/>
          <a:ext cx="8132521" cy="46755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Clients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Compliance Audit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Annual Adjustment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Proposed</a:t>
                      </a:r>
                      <a:r>
                        <a:rPr lang="en-MY" baseline="0" dirty="0" smtClean="0"/>
                        <a:t> fee (RM)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Total fee (RM)</a:t>
                      </a:r>
                      <a:endParaRPr lang="en-MY" dirty="0"/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Yayasan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Sarawak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70,000.00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15,500.00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Petronesa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Sanjung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Etika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14,000.00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Pometia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7,000.00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YaPEIM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(KYB)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13,500.00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63,500.00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KOPTNB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PELITA 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YPJH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134,500.00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144,500.00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KOPETRO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Majlis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Agama Islam Selangor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75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18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527835"/>
              </p:ext>
            </p:extLst>
          </p:nvPr>
        </p:nvGraphicFramePr>
        <p:xfrm>
          <a:off x="307932" y="1676400"/>
          <a:ext cx="8132521" cy="48806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Clients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Compliance Audit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Annual Adjustment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</a:t>
                      </a:r>
                      <a:r>
                        <a:rPr lang="en-MY" sz="1400" baseline="0" dirty="0" smtClean="0">
                          <a:latin typeface="+mj-lt"/>
                        </a:rPr>
                        <a:t>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Total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SAZEAN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group of companies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10,000.00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Lembaga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Jurukur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Tanah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PRIMABAGUZ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60,000.00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60,000.00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QUATRIZ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13,000.00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13,000.00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SAINS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Damini Corporation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35,000.00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Jordone Groups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Cradle Funds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Mutiara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Motor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45,000.00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45,000.00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Hartasuci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27,000.00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27,000.00 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153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 smtClean="0"/>
              <a:t>Client List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mtClean="0"/>
              <a:pPr>
                <a:buClr>
                  <a:srgbClr val="000000"/>
                </a:buClr>
                <a:buSzPct val="25000"/>
                <a:buFont typeface="Arial"/>
                <a:buNone/>
              </a:pPr>
              <a:t>19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92274" y="1295400"/>
            <a:ext cx="5651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u="sng" dirty="0" smtClean="0"/>
              <a:t>Proposal – Compliance Audit &amp; Annual Adjustment</a:t>
            </a:r>
            <a:endParaRPr lang="en-MY" u="sng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524488"/>
              </p:ext>
            </p:extLst>
          </p:nvPr>
        </p:nvGraphicFramePr>
        <p:xfrm>
          <a:off x="307932" y="1676400"/>
          <a:ext cx="8132521" cy="44462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22649"/>
                <a:gridCol w="1271571"/>
                <a:gridCol w="1047176"/>
                <a:gridCol w="1196773"/>
                <a:gridCol w="1047176"/>
                <a:gridCol w="1047176"/>
              </a:tblGrid>
              <a:tr h="31641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Clients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Compliance Audit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Annual Adjustment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Proposed</a:t>
                      </a:r>
                      <a:r>
                        <a:rPr lang="en-MY" sz="1400" baseline="0" dirty="0" smtClean="0">
                          <a:latin typeface="+mj-lt"/>
                        </a:rPr>
                        <a:t>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>
                          <a:latin typeface="+mj-lt"/>
                        </a:rPr>
                        <a:t>Total fee (RM)</a:t>
                      </a:r>
                      <a:endParaRPr lang="en-MY" sz="1400" dirty="0">
                        <a:latin typeface="+mj-lt"/>
                      </a:endParaRPr>
                    </a:p>
                  </a:txBody>
                  <a:tcPr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NATIONWIDE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90,000.00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90,000.00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Delta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Perdana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Bhd.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X</a:t>
                      </a:r>
                      <a:endParaRPr lang="en-MY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25,000.00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438150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Naza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Tutti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Frutti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(M)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MY" sz="1400" dirty="0" smtClean="0">
                          <a:latin typeface="+mj-lt"/>
                        </a:rPr>
                        <a:t>/</a:t>
                      </a:r>
                      <a:endParaRPr lang="en-MY" sz="1400" dirty="0"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Dongwha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Malaysia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50,000.00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50,000.00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Diagnostic Systems (M)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Bhd.</a:t>
                      </a:r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30,000.00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30,000.00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K.Shah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Energy Resources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Ken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West </a:t>
                      </a:r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Sdn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MY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Bhd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20,000.00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20,000.00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Alam Maritim Group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174,000.00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- 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174,000.00 </a:t>
                      </a:r>
                    </a:p>
                  </a:txBody>
                  <a:tcPr marL="9525" marR="9525" marT="9525" marB="0" anchor="b"/>
                </a:tc>
              </a:tr>
              <a:tr h="384968">
                <a:tc>
                  <a:txBody>
                    <a:bodyPr/>
                    <a:lstStyle/>
                    <a:p>
                      <a:pPr algn="l" fontAlgn="b"/>
                      <a:r>
                        <a:rPr lang="en-MY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Perbadanan</a:t>
                      </a:r>
                      <a:r>
                        <a:rPr lang="en-MY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Stadium Malaysia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Arial"/>
                        </a:rPr>
                        <a:t>/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10,000.00 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</a:t>
                      </a:r>
                      <a:r>
                        <a:rPr lang="en-MY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24,000.00 </a:t>
                      </a:r>
                      <a:endParaRPr lang="en-MY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656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 lvl="0"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2017 </a:t>
            </a: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KPIs – Strategic Direction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171269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11817" y="1295400"/>
            <a:ext cx="8274983" cy="5022476"/>
            <a:chOff x="311826" y="1096686"/>
            <a:chExt cx="8274983" cy="5251076"/>
          </a:xfrm>
        </p:grpSpPr>
        <p:grpSp>
          <p:nvGrpSpPr>
            <p:cNvPr id="16" name="Group 15"/>
            <p:cNvGrpSpPr/>
            <p:nvPr/>
          </p:nvGrpSpPr>
          <p:grpSpPr>
            <a:xfrm>
              <a:off x="311826" y="1096686"/>
              <a:ext cx="8274983" cy="5251076"/>
              <a:chOff x="968188" y="618564"/>
              <a:chExt cx="10448364" cy="5499847"/>
            </a:xfrm>
          </p:grpSpPr>
          <p:pic>
            <p:nvPicPr>
              <p:cNvPr id="4" name="Picture 3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968188" y="618564"/>
                <a:ext cx="10448364" cy="5499847"/>
              </a:xfrm>
              <a:prstGeom prst="rect">
                <a:avLst/>
              </a:prstGeom>
            </p:spPr>
          </p:pic>
          <p:sp>
            <p:nvSpPr>
              <p:cNvPr id="5" name="Rectangle 4"/>
              <p:cNvSpPr/>
              <p:nvPr/>
            </p:nvSpPr>
            <p:spPr>
              <a:xfrm>
                <a:off x="1169894" y="1008530"/>
                <a:ext cx="1653988" cy="17212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3012140" y="1008530"/>
                <a:ext cx="1748119" cy="12371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012139" y="2935942"/>
                <a:ext cx="1748119" cy="17212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168149" y="1008529"/>
                <a:ext cx="2012579" cy="172122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MY" sz="1350" dirty="0"/>
                  <a:t>1.</a:t>
                </a:r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7380189" y="1008529"/>
                <a:ext cx="2012579" cy="139849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380188" y="2935942"/>
                <a:ext cx="2012579" cy="15284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9629207" y="1104899"/>
                <a:ext cx="1604689" cy="152848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299946" y="5159188"/>
                <a:ext cx="3637430" cy="7171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35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169893" y="5159187"/>
                <a:ext cx="4249271" cy="7171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MY" sz="11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241240" y="1044845"/>
                <a:ext cx="1546413" cy="290031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AutoNum type="arabicPeriod"/>
                </a:pPr>
                <a:r>
                  <a:rPr lang="en-MY" sz="1100" dirty="0"/>
                  <a:t>Malaysian Association of Tax Accountants (MATA)</a:t>
                </a:r>
              </a:p>
              <a:p>
                <a:pPr marL="171450" indent="-171450">
                  <a:buAutoNum type="arabicPeriod"/>
                </a:pPr>
                <a:r>
                  <a:rPr lang="en-MY" sz="1100" dirty="0"/>
                  <a:t>Software vendors (Salihin Premier Solutions (SPS),etc.)</a:t>
                </a:r>
              </a:p>
              <a:p>
                <a:pPr marL="171450" indent="-171450">
                  <a:buAutoNum type="arabicPeriod"/>
                </a:pPr>
                <a:r>
                  <a:rPr lang="en-MY" sz="1100" dirty="0" smtClean="0"/>
                  <a:t>Relation ship Royal </a:t>
                </a:r>
                <a:r>
                  <a:rPr lang="en-MY" sz="1100" dirty="0"/>
                  <a:t>Malaysian Customs Department (RMCD)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3051171" y="1050712"/>
                <a:ext cx="1970185" cy="1758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indent="-171450">
                  <a:buAutoNum type="arabicPeriod"/>
                </a:pPr>
                <a:r>
                  <a:rPr lang="en-MY" sz="900" dirty="0"/>
                  <a:t>New market expansion.</a:t>
                </a:r>
              </a:p>
              <a:p>
                <a:pPr marL="171450" indent="-171450">
                  <a:buAutoNum type="arabicPeriod"/>
                </a:pPr>
                <a:r>
                  <a:rPr lang="en-MY" sz="900" dirty="0"/>
                  <a:t>Event management. </a:t>
                </a:r>
              </a:p>
              <a:p>
                <a:pPr marL="171450" indent="-171450">
                  <a:buAutoNum type="arabicPeriod"/>
                </a:pPr>
                <a:r>
                  <a:rPr lang="en-MY" sz="900" dirty="0"/>
                  <a:t>Sponsor management. </a:t>
                </a:r>
              </a:p>
              <a:p>
                <a:pPr marL="171450" indent="-171450">
                  <a:buFontTx/>
                  <a:buAutoNum type="arabicPeriod"/>
                </a:pPr>
                <a:r>
                  <a:rPr lang="en-MY" sz="900" dirty="0"/>
                  <a:t>Facilitate businesses to      better manage GST risks.</a:t>
                </a:r>
              </a:p>
              <a:p>
                <a:pPr marL="171450" indent="-171450">
                  <a:buAutoNum type="arabicPeriod"/>
                </a:pPr>
                <a:r>
                  <a:rPr lang="en-MY" sz="900" dirty="0"/>
                  <a:t>Any updates or information will be informed twice a month via email.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3730741" y="1523034"/>
              <a:ext cx="1437154" cy="26113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AutoNum type="arabicPeriod"/>
              </a:pPr>
              <a:r>
                <a:rPr lang="en-MY" sz="1100" dirty="0"/>
                <a:t>Registered with Human Resource Development Fund (HRDF).  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Fast build prospect list.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Niche expertise.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Good rapport with RMCD officers.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Complimentary GST e-Newsletter- Current updates on GST issues. 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78508" y="1568377"/>
              <a:ext cx="1437154" cy="13486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AutoNum type="arabicPeriod"/>
              </a:pPr>
              <a:r>
                <a:rPr lang="en-MY" sz="1100" dirty="0"/>
                <a:t>Business events.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Consulting.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Build brand.   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Reliability of information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Customer website interaction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091721" y="1577077"/>
              <a:ext cx="1437154" cy="134869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57175" indent="-257175">
                <a:buAutoNum type="arabicPeriod"/>
              </a:pPr>
              <a:r>
                <a:rPr lang="en-MY" sz="1100" dirty="0"/>
                <a:t>Government agencies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GLC companies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Local authorities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Private companies 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76748" y="3399578"/>
              <a:ext cx="1437154" cy="103304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257175" indent="-257175">
                <a:buAutoNum type="arabicPeriod"/>
              </a:pPr>
              <a:r>
                <a:rPr lang="en-MY" sz="1100" dirty="0"/>
                <a:t>Word of mouth.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Existing clients.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Email campaigns.</a:t>
              </a:r>
            </a:p>
            <a:p>
              <a:pPr marL="257175" indent="-257175">
                <a:buAutoNum type="arabicPeriod"/>
              </a:pPr>
              <a:r>
                <a:rPr lang="en-MY" sz="1100" dirty="0"/>
                <a:t>Social media e.g. website.  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71479" y="5515560"/>
              <a:ext cx="2499774" cy="4017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AutoNum type="arabicPeriod"/>
              </a:pPr>
              <a:r>
                <a:rPr lang="en-MY" sz="1100" dirty="0"/>
                <a:t>Payment revenues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Consulting fees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69269" y="5533160"/>
              <a:ext cx="1684991" cy="40173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AutoNum type="arabicPeriod"/>
              </a:pPr>
              <a:r>
                <a:rPr lang="en-MY" sz="1100" dirty="0"/>
                <a:t>Staff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Training preparations </a:t>
              </a: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000135" y="3399578"/>
              <a:ext cx="1328274" cy="5595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71450" indent="-171450">
                <a:buAutoNum type="arabicPeriod"/>
              </a:pPr>
              <a:r>
                <a:rPr lang="en-MY" sz="1100" dirty="0"/>
                <a:t>Branding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Patents  </a:t>
              </a:r>
            </a:p>
            <a:p>
              <a:pPr marL="171450" indent="-171450">
                <a:buAutoNum type="arabicPeriod"/>
              </a:pPr>
              <a:r>
                <a:rPr lang="en-MY" sz="1100" dirty="0"/>
                <a:t>People</a:t>
              </a:r>
            </a:p>
          </p:txBody>
        </p:sp>
      </p:grp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52398" y="208552"/>
            <a:ext cx="8091794" cy="729249"/>
          </a:xfrm>
        </p:spPr>
        <p:txBody>
          <a:bodyPr/>
          <a:lstStyle/>
          <a:p>
            <a:r>
              <a:rPr lang="en-MY" dirty="0" smtClean="0"/>
              <a:t>BUSINESS MODEL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25104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OUR PRIORITY STRATEGIES</a:t>
            </a:r>
            <a:endParaRPr lang="en-US" sz="44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115465"/>
              </p:ext>
            </p:extLst>
          </p:nvPr>
        </p:nvGraphicFramePr>
        <p:xfrm>
          <a:off x="304800" y="1524000"/>
          <a:ext cx="8534400" cy="34290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95400"/>
                <a:gridCol w="685800"/>
                <a:gridCol w="4876800"/>
                <a:gridCol w="1676400"/>
              </a:tblGrid>
              <a:tr h="50674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Who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Our Priority Strategies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Deliverables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10134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Affordable price</a:t>
                      </a:r>
                      <a:endParaRPr lang="en-US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10979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Newsletters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GST training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81079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 GST Staffs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Proposals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38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7851648" cy="762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smtClean="0">
                <a:solidFill>
                  <a:schemeClr val="tx1"/>
                </a:solidFill>
              </a:rPr>
              <a:t>ACTION PLAN</a:t>
            </a:r>
            <a:endParaRPr lang="en-US" sz="4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246239"/>
              </p:ext>
            </p:extLst>
          </p:nvPr>
        </p:nvGraphicFramePr>
        <p:xfrm>
          <a:off x="304800" y="1676400"/>
          <a:ext cx="8382000" cy="30930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43000"/>
                <a:gridCol w="5562600"/>
                <a:gridCol w="1676400"/>
              </a:tblGrid>
              <a:tr h="497752">
                <a:tc>
                  <a:txBody>
                    <a:bodyPr/>
                    <a:lstStyle/>
                    <a:p>
                      <a:endParaRPr lang="en-MY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Our Priority Strategies</a:t>
                      </a:r>
                      <a:endParaRPr lang="en-US" sz="16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/>
                        <a:t>Link</a:t>
                      </a:r>
                      <a:endParaRPr lang="en-MY" sz="160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Financial – To</a:t>
                      </a:r>
                      <a:r>
                        <a:rPr lang="en-US" sz="1400" baseline="0" dirty="0" smtClean="0"/>
                        <a:t> maintain the company’s growth and maximize the profit</a:t>
                      </a:r>
                    </a:p>
                    <a:p>
                      <a:r>
                        <a:rPr lang="en-US" sz="1400" baseline="0" dirty="0" smtClean="0"/>
                        <a:t>Lowering production cost to increase profit margin</a:t>
                      </a:r>
                      <a:endParaRPr lang="en-US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2" action="ppaction://hlinkfile"/>
                        </a:rPr>
                        <a:t>Action</a:t>
                      </a:r>
                      <a:r>
                        <a:rPr lang="en-US" sz="1600" baseline="0" dirty="0" smtClean="0">
                          <a:hlinkClick r:id="rId2" action="ppaction://hlinkfile"/>
                        </a:rPr>
                        <a:t> Plan 1</a:t>
                      </a:r>
                      <a:endParaRPr lang="en-US" sz="1600" dirty="0" smtClean="0"/>
                    </a:p>
                  </a:txBody>
                  <a:tcPr anchor="ctr"/>
                </a:tc>
              </a:tr>
              <a:tr h="102557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C1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To</a:t>
                      </a:r>
                      <a:r>
                        <a:rPr lang="en-US" sz="1400" baseline="0" dirty="0" smtClean="0"/>
                        <a:t> gain clients loyalty by improvise and provide value added services.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To offer new and continuous services</a:t>
                      </a:r>
                      <a:endParaRPr lang="en-US" sz="1400" b="0" baseline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smtClean="0">
                          <a:hlinkClick r:id="rId3" action="ppaction://hlinkfile"/>
                        </a:rPr>
                        <a:t>Action</a:t>
                      </a:r>
                      <a:r>
                        <a:rPr lang="en-US" sz="1600" baseline="0" smtClean="0">
                          <a:hlinkClick r:id="rId3" action="ppaction://hlinkfile"/>
                        </a:rPr>
                        <a:t> Plan 2</a:t>
                      </a:r>
                      <a:endParaRPr lang="en-US" sz="1600" smtClean="0"/>
                    </a:p>
                  </a:txBody>
                  <a:tcPr anchor="ctr"/>
                </a:tc>
              </a:tr>
              <a:tr h="71964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P1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 focus</a:t>
                      </a:r>
                      <a:r>
                        <a:rPr lang="en-US" sz="1400" baseline="0" dirty="0" smtClean="0"/>
                        <a:t> on quality and performance with optimal cost and efficient resources</a:t>
                      </a:r>
                    </a:p>
                    <a:p>
                      <a:r>
                        <a:rPr lang="en-US" sz="1400" baseline="0" dirty="0" smtClean="0"/>
                        <a:t>Expand our service into new market</a:t>
                      </a:r>
                      <a:endParaRPr lang="en-US" sz="1400" b="0" dirty="0" smtClean="0">
                        <a:solidFill>
                          <a:schemeClr val="accent3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hlinkClick r:id="rId4" action="ppaction://hlinkfile"/>
                        </a:rPr>
                        <a:t>Action Plan 3</a:t>
                      </a:r>
                      <a:endParaRPr lang="en-MY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81000" y="152400"/>
            <a:ext cx="7851648" cy="762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</a:rPr>
              <a:t>OUR MONITORING PLAN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947581"/>
              </p:ext>
            </p:extLst>
          </p:nvPr>
        </p:nvGraphicFramePr>
        <p:xfrm>
          <a:off x="533400" y="1524000"/>
          <a:ext cx="7945821" cy="40251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85026"/>
                <a:gridCol w="536079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Our Monitoring plan</a:t>
                      </a:r>
                      <a:endParaRPr lang="en-US" dirty="0"/>
                    </a:p>
                  </a:txBody>
                  <a:tcPr/>
                </a:tc>
              </a:tr>
              <a:tr h="1564618"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</a:t>
                      </a:r>
                      <a:r>
                        <a:rPr lang="en-US" baseline="0" dirty="0" smtClean="0"/>
                        <a:t> leader will update status of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highlight new issues/problems arising from the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prepare  monthly performance report – Timely deliverable, quality of services, financial and non-financial KPI etc. </a:t>
                      </a:r>
                      <a:endParaRPr lang="en-US" dirty="0"/>
                    </a:p>
                  </a:txBody>
                  <a:tcPr/>
                </a:tc>
              </a:tr>
              <a:tr h="1077848">
                <a:tc>
                  <a:txBody>
                    <a:bodyPr/>
                    <a:lstStyle/>
                    <a:p>
                      <a:r>
                        <a:rPr lang="en-US" dirty="0" smtClean="0"/>
                        <a:t>Quarterly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 leader will discuss</a:t>
                      </a:r>
                      <a:r>
                        <a:rPr lang="en-US" baseline="0" dirty="0" smtClean="0"/>
                        <a:t> status of strategies and progress of action plan.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will revise the strategies and priorities strategies based on current performance.</a:t>
                      </a:r>
                      <a:endParaRPr lang="en-US" dirty="0"/>
                    </a:p>
                  </a:txBody>
                  <a:tcPr/>
                </a:tc>
              </a:tr>
              <a:tr h="1077848">
                <a:tc>
                  <a:txBody>
                    <a:bodyPr/>
                    <a:lstStyle/>
                    <a:p>
                      <a:r>
                        <a:rPr lang="en-US" dirty="0" smtClean="0"/>
                        <a:t>Annually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dirty="0" smtClean="0"/>
                        <a:t>The leader will list the post mortem</a:t>
                      </a:r>
                      <a:r>
                        <a:rPr lang="en-US" baseline="0" dirty="0" smtClean="0"/>
                        <a:t> on the performance achieve.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US" baseline="0" dirty="0" smtClean="0"/>
                        <a:t>The leader to make the necessary changes for next year budgeting and planning.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747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/>
          <p:nvPr/>
        </p:nvSpPr>
        <p:spPr>
          <a:xfrm>
            <a:off x="0" y="2795954"/>
            <a:ext cx="9144000" cy="914399"/>
          </a:xfrm>
          <a:prstGeom prst="rect">
            <a:avLst/>
          </a:prstGeom>
          <a:solidFill>
            <a:srgbClr val="9C08AC"/>
          </a:solidFill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ctr">
              <a:buSzPct val="25000"/>
            </a:pPr>
            <a:r>
              <a:rPr lang="en-US" sz="8862" b="1">
                <a:solidFill>
                  <a:schemeClr val="lt1"/>
                </a:solidFill>
                <a:latin typeface="Radley"/>
                <a:ea typeface="Radley"/>
                <a:cs typeface="Radley"/>
                <a:sym typeface="Radley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120125223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4124561873"/>
              </p:ext>
            </p:extLst>
          </p:nvPr>
        </p:nvGraphicFramePr>
        <p:xfrm>
          <a:off x="1066800" y="1752600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PERFORMANCE 2015</a:t>
            </a:r>
          </a:p>
        </p:txBody>
      </p:sp>
      <p:grpSp>
        <p:nvGrpSpPr>
          <p:cNvPr id="150" name="Shape 150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151" name="Shape 151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52" name="Shape 152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153" name="Shape 153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4" name="Shape 154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155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4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9919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title"/>
          </p:nvPr>
        </p:nvSpPr>
        <p:spPr>
          <a:xfrm>
            <a:off x="202223" y="517887"/>
            <a:ext cx="7253653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365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2016 Reflection</a:t>
            </a:r>
          </a:p>
        </p:txBody>
      </p:sp>
      <p:pic>
        <p:nvPicPr>
          <p:cNvPr id="161" name="Shape 1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Shape 163"/>
          <p:cNvSpPr txBox="1"/>
          <p:nvPr/>
        </p:nvSpPr>
        <p:spPr>
          <a:xfrm>
            <a:off x="202223" y="1284004"/>
            <a:ext cx="6950318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Service Revenue Performance as at Dec 16’</a:t>
            </a:r>
          </a:p>
        </p:txBody>
      </p:sp>
      <p:sp>
        <p:nvSpPr>
          <p:cNvPr id="164" name="Shape 164"/>
          <p:cNvSpPr txBox="1"/>
          <p:nvPr/>
        </p:nvSpPr>
        <p:spPr>
          <a:xfrm>
            <a:off x="390034" y="3933014"/>
            <a:ext cx="2834546" cy="1082532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1200" b="1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Non-achievement factors (2016)?:-</a:t>
            </a:r>
          </a:p>
          <a:p>
            <a:pPr marL="316531" indent="-316531"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Training : Competitor/Trainers </a:t>
            </a:r>
          </a:p>
          <a:p>
            <a:pPr marL="316531" indent="-316531"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Audit and Annual </a:t>
            </a:r>
            <a:r>
              <a:rPr lang="en-US" sz="1200" dirty="0" err="1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Adj</a:t>
            </a:r>
            <a:r>
              <a:rPr lang="en-US" sz="1200" dirty="0"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 :  leak of information for services</a:t>
            </a:r>
          </a:p>
          <a:p>
            <a:pPr>
              <a:buClr>
                <a:schemeClr val="dk1"/>
              </a:buClr>
              <a:buSzPct val="100000"/>
            </a:pPr>
            <a:endParaRPr lang="en-US" sz="1292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/>
          <p:nvPr/>
        </p:nvSpPr>
        <p:spPr>
          <a:xfrm>
            <a:off x="422031" y="2252863"/>
            <a:ext cx="2954214" cy="1861937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1200" b="1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Stream: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Submission Review = Achieved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 Advisory = Achieved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Training = Not achieve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GST Audit and Annual Adj.  = Not achieve</a:t>
            </a:r>
          </a:p>
          <a:p>
            <a:pPr>
              <a:buSzPct val="25000"/>
            </a:pPr>
            <a:r>
              <a:rPr lang="en-US" sz="1200" dirty="0">
                <a:solidFill>
                  <a:schemeClr val="dk1"/>
                </a:solidFill>
                <a:latin typeface="Century Gothic" panose="020B0502020202020204" pitchFamily="34" charset="0"/>
                <a:ea typeface="Calibri"/>
                <a:cs typeface="Calibri"/>
                <a:sym typeface="Calibri"/>
              </a:rPr>
              <a:t>Other services = Not achieve</a:t>
            </a:r>
          </a:p>
        </p:txBody>
      </p:sp>
      <p:sp>
        <p:nvSpPr>
          <p:cNvPr id="2" name="Rectangle 1"/>
          <p:cNvSpPr/>
          <p:nvPr/>
        </p:nvSpPr>
        <p:spPr>
          <a:xfrm>
            <a:off x="3982916" y="3179560"/>
            <a:ext cx="857250" cy="206944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3" name="TextBox 2"/>
          <p:cNvSpPr txBox="1"/>
          <p:nvPr/>
        </p:nvSpPr>
        <p:spPr>
          <a:xfrm>
            <a:off x="3576888" y="2704350"/>
            <a:ext cx="1133644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 smtClean="0"/>
              <a:t>1,186,200</a:t>
            </a:r>
            <a:endParaRPr lang="en-MY" sz="1662" dirty="0"/>
          </a:p>
        </p:txBody>
      </p:sp>
      <p:sp>
        <p:nvSpPr>
          <p:cNvPr id="4" name="Rectangle 3"/>
          <p:cNvSpPr/>
          <p:nvPr/>
        </p:nvSpPr>
        <p:spPr>
          <a:xfrm>
            <a:off x="5249286" y="2704350"/>
            <a:ext cx="769648" cy="2537461"/>
          </a:xfrm>
          <a:prstGeom prst="rect">
            <a:avLst/>
          </a:prstGeom>
          <a:solidFill>
            <a:srgbClr val="FF7C80"/>
          </a:solidFill>
          <a:ln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13" name="TextBox 12"/>
          <p:cNvSpPr txBox="1"/>
          <p:nvPr/>
        </p:nvSpPr>
        <p:spPr>
          <a:xfrm>
            <a:off x="3881662" y="5278059"/>
            <a:ext cx="1310423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Target 2016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722" y="5278059"/>
            <a:ext cx="1311578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Actual 2016</a:t>
            </a:r>
          </a:p>
        </p:txBody>
      </p:sp>
      <p:sp>
        <p:nvSpPr>
          <p:cNvPr id="5" name="Rectangle 4"/>
          <p:cNvSpPr/>
          <p:nvPr/>
        </p:nvSpPr>
        <p:spPr>
          <a:xfrm>
            <a:off x="6356839" y="2185756"/>
            <a:ext cx="870438" cy="306325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662"/>
          </a:p>
        </p:txBody>
      </p:sp>
      <p:sp>
        <p:nvSpPr>
          <p:cNvPr id="16" name="TextBox 15"/>
          <p:cNvSpPr txBox="1"/>
          <p:nvPr/>
        </p:nvSpPr>
        <p:spPr>
          <a:xfrm>
            <a:off x="6326674" y="5275386"/>
            <a:ext cx="1310423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/>
              <a:t>Target 2017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829050" y="5249008"/>
            <a:ext cx="36268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78031" y="1811270"/>
            <a:ext cx="1177845" cy="348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1662" dirty="0" smtClean="0"/>
              <a:t>1,512,500</a:t>
            </a:r>
            <a:endParaRPr lang="en-MY" sz="1662" dirty="0"/>
          </a:p>
        </p:txBody>
      </p:sp>
      <p:sp>
        <p:nvSpPr>
          <p:cNvPr id="20" name="TextBox 19"/>
          <p:cNvSpPr txBox="1"/>
          <p:nvPr/>
        </p:nvSpPr>
        <p:spPr>
          <a:xfrm>
            <a:off x="4839432" y="2229140"/>
            <a:ext cx="1133644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1662" dirty="0" smtClean="0"/>
              <a:t>1,285,324</a:t>
            </a:r>
            <a:endParaRPr lang="en-MY" sz="1662" dirty="0"/>
          </a:p>
        </p:txBody>
      </p:sp>
      <p:sp>
        <p:nvSpPr>
          <p:cNvPr id="21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4553348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Shape 173"/>
          <p:cNvGraphicFramePr/>
          <p:nvPr>
            <p:extLst>
              <p:ext uri="{D42A27DB-BD31-4B8C-83A1-F6EECF244321}">
                <p14:modId xmlns:p14="http://schemas.microsoft.com/office/powerpoint/2010/main" val="684042288"/>
              </p:ext>
            </p:extLst>
          </p:nvPr>
        </p:nvGraphicFramePr>
        <p:xfrm>
          <a:off x="380483" y="1788664"/>
          <a:ext cx="8415591" cy="423086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836985"/>
                <a:gridCol w="1905000"/>
                <a:gridCol w="1752600"/>
                <a:gridCol w="1921006"/>
              </a:tblGrid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Revenue Drivers</a:t>
                      </a: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Revised KPI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Actual To Date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(Invoice)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Balance/Deficit</a:t>
                      </a:r>
                    </a:p>
                  </a:txBody>
                  <a:tcPr marL="84415" marR="84415" marT="42208" marB="42208">
                    <a:solidFill>
                      <a:srgbClr val="92D050"/>
                    </a:solidFill>
                  </a:tcPr>
                </a:tc>
              </a:tr>
              <a:tr h="46986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Submission Review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409,200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507,116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(97,916)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GST </a:t>
                      </a: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Training </a:t>
                      </a: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&amp; Education</a:t>
                      </a: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154,000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133,860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20,140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59085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GST </a:t>
                      </a: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Audit and Annual Adjustment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180,000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127,761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52,239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Advisory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400,000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480,741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(80,741)</a:t>
                      </a:r>
                      <a:endParaRPr lang="en-MY" sz="1600" b="0" i="0" u="none" strike="noStrike" cap="non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Calibri"/>
                        <a:sym typeface="Arial"/>
                        <a:rtl val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GST Publication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</a:t>
                      </a:r>
                      <a:endParaRPr lang="en-US" sz="1600" u="none" strike="noStrike" cap="none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Century Gothic" panose="020B0502020202020204" pitchFamily="34" charset="0"/>
                        </a:rPr>
                        <a:t>-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Other services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43,000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MY" sz="160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35,846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b="0" i="0" u="none" strike="noStrike" cap="none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Calibri"/>
                          <a:sym typeface="Arial"/>
                          <a:rtl val="0"/>
                        </a:rPr>
                        <a:t>8,164</a:t>
                      </a:r>
                    </a:p>
                  </a:txBody>
                  <a:tcPr marL="8792" marR="8792" marT="8792" marB="0" anchor="ctr"/>
                </a:tc>
              </a:tr>
              <a:tr h="49711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84415" marR="84415" marT="42208" marB="42208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latin typeface="Century Gothic" panose="020B0502020202020204" pitchFamily="34" charset="0"/>
                        </a:rPr>
                        <a:t>1,186,200</a:t>
                      </a:r>
                      <a:endParaRPr lang="en-US" sz="1600" u="none" strike="noStrike" cap="none" baseline="0" dirty="0">
                        <a:latin typeface="Century Gothic" panose="020B0502020202020204" pitchFamily="34" charset="0"/>
                      </a:endParaRPr>
                    </a:p>
                  </a:txBody>
                  <a:tcPr marL="84415" marR="84415" marT="42208" marB="42208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600" u="none" strike="noStrike" cap="none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1,285,324</a:t>
                      </a:r>
                      <a:endParaRPr lang="en-US" sz="1600" u="none" strike="noStrike" cap="none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latin typeface="Century Gothic" panose="020B0502020202020204" pitchFamily="34" charset="0"/>
                        </a:rPr>
                        <a:t>(98,114)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 marL="8792" marR="8792" marT="8792" marB="0" anchor="ctr"/>
                </a:tc>
              </a:tr>
            </a:tbl>
          </a:graphicData>
        </a:graphic>
      </p:graphicFrame>
      <p:sp>
        <p:nvSpPr>
          <p:cNvPr id="174" name="Shape 174"/>
          <p:cNvSpPr txBox="1">
            <a:spLocks noGrp="1"/>
          </p:cNvSpPr>
          <p:nvPr>
            <p:ph type="title"/>
          </p:nvPr>
        </p:nvSpPr>
        <p:spPr>
          <a:xfrm>
            <a:off x="211015" y="475685"/>
            <a:ext cx="6901961" cy="49146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4392" tIns="42185" rIns="84392" bIns="42185" anchor="ctr" anchorCtr="0">
            <a:noAutofit/>
          </a:bodyPr>
          <a:lstStyle/>
          <a:p>
            <a:pPr>
              <a:buClr>
                <a:schemeClr val="dk1"/>
              </a:buClr>
              <a:buSzPct val="25000"/>
            </a:pPr>
            <a:r>
              <a:rPr lang="en-US" sz="2215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2215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KPI Monitoring- Financial 2016</a:t>
            </a:r>
          </a:p>
        </p:txBody>
      </p:sp>
      <p:pic>
        <p:nvPicPr>
          <p:cNvPr id="175" name="Shape 1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29400" y="-87924"/>
            <a:ext cx="967153" cy="119575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Shape 176"/>
          <p:cNvSpPr txBox="1"/>
          <p:nvPr/>
        </p:nvSpPr>
        <p:spPr>
          <a:xfrm>
            <a:off x="239590" y="1289277"/>
            <a:ext cx="6479931" cy="48297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215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To-date (Jan – Dec)</a:t>
            </a:r>
          </a:p>
        </p:txBody>
      </p:sp>
      <p:sp>
        <p:nvSpPr>
          <p:cNvPr id="6" name="Shape 155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r>
              <a:rPr lang="en-US" sz="1108" dirty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1072394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608678"/>
              </p:ext>
            </p:extLst>
          </p:nvPr>
        </p:nvGraphicFramePr>
        <p:xfrm>
          <a:off x="381000" y="1436370"/>
          <a:ext cx="8382000" cy="43002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71600"/>
                <a:gridCol w="5638800"/>
                <a:gridCol w="1371600"/>
              </a:tblGrid>
              <a:tr h="636270">
                <a:tc gridSpan="3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NON-FINANCIAL PERFORMANCE</a:t>
                      </a:r>
                      <a:endParaRPr lang="en-MY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GOAL</a:t>
                      </a:r>
                      <a:endParaRPr lang="en-US" sz="1600" b="1" dirty="0" smtClean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OBJECTIVE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smtClean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KPI for 2016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56769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Community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become first choice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Bumiputera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firm in taxation 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X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Customer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m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inimize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customer complaint 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ensure quick response to client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To improve quality services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2771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Internal process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Minimize delay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lphaLcPeriod"/>
                        <a:tabLst/>
                        <a:defRPr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Improving process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efficiency and effectiveness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3420"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Human Resource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Harmonize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working environment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Outline career development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programme</a:t>
                      </a:r>
                      <a:endParaRPr lang="en-US" sz="1600" b="0" baseline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marL="342900" marR="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Maintain lower staff turnover rate</a:t>
                      </a: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√</a:t>
                      </a:r>
                    </a:p>
                    <a:p>
                      <a:pPr marL="0" marR="0" lvl="0" indent="0" algn="ctr">
                        <a:spcBef>
                          <a:spcPts val="40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&lt;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 20%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73025" marR="73025" marT="27305" marB="2730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152398" y="185151"/>
            <a:ext cx="8091794" cy="729249"/>
          </a:xfrm>
        </p:spPr>
        <p:txBody>
          <a:bodyPr>
            <a:noAutofit/>
          </a:bodyPr>
          <a:lstStyle/>
          <a:p>
            <a:pPr algn="ctr"/>
            <a:r>
              <a:rPr lang="en-US" sz="4400" b="1" smtClean="0">
                <a:solidFill>
                  <a:schemeClr val="tx1"/>
                </a:solidFill>
              </a:rPr>
              <a:t>PERFORMANCE 2016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082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/>
          <p:nvPr/>
        </p:nvSpPr>
        <p:spPr>
          <a:xfrm>
            <a:off x="2743201" y="4560870"/>
            <a:ext cx="5867399" cy="539791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t" anchorCtr="0">
            <a:noAutofit/>
          </a:bodyPr>
          <a:lstStyle/>
          <a:p>
            <a:pPr>
              <a:buSzPct val="25000"/>
            </a:pPr>
            <a:r>
              <a:rPr lang="en-US" sz="2954" dirty="0" smtClean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SWOT ANALYSIS</a:t>
            </a:r>
            <a:endParaRPr lang="en-US" sz="2954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grpSp>
        <p:nvGrpSpPr>
          <p:cNvPr id="217" name="Shape 217"/>
          <p:cNvGrpSpPr/>
          <p:nvPr/>
        </p:nvGrpSpPr>
        <p:grpSpPr>
          <a:xfrm>
            <a:off x="609600" y="3040995"/>
            <a:ext cx="8001000" cy="2266611"/>
            <a:chOff x="609600" y="3008661"/>
            <a:chExt cx="8001000" cy="2455495"/>
          </a:xfrm>
        </p:grpSpPr>
        <p:cxnSp>
          <p:nvCxnSpPr>
            <p:cNvPr id="218" name="Shape 218"/>
            <p:cNvCxnSpPr/>
            <p:nvPr/>
          </p:nvCxnSpPr>
          <p:spPr>
            <a:xfrm>
              <a:off x="609600" y="5464157"/>
              <a:ext cx="8001000" cy="0"/>
            </a:xfrm>
            <a:prstGeom prst="straightConnector1">
              <a:avLst/>
            </a:prstGeom>
            <a:noFill/>
            <a:ln w="9525" cap="flat" cmpd="sng">
              <a:solidFill>
                <a:srgbClr val="A1B08D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219" name="Shape 219"/>
            <p:cNvGrpSpPr/>
            <p:nvPr/>
          </p:nvGrpSpPr>
          <p:grpSpPr>
            <a:xfrm>
              <a:off x="609600" y="3008661"/>
              <a:ext cx="1905000" cy="2231303"/>
              <a:chOff x="609600" y="3008661"/>
              <a:chExt cx="1905000" cy="2231303"/>
            </a:xfrm>
          </p:grpSpPr>
          <p:sp>
            <p:nvSpPr>
              <p:cNvPr id="220" name="Shape 220"/>
              <p:cNvSpPr/>
              <p:nvPr/>
            </p:nvSpPr>
            <p:spPr>
              <a:xfrm>
                <a:off x="609600" y="3564692"/>
                <a:ext cx="1676399" cy="1675271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lIns="84392" tIns="42185" rIns="84392" bIns="42185" anchor="ctr" anchorCtr="0">
                <a:noAutofit/>
              </a:bodyPr>
              <a:lstStyle/>
              <a:p>
                <a:pPr algn="ctr"/>
                <a:endParaRPr sz="1662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221" name="Shape 22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957111" y="3008661"/>
                <a:ext cx="1557489" cy="19879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sp>
        <p:nvSpPr>
          <p:cNvPr id="222" name="Shape 222"/>
          <p:cNvSpPr txBox="1">
            <a:spLocks noGrp="1"/>
          </p:cNvSpPr>
          <p:nvPr>
            <p:ph type="sldNum" idx="12"/>
          </p:nvPr>
        </p:nvSpPr>
        <p:spPr>
          <a:xfrm>
            <a:off x="8626605" y="6016598"/>
            <a:ext cx="338938" cy="337038"/>
          </a:xfrm>
          <a:prstGeom prst="rect">
            <a:avLst/>
          </a:prstGeom>
          <a:noFill/>
          <a:ln>
            <a:noFill/>
          </a:ln>
        </p:spPr>
        <p:txBody>
          <a:bodyPr lIns="84392" tIns="42185" rIns="84392" bIns="42185" anchor="ctr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108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8</a:t>
            </a:fld>
            <a:endParaRPr lang="en-US" sz="1108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588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228600"/>
            <a:ext cx="8153400" cy="685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smtClean="0">
                <a:solidFill>
                  <a:schemeClr val="tx1"/>
                </a:solidFill>
              </a:rPr>
              <a:t>SWOT ANALYSIS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1485901"/>
            <a:ext cx="3733800" cy="30223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en-US" sz="1400" b="1" u="sng" dirty="0">
                <a:latin typeface="Century Gothic" panose="020B0502020202020204" pitchFamily="34" charset="0"/>
              </a:rPr>
              <a:t>STRENGTHS</a:t>
            </a:r>
          </a:p>
          <a:p>
            <a:pPr algn="just">
              <a:lnSpc>
                <a:spcPct val="80000"/>
              </a:lnSpc>
              <a:defRPr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Good teamwork among staff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Manage to finish job on time with existing staff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GST expert – 3 persons are GST agent and certified GST agent</a:t>
            </a:r>
            <a:r>
              <a:rPr lang="en-US" sz="1400" dirty="0" smtClean="0">
                <a:latin typeface="Century Gothic" panose="020B0502020202020204" pitchFamily="34" charset="0"/>
              </a:rPr>
              <a:t>. 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Good rapport with Customs Authority</a:t>
            </a:r>
            <a:r>
              <a:rPr lang="en-US" sz="1400" dirty="0" smtClean="0">
                <a:latin typeface="Century Gothic" panose="020B0502020202020204" pitchFamily="34" charset="0"/>
              </a:rPr>
              <a:t>. </a:t>
            </a: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Independent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>
              <a:latin typeface="Century Gothic" panose="020B0502020202020204" pitchFamily="34" charset="0"/>
            </a:endParaRP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Good relationship with </a:t>
            </a:r>
            <a:r>
              <a:rPr lang="en-US" sz="1400" dirty="0" smtClean="0">
                <a:latin typeface="Century Gothic" pitchFamily="34" charset="0"/>
                <a:ea typeface="Arial" charset="0"/>
                <a:cs typeface="Arial" charset="0"/>
              </a:rPr>
              <a:t>clien</a:t>
            </a: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t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marL="342900" indent="-342900"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>
          <a:xfrm>
            <a:off x="4652250" y="2325650"/>
            <a:ext cx="3810000" cy="29321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400" b="1" u="sng" dirty="0" smtClean="0">
                <a:latin typeface="Century Gothic" panose="020B0502020202020204" pitchFamily="34" charset="0"/>
              </a:rPr>
              <a:t>WEAKNESSES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400" b="1" u="sng" dirty="0" smtClean="0">
              <a:latin typeface="Century Gothic" panose="020B0502020202020204" pitchFamily="34" charset="0"/>
            </a:endParaRP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Fraternization- when interact with other staff from another department, we tend to change from work matter to personal matter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Poor job management - Last minute job handling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endParaRPr lang="en-US" sz="1400" dirty="0" smtClean="0">
              <a:latin typeface="Century Gothic" panose="020B0502020202020204" pitchFamily="34" charset="0"/>
            </a:endParaRPr>
          </a:p>
          <a:p>
            <a:pPr algn="just">
              <a:lnSpc>
                <a:spcPct val="80000"/>
              </a:lnSpc>
              <a:buFont typeface="+mj-lt"/>
              <a:buAutoNum type="arabicPeriod"/>
              <a:defRPr/>
            </a:pPr>
            <a:r>
              <a:rPr lang="en-US" sz="1400" dirty="0">
                <a:latin typeface="Century Gothic" pitchFamily="34" charset="0"/>
                <a:ea typeface="Arial" charset="0"/>
                <a:cs typeface="Arial" charset="0"/>
              </a:rPr>
              <a:t>Lack of specialized industries expert</a:t>
            </a:r>
            <a:r>
              <a:rPr lang="en-US" sz="1400" dirty="0" smtClean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3562" y="762000"/>
            <a:ext cx="762000" cy="144655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SG" sz="8800" dirty="0" smtClean="0">
                <a:solidFill>
                  <a:srgbClr val="FF0000"/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s</a:t>
            </a:r>
            <a:endParaRPr lang="en-SG" sz="8800" dirty="0">
              <a:solidFill>
                <a:srgbClr val="FF0000"/>
              </a:solidFill>
              <a:latin typeface="Gungsuh" panose="02030600000101010101" pitchFamily="18" charset="-127"/>
              <a:ea typeface="Gungsuh" panose="02030600000101010101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01000" y="1611412"/>
            <a:ext cx="762000" cy="1446550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en-SG" sz="8800" dirty="0">
                <a:solidFill>
                  <a:schemeClr val="accent6">
                    <a:lumMod val="75000"/>
                  </a:schemeClr>
                </a:solidFill>
                <a:latin typeface="Gungsuh" panose="02030600000101010101" pitchFamily="18" charset="-127"/>
                <a:ea typeface="Gungsuh" panose="02030600000101010101" pitchFamily="18" charset="-127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96429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TEST SALIHIN FORMA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4659</TotalTime>
  <Words>1702</Words>
  <Application>Microsoft Office PowerPoint</Application>
  <PresentationFormat>On-screen Show (4:3)</PresentationFormat>
  <Paragraphs>548</Paragraphs>
  <Slides>24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LATEST SALIHIN FORMAT</vt:lpstr>
      <vt:lpstr>RETREAT 2017</vt:lpstr>
      <vt:lpstr>PowerPoint Presentation</vt:lpstr>
      <vt:lpstr>PowerPoint Presentation</vt:lpstr>
      <vt:lpstr>PowerPoint Presentation</vt:lpstr>
      <vt:lpstr>  2016 Reflection</vt:lpstr>
      <vt:lpstr>  KPI Monitoring- Financial 2016</vt:lpstr>
      <vt:lpstr>PERFORMANCE 2016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Current Job : YR 2017</vt:lpstr>
      <vt:lpstr>Potential Client List</vt:lpstr>
      <vt:lpstr>Client List</vt:lpstr>
      <vt:lpstr>Client List</vt:lpstr>
      <vt:lpstr>Client List</vt:lpstr>
      <vt:lpstr>BUSINESS MODEL </vt:lpstr>
      <vt:lpstr>OUR PRIORITY STRATEGIES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PLANNING &amp; BUDGETING TIMELINE</dc:title>
  <dc:creator>Tax</dc:creator>
  <cp:lastModifiedBy>GSTUser</cp:lastModifiedBy>
  <cp:revision>197</cp:revision>
  <cp:lastPrinted>2015-12-08T01:59:09Z</cp:lastPrinted>
  <dcterms:created xsi:type="dcterms:W3CDTF">2015-09-03T06:39:10Z</dcterms:created>
  <dcterms:modified xsi:type="dcterms:W3CDTF">2017-01-05T09:37:07Z</dcterms:modified>
</cp:coreProperties>
</file>