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31"/>
  </p:notesMasterIdLst>
  <p:sldIdLst>
    <p:sldId id="386" r:id="rId3"/>
    <p:sldId id="336" r:id="rId4"/>
    <p:sldId id="337" r:id="rId5"/>
    <p:sldId id="338" r:id="rId6"/>
    <p:sldId id="339" r:id="rId7"/>
    <p:sldId id="340" r:id="rId8"/>
    <p:sldId id="393" r:id="rId9"/>
    <p:sldId id="385" r:id="rId10"/>
    <p:sldId id="341" r:id="rId11"/>
    <p:sldId id="363" r:id="rId12"/>
    <p:sldId id="352" r:id="rId13"/>
    <p:sldId id="342" r:id="rId14"/>
    <p:sldId id="384" r:id="rId15"/>
    <p:sldId id="344" r:id="rId16"/>
    <p:sldId id="318" r:id="rId17"/>
    <p:sldId id="319" r:id="rId18"/>
    <p:sldId id="320" r:id="rId19"/>
    <p:sldId id="321" r:id="rId20"/>
    <p:sldId id="364" r:id="rId21"/>
    <p:sldId id="353" r:id="rId22"/>
    <p:sldId id="382" r:id="rId23"/>
    <p:sldId id="349" r:id="rId24"/>
    <p:sldId id="367" r:id="rId25"/>
    <p:sldId id="389" r:id="rId26"/>
    <p:sldId id="391" r:id="rId27"/>
    <p:sldId id="390" r:id="rId28"/>
    <p:sldId id="388" r:id="rId29"/>
    <p:sldId id="392" r:id="rId30"/>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3333FF"/>
    <a:srgbClr val="99C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3" autoAdjust="0"/>
    <p:restoredTop sz="94660"/>
  </p:normalViewPr>
  <p:slideViewPr>
    <p:cSldViewPr>
      <p:cViewPr varScale="1">
        <p:scale>
          <a:sx n="69" d="100"/>
          <a:sy n="69" d="100"/>
        </p:scale>
        <p:origin x="-1416" y="-96"/>
      </p:cViewPr>
      <p:guideLst>
        <p:guide orient="horz" pos="2256"/>
        <p:guide pos="2352"/>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3075" name="Rectangle 3"/>
          <p:cNvSpPr>
            <a:spLocks noGrp="1" noChangeArrowheads="1"/>
          </p:cNvSpPr>
          <p:nvPr>
            <p:ph type="dt" idx="1"/>
          </p:nvPr>
        </p:nvSpPr>
        <p:spPr bwMode="auto">
          <a:xfrm>
            <a:off x="3884613"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3076"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415790"/>
            <a:ext cx="548640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3079" name="Rectangle 7"/>
          <p:cNvSpPr>
            <a:spLocks noGrp="1" noChangeArrowheads="1"/>
          </p:cNvSpPr>
          <p:nvPr>
            <p:ph type="sldNum" sz="quarter" idx="5"/>
          </p:nvPr>
        </p:nvSpPr>
        <p:spPr bwMode="auto">
          <a:xfrm>
            <a:off x="3884613"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1E5CD98D-38EA-482A-B316-59C0612C4A6E}" type="slidenum">
              <a:rPr lang="en-US"/>
              <a:pPr/>
              <a:t>‹#›</a:t>
            </a:fld>
            <a:endParaRPr lang="en-US"/>
          </a:p>
        </p:txBody>
      </p:sp>
    </p:spTree>
    <p:extLst>
      <p:ext uri="{BB962C8B-B14F-4D97-AF65-F5344CB8AC3E}">
        <p14:creationId xmlns:p14="http://schemas.microsoft.com/office/powerpoint/2010/main" val="7802654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Company Profile</a:t>
            </a:r>
            <a:endParaRPr lang="en-US"/>
          </a:p>
        </p:txBody>
      </p:sp>
      <p:sp>
        <p:nvSpPr>
          <p:cNvPr id="6" name="Slide Number Placeholder 5"/>
          <p:cNvSpPr>
            <a:spLocks noGrp="1"/>
          </p:cNvSpPr>
          <p:nvPr>
            <p:ph type="sldNum" sz="quarter" idx="12"/>
          </p:nvPr>
        </p:nvSpPr>
        <p:spPr/>
        <p:txBody>
          <a:bodyPr/>
          <a:lstStyle>
            <a:lvl1pPr>
              <a:defRPr/>
            </a:lvl1pPr>
          </a:lstStyle>
          <a:p>
            <a:fld id="{B6C03DDD-529B-4A0A-B31B-2A695E50090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r>
              <a:rPr lang="en-US" smtClean="0"/>
              <a:t>Company Profile</a:t>
            </a:r>
            <a:endParaRPr lang="en-US"/>
          </a:p>
        </p:txBody>
      </p:sp>
      <p:sp>
        <p:nvSpPr>
          <p:cNvPr id="7" name="Slide Number Placeholder 5"/>
          <p:cNvSpPr>
            <a:spLocks noGrp="1"/>
          </p:cNvSpPr>
          <p:nvPr>
            <p:ph type="sldNum" sz="quarter" idx="12"/>
          </p:nvPr>
        </p:nvSpPr>
        <p:spPr/>
        <p:txBody>
          <a:bodyPr/>
          <a:lstStyle>
            <a:lvl1pPr>
              <a:defRPr/>
            </a:lvl1pPr>
          </a:lstStyle>
          <a:p>
            <a:fld id="{3C717CB2-5DF8-4F83-9767-2FF6F97A6C9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Company Profile</a:t>
            </a:r>
            <a:endParaRPr lang="en-US"/>
          </a:p>
        </p:txBody>
      </p:sp>
      <p:sp>
        <p:nvSpPr>
          <p:cNvPr id="6" name="Slide Number Placeholder 5"/>
          <p:cNvSpPr>
            <a:spLocks noGrp="1"/>
          </p:cNvSpPr>
          <p:nvPr>
            <p:ph type="sldNum" sz="quarter" idx="12"/>
          </p:nvPr>
        </p:nvSpPr>
        <p:spPr/>
        <p:txBody>
          <a:bodyPr/>
          <a:lstStyle>
            <a:lvl1pPr>
              <a:defRPr/>
            </a:lvl1pPr>
          </a:lstStyle>
          <a:p>
            <a:fld id="{3F839A25-7B24-4E7A-99AA-8778969B195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Company Profile</a:t>
            </a:r>
            <a:endParaRPr lang="en-US"/>
          </a:p>
        </p:txBody>
      </p:sp>
      <p:sp>
        <p:nvSpPr>
          <p:cNvPr id="6" name="Slide Number Placeholder 5"/>
          <p:cNvSpPr>
            <a:spLocks noGrp="1"/>
          </p:cNvSpPr>
          <p:nvPr>
            <p:ph type="sldNum" sz="quarter" idx="12"/>
          </p:nvPr>
        </p:nvSpPr>
        <p:spPr/>
        <p:txBody>
          <a:bodyPr/>
          <a:lstStyle>
            <a:lvl1pPr>
              <a:defRPr/>
            </a:lvl1pPr>
          </a:lstStyle>
          <a:p>
            <a:fld id="{7477A6D3-75BD-4895-9752-7F45D1667CB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US"/>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F714CAA2-2910-4A91-941C-22E6CB2042BE}" type="slidenum">
              <a:rPr lang="en-US"/>
              <a:pPr/>
              <a:t>‹#›</a:t>
            </a:fld>
            <a:endParaRPr lang="en-US"/>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r>
              <a:rPr lang="en-US"/>
              <a:t>Company Profile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a:solidFill>
                <a:prstClr val="white"/>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a:solidFill>
                <a:prstClr val="white"/>
              </a:solidFill>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a:solidFill>
                <a:prstClr val="white"/>
              </a:solidFill>
            </a:endParaRPr>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p>
            <a:fld id="{B62F6FBA-2EF9-408C-8DB1-914EE80618FE}" type="datetimeFigureOut">
              <a:rPr lang="en-US"/>
              <a:pPr/>
              <a:t>12/6/2016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48C81786-33D5-4CF7-9063-9707B8E7C56E}" type="slidenum">
              <a:rPr lang="en-US" smtClean="0"/>
              <a:pPr/>
              <a:t>‹#›</a:t>
            </a:fld>
            <a:endParaRPr lang="en-US"/>
          </a:p>
        </p:txBody>
      </p:sp>
    </p:spTree>
    <p:extLst>
      <p:ext uri="{BB962C8B-B14F-4D97-AF65-F5344CB8AC3E}">
        <p14:creationId xmlns:p14="http://schemas.microsoft.com/office/powerpoint/2010/main" val="101094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p>
            <a:fld id="{B62F6FBA-2EF9-408C-8DB1-914EE80618FE}" type="datetimeFigureOut">
              <a:rPr lang="en-US"/>
              <a:pPr/>
              <a:t>12/6/2016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81786-33D5-4CF7-9063-9707B8E7C56E}" type="slidenum">
              <a:rPr lang="en-US" smtClean="0"/>
              <a:pPr/>
              <a:t>‹#›</a:t>
            </a:fld>
            <a:endParaRPr lang="en-US"/>
          </a:p>
        </p:txBody>
      </p:sp>
    </p:spTree>
    <p:extLst>
      <p:ext uri="{BB962C8B-B14F-4D97-AF65-F5344CB8AC3E}">
        <p14:creationId xmlns:p14="http://schemas.microsoft.com/office/powerpoint/2010/main" val="1540074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p>
            <a:fld id="{B62F6FBA-2EF9-408C-8DB1-914EE80618FE}" type="datetimeFigureOut">
              <a:rPr lang="en-US"/>
              <a:pPr/>
              <a:t>12/6/2016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81786-33D5-4CF7-9063-9707B8E7C56E}" type="slidenum">
              <a:rPr lang="en-US" smtClean="0"/>
              <a:pPr/>
              <a:t>‹#›</a:t>
            </a:fld>
            <a:endParaRPr lang="en-US"/>
          </a:p>
        </p:txBody>
      </p:sp>
    </p:spTree>
    <p:extLst>
      <p:ext uri="{BB962C8B-B14F-4D97-AF65-F5344CB8AC3E}">
        <p14:creationId xmlns:p14="http://schemas.microsoft.com/office/powerpoint/2010/main" val="2545417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 name="Date Placeholder 4"/>
          <p:cNvSpPr>
            <a:spLocks noGrp="1"/>
          </p:cNvSpPr>
          <p:nvPr>
            <p:ph type="dt" sz="half" idx="10"/>
          </p:nvPr>
        </p:nvSpPr>
        <p:spPr/>
        <p:txBody>
          <a:bodyPr/>
          <a:lstStyle/>
          <a:p>
            <a:fld id="{B62F6FBA-2EF9-408C-8DB1-914EE80618FE}" type="datetimeFigureOut">
              <a:rPr lang="en-US"/>
              <a:pPr/>
              <a:t>12/6/2016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C81786-33D5-4CF7-9063-9707B8E7C56E}" type="slidenum">
              <a:rPr lang="en-US" smtClean="0"/>
              <a:pPr/>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304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 name="Date Placeholder 6"/>
          <p:cNvSpPr>
            <a:spLocks noGrp="1"/>
          </p:cNvSpPr>
          <p:nvPr>
            <p:ph type="dt" sz="half" idx="10"/>
          </p:nvPr>
        </p:nvSpPr>
        <p:spPr/>
        <p:txBody>
          <a:bodyPr/>
          <a:lstStyle/>
          <a:p>
            <a:fld id="{B62F6FBA-2EF9-408C-8DB1-914EE80618FE}" type="datetimeFigureOut">
              <a:rPr lang="en-US"/>
              <a:pPr/>
              <a:t>12/6/2016</a:t>
            </a:fld>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C81786-33D5-4CF7-9063-9707B8E7C56E}" type="slidenum">
              <a:rPr lang="en-US" smtClean="0"/>
              <a:pPr/>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897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 name="Date Placeholder 2"/>
          <p:cNvSpPr>
            <a:spLocks noGrp="1"/>
          </p:cNvSpPr>
          <p:nvPr>
            <p:ph type="dt" sz="half" idx="10"/>
          </p:nvPr>
        </p:nvSpPr>
        <p:spPr/>
        <p:txBody>
          <a:bodyPr/>
          <a:lstStyle/>
          <a:p>
            <a:fld id="{B62F6FBA-2EF9-408C-8DB1-914EE80618FE}" type="datetimeFigureOut">
              <a:rPr lang="en-US"/>
              <a:pPr/>
              <a:t>12/6/2016</a:t>
            </a:fld>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C81786-33D5-4CF7-9063-9707B8E7C56E}" type="slidenum">
              <a:rPr lang="en-US" smtClean="0"/>
              <a:pPr/>
              <a:t>‹#›</a:t>
            </a:fld>
            <a:endParaRPr lang="en-US"/>
          </a:p>
        </p:txBody>
      </p:sp>
    </p:spTree>
    <p:extLst>
      <p:ext uri="{BB962C8B-B14F-4D97-AF65-F5344CB8AC3E}">
        <p14:creationId xmlns:p14="http://schemas.microsoft.com/office/powerpoint/2010/main" val="108577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Company Profile</a:t>
            </a:r>
            <a:endParaRPr lang="en-US"/>
          </a:p>
        </p:txBody>
      </p:sp>
      <p:sp>
        <p:nvSpPr>
          <p:cNvPr id="6" name="Slide Number Placeholder 5"/>
          <p:cNvSpPr>
            <a:spLocks noGrp="1"/>
          </p:cNvSpPr>
          <p:nvPr>
            <p:ph type="sldNum" sz="quarter" idx="12"/>
          </p:nvPr>
        </p:nvSpPr>
        <p:spPr/>
        <p:txBody>
          <a:bodyPr/>
          <a:lstStyle>
            <a:lvl1pPr>
              <a:defRPr/>
            </a:lvl1pPr>
          </a:lstStyle>
          <a:p>
            <a:fld id="{19DA3D3E-0560-47D3-B34D-0433A959250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B62F6FBA-2EF9-408C-8DB1-914EE80618FE}" type="datetimeFigureOut">
              <a:rPr lang="en-US"/>
              <a:pPr/>
              <a:t>12/6/2016</a:t>
            </a:fld>
            <a:endParaRP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C81786-33D5-4CF7-9063-9707B8E7C56E}" type="slidenum">
              <a:rPr lang="en-US" smtClean="0"/>
              <a:pPr/>
              <a:t>‹#›</a:t>
            </a:fld>
            <a:endParaRPr lang="en-US"/>
          </a:p>
        </p:txBody>
      </p:sp>
    </p:spTree>
    <p:extLst>
      <p:ext uri="{BB962C8B-B14F-4D97-AF65-F5344CB8AC3E}">
        <p14:creationId xmlns:p14="http://schemas.microsoft.com/office/powerpoint/2010/main" val="388445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 name="Date Placeholder 4"/>
          <p:cNvSpPr>
            <a:spLocks noGrp="1"/>
          </p:cNvSpPr>
          <p:nvPr>
            <p:ph type="dt" sz="half" idx="10"/>
          </p:nvPr>
        </p:nvSpPr>
        <p:spPr/>
        <p:txBody>
          <a:bodyPr/>
          <a:lstStyle/>
          <a:p>
            <a:fld id="{B62F6FBA-2EF9-408C-8DB1-914EE80618FE}" type="datetimeFigureOut">
              <a:rPr lang="en-US"/>
              <a:pPr/>
              <a:t>12/6/2016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C81786-33D5-4CF7-9063-9707B8E7C56E}"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extLst>
      <p:ext uri="{BB962C8B-B14F-4D97-AF65-F5344CB8AC3E}">
        <p14:creationId xmlns:p14="http://schemas.microsoft.com/office/powerpoint/2010/main" val="3561053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 name="Date Placeholder 4"/>
          <p:cNvSpPr>
            <a:spLocks noGrp="1"/>
          </p:cNvSpPr>
          <p:nvPr>
            <p:ph type="dt" sz="half" idx="10"/>
          </p:nvPr>
        </p:nvSpPr>
        <p:spPr/>
        <p:txBody>
          <a:bodyPr/>
          <a:lstStyle/>
          <a:p>
            <a:fld id="{B62F6FBA-2EF9-408C-8DB1-914EE80618FE}" type="datetimeFigureOut">
              <a:rPr lang="en-US"/>
              <a:pPr/>
              <a:t>12/6/2016</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C81786-33D5-4CF7-9063-9707B8E7C56E}" type="slidenum">
              <a:rPr lang="en-US" smtClean="0"/>
              <a:pPr/>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extLst>
      <p:ext uri="{BB962C8B-B14F-4D97-AF65-F5344CB8AC3E}">
        <p14:creationId xmlns:p14="http://schemas.microsoft.com/office/powerpoint/2010/main" val="340283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2F6FBA-2EF9-408C-8DB1-914EE80618FE}" type="datetimeFigureOut">
              <a:rPr lang="en-US"/>
              <a:pPr/>
              <a:t>12/6/2016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81786-33D5-4CF7-9063-9707B8E7C56E}" type="slidenum">
              <a:rPr lang="en-US" smtClean="0"/>
              <a:pPr/>
              <a:t>‹#›</a:t>
            </a:fld>
            <a:endParaRPr lang="en-US"/>
          </a:p>
        </p:txBody>
      </p:sp>
    </p:spTree>
    <p:extLst>
      <p:ext uri="{BB962C8B-B14F-4D97-AF65-F5344CB8AC3E}">
        <p14:creationId xmlns:p14="http://schemas.microsoft.com/office/powerpoint/2010/main" val="1937085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2F6FBA-2EF9-408C-8DB1-914EE80618FE}" type="datetimeFigureOut">
              <a:rPr lang="en-US"/>
              <a:pPr/>
              <a:t>12/6/2016</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81786-33D5-4CF7-9063-9707B8E7C56E}" type="slidenum">
              <a:rPr lang="en-US" smtClean="0"/>
              <a:pPr/>
              <a:t>‹#›</a:t>
            </a:fld>
            <a:endParaRPr lang="en-US"/>
          </a:p>
        </p:txBody>
      </p:sp>
    </p:spTree>
    <p:extLst>
      <p:ext uri="{BB962C8B-B14F-4D97-AF65-F5344CB8AC3E}">
        <p14:creationId xmlns:p14="http://schemas.microsoft.com/office/powerpoint/2010/main" val="4022479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Company Profile</a:t>
            </a:r>
            <a:endParaRPr lang="en-US"/>
          </a:p>
        </p:txBody>
      </p:sp>
      <p:sp>
        <p:nvSpPr>
          <p:cNvPr id="6" name="Slide Number Placeholder 5"/>
          <p:cNvSpPr>
            <a:spLocks noGrp="1"/>
          </p:cNvSpPr>
          <p:nvPr>
            <p:ph type="sldNum" sz="quarter" idx="12"/>
          </p:nvPr>
        </p:nvSpPr>
        <p:spPr/>
        <p:txBody>
          <a:bodyPr/>
          <a:lstStyle>
            <a:lvl1pPr>
              <a:defRPr/>
            </a:lvl1pPr>
          </a:lstStyle>
          <a:p>
            <a:fld id="{DED3215A-2751-4D90-804E-6DEF9FF248D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r>
              <a:rPr lang="en-US" smtClean="0"/>
              <a:t>Company Profile</a:t>
            </a:r>
            <a:endParaRPr lang="en-US"/>
          </a:p>
        </p:txBody>
      </p:sp>
      <p:sp>
        <p:nvSpPr>
          <p:cNvPr id="7" name="Slide Number Placeholder 5"/>
          <p:cNvSpPr>
            <a:spLocks noGrp="1"/>
          </p:cNvSpPr>
          <p:nvPr>
            <p:ph type="sldNum" sz="quarter" idx="12"/>
          </p:nvPr>
        </p:nvSpPr>
        <p:spPr/>
        <p:txBody>
          <a:bodyPr/>
          <a:lstStyle>
            <a:lvl1pPr>
              <a:defRPr/>
            </a:lvl1pPr>
          </a:lstStyle>
          <a:p>
            <a:fld id="{B8CB8AAD-8E32-4F0B-91B5-7156A26693D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r>
              <a:rPr lang="en-US" smtClean="0"/>
              <a:t>Company Profile</a:t>
            </a:r>
            <a:endParaRPr lang="en-US"/>
          </a:p>
        </p:txBody>
      </p:sp>
      <p:sp>
        <p:nvSpPr>
          <p:cNvPr id="9" name="Slide Number Placeholder 5"/>
          <p:cNvSpPr>
            <a:spLocks noGrp="1"/>
          </p:cNvSpPr>
          <p:nvPr>
            <p:ph type="sldNum" sz="quarter" idx="12"/>
          </p:nvPr>
        </p:nvSpPr>
        <p:spPr/>
        <p:txBody>
          <a:bodyPr/>
          <a:lstStyle>
            <a:lvl1pPr>
              <a:defRPr/>
            </a:lvl1pPr>
          </a:lstStyle>
          <a:p>
            <a:fld id="{31F67152-8388-4B7B-9C61-3DDD2D33E7C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r>
              <a:rPr lang="en-US" smtClean="0"/>
              <a:t>Company Profile</a:t>
            </a:r>
            <a:endParaRPr lang="en-US"/>
          </a:p>
        </p:txBody>
      </p:sp>
      <p:sp>
        <p:nvSpPr>
          <p:cNvPr id="5" name="Slide Number Placeholder 5"/>
          <p:cNvSpPr>
            <a:spLocks noGrp="1"/>
          </p:cNvSpPr>
          <p:nvPr>
            <p:ph type="sldNum" sz="quarter" idx="12"/>
          </p:nvPr>
        </p:nvSpPr>
        <p:spPr/>
        <p:txBody>
          <a:bodyPr/>
          <a:lstStyle>
            <a:lvl1pPr>
              <a:defRPr/>
            </a:lvl1pPr>
          </a:lstStyle>
          <a:p>
            <a:fld id="{86DA9A40-4666-45C2-A948-6652F43CF1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r>
              <a:rPr lang="en-US" smtClean="0"/>
              <a:t>Company Profile</a:t>
            </a:r>
            <a:endParaRPr lang="en-US"/>
          </a:p>
        </p:txBody>
      </p:sp>
      <p:sp>
        <p:nvSpPr>
          <p:cNvPr id="4" name="Slide Number Placeholder 5"/>
          <p:cNvSpPr>
            <a:spLocks noGrp="1"/>
          </p:cNvSpPr>
          <p:nvPr>
            <p:ph type="sldNum" sz="quarter" idx="12"/>
          </p:nvPr>
        </p:nvSpPr>
        <p:spPr/>
        <p:txBody>
          <a:bodyPr/>
          <a:lstStyle>
            <a:lvl1pPr>
              <a:defRPr/>
            </a:lvl1pPr>
          </a:lstStyle>
          <a:p>
            <a:fld id="{EF12B680-F281-44C1-B117-DCFB94E278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Company Profile</a:t>
            </a:r>
            <a:endParaRPr lang="en-US"/>
          </a:p>
        </p:txBody>
      </p:sp>
      <p:sp>
        <p:nvSpPr>
          <p:cNvPr id="5" name="Slide Number Placeholder 4"/>
          <p:cNvSpPr>
            <a:spLocks noGrp="1"/>
          </p:cNvSpPr>
          <p:nvPr>
            <p:ph type="sldNum" sz="quarter" idx="12"/>
          </p:nvPr>
        </p:nvSpPr>
        <p:spPr/>
        <p:txBody>
          <a:bodyPr/>
          <a:lstStyle/>
          <a:p>
            <a:fld id="{B045AB53-D7E8-47DF-AAE7-244A7EBEAACB}" type="slidenum">
              <a:rPr lang="en-US" smtClean="0"/>
              <a:pPr/>
              <a:t>‹#›</a:t>
            </a:fld>
            <a:endParaRPr lang="en-US"/>
          </a:p>
        </p:txBody>
      </p:sp>
      <p:pic>
        <p:nvPicPr>
          <p:cNvPr id="6" name="Picture 5" descr="background.jpg"/>
          <p:cNvPicPr>
            <a:picLocks noChangeAspect="1"/>
          </p:cNvPicPr>
          <p:nvPr userDrawn="1"/>
        </p:nvPicPr>
        <p:blipFill>
          <a:blip r:embed="rId2" cstate="print"/>
          <a:stretch>
            <a:fillRect/>
          </a:stretch>
        </p:blipFill>
        <p:spPr>
          <a:xfrm>
            <a:off x="0" y="0"/>
            <a:ext cx="9144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r>
              <a:rPr lang="en-US" smtClean="0"/>
              <a:t>Company Profile</a:t>
            </a:r>
            <a:endParaRPr lang="en-US"/>
          </a:p>
        </p:txBody>
      </p:sp>
      <p:sp>
        <p:nvSpPr>
          <p:cNvPr id="7" name="Slide Number Placeholder 5"/>
          <p:cNvSpPr>
            <a:spLocks noGrp="1"/>
          </p:cNvSpPr>
          <p:nvPr>
            <p:ph type="sldNum" sz="quarter" idx="12"/>
          </p:nvPr>
        </p:nvSpPr>
        <p:spPr/>
        <p:txBody>
          <a:bodyPr/>
          <a:lstStyle>
            <a:lvl1pPr>
              <a:defRPr/>
            </a:lvl1pPr>
          </a:lstStyle>
          <a:p>
            <a:fld id="{8BF2CDEB-028E-4124-A02A-CAC5C60DFC6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w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r>
              <a:rPr lang="en-US" smtClean="0"/>
              <a:t>Company Profile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B045AB53-D7E8-47DF-AAE7-244A7EBEAAC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160">
              <a:srgbClr val="673D6B"/>
            </a:gs>
            <a:gs pos="79148">
              <a:schemeClr val="bg2">
                <a:lumMod val="75000"/>
              </a:schemeClr>
            </a:gs>
            <a:gs pos="26255">
              <a:srgbClr val="806583"/>
            </a:gs>
            <a:gs pos="41236">
              <a:srgbClr val="78437A"/>
            </a:gs>
            <a:gs pos="29000">
              <a:schemeClr val="accent3">
                <a:lumMod val="75000"/>
              </a:schemeClr>
            </a:gs>
            <a:gs pos="0">
              <a:schemeClr val="bg2">
                <a:tint val="78000"/>
              </a:schemeClr>
            </a:gs>
            <a:gs pos="100000">
              <a:schemeClr val="bg2">
                <a:tint val="95000"/>
                <a:shade val="98000"/>
                <a:lumMod val="8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pPr eaLnBrk="1" fontAlgn="auto" hangingPunct="1">
              <a:spcBef>
                <a:spcPts val="0"/>
              </a:spcBef>
              <a:spcAft>
                <a:spcPts val="0"/>
              </a:spcAft>
            </a:pPr>
            <a:fld id="{B62F6FBA-2EF9-408C-8DB1-914EE80618FE}" type="datetimeFigureOut">
              <a:rPr lang="en-US"/>
              <a:pPr eaLnBrk="1" fontAlgn="auto" hangingPunct="1">
                <a:spcBef>
                  <a:spcPts val="0"/>
                </a:spcBef>
                <a:spcAft>
                  <a:spcPts val="0"/>
                </a:spcAft>
              </a:pPr>
              <a:t>12/6/2016</a:t>
            </a:fld>
            <a:endParaRPr/>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pPr eaLnBrk="1" fontAlgn="auto" hangingPunct="1">
              <a:spcBef>
                <a:spcPts val="0"/>
              </a:spcBef>
              <a:spcAft>
                <a:spcPts val="0"/>
              </a:spcAft>
            </a:pPr>
            <a:endParaRPr lang="en-US">
              <a:latin typeface="Gill Sans MT"/>
            </a:endParaRPr>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pPr eaLnBrk="1" fontAlgn="auto" hangingPunct="1">
              <a:spcBef>
                <a:spcPts val="0"/>
              </a:spcBef>
              <a:spcAft>
                <a:spcPts val="0"/>
              </a:spcAft>
            </a:pPr>
            <a:fld id="{48C81786-33D5-4CF7-9063-9707B8E7C56E}" type="slidenum">
              <a:rPr lang="en-US" smtClean="0">
                <a:latin typeface="Gill Sans MT"/>
              </a:rPr>
              <a:pPr eaLnBrk="1" fontAlgn="auto" hangingPunct="1">
                <a:spcBef>
                  <a:spcPts val="0"/>
                </a:spcBef>
                <a:spcAft>
                  <a:spcPts val="0"/>
                </a:spcAft>
              </a:pPr>
              <a:t>‹#›</a:t>
            </a:fld>
            <a:endParaRPr lang="en-US">
              <a:latin typeface="Gill Sans MT"/>
            </a:endParaRPr>
          </a:p>
        </p:txBody>
      </p:sp>
    </p:spTree>
    <p:extLst>
      <p:ext uri="{BB962C8B-B14F-4D97-AF65-F5344CB8AC3E}">
        <p14:creationId xmlns:p14="http://schemas.microsoft.com/office/powerpoint/2010/main" val="1702322346"/>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hyperlink" Target="http://www.movesuccess.com.my/image/mimos_logo.jpg" TargetMode="Externa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hyperlink" Target="http://www.movesuccess.com.my/image/mimos_logo.jpg" TargetMode="Externa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eduwebtv.com/v2/video/?cat=5&amp;nolang=1" TargetMode="External"/><Relationship Id="rId7" Type="http://schemas.openxmlformats.org/officeDocument/2006/relationships/hyperlink" Target="http://eduwebtv.com/v2/video/?cat=10&amp;nolang=1" TargetMode="External"/><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hyperlink" Target="http://www.movesuccess.com.my/image/mimos_logo.jpg" TargetMode="Externa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hyperlink" Target="http://images.google.com.my/imgres?imgurl=http://www.navweaps.com/Weapons/WTUS_PostWWII_Mark-32-Launcher_pic.jpg&amp;imgrefurl=http://www.navweaps.com/Weapons/WTUS_PostWWII.htm&amp;usg=__A3yDFTq_WqiHQonQEHoN_7znVmc=&amp;h=572&amp;w=913&amp;sz=56&amp;hl=en&amp;start=5&amp;tbnid=MMkGuXWxyfCLMM:&amp;tbnh=92&amp;tbnw=147&amp;prev=/images?q=TORPEDO+FIRING&amp;gbv=2&amp;hl=en" TargetMode="External"/><Relationship Id="rId2" Type="http://schemas.openxmlformats.org/officeDocument/2006/relationships/image" Target="../media/image37.jpeg"/><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7.png"/><Relationship Id="rId7" Type="http://schemas.openxmlformats.org/officeDocument/2006/relationships/hyperlink" Target="http://images.google.com.my/imgres?imgurl=http://www.navy.mil.nz/nr/rdonlyres/51bb3478-c885-4ef8-8092-7c44ae67aaf2/0/torpedofiring.jpg&amp;imgrefurl=http://www.navy.mil.nz/visit-the-base/rnzn-college/branch/com-sys-spec.htm&amp;usg=__RmWzh4u4gZuqaxp6Z0fc4seQ1Zs=&amp;h=200&amp;w=250&amp;sz=21&amp;hl=en&amp;start=4&amp;tbnid=BDBNXpAfDT7VTM:&amp;tbnh=89&amp;tbnw=111&amp;prev=/images?q=helicopter+torpedo+firing&amp;gbv=2&amp;ndsp=20&amp;hl=en&amp;sa=N" TargetMode="External"/><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hyperlink" Target="http://images.google.com.my/imgres?imgurl=http://www.mediaprima.com.my/images/logos/nstp.jpg&amp;imgrefurl=http://www.mediaprima.com.my/ob_press.asp&amp;usg=__NwEZ6fmmOhZjTStme8nWLyempm4=&amp;h=100&amp;w=100&amp;sz=17&amp;hl=en&amp;start=2&amp;tbnid=cwJK4d1rHAT5jM:&amp;tbnh=82&amp;tbnw=82&amp;prev=/images?q=NSTP&amp;gbv=2&amp;hl=en" TargetMode="Externa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my/imgres?imgurl=http://www.mybooks.com.my/v3/components/com_virtuemart/shop_image/product/824a7448f194b9f8cbcd07802aea5a5e.jpg&amp;imgrefurl=http://www.mybooks.com.my/v3/0/sains-sosial-31.html&amp;usg=__gcLDeyycuqlqAb1S1O5iyh-SM8Y=&amp;h=463&amp;w=300&amp;sz=32&amp;hl=en&amp;start=2&amp;tbnid=fBzGxlCjbj-FRM:&amp;tbnh=128&amp;tbnw=83&amp;prev=/images?q=wira+tak+didendang&amp;gbv=2&amp;hl=en" TargetMode="External"/><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hyperlink" Target="http://images.google.com.my/imgres?imgurl=http://bigdogdotcom.files.wordpress.com/2007/11/mekoa100.jpg&amp;imgrefurl=http://bigdogdotcom.wordpress.com/2007/11/11/kd-sri-perak-will-be-launched-tomorrow/&amp;usg=__hei1ILaNE2E8DJyyMEfy0vYpIVo=&amp;h=305&amp;w=500&amp;sz=44&amp;hl=en&amp;start=5&amp;tbnid=MqubuMHRnuL3IM:&amp;tbnh=79&amp;tbnw=130&amp;prev=/images?q=kd+kedah&amp;gbv=2&amp;hl=en" TargetMode="External"/><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hyperlink" Target="http://images.google.com.my/imgres?imgurl=http://cache.boston.com/bonzai-fba/AP_Photo/2005/01/04/1104852284_5787.jpg&amp;imgrefurl=http://www.boston.com/news/world/asia/gallery/tsunami_aid2?pg=3&amp;usg=__mLKLBEeHXbbmcmPT76aJb93MTWk=&amp;h=375&amp;w=500&amp;sz=45&amp;hl=en&amp;start=4&amp;tbnid=-CSbgLcC93wi2M:&amp;tbnh=98&amp;tbnw=130&amp;prev=/images?q=ACEH+TSUNAMI&amp;gbv=2&amp;hl=en" TargetMode="Externa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hyperlink" Target="http://images.google.com.my/imgres?imgurl=http://www.allterrain4x4.co.za/images/logo_pic.jpg&amp;imgrefurl=http://www.allterrain4x4.co.za/&amp;usg=__qJEafT6uGmYvvqW70WeLeg7Lt6o=&amp;h=425&amp;w=640&amp;sz=76&amp;hl=en&amp;start=4&amp;tbnid=dPws0i_NjN_6PM:&amp;tbnh=91&amp;tbnw=137&amp;prev=/images?q=4X4+TEAMBUILDING&amp;gbv=2&amp;hl=en" TargetMode="Externa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images.google.com.my/imgres?imgurl=http://www.golf-asia.com/msa/telukrubiahloc2.jpg&amp;imgrefurl=http://www.golf-asia.com/msa/telukrubiah.html&amp;usg=__DTrFbfaxY1JcdzUu3Um5oNOyAmk=&amp;h=358&amp;w=350&amp;sz=26&amp;hl=en&amp;start=2&amp;tbnid=Sd6mIbwBgc3TMM:&amp;tbnh=121&amp;tbnw=118&amp;prev=/images?q=MANJUNG+MAP&amp;gbv=2&amp;hl=en" TargetMode="External"/><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hyperlink" Target="http://images.google.com.my/imgres?imgurl=http://www.sport-cars.org/site_img/large/ferrari-enzo-1.jpg&amp;imgrefurl=http://www.sport-cars.org/serve.php?t=ferrarienzo&amp;usg=__k-Cu9LXita-o0y0_gHrNzkCpOuw=&amp;h=600&amp;w=800&amp;sz=95&amp;hl=en&amp;start=55&amp;tbnid=BCFIpXvQFpEgxM:&amp;tbnh=107&amp;tbnw=143&amp;prev=/images?q=ferrari&amp;start=40&amp;gbv=2&amp;ndsp=20&amp;hl=en&amp;sa=N" TargetMode="Externa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images.google.com.my/imgres?imgurl=http://www.n-dimension.ca/images/puzzle3.jpg&amp;imgrefurl=http://www.n-dimension.ca/corporate_profile.html&amp;usg=__YH4uiVK8p9Q3Ec03zX9A6XEOwVc=&amp;h=301&amp;w=300&amp;sz=26&amp;hl=en&amp;start=8&amp;tbnid=cHAzuZe_C3HeBM:&amp;tbnh=116&amp;tbnw=116&amp;prev=/images?q=corporate+profile&amp;gbv=2&amp;hl=e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6.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8.jpeg"/><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png"/><Relationship Id="rId2" Type="http://schemas.openxmlformats.org/officeDocument/2006/relationships/image" Target="../media/image61.jpeg"/><Relationship Id="rId1" Type="http://schemas.openxmlformats.org/officeDocument/2006/relationships/slideLayout" Target="../slideLayouts/slideLayout4.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hyperlink" Target="http://images.google.com.my/imgres?imgurl=http://www.usaspyshop.com/images/wireless_microphone_swm2.jpg&amp;imgrefurl=http://wdtprs.com/blog/2008/10/alert-wireless-microphones-banned-by-the-uss-fcc/&amp;usg=__5YXW5TtXzZ1P3ifPRuwu662mJ6o=&amp;h=360&amp;w=300&amp;sz=18&amp;hl=en&amp;start=15&amp;tbnid=ZJxt2BQrkGSMCM:&amp;tbnh=121&amp;tbnw=101&amp;prev=/images?q=cordless+mic&amp;gbv=2&amp;hl=en" TargetMode="External"/><Relationship Id="rId12" Type="http://schemas.openxmlformats.org/officeDocument/2006/relationships/image" Target="../media/image14.jpeg"/><Relationship Id="rId2" Type="http://schemas.openxmlformats.org/officeDocument/2006/relationships/hyperlink" Target="http://images.google.com.my/imgres?imgurl=http://www.markazitv.com/images/khan.jpg&amp;imgrefurl=http://www.markazitv.com/company/&amp;usg=__9VgukUqJfdAaKOOqhAPLcIGtXJY=&amp;h=150&amp;w=200&amp;sz=11&amp;hl=en&amp;start=8&amp;tbnid=tcbbkwWYBlpslM:&amp;tbnh=78&amp;tbnw=104&amp;prev=/images?q=online+suite+edius+non-linear+editing+system&amp;gbv=2&amp;hl=en&amp;sa=X" TargetMode="Externa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hyperlink" Target="http://images.google.com.my/imgres?imgurl=http://www.manorworxmedia.co.uk/communities/2/004/006/098/662/images/4519214470.swf&amp;imgrefurl=http://www.manorworxmedia.co.uk/page/4521865179&amp;usg=__nj2IP-KKqr8vIBinqjb-hc3DLqs=&amp;h=600&amp;w=800&amp;sz=45&amp;hl=en&amp;start=18&amp;tbnid=4wSafsNSYCDbCM:&amp;tbnh=107&amp;tbnw=143&amp;prev=/images?q=voice+over+recording&amp;gbv=2&amp;hl=en" TargetMode="External"/><Relationship Id="rId5" Type="http://schemas.openxmlformats.org/officeDocument/2006/relationships/hyperlink" Target="http://images.google.com.my/imgres?imgurl=http://www.expandore.biz/images/details/VCT-1170RM.jpg&amp;imgrefurl=http://www.expandore.com/product/sony/proav/model/accessories/Sony_Tripod.htm&amp;usg=__xu7ASypO6ZHMNnCPc8HeocIcjG0=&amp;h=331&amp;w=250&amp;sz=28&amp;hl=en&amp;start=85&amp;tbnid=Q1oYtgQsHGZCpM:&amp;tbnh=119&amp;tbnw=90&amp;prev=/images?q=microphone+pd170&amp;start=80&amp;gbv=2&amp;ndsp=20&amp;hl=en&amp;sa=N" TargetMode="External"/><Relationship Id="rId10" Type="http://schemas.openxmlformats.org/officeDocument/2006/relationships/image" Target="../media/image13.jpeg"/><Relationship Id="rId4" Type="http://schemas.openxmlformats.org/officeDocument/2006/relationships/image" Target="../media/image10.png"/><Relationship Id="rId9" Type="http://schemas.openxmlformats.org/officeDocument/2006/relationships/hyperlink" Target="http://images.google.com.my/imgres?imgurl=http://www.justlikemusicdj.com/images/gemini/gem-mic-DJM2.jpg&amp;imgrefurl=http://www.justlikemusicdj.com/products.asp&amp;usg=__UBKdkX4KqUOiNSQyy8H6sSNU4fk=&amp;h=276&amp;w=251&amp;sz=15&amp;hl=en&amp;start=3&amp;tbnid=m-uo1P5TuCx0QM:&amp;tbnh=114&amp;tbnw=104&amp;prev=/images?q=cordless+mic&amp;gbv=2&amp;hl=en" TargetMode="External"/><Relationship Id="rId1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152400"/>
            <a:ext cx="5486399" cy="4114800"/>
          </a:xfrm>
          <a:prstGeom prst="rect">
            <a:avLst/>
          </a:prstGeom>
          <a:noFill/>
          <a:ln>
            <a:noFill/>
          </a:ln>
          <a:effectLst>
            <a:outerShdw dist="35921" dir="2700000" algn="ctr" rotWithShape="0">
              <a:schemeClr val="bg2"/>
            </a:outerShdw>
            <a:reflection blurRad="6350" stA="50000" endA="300" endPos="55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512"/>
          <p:cNvPicPr>
            <a:picLocks noChangeAspect="1" noChangeArrowheads="1"/>
          </p:cNvPicPr>
          <p:nvPr/>
        </p:nvPicPr>
        <p:blipFill>
          <a:blip r:embed="rId3" cstate="print">
            <a:lum bright="6000" contrast="24000"/>
            <a:extLst>
              <a:ext uri="{BEBA8EAE-BF5A-486C-A8C5-ECC9F3942E4B}">
                <a14:imgProps xmlns:a14="http://schemas.microsoft.com/office/drawing/2010/main">
                  <a14:imgLayer r:embed="rId4">
                    <a14:imgEffect>
                      <a14:artisticCement/>
                    </a14:imgEffect>
                  </a14:imgLayer>
                </a14:imgProps>
              </a:ext>
            </a:extLst>
          </a:blip>
          <a:srcRect/>
          <a:stretch>
            <a:fillRect/>
          </a:stretch>
        </p:blipFill>
        <p:spPr bwMode="auto">
          <a:xfrm rot="195656">
            <a:off x="189925" y="4289630"/>
            <a:ext cx="6189540" cy="1495546"/>
          </a:xfrm>
          <a:prstGeom prst="roundRect">
            <a:avLst>
              <a:gd name="adj" fmla="val 3931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rot="10800000">
            <a:off x="8528447" y="0"/>
            <a:ext cx="615553" cy="6858000"/>
          </a:xfrm>
          <a:prstGeom prst="rect">
            <a:avLst/>
          </a:prstGeom>
          <a:solidFill>
            <a:srgbClr val="660066">
              <a:alpha val="49020"/>
            </a:srgbClr>
          </a:solid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2800" dirty="0" smtClean="0">
                <a:ln w="12700">
                  <a:solidFill>
                    <a:prstClr val="white"/>
                  </a:solidFill>
                  <a:prstDash val="solid"/>
                </a:ln>
                <a:solidFill>
                  <a:prstClr val="white"/>
                </a:solidFill>
                <a:latin typeface="Century Gothic" pitchFamily="34" charset="0"/>
              </a:rPr>
              <a:t>COMPANY PROFILE</a:t>
            </a:r>
            <a:endParaRPr lang="en-US" sz="2800" dirty="0">
              <a:ln w="12700">
                <a:solidFill>
                  <a:prstClr val="white"/>
                </a:solidFill>
                <a:prstDash val="solid"/>
              </a:ln>
              <a:solidFill>
                <a:prstClr val="white"/>
              </a:solidFill>
              <a:latin typeface="Century Gothic" pitchFamily="34" charset="0"/>
            </a:endParaRPr>
          </a:p>
        </p:txBody>
      </p:sp>
    </p:spTree>
    <p:extLst>
      <p:ext uri="{BB962C8B-B14F-4D97-AF65-F5344CB8AC3E}">
        <p14:creationId xmlns:p14="http://schemas.microsoft.com/office/powerpoint/2010/main" val="2480827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59" descr="See full size image">
            <a:hlinkClick r:id="rId2"/>
          </p:cNvPr>
          <p:cNvPicPr>
            <a:picLocks noChangeAspect="1" noChangeArrowheads="1"/>
          </p:cNvPicPr>
          <p:nvPr/>
        </p:nvPicPr>
        <p:blipFill>
          <a:blip r:embed="rId3" cstate="print"/>
          <a:srcRect/>
          <a:stretch>
            <a:fillRect/>
          </a:stretch>
        </p:blipFill>
        <p:spPr bwMode="auto">
          <a:xfrm>
            <a:off x="8248014" y="5161914"/>
            <a:ext cx="705486" cy="705486"/>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6" name="Picture 250"/>
          <p:cNvPicPr>
            <a:picLocks noChangeAspect="1" noChangeArrowheads="1"/>
          </p:cNvPicPr>
          <p:nvPr/>
        </p:nvPicPr>
        <p:blipFill>
          <a:blip r:embed="rId4" cstate="print"/>
          <a:srcRect/>
          <a:stretch>
            <a:fillRect/>
          </a:stretch>
        </p:blipFill>
        <p:spPr bwMode="auto">
          <a:xfrm>
            <a:off x="8077200" y="2059794"/>
            <a:ext cx="876300" cy="390525"/>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4578" name="Picture 2" descr="http://1.bp.blogspot.com/-5ghc-izE4o8/TaJf8i19qoI/AAAAAAAABWw/ReaKJcclbXU/s1600/tvi.jpg"/>
          <p:cNvPicPr>
            <a:picLocks noChangeAspect="1" noChangeArrowheads="1"/>
          </p:cNvPicPr>
          <p:nvPr/>
        </p:nvPicPr>
        <p:blipFill>
          <a:blip r:embed="rId5" cstate="print"/>
          <a:srcRect/>
          <a:stretch>
            <a:fillRect/>
          </a:stretch>
        </p:blipFill>
        <p:spPr bwMode="auto">
          <a:xfrm>
            <a:off x="8530937" y="3707186"/>
            <a:ext cx="380999" cy="922419"/>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026" name="Picture 2" descr="C:\Users\User\Desktop\pic bunga april\Bunga April Poster New.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71500" y="-109538"/>
            <a:ext cx="1752600" cy="2514600"/>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398" y="103909"/>
            <a:ext cx="2438402" cy="1371600"/>
          </a:xfrm>
          <a:prstGeom prst="rect">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311" name="Rectangle 31"/>
          <p:cNvSpPr>
            <a:spLocks noGrp="1" noRot="1" noChangeArrowheads="1"/>
          </p:cNvSpPr>
          <p:nvPr>
            <p:ph type="title"/>
          </p:nvPr>
        </p:nvSpPr>
        <p:spPr/>
        <p:txBody>
          <a:bodyPr/>
          <a:lstStyle/>
          <a:p>
            <a:pPr algn="r"/>
            <a:r>
              <a:rPr lang="en-US" dirty="0">
                <a:solidFill>
                  <a:schemeClr val="bg1">
                    <a:lumMod val="85000"/>
                  </a:schemeClr>
                </a:solidFill>
              </a:rPr>
              <a:t>Track Record – Year </a:t>
            </a:r>
            <a:r>
              <a:rPr lang="en-US" dirty="0" smtClean="0">
                <a:solidFill>
                  <a:schemeClr val="bg1">
                    <a:lumMod val="85000"/>
                  </a:schemeClr>
                </a:solidFill>
              </a:rPr>
              <a:t>2011</a:t>
            </a:r>
            <a:endParaRPr lang="en-US" dirty="0">
              <a:solidFill>
                <a:schemeClr val="bg1">
                  <a:lumMod val="85000"/>
                </a:schemeClr>
              </a:solidFill>
            </a:endParaRPr>
          </a:p>
        </p:txBody>
      </p:sp>
      <p:sp>
        <p:nvSpPr>
          <p:cNvPr id="7" name="Slide Number Placeholder 6"/>
          <p:cNvSpPr>
            <a:spLocks noGrp="1"/>
          </p:cNvSpPr>
          <p:nvPr>
            <p:ph type="sldNum" sz="quarter" idx="11"/>
          </p:nvPr>
        </p:nvSpPr>
        <p:spPr/>
        <p:txBody>
          <a:bodyPr/>
          <a:lstStyle/>
          <a:p>
            <a:fld id="{F714CAA2-2910-4A91-941C-22E6CB2042BE}" type="slidenum">
              <a:rPr lang="en-US" smtClean="0"/>
              <a:pPr/>
              <a:t>10</a:t>
            </a:fld>
            <a:endParaRPr lang="en-US"/>
          </a:p>
        </p:txBody>
      </p:sp>
      <p:sp>
        <p:nvSpPr>
          <p:cNvPr id="8" name="Footer Placeholder 7"/>
          <p:cNvSpPr>
            <a:spLocks noGrp="1"/>
          </p:cNvSpPr>
          <p:nvPr>
            <p:ph type="ftr" sz="quarter" idx="12"/>
          </p:nvPr>
        </p:nvSpPr>
        <p:spPr/>
        <p:txBody>
          <a:bodyPr/>
          <a:lstStyle/>
          <a:p>
            <a:r>
              <a:rPr lang="en-US" smtClean="0"/>
              <a:t>Company Profile</a:t>
            </a:r>
            <a:endParaRPr lang="en-US"/>
          </a:p>
        </p:txBody>
      </p:sp>
      <p:graphicFrame>
        <p:nvGraphicFramePr>
          <p:cNvPr id="10" name="Group 386"/>
          <p:cNvGraphicFramePr>
            <a:graphicFrameLocks noGrp="1"/>
          </p:cNvGraphicFramePr>
          <p:nvPr>
            <p:ph type="tbl" idx="1"/>
            <p:extLst>
              <p:ext uri="{D42A27DB-BD31-4B8C-83A1-F6EECF244321}">
                <p14:modId xmlns:p14="http://schemas.microsoft.com/office/powerpoint/2010/main" val="2547516065"/>
              </p:ext>
            </p:extLst>
          </p:nvPr>
        </p:nvGraphicFramePr>
        <p:xfrm>
          <a:off x="596900" y="1219196"/>
          <a:ext cx="7959725" cy="5180916"/>
        </p:xfrm>
        <a:graphic>
          <a:graphicData uri="http://schemas.openxmlformats.org/drawingml/2006/table">
            <a:tbl>
              <a:tblPr/>
              <a:tblGrid>
                <a:gridCol w="1752600"/>
                <a:gridCol w="1828800"/>
                <a:gridCol w="1295400"/>
                <a:gridCol w="1219200"/>
                <a:gridCol w="1863725"/>
              </a:tblGrid>
              <a:tr h="4629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695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BUNGA APRIL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Drama (Serial)</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Slot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Samarinda</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25 x 30m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(TX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Mon,Tue</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Wed !030pm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22 Nov 2011 –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10 Jan 2012)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 Digital</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DVD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VHS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Sistem</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Malaysia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75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KEKASIHKU PUYU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Drama (Serial)</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Slot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Lagenda</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20 x 60m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(TX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Mon,Tue,WedThu</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4pm 29 Aug – 29 Sep 2011)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 Digital</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DVD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VHS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Sistem</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Malaysia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3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1000 CIPTA (INOVASI)</a:t>
                      </a:r>
                      <a:endPar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Magazine (Episodic)</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INOVASI 13 x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 Digital</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DVD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VHS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TV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i</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Kementerian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Penerangan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Komunikasi</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&amp;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Kebudayaan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Malaysia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767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MAJLIS RUMAH TERBUKA  MALAYSIA AIDILFITRI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MCP</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Location :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Pulau</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Pinang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Audio Video Signal for LED Screen Projection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Kementerian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Penerangan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Komunikasi</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&amp;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Kebudayaan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Malaysia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844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MIMOS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Integrated Learning Management System Video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Wafer Fab 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English</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HDV</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HD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Mimos</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Berhad</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 name="TextBox 10"/>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F:\pix salju\DSC_6537.JPG"/>
          <p:cNvPicPr>
            <a:picLocks noChangeAspect="1" noChangeArrowheads="1"/>
          </p:cNvPicPr>
          <p:nvPr/>
        </p:nvPicPr>
        <p:blipFill>
          <a:blip r:embed="rId2" cstate="print"/>
          <a:srcRect l="28947" t="30084" r="48892" b="21448"/>
          <a:stretch>
            <a:fillRect/>
          </a:stretch>
        </p:blipFill>
        <p:spPr bwMode="auto">
          <a:xfrm>
            <a:off x="304800" y="4343400"/>
            <a:ext cx="914400" cy="1325880"/>
          </a:xfrm>
          <a:prstGeom prst="rect">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2" name="Picture 3" descr="F:\tv3\telapak syurga cerekarama 2010\pix telapak s. 5-21-2010\DSC00670.JPG"/>
          <p:cNvPicPr>
            <a:picLocks noChangeAspect="1" noChangeArrowheads="1"/>
          </p:cNvPicPr>
          <p:nvPr/>
        </p:nvPicPr>
        <p:blipFill>
          <a:blip r:embed="rId3" cstate="print"/>
          <a:srcRect l="37858" r="15000" b="34285"/>
          <a:stretch>
            <a:fillRect/>
          </a:stretch>
        </p:blipFill>
        <p:spPr bwMode="auto">
          <a:xfrm>
            <a:off x="150032" y="2460170"/>
            <a:ext cx="1145368" cy="1197430"/>
          </a:xfrm>
          <a:prstGeom prst="rect">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3" name="Picture 4" descr="F:\tv3\telapak syurga cerekarama 2010\pix telapak s. 5-19-2010\DSC00596.JPG"/>
          <p:cNvPicPr>
            <a:picLocks noChangeAspect="1" noChangeArrowheads="1"/>
          </p:cNvPicPr>
          <p:nvPr/>
        </p:nvPicPr>
        <p:blipFill>
          <a:blip r:embed="rId4" cstate="print"/>
          <a:srcRect l="25807" b="5376"/>
          <a:stretch>
            <a:fillRect/>
          </a:stretch>
        </p:blipFill>
        <p:spPr bwMode="auto">
          <a:xfrm>
            <a:off x="838200" y="228600"/>
            <a:ext cx="1172195" cy="1121230"/>
          </a:xfrm>
          <a:prstGeom prst="rect">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97311" name="Rectangle 31"/>
          <p:cNvSpPr>
            <a:spLocks noGrp="1" noRot="1" noChangeArrowheads="1"/>
          </p:cNvSpPr>
          <p:nvPr>
            <p:ph type="title"/>
          </p:nvPr>
        </p:nvSpPr>
        <p:spPr/>
        <p:txBody>
          <a:bodyPr/>
          <a:lstStyle/>
          <a:p>
            <a:pPr algn="r"/>
            <a:r>
              <a:rPr lang="en-US" dirty="0">
                <a:solidFill>
                  <a:schemeClr val="bg1">
                    <a:lumMod val="85000"/>
                  </a:schemeClr>
                </a:solidFill>
              </a:rPr>
              <a:t>Track Record – Year </a:t>
            </a:r>
            <a:r>
              <a:rPr lang="en-US" dirty="0" smtClean="0">
                <a:solidFill>
                  <a:schemeClr val="bg1">
                    <a:lumMod val="85000"/>
                  </a:schemeClr>
                </a:solidFill>
              </a:rPr>
              <a:t>2010</a:t>
            </a:r>
            <a:endParaRPr lang="en-US" dirty="0">
              <a:solidFill>
                <a:schemeClr val="bg1">
                  <a:lumMod val="85000"/>
                </a:schemeClr>
              </a:solidFill>
            </a:endParaRPr>
          </a:p>
        </p:txBody>
      </p:sp>
      <p:sp>
        <p:nvSpPr>
          <p:cNvPr id="7" name="Slide Number Placeholder 6"/>
          <p:cNvSpPr>
            <a:spLocks noGrp="1"/>
          </p:cNvSpPr>
          <p:nvPr>
            <p:ph type="sldNum" sz="quarter" idx="11"/>
          </p:nvPr>
        </p:nvSpPr>
        <p:spPr/>
        <p:txBody>
          <a:bodyPr/>
          <a:lstStyle/>
          <a:p>
            <a:fld id="{F714CAA2-2910-4A91-941C-22E6CB2042BE}" type="slidenum">
              <a:rPr lang="en-US" smtClean="0"/>
              <a:pPr/>
              <a:t>11</a:t>
            </a:fld>
            <a:endParaRPr lang="en-US"/>
          </a:p>
        </p:txBody>
      </p:sp>
      <p:sp>
        <p:nvSpPr>
          <p:cNvPr id="8" name="Footer Placeholder 7"/>
          <p:cNvSpPr>
            <a:spLocks noGrp="1"/>
          </p:cNvSpPr>
          <p:nvPr>
            <p:ph type="ftr" sz="quarter" idx="12"/>
          </p:nvPr>
        </p:nvSpPr>
        <p:spPr/>
        <p:txBody>
          <a:bodyPr/>
          <a:lstStyle/>
          <a:p>
            <a:r>
              <a:rPr lang="en-US" smtClean="0"/>
              <a:t>Company Profile</a:t>
            </a:r>
            <a:endParaRPr lang="en-US"/>
          </a:p>
        </p:txBody>
      </p:sp>
      <p:graphicFrame>
        <p:nvGraphicFramePr>
          <p:cNvPr id="10" name="Group 386"/>
          <p:cNvGraphicFramePr>
            <a:graphicFrameLocks noGrp="1"/>
          </p:cNvGraphicFramePr>
          <p:nvPr>
            <p:ph type="tbl" idx="1"/>
            <p:extLst>
              <p:ext uri="{D42A27DB-BD31-4B8C-83A1-F6EECF244321}">
                <p14:modId xmlns:p14="http://schemas.microsoft.com/office/powerpoint/2010/main" val="631297915"/>
              </p:ext>
            </p:extLst>
          </p:nvPr>
        </p:nvGraphicFramePr>
        <p:xfrm>
          <a:off x="515937" y="1091939"/>
          <a:ext cx="7959725" cy="4978922"/>
        </p:xfrm>
        <a:graphic>
          <a:graphicData uri="http://schemas.openxmlformats.org/drawingml/2006/table">
            <a:tbl>
              <a:tblPr/>
              <a:tblGrid>
                <a:gridCol w="1752600"/>
                <a:gridCol w="1828800"/>
                <a:gridCol w="1295400"/>
                <a:gridCol w="1219200"/>
                <a:gridCol w="1863725"/>
              </a:tblGrid>
              <a:tr h="38814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690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EDUWEBTV.COM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WEBTV Content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Rencana</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1Malaysia,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45 x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3CCD/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Data 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Zeal Hi-Tech Solutions, Ministry of Education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(Aug-Dec 2010)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27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CIMA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Cementing Nation Building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Corporate Video  Script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 x 7m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English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DVD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Neo </a:t>
                      </a:r>
                      <a:r>
                        <a:rPr kumimoji="0" lang="en-US" sz="9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Reka</a:t>
                      </a: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 Cement Industries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of </a:t>
                      </a:r>
                      <a:r>
                        <a:rPr kumimoji="0" lang="en-US" sz="9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M’sia</a:t>
                      </a: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9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27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TELAPAK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SYURGA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Telemovie</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 x 120m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Sistem</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Malaysia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67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SCP Events –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Docu</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 Open Day /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Agribazzar</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HDV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Mimos</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Berhad</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965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SALJU</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DI HATI IBU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Telemovie</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Hari</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Ibu</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 Mei 2010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 x 120m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Radio &amp;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Malaysia (TV2)</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14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EDUWEBTV.COM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WEBTV Content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Documentary, 45 x 30m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Akademik</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24 x 30m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Interaktif</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39 x 10m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 / English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3CCD/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Data 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Zeal Hi-Tech Solutions, Ministry of Education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(Jan-Mac 2010)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1" name="Picture 359" descr="See full size image">
            <a:hlinkClick r:id="rId5"/>
          </p:cNvPr>
          <p:cNvPicPr>
            <a:picLocks noChangeAspect="1" noChangeArrowheads="1"/>
          </p:cNvPicPr>
          <p:nvPr/>
        </p:nvPicPr>
        <p:blipFill>
          <a:blip r:embed="rId6" cstate="print"/>
          <a:srcRect/>
          <a:stretch>
            <a:fillRect/>
          </a:stretch>
        </p:blipFill>
        <p:spPr bwMode="auto">
          <a:xfrm>
            <a:off x="7162800" y="3581400"/>
            <a:ext cx="762000" cy="762000"/>
          </a:xfrm>
          <a:prstGeom prst="rect">
            <a:avLst/>
          </a:prstGeom>
          <a:noFill/>
        </p:spPr>
      </p:pic>
      <p:sp>
        <p:nvSpPr>
          <p:cNvPr id="15" name="TextBox 14"/>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extLst>
      <p:ext uri="{BB962C8B-B14F-4D97-AF65-F5344CB8AC3E}">
        <p14:creationId xmlns:p14="http://schemas.microsoft.com/office/powerpoint/2010/main" val="510411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http://eduwebtv.com/v2/system_files/templates/default/pic/main/gfx_pollsample.jpg"/>
          <p:cNvPicPr>
            <a:picLocks noChangeAspect="1" noChangeArrowheads="1"/>
          </p:cNvPicPr>
          <p:nvPr/>
        </p:nvPicPr>
        <p:blipFill>
          <a:blip r:embed="rId2"/>
          <a:srcRect/>
          <a:stretch>
            <a:fillRect/>
          </a:stretch>
        </p:blipFill>
        <p:spPr bwMode="auto">
          <a:xfrm>
            <a:off x="6858000" y="3313931"/>
            <a:ext cx="1776222" cy="800100"/>
          </a:xfrm>
          <a:prstGeom prst="rect">
            <a:avLst/>
          </a:prstGeom>
          <a:noFill/>
        </p:spPr>
      </p:pic>
      <p:pic>
        <p:nvPicPr>
          <p:cNvPr id="21508" name="Picture 4" descr="http://eduwebtv.com/v2/system_files/templates/default/pic/banners/KAT_kurikulum.png">
            <a:hlinkClick r:id="rId3"/>
          </p:cNvPr>
          <p:cNvPicPr>
            <a:picLocks noChangeAspect="1" noChangeArrowheads="1"/>
          </p:cNvPicPr>
          <p:nvPr/>
        </p:nvPicPr>
        <p:blipFill>
          <a:blip r:embed="rId4"/>
          <a:srcRect/>
          <a:stretch>
            <a:fillRect/>
          </a:stretch>
        </p:blipFill>
        <p:spPr bwMode="auto">
          <a:xfrm>
            <a:off x="685800" y="3124200"/>
            <a:ext cx="1615587" cy="933450"/>
          </a:xfrm>
          <a:prstGeom prst="rect">
            <a:avLst/>
          </a:prstGeom>
          <a:noFill/>
        </p:spPr>
      </p:pic>
      <p:sp>
        <p:nvSpPr>
          <p:cNvPr id="97311" name="Rectangle 31"/>
          <p:cNvSpPr>
            <a:spLocks noGrp="1" noRot="1" noChangeArrowheads="1"/>
          </p:cNvSpPr>
          <p:nvPr>
            <p:ph type="title"/>
          </p:nvPr>
        </p:nvSpPr>
        <p:spPr/>
        <p:txBody>
          <a:bodyPr/>
          <a:lstStyle/>
          <a:p>
            <a:pPr algn="r"/>
            <a:r>
              <a:rPr lang="en-US" dirty="0">
                <a:solidFill>
                  <a:schemeClr val="bg1">
                    <a:lumMod val="85000"/>
                  </a:schemeClr>
                </a:solidFill>
              </a:rPr>
              <a:t>Track Record – Year 2009</a:t>
            </a:r>
          </a:p>
        </p:txBody>
      </p:sp>
      <p:graphicFrame>
        <p:nvGraphicFramePr>
          <p:cNvPr id="97666" name="Group 386"/>
          <p:cNvGraphicFramePr>
            <a:graphicFrameLocks noGrp="1"/>
          </p:cNvGraphicFramePr>
          <p:nvPr>
            <p:ph type="tbl" idx="1"/>
            <p:extLst>
              <p:ext uri="{D42A27DB-BD31-4B8C-83A1-F6EECF244321}">
                <p14:modId xmlns:p14="http://schemas.microsoft.com/office/powerpoint/2010/main" val="3529164667"/>
              </p:ext>
            </p:extLst>
          </p:nvPr>
        </p:nvGraphicFramePr>
        <p:xfrm>
          <a:off x="609600" y="1600200"/>
          <a:ext cx="8089900" cy="4008120"/>
        </p:xfrm>
        <a:graphic>
          <a:graphicData uri="http://schemas.openxmlformats.org/drawingml/2006/table">
            <a:tbl>
              <a:tblPr/>
              <a:tblGrid>
                <a:gridCol w="1781262"/>
                <a:gridCol w="1858709"/>
                <a:gridCol w="1316585"/>
                <a:gridCol w="1239139"/>
                <a:gridCol w="1894205"/>
              </a:tblGrid>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61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SCP 5 days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Indoor / Outdoor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Mimos</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Activities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MIMOS Berhad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5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EDUWEBTV.COM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WEBTV Content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Rencana, 30 x 30m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Documentary, 24 x 30m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Akademik, 20 x30m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 / English</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3CCD/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Data DVD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Zeal Hi-Tech Solutions, Ministry of Education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TV1 &amp; TV2</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NEWSPAPER 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PRESS 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52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KEMENTERIAN KESIHATAN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Prosedur Penyediaan Makanan Di Hospital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VIDEO GUIDE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1x10m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Kementerian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Kesihatan</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7639" name="Picture 359" descr="See full size image">
            <a:hlinkClick r:id="rId5"/>
          </p:cNvPr>
          <p:cNvPicPr>
            <a:picLocks noChangeAspect="1" noChangeArrowheads="1"/>
          </p:cNvPicPr>
          <p:nvPr/>
        </p:nvPicPr>
        <p:blipFill>
          <a:blip r:embed="rId6" cstate="print"/>
          <a:srcRect/>
          <a:stretch>
            <a:fillRect/>
          </a:stretch>
        </p:blipFill>
        <p:spPr bwMode="auto">
          <a:xfrm>
            <a:off x="1066800" y="2006600"/>
            <a:ext cx="762000" cy="762000"/>
          </a:xfrm>
          <a:prstGeom prst="rect">
            <a:avLst/>
          </a:prstGeom>
          <a:noFill/>
        </p:spPr>
      </p:pic>
      <p:sp>
        <p:nvSpPr>
          <p:cNvPr id="8" name="Slide Number Placeholder 7"/>
          <p:cNvSpPr>
            <a:spLocks noGrp="1"/>
          </p:cNvSpPr>
          <p:nvPr>
            <p:ph type="sldNum" sz="quarter" idx="11"/>
          </p:nvPr>
        </p:nvSpPr>
        <p:spPr/>
        <p:txBody>
          <a:bodyPr/>
          <a:lstStyle/>
          <a:p>
            <a:fld id="{F714CAA2-2910-4A91-941C-22E6CB2042BE}" type="slidenum">
              <a:rPr lang="en-US" smtClean="0"/>
              <a:pPr/>
              <a:t>12</a:t>
            </a:fld>
            <a:endParaRPr lang="en-US"/>
          </a:p>
        </p:txBody>
      </p:sp>
      <p:sp>
        <p:nvSpPr>
          <p:cNvPr id="9" name="Footer Placeholder 8"/>
          <p:cNvSpPr>
            <a:spLocks noGrp="1"/>
          </p:cNvSpPr>
          <p:nvPr>
            <p:ph type="ftr" sz="quarter" idx="12"/>
          </p:nvPr>
        </p:nvSpPr>
        <p:spPr/>
        <p:txBody>
          <a:bodyPr/>
          <a:lstStyle/>
          <a:p>
            <a:r>
              <a:rPr lang="en-US" smtClean="0"/>
              <a:t>Company Profile</a:t>
            </a:r>
            <a:endParaRPr lang="en-US"/>
          </a:p>
        </p:txBody>
      </p:sp>
      <p:pic>
        <p:nvPicPr>
          <p:cNvPr id="21512" name="Picture 8" descr="http://eduwebtv.com/v2/system_files/templates/default/pic/banners/KAT_rancangankhas.png">
            <a:hlinkClick r:id="rId7"/>
          </p:cNvPr>
          <p:cNvPicPr>
            <a:picLocks noChangeAspect="1" noChangeArrowheads="1"/>
          </p:cNvPicPr>
          <p:nvPr/>
        </p:nvPicPr>
        <p:blipFill>
          <a:blip r:embed="rId8"/>
          <a:srcRect/>
          <a:stretch>
            <a:fillRect/>
          </a:stretch>
        </p:blipFill>
        <p:spPr bwMode="auto">
          <a:xfrm>
            <a:off x="4267200" y="3313931"/>
            <a:ext cx="1321110" cy="763308"/>
          </a:xfrm>
          <a:prstGeom prst="rect">
            <a:avLst/>
          </a:prstGeom>
          <a:noFill/>
        </p:spPr>
      </p:pic>
      <p:sp>
        <p:nvSpPr>
          <p:cNvPr id="10" name="TextBox 9"/>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rrowheads="1"/>
          </p:cNvSpPr>
          <p:nvPr>
            <p:ph type="title"/>
          </p:nvPr>
        </p:nvSpPr>
        <p:spPr/>
        <p:txBody>
          <a:bodyPr/>
          <a:lstStyle/>
          <a:p>
            <a:pPr algn="r"/>
            <a:r>
              <a:rPr lang="en-US">
                <a:solidFill>
                  <a:schemeClr val="bg1">
                    <a:lumMod val="85000"/>
                  </a:schemeClr>
                </a:solidFill>
              </a:rPr>
              <a:t>Track Record – Year 2008</a:t>
            </a:r>
          </a:p>
        </p:txBody>
      </p:sp>
      <p:graphicFrame>
        <p:nvGraphicFramePr>
          <p:cNvPr id="144387" name="Group 3"/>
          <p:cNvGraphicFramePr>
            <a:graphicFrameLocks noGrp="1"/>
          </p:cNvGraphicFramePr>
          <p:nvPr>
            <p:ph type="tbl" idx="1"/>
            <p:extLst>
              <p:ext uri="{D42A27DB-BD31-4B8C-83A1-F6EECF244321}">
                <p14:modId xmlns:p14="http://schemas.microsoft.com/office/powerpoint/2010/main" val="1146002403"/>
              </p:ext>
            </p:extLst>
          </p:nvPr>
        </p:nvGraphicFramePr>
        <p:xfrm>
          <a:off x="498764" y="1219200"/>
          <a:ext cx="7959725" cy="4461511"/>
        </p:xfrm>
        <a:graphic>
          <a:graphicData uri="http://schemas.openxmlformats.org/drawingml/2006/table">
            <a:tbl>
              <a:tblPr/>
              <a:tblGrid>
                <a:gridCol w="1752600"/>
                <a:gridCol w="1828800"/>
                <a:gridCol w="1295400"/>
                <a:gridCol w="1219200"/>
                <a:gridCol w="1863725"/>
              </a:tblGrid>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993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WEBTV Content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Rencana, 70 x 30m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Documentary, 35 x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 / English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3CCD/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Data 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Zeal Hi-Tech Solutions, Ministry of Education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MTDC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TVC, 30s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Digital Beta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CSG TV3,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M’sian Tech. Dev. Corp.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DI SEBALIK BAYANG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Drama, 8 x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Digital Beta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Ch-9 Media Sdn Bhd – TV9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94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MARKAS SISTEM ARMADA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Corporate Video, 10m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Global Atlas Resources, Royal Malaysian Navy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IKE SERVICES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Corporate Video, 10m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English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Ike Services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6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TORPEDO FIRING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Military Exercise,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Lumut</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Naval Base,  8m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IKE Services,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Royal Malaysian Navy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0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SALAM CIKGU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Education TV Magazine,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11 x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Digital Beta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Zeal Hi-Tec Solutions /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44444" name="Picture 60"/>
          <p:cNvPicPr>
            <a:picLocks noChangeAspect="1" noChangeArrowheads="1"/>
          </p:cNvPicPr>
          <p:nvPr/>
        </p:nvPicPr>
        <p:blipFill>
          <a:blip r:embed="rId2" cstate="print"/>
          <a:srcRect/>
          <a:stretch>
            <a:fillRect/>
          </a:stretch>
        </p:blipFill>
        <p:spPr bwMode="auto">
          <a:xfrm>
            <a:off x="8229600" y="2769177"/>
            <a:ext cx="749300" cy="749300"/>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44446" name="Picture 62" descr="WTUS_PostWWII_Mark-32-Launcher_pic">
            <a:hlinkClick r:id="rId3"/>
          </p:cNvPr>
          <p:cNvPicPr>
            <a:picLocks noChangeAspect="1" noChangeArrowheads="1"/>
          </p:cNvPicPr>
          <p:nvPr/>
        </p:nvPicPr>
        <p:blipFill>
          <a:blip r:embed="rId4" cstate="print"/>
          <a:srcRect/>
          <a:stretch>
            <a:fillRect/>
          </a:stretch>
        </p:blipFill>
        <p:spPr bwMode="auto">
          <a:xfrm>
            <a:off x="838200" y="4495800"/>
            <a:ext cx="1066800" cy="668337"/>
          </a:xfrm>
          <a:prstGeom prst="rect">
            <a:avLst/>
          </a:prstGeom>
          <a:noFill/>
        </p:spPr>
      </p:pic>
      <p:sp>
        <p:nvSpPr>
          <p:cNvPr id="9" name="Slide Number Placeholder 8"/>
          <p:cNvSpPr>
            <a:spLocks noGrp="1"/>
          </p:cNvSpPr>
          <p:nvPr>
            <p:ph type="sldNum" sz="quarter" idx="11"/>
          </p:nvPr>
        </p:nvSpPr>
        <p:spPr/>
        <p:txBody>
          <a:bodyPr/>
          <a:lstStyle/>
          <a:p>
            <a:fld id="{F714CAA2-2910-4A91-941C-22E6CB2042BE}" type="slidenum">
              <a:rPr lang="en-US" smtClean="0"/>
              <a:pPr/>
              <a:t>13</a:t>
            </a:fld>
            <a:endParaRPr lang="en-US"/>
          </a:p>
        </p:txBody>
      </p:sp>
      <p:sp>
        <p:nvSpPr>
          <p:cNvPr id="10" name="Footer Placeholder 9"/>
          <p:cNvSpPr>
            <a:spLocks noGrp="1"/>
          </p:cNvSpPr>
          <p:nvPr>
            <p:ph type="ftr" sz="quarter" idx="12"/>
          </p:nvPr>
        </p:nvSpPr>
        <p:spPr/>
        <p:txBody>
          <a:bodyPr/>
          <a:lstStyle/>
          <a:p>
            <a:r>
              <a:rPr lang="en-US" smtClean="0"/>
              <a:t>Company Profile</a:t>
            </a:r>
            <a:endParaRPr lang="en-US"/>
          </a:p>
        </p:txBody>
      </p:sp>
      <p:pic>
        <p:nvPicPr>
          <p:cNvPr id="11" name="Picture 6" descr="http://eduwebtv.com/v2/system_files/templates/default/pic/main/gfx_pollsample.jpg"/>
          <p:cNvPicPr>
            <a:picLocks noChangeAspect="1" noChangeArrowheads="1"/>
          </p:cNvPicPr>
          <p:nvPr/>
        </p:nvPicPr>
        <p:blipFill>
          <a:blip r:embed="rId5"/>
          <a:srcRect/>
          <a:stretch>
            <a:fillRect/>
          </a:stretch>
        </p:blipFill>
        <p:spPr bwMode="auto">
          <a:xfrm>
            <a:off x="609600" y="1600200"/>
            <a:ext cx="1600200" cy="720810"/>
          </a:xfrm>
          <a:prstGeom prst="rect">
            <a:avLst/>
          </a:prstGeom>
          <a:noFill/>
        </p:spPr>
      </p:pic>
      <p:sp>
        <p:nvSpPr>
          <p:cNvPr id="12" name="TextBox 11"/>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extLst>
      <p:ext uri="{BB962C8B-B14F-4D97-AF65-F5344CB8AC3E}">
        <p14:creationId xmlns:p14="http://schemas.microsoft.com/office/powerpoint/2010/main" val="12161437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p:txBody>
          <a:bodyPr/>
          <a:lstStyle/>
          <a:p>
            <a:pPr algn="r"/>
            <a:r>
              <a:rPr lang="en-US" dirty="0">
                <a:solidFill>
                  <a:schemeClr val="bg1">
                    <a:lumMod val="85000"/>
                  </a:schemeClr>
                </a:solidFill>
              </a:rPr>
              <a:t>Track Record – Year 2007</a:t>
            </a:r>
          </a:p>
        </p:txBody>
      </p:sp>
      <p:graphicFrame>
        <p:nvGraphicFramePr>
          <p:cNvPr id="99596" name="Group 268"/>
          <p:cNvGraphicFramePr>
            <a:graphicFrameLocks noGrp="1"/>
          </p:cNvGraphicFramePr>
          <p:nvPr>
            <p:ph type="tbl" idx="1"/>
            <p:extLst>
              <p:ext uri="{D42A27DB-BD31-4B8C-83A1-F6EECF244321}">
                <p14:modId xmlns:p14="http://schemas.microsoft.com/office/powerpoint/2010/main" val="1269598522"/>
              </p:ext>
            </p:extLst>
          </p:nvPr>
        </p:nvGraphicFramePr>
        <p:xfrm>
          <a:off x="533400" y="1181100"/>
          <a:ext cx="8001000" cy="5109974"/>
        </p:xfrm>
        <a:graphic>
          <a:graphicData uri="http://schemas.openxmlformats.org/drawingml/2006/table">
            <a:tbl>
              <a:tblPr/>
              <a:tblGrid>
                <a:gridCol w="1762125"/>
                <a:gridCol w="1836738"/>
                <a:gridCol w="1303337"/>
                <a:gridCol w="917575"/>
                <a:gridCol w="2181225"/>
              </a:tblGrid>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2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SYUKUR &amp;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MENJUNJUNG KASIH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Special Docu in conjunction of Sultan Brunei 61</a:t>
                      </a:r>
                      <a:r>
                        <a:rPr kumimoji="0" lang="en-US" sz="800" b="0" i="0" u="none" strike="noStrike" cap="none" normalizeH="0" baseline="30000" smtClean="0">
                          <a:ln>
                            <a:noFill/>
                          </a:ln>
                          <a:solidFill>
                            <a:schemeClr val="tx1"/>
                          </a:solidFill>
                          <a:effectLst>
                            <a:outerShdw blurRad="38100" dist="38100" dir="2700000" algn="tl">
                              <a:srgbClr val="C0C0C0"/>
                            </a:outerShdw>
                          </a:effectLst>
                          <a:latin typeface="Century Gothic" pitchFamily="34" charset="0"/>
                        </a:rPr>
                        <a:t>st</a:t>
                      </a: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Birthday,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11 x 10m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HVDTP,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Radio &amp; </a:t>
                      </a: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Brunei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NSTP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PRINTWORKS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Marketing Video, 7m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English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The New Straits Times Press (M) Bhd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Law Faculty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Interactive &amp; Non-interactive Corporate Video, 2 x 15m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English, 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DVD, MDV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UiTM Law Faculty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60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Business Faculty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Video Launching, 15m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English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DVD, 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UiTM Business Faculty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SHIPBORNE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MISSILE FIRING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Military Exercise,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Lumut Naval Base, 8m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DVD, MDV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Global Atlas Resources,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Royal Malaysian Navy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AIRBORNE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MISSILE FIRING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Military Exercise,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Lumut Naval Base, 8m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DVD, MDV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Global Atlas Resources,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Royal Malaysian Navy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MARKAS SISTEM ARMADA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Corporate Video, 7m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DVD, MDV</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Global Atlas Resources,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Royal Malaysian Navy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KL FESTIVAL &amp; MAKYONG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Event Compilation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 English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Illusi Warna, KEKKWA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SENAMAN YG BETUL &amp; SELAMAT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Video Guide, 15m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 English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 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Ada Vision Communication,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Kementerian Kesihatan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KALAMULLAH</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30 JUZUK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Al-Quran Recital,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Ramadan Special, 30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 Arabic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Sistem</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M’sia</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TV3</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NEWS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SPECIAL REPORT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Selangor Special Report,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70 x 2m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K’jaan</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Negeri</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Selangor,</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Buletin</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Utama</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9574" name="Picture 246"/>
          <p:cNvPicPr>
            <a:picLocks noChangeAspect="1" noChangeArrowheads="1"/>
          </p:cNvPicPr>
          <p:nvPr/>
        </p:nvPicPr>
        <p:blipFill>
          <a:blip r:embed="rId2" cstate="print"/>
          <a:srcRect/>
          <a:stretch>
            <a:fillRect/>
          </a:stretch>
        </p:blipFill>
        <p:spPr bwMode="auto">
          <a:xfrm>
            <a:off x="8193088" y="1066800"/>
            <a:ext cx="739775" cy="1104900"/>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99578" name="Picture 250"/>
          <p:cNvPicPr>
            <a:picLocks noChangeAspect="1" noChangeArrowheads="1"/>
          </p:cNvPicPr>
          <p:nvPr/>
        </p:nvPicPr>
        <p:blipFill>
          <a:blip r:embed="rId3" cstate="print"/>
          <a:srcRect/>
          <a:stretch>
            <a:fillRect/>
          </a:stretch>
        </p:blipFill>
        <p:spPr bwMode="auto">
          <a:xfrm>
            <a:off x="6972300" y="5410200"/>
            <a:ext cx="876300" cy="390525"/>
          </a:xfrm>
          <a:prstGeom prst="rect">
            <a:avLst/>
          </a:prstGeom>
          <a:noFill/>
          <a:ln w="9525">
            <a:noFill/>
            <a:miter lim="800000"/>
            <a:headEnd/>
            <a:tailEnd/>
          </a:ln>
          <a:effectLst>
            <a:outerShdw blurRad="107950" dist="12700" dir="5400000" algn="ctr">
              <a:srgbClr val="000000"/>
            </a:outerShdw>
          </a:effectLst>
        </p:spPr>
      </p:pic>
      <p:pic>
        <p:nvPicPr>
          <p:cNvPr id="99575" name="Picture 247"/>
          <p:cNvPicPr>
            <a:picLocks noChangeAspect="1" noChangeArrowheads="1"/>
          </p:cNvPicPr>
          <p:nvPr/>
        </p:nvPicPr>
        <p:blipFill>
          <a:blip r:embed="rId4" cstate="print"/>
          <a:srcRect/>
          <a:stretch>
            <a:fillRect/>
          </a:stretch>
        </p:blipFill>
        <p:spPr bwMode="auto">
          <a:xfrm>
            <a:off x="8187027" y="3029526"/>
            <a:ext cx="914400" cy="403225"/>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99593" name="Picture 265" descr="nstp">
            <a:hlinkClick r:id="rId5"/>
          </p:cNvPr>
          <p:cNvPicPr>
            <a:picLocks noChangeAspect="1" noChangeArrowheads="1"/>
          </p:cNvPicPr>
          <p:nvPr/>
        </p:nvPicPr>
        <p:blipFill>
          <a:blip r:embed="rId6" cstate="print"/>
          <a:srcRect/>
          <a:stretch>
            <a:fillRect/>
          </a:stretch>
        </p:blipFill>
        <p:spPr bwMode="auto">
          <a:xfrm>
            <a:off x="8210550" y="2209800"/>
            <a:ext cx="704850" cy="704850"/>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99597" name="Picture 269" descr="torpedofiring">
            <a:hlinkClick r:id="rId7"/>
          </p:cNvPr>
          <p:cNvPicPr>
            <a:picLocks noChangeAspect="1" noChangeArrowheads="1"/>
          </p:cNvPicPr>
          <p:nvPr/>
        </p:nvPicPr>
        <p:blipFill>
          <a:blip r:embed="rId8" cstate="print"/>
          <a:srcRect/>
          <a:stretch>
            <a:fillRect/>
          </a:stretch>
        </p:blipFill>
        <p:spPr bwMode="auto">
          <a:xfrm>
            <a:off x="8077200" y="3657600"/>
            <a:ext cx="914400" cy="733425"/>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1" name="Slide Number Placeholder 10"/>
          <p:cNvSpPr>
            <a:spLocks noGrp="1"/>
          </p:cNvSpPr>
          <p:nvPr>
            <p:ph type="sldNum" sz="quarter" idx="11"/>
          </p:nvPr>
        </p:nvSpPr>
        <p:spPr/>
        <p:txBody>
          <a:bodyPr/>
          <a:lstStyle/>
          <a:p>
            <a:fld id="{F714CAA2-2910-4A91-941C-22E6CB2042BE}" type="slidenum">
              <a:rPr lang="en-US" smtClean="0"/>
              <a:pPr/>
              <a:t>14</a:t>
            </a:fld>
            <a:endParaRPr lang="en-US"/>
          </a:p>
        </p:txBody>
      </p:sp>
      <p:sp>
        <p:nvSpPr>
          <p:cNvPr id="12" name="Footer Placeholder 11"/>
          <p:cNvSpPr>
            <a:spLocks noGrp="1"/>
          </p:cNvSpPr>
          <p:nvPr>
            <p:ph type="ftr" sz="quarter" idx="12"/>
          </p:nvPr>
        </p:nvSpPr>
        <p:spPr/>
        <p:txBody>
          <a:bodyPr/>
          <a:lstStyle/>
          <a:p>
            <a:r>
              <a:rPr lang="en-US" smtClean="0"/>
              <a:t>Company Profile</a:t>
            </a:r>
            <a:endParaRPr lang="en-US"/>
          </a:p>
        </p:txBody>
      </p:sp>
      <p:sp>
        <p:nvSpPr>
          <p:cNvPr id="13" name="TextBox 12"/>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p:nvPr>
        </p:nvSpPr>
        <p:spPr/>
        <p:txBody>
          <a:bodyPr/>
          <a:lstStyle/>
          <a:p>
            <a:pPr algn="r"/>
            <a:r>
              <a:rPr lang="en-US" dirty="0">
                <a:solidFill>
                  <a:schemeClr val="bg1">
                    <a:lumMod val="85000"/>
                  </a:schemeClr>
                </a:solidFill>
              </a:rPr>
              <a:t>Track Record – Year 2006</a:t>
            </a:r>
          </a:p>
        </p:txBody>
      </p:sp>
      <p:graphicFrame>
        <p:nvGraphicFramePr>
          <p:cNvPr id="100484" name="Group 132"/>
          <p:cNvGraphicFramePr>
            <a:graphicFrameLocks noGrp="1"/>
          </p:cNvGraphicFramePr>
          <p:nvPr>
            <p:ph type="tbl" idx="1"/>
          </p:nvPr>
        </p:nvGraphicFramePr>
        <p:xfrm>
          <a:off x="457200" y="1308100"/>
          <a:ext cx="8077200" cy="4840162"/>
        </p:xfrm>
        <a:graphic>
          <a:graphicData uri="http://schemas.openxmlformats.org/drawingml/2006/table">
            <a:tbl>
              <a:tblPr/>
              <a:tblGrid>
                <a:gridCol w="1778000"/>
                <a:gridCol w="1855788"/>
                <a:gridCol w="1314450"/>
                <a:gridCol w="928687"/>
                <a:gridCol w="2200275"/>
              </a:tblGrid>
              <a:tr h="2778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92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KEMENTERIAN PENGANGKUTAN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Corporate Video, 15m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 English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Ada Vision Communication,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Ministry of Transport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7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HERBATIK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TV Magazine,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Herbal, 13 x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Digi 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Mynetworks, Radio &amp; Televisyen M’sia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WIRA TAK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DIDENDANG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TV Documentary Series,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Patriotism, 13 x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Digi 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Mynetworks, Radio &amp; Televisyen M’sia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SPECIAL KEYNOTE BY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FELDA CHAIRMAN,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TAN SRI DR YUSOF NOR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Video Speech,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 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AVMC Solutions, Felda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FELDA 50</a:t>
                      </a:r>
                      <a:r>
                        <a:rPr kumimoji="0" lang="en-US" sz="800" b="0" i="0" u="none" strike="noStrike" cap="none" normalizeH="0" baseline="30000" smtClean="0">
                          <a:ln>
                            <a:noFill/>
                          </a:ln>
                          <a:solidFill>
                            <a:schemeClr val="tx1"/>
                          </a:solidFill>
                          <a:effectLst>
                            <a:outerShdw blurRad="38100" dist="38100" dir="2700000" algn="tl">
                              <a:srgbClr val="C0C0C0"/>
                            </a:outerShdw>
                          </a:effectLst>
                          <a:latin typeface="Century Gothic" pitchFamily="34" charset="0"/>
                        </a:rPr>
                        <a:t>th</a:t>
                      </a: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ANNIVERSARY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EVENT LAUNCHING, SEMARAK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Multiple Camera Production, 3hrs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Multimedia Projection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AVMC Solutions, Felda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FELDA INTERNATIONAL CONVENTION, HILTON SENTRAL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Single Camera Production,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AVMC Solutions, Felda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NERACA,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KISAH BENAR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Drama, 26 x 30m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Season 8 &amp; 9</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Iris Network Sdn Bhd,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SAYAP INFO, SELANGOR MAJU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Prototype Flash, Interactive, 5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DVD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HVD Television Production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PERTANDINGAN PANTUN KORPORAT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Multiple Camera Production, 3hrs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Multimedia Projection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Kementerian Kebudayaan, Kesenian &amp; Warisan, KEKKWA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PROFIL ANUGERAH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SENI NEGARA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Docu, 60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Kementerian Kebudayaan, Kesenian &amp; Warisan, KEKKWA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0469" name="Picture 117"/>
          <p:cNvPicPr>
            <a:picLocks noChangeAspect="1" noChangeArrowheads="1"/>
          </p:cNvPicPr>
          <p:nvPr/>
        </p:nvPicPr>
        <p:blipFill>
          <a:blip r:embed="rId2" cstate="print"/>
          <a:srcRect/>
          <a:stretch>
            <a:fillRect/>
          </a:stretch>
        </p:blipFill>
        <p:spPr bwMode="auto">
          <a:xfrm>
            <a:off x="8382000" y="4357760"/>
            <a:ext cx="762000" cy="541338"/>
          </a:xfrm>
          <a:prstGeom prst="rect">
            <a:avLst/>
          </a:prstGeom>
          <a:noFill/>
          <a:ln w="9525">
            <a:noFill/>
            <a:miter lim="800000"/>
            <a:headEnd/>
            <a:tailEnd/>
          </a:ln>
        </p:spPr>
      </p:pic>
      <p:pic>
        <p:nvPicPr>
          <p:cNvPr id="100477" name="Picture 125" descr="824a7448f194b9f8cbcd07802aea5a5e">
            <a:hlinkClick r:id="rId3"/>
          </p:cNvPr>
          <p:cNvPicPr>
            <a:picLocks noChangeAspect="1" noChangeArrowheads="1"/>
          </p:cNvPicPr>
          <p:nvPr/>
        </p:nvPicPr>
        <p:blipFill>
          <a:blip r:embed="rId4" cstate="print"/>
          <a:srcRect/>
          <a:stretch>
            <a:fillRect/>
          </a:stretch>
        </p:blipFill>
        <p:spPr bwMode="auto">
          <a:xfrm>
            <a:off x="8572500" y="1981200"/>
            <a:ext cx="495300" cy="762000"/>
          </a:xfrm>
          <a:prstGeom prst="rect">
            <a:avLst/>
          </a:prstGeom>
          <a:noFill/>
        </p:spPr>
      </p:pic>
      <p:sp>
        <p:nvSpPr>
          <p:cNvPr id="8" name="Slide Number Placeholder 7"/>
          <p:cNvSpPr>
            <a:spLocks noGrp="1"/>
          </p:cNvSpPr>
          <p:nvPr>
            <p:ph type="sldNum" sz="quarter" idx="11"/>
          </p:nvPr>
        </p:nvSpPr>
        <p:spPr/>
        <p:txBody>
          <a:bodyPr/>
          <a:lstStyle/>
          <a:p>
            <a:fld id="{F714CAA2-2910-4A91-941C-22E6CB2042BE}" type="slidenum">
              <a:rPr lang="en-US" smtClean="0"/>
              <a:pPr/>
              <a:t>15</a:t>
            </a:fld>
            <a:endParaRPr lang="en-US"/>
          </a:p>
        </p:txBody>
      </p:sp>
      <p:sp>
        <p:nvSpPr>
          <p:cNvPr id="9" name="Footer Placeholder 8"/>
          <p:cNvSpPr>
            <a:spLocks noGrp="1"/>
          </p:cNvSpPr>
          <p:nvPr>
            <p:ph type="ftr" sz="quarter" idx="12"/>
          </p:nvPr>
        </p:nvSpPr>
        <p:spPr/>
        <p:txBody>
          <a:bodyPr/>
          <a:lstStyle/>
          <a:p>
            <a:r>
              <a:rPr lang="en-US" smtClean="0"/>
              <a:t>Company Profile</a:t>
            </a:r>
            <a:endParaRPr lang="en-US"/>
          </a:p>
        </p:txBody>
      </p:sp>
      <p:sp>
        <p:nvSpPr>
          <p:cNvPr id="10" name="TextBox 9"/>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53" name="Picture 177"/>
          <p:cNvPicPr>
            <a:picLocks noChangeAspect="1" noChangeArrowheads="1"/>
          </p:cNvPicPr>
          <p:nvPr/>
        </p:nvPicPr>
        <p:blipFill>
          <a:blip r:embed="rId2" cstate="print"/>
          <a:srcRect/>
          <a:stretch>
            <a:fillRect/>
          </a:stretch>
        </p:blipFill>
        <p:spPr bwMode="auto">
          <a:xfrm>
            <a:off x="8267700" y="3111500"/>
            <a:ext cx="762000" cy="541338"/>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01556" name="Picture 180" descr="mekoa100">
            <a:hlinkClick r:id="rId3"/>
          </p:cNvPr>
          <p:cNvPicPr>
            <a:picLocks noChangeAspect="1" noChangeArrowheads="1"/>
          </p:cNvPicPr>
          <p:nvPr/>
        </p:nvPicPr>
        <p:blipFill>
          <a:blip r:embed="rId4" cstate="print"/>
          <a:srcRect/>
          <a:stretch>
            <a:fillRect/>
          </a:stretch>
        </p:blipFill>
        <p:spPr bwMode="auto">
          <a:xfrm>
            <a:off x="8115300" y="4356100"/>
            <a:ext cx="914400" cy="55562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01576" name="Picture 200" descr="1104852284_5787">
            <a:hlinkClick r:id="rId5"/>
          </p:cNvPr>
          <p:cNvPicPr>
            <a:picLocks noChangeAspect="1" noChangeArrowheads="1"/>
          </p:cNvPicPr>
          <p:nvPr/>
        </p:nvPicPr>
        <p:blipFill>
          <a:blip r:embed="rId6" cstate="print"/>
          <a:srcRect/>
          <a:stretch>
            <a:fillRect/>
          </a:stretch>
        </p:blipFill>
        <p:spPr bwMode="auto">
          <a:xfrm>
            <a:off x="8077200" y="5219699"/>
            <a:ext cx="990600" cy="74612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101378" name="Rectangle 2"/>
          <p:cNvSpPr>
            <a:spLocks noGrp="1" noRot="1" noChangeArrowheads="1"/>
          </p:cNvSpPr>
          <p:nvPr>
            <p:ph type="title"/>
          </p:nvPr>
        </p:nvSpPr>
        <p:spPr/>
        <p:txBody>
          <a:bodyPr/>
          <a:lstStyle/>
          <a:p>
            <a:pPr algn="r"/>
            <a:r>
              <a:rPr lang="en-US" dirty="0">
                <a:solidFill>
                  <a:schemeClr val="bg1">
                    <a:lumMod val="85000"/>
                  </a:schemeClr>
                </a:solidFill>
              </a:rPr>
              <a:t>Track Record – Year 2005</a:t>
            </a:r>
          </a:p>
        </p:txBody>
      </p:sp>
      <p:graphicFrame>
        <p:nvGraphicFramePr>
          <p:cNvPr id="101580" name="Group 204"/>
          <p:cNvGraphicFramePr>
            <a:graphicFrameLocks noGrp="1"/>
          </p:cNvGraphicFramePr>
          <p:nvPr>
            <p:ph type="tbl" idx="1"/>
          </p:nvPr>
        </p:nvGraphicFramePr>
        <p:xfrm>
          <a:off x="457200" y="1231900"/>
          <a:ext cx="8077200" cy="4750945"/>
        </p:xfrm>
        <a:graphic>
          <a:graphicData uri="http://schemas.openxmlformats.org/drawingml/2006/table">
            <a:tbl>
              <a:tblPr/>
              <a:tblGrid>
                <a:gridCol w="1778000"/>
                <a:gridCol w="1855788"/>
                <a:gridCol w="1314450"/>
                <a:gridCol w="928687"/>
                <a:gridCol w="2200275"/>
              </a:tblGrid>
              <a:tr h="2936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HAMDOLOK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VCD Replication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10,000 copies x 60m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VCD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Kementerian Kebudayaan, Kesenian &amp; Warisan, KEKKWA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KEKALKAN KEGEMILANGAN BANGSA MU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Video Campaign, 7m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VCD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Biro Keahlian &amp; Latihan Umno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TIME WARISAN FAMILY DAY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Event, Port Dickson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300 copies x 60m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VCD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Lef Recreation,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Time Engineering Bhd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SEMINAR ON FINANCIAL MARKET / ACCOUNTING FOR PLC’S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SCP, Istana Hotel, 1 day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SCP &amp; Video</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Projection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Bursatra Sdn Bhd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NERACA –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KISAH BENAR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Drama, 26 x 30m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Season 6 &amp; 7</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Iris Network </a:t>
                      </a: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Sdn</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DIGI TEAMBUILDING,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PANGKOR ISLAND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Sports Event,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VCD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Lef Recreation, Digi</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MALAM KORPORAT PRIHATIN, SHANGRILA HOTEL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MCP, 3hrs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Yayasan Kajian Strategi Melayu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RMN –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NEW GENERATION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PATROL VESSEL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SCP Aerial View,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Onboard 3 days,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Lumut Sea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Atlas Defence Tech Sdn Bhd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SPECIAL KEYNOTE BY</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THE UMNO PRESIDENT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VCD Replication, 2000 x 60m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VCD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Yayasan Kajian Strategi Melayu</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ACEH TSUNAMI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FUND FOR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THE ORPHAN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Fund raising video</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campaign, 10m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VCD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Yayasan</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Kajian</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Strategi</a:t>
                      </a:r>
                      <a:r>
                        <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8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Melayu</a:t>
                      </a:r>
                      <a:endPar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8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Slide Number Placeholder 8"/>
          <p:cNvSpPr>
            <a:spLocks noGrp="1"/>
          </p:cNvSpPr>
          <p:nvPr>
            <p:ph type="sldNum" sz="quarter" idx="11"/>
          </p:nvPr>
        </p:nvSpPr>
        <p:spPr/>
        <p:txBody>
          <a:bodyPr/>
          <a:lstStyle/>
          <a:p>
            <a:fld id="{F714CAA2-2910-4A91-941C-22E6CB2042BE}" type="slidenum">
              <a:rPr lang="en-US" smtClean="0"/>
              <a:pPr/>
              <a:t>16</a:t>
            </a:fld>
            <a:endParaRPr lang="en-US"/>
          </a:p>
        </p:txBody>
      </p:sp>
      <p:sp>
        <p:nvSpPr>
          <p:cNvPr id="10" name="Footer Placeholder 9"/>
          <p:cNvSpPr>
            <a:spLocks noGrp="1"/>
          </p:cNvSpPr>
          <p:nvPr>
            <p:ph type="ftr" sz="quarter" idx="12"/>
          </p:nvPr>
        </p:nvSpPr>
        <p:spPr/>
        <p:txBody>
          <a:bodyPr/>
          <a:lstStyle/>
          <a:p>
            <a:r>
              <a:rPr lang="en-US" smtClean="0"/>
              <a:t>Company Profile</a:t>
            </a:r>
            <a:endParaRPr lang="en-US"/>
          </a:p>
        </p:txBody>
      </p:sp>
      <p:sp>
        <p:nvSpPr>
          <p:cNvPr id="11" name="TextBox 10"/>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58" name="Picture 158" descr="logo_pic">
            <a:hlinkClick r:id="rId2"/>
          </p:cNvPr>
          <p:cNvPicPr>
            <a:picLocks noChangeAspect="1" noChangeArrowheads="1"/>
          </p:cNvPicPr>
          <p:nvPr/>
        </p:nvPicPr>
        <p:blipFill>
          <a:blip r:embed="rId3" cstate="print"/>
          <a:srcRect/>
          <a:stretch>
            <a:fillRect/>
          </a:stretch>
        </p:blipFill>
        <p:spPr bwMode="auto">
          <a:xfrm>
            <a:off x="8001000" y="5334000"/>
            <a:ext cx="1092200" cy="725487"/>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02554" name="Picture 154"/>
          <p:cNvPicPr>
            <a:picLocks noChangeAspect="1" noChangeArrowheads="1"/>
          </p:cNvPicPr>
          <p:nvPr/>
        </p:nvPicPr>
        <p:blipFill>
          <a:blip r:embed="rId4" cstate="print"/>
          <a:srcRect/>
          <a:stretch>
            <a:fillRect/>
          </a:stretch>
        </p:blipFill>
        <p:spPr bwMode="auto">
          <a:xfrm>
            <a:off x="533400" y="2209800"/>
            <a:ext cx="5309016" cy="2360613"/>
          </a:xfrm>
          <a:prstGeom prst="rect">
            <a:avLst/>
          </a:prstGeom>
          <a:noFill/>
          <a:ln w="34925">
            <a:solidFill>
              <a:srgbClr val="FFFFFF"/>
            </a:solidFill>
            <a:miter lim="800000"/>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102402" name="Rectangle 2"/>
          <p:cNvSpPr>
            <a:spLocks noGrp="1" noRot="1" noChangeArrowheads="1"/>
          </p:cNvSpPr>
          <p:nvPr>
            <p:ph type="title"/>
          </p:nvPr>
        </p:nvSpPr>
        <p:spPr/>
        <p:txBody>
          <a:bodyPr/>
          <a:lstStyle/>
          <a:p>
            <a:pPr algn="r"/>
            <a:r>
              <a:rPr lang="en-US" dirty="0">
                <a:solidFill>
                  <a:schemeClr val="bg1">
                    <a:lumMod val="85000"/>
                  </a:schemeClr>
                </a:solidFill>
              </a:rPr>
              <a:t>Track Record – Year 2004</a:t>
            </a:r>
          </a:p>
        </p:txBody>
      </p:sp>
      <p:graphicFrame>
        <p:nvGraphicFramePr>
          <p:cNvPr id="102553" name="Group 153"/>
          <p:cNvGraphicFramePr>
            <a:graphicFrameLocks noGrp="1"/>
          </p:cNvGraphicFramePr>
          <p:nvPr>
            <p:ph type="tbl" idx="1"/>
            <p:extLst>
              <p:ext uri="{D42A27DB-BD31-4B8C-83A1-F6EECF244321}">
                <p14:modId xmlns:p14="http://schemas.microsoft.com/office/powerpoint/2010/main" val="3203716973"/>
              </p:ext>
            </p:extLst>
          </p:nvPr>
        </p:nvGraphicFramePr>
        <p:xfrm>
          <a:off x="457200" y="1397000"/>
          <a:ext cx="8077200" cy="4837748"/>
        </p:xfrm>
        <a:graphic>
          <a:graphicData uri="http://schemas.openxmlformats.org/drawingml/2006/table">
            <a:tbl>
              <a:tblPr/>
              <a:tblGrid>
                <a:gridCol w="1778000"/>
                <a:gridCol w="1855788"/>
                <a:gridCol w="1314450"/>
                <a:gridCol w="928687"/>
                <a:gridCol w="2200275"/>
              </a:tblGrid>
              <a:tr h="4889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DETEKTIF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Drama –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crime 13 x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Sistem</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M’sia</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TV3</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39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OH AYAH!</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OH IBU!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Reality TV,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8 x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24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FOOTBALL &amp; PLAYGROUND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Drypers Infomercial, 2 x 30s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Sistem</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M’sia</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08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NERACA –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KISAH BENAR</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Season 4 &amp; 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Drama, 26 x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Iris Network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Sdn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TV3</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80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BANTUAN LOGISTIK PROGRAM LATIHAN KHIDMAT NEGARA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Event,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RMAF, Ministry of Defense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94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AFFIN 4x4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TEAMBUILDING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Event, 20m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VCD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0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Lef Recreation, Affin Bank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2541" name="Picture 141"/>
          <p:cNvPicPr>
            <a:picLocks noChangeAspect="1" noChangeArrowheads="1"/>
          </p:cNvPicPr>
          <p:nvPr/>
        </p:nvPicPr>
        <p:blipFill>
          <a:blip r:embed="rId5" cstate="print"/>
          <a:srcRect/>
          <a:stretch>
            <a:fillRect/>
          </a:stretch>
        </p:blipFill>
        <p:spPr bwMode="auto">
          <a:xfrm>
            <a:off x="7010400" y="2765425"/>
            <a:ext cx="838200" cy="533400"/>
          </a:xfrm>
          <a:prstGeom prst="rect">
            <a:avLst/>
          </a:prstGeom>
          <a:noFill/>
          <a:ln w="9525">
            <a:noFill/>
            <a:miter lim="800000"/>
            <a:headEnd/>
            <a:tailEnd/>
          </a:ln>
        </p:spPr>
      </p:pic>
      <p:pic>
        <p:nvPicPr>
          <p:cNvPr id="102543" name="Picture 143"/>
          <p:cNvPicPr>
            <a:picLocks noChangeAspect="1" noChangeArrowheads="1"/>
          </p:cNvPicPr>
          <p:nvPr/>
        </p:nvPicPr>
        <p:blipFill>
          <a:blip r:embed="rId6" cstate="print"/>
          <a:srcRect/>
          <a:stretch>
            <a:fillRect/>
          </a:stretch>
        </p:blipFill>
        <p:spPr bwMode="auto">
          <a:xfrm>
            <a:off x="7010400" y="2141537"/>
            <a:ext cx="838200" cy="525463"/>
          </a:xfrm>
          <a:prstGeom prst="rect">
            <a:avLst/>
          </a:prstGeom>
          <a:noFill/>
          <a:ln w="9525">
            <a:noFill/>
            <a:miter lim="800000"/>
            <a:headEnd/>
            <a:tailEnd/>
          </a:ln>
        </p:spPr>
      </p:pic>
      <p:pic>
        <p:nvPicPr>
          <p:cNvPr id="102556" name="Picture 156"/>
          <p:cNvPicPr>
            <a:picLocks noChangeAspect="1" noChangeArrowheads="1"/>
          </p:cNvPicPr>
          <p:nvPr/>
        </p:nvPicPr>
        <p:blipFill>
          <a:blip r:embed="rId7" cstate="print"/>
          <a:srcRect/>
          <a:stretch>
            <a:fillRect/>
          </a:stretch>
        </p:blipFill>
        <p:spPr bwMode="auto">
          <a:xfrm>
            <a:off x="7099300" y="4268787"/>
            <a:ext cx="749300" cy="531813"/>
          </a:xfrm>
          <a:prstGeom prst="rect">
            <a:avLst/>
          </a:prstGeom>
          <a:noFill/>
          <a:ln w="9525">
            <a:noFill/>
            <a:miter lim="800000"/>
            <a:headEnd/>
            <a:tailEnd/>
          </a:ln>
        </p:spPr>
      </p:pic>
      <p:sp>
        <p:nvSpPr>
          <p:cNvPr id="11" name="Slide Number Placeholder 10"/>
          <p:cNvSpPr>
            <a:spLocks noGrp="1"/>
          </p:cNvSpPr>
          <p:nvPr>
            <p:ph type="sldNum" sz="quarter" idx="11"/>
          </p:nvPr>
        </p:nvSpPr>
        <p:spPr/>
        <p:txBody>
          <a:bodyPr/>
          <a:lstStyle/>
          <a:p>
            <a:fld id="{F714CAA2-2910-4A91-941C-22E6CB2042BE}" type="slidenum">
              <a:rPr lang="en-US" smtClean="0"/>
              <a:pPr/>
              <a:t>17</a:t>
            </a:fld>
            <a:endParaRPr lang="en-US"/>
          </a:p>
        </p:txBody>
      </p:sp>
      <p:sp>
        <p:nvSpPr>
          <p:cNvPr id="12" name="Footer Placeholder 11"/>
          <p:cNvSpPr>
            <a:spLocks noGrp="1"/>
          </p:cNvSpPr>
          <p:nvPr>
            <p:ph type="ftr" sz="quarter" idx="12"/>
          </p:nvPr>
        </p:nvSpPr>
        <p:spPr/>
        <p:txBody>
          <a:bodyPr/>
          <a:lstStyle/>
          <a:p>
            <a:r>
              <a:rPr lang="en-US" smtClean="0"/>
              <a:t>Company Profile</a:t>
            </a:r>
            <a:endParaRPr lang="en-US"/>
          </a:p>
        </p:txBody>
      </p:sp>
      <p:sp>
        <p:nvSpPr>
          <p:cNvPr id="13" name="TextBox 12"/>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44" name="Picture 220"/>
          <p:cNvPicPr>
            <a:picLocks noChangeAspect="1" noChangeArrowheads="1"/>
          </p:cNvPicPr>
          <p:nvPr/>
        </p:nvPicPr>
        <p:blipFill>
          <a:blip r:embed="rId2" cstate="print"/>
          <a:srcRect/>
          <a:stretch>
            <a:fillRect/>
          </a:stretch>
        </p:blipFill>
        <p:spPr bwMode="auto">
          <a:xfrm>
            <a:off x="8382000" y="1828799"/>
            <a:ext cx="685800" cy="487363"/>
          </a:xfrm>
          <a:prstGeom prst="rect">
            <a:avLst/>
          </a:prstGeom>
          <a:noFill/>
          <a:ln w="9525">
            <a:noFill/>
            <a:miter lim="800000"/>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03671" name="Picture 247" descr="telukrubiahloc2">
            <a:hlinkClick r:id="rId3"/>
          </p:cNvPr>
          <p:cNvPicPr>
            <a:picLocks noChangeAspect="1" noChangeArrowheads="1"/>
          </p:cNvPicPr>
          <p:nvPr/>
        </p:nvPicPr>
        <p:blipFill>
          <a:blip r:embed="rId4" cstate="print"/>
          <a:srcRect/>
          <a:stretch>
            <a:fillRect/>
          </a:stretch>
        </p:blipFill>
        <p:spPr bwMode="auto">
          <a:xfrm>
            <a:off x="3711574" y="5163777"/>
            <a:ext cx="784225" cy="804863"/>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03666" name="Picture 242" descr="ferrari-enzo-1">
            <a:hlinkClick r:id="rId5"/>
          </p:cNvPr>
          <p:cNvPicPr>
            <a:picLocks noChangeAspect="1" noChangeArrowheads="1"/>
          </p:cNvPicPr>
          <p:nvPr/>
        </p:nvPicPr>
        <p:blipFill>
          <a:blip r:embed="rId6" cstate="print"/>
          <a:srcRect/>
          <a:stretch>
            <a:fillRect/>
          </a:stretch>
        </p:blipFill>
        <p:spPr bwMode="auto">
          <a:xfrm>
            <a:off x="1816100" y="3835400"/>
            <a:ext cx="838200" cy="627063"/>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03426" name="Rectangle 2"/>
          <p:cNvSpPr>
            <a:spLocks noGrp="1" noRot="1" noChangeArrowheads="1"/>
          </p:cNvSpPr>
          <p:nvPr>
            <p:ph type="title"/>
          </p:nvPr>
        </p:nvSpPr>
        <p:spPr/>
        <p:txBody>
          <a:bodyPr/>
          <a:lstStyle/>
          <a:p>
            <a:pPr algn="r"/>
            <a:r>
              <a:rPr lang="en-US" dirty="0">
                <a:solidFill>
                  <a:schemeClr val="bg1">
                    <a:lumMod val="85000"/>
                  </a:schemeClr>
                </a:solidFill>
              </a:rPr>
              <a:t>Track Record – Year 2003</a:t>
            </a:r>
          </a:p>
        </p:txBody>
      </p:sp>
      <p:graphicFrame>
        <p:nvGraphicFramePr>
          <p:cNvPr id="103682" name="Group 258"/>
          <p:cNvGraphicFramePr>
            <a:graphicFrameLocks noGrp="1"/>
          </p:cNvGraphicFramePr>
          <p:nvPr>
            <p:ph type="tbl" idx="1"/>
          </p:nvPr>
        </p:nvGraphicFramePr>
        <p:xfrm>
          <a:off x="457200" y="1231900"/>
          <a:ext cx="8077200" cy="4877818"/>
        </p:xfrm>
        <a:graphic>
          <a:graphicData uri="http://schemas.openxmlformats.org/drawingml/2006/table">
            <a:tbl>
              <a:tblPr/>
              <a:tblGrid>
                <a:gridCol w="1778000"/>
                <a:gridCol w="1855788"/>
                <a:gridCol w="1314450"/>
                <a:gridCol w="928687"/>
                <a:gridCol w="2200275"/>
              </a:tblGrid>
              <a:tr h="2476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BISIKAN HATIKU,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FAIR &amp; LOVELY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Drama, 60m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CSG, Sistem Televisyen M’sia Bhd,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NERACA –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KISAH BENAR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Drama, 26 x 30m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Season 2 &amp;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Iris Network Sdn Bhd,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HARI PEKERJA SKF BEARING DGN PERDANA MENTERI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Event, 30m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SKF Bearing Industries, Nilai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PANDUAN MENAIKI PESAWAT C130 TUDM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Video Guide, 10m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 English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 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RMAF, Subang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rPr>
                        <a:t>ANUGERAH PANJI-PANJI SKUADRON TUDM – SULTAN PAHANG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Live Parade MCP, 3 hrs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LED Panel</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Multimedia Projection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RMAF, Kuantan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4x4 TEAMBUILDING, RAUB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Event, 10m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SKF Bearing Industries, Nilai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32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FERRARI &amp;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MASSERATTI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TRACK DAY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Event, Sepang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Circuit, 15m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Next Car Sdn Bhd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RMAF LOGISTICS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Corporate Video, 20m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RMAF Logistics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KURSUS ASAS KOMANDO, BANTING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Training, Event, 30m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Natural Sound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RMAF</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STERENG EMAS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Training Video, 20m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VCD, MDV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Pusat Latihan Pengurusan Logistik, RMAF Kinrara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2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PERISYTIHARAN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MAJLIS PERBANDARAN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MANJUNG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           Corporate Video, 15m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MDV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Nur Hikmah Multimedia,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9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Tiga Events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Slide Number Placeholder 8"/>
          <p:cNvSpPr>
            <a:spLocks noGrp="1"/>
          </p:cNvSpPr>
          <p:nvPr>
            <p:ph type="sldNum" sz="quarter" idx="11"/>
          </p:nvPr>
        </p:nvSpPr>
        <p:spPr/>
        <p:txBody>
          <a:bodyPr/>
          <a:lstStyle/>
          <a:p>
            <a:fld id="{F714CAA2-2910-4A91-941C-22E6CB2042BE}" type="slidenum">
              <a:rPr lang="en-US" smtClean="0"/>
              <a:pPr/>
              <a:t>18</a:t>
            </a:fld>
            <a:endParaRPr lang="en-US"/>
          </a:p>
        </p:txBody>
      </p:sp>
      <p:sp>
        <p:nvSpPr>
          <p:cNvPr id="10" name="Footer Placeholder 9"/>
          <p:cNvSpPr>
            <a:spLocks noGrp="1"/>
          </p:cNvSpPr>
          <p:nvPr>
            <p:ph type="ftr" sz="quarter" idx="12"/>
          </p:nvPr>
        </p:nvSpPr>
        <p:spPr/>
        <p:txBody>
          <a:bodyPr/>
          <a:lstStyle/>
          <a:p>
            <a:r>
              <a:rPr lang="en-US" smtClean="0"/>
              <a:t>Company Profile</a:t>
            </a:r>
            <a:endParaRPr lang="en-US"/>
          </a:p>
        </p:txBody>
      </p:sp>
      <p:sp>
        <p:nvSpPr>
          <p:cNvPr id="11" name="TextBox 10"/>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rrowheads="1"/>
          </p:cNvSpPr>
          <p:nvPr>
            <p:ph type="title"/>
          </p:nvPr>
        </p:nvSpPr>
        <p:spPr/>
        <p:txBody>
          <a:bodyPr/>
          <a:lstStyle/>
          <a:p>
            <a:pPr algn="r"/>
            <a:r>
              <a:rPr lang="en-US" dirty="0" smtClean="0">
                <a:solidFill>
                  <a:schemeClr val="bg1">
                    <a:lumMod val="75000"/>
                  </a:schemeClr>
                </a:solidFill>
              </a:rPr>
              <a:t>KEY PERSONNEL</a:t>
            </a:r>
            <a:endParaRPr lang="en-US" dirty="0">
              <a:solidFill>
                <a:schemeClr val="bg1">
                  <a:lumMod val="75000"/>
                </a:schemeClr>
              </a:solidFill>
            </a:endParaRPr>
          </a:p>
        </p:txBody>
      </p:sp>
      <p:sp>
        <p:nvSpPr>
          <p:cNvPr id="105475" name="Rectangle 3"/>
          <p:cNvSpPr>
            <a:spLocks noGrp="1" noChangeArrowheads="1"/>
          </p:cNvSpPr>
          <p:nvPr>
            <p:ph idx="1"/>
          </p:nvPr>
        </p:nvSpPr>
        <p:spPr>
          <a:xfrm>
            <a:off x="457200" y="1139825"/>
            <a:ext cx="8229600" cy="4803775"/>
          </a:xfrm>
        </p:spPr>
        <p:txBody>
          <a:bodyPr/>
          <a:lstStyle/>
          <a:p>
            <a:pPr marL="0" indent="0">
              <a:lnSpc>
                <a:spcPct val="80000"/>
              </a:lnSpc>
              <a:buNone/>
            </a:pPr>
            <a:r>
              <a:rPr lang="en-US" sz="1600" b="1" dirty="0">
                <a:latin typeface="Century Gothic" pitchFamily="34" charset="0"/>
              </a:rPr>
              <a:t>AHMAD AL-HUSNA BIN ABU HASSAN, Managing </a:t>
            </a:r>
            <a:r>
              <a:rPr lang="en-US" sz="1600" b="1" dirty="0" smtClean="0">
                <a:latin typeface="Century Gothic" pitchFamily="34" charset="0"/>
              </a:rPr>
              <a:t>Director</a:t>
            </a:r>
            <a:endParaRPr lang="en-US" sz="1200" dirty="0">
              <a:latin typeface="Century Gothic" pitchFamily="34" charset="0"/>
            </a:endParaRPr>
          </a:p>
          <a:p>
            <a:pPr>
              <a:lnSpc>
                <a:spcPct val="80000"/>
              </a:lnSpc>
            </a:pPr>
            <a:r>
              <a:rPr lang="en-US" sz="1200" dirty="0">
                <a:latin typeface="Century Gothic" pitchFamily="34" charset="0"/>
              </a:rPr>
              <a:t>Ahmad Al-</a:t>
            </a:r>
            <a:r>
              <a:rPr lang="en-US" sz="1200" dirty="0" err="1">
                <a:latin typeface="Century Gothic" pitchFamily="34" charset="0"/>
              </a:rPr>
              <a:t>Husna</a:t>
            </a:r>
            <a:r>
              <a:rPr lang="en-US" sz="1200" dirty="0">
                <a:latin typeface="Century Gothic" pitchFamily="34" charset="0"/>
              </a:rPr>
              <a:t> is a holder of Bachelor of Mass Communication (Journalism), from </a:t>
            </a:r>
            <a:r>
              <a:rPr lang="en-US" sz="1200" dirty="0" err="1">
                <a:latin typeface="Century Gothic" pitchFamily="34" charset="0"/>
              </a:rPr>
              <a:t>Universiti</a:t>
            </a:r>
            <a:r>
              <a:rPr lang="en-US" sz="1200" dirty="0">
                <a:latin typeface="Century Gothic" pitchFamily="34" charset="0"/>
              </a:rPr>
              <a:t> </a:t>
            </a:r>
            <a:r>
              <a:rPr lang="en-US" sz="1200" dirty="0" err="1">
                <a:latin typeface="Century Gothic" pitchFamily="34" charset="0"/>
              </a:rPr>
              <a:t>Teknologi</a:t>
            </a:r>
            <a:r>
              <a:rPr lang="en-US" sz="1200" dirty="0">
                <a:latin typeface="Century Gothic" pitchFamily="34" charset="0"/>
              </a:rPr>
              <a:t> MARA which he obtained in 1987.  </a:t>
            </a:r>
          </a:p>
          <a:p>
            <a:pPr>
              <a:lnSpc>
                <a:spcPct val="80000"/>
              </a:lnSpc>
            </a:pPr>
            <a:r>
              <a:rPr lang="en-US" sz="1200" dirty="0">
                <a:latin typeface="Century Gothic" pitchFamily="34" charset="0"/>
              </a:rPr>
              <a:t>He has vast experience in mass communication-related jobs that encompass reporting, producing, editing, scriptwriting, lecturing, researching, translating and managing.</a:t>
            </a:r>
          </a:p>
          <a:p>
            <a:pPr>
              <a:lnSpc>
                <a:spcPct val="80000"/>
              </a:lnSpc>
            </a:pPr>
            <a:r>
              <a:rPr lang="en-US" sz="1200" dirty="0">
                <a:latin typeface="Century Gothic" pitchFamily="34" charset="0"/>
              </a:rPr>
              <a:t>After graduating from </a:t>
            </a:r>
            <a:r>
              <a:rPr lang="en-US" sz="1200" dirty="0" err="1">
                <a:latin typeface="Century Gothic" pitchFamily="34" charset="0"/>
              </a:rPr>
              <a:t>UiTM</a:t>
            </a:r>
            <a:r>
              <a:rPr lang="en-US" sz="1200" dirty="0">
                <a:latin typeface="Century Gothic" pitchFamily="34" charset="0"/>
              </a:rPr>
              <a:t>, he worked as a news reporter for </a:t>
            </a:r>
            <a:r>
              <a:rPr lang="en-US" sz="1200" dirty="0" err="1">
                <a:latin typeface="Century Gothic" pitchFamily="34" charset="0"/>
              </a:rPr>
              <a:t>Berita</a:t>
            </a:r>
            <a:r>
              <a:rPr lang="en-US" sz="1200" dirty="0">
                <a:latin typeface="Century Gothic" pitchFamily="34" charset="0"/>
              </a:rPr>
              <a:t> </a:t>
            </a:r>
            <a:r>
              <a:rPr lang="en-US" sz="1200" dirty="0" err="1">
                <a:latin typeface="Century Gothic" pitchFamily="34" charset="0"/>
              </a:rPr>
              <a:t>Harian</a:t>
            </a:r>
            <a:r>
              <a:rPr lang="en-US" sz="1200" dirty="0">
                <a:latin typeface="Century Gothic" pitchFamily="34" charset="0"/>
              </a:rPr>
              <a:t> and </a:t>
            </a:r>
            <a:r>
              <a:rPr lang="en-US" sz="1200" dirty="0" err="1">
                <a:latin typeface="Century Gothic" pitchFamily="34" charset="0"/>
              </a:rPr>
              <a:t>Berita</a:t>
            </a:r>
            <a:r>
              <a:rPr lang="en-US" sz="1200" dirty="0">
                <a:latin typeface="Century Gothic" pitchFamily="34" charset="0"/>
              </a:rPr>
              <a:t> </a:t>
            </a:r>
            <a:r>
              <a:rPr lang="en-US" sz="1200" dirty="0" err="1">
                <a:latin typeface="Century Gothic" pitchFamily="34" charset="0"/>
              </a:rPr>
              <a:t>Minggu</a:t>
            </a:r>
            <a:r>
              <a:rPr lang="en-US" sz="1200" dirty="0">
                <a:latin typeface="Century Gothic" pitchFamily="34" charset="0"/>
              </a:rPr>
              <a:t>. In 1988 he was seconded to TV3 as a reporter for the News and Current Affairs Department covering general news, special reports and the production of various segments for </a:t>
            </a:r>
            <a:r>
              <a:rPr lang="en-US" sz="1200" i="1" dirty="0" err="1">
                <a:latin typeface="Century Gothic" pitchFamily="34" charset="0"/>
              </a:rPr>
              <a:t>Majalah</a:t>
            </a:r>
            <a:r>
              <a:rPr lang="en-US" sz="1200" i="1" dirty="0">
                <a:latin typeface="Century Gothic" pitchFamily="34" charset="0"/>
              </a:rPr>
              <a:t> </a:t>
            </a:r>
            <a:r>
              <a:rPr lang="en-US" sz="1200" i="1" dirty="0" err="1">
                <a:latin typeface="Century Gothic" pitchFamily="34" charset="0"/>
              </a:rPr>
              <a:t>Tiga</a:t>
            </a:r>
            <a:r>
              <a:rPr lang="en-US" sz="1200" dirty="0">
                <a:latin typeface="Century Gothic" pitchFamily="34" charset="0"/>
              </a:rPr>
              <a:t> </a:t>
            </a:r>
            <a:r>
              <a:rPr lang="en-US" sz="1200" dirty="0" err="1">
                <a:latin typeface="Century Gothic" pitchFamily="34" charset="0"/>
              </a:rPr>
              <a:t>programme</a:t>
            </a:r>
            <a:r>
              <a:rPr lang="en-US" sz="1200" dirty="0">
                <a:latin typeface="Century Gothic" pitchFamily="34" charset="0"/>
              </a:rPr>
              <a:t>.</a:t>
            </a:r>
          </a:p>
          <a:p>
            <a:pPr>
              <a:lnSpc>
                <a:spcPct val="80000"/>
              </a:lnSpc>
            </a:pPr>
            <a:r>
              <a:rPr lang="en-US" sz="1200" dirty="0">
                <a:latin typeface="Century Gothic" pitchFamily="34" charset="0"/>
              </a:rPr>
              <a:t>After a year, he was back with </a:t>
            </a:r>
            <a:r>
              <a:rPr lang="en-US" sz="1200" dirty="0" err="1">
                <a:latin typeface="Century Gothic" pitchFamily="34" charset="0"/>
              </a:rPr>
              <a:t>Berita</a:t>
            </a:r>
            <a:r>
              <a:rPr lang="en-US" sz="1200" dirty="0">
                <a:latin typeface="Century Gothic" pitchFamily="34" charset="0"/>
              </a:rPr>
              <a:t> </a:t>
            </a:r>
            <a:r>
              <a:rPr lang="en-US" sz="1200" dirty="0" err="1">
                <a:latin typeface="Century Gothic" pitchFamily="34" charset="0"/>
              </a:rPr>
              <a:t>Harian</a:t>
            </a:r>
            <a:r>
              <a:rPr lang="en-US" sz="1200" dirty="0">
                <a:latin typeface="Century Gothic" pitchFamily="34" charset="0"/>
              </a:rPr>
              <a:t>, assuming his job as a reporter for the newspaper as well as for the company’s sister newspapers that included </a:t>
            </a:r>
            <a:r>
              <a:rPr lang="en-US" sz="1200" dirty="0" err="1">
                <a:latin typeface="Century Gothic" pitchFamily="34" charset="0"/>
              </a:rPr>
              <a:t>Harian</a:t>
            </a:r>
            <a:r>
              <a:rPr lang="en-US" sz="1200" dirty="0">
                <a:latin typeface="Century Gothic" pitchFamily="34" charset="0"/>
              </a:rPr>
              <a:t> Metro and </a:t>
            </a:r>
            <a:r>
              <a:rPr lang="en-US" sz="1200" dirty="0" err="1">
                <a:latin typeface="Century Gothic" pitchFamily="34" charset="0"/>
              </a:rPr>
              <a:t>Berita</a:t>
            </a:r>
            <a:r>
              <a:rPr lang="en-US" sz="1200" dirty="0">
                <a:latin typeface="Century Gothic" pitchFamily="34" charset="0"/>
              </a:rPr>
              <a:t> </a:t>
            </a:r>
            <a:r>
              <a:rPr lang="en-US" sz="1200" dirty="0" err="1">
                <a:latin typeface="Century Gothic" pitchFamily="34" charset="0"/>
              </a:rPr>
              <a:t>Minggu</a:t>
            </a:r>
            <a:r>
              <a:rPr lang="en-US" sz="1200" dirty="0">
                <a:latin typeface="Century Gothic" pitchFamily="34" charset="0"/>
              </a:rPr>
              <a:t>. His area of coverage included general news, parliament sittings, </a:t>
            </a:r>
            <a:r>
              <a:rPr lang="en-US" sz="1200" dirty="0" err="1">
                <a:latin typeface="Century Gothic" pitchFamily="34" charset="0"/>
              </a:rPr>
              <a:t>Umno</a:t>
            </a:r>
            <a:r>
              <a:rPr lang="en-US" sz="1200" dirty="0">
                <a:latin typeface="Century Gothic" pitchFamily="34" charset="0"/>
              </a:rPr>
              <a:t> general assemblies, economics, crime, foreign news, and special reports.</a:t>
            </a:r>
          </a:p>
          <a:p>
            <a:pPr>
              <a:lnSpc>
                <a:spcPct val="80000"/>
              </a:lnSpc>
            </a:pPr>
            <a:r>
              <a:rPr lang="en-US" sz="1200" dirty="0">
                <a:latin typeface="Century Gothic" pitchFamily="34" charset="0"/>
              </a:rPr>
              <a:t>From 1992-2000, he was attached to several production houses, where he had held various posts that included Chief Operating Officer, Director, Producer, Executive Producer as well as being coordinator for TV3 stinger from the </a:t>
            </a:r>
            <a:r>
              <a:rPr lang="en-US" sz="1200" dirty="0" err="1">
                <a:latin typeface="Century Gothic" pitchFamily="34" charset="0"/>
              </a:rPr>
              <a:t>Klang</a:t>
            </a:r>
            <a:r>
              <a:rPr lang="en-US" sz="1200" dirty="0">
                <a:latin typeface="Century Gothic" pitchFamily="34" charset="0"/>
              </a:rPr>
              <a:t> Valley. He was, then, the person-in-charge of monitoring the production of more than 800 episodes of various titles aired by the local </a:t>
            </a:r>
            <a:r>
              <a:rPr lang="en-US" sz="1200" dirty="0" err="1">
                <a:latin typeface="Century Gothic" pitchFamily="34" charset="0"/>
              </a:rPr>
              <a:t>tv</a:t>
            </a:r>
            <a:r>
              <a:rPr lang="en-US" sz="1200" dirty="0">
                <a:latin typeface="Century Gothic" pitchFamily="34" charset="0"/>
              </a:rPr>
              <a:t> stations, among others, 1,2,3 </a:t>
            </a:r>
            <a:r>
              <a:rPr lang="en-US" sz="1200" dirty="0" err="1">
                <a:latin typeface="Century Gothic" pitchFamily="34" charset="0"/>
              </a:rPr>
              <a:t>Lekuk</a:t>
            </a:r>
            <a:r>
              <a:rPr lang="en-US" sz="1200" dirty="0">
                <a:latin typeface="Century Gothic" pitchFamily="34" charset="0"/>
              </a:rPr>
              <a:t> (children-</a:t>
            </a:r>
            <a:r>
              <a:rPr lang="en-US" sz="1200" dirty="0" err="1">
                <a:latin typeface="Century Gothic" pitchFamily="34" charset="0"/>
              </a:rPr>
              <a:t>Metrovision</a:t>
            </a:r>
            <a:r>
              <a:rPr lang="en-US" sz="1200" dirty="0">
                <a:latin typeface="Century Gothic" pitchFamily="34" charset="0"/>
              </a:rPr>
              <a:t>), Dari BSKL (economy-TV3), </a:t>
            </a:r>
            <a:r>
              <a:rPr lang="en-US" sz="1200" dirty="0" err="1">
                <a:latin typeface="Century Gothic" pitchFamily="34" charset="0"/>
              </a:rPr>
              <a:t>Niaga</a:t>
            </a:r>
            <a:r>
              <a:rPr lang="en-US" sz="1200" dirty="0">
                <a:latin typeface="Century Gothic" pitchFamily="34" charset="0"/>
              </a:rPr>
              <a:t> (business-TV3), Asia </a:t>
            </a:r>
            <a:r>
              <a:rPr lang="en-US" sz="1200" dirty="0" err="1">
                <a:latin typeface="Century Gothic" pitchFamily="34" charset="0"/>
              </a:rPr>
              <a:t>Hebat</a:t>
            </a:r>
            <a:r>
              <a:rPr lang="en-US" sz="1200" dirty="0">
                <a:latin typeface="Century Gothic" pitchFamily="34" charset="0"/>
              </a:rPr>
              <a:t> (documentary-TV3), </a:t>
            </a:r>
            <a:r>
              <a:rPr lang="en-US" sz="1200" dirty="0" err="1">
                <a:latin typeface="Century Gothic" pitchFamily="34" charset="0"/>
              </a:rPr>
              <a:t>Saudagar</a:t>
            </a:r>
            <a:r>
              <a:rPr lang="en-US" sz="1200" dirty="0">
                <a:latin typeface="Century Gothic" pitchFamily="34" charset="0"/>
              </a:rPr>
              <a:t> </a:t>
            </a:r>
            <a:r>
              <a:rPr lang="en-US" sz="1200" dirty="0" err="1">
                <a:latin typeface="Century Gothic" pitchFamily="34" charset="0"/>
              </a:rPr>
              <a:t>Senja</a:t>
            </a:r>
            <a:r>
              <a:rPr lang="en-US" sz="1200" dirty="0">
                <a:latin typeface="Century Gothic" pitchFamily="34" charset="0"/>
              </a:rPr>
              <a:t> (documentary-TV3), </a:t>
            </a:r>
            <a:r>
              <a:rPr lang="en-US" sz="1200" dirty="0" err="1">
                <a:latin typeface="Century Gothic" pitchFamily="34" charset="0"/>
              </a:rPr>
              <a:t>Amanah</a:t>
            </a:r>
            <a:r>
              <a:rPr lang="en-US" sz="1200" dirty="0">
                <a:latin typeface="Century Gothic" pitchFamily="34" charset="0"/>
              </a:rPr>
              <a:t> </a:t>
            </a:r>
            <a:r>
              <a:rPr lang="en-US" sz="1200" dirty="0" err="1">
                <a:latin typeface="Century Gothic" pitchFamily="34" charset="0"/>
              </a:rPr>
              <a:t>Kasih</a:t>
            </a:r>
            <a:r>
              <a:rPr lang="en-US" sz="1200" dirty="0">
                <a:latin typeface="Century Gothic" pitchFamily="34" charset="0"/>
              </a:rPr>
              <a:t> (telefilm-TV3), LENSA (magazine-RTM), </a:t>
            </a:r>
            <a:r>
              <a:rPr lang="en-US" sz="1200" dirty="0" err="1">
                <a:latin typeface="Century Gothic" pitchFamily="34" charset="0"/>
              </a:rPr>
              <a:t>Belajar</a:t>
            </a:r>
            <a:r>
              <a:rPr lang="en-US" sz="1200" dirty="0">
                <a:latin typeface="Century Gothic" pitchFamily="34" charset="0"/>
              </a:rPr>
              <a:t> </a:t>
            </a:r>
            <a:r>
              <a:rPr lang="en-US" sz="1200" dirty="0" err="1">
                <a:latin typeface="Century Gothic" pitchFamily="34" charset="0"/>
              </a:rPr>
              <a:t>Jawi</a:t>
            </a:r>
            <a:r>
              <a:rPr lang="en-US" sz="1200" dirty="0">
                <a:latin typeface="Century Gothic" pitchFamily="34" charset="0"/>
              </a:rPr>
              <a:t> (magazine-RTM) &amp; Life Line (</a:t>
            </a:r>
            <a:r>
              <a:rPr lang="en-US" sz="1200" dirty="0" err="1">
                <a:latin typeface="Century Gothic" pitchFamily="34" charset="0"/>
              </a:rPr>
              <a:t>docu</a:t>
            </a:r>
            <a:r>
              <a:rPr lang="en-US" sz="1200" dirty="0">
                <a:latin typeface="Century Gothic" pitchFamily="34" charset="0"/>
              </a:rPr>
              <a:t>-magazine-RTM).</a:t>
            </a:r>
          </a:p>
          <a:p>
            <a:pPr>
              <a:lnSpc>
                <a:spcPct val="80000"/>
              </a:lnSpc>
            </a:pPr>
            <a:r>
              <a:rPr lang="en-US" sz="1200" dirty="0">
                <a:latin typeface="Century Gothic" pitchFamily="34" charset="0"/>
              </a:rPr>
              <a:t>Ahmad Al-</a:t>
            </a:r>
            <a:r>
              <a:rPr lang="en-US" sz="1200" dirty="0" err="1">
                <a:latin typeface="Century Gothic" pitchFamily="34" charset="0"/>
              </a:rPr>
              <a:t>Husna</a:t>
            </a:r>
            <a:r>
              <a:rPr lang="en-US" sz="1200" dirty="0">
                <a:latin typeface="Century Gothic" pitchFamily="34" charset="0"/>
              </a:rPr>
              <a:t> also gained experience as a news editor for RTM where he was responsible for editing news for various news slots aired over the station. He had also worked as a part-time scriptwriter for RTM on special documentary </a:t>
            </a:r>
            <a:r>
              <a:rPr lang="en-US" sz="1200" dirty="0" err="1">
                <a:latin typeface="Century Gothic" pitchFamily="34" charset="0"/>
              </a:rPr>
              <a:t>programmes</a:t>
            </a:r>
            <a:r>
              <a:rPr lang="en-US" sz="1200" dirty="0">
                <a:latin typeface="Century Gothic" pitchFamily="34" charset="0"/>
              </a:rPr>
              <a:t>, and at the same time doubling up as a researcher.</a:t>
            </a:r>
          </a:p>
          <a:p>
            <a:pPr>
              <a:lnSpc>
                <a:spcPct val="80000"/>
              </a:lnSpc>
            </a:pPr>
            <a:r>
              <a:rPr lang="en-US" sz="1200" dirty="0">
                <a:latin typeface="Century Gothic" pitchFamily="34" charset="0"/>
              </a:rPr>
              <a:t>He was also given the opportunity to put his translation skill back to use when </a:t>
            </a:r>
            <a:r>
              <a:rPr lang="en-US" sz="1200" dirty="0" err="1">
                <a:latin typeface="Century Gothic" pitchFamily="34" charset="0"/>
              </a:rPr>
              <a:t>Measat</a:t>
            </a:r>
            <a:r>
              <a:rPr lang="en-US" sz="1200" dirty="0">
                <a:latin typeface="Century Gothic" pitchFamily="34" charset="0"/>
              </a:rPr>
              <a:t> Broadcast Networks System offered him the job of translating </a:t>
            </a:r>
            <a:r>
              <a:rPr lang="en-US" sz="1200" dirty="0" err="1">
                <a:latin typeface="Century Gothic" pitchFamily="34" charset="0"/>
              </a:rPr>
              <a:t>Astro</a:t>
            </a:r>
            <a:r>
              <a:rPr lang="en-US" sz="1200" dirty="0">
                <a:latin typeface="Century Gothic" pitchFamily="34" charset="0"/>
              </a:rPr>
              <a:t> </a:t>
            </a:r>
            <a:r>
              <a:rPr lang="en-US" sz="1200" dirty="0" err="1">
                <a:latin typeface="Century Gothic" pitchFamily="34" charset="0"/>
              </a:rPr>
              <a:t>Ria</a:t>
            </a:r>
            <a:r>
              <a:rPr lang="en-US" sz="1200" dirty="0">
                <a:latin typeface="Century Gothic" pitchFamily="34" charset="0"/>
              </a:rPr>
              <a:t> </a:t>
            </a:r>
            <a:r>
              <a:rPr lang="en-US" sz="1200" dirty="0" err="1">
                <a:latin typeface="Century Gothic" pitchFamily="34" charset="0"/>
              </a:rPr>
              <a:t>programmes</a:t>
            </a:r>
            <a:r>
              <a:rPr lang="en-US" sz="1200" dirty="0">
                <a:latin typeface="Century Gothic" pitchFamily="34" charset="0"/>
              </a:rPr>
              <a:t> that included </a:t>
            </a:r>
            <a:r>
              <a:rPr lang="en-US" sz="1200" dirty="0" err="1">
                <a:latin typeface="Century Gothic" pitchFamily="34" charset="0"/>
              </a:rPr>
              <a:t>Aquaventure</a:t>
            </a:r>
            <a:r>
              <a:rPr lang="en-US" sz="1200" dirty="0">
                <a:latin typeface="Century Gothic" pitchFamily="34" charset="0"/>
              </a:rPr>
              <a:t>, Islam in Britain, Debbie Travis, Home Style, Technology World, UK Today and Totally Awesome.</a:t>
            </a:r>
          </a:p>
          <a:p>
            <a:pPr>
              <a:lnSpc>
                <a:spcPct val="80000"/>
              </a:lnSpc>
            </a:pPr>
            <a:r>
              <a:rPr lang="en-US" sz="1200" dirty="0">
                <a:latin typeface="Century Gothic" pitchFamily="34" charset="0"/>
              </a:rPr>
              <a:t>Having established his own company HNJ Pictures </a:t>
            </a:r>
            <a:r>
              <a:rPr lang="en-US" sz="1200" dirty="0" err="1">
                <a:latin typeface="Century Gothic" pitchFamily="34" charset="0"/>
              </a:rPr>
              <a:t>Sdn</a:t>
            </a:r>
            <a:r>
              <a:rPr lang="en-US" sz="1200" dirty="0">
                <a:latin typeface="Century Gothic" pitchFamily="34" charset="0"/>
              </a:rPr>
              <a:t> </a:t>
            </a:r>
            <a:r>
              <a:rPr lang="en-US" sz="1200" dirty="0" err="1">
                <a:latin typeface="Century Gothic" pitchFamily="34" charset="0"/>
              </a:rPr>
              <a:t>Bhd</a:t>
            </a:r>
            <a:r>
              <a:rPr lang="en-US" sz="1200" dirty="0">
                <a:latin typeface="Century Gothic" pitchFamily="34" charset="0"/>
              </a:rPr>
              <a:t>, in 2003, he has since produced a 13 episodes of a crime serial drama </a:t>
            </a:r>
            <a:r>
              <a:rPr lang="en-US" sz="1200" dirty="0" err="1">
                <a:latin typeface="Century Gothic" pitchFamily="34" charset="0"/>
              </a:rPr>
              <a:t>Detektif</a:t>
            </a:r>
            <a:r>
              <a:rPr lang="en-US" sz="1200" dirty="0">
                <a:latin typeface="Century Gothic" pitchFamily="34" charset="0"/>
              </a:rPr>
              <a:t> and a 8 episodes sponsored reality </a:t>
            </a:r>
            <a:r>
              <a:rPr lang="en-US" sz="1200" dirty="0" err="1">
                <a:latin typeface="Century Gothic" pitchFamily="34" charset="0"/>
              </a:rPr>
              <a:t>tv</a:t>
            </a:r>
            <a:r>
              <a:rPr lang="en-US" sz="1200" dirty="0">
                <a:latin typeface="Century Gothic" pitchFamily="34" charset="0"/>
              </a:rPr>
              <a:t> show Oh Ayah! Oh </a:t>
            </a:r>
            <a:r>
              <a:rPr lang="en-US" sz="1200" dirty="0" err="1">
                <a:latin typeface="Century Gothic" pitchFamily="34" charset="0"/>
              </a:rPr>
              <a:t>Ibu</a:t>
            </a:r>
            <a:r>
              <a:rPr lang="en-US" sz="1200" dirty="0">
                <a:latin typeface="Century Gothic" pitchFamily="34" charset="0"/>
              </a:rPr>
              <a:t>! aired at TV3. He is also the coordinator for the production of </a:t>
            </a:r>
            <a:r>
              <a:rPr lang="en-US" sz="1200" dirty="0" err="1">
                <a:latin typeface="Century Gothic" pitchFamily="34" charset="0"/>
              </a:rPr>
              <a:t>Neraca</a:t>
            </a:r>
            <a:r>
              <a:rPr lang="en-US" sz="1200" dirty="0">
                <a:latin typeface="Century Gothic" pitchFamily="34" charset="0"/>
              </a:rPr>
              <a:t> – </a:t>
            </a:r>
            <a:r>
              <a:rPr lang="en-US" sz="1200" dirty="0" err="1">
                <a:latin typeface="Century Gothic" pitchFamily="34" charset="0"/>
              </a:rPr>
              <a:t>Kisah</a:t>
            </a:r>
            <a:r>
              <a:rPr lang="en-US" sz="1200" dirty="0">
                <a:latin typeface="Century Gothic" pitchFamily="34" charset="0"/>
              </a:rPr>
              <a:t> </a:t>
            </a:r>
            <a:r>
              <a:rPr lang="en-US" sz="1200" dirty="0" err="1">
                <a:latin typeface="Century Gothic" pitchFamily="34" charset="0"/>
              </a:rPr>
              <a:t>Benar</a:t>
            </a:r>
            <a:r>
              <a:rPr lang="en-US" sz="1200" dirty="0">
                <a:latin typeface="Century Gothic" pitchFamily="34" charset="0"/>
              </a:rPr>
              <a:t>, for 9 seasons,  which is jointly produced with Iris Network </a:t>
            </a:r>
            <a:r>
              <a:rPr lang="en-US" sz="1200" dirty="0" err="1">
                <a:latin typeface="Century Gothic" pitchFamily="34" charset="0"/>
              </a:rPr>
              <a:t>Sdn</a:t>
            </a:r>
            <a:r>
              <a:rPr lang="en-US" sz="1200" dirty="0">
                <a:latin typeface="Century Gothic" pitchFamily="34" charset="0"/>
              </a:rPr>
              <a:t> Bhd. </a:t>
            </a:r>
          </a:p>
          <a:p>
            <a:pPr>
              <a:lnSpc>
                <a:spcPct val="80000"/>
              </a:lnSpc>
            </a:pPr>
            <a:r>
              <a:rPr lang="en-US" sz="1200" dirty="0">
                <a:latin typeface="Century Gothic" pitchFamily="34" charset="0"/>
              </a:rPr>
              <a:t>Due to his vast experience in broadcasting he also had the opportunity to lecture for the Diploma in Integrative Journalism &amp; Diploma in Broadcasting students of Malaysia Institute of Integrative Media.</a:t>
            </a:r>
          </a:p>
        </p:txBody>
      </p:sp>
      <p:sp>
        <p:nvSpPr>
          <p:cNvPr id="7" name="Slide Number Placeholder 6"/>
          <p:cNvSpPr>
            <a:spLocks noGrp="1"/>
          </p:cNvSpPr>
          <p:nvPr>
            <p:ph type="sldNum" sz="quarter" idx="12"/>
          </p:nvPr>
        </p:nvSpPr>
        <p:spPr/>
        <p:txBody>
          <a:bodyPr/>
          <a:lstStyle/>
          <a:p>
            <a:fld id="{19DA3D3E-0560-47D3-B34D-0433A9592503}" type="slidenum">
              <a:rPr lang="en-US" smtClean="0"/>
              <a:pPr/>
              <a:t>19</a:t>
            </a:fld>
            <a:endParaRPr lang="en-US"/>
          </a:p>
        </p:txBody>
      </p:sp>
      <p:sp>
        <p:nvSpPr>
          <p:cNvPr id="8" name="Footer Placeholder 7"/>
          <p:cNvSpPr>
            <a:spLocks noGrp="1"/>
          </p:cNvSpPr>
          <p:nvPr>
            <p:ph type="ftr" sz="quarter" idx="11"/>
          </p:nvPr>
        </p:nvSpPr>
        <p:spPr/>
        <p:txBody>
          <a:bodyPr/>
          <a:lstStyle/>
          <a:p>
            <a:r>
              <a:rPr lang="en-US" smtClean="0"/>
              <a:t>Company Profile</a:t>
            </a:r>
            <a:endParaRPr lang="en-US"/>
          </a:p>
        </p:txBody>
      </p:sp>
      <p:sp>
        <p:nvSpPr>
          <p:cNvPr id="6" name="TextBox 5"/>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2" name="Picture 178" descr="puzzle3">
            <a:hlinkClick r:id="rId2"/>
          </p:cNvPr>
          <p:cNvPicPr>
            <a:picLocks noChangeAspect="1" noChangeArrowheads="1"/>
          </p:cNvPicPr>
          <p:nvPr/>
        </p:nvPicPr>
        <p:blipFill>
          <a:blip r:embed="rId3" cstate="print"/>
          <a:srcRect/>
          <a:stretch>
            <a:fillRect/>
          </a:stretch>
        </p:blipFill>
        <p:spPr bwMode="auto">
          <a:xfrm>
            <a:off x="6172200" y="3176814"/>
            <a:ext cx="2590800" cy="2590800"/>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graphicFrame>
        <p:nvGraphicFramePr>
          <p:cNvPr id="6346" name="Group 202"/>
          <p:cNvGraphicFramePr>
            <a:graphicFrameLocks noGrp="1"/>
          </p:cNvGraphicFramePr>
          <p:nvPr>
            <p:extLst>
              <p:ext uri="{D42A27DB-BD31-4B8C-83A1-F6EECF244321}">
                <p14:modId xmlns:p14="http://schemas.microsoft.com/office/powerpoint/2010/main" val="960576367"/>
              </p:ext>
            </p:extLst>
          </p:nvPr>
        </p:nvGraphicFramePr>
        <p:xfrm>
          <a:off x="1051214" y="560889"/>
          <a:ext cx="7239000" cy="5960044"/>
        </p:xfrm>
        <a:graphic>
          <a:graphicData uri="http://schemas.openxmlformats.org/drawingml/2006/table">
            <a:tbl>
              <a:tblPr/>
              <a:tblGrid>
                <a:gridCol w="2286000"/>
                <a:gridCol w="4953000"/>
              </a:tblGrid>
              <a:tr h="290895">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Name of company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smtClean="0">
                          <a:ln>
                            <a:noFill/>
                          </a:ln>
                          <a:solidFill>
                            <a:schemeClr val="tx1"/>
                          </a:solidFill>
                          <a:effectLst/>
                          <a:latin typeface="Century Gothic" pitchFamily="34" charset="0"/>
                          <a:ea typeface="Times New Roman" pitchFamily="18" charset="0"/>
                          <a:cs typeface="Trebuchet MS" pitchFamily="34" charset="0"/>
                        </a:rPr>
                        <a:t>HNJ Pictures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336">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SSM Registration no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609622-P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895">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smtClean="0">
                          <a:ln>
                            <a:noFill/>
                          </a:ln>
                          <a:solidFill>
                            <a:schemeClr val="tx1"/>
                          </a:solidFill>
                          <a:effectLst/>
                          <a:latin typeface="Century Gothic" pitchFamily="34" charset="0"/>
                          <a:ea typeface="Times New Roman" pitchFamily="18" charset="0"/>
                          <a:cs typeface="Trebuchet MS" pitchFamily="34" charset="0"/>
                        </a:rPr>
                        <a:t>MOF License no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357-02048145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Bumiputera</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Status)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895">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FINAS Licenses no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100" b="0" i="0" u="none" strike="noStrike" cap="none" normalizeH="0" baseline="0" dirty="0" smtClean="0">
                          <a:ln>
                            <a:noFill/>
                          </a:ln>
                          <a:solidFill>
                            <a:schemeClr val="tx1"/>
                          </a:solidFill>
                          <a:effectLst/>
                          <a:latin typeface="Century Gothic" pitchFamily="34" charset="0"/>
                        </a:rPr>
                        <a:t>PF 04/01379  *  </a:t>
                      </a:r>
                      <a:r>
                        <a:rPr lang="en-US" sz="1100" dirty="0" smtClean="0">
                          <a:latin typeface="Century Gothic" pitchFamily="34" charset="0"/>
                        </a:rPr>
                        <a:t>DF 05/00839 </a:t>
                      </a:r>
                      <a:endPar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0503">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smtClean="0">
                          <a:ln>
                            <a:noFill/>
                          </a:ln>
                          <a:solidFill>
                            <a:schemeClr val="tx1"/>
                          </a:solidFill>
                          <a:effectLst/>
                          <a:latin typeface="Century Gothic" pitchFamily="34" charset="0"/>
                          <a:ea typeface="Times New Roman" pitchFamily="18" charset="0"/>
                          <a:cs typeface="Trebuchet MS" pitchFamily="34" charset="0"/>
                        </a:rPr>
                        <a:t>Business Premis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1"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NEW ADDRESS</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1"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No. 303A </a:t>
                      </a:r>
                      <a:r>
                        <a:rPr kumimoji="0" lang="en-US" sz="1100" b="1"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Lrg</a:t>
                      </a:r>
                      <a:r>
                        <a:rPr kumimoji="0" lang="en-US" sz="1100" b="1"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Perak, </a:t>
                      </a:r>
                      <a:r>
                        <a:rPr kumimoji="0" lang="en-US" sz="1100" b="1"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Melawati</a:t>
                      </a:r>
                      <a:r>
                        <a:rPr kumimoji="0" lang="en-US" sz="1100" b="1"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a:t>
                      </a:r>
                      <a:r>
                        <a:rPr kumimoji="0" lang="en-US" sz="1100" b="1"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Sq</a:t>
                      </a:r>
                      <a:r>
                        <a:rPr kumimoji="0" lang="en-US" sz="1100" b="1"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Business Centre, 53100 Kuala Lumpur</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endPar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OLD ADDRESS</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No. 31-1A First Floor,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Jalan</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UP 1/6,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Ukay</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Perdana</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68000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Ampang</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Hulu</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Kelang, Selangor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Darul</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Ehsan</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336">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Office Tel/Fax</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defRPr/>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Tel : +603-4108 8867    Fax: +603-4147 4022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336">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Date Incorporated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smtClean="0">
                          <a:ln>
                            <a:noFill/>
                          </a:ln>
                          <a:solidFill>
                            <a:schemeClr val="tx1"/>
                          </a:solidFill>
                          <a:effectLst/>
                          <a:latin typeface="Century Gothic" pitchFamily="34" charset="0"/>
                          <a:ea typeface="Times New Roman" pitchFamily="18" charset="0"/>
                          <a:cs typeface="Trebuchet MS" pitchFamily="34" charset="0"/>
                        </a:rPr>
                        <a:t>21</a:t>
                      </a:r>
                      <a:r>
                        <a:rPr kumimoji="0" lang="en-US" sz="1100" b="0" i="0" u="none" strike="noStrike" cap="none" normalizeH="0" baseline="30000" smtClean="0">
                          <a:ln>
                            <a:noFill/>
                          </a:ln>
                          <a:solidFill>
                            <a:schemeClr val="tx1"/>
                          </a:solidFill>
                          <a:effectLst/>
                          <a:latin typeface="Century Gothic" pitchFamily="34" charset="0"/>
                          <a:ea typeface="Times New Roman" pitchFamily="18" charset="0"/>
                          <a:cs typeface="Trebuchet MS" pitchFamily="34" charset="0"/>
                        </a:rPr>
                        <a:t>ST</a:t>
                      </a:r>
                      <a:r>
                        <a:rPr kumimoji="0" lang="en-US" sz="1100" b="0" i="0" u="none" strike="noStrike" cap="none" normalizeH="0" baseline="0" smtClean="0">
                          <a:ln>
                            <a:noFill/>
                          </a:ln>
                          <a:solidFill>
                            <a:schemeClr val="tx1"/>
                          </a:solidFill>
                          <a:effectLst/>
                          <a:latin typeface="Century Gothic" pitchFamily="34" charset="0"/>
                          <a:ea typeface="Times New Roman" pitchFamily="18" charset="0"/>
                          <a:cs typeface="Trebuchet MS" pitchFamily="34" charset="0"/>
                        </a:rPr>
                        <a:t> March 2003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895">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smtClean="0">
                          <a:ln>
                            <a:noFill/>
                          </a:ln>
                          <a:solidFill>
                            <a:schemeClr val="tx1"/>
                          </a:solidFill>
                          <a:effectLst/>
                          <a:latin typeface="Century Gothic" pitchFamily="34" charset="0"/>
                          <a:ea typeface="Times New Roman" pitchFamily="18" charset="0"/>
                          <a:cs typeface="Trebuchet MS" pitchFamily="34" charset="0"/>
                        </a:rPr>
                        <a:t>Authorized Capital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smtClean="0">
                          <a:ln>
                            <a:noFill/>
                          </a:ln>
                          <a:solidFill>
                            <a:schemeClr val="tx1"/>
                          </a:solidFill>
                          <a:effectLst/>
                          <a:latin typeface="Century Gothic" pitchFamily="34" charset="0"/>
                          <a:ea typeface="Times New Roman" pitchFamily="18" charset="0"/>
                          <a:cs typeface="Trebuchet MS" pitchFamily="34" charset="0"/>
                        </a:rPr>
                        <a:t>RM100,000.00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336">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smtClean="0">
                          <a:ln>
                            <a:noFill/>
                          </a:ln>
                          <a:solidFill>
                            <a:schemeClr val="tx1"/>
                          </a:solidFill>
                          <a:effectLst/>
                          <a:latin typeface="Century Gothic" pitchFamily="34" charset="0"/>
                          <a:ea typeface="Times New Roman" pitchFamily="18" charset="0"/>
                          <a:cs typeface="Trebuchet MS" pitchFamily="34" charset="0"/>
                        </a:rPr>
                        <a:t>Paid-up Capital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RM50,000.00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383">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Director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YBhg</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Dato</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Mohd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Radzi</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B. Abdul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Latif</a:t>
                      </a:r>
                      <a:endPar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H/P: 019-2323888</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-Ahmad Al-</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Husna</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B. Abu Hassan </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H/P: 012-9199227</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Salihin</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B.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Abang</a:t>
                      </a:r>
                      <a:endPar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H/P: 013-3527678</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Noorlaily</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Nurulhuda</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Bt</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Mohd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Yusoff</a:t>
                      </a:r>
                      <a:endPar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H/P: 019-2055921</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Azriman</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B. Abdullah</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H/P: 019-2121025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6041">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Company Secretary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Hi-Kay Consult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Sdn</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Bhd</a:t>
                      </a:r>
                      <a:endPar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Lot 3.26 Tingkat 2, Medan MARA,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Jalan</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Raja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Laut</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50350 Kuala Lumpur. (Attn: En </a:t>
                      </a:r>
                      <a:r>
                        <a:rPr kumimoji="0" lang="en-US" sz="1100" b="0" i="0" u="none" strike="noStrike" cap="none" normalizeH="0" baseline="0" dirty="0" err="1" smtClean="0">
                          <a:ln>
                            <a:noFill/>
                          </a:ln>
                          <a:solidFill>
                            <a:schemeClr val="tx1"/>
                          </a:solidFill>
                          <a:effectLst/>
                          <a:latin typeface="Century Gothic" pitchFamily="34" charset="0"/>
                          <a:ea typeface="Times New Roman" pitchFamily="18" charset="0"/>
                          <a:cs typeface="Trebuchet MS" pitchFamily="34" charset="0"/>
                        </a:rPr>
                        <a:t>Shamsuddin</a:t>
                      </a: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Tel : +603-26914916 / 27150433   Fax : +603-26916167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146" name="Rectangle 2"/>
          <p:cNvSpPr>
            <a:spLocks noGrp="1" noRot="1" noChangeArrowheads="1"/>
          </p:cNvSpPr>
          <p:nvPr>
            <p:ph type="title"/>
          </p:nvPr>
        </p:nvSpPr>
        <p:spPr>
          <a:xfrm>
            <a:off x="838200" y="0"/>
            <a:ext cx="7848600" cy="1143000"/>
          </a:xfrm>
        </p:spPr>
        <p:txBody>
          <a:bodyPr/>
          <a:lstStyle/>
          <a:p>
            <a:pPr algn="r"/>
            <a:r>
              <a:rPr lang="en-US" dirty="0">
                <a:solidFill>
                  <a:srgbClr val="FFFF00"/>
                </a:solidFill>
              </a:rPr>
              <a:t>Summary</a:t>
            </a:r>
          </a:p>
        </p:txBody>
      </p:sp>
      <p:sp>
        <p:nvSpPr>
          <p:cNvPr id="7" name="Slide Number Placeholder 6"/>
          <p:cNvSpPr>
            <a:spLocks noGrp="1"/>
          </p:cNvSpPr>
          <p:nvPr>
            <p:ph type="sldNum" sz="quarter" idx="12"/>
          </p:nvPr>
        </p:nvSpPr>
        <p:spPr/>
        <p:txBody>
          <a:bodyPr/>
          <a:lstStyle/>
          <a:p>
            <a:fld id="{19DA3D3E-0560-47D3-B34D-0433A9592503}" type="slidenum">
              <a:rPr lang="en-US" smtClean="0"/>
              <a:pPr/>
              <a:t>2</a:t>
            </a:fld>
            <a:endParaRPr lang="en-US"/>
          </a:p>
        </p:txBody>
      </p:sp>
      <p:sp>
        <p:nvSpPr>
          <p:cNvPr id="9" name="TextBox 8"/>
          <p:cNvSpPr txBox="1"/>
          <p:nvPr/>
        </p:nvSpPr>
        <p:spPr>
          <a:xfrm rot="5400000">
            <a:off x="4311134" y="47683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p:txBody>
          <a:bodyPr/>
          <a:lstStyle/>
          <a:p>
            <a:pPr algn="r"/>
            <a:r>
              <a:rPr lang="en-US" dirty="0" smtClean="0">
                <a:solidFill>
                  <a:schemeClr val="bg1">
                    <a:lumMod val="75000"/>
                  </a:schemeClr>
                </a:solidFill>
              </a:rPr>
              <a:t>KEY PERSONNEL</a:t>
            </a:r>
            <a:endParaRPr lang="en-US" dirty="0">
              <a:solidFill>
                <a:schemeClr val="bg1">
                  <a:lumMod val="75000"/>
                </a:schemeClr>
              </a:solidFill>
            </a:endParaRPr>
          </a:p>
        </p:txBody>
      </p:sp>
      <p:sp>
        <p:nvSpPr>
          <p:cNvPr id="111619" name="Rectangle 3"/>
          <p:cNvSpPr>
            <a:spLocks noGrp="1" noChangeArrowheads="1"/>
          </p:cNvSpPr>
          <p:nvPr>
            <p:ph idx="1"/>
          </p:nvPr>
        </p:nvSpPr>
        <p:spPr>
          <a:xfrm>
            <a:off x="457200" y="1524000"/>
            <a:ext cx="8229600" cy="4602163"/>
          </a:xfrm>
        </p:spPr>
        <p:txBody>
          <a:bodyPr/>
          <a:lstStyle/>
          <a:p>
            <a:pPr marL="0" indent="0">
              <a:lnSpc>
                <a:spcPct val="80000"/>
              </a:lnSpc>
              <a:buNone/>
            </a:pPr>
            <a:r>
              <a:rPr lang="en-US" sz="1600" b="1" dirty="0">
                <a:latin typeface="Century Gothic" pitchFamily="34" charset="0"/>
              </a:rPr>
              <a:t>NOORLAILY NURULHUDA BTE MOHD YUSOFF, </a:t>
            </a:r>
            <a:r>
              <a:rPr lang="en-US" sz="1600" b="1" dirty="0" smtClean="0">
                <a:latin typeface="Century Gothic" pitchFamily="34" charset="0"/>
              </a:rPr>
              <a:t>Director (Editorial / Administration)</a:t>
            </a:r>
            <a:endParaRPr lang="en-US" sz="1600" b="1" dirty="0">
              <a:latin typeface="Century Gothic" pitchFamily="34" charset="0"/>
            </a:endParaRPr>
          </a:p>
          <a:p>
            <a:pPr>
              <a:lnSpc>
                <a:spcPct val="80000"/>
              </a:lnSpc>
            </a:pPr>
            <a:endParaRPr lang="en-US" sz="1600" b="1" dirty="0">
              <a:latin typeface="Century Gothic" pitchFamily="34" charset="0"/>
            </a:endParaRPr>
          </a:p>
          <a:p>
            <a:pPr>
              <a:lnSpc>
                <a:spcPct val="80000"/>
              </a:lnSpc>
            </a:pPr>
            <a:r>
              <a:rPr lang="en-US" sz="1200" dirty="0" err="1">
                <a:latin typeface="Century Gothic" pitchFamily="34" charset="0"/>
              </a:rPr>
              <a:t>Noorlaily</a:t>
            </a:r>
            <a:r>
              <a:rPr lang="en-US" sz="1200" dirty="0">
                <a:latin typeface="Century Gothic" pitchFamily="34" charset="0"/>
              </a:rPr>
              <a:t> </a:t>
            </a:r>
            <a:r>
              <a:rPr lang="en-US" sz="1200" dirty="0" err="1">
                <a:latin typeface="Century Gothic" pitchFamily="34" charset="0"/>
              </a:rPr>
              <a:t>Nurulhuda</a:t>
            </a:r>
            <a:r>
              <a:rPr lang="en-US" sz="1200" dirty="0">
                <a:latin typeface="Century Gothic" pitchFamily="34" charset="0"/>
              </a:rPr>
              <a:t> </a:t>
            </a:r>
            <a:r>
              <a:rPr lang="en-US" sz="1200" dirty="0" err="1">
                <a:latin typeface="Century Gothic" pitchFamily="34" charset="0"/>
              </a:rPr>
              <a:t>Mohd</a:t>
            </a:r>
            <a:r>
              <a:rPr lang="en-US" sz="1200" dirty="0">
                <a:latin typeface="Century Gothic" pitchFamily="34" charset="0"/>
              </a:rPr>
              <a:t> </a:t>
            </a:r>
            <a:r>
              <a:rPr lang="en-US" sz="1200" dirty="0" err="1">
                <a:latin typeface="Century Gothic" pitchFamily="34" charset="0"/>
              </a:rPr>
              <a:t>Yusoff</a:t>
            </a:r>
            <a:r>
              <a:rPr lang="en-US" sz="1200" dirty="0">
                <a:latin typeface="Century Gothic" pitchFamily="34" charset="0"/>
              </a:rPr>
              <a:t>, obtained her Diploma in Broadcasting from Malaysia Institute of Integrative Media ( MIIM ) in 2006 and acquired as the Best Student in Broadcasting.</a:t>
            </a:r>
          </a:p>
          <a:p>
            <a:pPr>
              <a:lnSpc>
                <a:spcPct val="80000"/>
              </a:lnSpc>
            </a:pPr>
            <a:r>
              <a:rPr lang="en-US" sz="1200" dirty="0">
                <a:latin typeface="Century Gothic" pitchFamily="34" charset="0"/>
              </a:rPr>
              <a:t>Upon producing </a:t>
            </a:r>
            <a:r>
              <a:rPr lang="en-US" sz="1200" dirty="0" err="1">
                <a:latin typeface="Century Gothic" pitchFamily="34" charset="0"/>
              </a:rPr>
              <a:t>inhouse</a:t>
            </a:r>
            <a:r>
              <a:rPr lang="en-US" sz="1200" dirty="0">
                <a:latin typeface="Century Gothic" pitchFamily="34" charset="0"/>
              </a:rPr>
              <a:t> Multiple Camera Production (MCP) projects at MIIM, she acquired various achievements namely the BEST DIRECTOR for SITCOM, BEST PRODUCTION &amp; BEST PROGRAMME for ENTERTAINMENT and SITCOM categories.</a:t>
            </a:r>
          </a:p>
          <a:p>
            <a:pPr>
              <a:lnSpc>
                <a:spcPct val="80000"/>
              </a:lnSpc>
            </a:pPr>
            <a:r>
              <a:rPr lang="en-US" sz="1200" dirty="0">
                <a:latin typeface="Century Gothic" pitchFamily="34" charset="0"/>
              </a:rPr>
              <a:t>Further achievements was attained through her group final project entitled ‘Reproductive Biotechnology’ which was selected as The Best Top 5 in Documentary Category in the 2006 Malaysian Film Festival, and Top 3 at the 2006 Student Film Fair at ASWARA.</a:t>
            </a:r>
          </a:p>
          <a:p>
            <a:pPr>
              <a:lnSpc>
                <a:spcPct val="80000"/>
              </a:lnSpc>
            </a:pPr>
            <a:r>
              <a:rPr lang="en-US" sz="1200" dirty="0" err="1">
                <a:latin typeface="Century Gothic" pitchFamily="34" charset="0"/>
              </a:rPr>
              <a:t>Noorlaily</a:t>
            </a:r>
            <a:r>
              <a:rPr lang="en-US" sz="1200" dirty="0">
                <a:latin typeface="Century Gothic" pitchFamily="34" charset="0"/>
              </a:rPr>
              <a:t> gained her experience in the broadcasting arena during her 3 months practical training in RTM Entertainment Department, under the Ministry of Information. Among others she had been exposed to the working discipline as an Assistant Producer in the government owned </a:t>
            </a:r>
            <a:r>
              <a:rPr lang="en-US" sz="1200" dirty="0" err="1">
                <a:latin typeface="Century Gothic" pitchFamily="34" charset="0"/>
              </a:rPr>
              <a:t>tv</a:t>
            </a:r>
            <a:r>
              <a:rPr lang="en-US" sz="1200" dirty="0">
                <a:latin typeface="Century Gothic" pitchFamily="34" charset="0"/>
              </a:rPr>
              <a:t> station for various </a:t>
            </a:r>
            <a:r>
              <a:rPr lang="en-US" sz="1200" dirty="0" err="1">
                <a:latin typeface="Century Gothic" pitchFamily="34" charset="0"/>
              </a:rPr>
              <a:t>programmes</a:t>
            </a:r>
            <a:r>
              <a:rPr lang="en-US" sz="1200" dirty="0">
                <a:latin typeface="Century Gothic" pitchFamily="34" charset="0"/>
              </a:rPr>
              <a:t>, i.e. Final Hits 1, Zoom In </a:t>
            </a:r>
            <a:r>
              <a:rPr lang="en-US" sz="1200" dirty="0" err="1">
                <a:latin typeface="Century Gothic" pitchFamily="34" charset="0"/>
              </a:rPr>
              <a:t>Bersama</a:t>
            </a:r>
            <a:r>
              <a:rPr lang="en-US" sz="1200" dirty="0">
                <a:latin typeface="Century Gothic" pitchFamily="34" charset="0"/>
              </a:rPr>
              <a:t>…..Vince, The Little Angel Symphony Orchestra, Zoom In </a:t>
            </a:r>
            <a:r>
              <a:rPr lang="en-US" sz="1200" dirty="0" err="1">
                <a:latin typeface="Century Gothic" pitchFamily="34" charset="0"/>
              </a:rPr>
              <a:t>Bersama</a:t>
            </a:r>
            <a:r>
              <a:rPr lang="en-US" sz="1200" dirty="0">
                <a:latin typeface="Century Gothic" pitchFamily="34" charset="0"/>
              </a:rPr>
              <a:t>…..Kristal, Zoom In </a:t>
            </a:r>
            <a:r>
              <a:rPr lang="en-US" sz="1200" dirty="0" err="1">
                <a:latin typeface="Century Gothic" pitchFamily="34" charset="0"/>
              </a:rPr>
              <a:t>Bersama</a:t>
            </a:r>
            <a:r>
              <a:rPr lang="en-US" sz="1200" dirty="0">
                <a:latin typeface="Century Gothic" pitchFamily="34" charset="0"/>
              </a:rPr>
              <a:t>…..Jaclyn Victor, Fiesta </a:t>
            </a:r>
            <a:r>
              <a:rPr lang="en-US" sz="1200" dirty="0" err="1">
                <a:latin typeface="Century Gothic" pitchFamily="34" charset="0"/>
              </a:rPr>
              <a:t>Hurra</a:t>
            </a:r>
            <a:r>
              <a:rPr lang="en-US" sz="1200" dirty="0">
                <a:latin typeface="Century Gothic" pitchFamily="34" charset="0"/>
              </a:rPr>
              <a:t>, Down Memory Lane Recording and </a:t>
            </a:r>
            <a:r>
              <a:rPr lang="en-US" sz="1200" dirty="0" err="1">
                <a:latin typeface="Century Gothic" pitchFamily="34" charset="0"/>
              </a:rPr>
              <a:t>Konsert</a:t>
            </a:r>
            <a:r>
              <a:rPr lang="en-US" sz="1200" dirty="0">
                <a:latin typeface="Century Gothic" pitchFamily="34" charset="0"/>
              </a:rPr>
              <a:t> 60 </a:t>
            </a:r>
            <a:r>
              <a:rPr lang="en-US" sz="1200" dirty="0" err="1">
                <a:latin typeface="Century Gothic" pitchFamily="34" charset="0"/>
              </a:rPr>
              <a:t>Tahun</a:t>
            </a:r>
            <a:r>
              <a:rPr lang="en-US" sz="1200" dirty="0">
                <a:latin typeface="Century Gothic" pitchFamily="34" charset="0"/>
              </a:rPr>
              <a:t> RTM.</a:t>
            </a:r>
          </a:p>
          <a:p>
            <a:pPr>
              <a:lnSpc>
                <a:spcPct val="80000"/>
              </a:lnSpc>
            </a:pPr>
            <a:r>
              <a:rPr lang="en-US" sz="1200" dirty="0">
                <a:latin typeface="Century Gothic" pitchFamily="34" charset="0"/>
              </a:rPr>
              <a:t>She also had the opportunity to involved in the set making for the  </a:t>
            </a:r>
            <a:r>
              <a:rPr lang="en-US" sz="1200" dirty="0" err="1">
                <a:latin typeface="Century Gothic" pitchFamily="34" charset="0"/>
              </a:rPr>
              <a:t>Siti</a:t>
            </a:r>
            <a:r>
              <a:rPr lang="en-US" sz="1200" dirty="0">
                <a:latin typeface="Century Gothic" pitchFamily="34" charset="0"/>
              </a:rPr>
              <a:t> </a:t>
            </a:r>
            <a:r>
              <a:rPr lang="en-US" sz="1200" dirty="0" err="1">
                <a:latin typeface="Century Gothic" pitchFamily="34" charset="0"/>
              </a:rPr>
              <a:t>Nurhaliza</a:t>
            </a:r>
            <a:r>
              <a:rPr lang="en-US" sz="1200" dirty="0">
                <a:latin typeface="Century Gothic" pitchFamily="34" charset="0"/>
              </a:rPr>
              <a:t> </a:t>
            </a:r>
            <a:r>
              <a:rPr lang="en-US" sz="1200" dirty="0" err="1">
                <a:latin typeface="Century Gothic" pitchFamily="34" charset="0"/>
              </a:rPr>
              <a:t>Hari</a:t>
            </a:r>
            <a:r>
              <a:rPr lang="en-US" sz="1200" dirty="0">
                <a:latin typeface="Century Gothic" pitchFamily="34" charset="0"/>
              </a:rPr>
              <a:t> Raya </a:t>
            </a:r>
            <a:r>
              <a:rPr lang="en-US" sz="1200" dirty="0" err="1">
                <a:latin typeface="Century Gothic" pitchFamily="34" charset="0"/>
              </a:rPr>
              <a:t>Programme</a:t>
            </a:r>
            <a:r>
              <a:rPr lang="en-US" sz="1200" dirty="0">
                <a:latin typeface="Century Gothic" pitchFamily="34" charset="0"/>
              </a:rPr>
              <a:t> Recording produced by </a:t>
            </a:r>
            <a:r>
              <a:rPr lang="en-US" sz="1200" dirty="0" err="1">
                <a:latin typeface="Century Gothic" pitchFamily="34" charset="0"/>
              </a:rPr>
              <a:t>Siti</a:t>
            </a:r>
            <a:r>
              <a:rPr lang="en-US" sz="1200" dirty="0">
                <a:latin typeface="Century Gothic" pitchFamily="34" charset="0"/>
              </a:rPr>
              <a:t> </a:t>
            </a:r>
            <a:r>
              <a:rPr lang="en-US" sz="1200" dirty="0" err="1">
                <a:latin typeface="Century Gothic" pitchFamily="34" charset="0"/>
              </a:rPr>
              <a:t>Nurhaliza</a:t>
            </a:r>
            <a:r>
              <a:rPr lang="en-US" sz="1200" dirty="0">
                <a:latin typeface="Century Gothic" pitchFamily="34" charset="0"/>
              </a:rPr>
              <a:t> Production for RTM at Green Cow Studio, Bandar Sri </a:t>
            </a:r>
            <a:r>
              <a:rPr lang="en-US" sz="1200" dirty="0" err="1">
                <a:latin typeface="Century Gothic" pitchFamily="34" charset="0"/>
              </a:rPr>
              <a:t>Damansara</a:t>
            </a:r>
            <a:r>
              <a:rPr lang="en-US" sz="1200" dirty="0">
                <a:latin typeface="Century Gothic" pitchFamily="34" charset="0"/>
              </a:rPr>
              <a:t>. </a:t>
            </a:r>
          </a:p>
          <a:p>
            <a:pPr>
              <a:lnSpc>
                <a:spcPct val="80000"/>
              </a:lnSpc>
            </a:pPr>
            <a:r>
              <a:rPr lang="en-US" sz="1200" dirty="0">
                <a:latin typeface="Century Gothic" pitchFamily="34" charset="0"/>
              </a:rPr>
              <a:t>She is all set to pursue her career in the broadcasting arena and simultaneously joined as the Assistant Producer at HNJ Pictures </a:t>
            </a:r>
            <a:r>
              <a:rPr lang="en-US" sz="1200" dirty="0" err="1">
                <a:latin typeface="Century Gothic" pitchFamily="34" charset="0"/>
              </a:rPr>
              <a:t>Sdn</a:t>
            </a:r>
            <a:r>
              <a:rPr lang="en-US" sz="1200" dirty="0">
                <a:latin typeface="Century Gothic" pitchFamily="34" charset="0"/>
              </a:rPr>
              <a:t> </a:t>
            </a:r>
            <a:r>
              <a:rPr lang="en-US" sz="1200" dirty="0" err="1">
                <a:latin typeface="Century Gothic" pitchFamily="34" charset="0"/>
              </a:rPr>
              <a:t>Bhd</a:t>
            </a:r>
            <a:r>
              <a:rPr lang="en-US" sz="1200" dirty="0">
                <a:latin typeface="Century Gothic" pitchFamily="34" charset="0"/>
              </a:rPr>
              <a:t> after graduated from MIIM.</a:t>
            </a:r>
          </a:p>
        </p:txBody>
      </p:sp>
      <p:sp>
        <p:nvSpPr>
          <p:cNvPr id="7" name="Slide Number Placeholder 6"/>
          <p:cNvSpPr>
            <a:spLocks noGrp="1"/>
          </p:cNvSpPr>
          <p:nvPr>
            <p:ph type="sldNum" sz="quarter" idx="12"/>
          </p:nvPr>
        </p:nvSpPr>
        <p:spPr/>
        <p:txBody>
          <a:bodyPr/>
          <a:lstStyle/>
          <a:p>
            <a:fld id="{19DA3D3E-0560-47D3-B34D-0433A9592503}" type="slidenum">
              <a:rPr lang="en-US" smtClean="0"/>
              <a:pPr/>
              <a:t>20</a:t>
            </a:fld>
            <a:endParaRPr lang="en-US"/>
          </a:p>
        </p:txBody>
      </p:sp>
      <p:sp>
        <p:nvSpPr>
          <p:cNvPr id="8" name="Footer Placeholder 7"/>
          <p:cNvSpPr>
            <a:spLocks noGrp="1"/>
          </p:cNvSpPr>
          <p:nvPr>
            <p:ph type="ftr" sz="quarter" idx="11"/>
          </p:nvPr>
        </p:nvSpPr>
        <p:spPr/>
        <p:txBody>
          <a:bodyPr/>
          <a:lstStyle/>
          <a:p>
            <a:r>
              <a:rPr lang="en-US" smtClean="0"/>
              <a:t>Company Profile</a:t>
            </a:r>
            <a:endParaRPr lang="en-US"/>
          </a:p>
        </p:txBody>
      </p:sp>
      <p:sp>
        <p:nvSpPr>
          <p:cNvPr id="6" name="TextBox 5"/>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extLst>
      <p:ext uri="{BB962C8B-B14F-4D97-AF65-F5344CB8AC3E}">
        <p14:creationId xmlns:p14="http://schemas.microsoft.com/office/powerpoint/2010/main" val="12829553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rrowheads="1"/>
          </p:cNvSpPr>
          <p:nvPr>
            <p:ph type="title"/>
          </p:nvPr>
        </p:nvSpPr>
        <p:spPr/>
        <p:txBody>
          <a:bodyPr/>
          <a:lstStyle/>
          <a:p>
            <a:pPr algn="r"/>
            <a:r>
              <a:rPr lang="en-US" dirty="0" smtClean="0">
                <a:solidFill>
                  <a:schemeClr val="bg1">
                    <a:lumMod val="75000"/>
                  </a:schemeClr>
                </a:solidFill>
              </a:rPr>
              <a:t>KEY PERSONNEL</a:t>
            </a:r>
            <a:endParaRPr lang="en-US" dirty="0">
              <a:solidFill>
                <a:schemeClr val="bg1">
                  <a:lumMod val="75000"/>
                </a:schemeClr>
              </a:solidFill>
            </a:endParaRPr>
          </a:p>
        </p:txBody>
      </p:sp>
      <p:sp>
        <p:nvSpPr>
          <p:cNvPr id="106499" name="Rectangle 3"/>
          <p:cNvSpPr>
            <a:spLocks noGrp="1" noChangeArrowheads="1"/>
          </p:cNvSpPr>
          <p:nvPr>
            <p:ph idx="1"/>
          </p:nvPr>
        </p:nvSpPr>
        <p:spPr/>
        <p:txBody>
          <a:bodyPr/>
          <a:lstStyle/>
          <a:p>
            <a:pPr marL="0" indent="0">
              <a:lnSpc>
                <a:spcPct val="80000"/>
              </a:lnSpc>
              <a:buNone/>
            </a:pPr>
            <a:r>
              <a:rPr lang="en-US" sz="1600" b="1" dirty="0">
                <a:latin typeface="Century Gothic" pitchFamily="34" charset="0"/>
              </a:rPr>
              <a:t>MOHAMAD ZALANI BIN KAMARUDDIN, </a:t>
            </a:r>
            <a:r>
              <a:rPr lang="en-US" sz="1600" b="1" dirty="0" smtClean="0">
                <a:latin typeface="Century Gothic" pitchFamily="34" charset="0"/>
              </a:rPr>
              <a:t>Technical Producer</a:t>
            </a:r>
            <a:endParaRPr lang="en-US" sz="1600" u="sng" dirty="0">
              <a:latin typeface="Century Gothic" pitchFamily="34" charset="0"/>
            </a:endParaRPr>
          </a:p>
          <a:p>
            <a:pPr>
              <a:lnSpc>
                <a:spcPct val="80000"/>
              </a:lnSpc>
              <a:buFont typeface="Wingdings" pitchFamily="2" charset="2"/>
              <a:buNone/>
            </a:pPr>
            <a:endParaRPr lang="en-US" sz="1200" dirty="0">
              <a:latin typeface="Century Gothic" pitchFamily="34" charset="0"/>
            </a:endParaRPr>
          </a:p>
          <a:p>
            <a:pPr>
              <a:lnSpc>
                <a:spcPct val="80000"/>
              </a:lnSpc>
            </a:pPr>
            <a:r>
              <a:rPr lang="en-US" sz="1200" dirty="0">
                <a:latin typeface="Century Gothic" pitchFamily="34" charset="0"/>
              </a:rPr>
              <a:t>Mohammad </a:t>
            </a:r>
            <a:r>
              <a:rPr lang="en-US" sz="1200" dirty="0" err="1">
                <a:latin typeface="Century Gothic" pitchFamily="34" charset="0"/>
              </a:rPr>
              <a:t>Zalani</a:t>
            </a:r>
            <a:r>
              <a:rPr lang="en-US" sz="1200" dirty="0">
                <a:latin typeface="Century Gothic" pitchFamily="34" charset="0"/>
              </a:rPr>
              <a:t> </a:t>
            </a:r>
            <a:r>
              <a:rPr lang="en-US" sz="1200" dirty="0" err="1">
                <a:latin typeface="Century Gothic" pitchFamily="34" charset="0"/>
              </a:rPr>
              <a:t>Kamaruddin’s</a:t>
            </a:r>
            <a:r>
              <a:rPr lang="en-US" sz="1200" dirty="0">
                <a:latin typeface="Century Gothic" pitchFamily="34" charset="0"/>
              </a:rPr>
              <a:t> credential in broadcasting and production-related field was years of work with TV3 and various production houses. As a production assistant in the News and Current Affairs Department, he was exposed to news coverage, scriptwriting and live productions both in the studios and on locations. He had assisted in the production of news </a:t>
            </a:r>
            <a:r>
              <a:rPr lang="en-US" sz="1200" dirty="0" err="1">
                <a:latin typeface="Century Gothic" pitchFamily="34" charset="0"/>
              </a:rPr>
              <a:t>programmes</a:t>
            </a:r>
            <a:r>
              <a:rPr lang="en-US" sz="1200" dirty="0">
                <a:latin typeface="Century Gothic" pitchFamily="34" charset="0"/>
              </a:rPr>
              <a:t> and magazine-type </a:t>
            </a:r>
            <a:r>
              <a:rPr lang="en-US" sz="1200" dirty="0" err="1">
                <a:latin typeface="Century Gothic" pitchFamily="34" charset="0"/>
              </a:rPr>
              <a:t>programmes</a:t>
            </a:r>
            <a:r>
              <a:rPr lang="en-US" sz="1200" dirty="0">
                <a:latin typeface="Century Gothic" pitchFamily="34" charset="0"/>
              </a:rPr>
              <a:t> such as </a:t>
            </a:r>
            <a:r>
              <a:rPr lang="en-US" sz="1200" i="1" dirty="0" err="1">
                <a:latin typeface="Century Gothic" pitchFamily="34" charset="0"/>
              </a:rPr>
              <a:t>Sekapur</a:t>
            </a:r>
            <a:r>
              <a:rPr lang="en-US" sz="1200" i="1" dirty="0">
                <a:latin typeface="Century Gothic" pitchFamily="34" charset="0"/>
              </a:rPr>
              <a:t> </a:t>
            </a:r>
            <a:r>
              <a:rPr lang="en-US" sz="1200" i="1" dirty="0" err="1">
                <a:latin typeface="Century Gothic" pitchFamily="34" charset="0"/>
              </a:rPr>
              <a:t>Sirih</a:t>
            </a:r>
            <a:r>
              <a:rPr lang="en-US" sz="1200" i="1" dirty="0">
                <a:latin typeface="Century Gothic" pitchFamily="34" charset="0"/>
              </a:rPr>
              <a:t>, </a:t>
            </a:r>
            <a:r>
              <a:rPr lang="en-US" sz="1200" i="1" dirty="0" err="1">
                <a:latin typeface="Century Gothic" pitchFamily="34" charset="0"/>
              </a:rPr>
              <a:t>Majalah</a:t>
            </a:r>
            <a:r>
              <a:rPr lang="en-US" sz="1200" i="1" dirty="0">
                <a:latin typeface="Century Gothic" pitchFamily="34" charset="0"/>
              </a:rPr>
              <a:t> </a:t>
            </a:r>
            <a:r>
              <a:rPr lang="en-US" sz="1200" i="1" dirty="0" err="1">
                <a:latin typeface="Century Gothic" pitchFamily="34" charset="0"/>
              </a:rPr>
              <a:t>Tiga</a:t>
            </a:r>
            <a:r>
              <a:rPr lang="en-US" sz="1200" i="1" dirty="0">
                <a:latin typeface="Century Gothic" pitchFamily="34" charset="0"/>
              </a:rPr>
              <a:t>, Nona</a:t>
            </a:r>
            <a:r>
              <a:rPr lang="en-US" sz="1200" dirty="0">
                <a:latin typeface="Century Gothic" pitchFamily="34" charset="0"/>
              </a:rPr>
              <a:t> and </a:t>
            </a:r>
            <a:r>
              <a:rPr lang="en-US" sz="1200" i="1" dirty="0">
                <a:latin typeface="Century Gothic" pitchFamily="34" charset="0"/>
              </a:rPr>
              <a:t>Memo</a:t>
            </a:r>
            <a:r>
              <a:rPr lang="en-US" sz="1200" dirty="0">
                <a:latin typeface="Century Gothic" pitchFamily="34" charset="0"/>
              </a:rPr>
              <a:t>.</a:t>
            </a:r>
          </a:p>
          <a:p>
            <a:pPr>
              <a:lnSpc>
                <a:spcPct val="80000"/>
              </a:lnSpc>
            </a:pPr>
            <a:endParaRPr lang="en-US" sz="1200" dirty="0">
              <a:latin typeface="Century Gothic" pitchFamily="34" charset="0"/>
            </a:endParaRPr>
          </a:p>
          <a:p>
            <a:pPr>
              <a:lnSpc>
                <a:spcPct val="80000"/>
              </a:lnSpc>
            </a:pPr>
            <a:r>
              <a:rPr lang="en-US" sz="1200" dirty="0">
                <a:latin typeface="Century Gothic" pitchFamily="34" charset="0"/>
              </a:rPr>
              <a:t>He left TV3 to work with various production houses that included Scene Creative </a:t>
            </a:r>
            <a:r>
              <a:rPr lang="en-US" sz="1200" dirty="0" err="1">
                <a:latin typeface="Century Gothic" pitchFamily="34" charset="0"/>
              </a:rPr>
              <a:t>Sdn</a:t>
            </a:r>
            <a:r>
              <a:rPr lang="en-US" sz="1200" dirty="0">
                <a:latin typeface="Century Gothic" pitchFamily="34" charset="0"/>
              </a:rPr>
              <a:t> </a:t>
            </a:r>
            <a:r>
              <a:rPr lang="en-US" sz="1200" dirty="0" err="1">
                <a:latin typeface="Century Gothic" pitchFamily="34" charset="0"/>
              </a:rPr>
              <a:t>Bhd</a:t>
            </a:r>
            <a:r>
              <a:rPr lang="en-US" sz="1200" dirty="0">
                <a:latin typeface="Century Gothic" pitchFamily="34" charset="0"/>
              </a:rPr>
              <a:t>, Prime Time Communications </a:t>
            </a:r>
            <a:r>
              <a:rPr lang="en-US" sz="1200" dirty="0" err="1">
                <a:latin typeface="Century Gothic" pitchFamily="34" charset="0"/>
              </a:rPr>
              <a:t>Sdn</a:t>
            </a:r>
            <a:r>
              <a:rPr lang="en-US" sz="1200" dirty="0">
                <a:latin typeface="Century Gothic" pitchFamily="34" charset="0"/>
              </a:rPr>
              <a:t> </a:t>
            </a:r>
            <a:r>
              <a:rPr lang="en-US" sz="1200" dirty="0" err="1">
                <a:latin typeface="Century Gothic" pitchFamily="34" charset="0"/>
              </a:rPr>
              <a:t>Bhd</a:t>
            </a:r>
            <a:r>
              <a:rPr lang="en-US" sz="1200" dirty="0">
                <a:latin typeface="Century Gothic" pitchFamily="34" charset="0"/>
              </a:rPr>
              <a:t>, and </a:t>
            </a:r>
            <a:r>
              <a:rPr lang="en-US" sz="1200" dirty="0" err="1">
                <a:latin typeface="Century Gothic" pitchFamily="34" charset="0"/>
              </a:rPr>
              <a:t>Paulmod</a:t>
            </a:r>
            <a:r>
              <a:rPr lang="en-US" sz="1200" dirty="0">
                <a:latin typeface="Century Gothic" pitchFamily="34" charset="0"/>
              </a:rPr>
              <a:t> Corporation </a:t>
            </a:r>
            <a:r>
              <a:rPr lang="en-US" sz="1200" dirty="0" err="1">
                <a:latin typeface="Century Gothic" pitchFamily="34" charset="0"/>
              </a:rPr>
              <a:t>Sdn</a:t>
            </a:r>
            <a:r>
              <a:rPr lang="en-US" sz="1200" dirty="0">
                <a:latin typeface="Century Gothic" pitchFamily="34" charset="0"/>
              </a:rPr>
              <a:t> Bhd. Between these production houses he had worked in the production of made-for-TV </a:t>
            </a:r>
            <a:r>
              <a:rPr lang="en-US" sz="1200" dirty="0" err="1">
                <a:latin typeface="Century Gothic" pitchFamily="34" charset="0"/>
              </a:rPr>
              <a:t>programmes</a:t>
            </a:r>
            <a:r>
              <a:rPr lang="en-US" sz="1200" dirty="0">
                <a:latin typeface="Century Gothic" pitchFamily="34" charset="0"/>
              </a:rPr>
              <a:t> such as </a:t>
            </a:r>
            <a:r>
              <a:rPr lang="en-US" sz="1200" i="1" dirty="0">
                <a:latin typeface="Century Gothic" pitchFamily="34" charset="0"/>
              </a:rPr>
              <a:t>Ad-din</a:t>
            </a:r>
            <a:r>
              <a:rPr lang="en-US" sz="1200" dirty="0">
                <a:latin typeface="Century Gothic" pitchFamily="34" charset="0"/>
              </a:rPr>
              <a:t> (a religious </a:t>
            </a:r>
            <a:r>
              <a:rPr lang="en-US" sz="1200" dirty="0" err="1">
                <a:latin typeface="Century Gothic" pitchFamily="34" charset="0"/>
              </a:rPr>
              <a:t>programme</a:t>
            </a:r>
            <a:r>
              <a:rPr lang="en-US" sz="1200" dirty="0">
                <a:latin typeface="Century Gothic" pitchFamily="34" charset="0"/>
              </a:rPr>
              <a:t>), </a:t>
            </a:r>
            <a:r>
              <a:rPr lang="en-US" sz="1200" i="1" dirty="0">
                <a:latin typeface="Century Gothic" pitchFamily="34" charset="0"/>
              </a:rPr>
              <a:t>Asia </a:t>
            </a:r>
            <a:r>
              <a:rPr lang="en-US" sz="1200" i="1" dirty="0" err="1">
                <a:latin typeface="Century Gothic" pitchFamily="34" charset="0"/>
              </a:rPr>
              <a:t>Hebat</a:t>
            </a:r>
            <a:r>
              <a:rPr lang="en-US" sz="1200" dirty="0">
                <a:latin typeface="Century Gothic" pitchFamily="34" charset="0"/>
              </a:rPr>
              <a:t>, </a:t>
            </a:r>
            <a:r>
              <a:rPr lang="en-US" sz="1200" i="1" dirty="0" err="1">
                <a:latin typeface="Century Gothic" pitchFamily="34" charset="0"/>
              </a:rPr>
              <a:t>Saudagar</a:t>
            </a:r>
            <a:r>
              <a:rPr lang="en-US" sz="1200" i="1" dirty="0">
                <a:latin typeface="Century Gothic" pitchFamily="34" charset="0"/>
              </a:rPr>
              <a:t> </a:t>
            </a:r>
            <a:r>
              <a:rPr lang="en-US" sz="1200" i="1" dirty="0" err="1">
                <a:latin typeface="Century Gothic" pitchFamily="34" charset="0"/>
              </a:rPr>
              <a:t>Senja</a:t>
            </a:r>
            <a:r>
              <a:rPr lang="en-US" sz="1200" dirty="0">
                <a:latin typeface="Century Gothic" pitchFamily="34" charset="0"/>
              </a:rPr>
              <a:t> (documentary), </a:t>
            </a:r>
            <a:r>
              <a:rPr lang="en-US" sz="1200" i="1" dirty="0">
                <a:latin typeface="Century Gothic" pitchFamily="34" charset="0"/>
              </a:rPr>
              <a:t>Life Line</a:t>
            </a:r>
            <a:r>
              <a:rPr lang="en-US" sz="1200" dirty="0">
                <a:latin typeface="Century Gothic" pitchFamily="34" charset="0"/>
              </a:rPr>
              <a:t> (semi-documentary), </a:t>
            </a:r>
            <a:r>
              <a:rPr lang="en-US" sz="1200" i="1" dirty="0" err="1">
                <a:latin typeface="Century Gothic" pitchFamily="34" charset="0"/>
              </a:rPr>
              <a:t>Belajar</a:t>
            </a:r>
            <a:r>
              <a:rPr lang="en-US" sz="1200" i="1" dirty="0">
                <a:latin typeface="Century Gothic" pitchFamily="34" charset="0"/>
              </a:rPr>
              <a:t> </a:t>
            </a:r>
            <a:r>
              <a:rPr lang="en-US" sz="1200" i="1" dirty="0" err="1">
                <a:latin typeface="Century Gothic" pitchFamily="34" charset="0"/>
              </a:rPr>
              <a:t>Jawi</a:t>
            </a:r>
            <a:r>
              <a:rPr lang="en-US" sz="1200" dirty="0">
                <a:latin typeface="Century Gothic" pitchFamily="34" charset="0"/>
              </a:rPr>
              <a:t> (educational), </a:t>
            </a:r>
            <a:r>
              <a:rPr lang="en-US" sz="1200" i="1" dirty="0">
                <a:latin typeface="Century Gothic" pitchFamily="34" charset="0"/>
              </a:rPr>
              <a:t>Dari BSKL, </a:t>
            </a:r>
            <a:r>
              <a:rPr lang="en-US" sz="1200" i="1" dirty="0" err="1">
                <a:latin typeface="Century Gothic" pitchFamily="34" charset="0"/>
              </a:rPr>
              <a:t>Muamalah</a:t>
            </a:r>
            <a:r>
              <a:rPr lang="en-US" sz="1200" i="1" dirty="0">
                <a:latin typeface="Century Gothic" pitchFamily="34" charset="0"/>
              </a:rPr>
              <a:t>, </a:t>
            </a:r>
            <a:r>
              <a:rPr lang="en-US" sz="1200" i="1" dirty="0" err="1">
                <a:latin typeface="Century Gothic" pitchFamily="34" charset="0"/>
              </a:rPr>
              <a:t>Niaga</a:t>
            </a:r>
            <a:r>
              <a:rPr lang="en-US" sz="1200" dirty="0">
                <a:latin typeface="Century Gothic" pitchFamily="34" charset="0"/>
              </a:rPr>
              <a:t> (economics), </a:t>
            </a:r>
            <a:r>
              <a:rPr lang="en-US" sz="1200" i="1" dirty="0" err="1">
                <a:latin typeface="Century Gothic" pitchFamily="34" charset="0"/>
              </a:rPr>
              <a:t>Doktor</a:t>
            </a:r>
            <a:r>
              <a:rPr lang="en-US" sz="1200" dirty="0">
                <a:latin typeface="Century Gothic" pitchFamily="34" charset="0"/>
              </a:rPr>
              <a:t> (pilot for a medical </a:t>
            </a:r>
            <a:r>
              <a:rPr lang="en-US" sz="1200" dirty="0" err="1">
                <a:latin typeface="Century Gothic" pitchFamily="34" charset="0"/>
              </a:rPr>
              <a:t>programme</a:t>
            </a:r>
            <a:r>
              <a:rPr lang="en-US" sz="1200" dirty="0">
                <a:latin typeface="Century Gothic" pitchFamily="34" charset="0"/>
              </a:rPr>
              <a:t>), </a:t>
            </a:r>
            <a:r>
              <a:rPr lang="en-US" sz="1200" i="1" dirty="0" err="1">
                <a:latin typeface="Century Gothic" pitchFamily="34" charset="0"/>
              </a:rPr>
              <a:t>Lensa</a:t>
            </a:r>
            <a:r>
              <a:rPr lang="en-US" sz="1200" dirty="0">
                <a:latin typeface="Century Gothic" pitchFamily="34" charset="0"/>
              </a:rPr>
              <a:t> (pilot for a current affairs </a:t>
            </a:r>
            <a:r>
              <a:rPr lang="en-US" sz="1200" dirty="0" err="1">
                <a:latin typeface="Century Gothic" pitchFamily="34" charset="0"/>
              </a:rPr>
              <a:t>programme</a:t>
            </a:r>
            <a:r>
              <a:rPr lang="en-US" sz="1200" dirty="0">
                <a:latin typeface="Century Gothic" pitchFamily="34" charset="0"/>
              </a:rPr>
              <a:t>), </a:t>
            </a:r>
            <a:r>
              <a:rPr lang="en-US" sz="1200" i="1" dirty="0" err="1">
                <a:latin typeface="Century Gothic" pitchFamily="34" charset="0"/>
              </a:rPr>
              <a:t>Lembah</a:t>
            </a:r>
            <a:r>
              <a:rPr lang="en-US" sz="1200" i="1" dirty="0">
                <a:latin typeface="Century Gothic" pitchFamily="34" charset="0"/>
              </a:rPr>
              <a:t> Fauna, 1,2,3 </a:t>
            </a:r>
            <a:r>
              <a:rPr lang="en-US" sz="1200" i="1" dirty="0" err="1">
                <a:latin typeface="Century Gothic" pitchFamily="34" charset="0"/>
              </a:rPr>
              <a:t>Lekuk</a:t>
            </a:r>
            <a:r>
              <a:rPr lang="en-US" sz="1200" i="1" dirty="0">
                <a:latin typeface="Century Gothic" pitchFamily="34" charset="0"/>
              </a:rPr>
              <a:t>, </a:t>
            </a:r>
            <a:r>
              <a:rPr lang="en-US" sz="1200" i="1" dirty="0" err="1">
                <a:latin typeface="Century Gothic" pitchFamily="34" charset="0"/>
              </a:rPr>
              <a:t>Andora</a:t>
            </a:r>
            <a:r>
              <a:rPr lang="en-US" sz="1200" dirty="0">
                <a:latin typeface="Century Gothic" pitchFamily="34" charset="0"/>
              </a:rPr>
              <a:t> (children’s </a:t>
            </a:r>
            <a:r>
              <a:rPr lang="en-US" sz="1200" dirty="0" err="1">
                <a:latin typeface="Century Gothic" pitchFamily="34" charset="0"/>
              </a:rPr>
              <a:t>programme</a:t>
            </a:r>
            <a:r>
              <a:rPr lang="en-US" sz="1200" dirty="0">
                <a:latin typeface="Century Gothic" pitchFamily="34" charset="0"/>
              </a:rPr>
              <a:t>), </a:t>
            </a:r>
            <a:r>
              <a:rPr lang="en-US" sz="1200" i="1" dirty="0" err="1">
                <a:latin typeface="Century Gothic" pitchFamily="34" charset="0"/>
              </a:rPr>
              <a:t>Hijau</a:t>
            </a:r>
            <a:r>
              <a:rPr lang="en-US" sz="1200" dirty="0">
                <a:latin typeface="Century Gothic" pitchFamily="34" charset="0"/>
              </a:rPr>
              <a:t> (environmental </a:t>
            </a:r>
            <a:r>
              <a:rPr lang="en-US" sz="1200" dirty="0" err="1">
                <a:latin typeface="Century Gothic" pitchFamily="34" charset="0"/>
              </a:rPr>
              <a:t>programme</a:t>
            </a:r>
            <a:r>
              <a:rPr lang="en-US" sz="1200" dirty="0">
                <a:latin typeface="Century Gothic" pitchFamily="34" charset="0"/>
              </a:rPr>
              <a:t>), and </a:t>
            </a:r>
            <a:r>
              <a:rPr lang="en-US" sz="1200" i="1" dirty="0" err="1">
                <a:latin typeface="Century Gothic" pitchFamily="34" charset="0"/>
              </a:rPr>
              <a:t>Wanita</a:t>
            </a:r>
            <a:r>
              <a:rPr lang="en-US" sz="1200" i="1" dirty="0">
                <a:latin typeface="Century Gothic" pitchFamily="34" charset="0"/>
              </a:rPr>
              <a:t> </a:t>
            </a:r>
            <a:r>
              <a:rPr lang="en-US" sz="1200" i="1" dirty="0" err="1">
                <a:latin typeface="Century Gothic" pitchFamily="34" charset="0"/>
              </a:rPr>
              <a:t>Hari</a:t>
            </a:r>
            <a:r>
              <a:rPr lang="en-US" sz="1200" i="1" dirty="0">
                <a:latin typeface="Century Gothic" pitchFamily="34" charset="0"/>
              </a:rPr>
              <a:t> </a:t>
            </a:r>
            <a:r>
              <a:rPr lang="en-US" sz="1200" i="1" dirty="0" err="1">
                <a:latin typeface="Century Gothic" pitchFamily="34" charset="0"/>
              </a:rPr>
              <a:t>Ini</a:t>
            </a:r>
            <a:r>
              <a:rPr lang="en-US" sz="1200" dirty="0">
                <a:latin typeface="Century Gothic" pitchFamily="34" charset="0"/>
              </a:rPr>
              <a:t> (for </a:t>
            </a:r>
            <a:r>
              <a:rPr lang="en-US" sz="1200" i="1" dirty="0" err="1">
                <a:latin typeface="Century Gothic" pitchFamily="34" charset="0"/>
              </a:rPr>
              <a:t>Suasana</a:t>
            </a:r>
            <a:r>
              <a:rPr lang="en-US" sz="1200" dirty="0">
                <a:latin typeface="Century Gothic" pitchFamily="34" charset="0"/>
              </a:rPr>
              <a:t> &amp; </a:t>
            </a:r>
            <a:r>
              <a:rPr lang="en-US" sz="1200" i="1" dirty="0" err="1">
                <a:latin typeface="Century Gothic" pitchFamily="34" charset="0"/>
              </a:rPr>
              <a:t>Petua</a:t>
            </a:r>
            <a:r>
              <a:rPr lang="en-US" sz="1200" dirty="0">
                <a:latin typeface="Century Gothic" pitchFamily="34" charset="0"/>
              </a:rPr>
              <a:t> segments )</a:t>
            </a:r>
          </a:p>
          <a:p>
            <a:pPr>
              <a:lnSpc>
                <a:spcPct val="80000"/>
              </a:lnSpc>
            </a:pPr>
            <a:endParaRPr lang="en-US" sz="1200" dirty="0">
              <a:latin typeface="Century Gothic" pitchFamily="34" charset="0"/>
            </a:endParaRPr>
          </a:p>
        </p:txBody>
      </p:sp>
      <p:sp>
        <p:nvSpPr>
          <p:cNvPr id="7" name="Slide Number Placeholder 6"/>
          <p:cNvSpPr>
            <a:spLocks noGrp="1"/>
          </p:cNvSpPr>
          <p:nvPr>
            <p:ph type="sldNum" sz="quarter" idx="12"/>
          </p:nvPr>
        </p:nvSpPr>
        <p:spPr/>
        <p:txBody>
          <a:bodyPr/>
          <a:lstStyle/>
          <a:p>
            <a:fld id="{19DA3D3E-0560-47D3-B34D-0433A9592503}" type="slidenum">
              <a:rPr lang="en-US" smtClean="0"/>
              <a:pPr/>
              <a:t>21</a:t>
            </a:fld>
            <a:endParaRPr lang="en-US"/>
          </a:p>
        </p:txBody>
      </p:sp>
      <p:sp>
        <p:nvSpPr>
          <p:cNvPr id="8" name="Footer Placeholder 7"/>
          <p:cNvSpPr>
            <a:spLocks noGrp="1"/>
          </p:cNvSpPr>
          <p:nvPr>
            <p:ph type="ftr" sz="quarter" idx="11"/>
          </p:nvPr>
        </p:nvSpPr>
        <p:spPr/>
        <p:txBody>
          <a:bodyPr/>
          <a:lstStyle/>
          <a:p>
            <a:r>
              <a:rPr lang="en-US" smtClean="0"/>
              <a:t>Company Profile</a:t>
            </a:r>
            <a:endParaRPr lang="en-US"/>
          </a:p>
        </p:txBody>
      </p:sp>
      <p:sp>
        <p:nvSpPr>
          <p:cNvPr id="6" name="TextBox 5"/>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extLst>
      <p:ext uri="{BB962C8B-B14F-4D97-AF65-F5344CB8AC3E}">
        <p14:creationId xmlns:p14="http://schemas.microsoft.com/office/powerpoint/2010/main" val="35269493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rrowheads="1"/>
          </p:cNvSpPr>
          <p:nvPr>
            <p:ph type="title"/>
          </p:nvPr>
        </p:nvSpPr>
        <p:spPr/>
        <p:txBody>
          <a:bodyPr/>
          <a:lstStyle/>
          <a:p>
            <a:pPr algn="r"/>
            <a:r>
              <a:rPr lang="en-US" dirty="0">
                <a:solidFill>
                  <a:schemeClr val="bg1">
                    <a:lumMod val="75000"/>
                  </a:schemeClr>
                </a:solidFill>
              </a:rPr>
              <a:t>KEY PERSONNEL</a:t>
            </a:r>
          </a:p>
        </p:txBody>
      </p:sp>
      <p:sp>
        <p:nvSpPr>
          <p:cNvPr id="141315" name="Rectangle 3"/>
          <p:cNvSpPr>
            <a:spLocks noGrp="1" noChangeArrowheads="1"/>
          </p:cNvSpPr>
          <p:nvPr>
            <p:ph idx="1"/>
          </p:nvPr>
        </p:nvSpPr>
        <p:spPr>
          <a:xfrm>
            <a:off x="457200" y="1143000"/>
            <a:ext cx="8229600" cy="4800600"/>
          </a:xfrm>
        </p:spPr>
        <p:txBody>
          <a:bodyPr/>
          <a:lstStyle/>
          <a:p>
            <a:pPr marL="0" indent="0">
              <a:lnSpc>
                <a:spcPct val="80000"/>
              </a:lnSpc>
              <a:buNone/>
            </a:pPr>
            <a:r>
              <a:rPr lang="en-US" sz="1600" b="1" dirty="0" smtClean="0">
                <a:latin typeface="Century Gothic" pitchFamily="34" charset="0"/>
              </a:rPr>
              <a:t>SYAHEEZAM </a:t>
            </a:r>
            <a:r>
              <a:rPr lang="en-US" sz="1600" b="1" dirty="0">
                <a:latin typeface="Century Gothic" pitchFamily="34" charset="0"/>
              </a:rPr>
              <a:t>BIN ZAKARIA, </a:t>
            </a:r>
            <a:r>
              <a:rPr lang="en-US" sz="1600" b="1" dirty="0" smtClean="0">
                <a:latin typeface="Century Gothic" pitchFamily="34" charset="0"/>
              </a:rPr>
              <a:t>Production Manager/Scriptwriter</a:t>
            </a:r>
            <a:endParaRPr lang="en-US" sz="1600" b="1" dirty="0">
              <a:latin typeface="Century Gothic" pitchFamily="34" charset="0"/>
            </a:endParaRPr>
          </a:p>
          <a:p>
            <a:pPr>
              <a:lnSpc>
                <a:spcPct val="80000"/>
              </a:lnSpc>
            </a:pPr>
            <a:r>
              <a:rPr lang="en-US" sz="1050" dirty="0" err="1">
                <a:latin typeface="Century Gothic" pitchFamily="34" charset="0"/>
              </a:rPr>
              <a:t>Syaheezam</a:t>
            </a:r>
            <a:r>
              <a:rPr lang="en-US" sz="1050" dirty="0">
                <a:latin typeface="Century Gothic" pitchFamily="34" charset="0"/>
              </a:rPr>
              <a:t> hold a Degree in Mass Communication (Advertising) from </a:t>
            </a:r>
            <a:r>
              <a:rPr lang="en-US" sz="1050" dirty="0" err="1">
                <a:latin typeface="Century Gothic" pitchFamily="34" charset="0"/>
              </a:rPr>
              <a:t>Universiti</a:t>
            </a:r>
            <a:r>
              <a:rPr lang="en-US" sz="1050" dirty="0">
                <a:latin typeface="Century Gothic" pitchFamily="34" charset="0"/>
              </a:rPr>
              <a:t> </a:t>
            </a:r>
            <a:r>
              <a:rPr lang="en-US" sz="1050" dirty="0" err="1">
                <a:latin typeface="Century Gothic" pitchFamily="34" charset="0"/>
              </a:rPr>
              <a:t>Teknologi</a:t>
            </a:r>
            <a:r>
              <a:rPr lang="en-US" sz="1050" dirty="0">
                <a:latin typeface="Century Gothic" pitchFamily="34" charset="0"/>
              </a:rPr>
              <a:t> MARA, 1997. He has vast experience in the field of Mass Communication, in relation with the field of production management and scriptwriting forte. After graduating from </a:t>
            </a:r>
            <a:r>
              <a:rPr lang="en-US" sz="1050" dirty="0" err="1">
                <a:latin typeface="Century Gothic" pitchFamily="34" charset="0"/>
              </a:rPr>
              <a:t>UiTM</a:t>
            </a:r>
            <a:r>
              <a:rPr lang="en-US" sz="1050" dirty="0">
                <a:latin typeface="Century Gothic" pitchFamily="34" charset="0"/>
              </a:rPr>
              <a:t>, he pursued various job functions as freelancer with local production houses.</a:t>
            </a:r>
            <a:endParaRPr lang="en-US" sz="1050" b="1" dirty="0">
              <a:latin typeface="Century Gothic" pitchFamily="34" charset="0"/>
            </a:endParaRPr>
          </a:p>
          <a:p>
            <a:pPr>
              <a:lnSpc>
                <a:spcPct val="80000"/>
              </a:lnSpc>
            </a:pPr>
            <a:r>
              <a:rPr lang="en-US" sz="1050" b="1" dirty="0">
                <a:latin typeface="Century Gothic" pitchFamily="34" charset="0"/>
              </a:rPr>
              <a:t>EXPERIENCE</a:t>
            </a:r>
          </a:p>
          <a:p>
            <a:pPr>
              <a:lnSpc>
                <a:spcPct val="80000"/>
              </a:lnSpc>
            </a:pPr>
            <a:r>
              <a:rPr lang="en-US" sz="1050" u="sng" dirty="0">
                <a:latin typeface="Century Gothic" pitchFamily="34" charset="0"/>
              </a:rPr>
              <a:t>FREELANCE ( PRODUCTION MANAGER )</a:t>
            </a:r>
            <a:endParaRPr lang="en-US" sz="1050" b="1" dirty="0">
              <a:latin typeface="Century Gothic" pitchFamily="34" charset="0"/>
            </a:endParaRPr>
          </a:p>
          <a:p>
            <a:pPr>
              <a:lnSpc>
                <a:spcPct val="80000"/>
              </a:lnSpc>
            </a:pPr>
            <a:r>
              <a:rPr lang="en-US" sz="1050" dirty="0">
                <a:latin typeface="Century Gothic" pitchFamily="34" charset="0"/>
              </a:rPr>
              <a:t>‘</a:t>
            </a:r>
            <a:r>
              <a:rPr lang="en-US" sz="1050" dirty="0" err="1">
                <a:latin typeface="Century Gothic" pitchFamily="34" charset="0"/>
              </a:rPr>
              <a:t>Kebaya</a:t>
            </a:r>
            <a:r>
              <a:rPr lang="en-US" sz="1050" dirty="0">
                <a:latin typeface="Century Gothic" pitchFamily="34" charset="0"/>
              </a:rPr>
              <a:t> </a:t>
            </a:r>
            <a:r>
              <a:rPr lang="en-US" sz="1050" dirty="0" err="1">
                <a:latin typeface="Century Gothic" pitchFamily="34" charset="0"/>
              </a:rPr>
              <a:t>Biru</a:t>
            </a:r>
            <a:r>
              <a:rPr lang="en-US" sz="1050" dirty="0">
                <a:latin typeface="Century Gothic" pitchFamily="34" charset="0"/>
              </a:rPr>
              <a:t>’ </a:t>
            </a:r>
            <a:r>
              <a:rPr lang="en-US" sz="1050" dirty="0" err="1">
                <a:latin typeface="Century Gothic" pitchFamily="34" charset="0"/>
              </a:rPr>
              <a:t>Telemovie</a:t>
            </a:r>
            <a:r>
              <a:rPr lang="en-US" sz="1050" dirty="0">
                <a:latin typeface="Century Gothic" pitchFamily="34" charset="0"/>
              </a:rPr>
              <a:t> (RTM –</a:t>
            </a:r>
            <a:r>
              <a:rPr lang="en-US" sz="1050" dirty="0" err="1">
                <a:latin typeface="Century Gothic" pitchFamily="34" charset="0"/>
              </a:rPr>
              <a:t>Makmur</a:t>
            </a:r>
            <a:r>
              <a:rPr lang="en-US" sz="1050" dirty="0">
                <a:latin typeface="Century Gothic" pitchFamily="34" charset="0"/>
              </a:rPr>
              <a:t> </a:t>
            </a:r>
            <a:r>
              <a:rPr lang="en-US" sz="1050" dirty="0" err="1">
                <a:latin typeface="Century Gothic" pitchFamily="34" charset="0"/>
              </a:rPr>
              <a:t>Megah</a:t>
            </a:r>
            <a:r>
              <a:rPr lang="en-US" sz="1050" dirty="0">
                <a:latin typeface="Century Gothic" pitchFamily="34" charset="0"/>
              </a:rPr>
              <a:t>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Seharum</a:t>
            </a:r>
            <a:r>
              <a:rPr lang="en-US" sz="1050" dirty="0">
                <a:latin typeface="Century Gothic" pitchFamily="34" charset="0"/>
              </a:rPr>
              <a:t> </a:t>
            </a:r>
            <a:r>
              <a:rPr lang="en-US" sz="1050" dirty="0" err="1">
                <a:latin typeface="Century Gothic" pitchFamily="34" charset="0"/>
              </a:rPr>
              <a:t>Kasturi</a:t>
            </a:r>
            <a:r>
              <a:rPr lang="en-US" sz="1050" dirty="0">
                <a:latin typeface="Century Gothic" pitchFamily="34" charset="0"/>
              </a:rPr>
              <a:t>’ 13 Episodes Drama (RTM – </a:t>
            </a:r>
            <a:r>
              <a:rPr lang="en-US" sz="1050" dirty="0" err="1">
                <a:latin typeface="Century Gothic" pitchFamily="34" charset="0"/>
              </a:rPr>
              <a:t>Gemilang</a:t>
            </a:r>
            <a:r>
              <a:rPr lang="en-US" sz="1050" dirty="0">
                <a:latin typeface="Century Gothic" pitchFamily="34" charset="0"/>
              </a:rPr>
              <a:t> Network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Teratak</a:t>
            </a:r>
            <a:r>
              <a:rPr lang="en-US" sz="1050" dirty="0">
                <a:latin typeface="Century Gothic" pitchFamily="34" charset="0"/>
              </a:rPr>
              <a:t> </a:t>
            </a:r>
            <a:r>
              <a:rPr lang="en-US" sz="1050" dirty="0" err="1">
                <a:latin typeface="Century Gothic" pitchFamily="34" charset="0"/>
              </a:rPr>
              <a:t>Impian</a:t>
            </a:r>
            <a:r>
              <a:rPr lang="en-US" sz="1050" dirty="0">
                <a:latin typeface="Century Gothic" pitchFamily="34" charset="0"/>
              </a:rPr>
              <a:t>’ 26 Episodes Drama (RTM-</a:t>
            </a:r>
            <a:r>
              <a:rPr lang="en-US" sz="1050" dirty="0" err="1">
                <a:latin typeface="Century Gothic" pitchFamily="34" charset="0"/>
              </a:rPr>
              <a:t>Shazs</a:t>
            </a:r>
            <a:r>
              <a:rPr lang="en-US" sz="1050" dirty="0">
                <a:latin typeface="Century Gothic" pitchFamily="34" charset="0"/>
              </a:rPr>
              <a:t> Distributions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Dendam</a:t>
            </a:r>
            <a:r>
              <a:rPr lang="en-US" sz="1050" dirty="0">
                <a:latin typeface="Century Gothic" pitchFamily="34" charset="0"/>
              </a:rPr>
              <a:t>, </a:t>
            </a:r>
            <a:r>
              <a:rPr lang="en-US" sz="1050" dirty="0" err="1">
                <a:latin typeface="Century Gothic" pitchFamily="34" charset="0"/>
              </a:rPr>
              <a:t>Dosa</a:t>
            </a:r>
            <a:r>
              <a:rPr lang="en-US" sz="1050" dirty="0">
                <a:latin typeface="Century Gothic" pitchFamily="34" charset="0"/>
              </a:rPr>
              <a:t> Dan </a:t>
            </a:r>
            <a:r>
              <a:rPr lang="en-US" sz="1050" dirty="0" err="1">
                <a:latin typeface="Century Gothic" pitchFamily="34" charset="0"/>
              </a:rPr>
              <a:t>Doa</a:t>
            </a:r>
            <a:r>
              <a:rPr lang="en-US" sz="1050" dirty="0">
                <a:latin typeface="Century Gothic" pitchFamily="34" charset="0"/>
              </a:rPr>
              <a:t>’ 6 Episodes Drama (ASTRO – World Evolution Brain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Rabunnya</a:t>
            </a:r>
            <a:r>
              <a:rPr lang="en-US" sz="1050" dirty="0">
                <a:latin typeface="Century Gothic" pitchFamily="34" charset="0"/>
              </a:rPr>
              <a:t> </a:t>
            </a:r>
            <a:r>
              <a:rPr lang="en-US" sz="1050" dirty="0" err="1">
                <a:latin typeface="Century Gothic" pitchFamily="34" charset="0"/>
              </a:rPr>
              <a:t>Cinta</a:t>
            </a:r>
            <a:r>
              <a:rPr lang="en-US" sz="1050" dirty="0">
                <a:latin typeface="Century Gothic" pitchFamily="34" charset="0"/>
              </a:rPr>
              <a:t>’ 13 Episodes Drama (ASTRO – World Evolution Brain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‘Chinese New Year - </a:t>
            </a:r>
            <a:r>
              <a:rPr lang="en-US" sz="1050" dirty="0" err="1">
                <a:latin typeface="Century Gothic" pitchFamily="34" charset="0"/>
              </a:rPr>
              <a:t>Drinho</a:t>
            </a:r>
            <a:r>
              <a:rPr lang="en-US" sz="1050" dirty="0">
                <a:latin typeface="Century Gothic" pitchFamily="34" charset="0"/>
              </a:rPr>
              <a:t>’ Promo (8TV- Media Prima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Syahirah</a:t>
            </a:r>
            <a:r>
              <a:rPr lang="en-US" sz="1050" dirty="0">
                <a:latin typeface="Century Gothic" pitchFamily="34" charset="0"/>
              </a:rPr>
              <a:t> </a:t>
            </a:r>
            <a:r>
              <a:rPr lang="en-US" sz="1050" dirty="0" err="1">
                <a:latin typeface="Century Gothic" pitchFamily="34" charset="0"/>
              </a:rPr>
              <a:t>Keanggunan</a:t>
            </a:r>
            <a:r>
              <a:rPr lang="en-US" sz="1050" dirty="0">
                <a:latin typeface="Century Gothic" pitchFamily="34" charset="0"/>
              </a:rPr>
              <a:t> </a:t>
            </a:r>
            <a:r>
              <a:rPr lang="en-US" sz="1050" dirty="0" err="1">
                <a:latin typeface="Century Gothic" pitchFamily="34" charset="0"/>
              </a:rPr>
              <a:t>Sejati</a:t>
            </a:r>
            <a:r>
              <a:rPr lang="en-US" sz="1050" dirty="0">
                <a:latin typeface="Century Gothic" pitchFamily="34" charset="0"/>
              </a:rPr>
              <a:t>’ 6 Episodes Reality Make Over (TV9 – Media Prima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Selamat</a:t>
            </a:r>
            <a:r>
              <a:rPr lang="en-US" sz="1050" dirty="0">
                <a:latin typeface="Century Gothic" pitchFamily="34" charset="0"/>
              </a:rPr>
              <a:t> </a:t>
            </a:r>
            <a:r>
              <a:rPr lang="en-US" sz="1050" dirty="0" err="1">
                <a:latin typeface="Century Gothic" pitchFamily="34" charset="0"/>
              </a:rPr>
              <a:t>Pagi</a:t>
            </a:r>
            <a:r>
              <a:rPr lang="en-US" sz="1050" dirty="0">
                <a:latin typeface="Century Gothic" pitchFamily="34" charset="0"/>
              </a:rPr>
              <a:t> </a:t>
            </a:r>
            <a:r>
              <a:rPr lang="en-US" sz="1050" dirty="0" err="1">
                <a:latin typeface="Century Gothic" pitchFamily="34" charset="0"/>
              </a:rPr>
              <a:t>Putera</a:t>
            </a:r>
            <a:r>
              <a:rPr lang="en-US" sz="1050" dirty="0">
                <a:latin typeface="Century Gothic" pitchFamily="34" charset="0"/>
              </a:rPr>
              <a:t> </a:t>
            </a:r>
            <a:r>
              <a:rPr lang="en-US" sz="1050" dirty="0" err="1">
                <a:latin typeface="Century Gothic" pitchFamily="34" charset="0"/>
              </a:rPr>
              <a:t>Puteri</a:t>
            </a:r>
            <a:r>
              <a:rPr lang="en-US" sz="1050" dirty="0">
                <a:latin typeface="Century Gothic" pitchFamily="34" charset="0"/>
              </a:rPr>
              <a:t>’ 26 Episodes MTV(RTM – </a:t>
            </a:r>
            <a:r>
              <a:rPr lang="en-US" sz="1050" dirty="0" err="1">
                <a:latin typeface="Century Gothic" pitchFamily="34" charset="0"/>
              </a:rPr>
              <a:t>Wayang</a:t>
            </a:r>
            <a:r>
              <a:rPr lang="en-US" sz="1050" dirty="0">
                <a:latin typeface="Century Gothic" pitchFamily="34" charset="0"/>
              </a:rPr>
              <a:t> </a:t>
            </a:r>
            <a:r>
              <a:rPr lang="en-US" sz="1050" dirty="0" err="1">
                <a:latin typeface="Century Gothic" pitchFamily="34" charset="0"/>
              </a:rPr>
              <a:t>Tinggi</a:t>
            </a:r>
            <a:r>
              <a:rPr lang="en-US" sz="1050" dirty="0">
                <a:latin typeface="Century Gothic" pitchFamily="34" charset="0"/>
              </a:rPr>
              <a:t> </a:t>
            </a:r>
            <a:r>
              <a:rPr lang="en-US" sz="1050" dirty="0" err="1">
                <a:latin typeface="Century Gothic" pitchFamily="34" charset="0"/>
              </a:rPr>
              <a:t>Produksi</a:t>
            </a:r>
            <a:r>
              <a:rPr lang="en-US" sz="1050" dirty="0">
                <a:latin typeface="Century Gothic" pitchFamily="34" charset="0"/>
              </a:rPr>
              <a:t>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Atikah</a:t>
            </a:r>
            <a:r>
              <a:rPr lang="en-US" sz="1050" dirty="0">
                <a:latin typeface="Century Gothic" pitchFamily="34" charset="0"/>
              </a:rPr>
              <a:t> </a:t>
            </a:r>
            <a:r>
              <a:rPr lang="en-US" sz="1050" dirty="0" err="1">
                <a:latin typeface="Century Gothic" pitchFamily="34" charset="0"/>
              </a:rPr>
              <a:t>Najwa</a:t>
            </a:r>
            <a:r>
              <a:rPr lang="en-US" sz="1050" dirty="0">
                <a:latin typeface="Century Gothic" pitchFamily="34" charset="0"/>
              </a:rPr>
              <a:t>’ 13 Episodes Drama (RTM - NE Production / </a:t>
            </a:r>
            <a:r>
              <a:rPr lang="en-US" sz="1050" dirty="0" err="1">
                <a:latin typeface="Century Gothic" pitchFamily="34" charset="0"/>
              </a:rPr>
              <a:t>Teratak</a:t>
            </a:r>
            <a:r>
              <a:rPr lang="en-US" sz="1050" dirty="0">
                <a:latin typeface="Century Gothic" pitchFamily="34" charset="0"/>
              </a:rPr>
              <a:t> Pictures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Hadiah</a:t>
            </a:r>
            <a:r>
              <a:rPr lang="en-US" sz="1050" dirty="0">
                <a:latin typeface="Century Gothic" pitchFamily="34" charset="0"/>
              </a:rPr>
              <a:t> </a:t>
            </a:r>
            <a:r>
              <a:rPr lang="en-US" sz="1050" dirty="0" err="1">
                <a:latin typeface="Century Gothic" pitchFamily="34" charset="0"/>
              </a:rPr>
              <a:t>Murni</a:t>
            </a:r>
            <a:r>
              <a:rPr lang="en-US" sz="1050" dirty="0">
                <a:latin typeface="Century Gothic" pitchFamily="34" charset="0"/>
              </a:rPr>
              <a:t>’ New Year </a:t>
            </a:r>
            <a:r>
              <a:rPr lang="en-US" sz="1050" dirty="0" err="1">
                <a:latin typeface="Century Gothic" pitchFamily="34" charset="0"/>
              </a:rPr>
              <a:t>Telemovie</a:t>
            </a:r>
            <a:r>
              <a:rPr lang="en-US" sz="1050" dirty="0">
                <a:latin typeface="Century Gothic" pitchFamily="34" charset="0"/>
              </a:rPr>
              <a:t> (RTM – </a:t>
            </a:r>
            <a:r>
              <a:rPr lang="en-US" sz="1050" dirty="0" err="1">
                <a:latin typeface="Century Gothic" pitchFamily="34" charset="0"/>
              </a:rPr>
              <a:t>Wayang</a:t>
            </a:r>
            <a:r>
              <a:rPr lang="en-US" sz="1050" dirty="0">
                <a:latin typeface="Century Gothic" pitchFamily="34" charset="0"/>
              </a:rPr>
              <a:t> </a:t>
            </a:r>
            <a:r>
              <a:rPr lang="en-US" sz="1050" dirty="0" err="1">
                <a:latin typeface="Century Gothic" pitchFamily="34" charset="0"/>
              </a:rPr>
              <a:t>Tinggi</a:t>
            </a:r>
            <a:r>
              <a:rPr lang="en-US" sz="1050" dirty="0">
                <a:latin typeface="Century Gothic" pitchFamily="34" charset="0"/>
              </a:rPr>
              <a:t> </a:t>
            </a:r>
            <a:r>
              <a:rPr lang="en-US" sz="1050" dirty="0" err="1">
                <a:latin typeface="Century Gothic" pitchFamily="34" charset="0"/>
              </a:rPr>
              <a:t>Produksi</a:t>
            </a:r>
            <a:r>
              <a:rPr lang="en-US" sz="1050" dirty="0">
                <a:latin typeface="Century Gothic" pitchFamily="34" charset="0"/>
              </a:rPr>
              <a:t>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Impian</a:t>
            </a:r>
            <a:r>
              <a:rPr lang="en-US" sz="1050" dirty="0">
                <a:latin typeface="Century Gothic" pitchFamily="34" charset="0"/>
              </a:rPr>
              <a:t> </a:t>
            </a:r>
            <a:r>
              <a:rPr lang="en-US" sz="1050" dirty="0" err="1">
                <a:latin typeface="Century Gothic" pitchFamily="34" charset="0"/>
              </a:rPr>
              <a:t>Ijoi</a:t>
            </a:r>
            <a:r>
              <a:rPr lang="en-US" sz="1050" dirty="0">
                <a:latin typeface="Century Gothic" pitchFamily="34" charset="0"/>
              </a:rPr>
              <a:t>’  Raya </a:t>
            </a:r>
            <a:r>
              <a:rPr lang="en-US" sz="1050" dirty="0" err="1">
                <a:latin typeface="Century Gothic" pitchFamily="34" charset="0"/>
              </a:rPr>
              <a:t>Telemovie</a:t>
            </a:r>
            <a:r>
              <a:rPr lang="en-US" sz="1050" dirty="0">
                <a:latin typeface="Century Gothic" pitchFamily="34" charset="0"/>
              </a:rPr>
              <a:t> (RTM – </a:t>
            </a:r>
            <a:r>
              <a:rPr lang="en-US" sz="1050" dirty="0" err="1">
                <a:latin typeface="Century Gothic" pitchFamily="34" charset="0"/>
              </a:rPr>
              <a:t>Wayang</a:t>
            </a:r>
            <a:r>
              <a:rPr lang="en-US" sz="1050" dirty="0">
                <a:latin typeface="Century Gothic" pitchFamily="34" charset="0"/>
              </a:rPr>
              <a:t> </a:t>
            </a:r>
            <a:r>
              <a:rPr lang="en-US" sz="1050" dirty="0" err="1">
                <a:latin typeface="Century Gothic" pitchFamily="34" charset="0"/>
              </a:rPr>
              <a:t>Tinggi</a:t>
            </a:r>
            <a:r>
              <a:rPr lang="en-US" sz="1050" dirty="0">
                <a:latin typeface="Century Gothic" pitchFamily="34" charset="0"/>
              </a:rPr>
              <a:t> </a:t>
            </a:r>
            <a:r>
              <a:rPr lang="en-US" sz="1050" dirty="0" err="1">
                <a:latin typeface="Century Gothic" pitchFamily="34" charset="0"/>
              </a:rPr>
              <a:t>Produksi</a:t>
            </a:r>
            <a:r>
              <a:rPr lang="en-US" sz="1050" dirty="0">
                <a:latin typeface="Century Gothic" pitchFamily="34" charset="0"/>
              </a:rPr>
              <a:t>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Tok</a:t>
            </a:r>
            <a:r>
              <a:rPr lang="en-US" sz="1050" dirty="0">
                <a:latin typeface="Century Gothic" pitchFamily="34" charset="0"/>
              </a:rPr>
              <a:t> </a:t>
            </a:r>
            <a:r>
              <a:rPr lang="en-US" sz="1050" dirty="0" err="1">
                <a:latin typeface="Century Gothic" pitchFamily="34" charset="0"/>
              </a:rPr>
              <a:t>Teh</a:t>
            </a:r>
            <a:r>
              <a:rPr lang="en-US" sz="1050" dirty="0">
                <a:latin typeface="Century Gothic" pitchFamily="34" charset="0"/>
              </a:rPr>
              <a:t>’ Drama </a:t>
            </a:r>
            <a:r>
              <a:rPr lang="en-US" sz="1050" dirty="0" err="1">
                <a:latin typeface="Century Gothic" pitchFamily="34" charset="0"/>
              </a:rPr>
              <a:t>Merdeka</a:t>
            </a:r>
            <a:r>
              <a:rPr lang="en-US" sz="1050" dirty="0">
                <a:latin typeface="Century Gothic" pitchFamily="34" charset="0"/>
              </a:rPr>
              <a:t> – </a:t>
            </a:r>
            <a:r>
              <a:rPr lang="en-US" sz="1050" dirty="0" err="1">
                <a:latin typeface="Century Gothic" pitchFamily="34" charset="0"/>
              </a:rPr>
              <a:t>Telemovie</a:t>
            </a:r>
            <a:r>
              <a:rPr lang="en-US" sz="1050" dirty="0">
                <a:latin typeface="Century Gothic" pitchFamily="34" charset="0"/>
              </a:rPr>
              <a:t> (RTM – </a:t>
            </a:r>
            <a:r>
              <a:rPr lang="en-US" sz="1050" dirty="0" err="1">
                <a:latin typeface="Century Gothic" pitchFamily="34" charset="0"/>
              </a:rPr>
              <a:t>Wayang</a:t>
            </a:r>
            <a:r>
              <a:rPr lang="en-US" sz="1050" dirty="0">
                <a:latin typeface="Century Gothic" pitchFamily="34" charset="0"/>
              </a:rPr>
              <a:t> </a:t>
            </a:r>
            <a:r>
              <a:rPr lang="en-US" sz="1050" dirty="0" err="1">
                <a:latin typeface="Century Gothic" pitchFamily="34" charset="0"/>
              </a:rPr>
              <a:t>Tinggi</a:t>
            </a:r>
            <a:r>
              <a:rPr lang="en-US" sz="1050" dirty="0">
                <a:latin typeface="Century Gothic" pitchFamily="34" charset="0"/>
              </a:rPr>
              <a:t> </a:t>
            </a:r>
            <a:r>
              <a:rPr lang="en-US" sz="1050" dirty="0" err="1">
                <a:latin typeface="Century Gothic" pitchFamily="34" charset="0"/>
              </a:rPr>
              <a:t>Produksi</a:t>
            </a:r>
            <a:r>
              <a:rPr lang="en-US" sz="1050" dirty="0">
                <a:latin typeface="Century Gothic" pitchFamily="34" charset="0"/>
              </a:rPr>
              <a:t>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NERACA KISAH BENAR – Drama 5 Episodes (Season 5) 6 Episodes (Season 8) (TV3 – Iris Network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Akhirnya</a:t>
            </a:r>
            <a:r>
              <a:rPr lang="en-US" sz="1050" dirty="0">
                <a:latin typeface="Century Gothic" pitchFamily="34" charset="0"/>
              </a:rPr>
              <a:t>’ 13 Episodes Drama (RTM - HVD Entertainment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a:t>
            </a:r>
          </a:p>
          <a:p>
            <a:pPr>
              <a:lnSpc>
                <a:spcPct val="80000"/>
              </a:lnSpc>
            </a:pPr>
            <a:r>
              <a:rPr lang="en-US" sz="1050" u="sng" dirty="0">
                <a:latin typeface="Century Gothic" pitchFamily="34" charset="0"/>
              </a:rPr>
              <a:t>FREELANCE ( SCRIPTWRITER )</a:t>
            </a:r>
            <a:endParaRPr lang="en-US" sz="1050" dirty="0">
              <a:latin typeface="Century Gothic" pitchFamily="34" charset="0"/>
            </a:endParaRPr>
          </a:p>
          <a:p>
            <a:pPr>
              <a:lnSpc>
                <a:spcPct val="80000"/>
              </a:lnSpc>
            </a:pPr>
            <a:r>
              <a:rPr lang="en-US" sz="1050" dirty="0">
                <a:latin typeface="Century Gothic" pitchFamily="34" charset="0"/>
              </a:rPr>
              <a:t>Eduwebtv.com - Magazine – 26 Episodes (HNJ Pictures – Zeal Hi-Tech Solutions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Udin</a:t>
            </a:r>
            <a:r>
              <a:rPr lang="en-US" sz="1050" dirty="0">
                <a:latin typeface="Century Gothic" pitchFamily="34" charset="0"/>
              </a:rPr>
              <a:t> &amp; Noni’ – Drama TV </a:t>
            </a:r>
            <a:r>
              <a:rPr lang="en-US" sz="1050" dirty="0" err="1">
                <a:latin typeface="Century Gothic" pitchFamily="34" charset="0"/>
              </a:rPr>
              <a:t>Pendidikan</a:t>
            </a:r>
            <a:r>
              <a:rPr lang="en-US" sz="1050" dirty="0">
                <a:latin typeface="Century Gothic" pitchFamily="34" charset="0"/>
              </a:rPr>
              <a:t> – 7 Episodes (TV9 – </a:t>
            </a:r>
            <a:r>
              <a:rPr lang="en-US" sz="1050" dirty="0" err="1">
                <a:latin typeface="Century Gothic" pitchFamily="34" charset="0"/>
              </a:rPr>
              <a:t>Syuhadah</a:t>
            </a:r>
            <a:r>
              <a:rPr lang="en-US" sz="1050" dirty="0">
                <a:latin typeface="Century Gothic" pitchFamily="34" charset="0"/>
              </a:rPr>
              <a:t> Advertising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Keajaiban</a:t>
            </a:r>
            <a:r>
              <a:rPr lang="en-US" sz="1050" dirty="0">
                <a:latin typeface="Century Gothic" pitchFamily="34" charset="0"/>
              </a:rPr>
              <a:t> </a:t>
            </a:r>
            <a:r>
              <a:rPr lang="en-US" sz="1050" dirty="0" err="1">
                <a:latin typeface="Century Gothic" pitchFamily="34" charset="0"/>
              </a:rPr>
              <a:t>Healin</a:t>
            </a:r>
            <a:r>
              <a:rPr lang="en-US" sz="1050" dirty="0">
                <a:latin typeface="Century Gothic" pitchFamily="34" charset="0"/>
              </a:rPr>
              <a:t>’ – Documentary – 13 Episodes (TV3 – Home Media Agency), Video Presentation - </a:t>
            </a:r>
            <a:r>
              <a:rPr lang="en-US" sz="1050" dirty="0" err="1">
                <a:latin typeface="Century Gothic" pitchFamily="34" charset="0"/>
              </a:rPr>
              <a:t>Yayasan</a:t>
            </a:r>
            <a:r>
              <a:rPr lang="en-US" sz="1050" dirty="0">
                <a:latin typeface="Century Gothic" pitchFamily="34" charset="0"/>
              </a:rPr>
              <a:t> Pembangunan </a:t>
            </a:r>
            <a:r>
              <a:rPr lang="en-US" sz="1050" dirty="0" err="1">
                <a:latin typeface="Century Gothic" pitchFamily="34" charset="0"/>
              </a:rPr>
              <a:t>Ekonomi</a:t>
            </a:r>
            <a:r>
              <a:rPr lang="en-US" sz="1050" dirty="0">
                <a:latin typeface="Century Gothic" pitchFamily="34" charset="0"/>
              </a:rPr>
              <a:t> Islam Malaysia (Diva Orbit Integrated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‘EQ-</a:t>
            </a:r>
            <a:r>
              <a:rPr lang="en-US" sz="1050" dirty="0" err="1">
                <a:latin typeface="Century Gothic" pitchFamily="34" charset="0"/>
              </a:rPr>
              <a:t>Lebih</a:t>
            </a:r>
            <a:r>
              <a:rPr lang="en-US" sz="1050" dirty="0">
                <a:latin typeface="Century Gothic" pitchFamily="34" charset="0"/>
              </a:rPr>
              <a:t> Dari </a:t>
            </a:r>
            <a:r>
              <a:rPr lang="en-US" sz="1050" dirty="0" err="1">
                <a:latin typeface="Century Gothic" pitchFamily="34" charset="0"/>
              </a:rPr>
              <a:t>Buku</a:t>
            </a:r>
            <a:r>
              <a:rPr lang="en-US" sz="1050" dirty="0">
                <a:latin typeface="Century Gothic" pitchFamily="34" charset="0"/>
              </a:rPr>
              <a:t>’ – Kids </a:t>
            </a:r>
            <a:r>
              <a:rPr lang="en-US" sz="1050" dirty="0" err="1">
                <a:latin typeface="Century Gothic" pitchFamily="34" charset="0"/>
              </a:rPr>
              <a:t>Programme</a:t>
            </a:r>
            <a:r>
              <a:rPr lang="en-US" sz="1050" dirty="0">
                <a:latin typeface="Century Gothic" pitchFamily="34" charset="0"/>
              </a:rPr>
              <a:t> - 4 Episodes (Singapore TV – </a:t>
            </a:r>
            <a:r>
              <a:rPr lang="en-US" sz="1050" dirty="0" err="1">
                <a:latin typeface="Century Gothic" pitchFamily="34" charset="0"/>
              </a:rPr>
              <a:t>Screenbox</a:t>
            </a:r>
            <a:r>
              <a:rPr lang="en-US" sz="1050" dirty="0">
                <a:latin typeface="Century Gothic" pitchFamily="34" charset="0"/>
              </a:rPr>
              <a:t> Ltd), ‘</a:t>
            </a:r>
            <a:r>
              <a:rPr lang="en-US" sz="1050" dirty="0" err="1">
                <a:latin typeface="Century Gothic" pitchFamily="34" charset="0"/>
              </a:rPr>
              <a:t>Bila</a:t>
            </a:r>
            <a:r>
              <a:rPr lang="en-US" sz="1050" dirty="0">
                <a:latin typeface="Century Gothic" pitchFamily="34" charset="0"/>
              </a:rPr>
              <a:t> </a:t>
            </a:r>
            <a:r>
              <a:rPr lang="en-US" sz="1050" dirty="0" err="1">
                <a:latin typeface="Century Gothic" pitchFamily="34" charset="0"/>
              </a:rPr>
              <a:t>Sampai</a:t>
            </a:r>
            <a:r>
              <a:rPr lang="en-US" sz="1050" dirty="0">
                <a:latin typeface="Century Gothic" pitchFamily="34" charset="0"/>
              </a:rPr>
              <a:t> Di </a:t>
            </a:r>
            <a:r>
              <a:rPr lang="en-US" sz="1050" dirty="0" err="1">
                <a:latin typeface="Century Gothic" pitchFamily="34" charset="0"/>
              </a:rPr>
              <a:t>Sini</a:t>
            </a:r>
            <a:r>
              <a:rPr lang="en-US" sz="1050" dirty="0">
                <a:latin typeface="Century Gothic" pitchFamily="34" charset="0"/>
              </a:rPr>
              <a:t>’ – Travelodge </a:t>
            </a:r>
            <a:r>
              <a:rPr lang="en-US" sz="1050" dirty="0" err="1">
                <a:latin typeface="Century Gothic" pitchFamily="34" charset="0"/>
              </a:rPr>
              <a:t>Programme</a:t>
            </a:r>
            <a:r>
              <a:rPr lang="en-US" sz="1050" dirty="0">
                <a:latin typeface="Century Gothic" pitchFamily="34" charset="0"/>
              </a:rPr>
              <a:t> – 13 Episodes (RTM – </a:t>
            </a:r>
            <a:r>
              <a:rPr lang="en-US" sz="1050" dirty="0" err="1">
                <a:latin typeface="Century Gothic" pitchFamily="34" charset="0"/>
              </a:rPr>
              <a:t>Wayang</a:t>
            </a:r>
            <a:r>
              <a:rPr lang="en-US" sz="1050" dirty="0">
                <a:latin typeface="Century Gothic" pitchFamily="34" charset="0"/>
              </a:rPr>
              <a:t> </a:t>
            </a:r>
            <a:r>
              <a:rPr lang="en-US" sz="1050" dirty="0" err="1">
                <a:latin typeface="Century Gothic" pitchFamily="34" charset="0"/>
              </a:rPr>
              <a:t>Tinggi</a:t>
            </a:r>
            <a:r>
              <a:rPr lang="en-US" sz="1050" dirty="0">
                <a:latin typeface="Century Gothic" pitchFamily="34" charset="0"/>
              </a:rPr>
              <a:t> </a:t>
            </a:r>
            <a:r>
              <a:rPr lang="en-US" sz="1050" dirty="0" err="1">
                <a:latin typeface="Century Gothic" pitchFamily="34" charset="0"/>
              </a:rPr>
              <a:t>Produksi</a:t>
            </a:r>
            <a:r>
              <a:rPr lang="en-US" sz="1050" dirty="0">
                <a:latin typeface="Century Gothic" pitchFamily="34" charset="0"/>
              </a:rPr>
              <a:t>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Neraca-Kisah</a:t>
            </a:r>
            <a:r>
              <a:rPr lang="en-US" sz="1050" dirty="0">
                <a:latin typeface="Century Gothic" pitchFamily="34" charset="0"/>
              </a:rPr>
              <a:t> </a:t>
            </a:r>
            <a:r>
              <a:rPr lang="en-US" sz="1050" dirty="0" err="1">
                <a:latin typeface="Century Gothic" pitchFamily="34" charset="0"/>
              </a:rPr>
              <a:t>Benar</a:t>
            </a:r>
            <a:r>
              <a:rPr lang="en-US" sz="1050" dirty="0">
                <a:latin typeface="Century Gothic" pitchFamily="34" charset="0"/>
              </a:rPr>
              <a:t> 5 Episodes (Season 5) 9 Episodes (Season 6) 6 Episodes (Season 7) 6 Episodes (Season 8) 2 Episodes (Season 9) (TV3 – Iris Network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Video Presentation - </a:t>
            </a:r>
            <a:r>
              <a:rPr lang="en-US" sz="1050" dirty="0" err="1">
                <a:latin typeface="Century Gothic" pitchFamily="34" charset="0"/>
              </a:rPr>
              <a:t>Majlis</a:t>
            </a:r>
            <a:r>
              <a:rPr lang="en-US" sz="1050" dirty="0">
                <a:latin typeface="Century Gothic" pitchFamily="34" charset="0"/>
              </a:rPr>
              <a:t> </a:t>
            </a:r>
            <a:r>
              <a:rPr lang="en-US" sz="1050" dirty="0" err="1">
                <a:latin typeface="Century Gothic" pitchFamily="34" charset="0"/>
              </a:rPr>
              <a:t>Perbandaran</a:t>
            </a:r>
            <a:r>
              <a:rPr lang="en-US" sz="1050" dirty="0">
                <a:latin typeface="Century Gothic" pitchFamily="34" charset="0"/>
              </a:rPr>
              <a:t> </a:t>
            </a:r>
            <a:r>
              <a:rPr lang="en-US" sz="1050" dirty="0" err="1">
                <a:latin typeface="Century Gothic" pitchFamily="34" charset="0"/>
              </a:rPr>
              <a:t>Selayang</a:t>
            </a:r>
            <a:r>
              <a:rPr lang="en-US" sz="1050" dirty="0">
                <a:latin typeface="Century Gothic" pitchFamily="34" charset="0"/>
              </a:rPr>
              <a:t> (MPS – </a:t>
            </a:r>
            <a:r>
              <a:rPr lang="en-US" sz="1050" dirty="0" err="1">
                <a:latin typeface="Century Gothic" pitchFamily="34" charset="0"/>
              </a:rPr>
              <a:t>Syuhadah</a:t>
            </a:r>
            <a:r>
              <a:rPr lang="en-US" sz="1050" dirty="0">
                <a:latin typeface="Century Gothic" pitchFamily="34" charset="0"/>
              </a:rPr>
              <a:t> Advertising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Video Presentation – </a:t>
            </a:r>
            <a:r>
              <a:rPr lang="en-US" sz="1050" dirty="0" err="1">
                <a:latin typeface="Century Gothic" pitchFamily="34" charset="0"/>
              </a:rPr>
              <a:t>Perbadanan</a:t>
            </a:r>
            <a:r>
              <a:rPr lang="en-US" sz="1050" dirty="0">
                <a:latin typeface="Century Gothic" pitchFamily="34" charset="0"/>
              </a:rPr>
              <a:t> </a:t>
            </a:r>
            <a:r>
              <a:rPr lang="en-US" sz="1050" dirty="0" err="1">
                <a:latin typeface="Century Gothic" pitchFamily="34" charset="0"/>
              </a:rPr>
              <a:t>Kemajuan</a:t>
            </a:r>
            <a:r>
              <a:rPr lang="en-US" sz="1050" dirty="0">
                <a:latin typeface="Century Gothic" pitchFamily="34" charset="0"/>
              </a:rPr>
              <a:t> </a:t>
            </a:r>
            <a:r>
              <a:rPr lang="en-US" sz="1050" dirty="0" err="1">
                <a:latin typeface="Century Gothic" pitchFamily="34" charset="0"/>
              </a:rPr>
              <a:t>Negeri</a:t>
            </a:r>
            <a:r>
              <a:rPr lang="en-US" sz="1050" dirty="0">
                <a:latin typeface="Century Gothic" pitchFamily="34" charset="0"/>
              </a:rPr>
              <a:t> Selangor (PKNS – </a:t>
            </a:r>
            <a:r>
              <a:rPr lang="en-US" sz="1050" dirty="0" err="1">
                <a:latin typeface="Century Gothic" pitchFamily="34" charset="0"/>
              </a:rPr>
              <a:t>Syuhadah</a:t>
            </a:r>
            <a:r>
              <a:rPr lang="en-US" sz="1050" dirty="0">
                <a:latin typeface="Century Gothic" pitchFamily="34" charset="0"/>
              </a:rPr>
              <a:t> Advertising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Hadiah</a:t>
            </a:r>
            <a:r>
              <a:rPr lang="en-US" sz="1050" dirty="0">
                <a:latin typeface="Century Gothic" pitchFamily="34" charset="0"/>
              </a:rPr>
              <a:t> </a:t>
            </a:r>
            <a:r>
              <a:rPr lang="en-US" sz="1050" dirty="0" err="1">
                <a:latin typeface="Century Gothic" pitchFamily="34" charset="0"/>
              </a:rPr>
              <a:t>Murni</a:t>
            </a:r>
            <a:r>
              <a:rPr lang="en-US" sz="1050" dirty="0">
                <a:latin typeface="Century Gothic" pitchFamily="34" charset="0"/>
              </a:rPr>
              <a:t>’ – New Year Drama – </a:t>
            </a:r>
            <a:r>
              <a:rPr lang="en-US" sz="1050" dirty="0" err="1">
                <a:latin typeface="Century Gothic" pitchFamily="34" charset="0"/>
              </a:rPr>
              <a:t>Telemovie</a:t>
            </a:r>
            <a:r>
              <a:rPr lang="en-US" sz="1050" dirty="0">
                <a:latin typeface="Century Gothic" pitchFamily="34" charset="0"/>
              </a:rPr>
              <a:t> (RTM – </a:t>
            </a:r>
            <a:r>
              <a:rPr lang="en-US" sz="1050" dirty="0" err="1">
                <a:latin typeface="Century Gothic" pitchFamily="34" charset="0"/>
              </a:rPr>
              <a:t>Wayang</a:t>
            </a:r>
            <a:r>
              <a:rPr lang="en-US" sz="1050" dirty="0">
                <a:latin typeface="Century Gothic" pitchFamily="34" charset="0"/>
              </a:rPr>
              <a:t> </a:t>
            </a:r>
            <a:r>
              <a:rPr lang="en-US" sz="1050" dirty="0" err="1">
                <a:latin typeface="Century Gothic" pitchFamily="34" charset="0"/>
              </a:rPr>
              <a:t>Tinggi</a:t>
            </a:r>
            <a:r>
              <a:rPr lang="en-US" sz="1050" dirty="0">
                <a:latin typeface="Century Gothic" pitchFamily="34" charset="0"/>
              </a:rPr>
              <a:t> </a:t>
            </a:r>
            <a:r>
              <a:rPr lang="en-US" sz="1050" dirty="0" err="1">
                <a:latin typeface="Century Gothic" pitchFamily="34" charset="0"/>
              </a:rPr>
              <a:t>Produksi</a:t>
            </a:r>
            <a:r>
              <a:rPr lang="en-US" sz="1050" dirty="0">
                <a:latin typeface="Century Gothic" pitchFamily="34" charset="0"/>
              </a:rPr>
              <a:t>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Impian</a:t>
            </a:r>
            <a:r>
              <a:rPr lang="en-US" sz="1050" dirty="0">
                <a:latin typeface="Century Gothic" pitchFamily="34" charset="0"/>
              </a:rPr>
              <a:t> </a:t>
            </a:r>
            <a:r>
              <a:rPr lang="en-US" sz="1050" dirty="0" err="1">
                <a:latin typeface="Century Gothic" pitchFamily="34" charset="0"/>
              </a:rPr>
              <a:t>Ijoi</a:t>
            </a:r>
            <a:r>
              <a:rPr lang="en-US" sz="1050" dirty="0">
                <a:latin typeface="Century Gothic" pitchFamily="34" charset="0"/>
              </a:rPr>
              <a:t>’ – Drama Raya – </a:t>
            </a:r>
            <a:r>
              <a:rPr lang="en-US" sz="1050" dirty="0" err="1">
                <a:latin typeface="Century Gothic" pitchFamily="34" charset="0"/>
              </a:rPr>
              <a:t>Telemovie</a:t>
            </a:r>
            <a:r>
              <a:rPr lang="en-US" sz="1050" dirty="0">
                <a:latin typeface="Century Gothic" pitchFamily="34" charset="0"/>
              </a:rPr>
              <a:t> (RTM – </a:t>
            </a:r>
            <a:r>
              <a:rPr lang="en-US" sz="1050" dirty="0" err="1">
                <a:latin typeface="Century Gothic" pitchFamily="34" charset="0"/>
              </a:rPr>
              <a:t>Wayang</a:t>
            </a:r>
            <a:r>
              <a:rPr lang="en-US" sz="1050" dirty="0">
                <a:latin typeface="Century Gothic" pitchFamily="34" charset="0"/>
              </a:rPr>
              <a:t> </a:t>
            </a:r>
            <a:r>
              <a:rPr lang="en-US" sz="1050" dirty="0" err="1">
                <a:latin typeface="Century Gothic" pitchFamily="34" charset="0"/>
              </a:rPr>
              <a:t>Tinggi</a:t>
            </a:r>
            <a:r>
              <a:rPr lang="en-US" sz="1050" dirty="0">
                <a:latin typeface="Century Gothic" pitchFamily="34" charset="0"/>
              </a:rPr>
              <a:t> </a:t>
            </a:r>
            <a:r>
              <a:rPr lang="en-US" sz="1050" dirty="0" err="1">
                <a:latin typeface="Century Gothic" pitchFamily="34" charset="0"/>
              </a:rPr>
              <a:t>Produksi</a:t>
            </a:r>
            <a:r>
              <a:rPr lang="en-US" sz="1050" dirty="0">
                <a:latin typeface="Century Gothic" pitchFamily="34" charset="0"/>
              </a:rPr>
              <a:t>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Kelas</a:t>
            </a:r>
            <a:r>
              <a:rPr lang="en-US" sz="1050" dirty="0">
                <a:latin typeface="Century Gothic" pitchFamily="34" charset="0"/>
              </a:rPr>
              <a:t> </a:t>
            </a:r>
            <a:r>
              <a:rPr lang="en-US" sz="1050" dirty="0" err="1">
                <a:latin typeface="Century Gothic" pitchFamily="34" charset="0"/>
              </a:rPr>
              <a:t>Malam</a:t>
            </a:r>
            <a:r>
              <a:rPr lang="en-US" sz="1050" dirty="0">
                <a:latin typeface="Century Gothic" pitchFamily="34" charset="0"/>
              </a:rPr>
              <a:t> – Sitcom - 8 Episodes (RTM – Bright Network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Antara</a:t>
            </a:r>
            <a:r>
              <a:rPr lang="en-US" sz="1050" dirty="0">
                <a:latin typeface="Century Gothic" pitchFamily="34" charset="0"/>
              </a:rPr>
              <a:t>’ – </a:t>
            </a:r>
            <a:r>
              <a:rPr lang="en-US" sz="1050" dirty="0" err="1">
                <a:latin typeface="Century Gothic" pitchFamily="34" charset="0"/>
              </a:rPr>
              <a:t>Telemovie</a:t>
            </a:r>
            <a:r>
              <a:rPr lang="en-US" sz="1050" dirty="0">
                <a:latin typeface="Century Gothic" pitchFamily="34" charset="0"/>
              </a:rPr>
              <a:t> (RTM – </a:t>
            </a:r>
            <a:r>
              <a:rPr lang="en-US" sz="1050" dirty="0" err="1">
                <a:latin typeface="Century Gothic" pitchFamily="34" charset="0"/>
              </a:rPr>
              <a:t>Eurofine</a:t>
            </a:r>
            <a:r>
              <a:rPr lang="en-US" sz="1050" dirty="0">
                <a:latin typeface="Century Gothic" pitchFamily="34" charset="0"/>
              </a:rPr>
              <a:t> (M)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Pudar</a:t>
            </a:r>
            <a:r>
              <a:rPr lang="en-US" sz="1050" dirty="0">
                <a:latin typeface="Century Gothic" pitchFamily="34" charset="0"/>
              </a:rPr>
              <a:t> </a:t>
            </a:r>
            <a:r>
              <a:rPr lang="en-US" sz="1050" dirty="0" err="1">
                <a:latin typeface="Century Gothic" pitchFamily="34" charset="0"/>
              </a:rPr>
              <a:t>Bibir</a:t>
            </a:r>
            <a:r>
              <a:rPr lang="en-US" sz="1050" dirty="0">
                <a:latin typeface="Century Gothic" pitchFamily="34" charset="0"/>
              </a:rPr>
              <a:t> </a:t>
            </a:r>
            <a:r>
              <a:rPr lang="en-US" sz="1050" dirty="0" err="1">
                <a:latin typeface="Century Gothic" pitchFamily="34" charset="0"/>
              </a:rPr>
              <a:t>Merah</a:t>
            </a:r>
            <a:r>
              <a:rPr lang="en-US" sz="1050" dirty="0">
                <a:latin typeface="Century Gothic" pitchFamily="34" charset="0"/>
              </a:rPr>
              <a:t>’ – </a:t>
            </a:r>
            <a:r>
              <a:rPr lang="en-US" sz="1050" dirty="0" err="1">
                <a:latin typeface="Century Gothic" pitchFamily="34" charset="0"/>
              </a:rPr>
              <a:t>Telemovie</a:t>
            </a:r>
            <a:r>
              <a:rPr lang="en-US" sz="1050" dirty="0">
                <a:latin typeface="Century Gothic" pitchFamily="34" charset="0"/>
              </a:rPr>
              <a:t> (RTM – </a:t>
            </a:r>
            <a:r>
              <a:rPr lang="en-US" sz="1050" dirty="0" err="1">
                <a:latin typeface="Century Gothic" pitchFamily="34" charset="0"/>
              </a:rPr>
              <a:t>Eurofine</a:t>
            </a:r>
            <a:r>
              <a:rPr lang="en-US" sz="1050" dirty="0">
                <a:latin typeface="Century Gothic" pitchFamily="34" charset="0"/>
              </a:rPr>
              <a:t> (M)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r>
              <a:rPr lang="en-US" sz="1050" dirty="0" err="1">
                <a:latin typeface="Century Gothic" pitchFamily="34" charset="0"/>
              </a:rPr>
              <a:t>Akhirnya</a:t>
            </a:r>
            <a:r>
              <a:rPr lang="en-US" sz="1050" dirty="0">
                <a:latin typeface="Century Gothic" pitchFamily="34" charset="0"/>
              </a:rPr>
              <a:t>’ – Drama – 13 Episodes (RTM - HVD Entertainment </a:t>
            </a:r>
            <a:r>
              <a:rPr lang="en-US" sz="1050" dirty="0" err="1">
                <a:latin typeface="Century Gothic" pitchFamily="34" charset="0"/>
              </a:rPr>
              <a:t>Sdn</a:t>
            </a:r>
            <a:r>
              <a:rPr lang="en-US" sz="1050" dirty="0">
                <a:latin typeface="Century Gothic" pitchFamily="34" charset="0"/>
              </a:rPr>
              <a:t> </a:t>
            </a:r>
            <a:r>
              <a:rPr lang="en-US" sz="1050" dirty="0" err="1">
                <a:latin typeface="Century Gothic" pitchFamily="34" charset="0"/>
              </a:rPr>
              <a:t>Bhd</a:t>
            </a:r>
            <a:r>
              <a:rPr lang="en-US" sz="1050" dirty="0">
                <a:latin typeface="Century Gothic" pitchFamily="34" charset="0"/>
              </a:rPr>
              <a:t>) </a:t>
            </a:r>
          </a:p>
          <a:p>
            <a:pPr>
              <a:lnSpc>
                <a:spcPct val="80000"/>
              </a:lnSpc>
            </a:pPr>
            <a:r>
              <a:rPr lang="en-US" sz="1050" dirty="0">
                <a:latin typeface="Century Gothic" pitchFamily="34" charset="0"/>
              </a:rPr>
              <a:t>1997-1998 : Copywriter, </a:t>
            </a:r>
            <a:r>
              <a:rPr lang="en-US" sz="1050" dirty="0" err="1">
                <a:latin typeface="Century Gothic" pitchFamily="34" charset="0"/>
              </a:rPr>
              <a:t>Dentsu</a:t>
            </a:r>
            <a:r>
              <a:rPr lang="en-US" sz="1050" dirty="0">
                <a:latin typeface="Century Gothic" pitchFamily="34" charset="0"/>
              </a:rPr>
              <a:t> Young &amp; Rubicam, Kuala Lumpur</a:t>
            </a:r>
          </a:p>
          <a:p>
            <a:pPr>
              <a:lnSpc>
                <a:spcPct val="80000"/>
              </a:lnSpc>
            </a:pPr>
            <a:r>
              <a:rPr lang="en-US" sz="1050" dirty="0">
                <a:latin typeface="Century Gothic" pitchFamily="34" charset="0"/>
              </a:rPr>
              <a:t>Nov ‘00-Jun ‘01 : </a:t>
            </a:r>
            <a:r>
              <a:rPr lang="en-US" sz="1050" dirty="0" err="1">
                <a:latin typeface="Century Gothic" pitchFamily="34" charset="0"/>
              </a:rPr>
              <a:t>Asst</a:t>
            </a:r>
            <a:r>
              <a:rPr lang="en-US" sz="1050" dirty="0">
                <a:latin typeface="Century Gothic" pitchFamily="34" charset="0"/>
              </a:rPr>
              <a:t> Producer, </a:t>
            </a:r>
            <a:r>
              <a:rPr lang="en-US" sz="1050" dirty="0" err="1">
                <a:latin typeface="Century Gothic" pitchFamily="34" charset="0"/>
              </a:rPr>
              <a:t>Asst</a:t>
            </a:r>
            <a:r>
              <a:rPr lang="en-US" sz="1050" dirty="0">
                <a:latin typeface="Century Gothic" pitchFamily="34" charset="0"/>
              </a:rPr>
              <a:t> Production Manager, Bright Network </a:t>
            </a:r>
            <a:r>
              <a:rPr lang="en-US" sz="1050" dirty="0" err="1">
                <a:latin typeface="Century Gothic" pitchFamily="34" charset="0"/>
              </a:rPr>
              <a:t>Sdn</a:t>
            </a:r>
            <a:r>
              <a:rPr lang="en-US" sz="1050" dirty="0">
                <a:latin typeface="Century Gothic" pitchFamily="34" charset="0"/>
              </a:rPr>
              <a:t>. Bhd., Kuala Lumpur</a:t>
            </a:r>
          </a:p>
          <a:p>
            <a:pPr>
              <a:lnSpc>
                <a:spcPct val="80000"/>
              </a:lnSpc>
            </a:pPr>
            <a:r>
              <a:rPr lang="en-US" sz="1050" dirty="0">
                <a:latin typeface="Century Gothic" pitchFamily="34" charset="0"/>
              </a:rPr>
              <a:t>Jul ‘01-Feb ‘05 :  Manager, R&amp;Z Networking </a:t>
            </a:r>
            <a:r>
              <a:rPr lang="en-US" sz="1050" dirty="0" err="1">
                <a:latin typeface="Century Gothic" pitchFamily="34" charset="0"/>
              </a:rPr>
              <a:t>Sdn</a:t>
            </a:r>
            <a:r>
              <a:rPr lang="en-US" sz="1050" dirty="0">
                <a:latin typeface="Century Gothic" pitchFamily="34" charset="0"/>
              </a:rPr>
              <a:t>. Bhd., Kuala Lumpur</a:t>
            </a:r>
          </a:p>
          <a:p>
            <a:pPr>
              <a:lnSpc>
                <a:spcPct val="80000"/>
              </a:lnSpc>
            </a:pPr>
            <a:r>
              <a:rPr lang="en-US" sz="1050" dirty="0">
                <a:latin typeface="Century Gothic" pitchFamily="34" charset="0"/>
              </a:rPr>
              <a:t>Feb-Oct 2000 :  Manager, Convenience Shopping </a:t>
            </a:r>
            <a:r>
              <a:rPr lang="en-US" sz="1050" dirty="0" err="1">
                <a:latin typeface="Century Gothic" pitchFamily="34" charset="0"/>
              </a:rPr>
              <a:t>Sdn</a:t>
            </a:r>
            <a:r>
              <a:rPr lang="en-US" sz="1050" dirty="0">
                <a:latin typeface="Century Gothic" pitchFamily="34" charset="0"/>
              </a:rPr>
              <a:t>. Bhd. Shah </a:t>
            </a:r>
            <a:r>
              <a:rPr lang="en-US" sz="1050" dirty="0" err="1">
                <a:latin typeface="Century Gothic" pitchFamily="34" charset="0"/>
              </a:rPr>
              <a:t>Alam</a:t>
            </a:r>
            <a:r>
              <a:rPr lang="en-US" sz="1050" dirty="0">
                <a:latin typeface="Century Gothic" pitchFamily="34" charset="0"/>
              </a:rPr>
              <a:t>	</a:t>
            </a:r>
          </a:p>
          <a:p>
            <a:pPr>
              <a:lnSpc>
                <a:spcPct val="80000"/>
              </a:lnSpc>
            </a:pPr>
            <a:r>
              <a:rPr lang="en-US" sz="1050" dirty="0">
                <a:latin typeface="Century Gothic" pitchFamily="34" charset="0"/>
              </a:rPr>
              <a:t>1998-1999 :  Manager, Z Catering Services, Shah </a:t>
            </a:r>
            <a:r>
              <a:rPr lang="en-US" sz="1050" dirty="0" err="1">
                <a:latin typeface="Century Gothic" pitchFamily="34" charset="0"/>
              </a:rPr>
              <a:t>Alam</a:t>
            </a:r>
            <a:r>
              <a:rPr lang="en-US" sz="1050" dirty="0">
                <a:latin typeface="Century Gothic" pitchFamily="34" charset="0"/>
              </a:rPr>
              <a:t>		</a:t>
            </a:r>
          </a:p>
          <a:p>
            <a:pPr>
              <a:lnSpc>
                <a:spcPct val="80000"/>
              </a:lnSpc>
            </a:pPr>
            <a:r>
              <a:rPr lang="en-US" sz="1050" dirty="0">
                <a:latin typeface="Century Gothic" pitchFamily="34" charset="0"/>
              </a:rPr>
              <a:t>Jan-July 1994 : Temporary Teacher, </a:t>
            </a:r>
            <a:r>
              <a:rPr lang="en-US" sz="1050" dirty="0" err="1">
                <a:latin typeface="Century Gothic" pitchFamily="34" charset="0"/>
              </a:rPr>
              <a:t>Pengkalan</a:t>
            </a:r>
            <a:r>
              <a:rPr lang="en-US" sz="1050" dirty="0">
                <a:latin typeface="Century Gothic" pitchFamily="34" charset="0"/>
              </a:rPr>
              <a:t> </a:t>
            </a:r>
            <a:r>
              <a:rPr lang="en-US" sz="1050" dirty="0" err="1">
                <a:latin typeface="Century Gothic" pitchFamily="34" charset="0"/>
              </a:rPr>
              <a:t>Kubor</a:t>
            </a:r>
            <a:r>
              <a:rPr lang="en-US" sz="1050" dirty="0">
                <a:latin typeface="Century Gothic" pitchFamily="34" charset="0"/>
              </a:rPr>
              <a:t> Primary School, Kelantan</a:t>
            </a:r>
          </a:p>
        </p:txBody>
      </p:sp>
      <p:sp>
        <p:nvSpPr>
          <p:cNvPr id="7" name="Slide Number Placeholder 6"/>
          <p:cNvSpPr>
            <a:spLocks noGrp="1"/>
          </p:cNvSpPr>
          <p:nvPr>
            <p:ph type="sldNum" sz="quarter" idx="12"/>
          </p:nvPr>
        </p:nvSpPr>
        <p:spPr/>
        <p:txBody>
          <a:bodyPr/>
          <a:lstStyle/>
          <a:p>
            <a:fld id="{19DA3D3E-0560-47D3-B34D-0433A9592503}" type="slidenum">
              <a:rPr lang="en-US" smtClean="0"/>
              <a:pPr/>
              <a:t>22</a:t>
            </a:fld>
            <a:endParaRPr lang="en-US"/>
          </a:p>
        </p:txBody>
      </p:sp>
      <p:sp>
        <p:nvSpPr>
          <p:cNvPr id="8" name="Footer Placeholder 7"/>
          <p:cNvSpPr>
            <a:spLocks noGrp="1"/>
          </p:cNvSpPr>
          <p:nvPr>
            <p:ph type="ftr" sz="quarter" idx="11"/>
          </p:nvPr>
        </p:nvSpPr>
        <p:spPr/>
        <p:txBody>
          <a:bodyPr/>
          <a:lstStyle/>
          <a:p>
            <a:r>
              <a:rPr lang="en-US" smtClean="0"/>
              <a:t>Company Profile</a:t>
            </a:r>
            <a:endParaRPr lang="en-US"/>
          </a:p>
        </p:txBody>
      </p:sp>
      <p:sp>
        <p:nvSpPr>
          <p:cNvPr id="6" name="TextBox 5"/>
          <p:cNvSpPr txBox="1"/>
          <p:nvPr/>
        </p:nvSpPr>
        <p:spPr>
          <a:xfrm rot="5400000">
            <a:off x="4311134" y="4680466"/>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p:txBody>
          <a:bodyPr/>
          <a:lstStyle/>
          <a:p>
            <a:pPr algn="r"/>
            <a:r>
              <a:rPr lang="en-US" dirty="0">
                <a:solidFill>
                  <a:schemeClr val="bg1">
                    <a:lumMod val="75000"/>
                  </a:schemeClr>
                </a:solidFill>
              </a:rPr>
              <a:t>KEY PERSONNEL</a:t>
            </a:r>
          </a:p>
        </p:txBody>
      </p:sp>
      <p:sp>
        <p:nvSpPr>
          <p:cNvPr id="131075" name="Rectangle 3"/>
          <p:cNvSpPr>
            <a:spLocks noGrp="1" noChangeArrowheads="1"/>
          </p:cNvSpPr>
          <p:nvPr>
            <p:ph idx="1"/>
          </p:nvPr>
        </p:nvSpPr>
        <p:spPr>
          <a:xfrm>
            <a:off x="457200" y="1295400"/>
            <a:ext cx="8229600" cy="4800600"/>
          </a:xfrm>
        </p:spPr>
        <p:txBody>
          <a:bodyPr/>
          <a:lstStyle/>
          <a:p>
            <a:pPr marL="0" indent="0">
              <a:lnSpc>
                <a:spcPct val="80000"/>
              </a:lnSpc>
              <a:buNone/>
            </a:pPr>
            <a:r>
              <a:rPr lang="en-US" sz="1600" b="1" dirty="0">
                <a:latin typeface="Century Gothic" pitchFamily="34" charset="0"/>
              </a:rPr>
              <a:t>MOHD KAMARULDZAMAN BIN JAAFAR, </a:t>
            </a:r>
            <a:r>
              <a:rPr lang="en-US" sz="1600" b="1" dirty="0" err="1" smtClean="0">
                <a:latin typeface="Century Gothic" pitchFamily="34" charset="0"/>
              </a:rPr>
              <a:t>Programme</a:t>
            </a:r>
            <a:r>
              <a:rPr lang="en-US" sz="1600" b="1" dirty="0" smtClean="0">
                <a:latin typeface="Century Gothic" pitchFamily="34" charset="0"/>
              </a:rPr>
              <a:t> Director/Scriptwriter</a:t>
            </a:r>
            <a:endParaRPr lang="en-US" sz="1600" dirty="0">
              <a:latin typeface="Century Gothic" pitchFamily="34" charset="0"/>
            </a:endParaRPr>
          </a:p>
          <a:p>
            <a:pPr>
              <a:lnSpc>
                <a:spcPct val="80000"/>
              </a:lnSpc>
            </a:pPr>
            <a:r>
              <a:rPr lang="en-US" sz="1200" dirty="0" err="1">
                <a:latin typeface="Century Gothic" pitchFamily="34" charset="0"/>
              </a:rPr>
              <a:t>Mohd</a:t>
            </a:r>
            <a:r>
              <a:rPr lang="en-US" sz="1200" dirty="0">
                <a:latin typeface="Century Gothic" pitchFamily="34" charset="0"/>
              </a:rPr>
              <a:t> </a:t>
            </a:r>
            <a:r>
              <a:rPr lang="en-US" sz="1200" dirty="0" err="1">
                <a:latin typeface="Century Gothic" pitchFamily="34" charset="0"/>
              </a:rPr>
              <a:t>Kamaruldzaman</a:t>
            </a:r>
            <a:r>
              <a:rPr lang="en-US" sz="1200" dirty="0">
                <a:latin typeface="Century Gothic" pitchFamily="34" charset="0"/>
              </a:rPr>
              <a:t> </a:t>
            </a:r>
            <a:r>
              <a:rPr lang="en-US" sz="1200" dirty="0" err="1">
                <a:latin typeface="Century Gothic" pitchFamily="34" charset="0"/>
              </a:rPr>
              <a:t>Jaafar</a:t>
            </a:r>
            <a:r>
              <a:rPr lang="en-US" sz="1200" dirty="0">
                <a:latin typeface="Century Gothic" pitchFamily="34" charset="0"/>
              </a:rPr>
              <a:t> hold a Degree in Mass Communication from </a:t>
            </a:r>
            <a:r>
              <a:rPr lang="en-US" sz="1200" dirty="0" err="1">
                <a:latin typeface="Century Gothic" pitchFamily="34" charset="0"/>
              </a:rPr>
              <a:t>Universiti</a:t>
            </a:r>
            <a:r>
              <a:rPr lang="en-US" sz="1200" dirty="0">
                <a:latin typeface="Century Gothic" pitchFamily="34" charset="0"/>
              </a:rPr>
              <a:t> </a:t>
            </a:r>
            <a:r>
              <a:rPr lang="en-US" sz="1200" dirty="0" err="1">
                <a:latin typeface="Century Gothic" pitchFamily="34" charset="0"/>
              </a:rPr>
              <a:t>Teknologi</a:t>
            </a:r>
            <a:r>
              <a:rPr lang="en-US" sz="1200" dirty="0">
                <a:latin typeface="Century Gothic" pitchFamily="34" charset="0"/>
              </a:rPr>
              <a:t> MARA, 1989.</a:t>
            </a:r>
          </a:p>
          <a:p>
            <a:pPr>
              <a:lnSpc>
                <a:spcPct val="80000"/>
              </a:lnSpc>
            </a:pPr>
            <a:r>
              <a:rPr lang="en-US" sz="1200" dirty="0">
                <a:latin typeface="Century Gothic" pitchFamily="34" charset="0"/>
              </a:rPr>
              <a:t>He has vast experience in the field of Mass Communication, in relation with various writing skills forte, i.e. news reporting, editing, scriptwriting, researching and translating.</a:t>
            </a:r>
          </a:p>
          <a:p>
            <a:pPr>
              <a:lnSpc>
                <a:spcPct val="80000"/>
              </a:lnSpc>
            </a:pPr>
            <a:r>
              <a:rPr lang="en-US" sz="1200" dirty="0">
                <a:latin typeface="Century Gothic" pitchFamily="34" charset="0"/>
              </a:rPr>
              <a:t>After graduating from </a:t>
            </a:r>
            <a:r>
              <a:rPr lang="en-US" sz="1200" dirty="0" err="1">
                <a:latin typeface="Century Gothic" pitchFamily="34" charset="0"/>
              </a:rPr>
              <a:t>UiTM</a:t>
            </a:r>
            <a:r>
              <a:rPr lang="en-US" sz="1200" dirty="0">
                <a:latin typeface="Century Gothic" pitchFamily="34" charset="0"/>
              </a:rPr>
              <a:t>, he joined a few tabloid paper companies such as Media </a:t>
            </a:r>
            <a:r>
              <a:rPr lang="en-US" sz="1200" dirty="0" err="1">
                <a:latin typeface="Century Gothic" pitchFamily="34" charset="0"/>
              </a:rPr>
              <a:t>Edar</a:t>
            </a:r>
            <a:r>
              <a:rPr lang="en-US" sz="1200" dirty="0">
                <a:latin typeface="Century Gothic" pitchFamily="34" charset="0"/>
              </a:rPr>
              <a:t> and </a:t>
            </a:r>
            <a:r>
              <a:rPr lang="en-US" sz="1200" dirty="0" err="1">
                <a:latin typeface="Century Gothic" pitchFamily="34" charset="0"/>
              </a:rPr>
              <a:t>Warisan</a:t>
            </a:r>
            <a:r>
              <a:rPr lang="en-US" sz="1200" dirty="0">
                <a:latin typeface="Century Gothic" pitchFamily="34" charset="0"/>
              </a:rPr>
              <a:t> </a:t>
            </a:r>
            <a:r>
              <a:rPr lang="en-US" sz="1200" dirty="0" err="1">
                <a:latin typeface="Century Gothic" pitchFamily="34" charset="0"/>
              </a:rPr>
              <a:t>Nasional</a:t>
            </a:r>
            <a:r>
              <a:rPr lang="en-US" sz="1200" dirty="0">
                <a:latin typeface="Century Gothic" pitchFamily="34" charset="0"/>
              </a:rPr>
              <a:t> as a reporter. His area of coverage include general news, politics, economies, crime, foreign and human interests.</a:t>
            </a:r>
          </a:p>
          <a:p>
            <a:pPr>
              <a:lnSpc>
                <a:spcPct val="80000"/>
              </a:lnSpc>
            </a:pPr>
            <a:r>
              <a:rPr lang="en-US" sz="1200" dirty="0">
                <a:latin typeface="Century Gothic" pitchFamily="34" charset="0"/>
              </a:rPr>
              <a:t>He also attained management skills while working in the Human Resources Department for a foreign company in </a:t>
            </a:r>
            <a:r>
              <a:rPr lang="en-US" sz="1200" dirty="0" err="1">
                <a:latin typeface="Century Gothic" pitchFamily="34" charset="0"/>
              </a:rPr>
              <a:t>Seremban</a:t>
            </a:r>
            <a:r>
              <a:rPr lang="en-US" sz="1200" dirty="0">
                <a:latin typeface="Century Gothic" pitchFamily="34" charset="0"/>
              </a:rPr>
              <a:t>.</a:t>
            </a:r>
            <a:endParaRPr lang="en-US" sz="1200" b="1" dirty="0">
              <a:latin typeface="Century Gothic" pitchFamily="34" charset="0"/>
            </a:endParaRPr>
          </a:p>
          <a:p>
            <a:pPr>
              <a:lnSpc>
                <a:spcPct val="80000"/>
              </a:lnSpc>
            </a:pPr>
            <a:r>
              <a:rPr lang="en-US" sz="1200" b="1" dirty="0">
                <a:latin typeface="Century Gothic" pitchFamily="34" charset="0"/>
              </a:rPr>
              <a:t>EXPERIENCE</a:t>
            </a:r>
            <a:endParaRPr lang="en-US" sz="1200" dirty="0">
              <a:latin typeface="Century Gothic" pitchFamily="34" charset="0"/>
            </a:endParaRPr>
          </a:p>
          <a:p>
            <a:pPr>
              <a:lnSpc>
                <a:spcPct val="80000"/>
              </a:lnSpc>
            </a:pPr>
            <a:r>
              <a:rPr lang="en-US" sz="1200" dirty="0">
                <a:latin typeface="Century Gothic" pitchFamily="34" charset="0"/>
              </a:rPr>
              <a:t>1990-1991 : Reporter (News &amp; Magazine) at Media </a:t>
            </a:r>
            <a:r>
              <a:rPr lang="en-US" sz="1200" dirty="0" err="1">
                <a:latin typeface="Century Gothic" pitchFamily="34" charset="0"/>
              </a:rPr>
              <a:t>Edar</a:t>
            </a:r>
            <a:r>
              <a:rPr lang="en-US" sz="1200" dirty="0">
                <a:latin typeface="Century Gothic" pitchFamily="34" charset="0"/>
              </a:rPr>
              <a:t>, Creative Master and </a:t>
            </a:r>
            <a:r>
              <a:rPr lang="en-US" sz="1200" dirty="0" err="1">
                <a:latin typeface="Century Gothic" pitchFamily="34" charset="0"/>
              </a:rPr>
              <a:t>Warisan</a:t>
            </a:r>
            <a:r>
              <a:rPr lang="en-US" sz="1200" dirty="0">
                <a:latin typeface="Century Gothic" pitchFamily="34" charset="0"/>
              </a:rPr>
              <a:t> </a:t>
            </a:r>
            <a:r>
              <a:rPr lang="en-US" sz="1200" dirty="0" err="1">
                <a:latin typeface="Century Gothic" pitchFamily="34" charset="0"/>
              </a:rPr>
              <a:t>Nasional</a:t>
            </a:r>
            <a:r>
              <a:rPr lang="en-US" sz="1200" dirty="0">
                <a:latin typeface="Century Gothic" pitchFamily="34" charset="0"/>
              </a:rPr>
              <a:t>. Wrote Futures Articles, Human Interest, Politics, Investigative, Economics and Social Report.</a:t>
            </a:r>
          </a:p>
          <a:p>
            <a:pPr>
              <a:lnSpc>
                <a:spcPct val="80000"/>
              </a:lnSpc>
            </a:pPr>
            <a:r>
              <a:rPr lang="en-US" sz="1200" dirty="0">
                <a:latin typeface="Century Gothic" pitchFamily="34" charset="0"/>
              </a:rPr>
              <a:t>1991-1995 : Assistant Officer, Publishing &amp; Public Relations Department, at </a:t>
            </a:r>
            <a:r>
              <a:rPr lang="en-US" sz="1200" dirty="0" err="1">
                <a:latin typeface="Century Gothic" pitchFamily="34" charset="0"/>
              </a:rPr>
              <a:t>Angkatan</a:t>
            </a:r>
            <a:r>
              <a:rPr lang="en-US" sz="1200" dirty="0">
                <a:latin typeface="Century Gothic" pitchFamily="34" charset="0"/>
              </a:rPr>
              <a:t> </a:t>
            </a:r>
            <a:r>
              <a:rPr lang="en-US" sz="1200" dirty="0" err="1">
                <a:latin typeface="Century Gothic" pitchFamily="34" charset="0"/>
              </a:rPr>
              <a:t>Koperasi</a:t>
            </a:r>
            <a:r>
              <a:rPr lang="en-US" sz="1200" dirty="0">
                <a:latin typeface="Century Gothic" pitchFamily="34" charset="0"/>
              </a:rPr>
              <a:t> </a:t>
            </a:r>
            <a:r>
              <a:rPr lang="en-US" sz="1200" dirty="0" err="1">
                <a:latin typeface="Century Gothic" pitchFamily="34" charset="0"/>
              </a:rPr>
              <a:t>Kebangsaan</a:t>
            </a:r>
            <a:r>
              <a:rPr lang="en-US" sz="1200" dirty="0">
                <a:latin typeface="Century Gothic" pitchFamily="34" charset="0"/>
              </a:rPr>
              <a:t> ( ANGKASA ) (M) SDN BHD. Job task was to publish </a:t>
            </a:r>
            <a:r>
              <a:rPr lang="en-US" sz="1200" dirty="0" err="1">
                <a:latin typeface="Century Gothic" pitchFamily="34" charset="0"/>
              </a:rPr>
              <a:t>inhouse</a:t>
            </a:r>
            <a:r>
              <a:rPr lang="en-US" sz="1200" dirty="0">
                <a:latin typeface="Century Gothic" pitchFamily="34" charset="0"/>
              </a:rPr>
              <a:t> magazine for the COOP members, which cover various activities i.e. training for the company members, interview and photography, motivation training and provide translation services for the international co-op reports &amp; activities.</a:t>
            </a:r>
          </a:p>
          <a:p>
            <a:pPr>
              <a:lnSpc>
                <a:spcPct val="80000"/>
              </a:lnSpc>
            </a:pPr>
            <a:r>
              <a:rPr lang="en-US" sz="1200" dirty="0">
                <a:latin typeface="Century Gothic" pitchFamily="34" charset="0"/>
              </a:rPr>
              <a:t>1995-1998 : Human Resource Officer at Samsung Electron Device (M) </a:t>
            </a:r>
            <a:r>
              <a:rPr lang="en-US" sz="1200" dirty="0" err="1">
                <a:latin typeface="Century Gothic" pitchFamily="34" charset="0"/>
              </a:rPr>
              <a:t>Sdn</a:t>
            </a:r>
            <a:r>
              <a:rPr lang="en-US" sz="1200" dirty="0">
                <a:latin typeface="Century Gothic" pitchFamily="34" charset="0"/>
              </a:rPr>
              <a:t> </a:t>
            </a:r>
            <a:r>
              <a:rPr lang="en-US" sz="1200" dirty="0" err="1">
                <a:latin typeface="Century Gothic" pitchFamily="34" charset="0"/>
              </a:rPr>
              <a:t>Bhd</a:t>
            </a:r>
            <a:r>
              <a:rPr lang="en-US" sz="1200" dirty="0">
                <a:latin typeface="Century Gothic" pitchFamily="34" charset="0"/>
              </a:rPr>
              <a:t>, </a:t>
            </a:r>
            <a:r>
              <a:rPr lang="en-US" sz="1200" dirty="0" err="1">
                <a:latin typeface="Century Gothic" pitchFamily="34" charset="0"/>
              </a:rPr>
              <a:t>Seremban</a:t>
            </a:r>
            <a:r>
              <a:rPr lang="en-US" sz="1200" dirty="0">
                <a:latin typeface="Century Gothic" pitchFamily="34" charset="0"/>
              </a:rPr>
              <a:t>. Job function were to handle </a:t>
            </a:r>
            <a:r>
              <a:rPr lang="en-US" sz="1200" dirty="0" err="1">
                <a:latin typeface="Century Gothic" pitchFamily="34" charset="0"/>
              </a:rPr>
              <a:t>interviewes</a:t>
            </a:r>
            <a:r>
              <a:rPr lang="en-US" sz="1200" dirty="0">
                <a:latin typeface="Century Gothic" pitchFamily="34" charset="0"/>
              </a:rPr>
              <a:t> and recruitment for the local and foreign workers, manpower scheduling/planning, workers transportation, which liaised with government department such as the </a:t>
            </a:r>
            <a:r>
              <a:rPr lang="en-US" sz="1200" dirty="0" err="1">
                <a:latin typeface="Century Gothic" pitchFamily="34" charset="0"/>
              </a:rPr>
              <a:t>Labour</a:t>
            </a:r>
            <a:r>
              <a:rPr lang="en-US" sz="1200" dirty="0">
                <a:latin typeface="Century Gothic" pitchFamily="34" charset="0"/>
              </a:rPr>
              <a:t> Department,  </a:t>
            </a:r>
            <a:r>
              <a:rPr lang="en-US" sz="1200" dirty="0" err="1">
                <a:latin typeface="Century Gothic" pitchFamily="34" charset="0"/>
              </a:rPr>
              <a:t>Jabatan</a:t>
            </a:r>
            <a:r>
              <a:rPr lang="en-US" sz="1200" dirty="0">
                <a:latin typeface="Century Gothic" pitchFamily="34" charset="0"/>
              </a:rPr>
              <a:t> </a:t>
            </a:r>
            <a:r>
              <a:rPr lang="en-US" sz="1200" dirty="0" err="1">
                <a:latin typeface="Century Gothic" pitchFamily="34" charset="0"/>
              </a:rPr>
              <a:t>Tenaga</a:t>
            </a:r>
            <a:r>
              <a:rPr lang="en-US" sz="1200" dirty="0">
                <a:latin typeface="Century Gothic" pitchFamily="34" charset="0"/>
              </a:rPr>
              <a:t> Rakyat, Immigration Department and various embassies.</a:t>
            </a:r>
          </a:p>
          <a:p>
            <a:pPr>
              <a:lnSpc>
                <a:spcPct val="80000"/>
              </a:lnSpc>
            </a:pPr>
            <a:r>
              <a:rPr lang="en-US" sz="1200" dirty="0">
                <a:latin typeface="Century Gothic" pitchFamily="34" charset="0"/>
              </a:rPr>
              <a:t>1999-2000 : Marketing Executive at Spiral Max </a:t>
            </a:r>
            <a:r>
              <a:rPr lang="en-US" sz="1200" dirty="0" err="1">
                <a:latin typeface="Century Gothic" pitchFamily="34" charset="0"/>
              </a:rPr>
              <a:t>Sdn</a:t>
            </a:r>
            <a:r>
              <a:rPr lang="en-US" sz="1200" dirty="0">
                <a:latin typeface="Century Gothic" pitchFamily="34" charset="0"/>
              </a:rPr>
              <a:t> </a:t>
            </a:r>
            <a:r>
              <a:rPr lang="en-US" sz="1200" dirty="0" err="1">
                <a:latin typeface="Century Gothic" pitchFamily="34" charset="0"/>
              </a:rPr>
              <a:t>Bhd</a:t>
            </a:r>
            <a:r>
              <a:rPr lang="en-US" sz="1200" dirty="0">
                <a:latin typeface="Century Gothic" pitchFamily="34" charset="0"/>
              </a:rPr>
              <a:t>, </a:t>
            </a:r>
            <a:r>
              <a:rPr lang="en-US" sz="1200" dirty="0" err="1">
                <a:latin typeface="Century Gothic" pitchFamily="34" charset="0"/>
              </a:rPr>
              <a:t>Seremban</a:t>
            </a:r>
            <a:r>
              <a:rPr lang="en-US" sz="1200" dirty="0">
                <a:latin typeface="Century Gothic" pitchFamily="34" charset="0"/>
              </a:rPr>
              <a:t>. Involved in the Futures Market Investment Plan and Market Research.</a:t>
            </a:r>
          </a:p>
          <a:p>
            <a:pPr>
              <a:lnSpc>
                <a:spcPct val="80000"/>
              </a:lnSpc>
            </a:pPr>
            <a:r>
              <a:rPr lang="en-US" sz="1200" dirty="0">
                <a:latin typeface="Century Gothic" pitchFamily="34" charset="0"/>
              </a:rPr>
              <a:t>2001-2002 : TV </a:t>
            </a:r>
            <a:r>
              <a:rPr lang="en-US" sz="1200" dirty="0" err="1">
                <a:latin typeface="Century Gothic" pitchFamily="34" charset="0"/>
              </a:rPr>
              <a:t>Programme</a:t>
            </a:r>
            <a:r>
              <a:rPr lang="en-US" sz="1200" dirty="0">
                <a:latin typeface="Century Gothic" pitchFamily="34" charset="0"/>
              </a:rPr>
              <a:t> Coordinator at </a:t>
            </a:r>
            <a:r>
              <a:rPr lang="en-US" sz="1200" dirty="0" err="1">
                <a:latin typeface="Century Gothic" pitchFamily="34" charset="0"/>
              </a:rPr>
              <a:t>Kirawang</a:t>
            </a:r>
            <a:r>
              <a:rPr lang="en-US" sz="1200" dirty="0">
                <a:latin typeface="Century Gothic" pitchFamily="34" charset="0"/>
              </a:rPr>
              <a:t> Group of Companies. Job functions were to prepare the concept &amp; proposals for new </a:t>
            </a:r>
            <a:r>
              <a:rPr lang="en-US" sz="1200" dirty="0" err="1">
                <a:latin typeface="Century Gothic" pitchFamily="34" charset="0"/>
              </a:rPr>
              <a:t>tv</a:t>
            </a:r>
            <a:r>
              <a:rPr lang="en-US" sz="1200" dirty="0">
                <a:latin typeface="Century Gothic" pitchFamily="34" charset="0"/>
              </a:rPr>
              <a:t> </a:t>
            </a:r>
            <a:r>
              <a:rPr lang="en-US" sz="1200" dirty="0" err="1">
                <a:latin typeface="Century Gothic" pitchFamily="34" charset="0"/>
              </a:rPr>
              <a:t>programmes</a:t>
            </a:r>
            <a:r>
              <a:rPr lang="en-US" sz="1200" dirty="0">
                <a:latin typeface="Century Gothic" pitchFamily="34" charset="0"/>
              </a:rPr>
              <a:t> for the stations, and had a hands-on as the scriptwriter, director, and supervised the editing process for various </a:t>
            </a:r>
            <a:r>
              <a:rPr lang="en-US" sz="1200" dirty="0" err="1">
                <a:latin typeface="Century Gothic" pitchFamily="34" charset="0"/>
              </a:rPr>
              <a:t>programmes</a:t>
            </a:r>
            <a:r>
              <a:rPr lang="en-US" sz="1200" dirty="0">
                <a:latin typeface="Century Gothic" pitchFamily="34" charset="0"/>
              </a:rPr>
              <a:t>, i.e. documentaries, magazine, entertainment and drama for RTM.</a:t>
            </a:r>
          </a:p>
          <a:p>
            <a:pPr>
              <a:lnSpc>
                <a:spcPct val="80000"/>
              </a:lnSpc>
            </a:pPr>
            <a:r>
              <a:rPr lang="en-US" sz="1200" dirty="0">
                <a:latin typeface="Century Gothic" pitchFamily="34" charset="0"/>
              </a:rPr>
              <a:t>Since 2006 : Producer, Director &amp; Scriptwriter at HNJ Pictures </a:t>
            </a:r>
            <a:r>
              <a:rPr lang="en-US" sz="1200" dirty="0" err="1">
                <a:latin typeface="Century Gothic" pitchFamily="34" charset="0"/>
              </a:rPr>
              <a:t>Sdn</a:t>
            </a:r>
            <a:r>
              <a:rPr lang="en-US" sz="1200" dirty="0">
                <a:latin typeface="Century Gothic" pitchFamily="34" charset="0"/>
              </a:rPr>
              <a:t> Bhd.</a:t>
            </a:r>
          </a:p>
        </p:txBody>
      </p:sp>
      <p:sp>
        <p:nvSpPr>
          <p:cNvPr id="7" name="Slide Number Placeholder 6"/>
          <p:cNvSpPr>
            <a:spLocks noGrp="1"/>
          </p:cNvSpPr>
          <p:nvPr>
            <p:ph type="sldNum" sz="quarter" idx="12"/>
          </p:nvPr>
        </p:nvSpPr>
        <p:spPr/>
        <p:txBody>
          <a:bodyPr/>
          <a:lstStyle/>
          <a:p>
            <a:fld id="{19DA3D3E-0560-47D3-B34D-0433A9592503}" type="slidenum">
              <a:rPr lang="en-US" smtClean="0"/>
              <a:pPr/>
              <a:t>23</a:t>
            </a:fld>
            <a:endParaRPr lang="en-US"/>
          </a:p>
        </p:txBody>
      </p:sp>
      <p:sp>
        <p:nvSpPr>
          <p:cNvPr id="8" name="Footer Placeholder 7"/>
          <p:cNvSpPr>
            <a:spLocks noGrp="1"/>
          </p:cNvSpPr>
          <p:nvPr>
            <p:ph type="ftr" sz="quarter" idx="11"/>
          </p:nvPr>
        </p:nvSpPr>
        <p:spPr/>
        <p:txBody>
          <a:bodyPr/>
          <a:lstStyle/>
          <a:p>
            <a:r>
              <a:rPr lang="en-US" smtClean="0"/>
              <a:t>Company Profile</a:t>
            </a:r>
            <a:endParaRPr lang="en-US"/>
          </a:p>
        </p:txBody>
      </p:sp>
      <p:sp>
        <p:nvSpPr>
          <p:cNvPr id="6" name="TextBox 5"/>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Company Profile</a:t>
            </a:r>
            <a:endParaRPr lang="en-US" dirty="0"/>
          </a:p>
        </p:txBody>
      </p:sp>
      <p:sp>
        <p:nvSpPr>
          <p:cNvPr id="5" name="Slide Number Placeholder 4"/>
          <p:cNvSpPr>
            <a:spLocks noGrp="1"/>
          </p:cNvSpPr>
          <p:nvPr>
            <p:ph type="sldNum" sz="quarter" idx="12"/>
          </p:nvPr>
        </p:nvSpPr>
        <p:spPr/>
        <p:txBody>
          <a:bodyPr/>
          <a:lstStyle/>
          <a:p>
            <a:fld id="{19DA3D3E-0560-47D3-B34D-0433A9592503}" type="slidenum">
              <a:rPr lang="en-US" smtClean="0"/>
              <a:pPr/>
              <a:t>24</a:t>
            </a:fld>
            <a:endParaRPr lang="en-US"/>
          </a:p>
        </p:txBody>
      </p:sp>
      <p:sp>
        <p:nvSpPr>
          <p:cNvPr id="8" name="TextBox 7"/>
          <p:cNvSpPr txBox="1"/>
          <p:nvPr/>
        </p:nvSpPr>
        <p:spPr>
          <a:xfrm>
            <a:off x="1600200" y="1447800"/>
            <a:ext cx="2514600" cy="381000"/>
          </a:xfrm>
          <a:prstGeom prst="rect">
            <a:avLst/>
          </a:prstGeom>
          <a:noFill/>
        </p:spPr>
        <p:txBody>
          <a:bodyPr wrap="square" rtlCol="0">
            <a:spAutoFit/>
          </a:bodyPr>
          <a:lstStyle/>
          <a:p>
            <a:pPr algn="ctr"/>
            <a:r>
              <a:rPr lang="en-US" dirty="0" err="1" smtClean="0"/>
              <a:t>Lesen</a:t>
            </a:r>
            <a:r>
              <a:rPr lang="en-US" dirty="0" smtClean="0"/>
              <a:t> </a:t>
            </a:r>
            <a:r>
              <a:rPr lang="en-US" dirty="0" err="1" smtClean="0"/>
              <a:t>Bumiputera</a:t>
            </a:r>
            <a:endParaRPr lang="en-US" dirty="0"/>
          </a:p>
        </p:txBody>
      </p:sp>
      <p:sp>
        <p:nvSpPr>
          <p:cNvPr id="9" name="TextBox 8"/>
          <p:cNvSpPr txBox="1"/>
          <p:nvPr/>
        </p:nvSpPr>
        <p:spPr>
          <a:xfrm>
            <a:off x="4724400" y="1447800"/>
            <a:ext cx="2819400" cy="381000"/>
          </a:xfrm>
          <a:prstGeom prst="rect">
            <a:avLst/>
          </a:prstGeom>
          <a:noFill/>
        </p:spPr>
        <p:txBody>
          <a:bodyPr wrap="square" rtlCol="0">
            <a:spAutoFit/>
          </a:bodyPr>
          <a:lstStyle/>
          <a:p>
            <a:pPr algn="ctr"/>
            <a:r>
              <a:rPr lang="en-US" dirty="0" err="1" smtClean="0"/>
              <a:t>Lesen</a:t>
            </a:r>
            <a:r>
              <a:rPr lang="en-US" dirty="0" smtClean="0"/>
              <a:t> </a:t>
            </a:r>
            <a:r>
              <a:rPr lang="en-US" dirty="0" err="1" smtClean="0"/>
              <a:t>Kewangan</a:t>
            </a:r>
            <a:endParaRPr lang="en-US" dirty="0"/>
          </a:p>
        </p:txBody>
      </p:sp>
      <p:pic>
        <p:nvPicPr>
          <p:cNvPr id="10" name="Picture 2" descr="C:\Users\User\Desktop\skrip BUNGA APRIL\mof-akuan pendaftaran sykt 20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02" r="1194" b="5114"/>
          <a:stretch/>
        </p:blipFill>
        <p:spPr bwMode="auto">
          <a:xfrm>
            <a:off x="4648200" y="1878496"/>
            <a:ext cx="2971800" cy="4005468"/>
          </a:xfrm>
          <a:prstGeom prst="rect">
            <a:avLst/>
          </a:prstGeom>
          <a:noFill/>
          <a:ln>
            <a:noFill/>
          </a:ln>
          <a:extLst/>
        </p:spPr>
      </p:pic>
      <p:pic>
        <p:nvPicPr>
          <p:cNvPr id="11" name="Picture 2" descr="C:\Users\User\Desktop\skrip BUNGA APRIL\mof-bumiputera 20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57" r="2077" b="2228"/>
          <a:stretch/>
        </p:blipFill>
        <p:spPr bwMode="auto">
          <a:xfrm>
            <a:off x="1371600" y="1905000"/>
            <a:ext cx="2819400" cy="3972792"/>
          </a:xfrm>
          <a:prstGeom prst="rect">
            <a:avLst/>
          </a:prstGeom>
          <a:noFill/>
          <a:ln>
            <a:noFill/>
          </a:ln>
          <a:extLst/>
        </p:spPr>
      </p:pic>
      <p:sp>
        <p:nvSpPr>
          <p:cNvPr id="12" name="TextBox 11"/>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Company Profile</a:t>
            </a:r>
            <a:endParaRPr lang="en-US" dirty="0"/>
          </a:p>
        </p:txBody>
      </p:sp>
      <p:sp>
        <p:nvSpPr>
          <p:cNvPr id="5" name="Slide Number Placeholder 4"/>
          <p:cNvSpPr>
            <a:spLocks noGrp="1"/>
          </p:cNvSpPr>
          <p:nvPr>
            <p:ph type="sldNum" sz="quarter" idx="12"/>
          </p:nvPr>
        </p:nvSpPr>
        <p:spPr/>
        <p:txBody>
          <a:bodyPr/>
          <a:lstStyle/>
          <a:p>
            <a:fld id="{19DA3D3E-0560-47D3-B34D-0433A9592503}" type="slidenum">
              <a:rPr lang="en-US" smtClean="0"/>
              <a:pPr/>
              <a:t>25</a:t>
            </a:fld>
            <a:endParaRPr lang="en-US"/>
          </a:p>
        </p:txBody>
      </p:sp>
      <p:graphicFrame>
        <p:nvGraphicFramePr>
          <p:cNvPr id="57349" name="Object 5"/>
          <p:cNvGraphicFramePr>
            <a:graphicFrameLocks noChangeAspect="1"/>
          </p:cNvGraphicFramePr>
          <p:nvPr/>
        </p:nvGraphicFramePr>
        <p:xfrm>
          <a:off x="4876800" y="1143000"/>
          <a:ext cx="3733800" cy="4649637"/>
        </p:xfrm>
        <a:graphic>
          <a:graphicData uri="http://schemas.openxmlformats.org/presentationml/2006/ole">
            <mc:AlternateContent xmlns:mc="http://schemas.openxmlformats.org/markup-compatibility/2006">
              <mc:Choice xmlns:v="urn:schemas-microsoft-com:vml" Requires="v">
                <p:oleObj spid="_x0000_s59446" name="Acrobat Document" r:id="rId3" imgW="5705246" imgH="7991246" progId="AcroExch.Document.11">
                  <p:embed/>
                </p:oleObj>
              </mc:Choice>
              <mc:Fallback>
                <p:oleObj name="Acrobat Document" r:id="rId3" imgW="5705246" imgH="7991246"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143000"/>
                        <a:ext cx="3733800" cy="464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 name="TextBox 18"/>
          <p:cNvSpPr txBox="1"/>
          <p:nvPr/>
        </p:nvSpPr>
        <p:spPr>
          <a:xfrm>
            <a:off x="838200" y="1524000"/>
            <a:ext cx="2819400" cy="400110"/>
          </a:xfrm>
          <a:prstGeom prst="rect">
            <a:avLst/>
          </a:prstGeom>
          <a:noFill/>
        </p:spPr>
        <p:txBody>
          <a:bodyPr wrap="square" rtlCol="0">
            <a:spAutoFit/>
          </a:bodyPr>
          <a:lstStyle/>
          <a:p>
            <a:pPr algn="ctr"/>
            <a:r>
              <a:rPr lang="en-US" sz="2000" dirty="0" err="1" smtClean="0"/>
              <a:t>Kod</a:t>
            </a:r>
            <a:r>
              <a:rPr lang="en-US" sz="2000" dirty="0" smtClean="0"/>
              <a:t> </a:t>
            </a:r>
            <a:r>
              <a:rPr lang="en-US" sz="2000" dirty="0" err="1" smtClean="0"/>
              <a:t>Bidang</a:t>
            </a:r>
            <a:endParaRPr lang="en-US" sz="2000" dirty="0"/>
          </a:p>
        </p:txBody>
      </p:sp>
      <p:sp>
        <p:nvSpPr>
          <p:cNvPr id="23" name="TextBox 22"/>
          <p:cNvSpPr txBox="1"/>
          <p:nvPr/>
        </p:nvSpPr>
        <p:spPr>
          <a:xfrm>
            <a:off x="914400" y="2057400"/>
            <a:ext cx="7696200" cy="2862322"/>
          </a:xfrm>
          <a:prstGeom prst="rect">
            <a:avLst/>
          </a:prstGeom>
          <a:noFill/>
        </p:spPr>
        <p:txBody>
          <a:bodyPr wrap="square" rtlCol="0">
            <a:spAutoFit/>
          </a:bodyPr>
          <a:lstStyle/>
          <a:p>
            <a:r>
              <a:rPr lang="en-US" sz="2000" dirty="0" smtClean="0"/>
              <a:t>060100 </a:t>
            </a:r>
            <a:r>
              <a:rPr lang="en-US" sz="2000" dirty="0" err="1" smtClean="0"/>
              <a:t>Kamera</a:t>
            </a:r>
            <a:r>
              <a:rPr lang="en-US" sz="2000" dirty="0" smtClean="0"/>
              <a:t>/</a:t>
            </a:r>
            <a:r>
              <a:rPr lang="en-US" sz="2000" dirty="0" err="1" smtClean="0"/>
              <a:t>Peralatan</a:t>
            </a:r>
            <a:endParaRPr lang="en-US" sz="2000" dirty="0" smtClean="0"/>
          </a:p>
          <a:p>
            <a:r>
              <a:rPr lang="en-US" sz="2000" dirty="0" smtClean="0"/>
              <a:t>060200 </a:t>
            </a:r>
            <a:r>
              <a:rPr lang="en-US" sz="2000" dirty="0" err="1" smtClean="0"/>
              <a:t>Filem</a:t>
            </a:r>
            <a:r>
              <a:rPr lang="en-US" sz="2000" dirty="0" smtClean="0"/>
              <a:t> </a:t>
            </a:r>
            <a:r>
              <a:rPr lang="en-US" sz="2000" dirty="0" err="1" smtClean="0"/>
              <a:t>Siap</a:t>
            </a:r>
            <a:r>
              <a:rPr lang="en-US" sz="2000" dirty="0" smtClean="0"/>
              <a:t> </a:t>
            </a:r>
            <a:r>
              <a:rPr lang="en-US" sz="2000" dirty="0" err="1" smtClean="0"/>
              <a:t>Untuk</a:t>
            </a:r>
            <a:r>
              <a:rPr lang="en-US" sz="2000" dirty="0" smtClean="0"/>
              <a:t> </a:t>
            </a:r>
            <a:r>
              <a:rPr lang="en-US" sz="2000" dirty="0" err="1" smtClean="0"/>
              <a:t>Tayangan</a:t>
            </a:r>
            <a:endParaRPr lang="en-US" sz="2000" dirty="0" smtClean="0"/>
          </a:p>
          <a:p>
            <a:r>
              <a:rPr lang="en-US" sz="2000" dirty="0" smtClean="0"/>
              <a:t>220701 </a:t>
            </a:r>
            <a:r>
              <a:rPr lang="en-US" sz="2000" dirty="0" err="1" smtClean="0"/>
              <a:t>Pengeluaran</a:t>
            </a:r>
            <a:r>
              <a:rPr lang="en-US" sz="2000" dirty="0" smtClean="0"/>
              <a:t> </a:t>
            </a:r>
            <a:r>
              <a:rPr lang="en-US" sz="2000" dirty="0" err="1" smtClean="0"/>
              <a:t>Filem-filem</a:t>
            </a:r>
            <a:endParaRPr lang="en-US" sz="2000" dirty="0" smtClean="0"/>
          </a:p>
          <a:p>
            <a:r>
              <a:rPr lang="en-US" sz="2000" dirty="0" smtClean="0"/>
              <a:t>220702 </a:t>
            </a:r>
            <a:r>
              <a:rPr lang="en-US" sz="2000" dirty="0" err="1" smtClean="0"/>
              <a:t>Rakaman</a:t>
            </a:r>
            <a:endParaRPr lang="en-US" sz="2000" dirty="0" smtClean="0"/>
          </a:p>
          <a:p>
            <a:r>
              <a:rPr lang="en-US" sz="2000" dirty="0" smtClean="0"/>
              <a:t>220704 Audio Visual</a:t>
            </a:r>
          </a:p>
          <a:p>
            <a:r>
              <a:rPr lang="en-US" sz="2000" dirty="0" smtClean="0"/>
              <a:t>221501 Media </a:t>
            </a:r>
            <a:r>
              <a:rPr lang="en-US" sz="2000" dirty="0" err="1" smtClean="0"/>
              <a:t>Elektronik</a:t>
            </a:r>
            <a:r>
              <a:rPr lang="en-US" sz="2000" dirty="0" smtClean="0"/>
              <a:t> (</a:t>
            </a:r>
            <a:r>
              <a:rPr lang="en-US" sz="2000" dirty="0" err="1" smtClean="0"/>
              <a:t>Tidak</a:t>
            </a:r>
            <a:r>
              <a:rPr lang="en-US" sz="2000" dirty="0" smtClean="0"/>
              <a:t> </a:t>
            </a:r>
            <a:r>
              <a:rPr lang="en-US" sz="2000" dirty="0" err="1" smtClean="0"/>
              <a:t>Termasuk</a:t>
            </a:r>
            <a:r>
              <a:rPr lang="en-US" sz="2000" dirty="0" smtClean="0"/>
              <a:t> </a:t>
            </a:r>
            <a:r>
              <a:rPr lang="en-US" sz="2000" dirty="0" err="1" smtClean="0"/>
              <a:t>Kerja</a:t>
            </a:r>
            <a:r>
              <a:rPr lang="en-US" sz="2000" dirty="0" smtClean="0"/>
              <a:t> </a:t>
            </a:r>
            <a:r>
              <a:rPr lang="en-US" sz="2000" dirty="0" err="1" smtClean="0"/>
              <a:t>Percetakan</a:t>
            </a:r>
            <a:r>
              <a:rPr lang="en-US" sz="2000" dirty="0" smtClean="0"/>
              <a:t>)</a:t>
            </a:r>
          </a:p>
          <a:p>
            <a:r>
              <a:rPr lang="en-US" sz="2000" dirty="0" smtClean="0"/>
              <a:t>220502 Media </a:t>
            </a:r>
            <a:r>
              <a:rPr lang="en-US" sz="2000" dirty="0" err="1" smtClean="0"/>
              <a:t>Cetak</a:t>
            </a:r>
            <a:r>
              <a:rPr lang="en-US" sz="2000" dirty="0" smtClean="0"/>
              <a:t> (</a:t>
            </a:r>
            <a:r>
              <a:rPr lang="en-US" sz="2000" dirty="0" err="1" smtClean="0"/>
              <a:t>Tidak</a:t>
            </a:r>
            <a:r>
              <a:rPr lang="en-US" sz="2000" dirty="0" smtClean="0"/>
              <a:t> </a:t>
            </a:r>
            <a:r>
              <a:rPr lang="en-US" sz="2000" dirty="0" err="1" smtClean="0"/>
              <a:t>Termasuk</a:t>
            </a:r>
            <a:r>
              <a:rPr lang="en-US" sz="2000" dirty="0" smtClean="0"/>
              <a:t> </a:t>
            </a:r>
            <a:r>
              <a:rPr lang="en-US" sz="2000" dirty="0" err="1" smtClean="0"/>
              <a:t>Kerja</a:t>
            </a:r>
            <a:r>
              <a:rPr lang="en-US" sz="2000" dirty="0" smtClean="0"/>
              <a:t> </a:t>
            </a:r>
            <a:r>
              <a:rPr lang="en-US" sz="2000" dirty="0" err="1" smtClean="0"/>
              <a:t>Percetakan</a:t>
            </a:r>
            <a:r>
              <a:rPr lang="en-US" sz="2000" dirty="0" smtClean="0"/>
              <a:t>)</a:t>
            </a:r>
          </a:p>
          <a:p>
            <a:r>
              <a:rPr lang="en-US" sz="2000" dirty="0" smtClean="0"/>
              <a:t>221503 Billboard</a:t>
            </a:r>
          </a:p>
          <a:p>
            <a:r>
              <a:rPr lang="en-US" sz="2000" dirty="0" smtClean="0"/>
              <a:t>221710 </a:t>
            </a:r>
            <a:r>
              <a:rPr lang="en-US" sz="2000" dirty="0" err="1" smtClean="0"/>
              <a:t>Penterjemahan</a:t>
            </a:r>
            <a:endParaRPr lang="en-US" sz="2000" dirty="0"/>
          </a:p>
        </p:txBody>
      </p:sp>
      <p:sp>
        <p:nvSpPr>
          <p:cNvPr id="7" name="TextBox 6"/>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Company Profile</a:t>
            </a:r>
            <a:endParaRPr lang="en-US"/>
          </a:p>
        </p:txBody>
      </p:sp>
      <p:sp>
        <p:nvSpPr>
          <p:cNvPr id="5" name="Slide Number Placeholder 4"/>
          <p:cNvSpPr>
            <a:spLocks noGrp="1"/>
          </p:cNvSpPr>
          <p:nvPr>
            <p:ph type="sldNum" sz="quarter" idx="12"/>
          </p:nvPr>
        </p:nvSpPr>
        <p:spPr/>
        <p:txBody>
          <a:bodyPr/>
          <a:lstStyle/>
          <a:p>
            <a:fld id="{19DA3D3E-0560-47D3-B34D-0433A9592503}" type="slidenum">
              <a:rPr lang="en-US" smtClean="0"/>
              <a:pPr/>
              <a:t>26</a:t>
            </a:fld>
            <a:endParaRPr lang="en-US"/>
          </a:p>
        </p:txBody>
      </p:sp>
      <p:graphicFrame>
        <p:nvGraphicFramePr>
          <p:cNvPr id="58371" name="Object 3"/>
          <p:cNvGraphicFramePr>
            <a:graphicFrameLocks noChangeAspect="1"/>
          </p:cNvGraphicFramePr>
          <p:nvPr/>
        </p:nvGraphicFramePr>
        <p:xfrm>
          <a:off x="932796" y="1447800"/>
          <a:ext cx="3439420" cy="4451457"/>
        </p:xfrm>
        <a:graphic>
          <a:graphicData uri="http://schemas.openxmlformats.org/presentationml/2006/ole">
            <mc:AlternateContent xmlns:mc="http://schemas.openxmlformats.org/markup-compatibility/2006">
              <mc:Choice xmlns:v="urn:schemas-microsoft-com:vml" Requires="v">
                <p:oleObj spid="_x0000_s58422" name="Acrobat Document" r:id="rId3" imgW="7779960" imgH="10050480" progId="AcroExch.Document.11">
                  <p:embed/>
                </p:oleObj>
              </mc:Choice>
              <mc:Fallback>
                <p:oleObj name="Acrobat Document" r:id="rId3" imgW="7779960" imgH="10050480" progId="AcroExch.Document.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796" y="1447800"/>
                        <a:ext cx="3439420" cy="44514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p:cNvPicPr>
            <a:picLocks noChangeAspect="1" noChangeArrowheads="1"/>
          </p:cNvPicPr>
          <p:nvPr/>
        </p:nvPicPr>
        <p:blipFill>
          <a:blip r:embed="rId5" cstate="print"/>
          <a:srcRect/>
          <a:stretch>
            <a:fillRect/>
          </a:stretch>
        </p:blipFill>
        <p:spPr bwMode="auto">
          <a:xfrm>
            <a:off x="4577260" y="1447800"/>
            <a:ext cx="3276600" cy="4387782"/>
          </a:xfrm>
          <a:prstGeom prst="rect">
            <a:avLst/>
          </a:prstGeom>
          <a:noFill/>
          <a:ln w="9525">
            <a:noFill/>
            <a:miter lim="800000"/>
            <a:headEnd/>
            <a:tailEnd/>
          </a:ln>
        </p:spPr>
      </p:pic>
      <p:sp>
        <p:nvSpPr>
          <p:cNvPr id="9" name="TextBox 8"/>
          <p:cNvSpPr txBox="1"/>
          <p:nvPr/>
        </p:nvSpPr>
        <p:spPr>
          <a:xfrm>
            <a:off x="1321672" y="990600"/>
            <a:ext cx="2514600" cy="369332"/>
          </a:xfrm>
          <a:prstGeom prst="rect">
            <a:avLst/>
          </a:prstGeom>
          <a:noFill/>
        </p:spPr>
        <p:txBody>
          <a:bodyPr wrap="square" rtlCol="0">
            <a:spAutoFit/>
          </a:bodyPr>
          <a:lstStyle/>
          <a:p>
            <a:pPr algn="ctr"/>
            <a:r>
              <a:rPr lang="en-US" dirty="0" err="1" smtClean="0"/>
              <a:t>Lesen</a:t>
            </a:r>
            <a:r>
              <a:rPr lang="en-US" dirty="0" smtClean="0"/>
              <a:t> KKMM</a:t>
            </a:r>
            <a:endParaRPr lang="en-US" dirty="0"/>
          </a:p>
        </p:txBody>
      </p:sp>
      <p:sp>
        <p:nvSpPr>
          <p:cNvPr id="10" name="TextBox 9"/>
          <p:cNvSpPr txBox="1"/>
          <p:nvPr/>
        </p:nvSpPr>
        <p:spPr>
          <a:xfrm>
            <a:off x="4876800" y="990600"/>
            <a:ext cx="2895600" cy="369332"/>
          </a:xfrm>
          <a:prstGeom prst="rect">
            <a:avLst/>
          </a:prstGeom>
          <a:noFill/>
        </p:spPr>
        <p:txBody>
          <a:bodyPr wrap="square" rtlCol="0">
            <a:spAutoFit/>
          </a:bodyPr>
          <a:lstStyle/>
          <a:p>
            <a:pPr algn="ctr"/>
            <a:r>
              <a:rPr lang="en-US" dirty="0" err="1" smtClean="0"/>
              <a:t>Lesen</a:t>
            </a:r>
            <a:r>
              <a:rPr lang="en-US" dirty="0" smtClean="0"/>
              <a:t> </a:t>
            </a:r>
            <a:r>
              <a:rPr lang="en-US" dirty="0" err="1" smtClean="0"/>
              <a:t>Pendaftaran</a:t>
            </a:r>
            <a:r>
              <a:rPr lang="en-US" dirty="0" smtClean="0"/>
              <a:t> SSM</a:t>
            </a:r>
            <a:endParaRPr lang="en-US" dirty="0"/>
          </a:p>
        </p:txBody>
      </p:sp>
      <p:sp>
        <p:nvSpPr>
          <p:cNvPr id="11" name="TextBox 10"/>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Company Profile</a:t>
            </a:r>
            <a:endParaRPr lang="en-US"/>
          </a:p>
        </p:txBody>
      </p:sp>
      <p:sp>
        <p:nvSpPr>
          <p:cNvPr id="5" name="Slide Number Placeholder 4"/>
          <p:cNvSpPr>
            <a:spLocks noGrp="1"/>
          </p:cNvSpPr>
          <p:nvPr>
            <p:ph type="sldNum" sz="quarter" idx="12"/>
          </p:nvPr>
        </p:nvSpPr>
        <p:spPr/>
        <p:txBody>
          <a:bodyPr/>
          <a:lstStyle/>
          <a:p>
            <a:fld id="{19DA3D3E-0560-47D3-B34D-0433A9592503}" type="slidenum">
              <a:rPr lang="en-US" smtClean="0"/>
              <a:pPr/>
              <a:t>27</a:t>
            </a:fld>
            <a:endParaRPr lang="en-US"/>
          </a:p>
        </p:txBody>
      </p:sp>
      <p:pic>
        <p:nvPicPr>
          <p:cNvPr id="6" name="Picture 17" descr="F:\co profiles HNJ\sijil &amp; co profile\finas PF 211115.jpg"/>
          <p:cNvPicPr>
            <a:picLocks noChangeAspect="1" noChangeArrowheads="1"/>
          </p:cNvPicPr>
          <p:nvPr/>
        </p:nvPicPr>
        <p:blipFill>
          <a:blip r:embed="rId2" cstate="print"/>
          <a:srcRect l="10909" t="10577" r="9091" b="6130"/>
          <a:stretch>
            <a:fillRect/>
          </a:stretch>
        </p:blipFill>
        <p:spPr bwMode="auto">
          <a:xfrm>
            <a:off x="1066800" y="1524000"/>
            <a:ext cx="3096837" cy="4434108"/>
          </a:xfrm>
          <a:prstGeom prst="rect">
            <a:avLst/>
          </a:prstGeom>
          <a:noFill/>
        </p:spPr>
      </p:pic>
      <p:pic>
        <p:nvPicPr>
          <p:cNvPr id="56322" name="Picture 2" descr="F:\co profiles HNJ\sijil &amp; co profile\finas DF 200615.jpg"/>
          <p:cNvPicPr>
            <a:picLocks noChangeAspect="1" noChangeArrowheads="1"/>
          </p:cNvPicPr>
          <p:nvPr/>
        </p:nvPicPr>
        <p:blipFill>
          <a:blip r:embed="rId3" cstate="print"/>
          <a:srcRect l="10169" t="9860" r="8476" b="6333"/>
          <a:stretch>
            <a:fillRect/>
          </a:stretch>
        </p:blipFill>
        <p:spPr bwMode="auto">
          <a:xfrm>
            <a:off x="4508936" y="1514580"/>
            <a:ext cx="3111064" cy="4407340"/>
          </a:xfrm>
          <a:prstGeom prst="rect">
            <a:avLst/>
          </a:prstGeom>
          <a:noFill/>
        </p:spPr>
      </p:pic>
      <p:sp>
        <p:nvSpPr>
          <p:cNvPr id="8" name="TextBox 7"/>
          <p:cNvSpPr txBox="1"/>
          <p:nvPr/>
        </p:nvSpPr>
        <p:spPr>
          <a:xfrm>
            <a:off x="974834" y="1114098"/>
            <a:ext cx="3352800" cy="369332"/>
          </a:xfrm>
          <a:prstGeom prst="rect">
            <a:avLst/>
          </a:prstGeom>
          <a:noFill/>
        </p:spPr>
        <p:txBody>
          <a:bodyPr wrap="square" rtlCol="0">
            <a:spAutoFit/>
          </a:bodyPr>
          <a:lstStyle/>
          <a:p>
            <a:pPr algn="ctr"/>
            <a:r>
              <a:rPr lang="en-US" dirty="0" err="1" smtClean="0"/>
              <a:t>Lesen</a:t>
            </a:r>
            <a:r>
              <a:rPr lang="en-US" dirty="0" smtClean="0"/>
              <a:t> </a:t>
            </a:r>
            <a:r>
              <a:rPr lang="en-US" dirty="0" err="1" smtClean="0"/>
              <a:t>Finas</a:t>
            </a:r>
            <a:r>
              <a:rPr lang="en-US" dirty="0" smtClean="0"/>
              <a:t> </a:t>
            </a:r>
            <a:r>
              <a:rPr lang="en-US" dirty="0" err="1" smtClean="0"/>
              <a:t>Pengeluaran</a:t>
            </a:r>
            <a:r>
              <a:rPr lang="en-US" dirty="0" smtClean="0"/>
              <a:t> </a:t>
            </a:r>
            <a:endParaRPr lang="en-US" dirty="0"/>
          </a:p>
        </p:txBody>
      </p:sp>
      <p:sp>
        <p:nvSpPr>
          <p:cNvPr id="9" name="TextBox 8"/>
          <p:cNvSpPr txBox="1"/>
          <p:nvPr/>
        </p:nvSpPr>
        <p:spPr>
          <a:xfrm>
            <a:off x="4432736" y="1098332"/>
            <a:ext cx="3352800" cy="369332"/>
          </a:xfrm>
          <a:prstGeom prst="rect">
            <a:avLst/>
          </a:prstGeom>
          <a:noFill/>
        </p:spPr>
        <p:txBody>
          <a:bodyPr wrap="square" rtlCol="0">
            <a:spAutoFit/>
          </a:bodyPr>
          <a:lstStyle/>
          <a:p>
            <a:pPr algn="ctr"/>
            <a:r>
              <a:rPr lang="en-US" dirty="0" err="1" smtClean="0"/>
              <a:t>Lesen</a:t>
            </a:r>
            <a:r>
              <a:rPr lang="en-US" dirty="0" smtClean="0"/>
              <a:t> </a:t>
            </a:r>
            <a:r>
              <a:rPr lang="en-US" dirty="0" err="1" smtClean="0"/>
              <a:t>Finas</a:t>
            </a:r>
            <a:r>
              <a:rPr lang="en-US" dirty="0" smtClean="0"/>
              <a:t> </a:t>
            </a:r>
            <a:r>
              <a:rPr lang="en-US" dirty="0" err="1" smtClean="0"/>
              <a:t>Pengedaran</a:t>
            </a:r>
            <a:endParaRPr lang="en-US" dirty="0"/>
          </a:p>
        </p:txBody>
      </p:sp>
      <p:sp>
        <p:nvSpPr>
          <p:cNvPr id="10" name="TextBox 9"/>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F:\husna 27sep2011\album\organizing home ALBUM\abah\lagenda tv3 kekasihku puyu 2011_08_18\IMG_1771.JPG"/>
          <p:cNvPicPr>
            <a:picLocks noChangeAspect="1" noChangeArrowheads="1"/>
          </p:cNvPicPr>
          <p:nvPr/>
        </p:nvPicPr>
        <p:blipFill>
          <a:blip r:embed="rId2">
            <a:duotone>
              <a:prstClr val="black"/>
              <a:srgbClr val="D9C3A5">
                <a:tint val="50000"/>
                <a:satMod val="180000"/>
              </a:srgbClr>
            </a:duotone>
          </a:blip>
          <a:srcRect l="-779" t="-373" r="8300" b="20997"/>
          <a:stretch>
            <a:fillRect/>
          </a:stretch>
        </p:blipFill>
        <p:spPr bwMode="auto">
          <a:xfrm>
            <a:off x="5181600" y="2365874"/>
            <a:ext cx="3962400" cy="4492126"/>
          </a:xfrm>
          <a:prstGeom prst="rect">
            <a:avLst/>
          </a:prstGeom>
          <a:ln>
            <a:noFill/>
          </a:ln>
          <a:effectLst>
            <a:softEdge rad="112500"/>
          </a:effectLst>
        </p:spPr>
      </p:pic>
      <p:pic>
        <p:nvPicPr>
          <p:cNvPr id="15" name="Picture 2" descr="F:\husna 27sep2011\album\pix anak yatim aceh\ACHEH aerial view &amp; misc\aerial view &amp; misc 005.jpg"/>
          <p:cNvPicPr>
            <a:picLocks noChangeAspect="1" noChangeArrowheads="1"/>
          </p:cNvPicPr>
          <p:nvPr/>
        </p:nvPicPr>
        <p:blipFill>
          <a:blip r:embed="rId3">
            <a:duotone>
              <a:prstClr val="black"/>
              <a:srgbClr val="D9C3A5">
                <a:tint val="50000"/>
                <a:satMod val="180000"/>
              </a:srgbClr>
            </a:duotone>
          </a:blip>
          <a:srcRect/>
          <a:stretch>
            <a:fillRect/>
          </a:stretch>
        </p:blipFill>
        <p:spPr bwMode="auto">
          <a:xfrm>
            <a:off x="0" y="0"/>
            <a:ext cx="3048000" cy="2286000"/>
          </a:xfrm>
          <a:prstGeom prst="rect">
            <a:avLst/>
          </a:prstGeom>
          <a:ln>
            <a:noFill/>
          </a:ln>
          <a:effectLst>
            <a:softEdge rad="112500"/>
          </a:effectLst>
        </p:spPr>
      </p:pic>
      <p:pic>
        <p:nvPicPr>
          <p:cNvPr id="69634" name="Picture 5" descr="F:\husna 27sep2011\album\pix brunei\Brunei edited\resize\DSC_0308.jp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5410200" y="0"/>
            <a:ext cx="3810000" cy="2743200"/>
          </a:xfrm>
          <a:prstGeom prst="rect">
            <a:avLst/>
          </a:prstGeom>
          <a:ln>
            <a:noFill/>
          </a:ln>
          <a:effectLst>
            <a:softEdge rad="112500"/>
          </a:effectLst>
        </p:spPr>
      </p:pic>
      <p:sp>
        <p:nvSpPr>
          <p:cNvPr id="4" name="Footer Placeholder 3"/>
          <p:cNvSpPr>
            <a:spLocks noGrp="1"/>
          </p:cNvSpPr>
          <p:nvPr>
            <p:ph type="ftr" sz="quarter" idx="11"/>
          </p:nvPr>
        </p:nvSpPr>
        <p:spPr/>
        <p:txBody>
          <a:bodyPr/>
          <a:lstStyle/>
          <a:p>
            <a:pPr>
              <a:defRPr/>
            </a:pPr>
            <a:r>
              <a:rPr lang="ms-MY" sz="700" dirty="0"/>
              <a:t>Hakcipta Terpelihara HNJ Pictures Sdn Bhd @ 2012</a:t>
            </a:r>
          </a:p>
        </p:txBody>
      </p:sp>
      <p:sp>
        <p:nvSpPr>
          <p:cNvPr id="5" name="Slide Number Placeholder 4"/>
          <p:cNvSpPr>
            <a:spLocks noGrp="1"/>
          </p:cNvSpPr>
          <p:nvPr>
            <p:ph type="sldNum" sz="quarter" idx="12"/>
          </p:nvPr>
        </p:nvSpPr>
        <p:spPr/>
        <p:txBody>
          <a:bodyPr/>
          <a:lstStyle/>
          <a:p>
            <a:pPr>
              <a:defRPr/>
            </a:pPr>
            <a:fld id="{2173EA7D-D4FD-489A-A828-A075CC4DC0CF}" type="slidenum">
              <a:rPr lang="ms-MY"/>
              <a:pPr>
                <a:defRPr/>
              </a:pPr>
              <a:t>28</a:t>
            </a:fld>
            <a:endParaRPr lang="ms-MY"/>
          </a:p>
        </p:txBody>
      </p:sp>
      <p:pic>
        <p:nvPicPr>
          <p:cNvPr id="16" name="Picture 5" descr="G:\WBC\Setapak-20111206-00384 ferrari.jpg"/>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7010400" y="1295400"/>
            <a:ext cx="2133600" cy="1600200"/>
          </a:xfrm>
          <a:prstGeom prst="rect">
            <a:avLst/>
          </a:prstGeom>
          <a:ln>
            <a:noFill/>
          </a:ln>
          <a:effectLst>
            <a:softEdge rad="112500"/>
          </a:effectLst>
        </p:spPr>
      </p:pic>
      <p:pic>
        <p:nvPicPr>
          <p:cNvPr id="17" name="Picture 2" descr="G:\tv3\bunga april\pic BuNgA ApRiL\DSC08259.JPG"/>
          <p:cNvPicPr>
            <a:picLocks noChangeAspect="1" noChangeArrowheads="1"/>
          </p:cNvPicPr>
          <p:nvPr/>
        </p:nvPicPr>
        <p:blipFill>
          <a:blip r:embed="rId6" cstate="print">
            <a:duotone>
              <a:prstClr val="black"/>
              <a:srgbClr val="D9C3A5">
                <a:tint val="50000"/>
                <a:satMod val="180000"/>
              </a:srgbClr>
            </a:duotone>
          </a:blip>
          <a:srcRect/>
          <a:stretch>
            <a:fillRect/>
          </a:stretch>
        </p:blipFill>
        <p:spPr bwMode="auto">
          <a:xfrm>
            <a:off x="1828800" y="4495800"/>
            <a:ext cx="3429000" cy="2425390"/>
          </a:xfrm>
          <a:prstGeom prst="rect">
            <a:avLst/>
          </a:prstGeom>
          <a:ln>
            <a:noFill/>
          </a:ln>
          <a:effectLst>
            <a:softEdge rad="112500"/>
          </a:effectLst>
        </p:spPr>
      </p:pic>
      <p:pic>
        <p:nvPicPr>
          <p:cNvPr id="13" name="Picture 7" descr="F:\husna 27sep2011\album\pix anak yatim aceh\ACHEH personal, bkn, puteri\new yatim senik 266.jpg"/>
          <p:cNvPicPr>
            <a:picLocks noChangeAspect="1" noChangeArrowheads="1"/>
          </p:cNvPicPr>
          <p:nvPr/>
        </p:nvPicPr>
        <p:blipFill>
          <a:blip r:embed="rId7">
            <a:duotone>
              <a:prstClr val="black"/>
              <a:srgbClr val="D9C3A5">
                <a:tint val="50000"/>
                <a:satMod val="180000"/>
              </a:srgbClr>
            </a:duotone>
          </a:blip>
          <a:srcRect/>
          <a:stretch>
            <a:fillRect/>
          </a:stretch>
        </p:blipFill>
        <p:spPr bwMode="auto">
          <a:xfrm>
            <a:off x="0" y="1143000"/>
            <a:ext cx="2209800" cy="2385961"/>
          </a:xfrm>
          <a:prstGeom prst="rect">
            <a:avLst/>
          </a:prstGeom>
          <a:ln>
            <a:noFill/>
          </a:ln>
          <a:effectLst>
            <a:softEdge rad="112500"/>
          </a:effectLst>
        </p:spPr>
      </p:pic>
      <p:pic>
        <p:nvPicPr>
          <p:cNvPr id="23" name="Picture 3" descr="F:\husna 27sep2011\album\organizing home ALBUM\abah\pix telapak s 5-21-2010\DSC00672.JPG"/>
          <p:cNvPicPr>
            <a:picLocks noChangeAspect="1" noChangeArrowheads="1"/>
          </p:cNvPicPr>
          <p:nvPr/>
        </p:nvPicPr>
        <p:blipFill>
          <a:blip r:embed="rId8" cstate="print">
            <a:duotone>
              <a:prstClr val="black"/>
              <a:srgbClr val="D9C3A5">
                <a:tint val="50000"/>
                <a:satMod val="180000"/>
              </a:srgbClr>
            </a:duotone>
          </a:blip>
          <a:srcRect l="3913" t="20000" r="53043" b="15652"/>
          <a:stretch>
            <a:fillRect/>
          </a:stretch>
        </p:blipFill>
        <p:spPr bwMode="auto">
          <a:xfrm>
            <a:off x="4419600" y="4495800"/>
            <a:ext cx="1828800" cy="2050473"/>
          </a:xfrm>
          <a:prstGeom prst="rect">
            <a:avLst/>
          </a:prstGeom>
          <a:ln>
            <a:noFill/>
          </a:ln>
          <a:effectLst>
            <a:softEdge rad="112500"/>
          </a:effectLst>
        </p:spPr>
      </p:pic>
      <p:pic>
        <p:nvPicPr>
          <p:cNvPr id="69635" name="Picture 3" descr="F:\husna 27sep2011\album\pix brunei\Brunei - En. din\DSC02221.JPG"/>
          <p:cNvPicPr>
            <a:picLocks noChangeAspect="1" noChangeArrowheads="1"/>
          </p:cNvPicPr>
          <p:nvPr/>
        </p:nvPicPr>
        <p:blipFill>
          <a:blip r:embed="rId9" cstate="print">
            <a:duotone>
              <a:prstClr val="black"/>
              <a:srgbClr val="D9C3A5">
                <a:tint val="50000"/>
                <a:satMod val="180000"/>
              </a:srgbClr>
            </a:duotone>
          </a:blip>
          <a:srcRect/>
          <a:stretch>
            <a:fillRect/>
          </a:stretch>
        </p:blipFill>
        <p:spPr bwMode="auto">
          <a:xfrm>
            <a:off x="2743200" y="0"/>
            <a:ext cx="3034292" cy="2209800"/>
          </a:xfrm>
          <a:prstGeom prst="rect">
            <a:avLst/>
          </a:prstGeom>
          <a:ln>
            <a:noFill/>
          </a:ln>
          <a:effectLst>
            <a:softEdge rad="112500"/>
          </a:effectLst>
        </p:spPr>
      </p:pic>
      <p:pic>
        <p:nvPicPr>
          <p:cNvPr id="28" name="Picture 5" descr="F:\husna 27sep2011\album\organizing home ALBUM\abah\puppet e-tuition\DSC01696.JPG"/>
          <p:cNvPicPr>
            <a:picLocks noChangeAspect="1" noChangeArrowheads="1"/>
          </p:cNvPicPr>
          <p:nvPr/>
        </p:nvPicPr>
        <p:blipFill>
          <a:blip r:embed="rId10" cstate="print">
            <a:duotone>
              <a:prstClr val="black"/>
              <a:srgbClr val="D9C3A5">
                <a:tint val="50000"/>
                <a:satMod val="180000"/>
              </a:srgbClr>
            </a:duotone>
          </a:blip>
          <a:srcRect l="9679" t="4301" r="4839" b="9677"/>
          <a:stretch>
            <a:fillRect/>
          </a:stretch>
        </p:blipFill>
        <p:spPr bwMode="auto">
          <a:xfrm>
            <a:off x="-43890" y="4547005"/>
            <a:ext cx="3129915" cy="2362200"/>
          </a:xfrm>
          <a:prstGeom prst="rect">
            <a:avLst/>
          </a:prstGeom>
          <a:ln>
            <a:noFill/>
          </a:ln>
          <a:effectLst>
            <a:softEdge rad="112500"/>
          </a:effectLst>
        </p:spPr>
      </p:pic>
      <p:pic>
        <p:nvPicPr>
          <p:cNvPr id="29" name="Picture 3" descr="F:\husna 27sep2011\album\organizing home ALBUM\abah\puppet e-tuition\DSC01711.JPG"/>
          <p:cNvPicPr>
            <a:picLocks noChangeAspect="1" noChangeArrowheads="1"/>
          </p:cNvPicPr>
          <p:nvPr/>
        </p:nvPicPr>
        <p:blipFill>
          <a:blip r:embed="rId11" cstate="print">
            <a:duotone>
              <a:prstClr val="black"/>
              <a:srgbClr val="D9C3A5">
                <a:tint val="50000"/>
                <a:satMod val="180000"/>
              </a:srgbClr>
            </a:duotone>
          </a:blip>
          <a:srcRect t="11945" r="14872" b="8420"/>
          <a:stretch>
            <a:fillRect/>
          </a:stretch>
        </p:blipFill>
        <p:spPr bwMode="auto">
          <a:xfrm>
            <a:off x="0" y="2362200"/>
            <a:ext cx="3341370" cy="2344821"/>
          </a:xfrm>
          <a:prstGeom prst="rect">
            <a:avLst/>
          </a:prstGeom>
          <a:ln>
            <a:noFill/>
          </a:ln>
          <a:effectLst>
            <a:softEdge rad="112500"/>
          </a:effectLst>
        </p:spPr>
      </p:pic>
      <p:sp>
        <p:nvSpPr>
          <p:cNvPr id="25" name="Rectangle 4"/>
          <p:cNvSpPr txBox="1">
            <a:spLocks noChangeArrowheads="1"/>
          </p:cNvSpPr>
          <p:nvPr/>
        </p:nvSpPr>
        <p:spPr bwMode="auto">
          <a:xfrm>
            <a:off x="2590800" y="3839410"/>
            <a:ext cx="3124200" cy="762000"/>
          </a:xfrm>
          <a:prstGeom prst="rect">
            <a:avLst/>
          </a:prstGeom>
          <a:solidFill>
            <a:schemeClr val="tx1">
              <a:alpha val="50000"/>
            </a:schemeClr>
          </a:solidFill>
          <a:ln w="9525">
            <a:noFill/>
            <a:miter lim="800000"/>
            <a:headEnd/>
            <a:tailEnd/>
          </a:ln>
          <a:effectLst>
            <a:softEdge rad="31750"/>
          </a:effectLst>
        </p:spPr>
        <p:txBody>
          <a:bodyPr vert="horz" wrap="square" lIns="91440" tIns="45720" rIns="91440" bIns="45720" numCol="1" anchor="t" anchorCtr="0" compatLnSpc="1">
            <a:prstTxWarp prst="textNoShape">
              <a:avLst/>
            </a:prstTxWarp>
          </a:bodyPr>
          <a:lstStyle/>
          <a:p>
            <a:pPr marL="342900" marR="0" lvl="0" indent="-342900" algn="ctr" defTabSz="457200" rtl="0" eaLnBrk="1" fontAlgn="base" latinLnBrk="0" hangingPunct="1">
              <a:lnSpc>
                <a:spcPct val="80000"/>
              </a:lnSpc>
              <a:spcBef>
                <a:spcPct val="20000"/>
              </a:spcBef>
              <a:spcAft>
                <a:spcPct val="0"/>
              </a:spcAft>
              <a:buClrTx/>
              <a:buSzTx/>
              <a:tabLst/>
              <a:defRPr/>
            </a:pPr>
            <a:r>
              <a:rPr kumimoji="0" lang="en-US" sz="1100" b="1" i="0" u="none" strike="noStrike" kern="1200" cap="none" spc="0" normalizeH="0" baseline="0" noProof="0" dirty="0" smtClean="0">
                <a:ln>
                  <a:noFill/>
                </a:ln>
                <a:solidFill>
                  <a:schemeClr val="bg1"/>
                </a:solidFill>
                <a:effectLst/>
                <a:uLnTx/>
                <a:uFillTx/>
                <a:latin typeface="Century Gothic" pitchFamily="34" charset="0"/>
                <a:ea typeface="MS PGothic" pitchFamily="34" charset="-128"/>
                <a:cs typeface="+mn-cs"/>
              </a:rPr>
              <a:t>HNJ PICTURES SDN BHD </a:t>
            </a:r>
            <a:r>
              <a:rPr kumimoji="0" lang="en-US" sz="800" b="1" i="0" u="none" strike="noStrike" kern="1200" cap="none" spc="0" normalizeH="0" baseline="0" noProof="0" dirty="0" smtClean="0">
                <a:ln>
                  <a:noFill/>
                </a:ln>
                <a:solidFill>
                  <a:schemeClr val="bg1"/>
                </a:solidFill>
                <a:effectLst/>
                <a:uLnTx/>
                <a:uFillTx/>
                <a:latin typeface="Century Gothic" pitchFamily="34" charset="0"/>
                <a:ea typeface="MS PGothic" pitchFamily="34" charset="-128"/>
                <a:cs typeface="+mn-cs"/>
              </a:rPr>
              <a:t>(609622-P)</a:t>
            </a:r>
          </a:p>
          <a:p>
            <a:pPr marL="342900" lvl="0" indent="-342900" algn="ctr" eaLnBrk="1" hangingPunct="1"/>
            <a:r>
              <a:rPr lang="en-US" sz="800" dirty="0">
                <a:solidFill>
                  <a:schemeClr val="bg1"/>
                </a:solidFill>
                <a:latin typeface="Century Gothic" pitchFamily="34" charset="0"/>
                <a:ea typeface="Times New Roman" pitchFamily="18" charset="0"/>
                <a:cs typeface="Trebuchet MS" pitchFamily="34" charset="0"/>
              </a:rPr>
              <a:t>No. 303A </a:t>
            </a:r>
            <a:r>
              <a:rPr lang="en-US" sz="800" dirty="0" err="1">
                <a:solidFill>
                  <a:schemeClr val="bg1"/>
                </a:solidFill>
                <a:latin typeface="Century Gothic" pitchFamily="34" charset="0"/>
                <a:ea typeface="Times New Roman" pitchFamily="18" charset="0"/>
                <a:cs typeface="Trebuchet MS" pitchFamily="34" charset="0"/>
              </a:rPr>
              <a:t>Lrg</a:t>
            </a:r>
            <a:r>
              <a:rPr lang="en-US" sz="800" dirty="0">
                <a:solidFill>
                  <a:schemeClr val="bg1"/>
                </a:solidFill>
                <a:latin typeface="Century Gothic" pitchFamily="34" charset="0"/>
                <a:ea typeface="Times New Roman" pitchFamily="18" charset="0"/>
                <a:cs typeface="Trebuchet MS" pitchFamily="34" charset="0"/>
              </a:rPr>
              <a:t> Perak, </a:t>
            </a:r>
            <a:r>
              <a:rPr lang="en-US" sz="800" dirty="0" err="1">
                <a:solidFill>
                  <a:schemeClr val="bg1"/>
                </a:solidFill>
                <a:latin typeface="Century Gothic" pitchFamily="34" charset="0"/>
                <a:ea typeface="Times New Roman" pitchFamily="18" charset="0"/>
                <a:cs typeface="Trebuchet MS" pitchFamily="34" charset="0"/>
              </a:rPr>
              <a:t>Melawati</a:t>
            </a:r>
            <a:r>
              <a:rPr lang="en-US" sz="800" dirty="0">
                <a:solidFill>
                  <a:schemeClr val="bg1"/>
                </a:solidFill>
                <a:latin typeface="Century Gothic" pitchFamily="34" charset="0"/>
                <a:ea typeface="Times New Roman" pitchFamily="18" charset="0"/>
                <a:cs typeface="Trebuchet MS" pitchFamily="34" charset="0"/>
              </a:rPr>
              <a:t> </a:t>
            </a:r>
            <a:r>
              <a:rPr lang="en-US" sz="800" dirty="0" smtClean="0">
                <a:solidFill>
                  <a:schemeClr val="bg1"/>
                </a:solidFill>
                <a:latin typeface="Century Gothic" pitchFamily="34" charset="0"/>
                <a:ea typeface="Times New Roman" pitchFamily="18" charset="0"/>
                <a:cs typeface="Trebuchet MS" pitchFamily="34" charset="0"/>
              </a:rPr>
              <a:t>Square </a:t>
            </a:r>
            <a:r>
              <a:rPr lang="en-US" sz="800" dirty="0">
                <a:solidFill>
                  <a:schemeClr val="bg1"/>
                </a:solidFill>
                <a:latin typeface="Century Gothic" pitchFamily="34" charset="0"/>
                <a:ea typeface="Times New Roman" pitchFamily="18" charset="0"/>
                <a:cs typeface="Trebuchet MS" pitchFamily="34" charset="0"/>
              </a:rPr>
              <a:t>Business Centre, </a:t>
            </a:r>
            <a:endParaRPr lang="en-US" sz="800" dirty="0" smtClean="0">
              <a:solidFill>
                <a:schemeClr val="bg1"/>
              </a:solidFill>
              <a:latin typeface="Century Gothic" pitchFamily="34" charset="0"/>
              <a:ea typeface="Times New Roman" pitchFamily="18" charset="0"/>
              <a:cs typeface="Trebuchet MS" pitchFamily="34" charset="0"/>
            </a:endParaRPr>
          </a:p>
          <a:p>
            <a:pPr marL="342900" lvl="0" indent="-342900" algn="ctr" eaLnBrk="1" hangingPunct="1"/>
            <a:r>
              <a:rPr lang="en-US" sz="800" dirty="0" smtClean="0">
                <a:solidFill>
                  <a:schemeClr val="bg1"/>
                </a:solidFill>
                <a:latin typeface="Century Gothic" pitchFamily="34" charset="0"/>
                <a:ea typeface="Times New Roman" pitchFamily="18" charset="0"/>
                <a:cs typeface="Trebuchet MS" pitchFamily="34" charset="0"/>
              </a:rPr>
              <a:t>53100 </a:t>
            </a:r>
            <a:r>
              <a:rPr lang="en-US" sz="800" dirty="0">
                <a:solidFill>
                  <a:schemeClr val="bg1"/>
                </a:solidFill>
                <a:latin typeface="Century Gothic" pitchFamily="34" charset="0"/>
                <a:ea typeface="Times New Roman" pitchFamily="18" charset="0"/>
                <a:cs typeface="Trebuchet MS" pitchFamily="34" charset="0"/>
              </a:rPr>
              <a:t>Kuala Lumpur</a:t>
            </a:r>
          </a:p>
          <a:p>
            <a:pPr marL="342900" indent="-342900" algn="ctr" defTabSz="457200" eaLnBrk="1" hangingPunct="1">
              <a:lnSpc>
                <a:spcPct val="80000"/>
              </a:lnSpc>
              <a:spcBef>
                <a:spcPct val="20000"/>
              </a:spcBef>
              <a:defRPr/>
            </a:pPr>
            <a:r>
              <a:rPr lang="en-US" sz="800" dirty="0" smtClean="0">
                <a:solidFill>
                  <a:schemeClr val="bg1"/>
                </a:solidFill>
                <a:latin typeface="Century Gothic" pitchFamily="34" charset="0"/>
                <a:ea typeface="Times New Roman" pitchFamily="18" charset="0"/>
                <a:cs typeface="Trebuchet MS" pitchFamily="34" charset="0"/>
              </a:rPr>
              <a:t>Tel : +603-4108 8867    Fax: +603-4147 4022</a:t>
            </a:r>
            <a:endParaRPr kumimoji="0" lang="en-US" sz="800" b="0" i="0" u="none" strike="noStrike" kern="1200" cap="none" spc="0" normalizeH="0" baseline="0" noProof="0" dirty="0" smtClean="0">
              <a:ln>
                <a:noFill/>
              </a:ln>
              <a:solidFill>
                <a:schemeClr val="bg1"/>
              </a:solidFill>
              <a:effectLst/>
              <a:uLnTx/>
              <a:uFillTx/>
              <a:latin typeface="Century Gothic" pitchFamily="34" charset="0"/>
              <a:ea typeface="MS PGothic" pitchFamily="34" charset="-128"/>
            </a:endParaRPr>
          </a:p>
          <a:p>
            <a:pPr marL="342900" marR="0" lvl="0" indent="-342900" algn="ctr" defTabSz="457200" rtl="0" eaLnBrk="1" fontAlgn="base" latinLnBrk="0" hangingPunct="1">
              <a:lnSpc>
                <a:spcPct val="80000"/>
              </a:lnSpc>
              <a:spcBef>
                <a:spcPct val="20000"/>
              </a:spcBef>
              <a:spcAft>
                <a:spcPct val="0"/>
              </a:spcAft>
              <a:buClrTx/>
              <a:buSzTx/>
              <a:tabLst/>
              <a:defRPr/>
            </a:pPr>
            <a:r>
              <a:rPr kumimoji="0" lang="en-US" sz="800" b="0" i="0" u="none" strike="noStrike" kern="1200" cap="none" spc="0" normalizeH="0" baseline="0" noProof="0" dirty="0" smtClean="0">
                <a:ln>
                  <a:noFill/>
                </a:ln>
                <a:solidFill>
                  <a:schemeClr val="bg1"/>
                </a:solidFill>
                <a:effectLst/>
                <a:uLnTx/>
                <a:uFillTx/>
                <a:latin typeface="Century Gothic" pitchFamily="34" charset="0"/>
                <a:ea typeface="MS PGothic" pitchFamily="34" charset="-128"/>
                <a:cs typeface="+mn-cs"/>
              </a:rPr>
              <a:t>Email :</a:t>
            </a:r>
            <a:r>
              <a:rPr lang="en-US" sz="800" noProof="0" dirty="0" smtClean="0">
                <a:solidFill>
                  <a:schemeClr val="bg1"/>
                </a:solidFill>
                <a:latin typeface="Century Gothic" pitchFamily="34" charset="0"/>
                <a:ea typeface="MS PGothic" pitchFamily="34" charset="-128"/>
              </a:rPr>
              <a:t> alhus2000@yahoo.com</a:t>
            </a:r>
            <a:r>
              <a:rPr kumimoji="0" lang="en-US" sz="800" b="0" i="0" u="none" strike="noStrike" kern="1200" cap="none" spc="0" normalizeH="0" baseline="0" noProof="0" dirty="0" smtClean="0">
                <a:ln>
                  <a:noFill/>
                </a:ln>
                <a:solidFill>
                  <a:schemeClr val="bg1"/>
                </a:solidFill>
                <a:effectLst/>
                <a:uLnTx/>
                <a:uFillTx/>
                <a:latin typeface="Century Gothic" pitchFamily="34" charset="0"/>
                <a:ea typeface="MS PGothic" pitchFamily="34" charset="-128"/>
                <a:cs typeface="+mn-cs"/>
              </a:rPr>
              <a:t> </a:t>
            </a:r>
            <a:endParaRPr kumimoji="0" lang="en-US" sz="800" b="0" i="0" u="none" strike="noStrike" kern="1200" cap="none" spc="0" normalizeH="0" baseline="0" noProof="0" dirty="0">
              <a:ln>
                <a:noFill/>
              </a:ln>
              <a:solidFill>
                <a:schemeClr val="bg1"/>
              </a:solidFill>
              <a:effectLst/>
              <a:uLnTx/>
              <a:uFillTx/>
              <a:latin typeface="Century Gothic" pitchFamily="34" charset="0"/>
              <a:ea typeface="MS PGothic" pitchFamily="34" charset="-128"/>
              <a:cs typeface="+mn-cs"/>
            </a:endParaRPr>
          </a:p>
        </p:txBody>
      </p:sp>
      <p:pic>
        <p:nvPicPr>
          <p:cNvPr id="24" name="Picture 2"/>
          <p:cNvPicPr>
            <a:picLocks noChangeAspect="1" noChangeArrowheads="1"/>
          </p:cNvPicPr>
          <p:nvPr/>
        </p:nvPicPr>
        <p:blipFill>
          <a:blip r:embed="rId12" cstate="print"/>
          <a:stretch>
            <a:fillRect/>
          </a:stretch>
        </p:blipFill>
        <p:spPr bwMode="auto">
          <a:xfrm>
            <a:off x="2595398" y="3048000"/>
            <a:ext cx="3424402" cy="762708"/>
          </a:xfrm>
          <a:prstGeom prst="rect">
            <a:avLst/>
          </a:prstGeom>
          <a:noFill/>
          <a:ln>
            <a:noFill/>
          </a:ln>
        </p:spPr>
      </p:pic>
      <p:sp>
        <p:nvSpPr>
          <p:cNvPr id="26" name="Rectangle 3"/>
          <p:cNvSpPr txBox="1">
            <a:spLocks noChangeArrowheads="1"/>
          </p:cNvSpPr>
          <p:nvPr/>
        </p:nvSpPr>
        <p:spPr bwMode="auto">
          <a:xfrm>
            <a:off x="2438400" y="2133600"/>
            <a:ext cx="3810000" cy="914400"/>
          </a:xfrm>
          <a:prstGeom prst="rect">
            <a:avLst/>
          </a:prstGeom>
          <a:solidFill>
            <a:srgbClr val="FF0000">
              <a:alpha val="70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800" i="1" dirty="0" smtClean="0">
                <a:solidFill>
                  <a:schemeClr val="bg1"/>
                </a:solidFill>
                <a:latin typeface="Century" pitchFamily="18" charset="0"/>
                <a:ea typeface="MS PGothic" pitchFamily="34" charset="-128"/>
                <a:cs typeface="+mj-cs"/>
              </a:rPr>
              <a:t>thank you...</a:t>
            </a:r>
            <a:endParaRPr kumimoji="0" lang="en-US" sz="4800" b="0" i="1" u="none" strike="noStrike" kern="1200" cap="none" spc="0" normalizeH="0" baseline="0" noProof="0" dirty="0">
              <a:ln>
                <a:noFill/>
              </a:ln>
              <a:solidFill>
                <a:schemeClr val="bg1"/>
              </a:solidFill>
              <a:effectLst/>
              <a:uLnTx/>
              <a:uFillTx/>
              <a:latin typeface="Century" pitchFamily="18" charset="0"/>
              <a:ea typeface="MS PGothic" pitchFamily="34" charset="-128"/>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3379749"/>
            <a:ext cx="3354721" cy="2792451"/>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8194" name="Rectangle 2"/>
          <p:cNvSpPr>
            <a:spLocks noGrp="1" noRot="1" noChangeArrowheads="1"/>
          </p:cNvSpPr>
          <p:nvPr>
            <p:ph type="title"/>
          </p:nvPr>
        </p:nvSpPr>
        <p:spPr>
          <a:xfrm>
            <a:off x="838200" y="274638"/>
            <a:ext cx="7848600" cy="1143000"/>
          </a:xfrm>
        </p:spPr>
        <p:txBody>
          <a:bodyPr/>
          <a:lstStyle/>
          <a:p>
            <a:pPr algn="r"/>
            <a:r>
              <a:rPr lang="en-US" dirty="0">
                <a:solidFill>
                  <a:srgbClr val="FFFF00"/>
                </a:solidFill>
              </a:rPr>
              <a:t>Business Activities</a:t>
            </a:r>
          </a:p>
        </p:txBody>
      </p:sp>
      <p:graphicFrame>
        <p:nvGraphicFramePr>
          <p:cNvPr id="8300" name="Group 108"/>
          <p:cNvGraphicFramePr>
            <a:graphicFrameLocks noGrp="1"/>
          </p:cNvGraphicFramePr>
          <p:nvPr>
            <p:extLst>
              <p:ext uri="{D42A27DB-BD31-4B8C-83A1-F6EECF244321}">
                <p14:modId xmlns:p14="http://schemas.microsoft.com/office/powerpoint/2010/main" val="2355271528"/>
              </p:ext>
            </p:extLst>
          </p:nvPr>
        </p:nvGraphicFramePr>
        <p:xfrm>
          <a:off x="1676400" y="1981200"/>
          <a:ext cx="5643563" cy="3429000"/>
        </p:xfrm>
        <a:graphic>
          <a:graphicData uri="http://schemas.openxmlformats.org/drawingml/2006/table">
            <a:tbl>
              <a:tblPr/>
              <a:tblGrid>
                <a:gridCol w="1471667"/>
                <a:gridCol w="4171896"/>
              </a:tblGrid>
              <a:tr h="471880">
                <a:tc gridSpan="2">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Century Gothic" pitchFamily="34" charset="0"/>
                        </a:rPr>
                        <a:t>Types of </a:t>
                      </a:r>
                      <a:r>
                        <a:rPr kumimoji="0" lang="en-US" sz="1600" b="1" i="0" u="none" strike="noStrike" cap="none" normalizeH="0" baseline="0" dirty="0" err="1" smtClean="0">
                          <a:ln>
                            <a:noFill/>
                          </a:ln>
                          <a:solidFill>
                            <a:schemeClr val="tx1"/>
                          </a:solidFill>
                          <a:effectLst/>
                          <a:latin typeface="Century Gothic" pitchFamily="34" charset="0"/>
                        </a:rPr>
                        <a:t>Programmes</a:t>
                      </a:r>
                      <a:r>
                        <a:rPr kumimoji="0" lang="en-US" sz="1600" b="1" i="0" u="none" strike="noStrike" cap="none" normalizeH="0" baseline="0" dirty="0" smtClean="0">
                          <a:ln>
                            <a:noFill/>
                          </a:ln>
                          <a:solidFill>
                            <a:schemeClr val="tx1"/>
                          </a:solidFill>
                          <a:effectLst/>
                          <a:latin typeface="Century Gothic" pitchFamily="34" charset="0"/>
                        </a:rPr>
                        <a:t> – TV, </a:t>
                      </a:r>
                      <a:r>
                        <a:rPr kumimoji="0" lang="en-US" sz="1600" b="1" i="0" u="none" strike="noStrike" cap="none" normalizeH="0" baseline="0" dirty="0" err="1" smtClean="0">
                          <a:ln>
                            <a:noFill/>
                          </a:ln>
                          <a:solidFill>
                            <a:schemeClr val="tx1"/>
                          </a:solidFill>
                          <a:effectLst/>
                          <a:latin typeface="Century Gothic" pitchFamily="34" charset="0"/>
                        </a:rPr>
                        <a:t>Webtv</a:t>
                      </a:r>
                      <a:r>
                        <a:rPr kumimoji="0" lang="en-US" sz="1600" b="1" i="0" u="none" strike="noStrike" cap="none" normalizeH="0" baseline="0" dirty="0" smtClean="0">
                          <a:ln>
                            <a:noFill/>
                          </a:ln>
                          <a:solidFill>
                            <a:schemeClr val="tx1"/>
                          </a:solidFill>
                          <a:effectLst/>
                          <a:latin typeface="Century Gothic" pitchFamily="34" charset="0"/>
                        </a:rPr>
                        <a:t> &amp; Video Production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29571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Capsule </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Corporate Video</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Documentary</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Drama</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Magazine </a:t>
                      </a:r>
                      <a:r>
                        <a:rPr kumimoji="0" lang="en-US" sz="1400" b="0" i="0" u="none" strike="noStrike" cap="none" normalizeH="0" baseline="0" dirty="0" err="1" smtClean="0">
                          <a:ln>
                            <a:noFill/>
                          </a:ln>
                          <a:solidFill>
                            <a:schemeClr val="tx1"/>
                          </a:solidFill>
                          <a:effectLst/>
                          <a:latin typeface="Century Gothic" pitchFamily="34" charset="0"/>
                        </a:rPr>
                        <a:t>Programme</a:t>
                      </a:r>
                      <a:endParaRPr kumimoji="0" lang="en-US" sz="1400" b="0" i="0" u="none" strike="noStrike" cap="none" normalizeH="0" baseline="0" dirty="0" smtClean="0">
                        <a:ln>
                          <a:noFill/>
                        </a:ln>
                        <a:solidFill>
                          <a:schemeClr val="tx1"/>
                        </a:solidFill>
                        <a:effectLst/>
                        <a:latin typeface="Century Gothic"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News &amp; Current Affairs</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Reality TV</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Talk Show</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a:t>
                      </a:r>
                      <a:r>
                        <a:rPr kumimoji="0" lang="en-US" sz="1400" b="0" i="0" u="none" strike="noStrike" cap="none" normalizeH="0" baseline="0" dirty="0" err="1" smtClean="0">
                          <a:ln>
                            <a:noFill/>
                          </a:ln>
                          <a:solidFill>
                            <a:schemeClr val="tx1"/>
                          </a:solidFill>
                          <a:effectLst/>
                          <a:latin typeface="Century Gothic" pitchFamily="34" charset="0"/>
                        </a:rPr>
                        <a:t>Telemovies</a:t>
                      </a:r>
                      <a:endParaRPr kumimoji="0" lang="en-US" sz="1400" b="0" i="0" u="none" strike="noStrike" cap="none" normalizeH="0" baseline="0" dirty="0" smtClean="0">
                        <a:ln>
                          <a:noFill/>
                        </a:ln>
                        <a:solidFill>
                          <a:schemeClr val="tx1"/>
                        </a:solidFill>
                        <a:effectLst/>
                        <a:latin typeface="Century Gothic"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Training Videos</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TV Commercial</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 Special Event</a:t>
                      </a: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endParaRPr kumimoji="0" lang="en-US" sz="1400" b="0" i="0" u="none" strike="noStrike" cap="none" normalizeH="0" baseline="0" dirty="0" smtClean="0">
                        <a:ln>
                          <a:noFill/>
                        </a:ln>
                        <a:solidFill>
                          <a:schemeClr val="tx1"/>
                        </a:solidFill>
                        <a:effectLst/>
                        <a:latin typeface="Century Gothic"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Slide Number Placeholder 7"/>
          <p:cNvSpPr>
            <a:spLocks noGrp="1"/>
          </p:cNvSpPr>
          <p:nvPr>
            <p:ph type="sldNum" sz="quarter" idx="12"/>
          </p:nvPr>
        </p:nvSpPr>
        <p:spPr/>
        <p:txBody>
          <a:bodyPr/>
          <a:lstStyle/>
          <a:p>
            <a:fld id="{19DA3D3E-0560-47D3-B34D-0433A9592503}" type="slidenum">
              <a:rPr lang="en-US" smtClean="0"/>
              <a:pPr/>
              <a:t>3</a:t>
            </a:fld>
            <a:endParaRPr lang="en-US"/>
          </a:p>
        </p:txBody>
      </p:sp>
      <p:sp>
        <p:nvSpPr>
          <p:cNvPr id="9" name="Footer Placeholder 8"/>
          <p:cNvSpPr>
            <a:spLocks noGrp="1"/>
          </p:cNvSpPr>
          <p:nvPr>
            <p:ph type="ftr" sz="quarter" idx="11"/>
          </p:nvPr>
        </p:nvSpPr>
        <p:spPr/>
        <p:txBody>
          <a:bodyPr/>
          <a:lstStyle/>
          <a:p>
            <a:r>
              <a:rPr lang="en-US" smtClean="0"/>
              <a:t>Company Profile</a:t>
            </a:r>
            <a:endParaRPr lang="en-US"/>
          </a:p>
        </p:txBody>
      </p:sp>
      <p:sp>
        <p:nvSpPr>
          <p:cNvPr id="10" name="TextBox 9"/>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3186676"/>
            <a:ext cx="1393684" cy="1080524"/>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2" name="Picture 36" descr="khan">
            <a:hlinkClick r:id="rId2"/>
          </p:cNvPr>
          <p:cNvPicPr>
            <a:picLocks noChangeAspect="1" noChangeArrowheads="1"/>
          </p:cNvPicPr>
          <p:nvPr/>
        </p:nvPicPr>
        <p:blipFill>
          <a:blip r:embed="rId3" cstate="print">
            <a:grayscl/>
          </a:blip>
          <a:srcRect/>
          <a:stretch>
            <a:fillRect/>
          </a:stretch>
        </p:blipFill>
        <p:spPr bwMode="auto">
          <a:xfrm>
            <a:off x="179148" y="1720452"/>
            <a:ext cx="1272696" cy="954522"/>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1080294"/>
            <a:ext cx="1221240" cy="3144043"/>
          </a:xfrm>
          <a:prstGeom prst="rect">
            <a:avLst/>
          </a:prstGeom>
          <a:ln>
            <a:noFill/>
          </a:ln>
          <a:effectLst>
            <a:outerShdw blurRad="190500" algn="tl" rotWithShape="0">
              <a:srgbClr val="000000">
                <a:alpha val="70000"/>
              </a:srgbClr>
            </a:outerShdw>
          </a:effectLst>
        </p:spPr>
      </p:pic>
      <p:sp>
        <p:nvSpPr>
          <p:cNvPr id="9218" name="Rectangle 2"/>
          <p:cNvSpPr>
            <a:spLocks noGrp="1" noRot="1" noChangeArrowheads="1"/>
          </p:cNvSpPr>
          <p:nvPr>
            <p:ph type="title"/>
          </p:nvPr>
        </p:nvSpPr>
        <p:spPr>
          <a:xfrm>
            <a:off x="838200" y="274638"/>
            <a:ext cx="7848600" cy="1143000"/>
          </a:xfrm>
        </p:spPr>
        <p:txBody>
          <a:bodyPr/>
          <a:lstStyle/>
          <a:p>
            <a:pPr algn="r"/>
            <a:r>
              <a:rPr lang="en-US" dirty="0">
                <a:solidFill>
                  <a:srgbClr val="FFFF00"/>
                </a:solidFill>
              </a:rPr>
              <a:t>Equipment</a:t>
            </a:r>
          </a:p>
        </p:txBody>
      </p:sp>
      <p:graphicFrame>
        <p:nvGraphicFramePr>
          <p:cNvPr id="9253" name="Group 37"/>
          <p:cNvGraphicFramePr>
            <a:graphicFrameLocks noGrp="1"/>
          </p:cNvGraphicFramePr>
          <p:nvPr>
            <p:extLst>
              <p:ext uri="{D42A27DB-BD31-4B8C-83A1-F6EECF244321}">
                <p14:modId xmlns:p14="http://schemas.microsoft.com/office/powerpoint/2010/main" val="2041839159"/>
              </p:ext>
            </p:extLst>
          </p:nvPr>
        </p:nvGraphicFramePr>
        <p:xfrm>
          <a:off x="1600200" y="1752600"/>
          <a:ext cx="6096000" cy="3404236"/>
        </p:xfrm>
        <a:graphic>
          <a:graphicData uri="http://schemas.openxmlformats.org/drawingml/2006/table">
            <a:tbl>
              <a:tblPr/>
              <a:tblGrid>
                <a:gridCol w="1589088"/>
                <a:gridCol w="4506912"/>
              </a:tblGrid>
              <a:tr h="490538">
                <a:tc gridSpan="2">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Century Gothic" pitchFamily="34" charset="0"/>
                          <a:ea typeface="Times New Roman" pitchFamily="18" charset="0"/>
                          <a:cs typeface="Trebuchet MS" pitchFamily="34" charset="0"/>
                        </a:rPr>
                        <a:t>Single Camera Production &amp; Multiple Camera Production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909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endParaRPr kumimoji="0" lang="en-US" sz="1400" b="0" i="0" u="none" strike="noStrike" cap="none" normalizeH="0" baseline="0" dirty="0" smtClean="0">
                        <a:ln>
                          <a:noFill/>
                        </a:ln>
                        <a:solidFill>
                          <a:schemeClr val="tx1"/>
                        </a:solidFill>
                        <a:effectLst/>
                        <a:latin typeface="Century Gothic"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SONY / PANASONIC</a:t>
                      </a:r>
                      <a:endParaRPr kumimoji="0" lang="en-US" sz="1400" b="0" i="0" u="none" strike="noStrike" cap="none" normalizeH="0" baseline="0" dirty="0" smtClean="0">
                        <a:ln>
                          <a:noFill/>
                        </a:ln>
                        <a:solidFill>
                          <a:schemeClr val="tx1"/>
                        </a:solidFill>
                        <a:effectLst/>
                        <a:latin typeface="Century Gothic"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cs typeface="+mn-cs"/>
                        </a:rPr>
                        <a:t>HDV HD</a:t>
                      </a:r>
                      <a:endParaRPr kumimoji="0" lang="en-US" sz="1400" b="0" i="0" u="none" strike="noStrike" cap="none" normalizeH="0" baseline="0" dirty="0" smtClean="0">
                        <a:ln>
                          <a:noFill/>
                        </a:ln>
                        <a:solidFill>
                          <a:schemeClr val="tx1"/>
                        </a:solidFill>
                        <a:effectLst/>
                        <a:latin typeface="Century Gothic"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400" b="0" i="0" u="none" strike="noStrike" cap="none" normalizeH="0" baseline="0" dirty="0" smtClean="0">
                        <a:ln>
                          <a:noFill/>
                        </a:ln>
                        <a:solidFill>
                          <a:schemeClr val="tx1"/>
                        </a:solidFill>
                        <a:effectLst/>
                        <a:latin typeface="Century Gothic"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400" b="0" i="0" u="none" strike="noStrike" cap="none" normalizeH="0" baseline="0" dirty="0" smtClean="0">
                        <a:ln>
                          <a:noFill/>
                        </a:ln>
                        <a:solidFill>
                          <a:schemeClr val="tx1"/>
                        </a:solidFill>
                        <a:effectLst/>
                        <a:latin typeface="Century Gothic"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9100">
                <a:tc gridSpan="2">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Century Gothic"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Century Gothic" pitchFamily="34" charset="0"/>
                        </a:rPr>
                        <a:t>Non-linear Editing System</a:t>
                      </a:r>
                      <a:endParaRPr kumimoji="0" lang="en-US" sz="1600" b="1" i="0" u="none" strike="noStrike" cap="none" normalizeH="0" baseline="0" dirty="0" smtClean="0">
                        <a:ln>
                          <a:noFill/>
                        </a:ln>
                        <a:solidFill>
                          <a:schemeClr val="tx1"/>
                        </a:solidFill>
                        <a:effectLst/>
                        <a:latin typeface="Century Gothic"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1176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None/>
                        <a:tabLst/>
                      </a:pPr>
                      <a:endParaRPr kumimoji="0" lang="en-US" sz="1400" b="0" i="0" u="none" strike="noStrike" cap="none" normalizeH="0" baseline="0" dirty="0" smtClean="0">
                        <a:ln>
                          <a:noFill/>
                        </a:ln>
                        <a:solidFill>
                          <a:schemeClr val="tx1"/>
                        </a:solidFill>
                        <a:effectLst/>
                        <a:latin typeface="Century Gothic"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FCP </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400" b="0" i="0" u="none" strike="noStrike" cap="none" normalizeH="0" baseline="0" dirty="0" smtClean="0">
                          <a:ln>
                            <a:noFill/>
                          </a:ln>
                          <a:solidFill>
                            <a:schemeClr val="tx1"/>
                          </a:solidFill>
                          <a:effectLst/>
                          <a:latin typeface="Century Gothic" pitchFamily="34" charset="0"/>
                        </a:rPr>
                        <a:t>EDIUS 5</a:t>
                      </a:r>
                      <a:endParaRPr kumimoji="0" lang="en-US" sz="1400" b="0" i="0" u="none" strike="noStrike" cap="none" normalizeH="0" baseline="0" dirty="0" smtClean="0">
                        <a:ln>
                          <a:noFill/>
                        </a:ln>
                        <a:solidFill>
                          <a:schemeClr val="tx1"/>
                        </a:solidFill>
                        <a:effectLst/>
                        <a:latin typeface="Century Gothic"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9267" name="Picture 51" descr="VCT-1170RM">
            <a:hlinkClick r:id="rId5"/>
          </p:cNvPr>
          <p:cNvPicPr>
            <a:picLocks noChangeAspect="1" noChangeArrowheads="1"/>
          </p:cNvPicPr>
          <p:nvPr/>
        </p:nvPicPr>
        <p:blipFill>
          <a:blip r:embed="rId6" cstate="print"/>
          <a:srcRect/>
          <a:stretch>
            <a:fillRect/>
          </a:stretch>
        </p:blipFill>
        <p:spPr bwMode="auto">
          <a:xfrm>
            <a:off x="6553200" y="2280045"/>
            <a:ext cx="814628" cy="1077119"/>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9271" name="Picture 55" descr="wireless_microphone_swm2">
            <a:hlinkClick r:id="rId7"/>
          </p:cNvPr>
          <p:cNvPicPr>
            <a:picLocks noChangeAspect="1" noChangeArrowheads="1"/>
          </p:cNvPicPr>
          <p:nvPr/>
        </p:nvPicPr>
        <p:blipFill>
          <a:blip r:embed="rId8" cstate="print"/>
          <a:srcRect/>
          <a:stretch>
            <a:fillRect/>
          </a:stretch>
        </p:blipFill>
        <p:spPr bwMode="auto">
          <a:xfrm>
            <a:off x="334483" y="2797750"/>
            <a:ext cx="962025" cy="1152525"/>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9273" name="Picture 57" descr="gem-mic-DJM2">
            <a:hlinkClick r:id="rId9"/>
          </p:cNvPr>
          <p:cNvPicPr>
            <a:picLocks noChangeAspect="1" noChangeArrowheads="1"/>
          </p:cNvPicPr>
          <p:nvPr/>
        </p:nvPicPr>
        <p:blipFill>
          <a:blip r:embed="rId10" cstate="print"/>
          <a:srcRect/>
          <a:stretch>
            <a:fillRect/>
          </a:stretch>
        </p:blipFill>
        <p:spPr bwMode="auto">
          <a:xfrm>
            <a:off x="5535612" y="2407225"/>
            <a:ext cx="712788" cy="781050"/>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9275" name="Picture 59" descr="4519214470">
            <a:hlinkClick r:id="rId11"/>
          </p:cNvPr>
          <p:cNvPicPr>
            <a:picLocks noChangeAspect="1" noChangeArrowheads="1"/>
          </p:cNvPicPr>
          <p:nvPr/>
        </p:nvPicPr>
        <p:blipFill>
          <a:blip r:embed="rId12" cstate="print"/>
          <a:srcRect/>
          <a:stretch>
            <a:fillRect/>
          </a:stretch>
        </p:blipFill>
        <p:spPr bwMode="auto">
          <a:xfrm>
            <a:off x="81962" y="4083410"/>
            <a:ext cx="1365838" cy="1021990"/>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5" name="Slide Number Placeholder 14"/>
          <p:cNvSpPr>
            <a:spLocks noGrp="1"/>
          </p:cNvSpPr>
          <p:nvPr>
            <p:ph type="sldNum" sz="quarter" idx="12"/>
          </p:nvPr>
        </p:nvSpPr>
        <p:spPr/>
        <p:txBody>
          <a:bodyPr/>
          <a:lstStyle/>
          <a:p>
            <a:fld id="{19DA3D3E-0560-47D3-B34D-0433A9592503}" type="slidenum">
              <a:rPr lang="en-US" smtClean="0"/>
              <a:pPr/>
              <a:t>4</a:t>
            </a:fld>
            <a:endParaRPr lang="en-US"/>
          </a:p>
        </p:txBody>
      </p:sp>
      <p:sp>
        <p:nvSpPr>
          <p:cNvPr id="16" name="Footer Placeholder 15"/>
          <p:cNvSpPr>
            <a:spLocks noGrp="1"/>
          </p:cNvSpPr>
          <p:nvPr>
            <p:ph type="ftr" sz="quarter" idx="11"/>
          </p:nvPr>
        </p:nvSpPr>
        <p:spPr/>
        <p:txBody>
          <a:bodyPr/>
          <a:lstStyle/>
          <a:p>
            <a:r>
              <a:rPr lang="en-US" smtClean="0"/>
              <a:t>Company Profile</a:t>
            </a:r>
            <a:endParaRPr lang="en-US"/>
          </a:p>
        </p:txBody>
      </p:sp>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5167" y="2389244"/>
            <a:ext cx="1233439" cy="858723"/>
          </a:xfrm>
          <a:prstGeom prst="rect">
            <a:avLst/>
          </a:prstGeom>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9411" y="4071937"/>
            <a:ext cx="1504950" cy="1003300"/>
          </a:xfrm>
          <a:prstGeom prst="rect">
            <a:avLst/>
          </a:prstGeom>
        </p:spPr>
      </p:pic>
      <p:sp>
        <p:nvSpPr>
          <p:cNvPr id="18" name="TextBox 17"/>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00"/>
            <a:ext cx="9144000" cy="4362549"/>
          </a:xfrm>
          <a:prstGeom prst="rect">
            <a:avLst/>
          </a:prstGeom>
          <a:ln>
            <a:noFill/>
          </a:ln>
          <a:effectLst>
            <a:outerShdw blurRad="50800" dist="38100" dir="5400000" algn="t" rotWithShape="0">
              <a:prstClr val="black">
                <a:alpha val="40000"/>
              </a:prstClr>
            </a:outerShdw>
          </a:effectLst>
          <a:scene3d>
            <a:camera prst="orthographicFront">
              <a:rot lat="0" lon="0" rev="0"/>
            </a:camera>
            <a:lightRig rig="chilly" dir="t">
              <a:rot lat="0" lon="0" rev="18480000"/>
            </a:lightRig>
          </a:scene3d>
          <a:sp3d prstMaterial="clear">
            <a:bevelT h="63500"/>
          </a:sp3d>
        </p:spPr>
      </p:pic>
      <p:sp>
        <p:nvSpPr>
          <p:cNvPr id="10242" name="Rectangle 2"/>
          <p:cNvSpPr>
            <a:spLocks noGrp="1" noRot="1" noChangeArrowheads="1"/>
          </p:cNvSpPr>
          <p:nvPr>
            <p:ph type="title"/>
          </p:nvPr>
        </p:nvSpPr>
        <p:spPr>
          <a:xfrm>
            <a:off x="838200" y="274638"/>
            <a:ext cx="7848600" cy="1143000"/>
          </a:xfrm>
        </p:spPr>
        <p:txBody>
          <a:bodyPr/>
          <a:lstStyle/>
          <a:p>
            <a:pPr algn="r"/>
            <a:r>
              <a:rPr lang="en-US" dirty="0">
                <a:solidFill>
                  <a:srgbClr val="FFFF00"/>
                </a:solidFill>
              </a:rPr>
              <a:t>Clientele</a:t>
            </a:r>
          </a:p>
        </p:txBody>
      </p:sp>
      <p:sp>
        <p:nvSpPr>
          <p:cNvPr id="10263" name="Rectangle 23"/>
          <p:cNvSpPr>
            <a:spLocks noChangeArrowheads="1"/>
          </p:cNvSpPr>
          <p:nvPr/>
        </p:nvSpPr>
        <p:spPr bwMode="auto">
          <a:xfrm>
            <a:off x="0" y="-1517650"/>
            <a:ext cx="9144000" cy="0"/>
          </a:xfrm>
          <a:prstGeom prst="rect">
            <a:avLst/>
          </a:prstGeom>
          <a:noFill/>
          <a:ln w="9525">
            <a:noFill/>
            <a:miter lim="800000"/>
            <a:headEnd/>
            <a:tailEnd/>
          </a:ln>
          <a:effectLst/>
        </p:spPr>
        <p:txBody>
          <a:bodyPr wrap="none" anchor="ctr">
            <a:spAutoFit/>
          </a:bodyPr>
          <a:lstStyle/>
          <a:p>
            <a:pPr eaLnBrk="1" hangingPunct="1"/>
            <a:endParaRPr lang="en-US">
              <a:latin typeface="Arial" charset="0"/>
            </a:endParaRPr>
          </a:p>
        </p:txBody>
      </p:sp>
      <p:graphicFrame>
        <p:nvGraphicFramePr>
          <p:cNvPr id="10653" name="Group 413"/>
          <p:cNvGraphicFramePr>
            <a:graphicFrameLocks noGrp="1"/>
          </p:cNvGraphicFramePr>
          <p:nvPr/>
        </p:nvGraphicFramePr>
        <p:xfrm>
          <a:off x="990600" y="1371600"/>
          <a:ext cx="7239000" cy="4824418"/>
        </p:xfrm>
        <a:graphic>
          <a:graphicData uri="http://schemas.openxmlformats.org/drawingml/2006/table">
            <a:tbl>
              <a:tblPr/>
              <a:tblGrid>
                <a:gridCol w="3262313"/>
                <a:gridCol w="3976687"/>
              </a:tblGrid>
              <a:tr h="373063">
                <a:tc gridSpan="2">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6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Companies</a:t>
                      </a:r>
                      <a:endParaRPr kumimoji="0" lang="en-US" sz="16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04813">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ABX EXPRESS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LEF RECREATION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AL HIJRAH MEDIA CORPORATION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sz="1200" dirty="0" smtClean="0">
                          <a:latin typeface="Century Gothic" pitchFamily="34" charset="0"/>
                        </a:rPr>
                        <a:t>MIMOS BERHAD</a:t>
                      </a:r>
                      <a:endParaRPr lang="en-US" sz="1200" dirty="0">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ATLAS DEFENCE TECHNOLOGY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MYNETWORKS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ADA VISION COMMUNICATION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defRPr/>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NUR HIKMAH MULTIMEDIA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AVMC SOLUTIONS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defRPr/>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SISTEM TELEVISYEN MALAYSIA BERHAD (TV3)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BURSATRA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defRPr/>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SKF BEARING INDUSTRIES (MALAYSIA)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32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CH-9 MEDIA SDN BHD (TV9)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defRPr/>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THE NEW STRAITS TIMES PRESS (M)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GLOBAL ATLAS RESOURCES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defRPr/>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TIME ENGINEERING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HVD TELEVISION PRODUCTION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WHITE &amp; ORANGE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IKE SERVICES (M)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WIZ COMMUNICATIONS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IRIS NETWORK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a typeface="Times New Roman" pitchFamily="18" charset="0"/>
                          <a:cs typeface="Trebuchet MS" pitchFamily="34" charset="0"/>
                        </a:rPr>
                        <a:t>ZEAL HI-TEC SOLUTIONS SDN BHD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Slide Number Placeholder 7"/>
          <p:cNvSpPr>
            <a:spLocks noGrp="1"/>
          </p:cNvSpPr>
          <p:nvPr>
            <p:ph type="sldNum" sz="quarter" idx="12"/>
          </p:nvPr>
        </p:nvSpPr>
        <p:spPr/>
        <p:txBody>
          <a:bodyPr/>
          <a:lstStyle/>
          <a:p>
            <a:fld id="{19DA3D3E-0560-47D3-B34D-0433A9592503}" type="slidenum">
              <a:rPr lang="en-US" smtClean="0"/>
              <a:pPr/>
              <a:t>5</a:t>
            </a:fld>
            <a:endParaRPr lang="en-US"/>
          </a:p>
        </p:txBody>
      </p:sp>
      <p:sp>
        <p:nvSpPr>
          <p:cNvPr id="9" name="Footer Placeholder 8"/>
          <p:cNvSpPr>
            <a:spLocks noGrp="1"/>
          </p:cNvSpPr>
          <p:nvPr>
            <p:ph type="ftr" sz="quarter" idx="11"/>
          </p:nvPr>
        </p:nvSpPr>
        <p:spPr/>
        <p:txBody>
          <a:bodyPr/>
          <a:lstStyle/>
          <a:p>
            <a:r>
              <a:rPr lang="en-US" smtClean="0"/>
              <a:t>Company Profile</a:t>
            </a: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1648"/>
            <a:ext cx="2514600" cy="1177552"/>
          </a:xfrm>
          <a:prstGeom prst="rect">
            <a:avLst/>
          </a:prstGeom>
        </p:spPr>
      </p:pic>
      <p:sp>
        <p:nvSpPr>
          <p:cNvPr id="11" name="TextBox 10"/>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a:xfrm>
            <a:off x="838200" y="274638"/>
            <a:ext cx="7848600" cy="1143000"/>
          </a:xfrm>
        </p:spPr>
        <p:txBody>
          <a:bodyPr/>
          <a:lstStyle/>
          <a:p>
            <a:pPr algn="r"/>
            <a:r>
              <a:rPr lang="en-US" dirty="0">
                <a:solidFill>
                  <a:srgbClr val="FFFF00"/>
                </a:solidFill>
              </a:rPr>
              <a:t>Clientele</a:t>
            </a:r>
          </a:p>
        </p:txBody>
      </p:sp>
      <p:sp>
        <p:nvSpPr>
          <p:cNvPr id="95236" name="Rectangle 4"/>
          <p:cNvSpPr>
            <a:spLocks noChangeArrowheads="1"/>
          </p:cNvSpPr>
          <p:nvPr/>
        </p:nvSpPr>
        <p:spPr bwMode="auto">
          <a:xfrm>
            <a:off x="0" y="-1517650"/>
            <a:ext cx="9144000" cy="0"/>
          </a:xfrm>
          <a:prstGeom prst="rect">
            <a:avLst/>
          </a:prstGeom>
          <a:noFill/>
          <a:ln w="9525">
            <a:noFill/>
            <a:miter lim="800000"/>
            <a:headEnd/>
            <a:tailEnd/>
          </a:ln>
          <a:effectLst/>
        </p:spPr>
        <p:txBody>
          <a:bodyPr wrap="none" anchor="ctr">
            <a:spAutoFit/>
          </a:bodyPr>
          <a:lstStyle/>
          <a:p>
            <a:pPr eaLnBrk="1" hangingPunct="1"/>
            <a:endParaRPr lang="en-US">
              <a:latin typeface="Arial" charset="0"/>
            </a:endParaRPr>
          </a:p>
        </p:txBody>
      </p:sp>
      <p:graphicFrame>
        <p:nvGraphicFramePr>
          <p:cNvPr id="95305" name="Group 73"/>
          <p:cNvGraphicFramePr>
            <a:graphicFrameLocks noGrp="1"/>
          </p:cNvGraphicFramePr>
          <p:nvPr/>
        </p:nvGraphicFramePr>
        <p:xfrm>
          <a:off x="990600" y="1689100"/>
          <a:ext cx="7696200" cy="4179955"/>
        </p:xfrm>
        <a:graphic>
          <a:graphicData uri="http://schemas.openxmlformats.org/drawingml/2006/table">
            <a:tbl>
              <a:tblPr/>
              <a:tblGrid>
                <a:gridCol w="1295400"/>
                <a:gridCol w="6400800"/>
              </a:tblGrid>
              <a:tr h="449263">
                <a:tc>
                  <a:txBody>
                    <a:bodyPr/>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6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1" i="1"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Government Agencies</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16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INSTITUTE OF DIPLOMATIC &amp; FOREIGN RELATIONS (IDFR)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KEMENTERIAN KOMUNIKASI &amp; MULTIMEDIA – RTM (TV1, TV2, </a:t>
                      </a:r>
                      <a:r>
                        <a:rPr kumimoji="0" lang="en-US" sz="1200" b="0" i="0" u="none" strike="noStrike" cap="none" normalizeH="0" baseline="0" dirty="0" err="1"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Tvi</a:t>
                      </a: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16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KEMENTERIAN KESIHATAN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16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PERBADANAN KEMAJUAN KRAFTANGAN MALAYSIA </a:t>
                      </a:r>
                      <a:r>
                        <a:rPr kumimoji="0" lang="en-US" sz="8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(Supplier/Contractor Co. Registration No. 091/09)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16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ROYAL MALAYSIAN AIR FORCE (RMAF)</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3225">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1600" b="0" i="0" u="none" strike="noStrike" cap="none" normalizeH="0" baseline="0" smtClean="0">
                        <a:ln>
                          <a:noFill/>
                        </a:ln>
                        <a:solidFill>
                          <a:schemeClr val="tx1"/>
                        </a:solidFill>
                        <a:effectLst>
                          <a:outerShdw blurRad="38100" dist="38100" dir="2700000" algn="tl">
                            <a:srgbClr val="C0C0C0"/>
                          </a:outerShdw>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UNIVERSITI TEKNOLOGI MARA (</a:t>
                      </a:r>
                      <a:r>
                        <a:rPr kumimoji="0" lang="en-US" sz="1200" b="0" i="0" u="none" strike="noStrike" cap="none" normalizeH="0" baseline="0" dirty="0" err="1"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UiTM</a:t>
                      </a: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600" b="0" i="0" u="none" strike="noStrike" cap="none" normalizeH="0" baseline="0" smtClean="0">
                        <a:ln>
                          <a:noFill/>
                        </a:ln>
                        <a:solidFill>
                          <a:srgbClr val="000000"/>
                        </a:solidFill>
                        <a:effectLst>
                          <a:outerShdw blurRad="38100" dist="38100" dir="2700000" algn="tl">
                            <a:srgbClr val="C0C0C0"/>
                          </a:outerShdw>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1"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Non-</a:t>
                      </a:r>
                      <a:r>
                        <a:rPr kumimoji="0" lang="en-US" sz="1200" b="1" i="1" u="none" strike="noStrike" cap="none" normalizeH="0" baseline="0" dirty="0" err="1"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govermental</a:t>
                      </a:r>
                      <a:r>
                        <a:rPr kumimoji="0" lang="en-US" sz="1200" b="1" i="1"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Organization (NGO)</a:t>
                      </a: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PERGERAKAN WANITA UMNO MALAYSIA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MALAY RESEARCH &amp; STRATEGIC FOUNDATION </a:t>
                      </a:r>
                    </a:p>
                    <a:p>
                      <a:pPr marL="342900" marR="0" lvl="0" indent="-34290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err="1"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Yayasan</a:t>
                      </a: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a:t>
                      </a:r>
                      <a:r>
                        <a:rPr kumimoji="0" lang="en-US" sz="1200" b="0" i="0" u="none" strike="noStrike" cap="none" normalizeH="0" baseline="0" dirty="0" err="1"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Kajian</a:t>
                      </a: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&amp; </a:t>
                      </a:r>
                      <a:r>
                        <a:rPr kumimoji="0" lang="en-US" sz="1200" b="0" i="0" u="none" strike="noStrike" cap="none" normalizeH="0" baseline="0" dirty="0" err="1"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Strategi</a:t>
                      </a:r>
                      <a:r>
                        <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 </a:t>
                      </a:r>
                      <a:r>
                        <a:rPr kumimoji="0" lang="en-US" sz="1200" b="0" i="0" u="none" strike="noStrike" cap="none" normalizeH="0" baseline="0" dirty="0" err="1"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rPr>
                        <a:t>Melayu</a:t>
                      </a:r>
                      <a:endParaRPr kumimoji="0" lang="en-US" sz="1200" b="0" i="0" u="none" strike="noStrike" cap="none" normalizeH="0" baseline="0" dirty="0" smtClean="0">
                        <a:ln>
                          <a:noFill/>
                        </a:ln>
                        <a:solidFill>
                          <a:srgbClr val="000000"/>
                        </a:solidFill>
                        <a:effectLst>
                          <a:outerShdw blurRad="38100" dist="38100" dir="2700000" algn="tl">
                            <a:srgbClr val="C0C0C0"/>
                          </a:outerShdw>
                        </a:effectLst>
                        <a:latin typeface="Century Gothic" pitchFamily="34" charset="0"/>
                        <a:ea typeface="Times New Roman" pitchFamily="18" charset="0"/>
                        <a:cs typeface="Trebuchet MS"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Slide Number Placeholder 7"/>
          <p:cNvSpPr>
            <a:spLocks noGrp="1"/>
          </p:cNvSpPr>
          <p:nvPr>
            <p:ph type="sldNum" sz="quarter" idx="12"/>
          </p:nvPr>
        </p:nvSpPr>
        <p:spPr/>
        <p:txBody>
          <a:bodyPr/>
          <a:lstStyle/>
          <a:p>
            <a:fld id="{19DA3D3E-0560-47D3-B34D-0433A9592503}" type="slidenum">
              <a:rPr lang="en-US" smtClean="0"/>
              <a:pPr/>
              <a:t>6</a:t>
            </a:fld>
            <a:endParaRPr lang="en-US"/>
          </a:p>
        </p:txBody>
      </p:sp>
      <p:sp>
        <p:nvSpPr>
          <p:cNvPr id="9" name="Footer Placeholder 8"/>
          <p:cNvSpPr>
            <a:spLocks noGrp="1"/>
          </p:cNvSpPr>
          <p:nvPr>
            <p:ph type="ftr" sz="quarter" idx="11"/>
          </p:nvPr>
        </p:nvSpPr>
        <p:spPr/>
        <p:txBody>
          <a:bodyPr/>
          <a:lstStyle/>
          <a:p>
            <a:r>
              <a:rPr lang="en-US" smtClean="0"/>
              <a:t>Company Profile</a:t>
            </a: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00"/>
            <a:ext cx="9144000" cy="4362549"/>
          </a:xfrm>
          <a:prstGeom prst="rect">
            <a:avLst/>
          </a:prstGeom>
          <a:ln>
            <a:noFill/>
          </a:ln>
          <a:effectLst>
            <a:outerShdw blurRad="50800" dist="38100" dir="5400000" algn="t" rotWithShape="0">
              <a:prstClr val="black">
                <a:alpha val="40000"/>
              </a:prstClr>
            </a:outerShdw>
          </a:effectLst>
          <a:scene3d>
            <a:camera prst="orthographicFront">
              <a:rot lat="0" lon="0" rev="0"/>
            </a:camera>
            <a:lightRig rig="chilly" dir="t">
              <a:rot lat="0" lon="0" rev="18480000"/>
            </a:lightRig>
          </a:scene3d>
          <a:sp3d prstMaterial="clear">
            <a:bevelT h="63500"/>
          </a:sp3d>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1648"/>
            <a:ext cx="2514600" cy="1177552"/>
          </a:xfrm>
          <a:prstGeom prst="rect">
            <a:avLst/>
          </a:prstGeom>
        </p:spPr>
      </p:pic>
      <p:sp>
        <p:nvSpPr>
          <p:cNvPr id="15" name="TextBox 14"/>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F:\rtm tvi\BAWALAH AKU PULANG\poster bawalah aku pulang.jpg"/>
          <p:cNvPicPr>
            <a:picLocks noChangeAspect="1" noChangeArrowheads="1"/>
          </p:cNvPicPr>
          <p:nvPr/>
        </p:nvPicPr>
        <p:blipFill>
          <a:blip r:embed="rId2"/>
          <a:srcRect/>
          <a:stretch>
            <a:fillRect/>
          </a:stretch>
        </p:blipFill>
        <p:spPr bwMode="auto">
          <a:xfrm>
            <a:off x="6324600" y="1676400"/>
            <a:ext cx="2647950" cy="353060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97311" name="Rectangle 31"/>
          <p:cNvSpPr>
            <a:spLocks noGrp="1" noRot="1" noChangeArrowheads="1"/>
          </p:cNvSpPr>
          <p:nvPr>
            <p:ph type="title"/>
          </p:nvPr>
        </p:nvSpPr>
        <p:spPr/>
        <p:txBody>
          <a:bodyPr/>
          <a:lstStyle/>
          <a:p>
            <a:pPr algn="r"/>
            <a:r>
              <a:rPr lang="en-US" dirty="0">
                <a:solidFill>
                  <a:schemeClr val="bg1">
                    <a:lumMod val="85000"/>
                  </a:schemeClr>
                </a:solidFill>
              </a:rPr>
              <a:t>Track Record – Year </a:t>
            </a:r>
            <a:r>
              <a:rPr lang="en-US" dirty="0" smtClean="0">
                <a:solidFill>
                  <a:schemeClr val="bg1">
                    <a:lumMod val="85000"/>
                  </a:schemeClr>
                </a:solidFill>
              </a:rPr>
              <a:t>2014-2016</a:t>
            </a:r>
            <a:endParaRPr lang="en-US" dirty="0">
              <a:solidFill>
                <a:schemeClr val="bg1">
                  <a:lumMod val="85000"/>
                </a:schemeClr>
              </a:solidFill>
            </a:endParaRPr>
          </a:p>
        </p:txBody>
      </p:sp>
      <p:sp>
        <p:nvSpPr>
          <p:cNvPr id="7" name="Slide Number Placeholder 6"/>
          <p:cNvSpPr>
            <a:spLocks noGrp="1"/>
          </p:cNvSpPr>
          <p:nvPr>
            <p:ph type="sldNum" sz="quarter" idx="11"/>
          </p:nvPr>
        </p:nvSpPr>
        <p:spPr/>
        <p:txBody>
          <a:bodyPr/>
          <a:lstStyle/>
          <a:p>
            <a:fld id="{F714CAA2-2910-4A91-941C-22E6CB2042BE}" type="slidenum">
              <a:rPr lang="en-US" smtClean="0"/>
              <a:pPr/>
              <a:t>7</a:t>
            </a:fld>
            <a:endParaRPr lang="en-US"/>
          </a:p>
        </p:txBody>
      </p:sp>
      <p:sp>
        <p:nvSpPr>
          <p:cNvPr id="8" name="Footer Placeholder 7"/>
          <p:cNvSpPr>
            <a:spLocks noGrp="1"/>
          </p:cNvSpPr>
          <p:nvPr>
            <p:ph type="ftr" sz="quarter" idx="12"/>
          </p:nvPr>
        </p:nvSpPr>
        <p:spPr/>
        <p:txBody>
          <a:bodyPr/>
          <a:lstStyle/>
          <a:p>
            <a:r>
              <a:rPr lang="en-US" dirty="0" smtClean="0"/>
              <a:t>Company Profile</a:t>
            </a:r>
            <a:endParaRPr lang="en-US" dirty="0"/>
          </a:p>
        </p:txBody>
      </p:sp>
      <p:graphicFrame>
        <p:nvGraphicFramePr>
          <p:cNvPr id="10" name="Group 386"/>
          <p:cNvGraphicFramePr>
            <a:graphicFrameLocks noGrp="1"/>
          </p:cNvGraphicFramePr>
          <p:nvPr>
            <p:ph type="tbl" idx="1"/>
            <p:extLst>
              <p:ext uri="{D42A27DB-BD31-4B8C-83A1-F6EECF244321}">
                <p14:modId xmlns:p14="http://schemas.microsoft.com/office/powerpoint/2010/main" val="1712683027"/>
              </p:ext>
            </p:extLst>
          </p:nvPr>
        </p:nvGraphicFramePr>
        <p:xfrm>
          <a:off x="457200" y="1798489"/>
          <a:ext cx="6949789" cy="3459311"/>
        </p:xfrm>
        <a:graphic>
          <a:graphicData uri="http://schemas.openxmlformats.org/drawingml/2006/table">
            <a:tbl>
              <a:tblPr/>
              <a:tblGrid>
                <a:gridCol w="1530229"/>
                <a:gridCol w="1596761"/>
                <a:gridCol w="945054"/>
                <a:gridCol w="931444"/>
                <a:gridCol w="1946301"/>
              </a:tblGrid>
              <a:tr h="33838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165">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PELABURAN </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HARTANAH BHD</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(Concept Creation)</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Video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Korporat</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 x 5min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HDD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 Pictures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Sdn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165">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TUN RAZAK 40 TAHUN DALAM KENANGAN</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Prdn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Management)</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Special Documentary</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 X 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HDD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Medyavizyon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Sdn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(ASTRO)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354">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DUNIAKU MALAYSIAKU</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(Editorial)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Majalah</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Remaja</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13 x 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HDD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TV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Alhijrah</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9165">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F.I.K.R.</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(Editorial,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Prdn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Majalah</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Remaja</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RTM</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13 x 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 Digital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Adept Media (M)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Sdn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(RTM)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165">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BAWALAH AKU PULANG</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Telemovie</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Umum</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 x 90m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 Digital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Radio &amp;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M’sia</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(RTM)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 name="TextBox 11"/>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extLst>
      <p:ext uri="{BB962C8B-B14F-4D97-AF65-F5344CB8AC3E}">
        <p14:creationId xmlns:p14="http://schemas.microsoft.com/office/powerpoint/2010/main" val="1572487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11" name="Rectangle 31"/>
          <p:cNvSpPr>
            <a:spLocks noGrp="1" noRot="1" noChangeArrowheads="1"/>
          </p:cNvSpPr>
          <p:nvPr>
            <p:ph type="title"/>
          </p:nvPr>
        </p:nvSpPr>
        <p:spPr/>
        <p:txBody>
          <a:bodyPr/>
          <a:lstStyle/>
          <a:p>
            <a:pPr algn="r"/>
            <a:r>
              <a:rPr lang="en-US" dirty="0">
                <a:solidFill>
                  <a:schemeClr val="bg1">
                    <a:lumMod val="85000"/>
                  </a:schemeClr>
                </a:solidFill>
              </a:rPr>
              <a:t>Track Record – Year </a:t>
            </a:r>
            <a:r>
              <a:rPr lang="en-US" dirty="0" smtClean="0">
                <a:solidFill>
                  <a:schemeClr val="bg1">
                    <a:lumMod val="85000"/>
                  </a:schemeClr>
                </a:solidFill>
              </a:rPr>
              <a:t>2013</a:t>
            </a:r>
            <a:endParaRPr lang="en-US" dirty="0">
              <a:solidFill>
                <a:schemeClr val="bg1">
                  <a:lumMod val="85000"/>
                </a:schemeClr>
              </a:solidFill>
            </a:endParaRPr>
          </a:p>
        </p:txBody>
      </p:sp>
      <p:sp>
        <p:nvSpPr>
          <p:cNvPr id="7" name="Slide Number Placeholder 6"/>
          <p:cNvSpPr>
            <a:spLocks noGrp="1"/>
          </p:cNvSpPr>
          <p:nvPr>
            <p:ph type="sldNum" sz="quarter" idx="11"/>
          </p:nvPr>
        </p:nvSpPr>
        <p:spPr/>
        <p:txBody>
          <a:bodyPr/>
          <a:lstStyle/>
          <a:p>
            <a:fld id="{F714CAA2-2910-4A91-941C-22E6CB2042BE}" type="slidenum">
              <a:rPr lang="en-US" smtClean="0"/>
              <a:pPr/>
              <a:t>8</a:t>
            </a:fld>
            <a:endParaRPr lang="en-US"/>
          </a:p>
        </p:txBody>
      </p:sp>
      <p:sp>
        <p:nvSpPr>
          <p:cNvPr id="8" name="Footer Placeholder 7"/>
          <p:cNvSpPr>
            <a:spLocks noGrp="1"/>
          </p:cNvSpPr>
          <p:nvPr>
            <p:ph type="ftr" sz="quarter" idx="12"/>
          </p:nvPr>
        </p:nvSpPr>
        <p:spPr/>
        <p:txBody>
          <a:bodyPr/>
          <a:lstStyle/>
          <a:p>
            <a:r>
              <a:rPr lang="en-US" dirty="0" smtClean="0"/>
              <a:t>Company Profile</a:t>
            </a:r>
            <a:endParaRPr lang="en-US" dirty="0"/>
          </a:p>
        </p:txBody>
      </p:sp>
      <p:graphicFrame>
        <p:nvGraphicFramePr>
          <p:cNvPr id="10" name="Group 386"/>
          <p:cNvGraphicFramePr>
            <a:graphicFrameLocks noGrp="1"/>
          </p:cNvGraphicFramePr>
          <p:nvPr>
            <p:ph type="tbl" idx="1"/>
            <p:extLst>
              <p:ext uri="{D42A27DB-BD31-4B8C-83A1-F6EECF244321}">
                <p14:modId xmlns:p14="http://schemas.microsoft.com/office/powerpoint/2010/main" val="3572948285"/>
              </p:ext>
            </p:extLst>
          </p:nvPr>
        </p:nvGraphicFramePr>
        <p:xfrm>
          <a:off x="670211" y="1371601"/>
          <a:ext cx="7959725" cy="1796733"/>
        </p:xfrm>
        <a:graphic>
          <a:graphicData uri="http://schemas.openxmlformats.org/drawingml/2006/table">
            <a:tbl>
              <a:tblPr/>
              <a:tblGrid>
                <a:gridCol w="1615789"/>
                <a:gridCol w="1981200"/>
                <a:gridCol w="990600"/>
                <a:gridCol w="1143000"/>
                <a:gridCol w="2229136"/>
              </a:tblGrid>
              <a:tr h="2728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9935">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BULUH, BAJU &amp; BABA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Telemovie</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Aidilfitri</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2013</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 x 90m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 Digital</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Radio &amp;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M’sia</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(RTM)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744">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PASPORT DUNIAWI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Telemovie</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Umum</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 x 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 Digital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Al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Hijrah</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Media Corporation </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(TV Al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Hijrah</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3838">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SAYA SABAR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Telemovie</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Umum</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 x 90m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 Digital</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Al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Hijrah</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Media Corporation </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(TV Al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Hijrah</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105" name="Picture 9" descr="F:\TVAH\PASPORT DUNIAWI tiket ke syurga TELE\poster Pasport duniawi.jpg"/>
          <p:cNvPicPr>
            <a:picLocks noChangeAspect="1" noChangeArrowheads="1"/>
          </p:cNvPicPr>
          <p:nvPr/>
        </p:nvPicPr>
        <p:blipFill>
          <a:blip r:embed="rId2"/>
          <a:srcRect/>
          <a:stretch>
            <a:fillRect/>
          </a:stretch>
        </p:blipFill>
        <p:spPr bwMode="auto">
          <a:xfrm>
            <a:off x="1212455" y="3401470"/>
            <a:ext cx="2064145" cy="2752193"/>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4107" name="Picture 11" descr="F:\rtm tvi\BULUH, BAJU &amp; BABA\POSTER buluh baju &amp; baba.jpg"/>
          <p:cNvPicPr>
            <a:picLocks noChangeAspect="1" noChangeArrowheads="1"/>
          </p:cNvPicPr>
          <p:nvPr/>
        </p:nvPicPr>
        <p:blipFill>
          <a:blip r:embed="rId3"/>
          <a:srcRect/>
          <a:stretch>
            <a:fillRect/>
          </a:stretch>
        </p:blipFill>
        <p:spPr bwMode="auto">
          <a:xfrm>
            <a:off x="3403205" y="3395120"/>
            <a:ext cx="2064145" cy="2752193"/>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9" name="TextBox 8"/>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961" y="3438198"/>
            <a:ext cx="3033239" cy="2276802"/>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15724871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Owner\My Documents\abah punya\3 janji lestary tv3\3 Janji mkt.jpg"/>
          <p:cNvPicPr>
            <a:picLocks noChangeAspect="1" noChangeArrowheads="1"/>
          </p:cNvPicPr>
          <p:nvPr/>
        </p:nvPicPr>
        <p:blipFill>
          <a:blip r:embed="rId2" cstate="print"/>
          <a:srcRect/>
          <a:stretch>
            <a:fillRect/>
          </a:stretch>
        </p:blipFill>
        <p:spPr bwMode="auto">
          <a:xfrm>
            <a:off x="1562100" y="3827587"/>
            <a:ext cx="1981200" cy="2801813"/>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3" name="Picture 3" descr="H:\tv3\cerekarama senandung cs 2012\Cerekarama TV3 Senandung Cinta Semalam.jpg"/>
          <p:cNvPicPr>
            <a:picLocks noChangeAspect="1" noChangeArrowheads="1"/>
          </p:cNvPicPr>
          <p:nvPr/>
        </p:nvPicPr>
        <p:blipFill>
          <a:blip r:embed="rId3" cstate="print"/>
          <a:srcRect/>
          <a:stretch>
            <a:fillRect/>
          </a:stretch>
        </p:blipFill>
        <p:spPr bwMode="auto">
          <a:xfrm>
            <a:off x="-76200" y="3869126"/>
            <a:ext cx="2057400" cy="2760274"/>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97311" name="Rectangle 31"/>
          <p:cNvSpPr>
            <a:spLocks noGrp="1" noRot="1" noChangeArrowheads="1"/>
          </p:cNvSpPr>
          <p:nvPr>
            <p:ph type="title"/>
          </p:nvPr>
        </p:nvSpPr>
        <p:spPr/>
        <p:txBody>
          <a:bodyPr/>
          <a:lstStyle/>
          <a:p>
            <a:pPr algn="r"/>
            <a:r>
              <a:rPr lang="en-US" dirty="0">
                <a:solidFill>
                  <a:schemeClr val="bg1">
                    <a:lumMod val="85000"/>
                  </a:schemeClr>
                </a:solidFill>
              </a:rPr>
              <a:t>Track Record – Year </a:t>
            </a:r>
            <a:r>
              <a:rPr lang="en-US" dirty="0" smtClean="0">
                <a:solidFill>
                  <a:schemeClr val="bg1">
                    <a:lumMod val="85000"/>
                  </a:schemeClr>
                </a:solidFill>
              </a:rPr>
              <a:t>2012</a:t>
            </a:r>
            <a:endParaRPr lang="en-US" dirty="0">
              <a:solidFill>
                <a:schemeClr val="bg1">
                  <a:lumMod val="85000"/>
                </a:schemeClr>
              </a:solidFill>
            </a:endParaRPr>
          </a:p>
        </p:txBody>
      </p:sp>
      <p:sp>
        <p:nvSpPr>
          <p:cNvPr id="7" name="Slide Number Placeholder 6"/>
          <p:cNvSpPr>
            <a:spLocks noGrp="1"/>
          </p:cNvSpPr>
          <p:nvPr>
            <p:ph type="sldNum" sz="quarter" idx="11"/>
          </p:nvPr>
        </p:nvSpPr>
        <p:spPr/>
        <p:txBody>
          <a:bodyPr/>
          <a:lstStyle/>
          <a:p>
            <a:fld id="{F714CAA2-2910-4A91-941C-22E6CB2042BE}" type="slidenum">
              <a:rPr lang="en-US" smtClean="0"/>
              <a:pPr/>
              <a:t>9</a:t>
            </a:fld>
            <a:endParaRPr lang="en-US"/>
          </a:p>
        </p:txBody>
      </p:sp>
      <p:sp>
        <p:nvSpPr>
          <p:cNvPr id="8" name="Footer Placeholder 7"/>
          <p:cNvSpPr>
            <a:spLocks noGrp="1"/>
          </p:cNvSpPr>
          <p:nvPr>
            <p:ph type="ftr" sz="quarter" idx="12"/>
          </p:nvPr>
        </p:nvSpPr>
        <p:spPr/>
        <p:txBody>
          <a:bodyPr/>
          <a:lstStyle/>
          <a:p>
            <a:r>
              <a:rPr lang="en-US" dirty="0" smtClean="0"/>
              <a:t>Company Profile</a:t>
            </a:r>
            <a:endParaRPr lang="en-US" dirty="0"/>
          </a:p>
        </p:txBody>
      </p:sp>
      <p:graphicFrame>
        <p:nvGraphicFramePr>
          <p:cNvPr id="10" name="Group 386"/>
          <p:cNvGraphicFramePr>
            <a:graphicFrameLocks noGrp="1"/>
          </p:cNvGraphicFramePr>
          <p:nvPr>
            <p:ph type="tbl" idx="1"/>
            <p:extLst>
              <p:ext uri="{D42A27DB-BD31-4B8C-83A1-F6EECF244321}">
                <p14:modId xmlns:p14="http://schemas.microsoft.com/office/powerpoint/2010/main" val="285899014"/>
              </p:ext>
            </p:extLst>
          </p:nvPr>
        </p:nvGraphicFramePr>
        <p:xfrm>
          <a:off x="670211" y="1371600"/>
          <a:ext cx="7959725" cy="2590800"/>
        </p:xfrm>
        <a:graphic>
          <a:graphicData uri="http://schemas.openxmlformats.org/drawingml/2006/table">
            <a:tbl>
              <a:tblPr/>
              <a:tblGrid>
                <a:gridCol w="2377789"/>
                <a:gridCol w="2057400"/>
                <a:gridCol w="1143000"/>
                <a:gridCol w="914400"/>
                <a:gridCol w="1467136"/>
              </a:tblGrid>
              <a:tr h="40648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Title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Type / Duration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Language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Century Gothic" pitchFamily="34" charset="0"/>
                        </a:rPr>
                        <a:t>Format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Client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711">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GELOMBANG MERAH</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SRI KANDI UMNO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Corporate Video</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2 Versions x 20m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English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HD</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Pergerakan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Wanita</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UMNO Malaysia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Majlis</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Antipemerdagangan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Orang</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dan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Antipenyeludupan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Migran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(MAPO)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Corporate Video</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2 Versions x 10m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English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DVD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Home Pictures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Sdn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endPar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MAPO-KDN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3 JANJI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Drama (Serial) Slot </a:t>
                      </a:r>
                      <a:r>
                        <a:rPr kumimoji="0" lang="en-US" sz="9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Lestary</a:t>
                      </a:r>
                      <a:endPar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13 x 60m</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TX Every Tues 9pm</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9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w.e.f</a:t>
                      </a: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20 Mar 2012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 Digital</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DVD VHS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Sistem</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Malaysia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2920">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SENANDUNG CINTA SEMALAM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9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Telemovie</a:t>
                      </a: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Slot </a:t>
                      </a:r>
                      <a:r>
                        <a:rPr kumimoji="0" lang="en-US" sz="9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Cerekarama</a:t>
                      </a:r>
                      <a:endPar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endParaRP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1 x 82m</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9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(TX Sat 16 May 2012  10pm-12pm)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Malay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Beta Digital</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DVD  VHS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pitchFamily="2" charset="2"/>
                        <a:buNone/>
                        <a:tabLst/>
                      </a:pP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Sistem</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Televisyen</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Malaysia </a:t>
                      </a:r>
                      <a:r>
                        <a:rPr kumimoji="0" lang="en-US" sz="1000" b="0" i="0" u="none" strike="noStrike" cap="none" normalizeH="0" baseline="0" dirty="0" err="1" smtClean="0">
                          <a:ln>
                            <a:noFill/>
                          </a:ln>
                          <a:solidFill>
                            <a:schemeClr val="tx1"/>
                          </a:solidFill>
                          <a:effectLst>
                            <a:outerShdw blurRad="38100" dist="38100" dir="2700000" algn="tl">
                              <a:srgbClr val="C0C0C0"/>
                            </a:outerShdw>
                          </a:effectLst>
                          <a:latin typeface="Century Gothic" pitchFamily="34" charset="0"/>
                        </a:rPr>
                        <a:t>Bhd</a:t>
                      </a:r>
                      <a:r>
                        <a:rPr kumimoji="0" lang="en-US" sz="1000" b="0" i="0" u="none" strike="noStrike" cap="none" normalizeH="0" baseline="0" dirty="0" smtClean="0">
                          <a:ln>
                            <a:noFill/>
                          </a:ln>
                          <a:solidFill>
                            <a:schemeClr val="tx1"/>
                          </a:solidFill>
                          <a:effectLst>
                            <a:outerShdw blurRad="38100" dist="38100" dir="2700000" algn="tl">
                              <a:srgbClr val="C0C0C0"/>
                            </a:outerShdw>
                          </a:effectLst>
                          <a:latin typeface="Century Gothic" pitchFamily="34" charset="0"/>
                        </a:rPr>
                        <a:t> (TV3)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 name="Picture 4" descr="Laman Rasmi Pergerakan Wanita UMNO Malaysia"/>
          <p:cNvPicPr>
            <a:picLocks noChangeAspect="1" noChangeArrowheads="1"/>
          </p:cNvPicPr>
          <p:nvPr/>
        </p:nvPicPr>
        <p:blipFill rotWithShape="1">
          <a:blip r:embed="rId4">
            <a:extLst>
              <a:ext uri="{28A0092B-C50C-407E-A947-70E740481C1C}">
                <a14:useLocalDpi xmlns:a14="http://schemas.microsoft.com/office/drawing/2010/main" val="0"/>
              </a:ext>
            </a:extLst>
          </a:blip>
          <a:srcRect r="69948"/>
          <a:stretch/>
        </p:blipFill>
        <p:spPr bwMode="auto">
          <a:xfrm>
            <a:off x="4038600" y="4314405"/>
            <a:ext cx="1796686" cy="1393561"/>
          </a:xfrm>
          <a:prstGeom prst="rect">
            <a:avLst/>
          </a:prstGeom>
          <a:noFill/>
          <a:ln>
            <a:noFill/>
          </a:ln>
          <a:extLst/>
        </p:spPr>
      </p:pic>
      <p:sp>
        <p:nvSpPr>
          <p:cNvPr id="11" name="TextBox 10"/>
          <p:cNvSpPr txBox="1"/>
          <p:nvPr/>
        </p:nvSpPr>
        <p:spPr>
          <a:xfrm rot="5400000">
            <a:off x="4311134" y="4692133"/>
            <a:ext cx="369332" cy="3657600"/>
          </a:xfrm>
          <a:prstGeom prst="rect">
            <a:avLst/>
          </a:prstGeom>
          <a:noFill/>
          <a:effectLst>
            <a:softEdge rad="31750"/>
          </a:effectLst>
          <a:scene3d>
            <a:camera prst="orthographicFront"/>
            <a:lightRig rig="threePt" dir="t"/>
          </a:scene3d>
          <a:sp3d>
            <a:bevelT prst="angle"/>
          </a:sp3d>
        </p:spPr>
        <p:txBody>
          <a:bodyPr vert="vert270" wrap="square" rtlCol="0">
            <a:spAutoFit/>
          </a:bodyPr>
          <a:lstStyle/>
          <a:p>
            <a:pPr algn="ctr" eaLnBrk="1" fontAlgn="auto" hangingPunct="1">
              <a:spcBef>
                <a:spcPts val="0"/>
              </a:spcBef>
              <a:spcAft>
                <a:spcPts val="0"/>
              </a:spcAft>
            </a:pPr>
            <a:r>
              <a:rPr lang="en-US" sz="1200" dirty="0" smtClean="0">
                <a:ln w="12700">
                  <a:solidFill>
                    <a:prstClr val="white"/>
                  </a:solidFill>
                  <a:prstDash val="solid"/>
                </a:ln>
                <a:solidFill>
                  <a:prstClr val="white"/>
                </a:solidFill>
                <a:latin typeface="Century Gothic" pitchFamily="34" charset="0"/>
              </a:rPr>
              <a:t>COMPANY PROFILE</a:t>
            </a:r>
            <a:endParaRPr lang="en-US" sz="1200" dirty="0">
              <a:ln w="12700">
                <a:solidFill>
                  <a:prstClr val="white"/>
                </a:solidFill>
                <a:prstDash val="solid"/>
              </a:ln>
              <a:solidFill>
                <a:prstClr val="white"/>
              </a:solidFill>
              <a:latin typeface="Century Gothic"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E-MYGFL_(LATEST)[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rban Pop">
  <a:themeElements>
    <a:clrScheme name="Custom 32">
      <a:dk1>
        <a:sysClr val="windowText" lastClr="000000"/>
      </a:dk1>
      <a:lt1>
        <a:sysClr val="window" lastClr="FFFFFF"/>
      </a:lt1>
      <a:dk2>
        <a:srgbClr val="313340"/>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2009</TotalTime>
  <Words>4445</Words>
  <Application>Microsoft Office PowerPoint</Application>
  <PresentationFormat>On-screen Show (4:3)</PresentationFormat>
  <Paragraphs>895</Paragraphs>
  <Slides>28</Slides>
  <Notes>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1" baseType="lpstr">
      <vt:lpstr>MOE-MYGFL_(LATEST)[2]</vt:lpstr>
      <vt:lpstr>Urban Pop</vt:lpstr>
      <vt:lpstr>Acrobat Document</vt:lpstr>
      <vt:lpstr>PowerPoint Presentation</vt:lpstr>
      <vt:lpstr>Summary</vt:lpstr>
      <vt:lpstr>Business Activities</vt:lpstr>
      <vt:lpstr>Equipment</vt:lpstr>
      <vt:lpstr>Clientele</vt:lpstr>
      <vt:lpstr>Clientele</vt:lpstr>
      <vt:lpstr>Track Record – Year 2014-2016</vt:lpstr>
      <vt:lpstr>Track Record – Year 2013</vt:lpstr>
      <vt:lpstr>Track Record – Year 2012</vt:lpstr>
      <vt:lpstr>Track Record – Year 2011</vt:lpstr>
      <vt:lpstr>Track Record – Year 2010</vt:lpstr>
      <vt:lpstr>Track Record – Year 2009</vt:lpstr>
      <vt:lpstr>Track Record – Year 2008</vt:lpstr>
      <vt:lpstr>Track Record – Year 2007</vt:lpstr>
      <vt:lpstr>Track Record – Year 2006</vt:lpstr>
      <vt:lpstr>Track Record – Year 2005</vt:lpstr>
      <vt:lpstr>Track Record – Year 2004</vt:lpstr>
      <vt:lpstr>Track Record – Year 2003</vt:lpstr>
      <vt:lpstr>KEY PERSONNEL</vt:lpstr>
      <vt:lpstr>KEY PERSONNEL</vt:lpstr>
      <vt:lpstr>KEY PERSONNEL</vt:lpstr>
      <vt:lpstr>KEY PERSONNEL</vt:lpstr>
      <vt:lpstr>KEY PERSONNEL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user1</dc:creator>
  <cp:lastModifiedBy>User</cp:lastModifiedBy>
  <cp:revision>298</cp:revision>
  <dcterms:created xsi:type="dcterms:W3CDTF">2009-10-06T07:10:21Z</dcterms:created>
  <dcterms:modified xsi:type="dcterms:W3CDTF">2016-12-06T07:02:35Z</dcterms:modified>
</cp:coreProperties>
</file>