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3"/>
  </p:notesMasterIdLst>
  <p:sldIdLst>
    <p:sldId id="275" r:id="rId2"/>
    <p:sldId id="271" r:id="rId3"/>
    <p:sldId id="272" r:id="rId4"/>
    <p:sldId id="273" r:id="rId5"/>
    <p:sldId id="274" r:id="rId6"/>
    <p:sldId id="276" r:id="rId7"/>
    <p:sldId id="277" r:id="rId8"/>
    <p:sldId id="278" r:id="rId9"/>
    <p:sldId id="279" r:id="rId10"/>
    <p:sldId id="280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3" autoAdjust="0"/>
    <p:restoredTop sz="94671" autoAdjust="0"/>
  </p:normalViewPr>
  <p:slideViewPr>
    <p:cSldViewPr>
      <p:cViewPr>
        <p:scale>
          <a:sx n="50" d="100"/>
          <a:sy n="50" d="100"/>
        </p:scale>
        <p:origin x="-204" y="-4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736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B7C254-6C9E-4E07-ADE3-CC9F750E89AC}" type="datetimeFigureOut">
              <a:rPr lang="en-MY" smtClean="0"/>
              <a:t>25/5/2017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FCDAB-CBEC-4CE2-9AFD-40BFA2BC219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0158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FCDAB-CBEC-4CE2-9AFD-40BFA2BC219F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44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2590800"/>
            <a:ext cx="7672168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buSzPct val="25000"/>
            </a:pPr>
            <a:r>
              <a:rPr lang="en-US" sz="4800" b="1" dirty="0" smtClean="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SPS &amp; GST </a:t>
            </a:r>
            <a:r>
              <a:rPr lang="en-US" sz="4800" b="1" dirty="0" smtClean="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            Training COURSE</a:t>
            </a:r>
            <a:endParaRPr lang="en-US" sz="4800" b="1" dirty="0">
              <a:latin typeface="Century Gothic" panose="020B0502020202020204" pitchFamily="34" charset="0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219200"/>
            <a:ext cx="2188473" cy="87199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90600" y="4495800"/>
            <a:ext cx="142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Prepared for: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4495800"/>
            <a:ext cx="1382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Prepared by:</a:t>
            </a:r>
            <a:endParaRPr lang="en-MY" dirty="0"/>
          </a:p>
        </p:txBody>
      </p:sp>
      <p:pic>
        <p:nvPicPr>
          <p:cNvPr id="10" name="Shape 10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62600" y="4953000"/>
            <a:ext cx="2667000" cy="52359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2017.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Strictly Private &amp; Confidential</a:t>
            </a:r>
          </a:p>
        </p:txBody>
      </p:sp>
      <p:pic>
        <p:nvPicPr>
          <p:cNvPr id="1026" name="Picture 2" descr="C:\Users\User\Desktop\Logo Universiti Teknologi Mara (UiTM) Jawi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1" y="4953000"/>
            <a:ext cx="1904999" cy="804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116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sp>
        <p:nvSpPr>
          <p:cNvPr id="7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2017.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Strictly Private &amp; Confidential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8457053"/>
              </p:ext>
            </p:extLst>
          </p:nvPr>
        </p:nvGraphicFramePr>
        <p:xfrm>
          <a:off x="762000" y="2514600"/>
          <a:ext cx="7620000" cy="1430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4375"/>
                <a:gridCol w="4365625"/>
              </a:tblGrid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TIME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PROGRAMME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08.30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am – 09.00 am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Registration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09.00 am – </a:t>
                      </a: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12.00 </a:t>
                      </a: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am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GST </a:t>
                      </a: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Exam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685800" y="1600200"/>
            <a:ext cx="7672168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buSzPct val="25000"/>
            </a:pPr>
            <a:r>
              <a:rPr lang="en-US" sz="4800" b="1" dirty="0" smtClean="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DAY 5</a:t>
            </a:r>
            <a:endParaRPr lang="en-US" sz="4800" b="1" dirty="0">
              <a:latin typeface="Century Gothic" panose="020B0502020202020204" pitchFamily="34" charset="0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64461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/>
          </a:bodyPr>
          <a:lstStyle/>
          <a:p>
            <a:r>
              <a:rPr lang="en-US" dirty="0" smtClean="0"/>
              <a:t>Program SCHEDULE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Time Table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9503536"/>
              </p:ext>
            </p:extLst>
          </p:nvPr>
        </p:nvGraphicFramePr>
        <p:xfrm>
          <a:off x="921060" y="1432560"/>
          <a:ext cx="7079940" cy="2682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39301"/>
                <a:gridCol w="1139301"/>
                <a:gridCol w="1220679"/>
                <a:gridCol w="1139301"/>
                <a:gridCol w="1220679"/>
                <a:gridCol w="1220679"/>
              </a:tblGrid>
              <a:tr h="127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Module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MON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TUE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WED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THUR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FRI</a:t>
                      </a:r>
                      <a:endParaRPr lang="en-MY" sz="1800" dirty="0"/>
                    </a:p>
                  </a:txBody>
                  <a:tcPr/>
                </a:tc>
              </a:tr>
              <a:tr h="1270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GST Class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SPS Software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</a:tr>
              <a:tr h="1270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Exam</a:t>
                      </a:r>
                      <a:r>
                        <a:rPr lang="en-US" sz="1600" baseline="0" dirty="0" smtClean="0"/>
                        <a:t> SPS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</a:tr>
              <a:tr h="127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Exam GST</a:t>
                      </a:r>
                      <a:endParaRPr lang="en-MY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47244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The program will commence for a total of 5 days.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Workshop consists of 2 days for each subject (SPS and GST)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Exam for both subjects will be held on the same day</a:t>
            </a:r>
          </a:p>
        </p:txBody>
      </p:sp>
      <p:sp>
        <p:nvSpPr>
          <p:cNvPr id="11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2017.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Strictly 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1289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3810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GST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927750"/>
              </p:ext>
            </p:extLst>
          </p:nvPr>
        </p:nvGraphicFramePr>
        <p:xfrm>
          <a:off x="228600" y="1402080"/>
          <a:ext cx="8534400" cy="420624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1269"/>
                <a:gridCol w="3719120"/>
                <a:gridCol w="3954011"/>
              </a:tblGrid>
              <a:tr h="32641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GST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1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Overview of GST in Malaysia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Introduction of GST in Malaysia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GST?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Basic concept and GST model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GST impact to consumer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Registration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Mandatory registration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Type of registration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Supply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Type of supply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Value of supply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Place of supply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Tax Invoice &amp; Record Keeping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Full tax invoice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Simplified tax invoice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Record keeping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2017.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Strictly 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291019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GST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42141"/>
              </p:ext>
            </p:extLst>
          </p:nvPr>
        </p:nvGraphicFramePr>
        <p:xfrm>
          <a:off x="152400" y="1402080"/>
          <a:ext cx="8610600" cy="445008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8959"/>
                <a:gridCol w="3752326"/>
                <a:gridCol w="3989315"/>
              </a:tblGrid>
              <a:tr h="32641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GST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Input Tax Credit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Allowable input tax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Block input tax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Accounting for GST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Issuance of debit / credit note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Bad debts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Change of accounting basis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Apportionment of input tax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Capital goods adjustment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Special Transaction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Gift rule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Voucher and stamps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Reimbursement and disbursement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Submission and Payment GST return</a:t>
                      </a:r>
                      <a:endParaRPr kumimoji="0" lang="en-MY" sz="16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Century Gothic" panose="020B0502020202020204" pitchFamily="34" charset="0"/>
                      </a:endParaRP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TAP portal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Submission of GST return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Payment of GST return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Offence and Penalty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MY" sz="16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2017.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Strictly 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1302804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589087"/>
              </p:ext>
            </p:extLst>
          </p:nvPr>
        </p:nvGraphicFramePr>
        <p:xfrm>
          <a:off x="228600" y="1402080"/>
          <a:ext cx="8534400" cy="445008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1269"/>
                <a:gridCol w="3719120"/>
                <a:gridCol w="3954011"/>
              </a:tblGrid>
              <a:tr h="32641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SPS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3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SPS Overview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Overview of SPS Product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Overview on the SPS Interface (GUI)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Installation Steps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Setup Process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COMPANY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User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User Access Right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Chart of Account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System &amp; General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Form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Financial Year Calendar </a:t>
                      </a:r>
                    </a:p>
                    <a:p>
                      <a:pPr algn="l"/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	</a:t>
                      </a:r>
                    </a:p>
                    <a:p>
                      <a:pPr algn="l"/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Account Receivables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Account Receivable?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Customer Setup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How to create Direct Sales Invoice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Debit &amp; Credit Note?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Customer Payment Received?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Account Receivable Report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2017.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Strictly 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501285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755815"/>
              </p:ext>
            </p:extLst>
          </p:nvPr>
        </p:nvGraphicFramePr>
        <p:xfrm>
          <a:off x="152400" y="1371599"/>
          <a:ext cx="8610600" cy="4770725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8959"/>
                <a:gridCol w="3752326"/>
                <a:gridCol w="3989315"/>
              </a:tblGrid>
              <a:tr h="371745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SPS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Training </a:t>
                      </a:r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4076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05821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4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Account Payables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Account Payables?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Supplier Setup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How to create Direct Purchase Invoice?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Purchase Debit Note &amp; Purchase Credit Note?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Supplier Payment Advice?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Account Payable Report</a:t>
                      </a:r>
                    </a:p>
                    <a:p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	</a:t>
                      </a:r>
                    </a:p>
                    <a:p>
                      <a:pPr algn="l"/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General Ledger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Financial Report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Journal Entry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Posting Journal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Other Payment &amp; Other Receive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Goods &amp; Services Tax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GST Setup – Tax Table, Tax Class, Tax Group, Tax Type, GST Preferences, GST Tax Mapping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GAF File Process?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Bad Debt Relief &amp; Bad Debt Recover?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GST Report, GST -03 &amp; Relevant Report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Zakat &amp; Waqif Calculation 	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2017.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Strictly 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201608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sp>
        <p:nvSpPr>
          <p:cNvPr id="7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2017.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Strictly Private &amp; Confidential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40702473"/>
              </p:ext>
            </p:extLst>
          </p:nvPr>
        </p:nvGraphicFramePr>
        <p:xfrm>
          <a:off x="762000" y="2514600"/>
          <a:ext cx="7620000" cy="2384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4375"/>
                <a:gridCol w="4365625"/>
              </a:tblGrid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TIME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PROGRAMME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08.30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am – 09.00 am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Registration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09.00 am – </a:t>
                      </a: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12.30 </a:t>
                      </a: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am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GST </a:t>
                      </a: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Training Session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01.00 Pm </a:t>
                      </a: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– </a:t>
                      </a: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02.00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pm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Lunch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02.00 pm – 05.30 pm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GST Training Session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685800" y="1600200"/>
            <a:ext cx="7672168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buSzPct val="25000"/>
            </a:pPr>
            <a:r>
              <a:rPr lang="en-US" sz="4800" b="1" dirty="0" smtClean="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DAY 1</a:t>
            </a:r>
            <a:endParaRPr lang="en-US" sz="4800" b="1" dirty="0">
              <a:latin typeface="Century Gothic" panose="020B0502020202020204" pitchFamily="34" charset="0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71588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sp>
        <p:nvSpPr>
          <p:cNvPr id="7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2017.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Strictly Private &amp; Confidential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85800" y="1600200"/>
            <a:ext cx="7672168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buSzPct val="25000"/>
            </a:pPr>
            <a:r>
              <a:rPr lang="en-US" sz="4800" b="1" dirty="0" smtClean="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DAY 2</a:t>
            </a:r>
            <a:endParaRPr lang="en-US" sz="4800" b="1" dirty="0">
              <a:latin typeface="Century Gothic" panose="020B0502020202020204" pitchFamily="34" charset="0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10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0060716"/>
              </p:ext>
            </p:extLst>
          </p:nvPr>
        </p:nvGraphicFramePr>
        <p:xfrm>
          <a:off x="762000" y="2514600"/>
          <a:ext cx="7620000" cy="2384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4375"/>
                <a:gridCol w="4365625"/>
              </a:tblGrid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TIME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PROGRAMME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08.30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am – 09.00 am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Registration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09.00 am – </a:t>
                      </a: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12.30 </a:t>
                      </a: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am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GST </a:t>
                      </a: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Training Session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01.00 Pm </a:t>
                      </a: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– </a:t>
                      </a: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02.00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pm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Lunch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02.00 pm – 05.30 pm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GST Training Session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1703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sp>
        <p:nvSpPr>
          <p:cNvPr id="7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2017.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Strictly Private &amp; Confidential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12730716"/>
              </p:ext>
            </p:extLst>
          </p:nvPr>
        </p:nvGraphicFramePr>
        <p:xfrm>
          <a:off x="762000" y="2514600"/>
          <a:ext cx="7620000" cy="2861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4375"/>
                <a:gridCol w="4365625"/>
              </a:tblGrid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TIME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PROGRAMME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08.30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am – 09.00 am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Registration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09.00 am – 10.00 am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General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Setup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10.00 am – 12.30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pm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General </a:t>
                      </a: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Ledger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12.30 pm –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02.00 pm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Lunch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02.00 pm – 05.30 pm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Account Payable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685800" y="1600200"/>
            <a:ext cx="7672168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buSzPct val="25000"/>
            </a:pPr>
            <a:r>
              <a:rPr lang="en-US" sz="4800" b="1" dirty="0" smtClean="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DAY 3</a:t>
            </a:r>
            <a:endParaRPr lang="en-US" sz="4800" b="1" dirty="0">
              <a:latin typeface="Century Gothic" panose="020B0502020202020204" pitchFamily="34" charset="0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79225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sp>
        <p:nvSpPr>
          <p:cNvPr id="7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2017.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Strictly Private &amp; Confidential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85800" y="1600200"/>
            <a:ext cx="7672168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buSzPct val="25000"/>
            </a:pPr>
            <a:r>
              <a:rPr lang="en-US" sz="4800" b="1" dirty="0" smtClean="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DAY 4</a:t>
            </a:r>
            <a:endParaRPr lang="en-US" sz="4800" b="1" dirty="0">
              <a:latin typeface="Century Gothic" panose="020B0502020202020204" pitchFamily="34" charset="0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10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90535731"/>
              </p:ext>
            </p:extLst>
          </p:nvPr>
        </p:nvGraphicFramePr>
        <p:xfrm>
          <a:off x="762000" y="2514600"/>
          <a:ext cx="7620000" cy="2861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4375"/>
                <a:gridCol w="4365625"/>
              </a:tblGrid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TIME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PROGRAMME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08.30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am – 09.00 am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Registration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09.00 am – 11.00 am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Account Receivable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11.00 am – 12.30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pm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GST &amp; Zakat/</a:t>
                      </a:r>
                      <a:r>
                        <a:rPr lang="en-US" sz="2400" dirty="0" err="1" smtClean="0">
                          <a:latin typeface="Cambria" panose="02040503050406030204" pitchFamily="18" charset="0"/>
                        </a:rPr>
                        <a:t>Wakaf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12.30 pm –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02.30 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pm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Lunch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02.30 pm – 04.30 pm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SPS Exam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358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272</TotalTime>
  <Words>663</Words>
  <Application>Microsoft Office PowerPoint</Application>
  <PresentationFormat>On-screen Show (4:3)</PresentationFormat>
  <Paragraphs>193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Essential</vt:lpstr>
      <vt:lpstr>PowerPoint Presentation</vt:lpstr>
      <vt:lpstr>Program breakdown</vt:lpstr>
      <vt:lpstr>Program breakdown</vt:lpstr>
      <vt:lpstr>Program breakdown</vt:lpstr>
      <vt:lpstr>Program breakdown</vt:lpstr>
      <vt:lpstr>Program breakdown</vt:lpstr>
      <vt:lpstr>Program breakdown</vt:lpstr>
      <vt:lpstr>Program breakdown</vt:lpstr>
      <vt:lpstr>Program breakdown</vt:lpstr>
      <vt:lpstr>Program breakdown</vt:lpstr>
      <vt:lpstr>Program SCHEDULE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User</cp:lastModifiedBy>
  <cp:revision>40</cp:revision>
  <dcterms:created xsi:type="dcterms:W3CDTF">2006-08-16T00:00:00Z</dcterms:created>
  <dcterms:modified xsi:type="dcterms:W3CDTF">2017-05-25T06:34:49Z</dcterms:modified>
</cp:coreProperties>
</file>