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3"/>
  </p:notesMasterIdLst>
  <p:sldIdLst>
    <p:sldId id="292" r:id="rId2"/>
    <p:sldId id="313" r:id="rId3"/>
    <p:sldId id="257" r:id="rId4"/>
    <p:sldId id="314" r:id="rId5"/>
    <p:sldId id="315" r:id="rId6"/>
    <p:sldId id="316" r:id="rId7"/>
    <p:sldId id="295" r:id="rId8"/>
    <p:sldId id="318" r:id="rId9"/>
    <p:sldId id="326" r:id="rId10"/>
    <p:sldId id="317" r:id="rId11"/>
    <p:sldId id="297" r:id="rId12"/>
    <p:sldId id="310" r:id="rId13"/>
    <p:sldId id="311" r:id="rId14"/>
    <p:sldId id="321" r:id="rId15"/>
    <p:sldId id="322" r:id="rId16"/>
    <p:sldId id="320" r:id="rId17"/>
    <p:sldId id="327" r:id="rId18"/>
    <p:sldId id="323" r:id="rId19"/>
    <p:sldId id="324" r:id="rId20"/>
    <p:sldId id="284" r:id="rId21"/>
    <p:sldId id="325" r:id="rId22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CAFCB4-399E-48A6-944C-3E9903ABED5A}" type="doc">
      <dgm:prSet loTypeId="urn:microsoft.com/office/officeart/2005/8/layout/vList5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CCA4E0A4-5109-445B-A8CD-EE42E77D02BC}">
      <dgm:prSet phldrT="[Text]"/>
      <dgm:spPr/>
      <dgm:t>
        <a:bodyPr/>
        <a:lstStyle/>
        <a:p>
          <a:r>
            <a:rPr lang="en-MY" dirty="0" smtClean="0"/>
            <a:t>Vision</a:t>
          </a:r>
          <a:endParaRPr lang="en-MY" dirty="0"/>
        </a:p>
      </dgm:t>
    </dgm:pt>
    <dgm:pt modelId="{A7897C8F-0E07-44A6-89AB-62C64A7043C4}" type="parTrans" cxnId="{24D1314C-AE1A-4D43-A6C8-9702B0E4D202}">
      <dgm:prSet/>
      <dgm:spPr/>
      <dgm:t>
        <a:bodyPr/>
        <a:lstStyle/>
        <a:p>
          <a:endParaRPr lang="en-MY"/>
        </a:p>
      </dgm:t>
    </dgm:pt>
    <dgm:pt modelId="{2605337D-D3F1-44D1-BA4B-541894448966}" type="sibTrans" cxnId="{24D1314C-AE1A-4D43-A6C8-9702B0E4D202}">
      <dgm:prSet/>
      <dgm:spPr/>
      <dgm:t>
        <a:bodyPr/>
        <a:lstStyle/>
        <a:p>
          <a:endParaRPr lang="en-MY"/>
        </a:p>
      </dgm:t>
    </dgm:pt>
    <dgm:pt modelId="{FC193B27-CC5D-4485-98B3-9B7728B8120A}">
      <dgm:prSet phldrT="[Text]"/>
      <dgm:spPr/>
      <dgm:t>
        <a:bodyPr/>
        <a:lstStyle/>
        <a:p>
          <a:r>
            <a:rPr lang="en-MY" dirty="0" smtClean="0"/>
            <a:t>The preferred business software provider in Malaysia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5954C-7753-48BC-8908-17CA6874568B}" type="parTrans" cxnId="{93056442-494C-4548-BFC8-E6D01CDCBA73}">
      <dgm:prSet/>
      <dgm:spPr/>
      <dgm:t>
        <a:bodyPr/>
        <a:lstStyle/>
        <a:p>
          <a:endParaRPr lang="en-MY"/>
        </a:p>
      </dgm:t>
    </dgm:pt>
    <dgm:pt modelId="{B6617BB2-AFB7-4A59-9C17-26C1D8495E14}" type="sibTrans" cxnId="{93056442-494C-4548-BFC8-E6D01CDCBA73}">
      <dgm:prSet/>
      <dgm:spPr/>
      <dgm:t>
        <a:bodyPr/>
        <a:lstStyle/>
        <a:p>
          <a:endParaRPr lang="en-MY"/>
        </a:p>
      </dgm:t>
    </dgm:pt>
    <dgm:pt modelId="{D4006922-127B-4D12-B3AE-5EB83D6B8FC9}">
      <dgm:prSet phldrT="[Text]"/>
      <dgm:spPr/>
      <dgm:t>
        <a:bodyPr/>
        <a:lstStyle/>
        <a:p>
          <a:r>
            <a:rPr lang="en-MY" dirty="0" smtClean="0"/>
            <a:t>Mission</a:t>
          </a:r>
          <a:endParaRPr lang="en-MY" dirty="0"/>
        </a:p>
      </dgm:t>
    </dgm:pt>
    <dgm:pt modelId="{E2F751C4-4EAE-418B-9DB0-D43579BCA03A}" type="parTrans" cxnId="{7F0A83FE-84F5-4FFD-A2F1-ACE36190D473}">
      <dgm:prSet/>
      <dgm:spPr/>
      <dgm:t>
        <a:bodyPr/>
        <a:lstStyle/>
        <a:p>
          <a:endParaRPr lang="en-MY"/>
        </a:p>
      </dgm:t>
    </dgm:pt>
    <dgm:pt modelId="{74288960-115B-419E-AFDC-9A1982CF75F1}" type="sibTrans" cxnId="{7F0A83FE-84F5-4FFD-A2F1-ACE36190D473}">
      <dgm:prSet/>
      <dgm:spPr/>
      <dgm:t>
        <a:bodyPr/>
        <a:lstStyle/>
        <a:p>
          <a:endParaRPr lang="en-MY"/>
        </a:p>
      </dgm:t>
    </dgm:pt>
    <dgm:pt modelId="{E47F2E7D-9BF4-4A82-9741-A0A75D7104DF}">
      <dgm:prSet phldrT="[Text]"/>
      <dgm:spPr/>
      <dgm:t>
        <a:bodyPr/>
        <a:lstStyle/>
        <a:p>
          <a:r>
            <a:rPr lang="en-MY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10A37-F77D-4935-A5B6-F1B978D9F585}" type="parTrans" cxnId="{C66CD79C-92A3-44F6-81E5-CCAA4158B533}">
      <dgm:prSet/>
      <dgm:spPr/>
      <dgm:t>
        <a:bodyPr/>
        <a:lstStyle/>
        <a:p>
          <a:endParaRPr lang="en-MY"/>
        </a:p>
      </dgm:t>
    </dgm:pt>
    <dgm:pt modelId="{266AF91A-32C2-4FC3-BA30-C3DDF6D68E37}" type="sibTrans" cxnId="{C66CD79C-92A3-44F6-81E5-CCAA4158B533}">
      <dgm:prSet/>
      <dgm:spPr/>
      <dgm:t>
        <a:bodyPr/>
        <a:lstStyle/>
        <a:p>
          <a:endParaRPr lang="en-MY"/>
        </a:p>
      </dgm:t>
    </dgm:pt>
    <dgm:pt modelId="{E7678307-426E-4AD4-9C30-9B43DB855D4A}">
      <dgm:prSet phldrT="[Text]"/>
      <dgm:spPr/>
      <dgm:t>
        <a:bodyPr/>
        <a:lstStyle/>
        <a:p>
          <a:r>
            <a:rPr lang="en-MY" dirty="0" smtClean="0"/>
            <a:t>Objectives</a:t>
          </a:r>
          <a:endParaRPr lang="en-MY" dirty="0"/>
        </a:p>
      </dgm:t>
    </dgm:pt>
    <dgm:pt modelId="{C8C646F9-B58A-4F1F-985A-A7BF8C02AC5E}" type="parTrans" cxnId="{2B51E410-AB68-4322-A43B-F10ADADFB492}">
      <dgm:prSet/>
      <dgm:spPr/>
      <dgm:t>
        <a:bodyPr/>
        <a:lstStyle/>
        <a:p>
          <a:endParaRPr lang="en-MY"/>
        </a:p>
      </dgm:t>
    </dgm:pt>
    <dgm:pt modelId="{2E0148BC-B851-4003-B4EA-969F33D317D3}" type="sibTrans" cxnId="{2B51E410-AB68-4322-A43B-F10ADADFB492}">
      <dgm:prSet/>
      <dgm:spPr/>
      <dgm:t>
        <a:bodyPr/>
        <a:lstStyle/>
        <a:p>
          <a:endParaRPr lang="en-MY"/>
        </a:p>
      </dgm:t>
    </dgm:pt>
    <dgm:pt modelId="{F573A5C5-D453-4671-A8F0-F4FF6FF81DF1}">
      <dgm:prSet phldrT="[Text]" custT="1"/>
      <dgm:spPr/>
      <dgm:t>
        <a:bodyPr/>
        <a:lstStyle/>
        <a:p>
          <a:r>
            <a:rPr lang="en-MY" sz="10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089AA-BB88-42C3-9C7E-95271FD7696E}" type="parTrans" cxnId="{53B1DF44-8C21-4265-913F-871791024932}">
      <dgm:prSet/>
      <dgm:spPr/>
      <dgm:t>
        <a:bodyPr/>
        <a:lstStyle/>
        <a:p>
          <a:endParaRPr lang="en-MY"/>
        </a:p>
      </dgm:t>
    </dgm:pt>
    <dgm:pt modelId="{E8AC558A-11E7-4029-80E9-3BFD85965D30}" type="sibTrans" cxnId="{53B1DF44-8C21-4265-913F-871791024932}">
      <dgm:prSet/>
      <dgm:spPr/>
      <dgm:t>
        <a:bodyPr/>
        <a:lstStyle/>
        <a:p>
          <a:endParaRPr lang="en-MY"/>
        </a:p>
      </dgm:t>
    </dgm:pt>
    <dgm:pt modelId="{39F8262F-B080-4386-9A7C-8DB9BEDE3FB6}">
      <dgm:prSet custT="1"/>
      <dgm:spPr/>
      <dgm:t>
        <a:bodyPr/>
        <a:lstStyle/>
        <a:p>
          <a:r>
            <a:rPr lang="en-MY" sz="10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  <a:endParaRPr lang="en-MY" sz="1000" dirty="0" smtClean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dgm:t>
    </dgm:pt>
    <dgm:pt modelId="{A65B63E8-58F7-474B-9419-EB9EE6D867F7}" type="parTrans" cxnId="{28423913-0B44-405C-9DD5-2448E9445A6A}">
      <dgm:prSet/>
      <dgm:spPr/>
      <dgm:t>
        <a:bodyPr/>
        <a:lstStyle/>
        <a:p>
          <a:endParaRPr lang="ms-MY"/>
        </a:p>
      </dgm:t>
    </dgm:pt>
    <dgm:pt modelId="{9BCFEA8B-29E2-479B-B5C4-FA475180E9BA}" type="sibTrans" cxnId="{28423913-0B44-405C-9DD5-2448E9445A6A}">
      <dgm:prSet/>
      <dgm:spPr/>
      <dgm:t>
        <a:bodyPr/>
        <a:lstStyle/>
        <a:p>
          <a:endParaRPr lang="ms-MY"/>
        </a:p>
      </dgm:t>
    </dgm:pt>
    <dgm:pt modelId="{4D2EB7B0-554A-4AA3-95DB-51A0117FE9CB}">
      <dgm:prSet custT="1"/>
      <dgm:spPr/>
      <dgm:t>
        <a:bodyPr/>
        <a:lstStyle/>
        <a:p>
          <a:r>
            <a:rPr lang="en-MY" sz="10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process.</a:t>
          </a:r>
          <a:endParaRPr lang="en-MY" sz="1000" dirty="0" smtClean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dgm:t>
    </dgm:pt>
    <dgm:pt modelId="{9D481D1E-C3D0-407C-B80A-BB003B337D30}" type="parTrans" cxnId="{31C43E6A-8BD7-4CC5-B326-6CC1F0DDAC34}">
      <dgm:prSet/>
      <dgm:spPr/>
      <dgm:t>
        <a:bodyPr/>
        <a:lstStyle/>
        <a:p>
          <a:endParaRPr lang="ms-MY"/>
        </a:p>
      </dgm:t>
    </dgm:pt>
    <dgm:pt modelId="{5956D394-3272-4B55-954E-DB6CA53AFC95}" type="sibTrans" cxnId="{31C43E6A-8BD7-4CC5-B326-6CC1F0DDAC34}">
      <dgm:prSet/>
      <dgm:spPr/>
      <dgm:t>
        <a:bodyPr/>
        <a:lstStyle/>
        <a:p>
          <a:endParaRPr lang="ms-MY"/>
        </a:p>
      </dgm:t>
    </dgm:pt>
    <dgm:pt modelId="{462A407C-85A9-45AE-8A74-0C73EFD258E7}" type="pres">
      <dgm:prSet presAssocID="{CACAFCB4-399E-48A6-944C-3E9903ABED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7C1A20-EE68-4210-A3DC-4CB06B1AE54C}" type="pres">
      <dgm:prSet presAssocID="{CCA4E0A4-5109-445B-A8CD-EE42E77D02BC}" presName="linNode" presStyleCnt="0"/>
      <dgm:spPr/>
      <dgm:t>
        <a:bodyPr/>
        <a:lstStyle/>
        <a:p>
          <a:endParaRPr lang="en-MY"/>
        </a:p>
      </dgm:t>
    </dgm:pt>
    <dgm:pt modelId="{ED6D01E5-1FF8-4821-A0C9-E83321DBAD48}" type="pres">
      <dgm:prSet presAssocID="{CCA4E0A4-5109-445B-A8CD-EE42E77D02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15BB16-0015-4D48-9832-A36748416C67}" type="pres">
      <dgm:prSet presAssocID="{CCA4E0A4-5109-445B-A8CD-EE42E77D02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9333890-3082-4BB2-AE7E-0ECA4BACA33D}" type="pres">
      <dgm:prSet presAssocID="{2605337D-D3F1-44D1-BA4B-541894448966}" presName="sp" presStyleCnt="0"/>
      <dgm:spPr/>
      <dgm:t>
        <a:bodyPr/>
        <a:lstStyle/>
        <a:p>
          <a:endParaRPr lang="en-MY"/>
        </a:p>
      </dgm:t>
    </dgm:pt>
    <dgm:pt modelId="{F627FD38-D87A-451C-A8E1-C66F76336E42}" type="pres">
      <dgm:prSet presAssocID="{D4006922-127B-4D12-B3AE-5EB83D6B8FC9}" presName="linNode" presStyleCnt="0"/>
      <dgm:spPr/>
      <dgm:t>
        <a:bodyPr/>
        <a:lstStyle/>
        <a:p>
          <a:endParaRPr lang="en-MY"/>
        </a:p>
      </dgm:t>
    </dgm:pt>
    <dgm:pt modelId="{D5486580-B5F6-4110-9B5F-67D7985B4DB2}" type="pres">
      <dgm:prSet presAssocID="{D4006922-127B-4D12-B3AE-5EB83D6B8F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4BC1ADA-25BB-4C2E-9DF6-8335E6E3A87B}" type="pres">
      <dgm:prSet presAssocID="{D4006922-127B-4D12-B3AE-5EB83D6B8F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BDA824-CD3B-4AC8-B359-7CED550F722E}" type="pres">
      <dgm:prSet presAssocID="{74288960-115B-419E-AFDC-9A1982CF75F1}" presName="sp" presStyleCnt="0"/>
      <dgm:spPr/>
      <dgm:t>
        <a:bodyPr/>
        <a:lstStyle/>
        <a:p>
          <a:endParaRPr lang="en-MY"/>
        </a:p>
      </dgm:t>
    </dgm:pt>
    <dgm:pt modelId="{2B47C50D-FED1-435B-A33D-74896837FD5C}" type="pres">
      <dgm:prSet presAssocID="{E7678307-426E-4AD4-9C30-9B43DB855D4A}" presName="linNode" presStyleCnt="0"/>
      <dgm:spPr/>
      <dgm:t>
        <a:bodyPr/>
        <a:lstStyle/>
        <a:p>
          <a:endParaRPr lang="en-MY"/>
        </a:p>
      </dgm:t>
    </dgm:pt>
    <dgm:pt modelId="{27F2209B-8928-46B4-BA30-B4671854A497}" type="pres">
      <dgm:prSet presAssocID="{E7678307-426E-4AD4-9C30-9B43DB855D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9580BD-5B6C-4B53-8F4D-47CDAF507419}" type="pres">
      <dgm:prSet presAssocID="{E7678307-426E-4AD4-9C30-9B43DB855D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07345BF-6A33-403B-B4AB-4A4E79F8786C}" type="presOf" srcId="{F573A5C5-D453-4671-A8F0-F4FF6FF81DF1}" destId="{399580BD-5B6C-4B53-8F4D-47CDAF507419}" srcOrd="0" destOrd="0" presId="urn:microsoft.com/office/officeart/2005/8/layout/vList5"/>
    <dgm:cxn modelId="{93056442-494C-4548-BFC8-E6D01CDCBA73}" srcId="{CCA4E0A4-5109-445B-A8CD-EE42E77D02BC}" destId="{FC193B27-CC5D-4485-98B3-9B7728B8120A}" srcOrd="0" destOrd="0" parTransId="{E5B5954C-7753-48BC-8908-17CA6874568B}" sibTransId="{B6617BB2-AFB7-4A59-9C17-26C1D8495E14}"/>
    <dgm:cxn modelId="{7F0A83FE-84F5-4FFD-A2F1-ACE36190D473}" srcId="{CACAFCB4-399E-48A6-944C-3E9903ABED5A}" destId="{D4006922-127B-4D12-B3AE-5EB83D6B8FC9}" srcOrd="1" destOrd="0" parTransId="{E2F751C4-4EAE-418B-9DB0-D43579BCA03A}" sibTransId="{74288960-115B-419E-AFDC-9A1982CF75F1}"/>
    <dgm:cxn modelId="{843F1D36-2286-42DD-917E-22F285CF727B}" type="presOf" srcId="{CACAFCB4-399E-48A6-944C-3E9903ABED5A}" destId="{462A407C-85A9-45AE-8A74-0C73EFD258E7}" srcOrd="0" destOrd="0" presId="urn:microsoft.com/office/officeart/2005/8/layout/vList5"/>
    <dgm:cxn modelId="{0847BD7C-6FCC-43F4-8B27-B20DF3F3A7A8}" type="presOf" srcId="{FC193B27-CC5D-4485-98B3-9B7728B8120A}" destId="{A315BB16-0015-4D48-9832-A36748416C67}" srcOrd="0" destOrd="0" presId="urn:microsoft.com/office/officeart/2005/8/layout/vList5"/>
    <dgm:cxn modelId="{24D1314C-AE1A-4D43-A6C8-9702B0E4D202}" srcId="{CACAFCB4-399E-48A6-944C-3E9903ABED5A}" destId="{CCA4E0A4-5109-445B-A8CD-EE42E77D02BC}" srcOrd="0" destOrd="0" parTransId="{A7897C8F-0E07-44A6-89AB-62C64A7043C4}" sibTransId="{2605337D-D3F1-44D1-BA4B-541894448966}"/>
    <dgm:cxn modelId="{53B1DF44-8C21-4265-913F-871791024932}" srcId="{E7678307-426E-4AD4-9C30-9B43DB855D4A}" destId="{F573A5C5-D453-4671-A8F0-F4FF6FF81DF1}" srcOrd="0" destOrd="0" parTransId="{94F089AA-BB88-42C3-9C7E-95271FD7696E}" sibTransId="{E8AC558A-11E7-4029-80E9-3BFD85965D30}"/>
    <dgm:cxn modelId="{FC39A038-BE64-44F6-87B2-4E9485E12FB0}" type="presOf" srcId="{E47F2E7D-9BF4-4A82-9741-A0A75D7104DF}" destId="{44BC1ADA-25BB-4C2E-9DF6-8335E6E3A87B}" srcOrd="0" destOrd="0" presId="urn:microsoft.com/office/officeart/2005/8/layout/vList5"/>
    <dgm:cxn modelId="{2B51E410-AB68-4322-A43B-F10ADADFB492}" srcId="{CACAFCB4-399E-48A6-944C-3E9903ABED5A}" destId="{E7678307-426E-4AD4-9C30-9B43DB855D4A}" srcOrd="2" destOrd="0" parTransId="{C8C646F9-B58A-4F1F-985A-A7BF8C02AC5E}" sibTransId="{2E0148BC-B851-4003-B4EA-969F33D317D3}"/>
    <dgm:cxn modelId="{8FACEF88-3D88-4816-9F26-E1290F02B9FB}" type="presOf" srcId="{CCA4E0A4-5109-445B-A8CD-EE42E77D02BC}" destId="{ED6D01E5-1FF8-4821-A0C9-E83321DBAD48}" srcOrd="0" destOrd="0" presId="urn:microsoft.com/office/officeart/2005/8/layout/vList5"/>
    <dgm:cxn modelId="{28423913-0B44-405C-9DD5-2448E9445A6A}" srcId="{E7678307-426E-4AD4-9C30-9B43DB855D4A}" destId="{39F8262F-B080-4386-9A7C-8DB9BEDE3FB6}" srcOrd="1" destOrd="0" parTransId="{A65B63E8-58F7-474B-9419-EB9EE6D867F7}" sibTransId="{9BCFEA8B-29E2-479B-B5C4-FA475180E9BA}"/>
    <dgm:cxn modelId="{1448ECEE-CD05-4C83-8EE4-FBA6CB00332E}" type="presOf" srcId="{39F8262F-B080-4386-9A7C-8DB9BEDE3FB6}" destId="{399580BD-5B6C-4B53-8F4D-47CDAF507419}" srcOrd="0" destOrd="1" presId="urn:microsoft.com/office/officeart/2005/8/layout/vList5"/>
    <dgm:cxn modelId="{10A12FFC-B2DF-449E-8D5C-D29FCF7AAA4C}" type="presOf" srcId="{D4006922-127B-4D12-B3AE-5EB83D6B8FC9}" destId="{D5486580-B5F6-4110-9B5F-67D7985B4DB2}" srcOrd="0" destOrd="0" presId="urn:microsoft.com/office/officeart/2005/8/layout/vList5"/>
    <dgm:cxn modelId="{31C43E6A-8BD7-4CC5-B326-6CC1F0DDAC34}" srcId="{E7678307-426E-4AD4-9C30-9B43DB855D4A}" destId="{4D2EB7B0-554A-4AA3-95DB-51A0117FE9CB}" srcOrd="2" destOrd="0" parTransId="{9D481D1E-C3D0-407C-B80A-BB003B337D30}" sibTransId="{5956D394-3272-4B55-954E-DB6CA53AFC95}"/>
    <dgm:cxn modelId="{C66CD79C-92A3-44F6-81E5-CCAA4158B533}" srcId="{D4006922-127B-4D12-B3AE-5EB83D6B8FC9}" destId="{E47F2E7D-9BF4-4A82-9741-A0A75D7104DF}" srcOrd="0" destOrd="0" parTransId="{C3710A37-F77D-4935-A5B6-F1B978D9F585}" sibTransId="{266AF91A-32C2-4FC3-BA30-C3DDF6D68E37}"/>
    <dgm:cxn modelId="{97C71DA4-8976-4C83-B270-378DCE032251}" type="presOf" srcId="{E7678307-426E-4AD4-9C30-9B43DB855D4A}" destId="{27F2209B-8928-46B4-BA30-B4671854A497}" srcOrd="0" destOrd="0" presId="urn:microsoft.com/office/officeart/2005/8/layout/vList5"/>
    <dgm:cxn modelId="{2CE731FF-D43F-4F9C-9E98-40D168E7453D}" type="presOf" srcId="{4D2EB7B0-554A-4AA3-95DB-51A0117FE9CB}" destId="{399580BD-5B6C-4B53-8F4D-47CDAF507419}" srcOrd="0" destOrd="2" presId="urn:microsoft.com/office/officeart/2005/8/layout/vList5"/>
    <dgm:cxn modelId="{640E3B69-344C-4E6A-8FEA-B9737F67FFA8}" type="presParOf" srcId="{462A407C-85A9-45AE-8A74-0C73EFD258E7}" destId="{6F7C1A20-EE68-4210-A3DC-4CB06B1AE54C}" srcOrd="0" destOrd="0" presId="urn:microsoft.com/office/officeart/2005/8/layout/vList5"/>
    <dgm:cxn modelId="{437CAF6C-13E8-4BD0-AE93-55A03DDA3818}" type="presParOf" srcId="{6F7C1A20-EE68-4210-A3DC-4CB06B1AE54C}" destId="{ED6D01E5-1FF8-4821-A0C9-E83321DBAD48}" srcOrd="0" destOrd="0" presId="urn:microsoft.com/office/officeart/2005/8/layout/vList5"/>
    <dgm:cxn modelId="{53A12991-8274-427C-B153-70323B83977F}" type="presParOf" srcId="{6F7C1A20-EE68-4210-A3DC-4CB06B1AE54C}" destId="{A315BB16-0015-4D48-9832-A36748416C67}" srcOrd="1" destOrd="0" presId="urn:microsoft.com/office/officeart/2005/8/layout/vList5"/>
    <dgm:cxn modelId="{5BBF5220-94E8-4E12-82DB-B2958A2B76CB}" type="presParOf" srcId="{462A407C-85A9-45AE-8A74-0C73EFD258E7}" destId="{79333890-3082-4BB2-AE7E-0ECA4BACA33D}" srcOrd="1" destOrd="0" presId="urn:microsoft.com/office/officeart/2005/8/layout/vList5"/>
    <dgm:cxn modelId="{D573CF05-395A-4D57-BEB1-9CE015114B63}" type="presParOf" srcId="{462A407C-85A9-45AE-8A74-0C73EFD258E7}" destId="{F627FD38-D87A-451C-A8E1-C66F76336E42}" srcOrd="2" destOrd="0" presId="urn:microsoft.com/office/officeart/2005/8/layout/vList5"/>
    <dgm:cxn modelId="{EA16F907-A155-4E16-81E6-B30854E71882}" type="presParOf" srcId="{F627FD38-D87A-451C-A8E1-C66F76336E42}" destId="{D5486580-B5F6-4110-9B5F-67D7985B4DB2}" srcOrd="0" destOrd="0" presId="urn:microsoft.com/office/officeart/2005/8/layout/vList5"/>
    <dgm:cxn modelId="{87BA0291-1D48-4732-A95D-B20AB75277EF}" type="presParOf" srcId="{F627FD38-D87A-451C-A8E1-C66F76336E42}" destId="{44BC1ADA-25BB-4C2E-9DF6-8335E6E3A87B}" srcOrd="1" destOrd="0" presId="urn:microsoft.com/office/officeart/2005/8/layout/vList5"/>
    <dgm:cxn modelId="{8710F46D-02AA-433C-9E7A-80258D5E1A9E}" type="presParOf" srcId="{462A407C-85A9-45AE-8A74-0C73EFD258E7}" destId="{91BDA824-CD3B-4AC8-B359-7CED550F722E}" srcOrd="3" destOrd="0" presId="urn:microsoft.com/office/officeart/2005/8/layout/vList5"/>
    <dgm:cxn modelId="{A14A2AA3-15B8-4785-83E6-A5AD11157626}" type="presParOf" srcId="{462A407C-85A9-45AE-8A74-0C73EFD258E7}" destId="{2B47C50D-FED1-435B-A33D-74896837FD5C}" srcOrd="4" destOrd="0" presId="urn:microsoft.com/office/officeart/2005/8/layout/vList5"/>
    <dgm:cxn modelId="{59D14227-684E-46EA-8110-D583F4AFDC2D}" type="presParOf" srcId="{2B47C50D-FED1-435B-A33D-74896837FD5C}" destId="{27F2209B-8928-46B4-BA30-B4671854A497}" srcOrd="0" destOrd="0" presId="urn:microsoft.com/office/officeart/2005/8/layout/vList5"/>
    <dgm:cxn modelId="{CD82F63F-68E3-4C80-8DF8-F4AEE0FF7957}" type="presParOf" srcId="{2B47C50D-FED1-435B-A33D-74896837FD5C}" destId="{399580BD-5B6C-4B53-8F4D-47CDAF5074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BB16-0015-4D48-9832-A36748416C67}">
      <dsp:nvSpPr>
        <dsp:cNvPr id="0" name=""/>
        <dsp:cNvSpPr/>
      </dsp:nvSpPr>
      <dsp:spPr>
        <a:xfrm rot="5400000">
          <a:off x="4261699" y="-1528533"/>
          <a:ext cx="1218009" cy="458419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900" kern="1200" dirty="0" smtClean="0"/>
            <a:t>The preferred business software provider in Malaysia</a:t>
          </a:r>
          <a:endParaRPr lang="en-MY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578608" y="214016"/>
        <a:ext cx="4524734" cy="1099093"/>
      </dsp:txXfrm>
    </dsp:sp>
    <dsp:sp modelId="{ED6D01E5-1FF8-4821-A0C9-E83321DBAD48}">
      <dsp:nvSpPr>
        <dsp:cNvPr id="0" name=""/>
        <dsp:cNvSpPr/>
      </dsp:nvSpPr>
      <dsp:spPr>
        <a:xfrm>
          <a:off x="0" y="2306"/>
          <a:ext cx="2578608" cy="15225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400" kern="1200" dirty="0" smtClean="0"/>
            <a:t>Vision</a:t>
          </a:r>
          <a:endParaRPr lang="en-MY" sz="3400" kern="1200" dirty="0"/>
        </a:p>
      </dsp:txBody>
      <dsp:txXfrm>
        <a:off x="74323" y="76629"/>
        <a:ext cx="2429962" cy="1373865"/>
      </dsp:txXfrm>
    </dsp:sp>
    <dsp:sp modelId="{44BC1ADA-25BB-4C2E-9DF6-8335E6E3A87B}">
      <dsp:nvSpPr>
        <dsp:cNvPr id="0" name=""/>
        <dsp:cNvSpPr/>
      </dsp:nvSpPr>
      <dsp:spPr>
        <a:xfrm rot="5400000">
          <a:off x="4261699" y="70103"/>
          <a:ext cx="1218009" cy="4584192"/>
        </a:xfrm>
        <a:prstGeom prst="round2SameRect">
          <a:avLst/>
        </a:prstGeom>
        <a:solidFill>
          <a:schemeClr val="accent5">
            <a:tint val="40000"/>
            <a:alpha val="90000"/>
            <a:hueOff val="3417546"/>
            <a:satOff val="-10763"/>
            <a:lumOff val="-27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9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578608" y="1812652"/>
        <a:ext cx="4524734" cy="1099093"/>
      </dsp:txXfrm>
    </dsp:sp>
    <dsp:sp modelId="{D5486580-B5F6-4110-9B5F-67D7985B4DB2}">
      <dsp:nvSpPr>
        <dsp:cNvPr id="0" name=""/>
        <dsp:cNvSpPr/>
      </dsp:nvSpPr>
      <dsp:spPr>
        <a:xfrm>
          <a:off x="0" y="1600944"/>
          <a:ext cx="2578608" cy="1522511"/>
        </a:xfrm>
        <a:prstGeom prst="roundRect">
          <a:avLst/>
        </a:prstGeom>
        <a:solidFill>
          <a:schemeClr val="accent5">
            <a:hueOff val="3359558"/>
            <a:satOff val="945"/>
            <a:lumOff val="-1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400" kern="1200" dirty="0" smtClean="0"/>
            <a:t>Mission</a:t>
          </a:r>
          <a:endParaRPr lang="en-MY" sz="3400" kern="1200" dirty="0"/>
        </a:p>
      </dsp:txBody>
      <dsp:txXfrm>
        <a:off x="74323" y="1675267"/>
        <a:ext cx="2429962" cy="1373865"/>
      </dsp:txXfrm>
    </dsp:sp>
    <dsp:sp modelId="{399580BD-5B6C-4B53-8F4D-47CDAF507419}">
      <dsp:nvSpPr>
        <dsp:cNvPr id="0" name=""/>
        <dsp:cNvSpPr/>
      </dsp:nvSpPr>
      <dsp:spPr>
        <a:xfrm rot="5400000">
          <a:off x="4261699" y="1668741"/>
          <a:ext cx="1218009" cy="4584192"/>
        </a:xfrm>
        <a:prstGeom prst="round2SameRect">
          <a:avLst/>
        </a:prstGeom>
        <a:solidFill>
          <a:schemeClr val="accent5">
            <a:tint val="40000"/>
            <a:alpha val="90000"/>
            <a:hueOff val="6835093"/>
            <a:satOff val="-21527"/>
            <a:lumOff val="-553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  <a:endParaRPr lang="en-MY" sz="1000" kern="1200" dirty="0" smtClean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process.</a:t>
          </a:r>
          <a:endParaRPr lang="en-MY" sz="1000" kern="1200" dirty="0" smtClean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dsp:txBody>
      <dsp:txXfrm rot="-5400000">
        <a:off x="2578608" y="3411290"/>
        <a:ext cx="4524734" cy="1099093"/>
      </dsp:txXfrm>
    </dsp:sp>
    <dsp:sp modelId="{27F2209B-8928-46B4-BA30-B4671854A497}">
      <dsp:nvSpPr>
        <dsp:cNvPr id="0" name=""/>
        <dsp:cNvSpPr/>
      </dsp:nvSpPr>
      <dsp:spPr>
        <a:xfrm>
          <a:off x="0" y="3199581"/>
          <a:ext cx="2578608" cy="1522511"/>
        </a:xfrm>
        <a:prstGeom prst="roundRect">
          <a:avLst/>
        </a:prstGeom>
        <a:solidFill>
          <a:schemeClr val="accent5">
            <a:hueOff val="6719117"/>
            <a:satOff val="1889"/>
            <a:lumOff val="-270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400" kern="1200" dirty="0" smtClean="0"/>
            <a:t>Objectives</a:t>
          </a:r>
          <a:endParaRPr lang="en-MY" sz="3400" kern="1200" dirty="0"/>
        </a:p>
      </dsp:txBody>
      <dsp:txXfrm>
        <a:off x="74323" y="3273904"/>
        <a:ext cx="2429962" cy="1373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r">
              <a:defRPr sz="1300"/>
            </a:lvl1pPr>
          </a:lstStyle>
          <a:p>
            <a:fld id="{12BC32BC-0D15-4867-8813-893AF413C9D8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576" tIns="48788" rIns="97576" bIns="487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862233"/>
            <a:ext cx="5680693" cy="4605400"/>
          </a:xfrm>
          <a:prstGeom prst="rect">
            <a:avLst/>
          </a:prstGeom>
        </p:spPr>
        <p:txBody>
          <a:bodyPr vert="horz" lIns="97576" tIns="48788" rIns="97576" bIns="487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r">
              <a:defRPr sz="13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264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4405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10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Action%20Plan%202.docx" TargetMode="External"/><Relationship Id="rId2" Type="http://schemas.openxmlformats.org/officeDocument/2006/relationships/hyperlink" Target="Action%20Plan%2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ction%20Plan%203.doc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62028" y="3569516"/>
            <a:ext cx="6477000" cy="2209800"/>
            <a:chOff x="2278802" y="4330869"/>
            <a:chExt cx="701675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5767" y="4573499"/>
              <a:ext cx="6918553" cy="652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 DEPARTMENT (SPS)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07 January 2017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2017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10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2016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2289071326"/>
              </p:ext>
            </p:extLst>
          </p:nvPr>
        </p:nvGraphicFramePr>
        <p:xfrm>
          <a:off x="304800" y="1752600"/>
          <a:ext cx="8382000" cy="36679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11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GST Training </a:t>
                      </a: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and Education </a:t>
                      </a: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Services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RM90,000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4" action="ppaction://hlinksldjump"/>
                        </a:rPr>
                        <a:t>GST </a:t>
                      </a: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4" action="ppaction://hlinksldjump"/>
                        </a:rPr>
                        <a:t>Submission Review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RM489,000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5" action="ppaction://hlinksldjump"/>
                        </a:rPr>
                        <a:t>GST Advisory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RM710,000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6" action="ppaction://hlinksldjump"/>
                        </a:rPr>
                        <a:t>GST Compliance Audit &amp; Annual Adjustment</a:t>
                      </a:r>
                      <a:endParaRPr lang="en-US" sz="18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RM185,000</a:t>
                      </a:r>
                      <a:endParaRPr lang="en-US" sz="18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6" action="ppaction://hlinksldjump"/>
                        </a:rPr>
                        <a:t>Other Services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RM38,500</a:t>
                      </a: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RM1,512,500</a:t>
                      </a:r>
                      <a:endParaRPr lang="en-US" sz="18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1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Current Job : YR 2017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378244"/>
              </p:ext>
            </p:extLst>
          </p:nvPr>
        </p:nvGraphicFramePr>
        <p:xfrm>
          <a:off x="325179" y="1880246"/>
          <a:ext cx="8563823" cy="29965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55599"/>
                <a:gridCol w="1163709"/>
                <a:gridCol w="1241289"/>
                <a:gridCol w="1008548"/>
                <a:gridCol w="2094678"/>
              </a:tblGrid>
              <a:tr h="446147">
                <a:tc rowSpan="2"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Services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  <a:cs typeface="Arial" panose="020B0604020202020204" pitchFamily="34" charset="0"/>
                        </a:rPr>
                        <a:t>Fee as at : 1</a:t>
                      </a:r>
                      <a:r>
                        <a:rPr lang="en-MY" sz="1800" baseline="30000" dirty="0" smtClean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MY" sz="1800" baseline="0" dirty="0" smtClean="0">
                          <a:latin typeface="+mn-lt"/>
                          <a:cs typeface="Arial" panose="020B0604020202020204" pitchFamily="34" charset="0"/>
                        </a:rPr>
                        <a:t> quarter  of 2017</a:t>
                      </a:r>
                      <a:endParaRPr lang="en-MY" sz="1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dirty="0" smtClean="0">
                          <a:latin typeface="+mn-lt"/>
                        </a:rPr>
                        <a:t>: 2</a:t>
                      </a:r>
                      <a:r>
                        <a:rPr lang="en-MY" sz="1800" baseline="30000" dirty="0" smtClean="0">
                          <a:latin typeface="+mn-lt"/>
                        </a:rPr>
                        <a:t>nd</a:t>
                      </a:r>
                      <a:r>
                        <a:rPr lang="en-MY" sz="1800" dirty="0" smtClean="0">
                          <a:latin typeface="+mn-lt"/>
                        </a:rPr>
                        <a:t> quarter 2017</a:t>
                      </a:r>
                      <a:endParaRPr lang="en-MY" sz="1800" dirty="0">
                        <a:latin typeface="+mn-lt"/>
                      </a:endParaRPr>
                    </a:p>
                  </a:txBody>
                  <a:tcPr/>
                </a:tc>
              </a:tr>
              <a:tr h="656122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January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February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March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April – June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Submission Review</a:t>
                      </a:r>
                      <a:endParaRPr lang="en-US" sz="1800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40,800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17,800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17,800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50,400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855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Advisory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30,000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42,550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38,750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Annual Adjustment</a:t>
                      </a:r>
                      <a:endParaRPr lang="en-US" sz="1800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1" u="none" strike="noStrike" cap="none" baseline="0" dirty="0" smtClean="0">
                          <a:latin typeface="+mn-lt"/>
                        </a:rPr>
                        <a:t>Total:</a:t>
                      </a:r>
                      <a:endParaRPr lang="en-US" sz="1800" b="1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70,800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60,350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17,800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b="1" dirty="0" smtClean="0">
                          <a:latin typeface="+mn-lt"/>
                        </a:rPr>
                        <a:t>89,950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002" y="1328867"/>
            <a:ext cx="322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Existing clients/Secured Job</a:t>
            </a:r>
            <a:endParaRPr lang="en-MY" u="sng" dirty="0"/>
          </a:p>
        </p:txBody>
      </p:sp>
    </p:spTree>
    <p:extLst>
      <p:ext uri="{BB962C8B-B14F-4D97-AF65-F5344CB8AC3E}">
        <p14:creationId xmlns:p14="http://schemas.microsoft.com/office/powerpoint/2010/main" val="245515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3" y="232365"/>
            <a:ext cx="8091794" cy="729249"/>
          </a:xfrm>
        </p:spPr>
        <p:txBody>
          <a:bodyPr/>
          <a:lstStyle/>
          <a:p>
            <a:r>
              <a:rPr lang="en-MY" dirty="0" smtClean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102" y="3181452"/>
            <a:ext cx="3518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GST Advisory</a:t>
            </a:r>
            <a:endParaRPr lang="en-MY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088541"/>
              </p:ext>
            </p:extLst>
          </p:nvPr>
        </p:nvGraphicFramePr>
        <p:xfrm>
          <a:off x="281966" y="3639652"/>
          <a:ext cx="8534402" cy="22052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18634"/>
                <a:gridCol w="2514602"/>
                <a:gridCol w="1501166"/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 date </a:t>
                      </a:r>
                      <a:endParaRPr lang="en-MY" dirty="0"/>
                    </a:p>
                  </a:txBody>
                  <a:tcPr/>
                </a:tc>
              </a:tr>
              <a:tr h="263048">
                <a:tc>
                  <a:txBody>
                    <a:bodyPr/>
                    <a:lstStyle/>
                    <a:p>
                      <a:r>
                        <a:rPr lang="en-MY" dirty="0" smtClean="0"/>
                        <a:t>National</a:t>
                      </a:r>
                      <a:r>
                        <a:rPr lang="en-MY" baseline="0" dirty="0" smtClean="0"/>
                        <a:t> Farmers Organization (NAFAS)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aseline="0" dirty="0" smtClean="0"/>
                        <a:t>100,000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24/10/2016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Lembaga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Hasil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Dalam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Negeri</a:t>
                      </a:r>
                      <a:r>
                        <a:rPr lang="en-MY" baseline="0" dirty="0" smtClean="0"/>
                        <a:t> (LHDN)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1,027,732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30/12/2016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Lembaga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Penduduk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Pembangunan </a:t>
                      </a:r>
                      <a:r>
                        <a:rPr lang="en-MY" dirty="0" err="1" smtClean="0"/>
                        <a:t>Keluarga</a:t>
                      </a:r>
                      <a:r>
                        <a:rPr lang="en-MY" dirty="0" smtClean="0"/>
                        <a:t> Negara (LPPKN)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793,200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29/12/2016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Emax</a:t>
                      </a:r>
                      <a:r>
                        <a:rPr lang="en-MY" dirty="0" smtClean="0"/>
                        <a:t>  Synergy </a:t>
                      </a:r>
                      <a:r>
                        <a:rPr lang="en-MY" dirty="0" err="1" smtClean="0"/>
                        <a:t>Sdn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Bhd</a:t>
                      </a:r>
                      <a:r>
                        <a:rPr lang="en-MY" dirty="0" smtClean="0"/>
                        <a:t> (ESSB)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45,600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4/1/2017</a:t>
                      </a:r>
                      <a:endParaRPr lang="en-MY" dirty="0"/>
                    </a:p>
                  </a:txBody>
                  <a:tcPr anchor="ctr"/>
                </a:tc>
              </a:tr>
              <a:tr h="307508">
                <a:tc>
                  <a:txBody>
                    <a:bodyPr/>
                    <a:lstStyle/>
                    <a:p>
                      <a:r>
                        <a:rPr lang="en-MY" dirty="0" smtClean="0"/>
                        <a:t>DBKL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1,200,000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30/11/2016</a:t>
                      </a:r>
                      <a:endParaRPr lang="en-MY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9102" y="1307099"/>
            <a:ext cx="631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Continue Services for GST Submission Review</a:t>
            </a:r>
            <a:endParaRPr lang="en-MY" u="sng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85639"/>
              </p:ext>
            </p:extLst>
          </p:nvPr>
        </p:nvGraphicFramePr>
        <p:xfrm>
          <a:off x="304799" y="1759904"/>
          <a:ext cx="8511566" cy="12880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66116"/>
                <a:gridCol w="3734640"/>
                <a:gridCol w="1210810"/>
              </a:tblGrid>
              <a:tr h="316412">
                <a:tc>
                  <a:txBody>
                    <a:bodyPr/>
                    <a:lstStyle/>
                    <a:p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Engagement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smtClean="0"/>
                        <a:t>TH Properties Group of Companies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Extension of GST Review</a:t>
                      </a:r>
                      <a:r>
                        <a:rPr lang="en-MY" baseline="0" dirty="0" smtClean="0"/>
                        <a:t> Services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23,600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smtClean="0"/>
                        <a:t>NIOSH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Extension of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dirty="0" smtClean="0"/>
                        <a:t>GST Review Services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5,000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22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332835"/>
              </p:ext>
            </p:extLst>
          </p:nvPr>
        </p:nvGraphicFramePr>
        <p:xfrm>
          <a:off x="307932" y="1676400"/>
          <a:ext cx="8132521" cy="46755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Compliance Audit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Annual Adjustment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Yayasan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Sarawak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70,000.00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15,500.00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Petronesa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Sanjung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Etika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14,000.00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Pometia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7,000.00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YaPEIM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(KYB)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13,500.00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63,500.00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KOPTNB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PELITA 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YPJH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134,500.00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144,500.00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KOPETRO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7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527835"/>
              </p:ext>
            </p:extLst>
          </p:nvPr>
        </p:nvGraphicFramePr>
        <p:xfrm>
          <a:off x="307932" y="1676400"/>
          <a:ext cx="8132521" cy="4880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Clients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Compliance Audit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Annual Adjustment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</a:t>
                      </a:r>
                      <a:r>
                        <a:rPr lang="en-MY" sz="1400" baseline="0" dirty="0" smtClean="0">
                          <a:latin typeface="+mj-lt"/>
                        </a:rPr>
                        <a:t>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Total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SAZEAN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10,000.00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Jurukur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Tanah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PRIMABAGUZ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60,000.00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60,000.00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QUATRIZ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13,000.00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13,000.00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Damini Corporation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35,000.00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Jordone Groups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Cradle Funds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Mutiara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Motor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Hartasuci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27,000.00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27,000.00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153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16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524488"/>
              </p:ext>
            </p:extLst>
          </p:nvPr>
        </p:nvGraphicFramePr>
        <p:xfrm>
          <a:off x="307932" y="1676400"/>
          <a:ext cx="8132521" cy="44462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Clients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Compliance Audit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Annual Adjustment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</a:t>
                      </a:r>
                      <a:r>
                        <a:rPr lang="en-MY" sz="1400" baseline="0" dirty="0" smtClean="0">
                          <a:latin typeface="+mj-lt"/>
                        </a:rPr>
                        <a:t>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Total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NATIONWIDE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90,000.00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90,000.00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Delta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Perdana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Bhd.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X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Naza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Tutti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Frutti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(M)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Dongwha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Malaysia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Diagnostic Systems (M)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Bhd.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30,000.00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K.Shah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Energy Resources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Ken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West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Alam Maritim Group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174,000.00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174,000.00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Perbadanan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Stadium Malaysia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 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656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261836"/>
              </p:ext>
            </p:extLst>
          </p:nvPr>
        </p:nvGraphicFramePr>
        <p:xfrm>
          <a:off x="329406" y="1251445"/>
          <a:ext cx="8585994" cy="564851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17199"/>
                <a:gridCol w="1717199"/>
                <a:gridCol w="858599"/>
                <a:gridCol w="858599"/>
                <a:gridCol w="1717199"/>
                <a:gridCol w="1717199"/>
              </a:tblGrid>
              <a:tr h="1434328"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      Key</a:t>
                      </a:r>
                      <a:r>
                        <a:rPr lang="en-AU" sz="900" b="1" baseline="0" dirty="0" smtClean="0"/>
                        <a:t> Partners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Key Activities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 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engagement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/>
                        <a:t>          Value </a:t>
                      </a:r>
                      <a:r>
                        <a:rPr lang="en-AU" sz="900" b="1" dirty="0" smtClean="0"/>
                        <a:t>Propositions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  <a:endParaRPr kumimoji="0" lang="en-AU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9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Customer </a:t>
                      </a:r>
                    </a:p>
                    <a:p>
                      <a:r>
                        <a:rPr lang="en-AU" sz="900" b="1" dirty="0" smtClean="0"/>
                        <a:t>         Relationships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9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</a:t>
                      </a:r>
                      <a:r>
                        <a:rPr lang="en-AU" sz="900" b="1" dirty="0" smtClean="0"/>
                        <a:t>Customer</a:t>
                      </a:r>
                      <a:r>
                        <a:rPr lang="en-AU" sz="900" b="1" baseline="0" dirty="0" smtClean="0"/>
                        <a:t> </a:t>
                      </a:r>
                      <a:r>
                        <a:rPr lang="en-AU" sz="900" b="1" dirty="0" smtClean="0"/>
                        <a:t>Segments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Northern Region (TEKUN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)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PNS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Online 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businessman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5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Key Resources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Channels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999"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   Cost Structure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Partners 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fee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Revenue Streams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Training &amp; Consultations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179887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219200"/>
            <a:ext cx="436491" cy="52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6432" y="1219200"/>
            <a:ext cx="394568" cy="41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971800"/>
            <a:ext cx="387170" cy="3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6399" y="1219200"/>
            <a:ext cx="434025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48200" y="5549362"/>
            <a:ext cx="351413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92803" y="2967848"/>
            <a:ext cx="521797" cy="46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9135" y="1193440"/>
            <a:ext cx="595465" cy="5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1219200"/>
            <a:ext cx="372374" cy="38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346470" y="5562600"/>
            <a:ext cx="415530" cy="400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1097" y="5867400"/>
            <a:ext cx="2317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900" dirty="0">
                <a:latin typeface="Comic Sans MS" pitchFamily="66" charset="0"/>
              </a:rPr>
              <a:t>Software licensing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Marketing </a:t>
            </a:r>
            <a:r>
              <a:rPr lang="en-US" sz="900" dirty="0" smtClean="0">
                <a:latin typeface="Comic Sans MS" panose="030F0702030302020204" pitchFamily="66" charset="0"/>
              </a:rPr>
              <a:t>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920770"/>
            <a:ext cx="29267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04798" y="3609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89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115465"/>
              </p:ext>
            </p:extLst>
          </p:nvPr>
        </p:nvGraphicFramePr>
        <p:xfrm>
          <a:off x="304800" y="1524000"/>
          <a:ext cx="8534400" cy="34290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5400"/>
                <a:gridCol w="685800"/>
                <a:gridCol w="4876800"/>
                <a:gridCol w="1676400"/>
              </a:tblGrid>
              <a:tr h="50674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Our Priority Strategies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Deliverables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0134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Affordable price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10979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Newsletters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GST training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8107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Proposals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38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46239"/>
              </p:ext>
            </p:extLst>
          </p:nvPr>
        </p:nvGraphicFramePr>
        <p:xfrm>
          <a:off x="304800" y="1676400"/>
          <a:ext cx="8382000" cy="30930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Link</a:t>
                      </a:r>
                      <a:endParaRPr lang="en-MY" sz="16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2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hlinkClick r:id="rId2" action="ppaction://hlinkfile"/>
                        </a:rPr>
                        <a:t> Plan 1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10255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hlinkClick r:id="rId3" action="ppaction://hlinkfile"/>
                        </a:rPr>
                        <a:t>Action</a:t>
                      </a:r>
                      <a:r>
                        <a:rPr lang="en-US" sz="1600" baseline="0" smtClean="0">
                          <a:hlinkClick r:id="rId3" action="ppaction://hlinkfile"/>
                        </a:rPr>
                        <a:t> Plan 2</a:t>
                      </a:r>
                      <a:endParaRPr lang="en-US" sz="1600" smtClean="0"/>
                    </a:p>
                  </a:txBody>
                  <a:tcPr anchor="ctr"/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4" action="ppaction://hlinkfile"/>
                        </a:rPr>
                        <a:t>Action Plan 3</a:t>
                      </a:r>
                      <a:endParaRPr lang="en-MY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 lvl="0"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 </a:t>
            </a: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KPIs – Strategic Direction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171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947581"/>
              </p:ext>
            </p:extLst>
          </p:nvPr>
        </p:nvGraphicFramePr>
        <p:xfrm>
          <a:off x="533400" y="1524000"/>
          <a:ext cx="7945821" cy="40251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Monitoring plan</a:t>
                      </a:r>
                      <a:endParaRPr lang="en-US" dirty="0"/>
                    </a:p>
                  </a:txBody>
                  <a:tcPr/>
                </a:tc>
              </a:tr>
              <a:tr h="1564618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leader will update status of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highlight new issues/problems arising from the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prepare  monthly performance report – Timely deliverable, quality of services, financial and non-financial KPI etc. </a:t>
                      </a:r>
                      <a:endParaRPr lang="en-US" dirty="0"/>
                    </a:p>
                  </a:txBody>
                  <a:tcPr/>
                </a:tc>
              </a:tr>
              <a:tr h="1077848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 leader will discuss</a:t>
                      </a:r>
                      <a:r>
                        <a:rPr lang="en-US" baseline="0" dirty="0" smtClean="0"/>
                        <a:t> status of strategies and progress of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revise the strategies and priorities strategies based on current performance.</a:t>
                      </a:r>
                      <a:endParaRPr lang="en-US" dirty="0"/>
                    </a:p>
                  </a:txBody>
                  <a:tcPr/>
                </a:tc>
              </a:tr>
              <a:tr h="1077848">
                <a:tc>
                  <a:txBody>
                    <a:bodyPr/>
                    <a:lstStyle/>
                    <a:p>
                      <a:r>
                        <a:rPr lang="en-US" dirty="0" smtClean="0"/>
                        <a:t>Annually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 leader will list the post mortem</a:t>
                      </a:r>
                      <a:r>
                        <a:rPr lang="en-US" baseline="0" dirty="0" smtClean="0"/>
                        <a:t> on the performance achieve.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to make the necessary changes for next year budgeting and planning.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4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229890343"/>
              </p:ext>
            </p:extLst>
          </p:nvPr>
        </p:nvGraphicFramePr>
        <p:xfrm>
          <a:off x="1066800" y="1447800"/>
          <a:ext cx="7162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2015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4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202223" y="517887"/>
            <a:ext cx="7253653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365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2016 Reflection</a:t>
            </a:r>
          </a:p>
        </p:txBody>
      </p:sp>
      <p:pic>
        <p:nvPicPr>
          <p:cNvPr id="161" name="Shape 1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 txBox="1"/>
          <p:nvPr/>
        </p:nvSpPr>
        <p:spPr>
          <a:xfrm>
            <a:off x="202223" y="1284004"/>
            <a:ext cx="6950318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 Revenue Performance as at Dec 16’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390034" y="3933014"/>
            <a:ext cx="2834546" cy="1082532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1200" b="1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Non-achievement factors (2016)?:-</a:t>
            </a:r>
          </a:p>
          <a:p>
            <a:pPr marL="316531" indent="-316531"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Training : Competitor/Trainers </a:t>
            </a:r>
          </a:p>
          <a:p>
            <a:pPr marL="316531" indent="-316531"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Audit and Annual </a:t>
            </a:r>
            <a:r>
              <a:rPr lang="en-US" sz="1200" dirty="0" err="1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Adj</a:t>
            </a: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 :  leak of information for services</a:t>
            </a:r>
          </a:p>
          <a:p>
            <a:pPr>
              <a:buClr>
                <a:schemeClr val="dk1"/>
              </a:buClr>
              <a:buSzPct val="100000"/>
            </a:pPr>
            <a:endParaRPr lang="en-US" sz="1292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/>
          <p:nvPr/>
        </p:nvSpPr>
        <p:spPr>
          <a:xfrm>
            <a:off x="422031" y="2252863"/>
            <a:ext cx="2954214" cy="1861937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1200" b="1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Stream: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Submission Review = Achieved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 Advisory = Achieved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Training = Not achieve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Audit and Annual Adj.  = Not achieve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Other services = Not achieve</a:t>
            </a:r>
          </a:p>
        </p:txBody>
      </p:sp>
      <p:sp>
        <p:nvSpPr>
          <p:cNvPr id="2" name="Rectangle 1"/>
          <p:cNvSpPr/>
          <p:nvPr/>
        </p:nvSpPr>
        <p:spPr>
          <a:xfrm>
            <a:off x="3982916" y="3179560"/>
            <a:ext cx="857250" cy="20694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3" name="TextBox 2"/>
          <p:cNvSpPr txBox="1"/>
          <p:nvPr/>
        </p:nvSpPr>
        <p:spPr>
          <a:xfrm>
            <a:off x="3576888" y="2704350"/>
            <a:ext cx="1133644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 smtClean="0"/>
              <a:t>1,186,200</a:t>
            </a:r>
            <a:endParaRPr lang="en-MY" sz="1662" dirty="0"/>
          </a:p>
        </p:txBody>
      </p:sp>
      <p:sp>
        <p:nvSpPr>
          <p:cNvPr id="4" name="Rectangle 3"/>
          <p:cNvSpPr/>
          <p:nvPr/>
        </p:nvSpPr>
        <p:spPr>
          <a:xfrm>
            <a:off x="5249286" y="2704350"/>
            <a:ext cx="769648" cy="2537461"/>
          </a:xfrm>
          <a:prstGeom prst="rect">
            <a:avLst/>
          </a:prstGeom>
          <a:solidFill>
            <a:srgbClr val="FF7C80"/>
          </a:solidFill>
          <a:ln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13" name="TextBox 12"/>
          <p:cNvSpPr txBox="1"/>
          <p:nvPr/>
        </p:nvSpPr>
        <p:spPr>
          <a:xfrm>
            <a:off x="3881662" y="5278059"/>
            <a:ext cx="1310423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Target 2016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722" y="5278059"/>
            <a:ext cx="131157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Actual 2016</a:t>
            </a:r>
          </a:p>
        </p:txBody>
      </p:sp>
      <p:sp>
        <p:nvSpPr>
          <p:cNvPr id="5" name="Rectangle 4"/>
          <p:cNvSpPr/>
          <p:nvPr/>
        </p:nvSpPr>
        <p:spPr>
          <a:xfrm>
            <a:off x="6356839" y="2185756"/>
            <a:ext cx="870438" cy="30632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16" name="TextBox 15"/>
          <p:cNvSpPr txBox="1"/>
          <p:nvPr/>
        </p:nvSpPr>
        <p:spPr>
          <a:xfrm>
            <a:off x="6326674" y="5275386"/>
            <a:ext cx="1310423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Target 2017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829050" y="5249008"/>
            <a:ext cx="36268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78031" y="1811270"/>
            <a:ext cx="1177845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662" dirty="0" smtClean="0"/>
              <a:t>1,512,500</a:t>
            </a:r>
            <a:endParaRPr lang="en-MY" sz="1662" dirty="0"/>
          </a:p>
        </p:txBody>
      </p:sp>
      <p:sp>
        <p:nvSpPr>
          <p:cNvPr id="20" name="TextBox 19"/>
          <p:cNvSpPr txBox="1"/>
          <p:nvPr/>
        </p:nvSpPr>
        <p:spPr>
          <a:xfrm>
            <a:off x="4839432" y="2229140"/>
            <a:ext cx="1133644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 smtClean="0"/>
              <a:t>1,285,324</a:t>
            </a:r>
            <a:endParaRPr lang="en-MY" sz="1662" dirty="0"/>
          </a:p>
        </p:txBody>
      </p:sp>
      <p:sp>
        <p:nvSpPr>
          <p:cNvPr id="21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553348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Shape 173"/>
          <p:cNvGraphicFramePr/>
          <p:nvPr>
            <p:extLst>
              <p:ext uri="{D42A27DB-BD31-4B8C-83A1-F6EECF244321}">
                <p14:modId xmlns:p14="http://schemas.microsoft.com/office/powerpoint/2010/main" val="684042288"/>
              </p:ext>
            </p:extLst>
          </p:nvPr>
        </p:nvGraphicFramePr>
        <p:xfrm>
          <a:off x="380483" y="1788664"/>
          <a:ext cx="8415591" cy="423086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36985"/>
                <a:gridCol w="1905000"/>
                <a:gridCol w="1752600"/>
                <a:gridCol w="1921006"/>
              </a:tblGrid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Revenue Drivers</a:t>
                      </a: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Revised KPI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Actual To Date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(Invoice)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Balance/Deficit</a:t>
                      </a: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</a:tr>
              <a:tr h="46986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Submission Review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409,200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507,116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(97,916)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GST </a:t>
                      </a: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Training </a:t>
                      </a: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&amp; Education</a:t>
                      </a: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154,000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133,860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20,140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GST </a:t>
                      </a: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Audit and Annual Adjustment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180,000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127,761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52,239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Advisory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400,000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480,741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(80,741)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Publication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en-US" sz="1600" u="none" strike="noStrike" cap="none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Other services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43,000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35,846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8,164</a:t>
                      </a: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1,186,200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1,285,324</a:t>
                      </a:r>
                      <a:endParaRPr lang="en-US" sz="1600" u="none" strike="noStrike" cap="none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Century Gothic" panose="020B0502020202020204" pitchFamily="34" charset="0"/>
                        </a:rPr>
                        <a:t>(98,114)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</a:tr>
            </a:tbl>
          </a:graphicData>
        </a:graphic>
      </p:graphicFrame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2016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072394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08678"/>
              </p:ext>
            </p:extLst>
          </p:nvPr>
        </p:nvGraphicFramePr>
        <p:xfrm>
          <a:off x="381000" y="1436370"/>
          <a:ext cx="8382000" cy="43002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Community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become first choice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Bumiputera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firm in taxation 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Customer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m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inimize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customer complaint 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ensure quick response to client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improve quality services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Internal process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Minimize delay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Improving process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efficiency and effectiveness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Human Resource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Harmonize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working environment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Outline career development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programme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lower staff turnover rate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&lt;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20%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8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8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Saga compliance accounting </a:t>
                </a:r>
                <a:r>
                  <a:rPr lang="ms-MY" sz="1600" dirty="0" smtClean="0"/>
                  <a:t>software</a:t>
                </a:r>
                <a:endParaRPr lang="ms-MY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460631"/>
      </p:ext>
    </p:extLst>
  </p:cSld>
  <p:clrMapOvr>
    <a:masterClrMapping/>
  </p:clrMapOvr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4725</TotalTime>
  <Words>1580</Words>
  <Application>Microsoft Office PowerPoint</Application>
  <PresentationFormat>On-screen Show (4:3)</PresentationFormat>
  <Paragraphs>602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LATEST SALIHIN FORMAT</vt:lpstr>
      <vt:lpstr>RETREAT 2017</vt:lpstr>
      <vt:lpstr>PowerPoint Presentation</vt:lpstr>
      <vt:lpstr>PowerPoint Presentation</vt:lpstr>
      <vt:lpstr>PowerPoint Presentation</vt:lpstr>
      <vt:lpstr>  2016 Reflection</vt:lpstr>
      <vt:lpstr>  KPI Monitoring- Financial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Current Job : YR 2017</vt:lpstr>
      <vt:lpstr>Potential Client List</vt:lpstr>
      <vt:lpstr>Client List</vt:lpstr>
      <vt:lpstr>Client List</vt:lpstr>
      <vt:lpstr>Client List</vt:lpstr>
      <vt:lpstr>PowerPoint Presentation</vt:lpstr>
      <vt:lpstr>OUR PRIORITY STRATEGIES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204</cp:revision>
  <cp:lastPrinted>2015-12-08T01:59:09Z</cp:lastPrinted>
  <dcterms:created xsi:type="dcterms:W3CDTF">2015-09-03T06:39:10Z</dcterms:created>
  <dcterms:modified xsi:type="dcterms:W3CDTF">2017-01-05T11:54:03Z</dcterms:modified>
</cp:coreProperties>
</file>