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64" r:id="rId2"/>
    <p:sldId id="342" r:id="rId3"/>
    <p:sldId id="420" r:id="rId4"/>
    <p:sldId id="431" r:id="rId5"/>
    <p:sldId id="432" r:id="rId6"/>
    <p:sldId id="434" r:id="rId7"/>
    <p:sldId id="435" r:id="rId8"/>
    <p:sldId id="436" r:id="rId9"/>
    <p:sldId id="437" r:id="rId10"/>
    <p:sldId id="438" r:id="rId11"/>
    <p:sldId id="443" r:id="rId12"/>
    <p:sldId id="433" r:id="rId13"/>
    <p:sldId id="421" r:id="rId14"/>
    <p:sldId id="350" r:id="rId15"/>
    <p:sldId id="426" r:id="rId16"/>
    <p:sldId id="427" r:id="rId17"/>
    <p:sldId id="429" r:id="rId18"/>
    <p:sldId id="430" r:id="rId19"/>
    <p:sldId id="422" r:id="rId20"/>
    <p:sldId id="428" r:id="rId21"/>
    <p:sldId id="351" r:id="rId22"/>
    <p:sldId id="337" r:id="rId23"/>
    <p:sldId id="362" r:id="rId24"/>
    <p:sldId id="439" r:id="rId25"/>
    <p:sldId id="444" r:id="rId26"/>
    <p:sldId id="440" r:id="rId27"/>
    <p:sldId id="441" r:id="rId28"/>
  </p:sldIdLst>
  <p:sldSz cx="24387175" cy="13716000"/>
  <p:notesSz cx="6735763" cy="9866313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2">
          <p15:clr>
            <a:srgbClr val="A4A3A4"/>
          </p15:clr>
        </p15:guide>
        <p15:guide id="2" pos="7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B00"/>
    <a:srgbClr val="A80000"/>
    <a:srgbClr val="1A9172"/>
    <a:srgbClr val="C7A927"/>
    <a:srgbClr val="6929A2"/>
    <a:srgbClr val="F8D00B"/>
    <a:srgbClr val="22C299"/>
    <a:srgbClr val="4D7096"/>
    <a:srgbClr val="212F3F"/>
    <a:srgbClr val="21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 autoAdjust="0"/>
    <p:restoredTop sz="95382" autoAdjust="0"/>
  </p:normalViewPr>
  <p:slideViewPr>
    <p:cSldViewPr snapToGrid="0" snapToObjects="1">
      <p:cViewPr varScale="1">
        <p:scale>
          <a:sx n="35" d="100"/>
          <a:sy n="35" d="100"/>
        </p:scale>
        <p:origin x="-606" y="-78"/>
      </p:cViewPr>
      <p:guideLst>
        <p:guide orient="horz" pos="4312"/>
        <p:guide pos="7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7C50-CCBC-2A42-B4C4-22B7CB18877D}" type="datetimeFigureOut">
              <a:rPr lang="en-US" smtClean="0">
                <a:latin typeface="Open Sans Light"/>
              </a:rPr>
              <a:t>12/19/2016</a:t>
            </a:fld>
            <a:endParaRPr lang="en-US" dirty="0">
              <a:latin typeface="Open Sans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Open Sans Light"/>
              </a:rPr>
              <a:t>‹#›</a:t>
            </a:fld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Light"/>
              </a:defRPr>
            </a:lvl1pPr>
          </a:lstStyle>
          <a:p>
            <a:fld id="{4777BE1B-B234-614A-B080-4D121D4DF535}" type="datetimeFigureOut">
              <a:rPr lang="en-US" smtClean="0"/>
              <a:pPr/>
              <a:t>12/19/2016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Light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2pPr>
    <a:lvl3pPr marL="913395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3pPr>
    <a:lvl4pPr marL="1370094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4pPr>
    <a:lvl5pPr marL="18267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</a:t>
            </a:r>
          </a:p>
          <a:p>
            <a:r>
              <a:rPr lang="en-US" dirty="0"/>
              <a:t>Font Size: Proposal Title (60),</a:t>
            </a:r>
            <a:r>
              <a:rPr lang="en-US" baseline="0" dirty="0"/>
              <a:t> Proposal Details (40)</a:t>
            </a:r>
          </a:p>
          <a:p>
            <a:endParaRPr lang="en-US" baseline="0" dirty="0"/>
          </a:p>
          <a:p>
            <a:r>
              <a:rPr lang="en-US" baseline="0" dirty="0"/>
              <a:t>Business unit &amp; Client logo: Small size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4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8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Table</a:t>
            </a:r>
            <a:r>
              <a:rPr lang="en-US" baseline="0" dirty="0"/>
              <a:t> of Content </a:t>
            </a:r>
            <a:r>
              <a:rPr lang="en-US" dirty="0"/>
              <a:t>(44)</a:t>
            </a:r>
            <a:endParaRPr lang="en-US" baseline="0" dirty="0"/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  <a:p>
            <a:r>
              <a:rPr lang="en-US" dirty="0"/>
              <a:t>Attention: Please change the</a:t>
            </a:r>
            <a:r>
              <a:rPr lang="en-US" baseline="0" dirty="0"/>
              <a:t> table of content and page numbering accordingly.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4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(28)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Attention: You may add / edit this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89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Attention: Please don’t change any content here</a:t>
            </a:r>
            <a:r>
              <a:rPr lang="en-US" baseline="0" dirty="0"/>
              <a:t>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</a:t>
            </a:r>
            <a:r>
              <a:rPr lang="en-US" baseline="0" smtClean="0"/>
              <a:t>much </a:t>
            </a:r>
            <a:r>
              <a:rPr lang="en-US" baseline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7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8076" y="5414843"/>
            <a:ext cx="17071023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4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Proposal Details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8076" y="3567460"/>
            <a:ext cx="17071023" cy="1825542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PROPOSAL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193588" y="6858000"/>
            <a:ext cx="1219358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156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4387175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996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436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43799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4379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45092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650923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2450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39534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22450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39534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690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8"/>
            <a:ext cx="21948458" cy="228600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3" r:id="rId3"/>
    <p:sldLayoutId id="2147483661" r:id="rId4"/>
    <p:sldLayoutId id="2147483663" r:id="rId5"/>
    <p:sldLayoutId id="2147483665" r:id="rId6"/>
  </p:sldLayoutIdLst>
  <p:hf hdr="0" ftr="0" dt="0"/>
  <p:txStyles>
    <p:titleStyle>
      <a:lvl1pPr algn="ctr" defTabSz="1087444" rtl="0" eaLnBrk="1" latinLnBrk="0" hangingPunct="1">
        <a:spcBef>
          <a:spcPct val="0"/>
        </a:spcBef>
        <a:buNone/>
        <a:defRPr sz="6000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1087444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887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2338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9779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8076" y="3567459"/>
            <a:ext cx="17071023" cy="4662141"/>
          </a:xfrm>
        </p:spPr>
        <p:txBody>
          <a:bodyPr/>
          <a:lstStyle/>
          <a:p>
            <a:r>
              <a:rPr lang="en-MY" dirty="0" smtClean="0">
                <a:latin typeface="Century Gothic" panose="020B0502020202020204" pitchFamily="34" charset="0"/>
              </a:rPr>
              <a:t>CADANGAN PENAMBAHBAIKAN SISTEM </a:t>
            </a:r>
            <a:r>
              <a:rPr lang="en-MY" i="1" dirty="0" smtClean="0">
                <a:latin typeface="Century Gothic" panose="020B0502020202020204" pitchFamily="34" charset="0"/>
              </a:rPr>
              <a:t>E-VOTING</a:t>
            </a:r>
            <a:r>
              <a:rPr lang="en-MY" dirty="0" smtClean="0">
                <a:latin typeface="Century Gothic" panose="020B0502020202020204" pitchFamily="34" charset="0"/>
              </a:rPr>
              <a:t> DAN PEMANTAUAN PROSES PENGUNDIAN PEKEMA</a:t>
            </a: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962467"/>
            <a:ext cx="7432431" cy="1545195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3658076" y="9695791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DISEDIAKAN OLEH:</a:t>
            </a:r>
          </a:p>
          <a:p>
            <a:endParaRPr lang="en-MY" sz="2400" i="1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15966830" y="9680025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DISERAHKAN KEPADA:</a:t>
            </a:r>
          </a:p>
          <a:p>
            <a:endParaRPr lang="en-MY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46" y="11288247"/>
            <a:ext cx="3753103" cy="7802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8213" y="3567458"/>
            <a:ext cx="609601" cy="5371635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65" y="10266061"/>
            <a:ext cx="2793251" cy="28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 rot="17914636">
            <a:off x="16307229" y="3776553"/>
            <a:ext cx="6947010" cy="7156799"/>
          </a:xfrm>
          <a:prstGeom prst="arc">
            <a:avLst>
              <a:gd name="adj1" fmla="val 16571388"/>
              <a:gd name="adj2" fmla="val 169161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1" name="Shape 1140"/>
          <p:cNvSpPr txBox="1"/>
          <p:nvPr/>
        </p:nvSpPr>
        <p:spPr>
          <a:xfrm>
            <a:off x="15921288" y="5467836"/>
            <a:ext cx="3312348" cy="3824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Shanghai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Hong Kong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Tokyo Kuala Lumpur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Singapore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Dubai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Sydney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Delhi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Ramat Gan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Taiwan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156775" y="7172577"/>
            <a:ext cx="12882700" cy="1716826"/>
          </a:xfrm>
          <a:custGeom>
            <a:avLst/>
            <a:gdLst>
              <a:gd name="connsiteX0" fmla="*/ 0 w 12175958"/>
              <a:gd name="connsiteY0" fmla="*/ 0 h 1564105"/>
              <a:gd name="connsiteX1" fmla="*/ 5029200 w 12175958"/>
              <a:gd name="connsiteY1" fmla="*/ 1564105 h 1564105"/>
              <a:gd name="connsiteX2" fmla="*/ 12175958 w 12175958"/>
              <a:gd name="connsiteY2" fmla="*/ 0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5958" h="1564105">
                <a:moveTo>
                  <a:pt x="0" y="0"/>
                </a:moveTo>
                <a:cubicBezTo>
                  <a:pt x="1499937" y="782052"/>
                  <a:pt x="2999874" y="1564105"/>
                  <a:pt x="5029200" y="1564105"/>
                </a:cubicBezTo>
                <a:cubicBezTo>
                  <a:pt x="7058526" y="1564105"/>
                  <a:pt x="9617242" y="782052"/>
                  <a:pt x="12175958" y="0"/>
                </a:cubicBezTo>
              </a:path>
            </a:pathLst>
          </a:cu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" name="Shape 1117"/>
          <p:cNvSpPr/>
          <p:nvPr/>
        </p:nvSpPr>
        <p:spPr>
          <a:xfrm>
            <a:off x="21340632" y="4527623"/>
            <a:ext cx="559095" cy="428163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Arc 84"/>
          <p:cNvSpPr/>
          <p:nvPr/>
        </p:nvSpPr>
        <p:spPr>
          <a:xfrm rot="19590467">
            <a:off x="4594585" y="3592442"/>
            <a:ext cx="19308151" cy="14041205"/>
          </a:xfrm>
          <a:prstGeom prst="arc">
            <a:avLst>
              <a:gd name="adj1" fmla="val 14581872"/>
              <a:gd name="adj2" fmla="val 21327619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353" y="2888331"/>
            <a:ext cx="11965158" cy="694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Shape 1117"/>
          <p:cNvSpPr/>
          <p:nvPr/>
        </p:nvSpPr>
        <p:spPr>
          <a:xfrm>
            <a:off x="5960705" y="6749198"/>
            <a:ext cx="264200" cy="20232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1140"/>
          <p:cNvSpPr txBox="1"/>
          <p:nvPr/>
        </p:nvSpPr>
        <p:spPr>
          <a:xfrm>
            <a:off x="5792264" y="6930913"/>
            <a:ext cx="2485460" cy="675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Amerika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68" name="Shape 1140"/>
          <p:cNvSpPr txBox="1"/>
          <p:nvPr/>
        </p:nvSpPr>
        <p:spPr>
          <a:xfrm>
            <a:off x="5299650" y="4141608"/>
            <a:ext cx="3665737" cy="3055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Buenos Aires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Mexico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Boston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Los Angeles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Miami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York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San Francisco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0" name="Shape 1120"/>
          <p:cNvSpPr/>
          <p:nvPr/>
        </p:nvSpPr>
        <p:spPr>
          <a:xfrm>
            <a:off x="10362942" y="4330090"/>
            <a:ext cx="2687563" cy="68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1121"/>
          <p:cNvSpPr/>
          <p:nvPr/>
        </p:nvSpPr>
        <p:spPr>
          <a:xfrm rot="10800000">
            <a:off x="10482506" y="4993887"/>
            <a:ext cx="317006" cy="274379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1140"/>
          <p:cNvSpPr txBox="1"/>
          <p:nvPr/>
        </p:nvSpPr>
        <p:spPr>
          <a:xfrm>
            <a:off x="9625263" y="5292697"/>
            <a:ext cx="4138863" cy="27360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2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Vienna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Brussels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Limassol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Paris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Frankfurt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Milan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Rrome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Luxemborg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Bucharest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Moscow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Barcelona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Madrid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Lausanne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Rotterdam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London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Kyiv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9" name="Shape 1121"/>
          <p:cNvSpPr/>
          <p:nvPr/>
        </p:nvSpPr>
        <p:spPr>
          <a:xfrm rot="10800000">
            <a:off x="16453504" y="5810041"/>
            <a:ext cx="293353" cy="253907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1140"/>
          <p:cNvSpPr txBox="1"/>
          <p:nvPr/>
        </p:nvSpPr>
        <p:spPr>
          <a:xfrm>
            <a:off x="16333944" y="5176793"/>
            <a:ext cx="2266878" cy="6327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Asia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84" name="Arc 83"/>
          <p:cNvSpPr/>
          <p:nvPr/>
        </p:nvSpPr>
        <p:spPr>
          <a:xfrm rot="20102000">
            <a:off x="9402051" y="3157141"/>
            <a:ext cx="14432379" cy="12674364"/>
          </a:xfrm>
          <a:prstGeom prst="arc">
            <a:avLst>
              <a:gd name="adj1" fmla="val 15566681"/>
              <a:gd name="adj2" fmla="val 20330836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2" name="Shape 1140"/>
          <p:cNvSpPr txBox="1"/>
          <p:nvPr/>
        </p:nvSpPr>
        <p:spPr>
          <a:xfrm>
            <a:off x="10362943" y="4330089"/>
            <a:ext cx="2687563" cy="683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Eropah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grpSp>
        <p:nvGrpSpPr>
          <p:cNvPr id="111" name="Shape 365"/>
          <p:cNvGrpSpPr/>
          <p:nvPr/>
        </p:nvGrpSpPr>
        <p:grpSpPr>
          <a:xfrm>
            <a:off x="555210" y="2791019"/>
            <a:ext cx="3620210" cy="5172253"/>
            <a:chOff x="580350" y="1270850"/>
            <a:chExt cx="1911300" cy="29919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Shape 366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367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5" name="Shape 385"/>
          <p:cNvSpPr txBox="1"/>
          <p:nvPr/>
        </p:nvSpPr>
        <p:spPr>
          <a:xfrm>
            <a:off x="555210" y="4651968"/>
            <a:ext cx="3620209" cy="271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8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MALAYSIA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Batu Caves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Johor Bahru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Kuching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Kuala Terengganu (TAF)</a:t>
            </a:r>
            <a:endParaRPr lang="en" sz="2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Shape 390"/>
          <p:cNvSpPr txBox="1"/>
          <p:nvPr/>
        </p:nvSpPr>
        <p:spPr>
          <a:xfrm>
            <a:off x="651175" y="7859680"/>
            <a:ext cx="3403166" cy="1053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Cawangan di Malaysia</a:t>
            </a:r>
            <a:endParaRPr lang="en" sz="28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pic>
        <p:nvPicPr>
          <p:cNvPr id="2049" name="Picture 20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1" r="9504"/>
          <a:stretch/>
        </p:blipFill>
        <p:spPr>
          <a:xfrm>
            <a:off x="-1" y="9307391"/>
            <a:ext cx="24387175" cy="4416066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315" y="2610417"/>
            <a:ext cx="1923837" cy="116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61" y="3193180"/>
            <a:ext cx="1300593" cy="1300593"/>
          </a:xfrm>
          <a:prstGeom prst="rect">
            <a:avLst/>
          </a:prstGeom>
        </p:spPr>
      </p:pic>
      <p:sp>
        <p:nvSpPr>
          <p:cNvPr id="33" name="Shape 366"/>
          <p:cNvSpPr/>
          <p:nvPr/>
        </p:nvSpPr>
        <p:spPr>
          <a:xfrm>
            <a:off x="19792950" y="4141609"/>
            <a:ext cx="3620210" cy="4244956"/>
          </a:xfrm>
          <a:prstGeom prst="roundRect">
            <a:avLst>
              <a:gd name="adj" fmla="val 7329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Rectangle 82"/>
          <p:cNvSpPr/>
          <p:nvPr/>
        </p:nvSpPr>
        <p:spPr>
          <a:xfrm>
            <a:off x="20043982" y="4234839"/>
            <a:ext cx="3238501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SG" sz="2400" dirty="0" smtClean="0">
                <a:solidFill>
                  <a:schemeClr val="bg1"/>
                </a:solidFill>
                <a:latin typeface="Neuropol" panose="020F06070302010108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SALIHIN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adalah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sebuah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ahli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i2an yang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berangkaian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akauntan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yang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bereputasi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wujud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Amerika, Asia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Eropah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semua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pusat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kewangan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antarabangsa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Rangkaian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Tempatan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&amp;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A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ntarabangsa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000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4155405" y="5353530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2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OBJEKTIF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2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OBJEKTIF PERLAKSANAAN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1945" y="3807051"/>
            <a:ext cx="21586688" cy="440121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Tujuan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audit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dilaksanakan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t"/>
            <a:endParaRPr lang="en-MY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Melakukan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enambahbaikan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terhadap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sistem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sedia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altLang="en-US" sz="36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e-Voting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berdasarkan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kehendak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PEKEMA.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Memantau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supaya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memenuhi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mematuhi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syarat-syarat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..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1699506" y="539688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3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SKOP PERLAKSANAAN KERJA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1945" y="3365617"/>
            <a:ext cx="21586688" cy="8833199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Skop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perlaksanaan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kerja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bagi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menambahbaikan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sistem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sedia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altLang="en-US" sz="36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e-</a:t>
            </a:r>
            <a:r>
              <a:rPr lang="en-US" altLang="en-US" sz="3600" i="1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Voiting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seperti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berikut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MY" sz="3600" dirty="0" err="1">
                <a:latin typeface="Century Gothic" panose="020B0502020202020204" pitchFamily="34" charset="0"/>
              </a:rPr>
              <a:t>Menambahbaikan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dan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memastikan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sistem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berada</a:t>
            </a:r>
            <a:r>
              <a:rPr lang="en-MY" sz="3600" dirty="0" smtClean="0">
                <a:latin typeface="Century Gothic" panose="020B0502020202020204" pitchFamily="34" charset="0"/>
              </a:rPr>
              <a:t> di </a:t>
            </a:r>
            <a:r>
              <a:rPr lang="en-MY" sz="3600" dirty="0" err="1" smtClean="0">
                <a:latin typeface="Century Gothic" panose="020B0502020202020204" pitchFamily="34" charset="0"/>
              </a:rPr>
              <a:t>dalam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keadaan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stabil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dan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berfungsi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sepenuhnya</a:t>
            </a:r>
            <a:r>
              <a:rPr lang="en-MY" sz="3600" dirty="0" smtClean="0">
                <a:latin typeface="Century Gothic" panose="020B0502020202020204" pitchFamily="34" charset="0"/>
              </a:rPr>
              <a:t>;</a:t>
            </a:r>
            <a:endParaRPr lang="en-MY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MY" sz="3600" b="1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MY" sz="3600" dirty="0" err="1" smtClean="0">
                <a:latin typeface="Century Gothic" panose="020B0502020202020204" pitchFamily="34" charset="0"/>
              </a:rPr>
              <a:t>Menambahbaikan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dan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memastikan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laporan</a:t>
            </a:r>
            <a:r>
              <a:rPr lang="en-US" sz="3600" dirty="0" smtClean="0">
                <a:latin typeface="Century Gothic" panose="020B0502020202020204" pitchFamily="34" charset="0"/>
              </a:rPr>
              <a:t> yang </a:t>
            </a:r>
            <a:r>
              <a:rPr lang="en-US" sz="3600" dirty="0" err="1" smtClean="0">
                <a:latin typeface="Century Gothic" panose="020B0502020202020204" pitchFamily="34" charset="0"/>
              </a:rPr>
              <a:t>dikeluarkan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daripada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adalah</a:t>
            </a:r>
            <a:r>
              <a:rPr lang="en-US" sz="3600" dirty="0" smtClean="0">
                <a:latin typeface="Century Gothic" panose="020B0502020202020204" pitchFamily="34" charset="0"/>
              </a:rPr>
              <a:t> BENAR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TULEN;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Melakukan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beberapa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pengujian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pentauliahan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terhadapt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Memasukkan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nama-nama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calon</a:t>
            </a:r>
            <a:r>
              <a:rPr lang="en-US" sz="3600" dirty="0" smtClean="0">
                <a:latin typeface="Century Gothic" panose="020B0502020202020204" pitchFamily="34" charset="0"/>
              </a:rPr>
              <a:t> di </a:t>
            </a:r>
            <a:r>
              <a:rPr lang="en-US" sz="3600" dirty="0" err="1" smtClean="0">
                <a:latin typeface="Century Gothic" panose="020B0502020202020204" pitchFamily="34" charset="0"/>
              </a:rPr>
              <a:t>dalam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;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endParaRPr lang="en-US" sz="3600" dirty="0" smtClean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Memastikan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ciri-ciri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keselamatan</a:t>
            </a:r>
            <a:r>
              <a:rPr lang="en-US" sz="3600" dirty="0" smtClean="0">
                <a:latin typeface="Century Gothic" panose="020B0502020202020204" pitchFamily="34" charset="0"/>
              </a:rPr>
              <a:t> yang </a:t>
            </a:r>
            <a:r>
              <a:rPr lang="en-US" sz="3600" dirty="0" err="1" smtClean="0">
                <a:latin typeface="Century Gothic" panose="020B0502020202020204" pitchFamily="34" charset="0"/>
              </a:rPr>
              <a:t>ada</a:t>
            </a:r>
            <a:r>
              <a:rPr lang="en-US" sz="3600" dirty="0" smtClean="0">
                <a:latin typeface="Century Gothic" panose="020B0502020202020204" pitchFamily="34" charset="0"/>
              </a:rPr>
              <a:t> di </a:t>
            </a:r>
            <a:r>
              <a:rPr lang="en-US" sz="3600" dirty="0" err="1" smtClean="0">
                <a:latin typeface="Century Gothic" panose="020B0502020202020204" pitchFamily="34" charset="0"/>
              </a:rPr>
              <a:t>dalam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adalah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tinggi</a:t>
            </a:r>
            <a:r>
              <a:rPr lang="en-US" sz="3600" dirty="0" smtClean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10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1945" y="3271024"/>
            <a:ext cx="21586688" cy="938719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Skop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perlaksaan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kerja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bagi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memantau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seperti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berikut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t"/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MY" sz="3600" dirty="0" err="1">
                <a:latin typeface="Century Gothic" panose="020B0502020202020204" pitchFamily="34" charset="0"/>
              </a:rPr>
              <a:t>Memastikan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>
                <a:latin typeface="Century Gothic" panose="020B0502020202020204" pitchFamily="34" charset="0"/>
              </a:rPr>
              <a:t>dan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>
                <a:latin typeface="Century Gothic" panose="020B0502020202020204" pitchFamily="34" charset="0"/>
              </a:rPr>
              <a:t>memeriksa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maklumat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>
                <a:latin typeface="Century Gothic" panose="020B0502020202020204" pitchFamily="34" charset="0"/>
              </a:rPr>
              <a:t>adalah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err="1">
                <a:latin typeface="Century Gothic" panose="020B0502020202020204" pitchFamily="34" charset="0"/>
              </a:rPr>
              <a:t>benar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err="1">
                <a:latin typeface="Century Gothic" panose="020B0502020202020204" pitchFamily="34" charset="0"/>
              </a:rPr>
              <a:t>sebelum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err="1">
                <a:latin typeface="Century Gothic" panose="020B0502020202020204" pitchFamily="34" charset="0"/>
              </a:rPr>
              <a:t>memulakan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pengundian</a:t>
            </a:r>
            <a:r>
              <a:rPr lang="en-US" sz="3600" dirty="0" smtClean="0">
                <a:latin typeface="Century Gothic" panose="020B0502020202020204" pitchFamily="34" charset="0"/>
              </a:rPr>
              <a:t>;</a:t>
            </a:r>
            <a:endParaRPr lang="en-MY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MY" sz="3600" b="1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MY" sz="3600" dirty="0" err="1">
                <a:latin typeface="Century Gothic" panose="020B0502020202020204" pitchFamily="34" charset="0"/>
              </a:rPr>
              <a:t>Memasukan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 smtClean="0">
                <a:latin typeface="Century Gothic" panose="020B0502020202020204" pitchFamily="34" charset="0"/>
              </a:rPr>
              <a:t>nombor</a:t>
            </a:r>
            <a:r>
              <a:rPr lang="en-MY" sz="3600" dirty="0" smtClean="0">
                <a:latin typeface="Century Gothic" panose="020B0502020202020204" pitchFamily="34" charset="0"/>
              </a:rPr>
              <a:t> </a:t>
            </a:r>
            <a:r>
              <a:rPr lang="en-MY" sz="3600" dirty="0" err="1">
                <a:latin typeface="Century Gothic" panose="020B0502020202020204" pitchFamily="34" charset="0"/>
              </a:rPr>
              <a:t>ahli</a:t>
            </a:r>
            <a:r>
              <a:rPr lang="en-MY" sz="3600" dirty="0">
                <a:latin typeface="Century Gothic" panose="020B0502020202020204" pitchFamily="34" charset="0"/>
              </a:rPr>
              <a:t> di </a:t>
            </a:r>
            <a:r>
              <a:rPr lang="en-MY" sz="3600" dirty="0" err="1">
                <a:latin typeface="Century Gothic" panose="020B0502020202020204" pitchFamily="34" charset="0"/>
              </a:rPr>
              <a:t>dalam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>
                <a:latin typeface="Century Gothic" panose="020B0502020202020204" pitchFamily="34" charset="0"/>
              </a:rPr>
              <a:t>sistem</a:t>
            </a:r>
            <a:r>
              <a:rPr lang="en-MY" sz="3600" dirty="0">
                <a:latin typeface="Century Gothic" panose="020B0502020202020204" pitchFamily="34" charset="0"/>
              </a:rPr>
              <a:t> </a:t>
            </a:r>
            <a:r>
              <a:rPr lang="en-MY" sz="3600" dirty="0" err="1">
                <a:latin typeface="Century Gothic" panose="020B0502020202020204" pitchFamily="34" charset="0"/>
              </a:rPr>
              <a:t>semasa</a:t>
            </a:r>
            <a:r>
              <a:rPr lang="en-MY" sz="3600" dirty="0">
                <a:latin typeface="Century Gothic" panose="020B0502020202020204" pitchFamily="34" charset="0"/>
              </a:rPr>
              <a:t> proses </a:t>
            </a:r>
            <a:r>
              <a:rPr lang="en-MY" sz="3600" dirty="0" err="1">
                <a:latin typeface="Century Gothic" panose="020B0502020202020204" pitchFamily="34" charset="0"/>
              </a:rPr>
              <a:t>pengundian</a:t>
            </a:r>
            <a:r>
              <a:rPr lang="en-MY" sz="3600" dirty="0">
                <a:latin typeface="Century Gothic" panose="020B0502020202020204" pitchFamily="34" charset="0"/>
              </a:rPr>
              <a:t>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Memastikan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menggunakan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dengan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betul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teratur</a:t>
            </a:r>
            <a:r>
              <a:rPr lang="en-US" sz="3600" dirty="0" smtClean="0">
                <a:latin typeface="Century Gothic" panose="020B0502020202020204" pitchFamily="34" charset="0"/>
              </a:rPr>
              <a:t>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Menyemak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jumlah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</a:t>
            </a:r>
            <a:r>
              <a:rPr lang="en-US" sz="3600" dirty="0" smtClean="0">
                <a:latin typeface="Century Gothic" panose="020B0502020202020204" pitchFamily="34" charset="0"/>
              </a:rPr>
              <a:t> yang </a:t>
            </a:r>
            <a:r>
              <a:rPr lang="en-US" sz="3600" dirty="0" err="1" smtClean="0">
                <a:latin typeface="Century Gothic" panose="020B0502020202020204" pitchFamily="34" charset="0"/>
              </a:rPr>
              <a:t>mengundi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adalah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sama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diantara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maklumat</a:t>
            </a:r>
            <a:r>
              <a:rPr lang="en-US" sz="3600" dirty="0" smtClean="0">
                <a:latin typeface="Century Gothic" panose="020B0502020202020204" pitchFamily="34" charset="0"/>
              </a:rPr>
              <a:t> di </a:t>
            </a:r>
            <a:r>
              <a:rPr lang="en-US" sz="3600" dirty="0" err="1" smtClean="0">
                <a:latin typeface="Century Gothic" panose="020B0502020202020204" pitchFamily="34" charset="0"/>
              </a:rPr>
              <a:t>dalam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senarai</a:t>
            </a:r>
            <a:r>
              <a:rPr lang="en-US" sz="3600" dirty="0" smtClean="0">
                <a:latin typeface="Century Gothic" panose="020B0502020202020204" pitchFamily="34" charset="0"/>
              </a:rPr>
              <a:t> di </a:t>
            </a:r>
            <a:r>
              <a:rPr lang="en-US" sz="3600" dirty="0" err="1" smtClean="0">
                <a:latin typeface="Century Gothic" panose="020B0502020202020204" pitchFamily="34" charset="0"/>
              </a:rPr>
              <a:t>dalam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borang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pendaftaran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mengundi</a:t>
            </a:r>
            <a:r>
              <a:rPr lang="en-US" sz="3600" dirty="0" smtClean="0">
                <a:latin typeface="Century Gothic" panose="020B0502020202020204" pitchFamily="34" charset="0"/>
              </a:rPr>
              <a:t> (manual); 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Mencetak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laporan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akhir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diserahkan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kepada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sekretariat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mesyuarat</a:t>
            </a:r>
            <a:r>
              <a:rPr lang="en-US" sz="3600" dirty="0" smtClean="0">
                <a:latin typeface="Century Gothic" panose="020B0502020202020204" pitchFamily="34" charset="0"/>
              </a:rPr>
              <a:t>; </a:t>
            </a:r>
            <a:r>
              <a:rPr lang="en-US" sz="3600" dirty="0" err="1" smtClean="0">
                <a:latin typeface="Century Gothic" panose="020B0502020202020204" pitchFamily="34" charset="0"/>
              </a:rPr>
              <a:t>dan</a:t>
            </a:r>
            <a:endParaRPr lang="en-US" sz="3600" dirty="0" smtClean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sz="3600" dirty="0" err="1" smtClean="0">
                <a:latin typeface="Century Gothic" panose="020B0502020202020204" pitchFamily="34" charset="0"/>
              </a:rPr>
              <a:t>Menyediakan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borang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pengundian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secara</a:t>
            </a:r>
            <a:r>
              <a:rPr lang="en-US" sz="3600" dirty="0" smtClean="0">
                <a:latin typeface="Century Gothic" panose="020B0502020202020204" pitchFamily="34" charset="0"/>
              </a:rPr>
              <a:t> manual </a:t>
            </a:r>
            <a:r>
              <a:rPr lang="en-US" sz="3600" dirty="0" err="1" smtClean="0">
                <a:latin typeface="Century Gothic" panose="020B0502020202020204" pitchFamily="34" charset="0"/>
              </a:rPr>
              <a:t>jika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berlaku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masalah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sistem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atau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perkara</a:t>
            </a:r>
            <a:r>
              <a:rPr lang="en-US" sz="3600" dirty="0" smtClean="0">
                <a:latin typeface="Century Gothic" panose="020B0502020202020204" pitchFamily="34" charset="0"/>
              </a:rPr>
              <a:t> yang </a:t>
            </a:r>
            <a:r>
              <a:rPr lang="en-US" sz="3600" dirty="0" err="1" smtClean="0">
                <a:latin typeface="Century Gothic" panose="020B0502020202020204" pitchFamily="34" charset="0"/>
              </a:rPr>
              <a:t>tidak</a:t>
            </a:r>
            <a:r>
              <a:rPr lang="en-US" sz="3600" dirty="0" smtClean="0">
                <a:latin typeface="Century Gothic" panose="020B0502020202020204" pitchFamily="34" charset="0"/>
              </a:rPr>
              <a:t> </a:t>
            </a:r>
            <a:r>
              <a:rPr lang="en-US" sz="3600" dirty="0" err="1" smtClean="0">
                <a:latin typeface="Century Gothic" panose="020B0502020202020204" pitchFamily="34" charset="0"/>
              </a:rPr>
              <a:t>diingini</a:t>
            </a:r>
            <a:r>
              <a:rPr lang="en-US" sz="3600" dirty="0" smtClean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8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PENDEKATAN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METODOLOGI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21600"/>
              </p:ext>
            </p:extLst>
          </p:nvPr>
        </p:nvGraphicFramePr>
        <p:xfrm>
          <a:off x="817841" y="2644212"/>
          <a:ext cx="22183933" cy="10119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339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0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BIL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PERKARA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1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smtClean="0"/>
                        <a:t>Proses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ini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dirty="0" err="1" smtClean="0"/>
                        <a:t>dilaksanakan</a:t>
                      </a:r>
                      <a:r>
                        <a:rPr lang="en-MY" sz="4400" dirty="0" smtClean="0"/>
                        <a:t> </a:t>
                      </a:r>
                      <a:r>
                        <a:rPr lang="en-MY" sz="4400" dirty="0" err="1"/>
                        <a:t>oleh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smtClean="0"/>
                        <a:t>12 </a:t>
                      </a:r>
                      <a:r>
                        <a:rPr lang="en-MY" sz="4400" dirty="0"/>
                        <a:t>orang </a:t>
                      </a:r>
                      <a:r>
                        <a:rPr lang="en-MY" sz="4400" dirty="0" err="1"/>
                        <a:t>kakitangan</a:t>
                      </a:r>
                      <a:r>
                        <a:rPr lang="en-MY" sz="4400" baseline="0" dirty="0"/>
                        <a:t> Firma yang </a:t>
                      </a:r>
                      <a:r>
                        <a:rPr lang="en-MY" sz="4400" baseline="0" dirty="0" err="1" smtClean="0"/>
                        <a:t>terdiri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daripada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audit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IT yang </a:t>
                      </a:r>
                      <a:r>
                        <a:rPr lang="en-MY" sz="4400" baseline="0" dirty="0" err="1" smtClean="0"/>
                        <a:t>berpengalaman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melebihi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dua</a:t>
                      </a:r>
                      <a:r>
                        <a:rPr lang="en-MY" sz="4400" baseline="0" dirty="0" smtClean="0"/>
                        <a:t> (2) </a:t>
                      </a:r>
                      <a:r>
                        <a:rPr lang="en-MY" sz="4400" baseline="0" dirty="0" err="1" smtClean="0"/>
                        <a:t>tahun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2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/>
                        <a:t>Penglibatan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err="1"/>
                        <a:t>peringkat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tertinggi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kakitangan</a:t>
                      </a:r>
                      <a:r>
                        <a:rPr lang="en-MY" sz="4400" baseline="0" dirty="0"/>
                        <a:t> Firma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perbincangan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 smtClean="0"/>
                        <a:t>dengan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pihak</a:t>
                      </a:r>
                      <a:r>
                        <a:rPr lang="en-MY" sz="4400" baseline="0" dirty="0" smtClean="0"/>
                        <a:t> PEKEMA </a:t>
                      </a:r>
                      <a:r>
                        <a:rPr lang="en-MY" sz="4400" baseline="0" dirty="0" err="1"/>
                        <a:t>dan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smtClean="0"/>
                        <a:t>proses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3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Data-data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calon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dimasukkan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didalam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dua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(2)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minggu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sebelum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en-MY" sz="44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4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 smtClean="0"/>
                        <a:t>Sistem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kelengkapan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komputer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dipasang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ujian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terakhir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dilakukan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tiga</a:t>
                      </a:r>
                      <a:r>
                        <a:rPr lang="en-MY" sz="4400" baseline="0" dirty="0" smtClean="0"/>
                        <a:t> (3) </a:t>
                      </a:r>
                      <a:r>
                        <a:rPr lang="en-MY" sz="4400" baseline="0" dirty="0" err="1" smtClean="0"/>
                        <a:t>hari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sebelum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tarikh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5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sebenar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hanya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dipasang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dikawal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sepenuhnya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oleh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pihak</a:t>
                      </a:r>
                      <a:r>
                        <a:rPr lang="en-US" sz="4400" baseline="0" dirty="0" smtClean="0">
                          <a:latin typeface="+mn-lt"/>
                        </a:rPr>
                        <a:t> firma. </a:t>
                      </a:r>
                      <a:endParaRPr lang="en-US" sz="44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6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Menyediakan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borang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mengundi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secara</a:t>
                      </a:r>
                      <a:r>
                        <a:rPr lang="en-US" sz="4400" dirty="0" smtClean="0">
                          <a:latin typeface="+mn-lt"/>
                        </a:rPr>
                        <a:t> manual </a:t>
                      </a:r>
                      <a:r>
                        <a:rPr lang="en-US" sz="4400" dirty="0" err="1" smtClean="0">
                          <a:latin typeface="+mn-lt"/>
                        </a:rPr>
                        <a:t>jika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berlaku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masalah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atau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perkara</a:t>
                      </a:r>
                      <a:r>
                        <a:rPr lang="en-US" sz="4400" dirty="0" smtClean="0">
                          <a:latin typeface="+mn-lt"/>
                        </a:rPr>
                        <a:t> yang </a:t>
                      </a:r>
                      <a:r>
                        <a:rPr lang="en-US" sz="4400" dirty="0" err="1" smtClean="0">
                          <a:latin typeface="+mn-lt"/>
                        </a:rPr>
                        <a:t>tidak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diingini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7</a:t>
                      </a:r>
                      <a:endParaRPr lang="en-MY" sz="4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Mencetak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laporan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akhir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diserahkan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kepada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sekretariat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mesyuarat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17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535857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4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JADUAL PERLAKSANAAN PROJEK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4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JADUAL PERLAKSANAAN PROJEK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09120"/>
              </p:ext>
            </p:extLst>
          </p:nvPr>
        </p:nvGraphicFramePr>
        <p:xfrm>
          <a:off x="1430894" y="3342522"/>
          <a:ext cx="21171087" cy="8412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604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0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82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60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13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57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62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3343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BIL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AKTIVITI TERPERINCI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8/12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16/12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20/12-30/12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11/01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12/01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14/01</a:t>
                      </a:r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err="1"/>
                        <a:t>Perbincangan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/>
                        <a:t>dengan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 smtClean="0"/>
                        <a:t>pihak</a:t>
                      </a:r>
                      <a:r>
                        <a:rPr lang="en-MY" sz="3600" dirty="0" smtClean="0"/>
                        <a:t> PEKEMA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pembekal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Penambahbaikan</a:t>
                      </a:r>
                      <a:r>
                        <a:rPr lang="en-MY" sz="3600" baseline="0" dirty="0" smtClean="0"/>
                        <a:t> &amp; </a:t>
                      </a:r>
                      <a:r>
                        <a:rPr lang="en-MY" sz="3600" baseline="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 smtClean="0">
                          <a:latin typeface="+mn-lt"/>
                        </a:rPr>
                        <a:t>Memasukkan</a:t>
                      </a:r>
                      <a:r>
                        <a:rPr lang="en-US" sz="3600" dirty="0" smtClean="0">
                          <a:latin typeface="+mn-lt"/>
                        </a:rPr>
                        <a:t> data-data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calon</a:t>
                      </a:r>
                      <a:endParaRPr lang="en-MY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3600" dirty="0" err="1" smtClean="0"/>
                        <a:t>Pemasangan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</a:t>
                      </a:r>
                      <a:r>
                        <a:rPr lang="en-MY" sz="3600" dirty="0" err="1" smtClean="0"/>
                        <a:t>istem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kelengkapan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komputer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terakhir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akan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dilakukan</a:t>
                      </a:r>
                      <a:r>
                        <a:rPr lang="en-MY" sz="3600" baseline="0" dirty="0" smtClean="0"/>
                        <a:t> </a:t>
                      </a:r>
                      <a:endParaRPr lang="en-MY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pembetulan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semula</a:t>
                      </a:r>
                      <a:r>
                        <a:rPr lang="en-MY" sz="3600" baseline="0" dirty="0" smtClean="0"/>
                        <a:t> (</a:t>
                      </a:r>
                      <a:r>
                        <a:rPr lang="en-MY" sz="3600" baseline="0" dirty="0" err="1" smtClean="0"/>
                        <a:t>jika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ada</a:t>
                      </a:r>
                      <a:r>
                        <a:rPr lang="en-MY" sz="3600" baseline="0" dirty="0" smtClean="0"/>
                        <a:t>)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Pemasangan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sebenar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pemantauan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pengundian</a:t>
                      </a:r>
                      <a:r>
                        <a:rPr lang="en-MY" sz="3600" dirty="0" smtClean="0"/>
                        <a:t> &amp; </a:t>
                      </a:r>
                      <a:r>
                        <a:rPr lang="en-MY" sz="3600" dirty="0" err="1" smtClean="0"/>
                        <a:t>menyediakan</a:t>
                      </a:r>
                      <a:r>
                        <a:rPr lang="en-MY" sz="3600" baseline="0" dirty="0" smtClean="0"/>
                        <a:t>  </a:t>
                      </a:r>
                      <a:r>
                        <a:rPr lang="en-MY" sz="3600" baseline="0" dirty="0" err="1" smtClean="0"/>
                        <a:t>l</a:t>
                      </a:r>
                      <a:r>
                        <a:rPr lang="en-MY" sz="3600" dirty="0" err="1" smtClean="0"/>
                        <a:t>aporan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keputusan</a:t>
                      </a:r>
                      <a:r>
                        <a:rPr lang="en-MY" sz="3600" baseline="0" dirty="0" smtClean="0"/>
                        <a:t>.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19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732623" y="5377593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5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YURAN PERKHIDMATAN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Isi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Kandungan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82309" y="2152645"/>
            <a:ext cx="21614418" cy="1208769"/>
            <a:chOff x="1372684" y="2936195"/>
            <a:chExt cx="21614418" cy="1208769"/>
          </a:xfrm>
        </p:grpSpPr>
        <p:sp>
          <p:nvSpPr>
            <p:cNvPr id="24" name="Shape 305"/>
            <p:cNvSpPr/>
            <p:nvPr/>
          </p:nvSpPr>
          <p:spPr>
            <a:xfrm>
              <a:off x="1372684" y="2936195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5" name="Shape 308"/>
            <p:cNvSpPr txBox="1"/>
            <p:nvPr/>
          </p:nvSpPr>
          <p:spPr>
            <a:xfrm>
              <a:off x="1403610" y="3138924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1.0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76034" y="3039974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Latar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Belakang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3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74290" y="3711371"/>
            <a:ext cx="21614418" cy="1208769"/>
            <a:chOff x="1372684" y="5212017"/>
            <a:chExt cx="21614418" cy="1208769"/>
          </a:xfrm>
        </p:grpSpPr>
        <p:sp>
          <p:nvSpPr>
            <p:cNvPr id="26" name="Shape 305"/>
            <p:cNvSpPr/>
            <p:nvPr/>
          </p:nvSpPr>
          <p:spPr>
            <a:xfrm>
              <a:off x="1372684" y="5212017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7" name="Shape 308"/>
            <p:cNvSpPr txBox="1"/>
            <p:nvPr/>
          </p:nvSpPr>
          <p:spPr>
            <a:xfrm>
              <a:off x="1403610" y="5414746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2.0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76034" y="5448944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Objektif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11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2309" y="5267365"/>
            <a:ext cx="21614418" cy="1208769"/>
            <a:chOff x="1372684" y="7720256"/>
            <a:chExt cx="21614418" cy="1208769"/>
          </a:xfrm>
        </p:grpSpPr>
        <p:sp>
          <p:nvSpPr>
            <p:cNvPr id="30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1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3.0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Skop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Perlaksanaan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13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72784" y="6788183"/>
            <a:ext cx="21614418" cy="1208769"/>
            <a:chOff x="1372684" y="7720256"/>
            <a:chExt cx="21614418" cy="1208769"/>
          </a:xfrm>
        </p:grpSpPr>
        <p:sp>
          <p:nvSpPr>
            <p:cNvPr id="15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16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4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Jadual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Perlaksanaan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Projek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17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2309" y="9854180"/>
            <a:ext cx="21614418" cy="1208769"/>
            <a:chOff x="1372684" y="7720256"/>
            <a:chExt cx="21614418" cy="1208769"/>
          </a:xfrm>
        </p:grpSpPr>
        <p:sp>
          <p:nvSpPr>
            <p:cNvPr id="21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2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6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Hubungi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Kami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</a:t>
              </a:r>
              <a:r>
                <a:rPr lang="en-US" sz="44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22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82309" y="8317469"/>
            <a:ext cx="21614418" cy="1208769"/>
            <a:chOff x="1372684" y="7720256"/>
            <a:chExt cx="21614418" cy="1208769"/>
          </a:xfrm>
        </p:grpSpPr>
        <p:sp>
          <p:nvSpPr>
            <p:cNvPr id="32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3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5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Yuran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Perkhidmatan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19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461" y="11382604"/>
            <a:ext cx="21614418" cy="1208769"/>
            <a:chOff x="1372684" y="7720256"/>
            <a:chExt cx="21614418" cy="1208769"/>
          </a:xfrm>
        </p:grpSpPr>
        <p:sp>
          <p:nvSpPr>
            <p:cNvPr id="36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7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7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Lampiran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24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0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5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Yuran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Perkhidmatan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10873"/>
              </p:ext>
            </p:extLst>
          </p:nvPr>
        </p:nvGraphicFramePr>
        <p:xfrm>
          <a:off x="1053403" y="4035972"/>
          <a:ext cx="22446352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Penambaikan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pemasangan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pengujian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18,000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10685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endParaRPr lang="en-MY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) 1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pengurus</a:t>
                      </a:r>
                      <a:endParaRPr lang="en-US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ii)10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pegawai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 iii) 2 </a:t>
                      </a:r>
                      <a:r>
                        <a:rPr lang="en-US" sz="4000" b="0" i="1" baseline="0" dirty="0" smtClean="0">
                          <a:latin typeface="Century Gothic" panose="020B0502020202020204" pitchFamily="34" charset="0"/>
                        </a:rPr>
                        <a:t>IT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Kos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logistik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perjalanan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sebelum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GST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30,000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GST 6%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1,800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keseluruhan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31,800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5259" y="2872016"/>
            <a:ext cx="960333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Yuran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sewaan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433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5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Yuran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Perkhidmatan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88280"/>
              </p:ext>
            </p:extLst>
          </p:nvPr>
        </p:nvGraphicFramePr>
        <p:xfrm>
          <a:off x="1053403" y="4035972"/>
          <a:ext cx="22446352" cy="926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Penambaikan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pemasangan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pengujian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18,000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10685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endParaRPr lang="en-MY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) 1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pengurus</a:t>
                      </a:r>
                      <a:endParaRPr lang="en-US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ii)10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pegawai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 iii) 2 </a:t>
                      </a:r>
                      <a:r>
                        <a:rPr lang="en-US" sz="4000" b="0" i="1" baseline="0" dirty="0" smtClean="0">
                          <a:latin typeface="Century Gothic" panose="020B0502020202020204" pitchFamily="34" charset="0"/>
                        </a:rPr>
                        <a:t>IT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0889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Sewa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komputer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RM 250 x 2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hari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x 11 laptop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5,500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Kos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logistik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perjalanan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sebelum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GST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35,500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GST 6%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2,130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keseluruhan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37,630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5259" y="2872016"/>
            <a:ext cx="836261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Yuran</a:t>
            </a:r>
            <a:r>
              <a:rPr lang="en-US" dirty="0" smtClean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sewaan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517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073662" y="3507416"/>
            <a:ext cx="6213229" cy="71840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89000" y="5383888"/>
            <a:ext cx="4988295" cy="486288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Ibu</a:t>
            </a:r>
            <a:r>
              <a:rPr lang="en-US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Pejabat</a:t>
            </a:r>
            <a:endParaRPr lang="en-US" sz="4300" dirty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—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555,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Jalan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Utara 1,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Taman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68100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Batu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Caves,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Selangor, Malaysia.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Tel: +603-6185 9970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Faks</a:t>
            </a:r>
            <a:r>
              <a:rPr lang="en-US" sz="2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+603-6184 2524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Emel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: info@salihin.com.my</a:t>
            </a: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11823279" y="4409102"/>
            <a:ext cx="804438" cy="508000"/>
            <a:chOff x="2228" y="4141"/>
            <a:chExt cx="190" cy="120"/>
          </a:xfrm>
          <a:solidFill>
            <a:schemeClr val="bg1"/>
          </a:solidFill>
        </p:grpSpPr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2228" y="4141"/>
              <a:ext cx="190" cy="121"/>
            </a:xfrm>
            <a:custGeom>
              <a:avLst/>
              <a:gdLst>
                <a:gd name="T0" fmla="*/ 815 w 844"/>
                <a:gd name="T1" fmla="*/ 535 h 536"/>
                <a:gd name="T2" fmla="*/ 815 w 844"/>
                <a:gd name="T3" fmla="*/ 535 h 536"/>
                <a:gd name="T4" fmla="*/ 36 w 844"/>
                <a:gd name="T5" fmla="*/ 535 h 536"/>
                <a:gd name="T6" fmla="*/ 0 w 844"/>
                <a:gd name="T7" fmla="*/ 517 h 536"/>
                <a:gd name="T8" fmla="*/ 0 w 844"/>
                <a:gd name="T9" fmla="*/ 27 h 536"/>
                <a:gd name="T10" fmla="*/ 36 w 844"/>
                <a:gd name="T11" fmla="*/ 0 h 536"/>
                <a:gd name="T12" fmla="*/ 815 w 844"/>
                <a:gd name="T13" fmla="*/ 0 h 536"/>
                <a:gd name="T14" fmla="*/ 843 w 844"/>
                <a:gd name="T15" fmla="*/ 27 h 536"/>
                <a:gd name="T16" fmla="*/ 843 w 844"/>
                <a:gd name="T17" fmla="*/ 517 h 536"/>
                <a:gd name="T18" fmla="*/ 815 w 844"/>
                <a:gd name="T19" fmla="*/ 535 h 536"/>
                <a:gd name="T20" fmla="*/ 36 w 844"/>
                <a:gd name="T21" fmla="*/ 517 h 536"/>
                <a:gd name="T22" fmla="*/ 36 w 844"/>
                <a:gd name="T23" fmla="*/ 517 h 536"/>
                <a:gd name="T24" fmla="*/ 797 w 844"/>
                <a:gd name="T25" fmla="*/ 517 h 536"/>
                <a:gd name="T26" fmla="*/ 797 w 844"/>
                <a:gd name="T27" fmla="*/ 36 h 536"/>
                <a:gd name="T28" fmla="*/ 36 w 844"/>
                <a:gd name="T29" fmla="*/ 36 h 536"/>
                <a:gd name="T30" fmla="*/ 36 w 844"/>
                <a:gd name="T31" fmla="*/ 517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536">
                  <a:moveTo>
                    <a:pt x="815" y="535"/>
                  </a:moveTo>
                  <a:lnTo>
                    <a:pt x="815" y="535"/>
                  </a:lnTo>
                  <a:cubicBezTo>
                    <a:pt x="36" y="535"/>
                    <a:pt x="36" y="535"/>
                    <a:pt x="36" y="535"/>
                  </a:cubicBezTo>
                  <a:cubicBezTo>
                    <a:pt x="9" y="535"/>
                    <a:pt x="0" y="526"/>
                    <a:pt x="0" y="5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9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24" y="0"/>
                    <a:pt x="843" y="9"/>
                    <a:pt x="843" y="27"/>
                  </a:cubicBezTo>
                  <a:cubicBezTo>
                    <a:pt x="843" y="517"/>
                    <a:pt x="843" y="517"/>
                    <a:pt x="843" y="517"/>
                  </a:cubicBezTo>
                  <a:cubicBezTo>
                    <a:pt x="843" y="526"/>
                    <a:pt x="824" y="535"/>
                    <a:pt x="815" y="535"/>
                  </a:cubicBezTo>
                  <a:close/>
                  <a:moveTo>
                    <a:pt x="36" y="517"/>
                  </a:moveTo>
                  <a:lnTo>
                    <a:pt x="36" y="517"/>
                  </a:lnTo>
                  <a:cubicBezTo>
                    <a:pt x="797" y="517"/>
                    <a:pt x="797" y="517"/>
                    <a:pt x="797" y="517"/>
                  </a:cubicBezTo>
                  <a:cubicBezTo>
                    <a:pt x="797" y="36"/>
                    <a:pt x="797" y="36"/>
                    <a:pt x="797" y="36"/>
                  </a:cubicBezTo>
                  <a:cubicBezTo>
                    <a:pt x="36" y="36"/>
                    <a:pt x="36" y="36"/>
                    <a:pt x="36" y="36"/>
                  </a:cubicBezTo>
                  <a:lnTo>
                    <a:pt x="36" y="51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228" y="4197"/>
              <a:ext cx="190" cy="65"/>
            </a:xfrm>
            <a:custGeom>
              <a:avLst/>
              <a:gdLst>
                <a:gd name="T0" fmla="*/ 815 w 844"/>
                <a:gd name="T1" fmla="*/ 290 h 291"/>
                <a:gd name="T2" fmla="*/ 815 w 844"/>
                <a:gd name="T3" fmla="*/ 290 h 291"/>
                <a:gd name="T4" fmla="*/ 36 w 844"/>
                <a:gd name="T5" fmla="*/ 290 h 291"/>
                <a:gd name="T6" fmla="*/ 9 w 844"/>
                <a:gd name="T7" fmla="*/ 290 h 291"/>
                <a:gd name="T8" fmla="*/ 0 w 844"/>
                <a:gd name="T9" fmla="*/ 281 h 291"/>
                <a:gd name="T10" fmla="*/ 272 w 844"/>
                <a:gd name="T11" fmla="*/ 0 h 291"/>
                <a:gd name="T12" fmla="*/ 417 w 844"/>
                <a:gd name="T13" fmla="*/ 145 h 291"/>
                <a:gd name="T14" fmla="*/ 562 w 844"/>
                <a:gd name="T15" fmla="*/ 0 h 291"/>
                <a:gd name="T16" fmla="*/ 843 w 844"/>
                <a:gd name="T17" fmla="*/ 281 h 291"/>
                <a:gd name="T18" fmla="*/ 824 w 844"/>
                <a:gd name="T19" fmla="*/ 290 h 291"/>
                <a:gd name="T20" fmla="*/ 815 w 844"/>
                <a:gd name="T21" fmla="*/ 290 h 291"/>
                <a:gd name="T22" fmla="*/ 272 w 844"/>
                <a:gd name="T23" fmla="*/ 54 h 291"/>
                <a:gd name="T24" fmla="*/ 272 w 844"/>
                <a:gd name="T25" fmla="*/ 54 h 291"/>
                <a:gd name="T26" fmla="*/ 63 w 844"/>
                <a:gd name="T27" fmla="*/ 272 h 291"/>
                <a:gd name="T28" fmla="*/ 779 w 844"/>
                <a:gd name="T29" fmla="*/ 272 h 291"/>
                <a:gd name="T30" fmla="*/ 562 w 844"/>
                <a:gd name="T31" fmla="*/ 54 h 291"/>
                <a:gd name="T32" fmla="*/ 444 w 844"/>
                <a:gd name="T33" fmla="*/ 172 h 291"/>
                <a:gd name="T34" fmla="*/ 408 w 844"/>
                <a:gd name="T35" fmla="*/ 172 h 291"/>
                <a:gd name="T36" fmla="*/ 272 w 844"/>
                <a:gd name="T37" fmla="*/ 5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4" h="291">
                  <a:moveTo>
                    <a:pt x="815" y="290"/>
                  </a:moveTo>
                  <a:lnTo>
                    <a:pt x="815" y="290"/>
                  </a:lnTo>
                  <a:cubicBezTo>
                    <a:pt x="36" y="290"/>
                    <a:pt x="36" y="290"/>
                    <a:pt x="36" y="290"/>
                  </a:cubicBezTo>
                  <a:cubicBezTo>
                    <a:pt x="27" y="290"/>
                    <a:pt x="27" y="290"/>
                    <a:pt x="9" y="29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417" y="145"/>
                    <a:pt x="417" y="145"/>
                    <a:pt x="417" y="145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843" y="281"/>
                    <a:pt x="843" y="281"/>
                    <a:pt x="843" y="281"/>
                  </a:cubicBezTo>
                  <a:cubicBezTo>
                    <a:pt x="824" y="290"/>
                    <a:pt x="824" y="290"/>
                    <a:pt x="824" y="290"/>
                  </a:cubicBezTo>
                  <a:lnTo>
                    <a:pt x="815" y="290"/>
                  </a:lnTo>
                  <a:close/>
                  <a:moveTo>
                    <a:pt x="272" y="54"/>
                  </a:moveTo>
                  <a:lnTo>
                    <a:pt x="272" y="54"/>
                  </a:lnTo>
                  <a:cubicBezTo>
                    <a:pt x="63" y="272"/>
                    <a:pt x="63" y="272"/>
                    <a:pt x="63" y="272"/>
                  </a:cubicBezTo>
                  <a:cubicBezTo>
                    <a:pt x="779" y="272"/>
                    <a:pt x="779" y="272"/>
                    <a:pt x="779" y="272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444" y="172"/>
                    <a:pt x="444" y="172"/>
                    <a:pt x="444" y="172"/>
                  </a:cubicBezTo>
                  <a:cubicBezTo>
                    <a:pt x="435" y="190"/>
                    <a:pt x="408" y="190"/>
                    <a:pt x="408" y="172"/>
                  </a:cubicBezTo>
                  <a:lnTo>
                    <a:pt x="272" y="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4"/>
            <p:cNvSpPr>
              <a:spLocks noChangeArrowheads="1"/>
            </p:cNvSpPr>
            <p:nvPr/>
          </p:nvSpPr>
          <p:spPr bwMode="auto">
            <a:xfrm>
              <a:off x="2228" y="4141"/>
              <a:ext cx="190" cy="98"/>
            </a:xfrm>
            <a:custGeom>
              <a:avLst/>
              <a:gdLst>
                <a:gd name="T0" fmla="*/ 417 w 844"/>
                <a:gd name="T1" fmla="*/ 435 h 436"/>
                <a:gd name="T2" fmla="*/ 417 w 844"/>
                <a:gd name="T3" fmla="*/ 435 h 436"/>
                <a:gd name="T4" fmla="*/ 408 w 844"/>
                <a:gd name="T5" fmla="*/ 417 h 436"/>
                <a:gd name="T6" fmla="*/ 0 w 844"/>
                <a:gd name="T7" fmla="*/ 27 h 436"/>
                <a:gd name="T8" fmla="*/ 9 w 844"/>
                <a:gd name="T9" fmla="*/ 9 h 436"/>
                <a:gd name="T10" fmla="*/ 36 w 844"/>
                <a:gd name="T11" fmla="*/ 0 h 436"/>
                <a:gd name="T12" fmla="*/ 815 w 844"/>
                <a:gd name="T13" fmla="*/ 0 h 436"/>
                <a:gd name="T14" fmla="*/ 824 w 844"/>
                <a:gd name="T15" fmla="*/ 9 h 436"/>
                <a:gd name="T16" fmla="*/ 843 w 844"/>
                <a:gd name="T17" fmla="*/ 27 h 436"/>
                <a:gd name="T18" fmla="*/ 444 w 844"/>
                <a:gd name="T19" fmla="*/ 417 h 436"/>
                <a:gd name="T20" fmla="*/ 417 w 844"/>
                <a:gd name="T21" fmla="*/ 435 h 436"/>
                <a:gd name="T22" fmla="*/ 63 w 844"/>
                <a:gd name="T23" fmla="*/ 36 h 436"/>
                <a:gd name="T24" fmla="*/ 63 w 844"/>
                <a:gd name="T25" fmla="*/ 36 h 436"/>
                <a:gd name="T26" fmla="*/ 417 w 844"/>
                <a:gd name="T27" fmla="*/ 390 h 436"/>
                <a:gd name="T28" fmla="*/ 779 w 844"/>
                <a:gd name="T29" fmla="*/ 36 h 436"/>
                <a:gd name="T30" fmla="*/ 63 w 844"/>
                <a:gd name="T31" fmla="*/ 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436">
                  <a:moveTo>
                    <a:pt x="417" y="435"/>
                  </a:moveTo>
                  <a:lnTo>
                    <a:pt x="417" y="435"/>
                  </a:lnTo>
                  <a:lnTo>
                    <a:pt x="408" y="417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7" y="0"/>
                    <a:pt x="27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15" y="0"/>
                    <a:pt x="824" y="0"/>
                    <a:pt x="824" y="9"/>
                  </a:cubicBezTo>
                  <a:cubicBezTo>
                    <a:pt x="843" y="27"/>
                    <a:pt x="843" y="27"/>
                    <a:pt x="843" y="27"/>
                  </a:cubicBezTo>
                  <a:cubicBezTo>
                    <a:pt x="444" y="417"/>
                    <a:pt x="444" y="417"/>
                    <a:pt x="444" y="417"/>
                  </a:cubicBezTo>
                  <a:cubicBezTo>
                    <a:pt x="435" y="417"/>
                    <a:pt x="435" y="435"/>
                    <a:pt x="417" y="435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ubicBezTo>
                    <a:pt x="417" y="390"/>
                    <a:pt x="417" y="390"/>
                    <a:pt x="417" y="390"/>
                  </a:cubicBezTo>
                  <a:cubicBezTo>
                    <a:pt x="779" y="36"/>
                    <a:pt x="779" y="36"/>
                    <a:pt x="779" y="36"/>
                  </a:cubicBezTo>
                  <a:lnTo>
                    <a:pt x="63" y="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305" y="11640175"/>
            <a:ext cx="4045941" cy="1124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43005" y="11317748"/>
            <a:ext cx="4988295" cy="492453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Ikuti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Kami di Media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Hubungi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Kami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12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5751004"/>
            <a:ext cx="7432431" cy="1545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4183" y="7486502"/>
            <a:ext cx="21586688" cy="144656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www.salihin.com.my | www.salihinpremier.com</a:t>
            </a:r>
          </a:p>
          <a:p>
            <a:pPr algn="ctr"/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line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1 300 88 5678 </a:t>
            </a:r>
          </a:p>
        </p:txBody>
      </p:sp>
    </p:spTree>
    <p:extLst>
      <p:ext uri="{BB962C8B-B14F-4D97-AF65-F5344CB8AC3E}">
        <p14:creationId xmlns:p14="http://schemas.microsoft.com/office/powerpoint/2010/main" val="2756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24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149390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6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LAMPIRAN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25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394486" y="5407571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143000" indent="-1143000">
              <a:buFont typeface="+mj-lt"/>
              <a:buAutoNum type="romanUcPeriod"/>
            </a:pP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LANGKAH-LANGKAH PEMILIHAN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5375" y="20529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37" y="2481525"/>
            <a:ext cx="2913063" cy="252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787" y="2481525"/>
            <a:ext cx="2913063" cy="252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37" y="2481525"/>
            <a:ext cx="2913063" cy="2524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037" y="2481525"/>
            <a:ext cx="2913063" cy="2524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327">
            <a:off x="3017366" y="5288077"/>
            <a:ext cx="2731443" cy="37897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327">
            <a:off x="7913216" y="5288077"/>
            <a:ext cx="2731443" cy="37897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327">
            <a:off x="12719697" y="5288077"/>
            <a:ext cx="2731443" cy="37897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327">
            <a:off x="17762066" y="5288077"/>
            <a:ext cx="2731443" cy="37897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0008" y="10093464"/>
            <a:ext cx="23749322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berdaftar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sekteriat</a:t>
            </a:r>
            <a:r>
              <a:rPr lang="en-US" dirty="0" smtClean="0"/>
              <a:t> 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Menandatangani</a:t>
            </a:r>
            <a:r>
              <a:rPr lang="en-US" dirty="0" smtClean="0"/>
              <a:t> di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pendaftaran</a:t>
            </a:r>
            <a:r>
              <a:rPr lang="en-US" dirty="0" smtClean="0"/>
              <a:t> </a:t>
            </a:r>
            <a:r>
              <a:rPr lang="en-US" dirty="0" err="1" smtClean="0"/>
              <a:t>mengikut</a:t>
            </a:r>
            <a:r>
              <a:rPr lang="en-US" dirty="0" smtClean="0"/>
              <a:t> </a:t>
            </a:r>
            <a:r>
              <a:rPr lang="en-US" dirty="0" err="1" smtClean="0"/>
              <a:t>nombor</a:t>
            </a:r>
            <a:r>
              <a:rPr lang="en-US" dirty="0" smtClean="0"/>
              <a:t> </a:t>
            </a:r>
            <a:r>
              <a:rPr lang="en-US" dirty="0" err="1" smtClean="0"/>
              <a:t>ahli</a:t>
            </a:r>
            <a:r>
              <a:rPr lang="en-US" dirty="0" smtClean="0"/>
              <a:t> yang </a:t>
            </a:r>
            <a:r>
              <a:rPr lang="en-US" dirty="0" err="1" smtClean="0"/>
              <a:t>tertera</a:t>
            </a:r>
            <a:r>
              <a:rPr lang="en-US" dirty="0" smtClean="0"/>
              <a:t> di </a:t>
            </a:r>
            <a:r>
              <a:rPr lang="en-US" dirty="0" err="1" smtClean="0"/>
              <a:t>kad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diberikan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3876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-241934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1.0 LATAR BELAKANG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27976" r="819" b="16538"/>
          <a:stretch/>
        </p:blipFill>
        <p:spPr>
          <a:xfrm>
            <a:off x="0" y="-1454"/>
            <a:ext cx="24387626" cy="54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103"/>
          <p:cNvSpPr txBox="1"/>
          <p:nvPr/>
        </p:nvSpPr>
        <p:spPr>
          <a:xfrm>
            <a:off x="1337099" y="5197781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924303" y="6618613"/>
            <a:ext cx="3428614" cy="697368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924303" y="6630510"/>
            <a:ext cx="3428163" cy="683265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fima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perakaunan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Malaysia 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terpilih</a:t>
            </a:r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Salihin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berdedikasi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mewujudkan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nilai-nilai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memberi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tumpuan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kepuasan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pertumbuhan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pelanggan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proses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dalaman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perniagaan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sangat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baik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pembangunan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sumber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modal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insan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unggul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90" y="12301044"/>
            <a:ext cx="8567902" cy="102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787" y="12538418"/>
            <a:ext cx="3484563" cy="784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327" y="6185101"/>
            <a:ext cx="1888547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Ditubuhkan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2002,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jenama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sekumpulan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bebas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berasingan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menyediakan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spektrum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luas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membantu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melihat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mengambil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peluang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kewangan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percukaian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langsung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GST) audit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jaminan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tadbir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perniagaan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IT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bumiputera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semakin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meningkat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naik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hampir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cekap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berlatar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belakang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berbeza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berpemikiran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kepakaran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pengalaman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9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seluruh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negara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/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sijil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MSC Malaysia Status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pensijilan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1-InnoCERT,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GST,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Modal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Sekuriti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juga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Auditor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Kepentingan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Awam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Lembaga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Pemantauan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(AOB),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Juruaudit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PPK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UK, an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approved Cooperative Auditor with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uruaudit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Pengendali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Latihan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Sumber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Dana Pembangunan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Manusia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(HRDF).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itu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ahli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i2an,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rangkaian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global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berpangkalan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Paris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memenangi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Anugerah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Enterprise 50 (E50)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rekod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prestasi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baik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membolehkan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memberi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berkualiti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tanpa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menjejaskan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kami.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meneruskan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kejayaannya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menjadi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firma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pertama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dunia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memperkenalkan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i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Teaching Accountancy Firm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(TAF)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merapatkan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jurang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teori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praktis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5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70" y="3124691"/>
            <a:ext cx="2595676" cy="2625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35032" y="3729476"/>
            <a:ext cx="7628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Salihin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Abang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Founder/Managing Partner/CEO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User\Desktop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0899" y="6606610"/>
            <a:ext cx="9968474" cy="54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792" y="9385310"/>
            <a:ext cx="9589857" cy="23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657" y="6544349"/>
            <a:ext cx="6872126" cy="23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 anchor="ctr"/>
          <a:lstStyle/>
          <a:p>
            <a:fld id="{C9468CE9-3F3D-1446-A027-4B4CDD3883B0}" type="slidenum">
              <a:rPr lang="en-US" sz="20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Barisan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Pengurusan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1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6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194891" y="3762338"/>
            <a:ext cx="20838588" cy="9244921"/>
            <a:chOff x="344487" y="1818503"/>
            <a:chExt cx="8798856" cy="4048768"/>
          </a:xfrm>
        </p:grpSpPr>
        <p:grpSp>
          <p:nvGrpSpPr>
            <p:cNvPr id="96" name="Group 95"/>
            <p:cNvGrpSpPr/>
            <p:nvPr/>
          </p:nvGrpSpPr>
          <p:grpSpPr>
            <a:xfrm>
              <a:off x="368942" y="1836487"/>
              <a:ext cx="2771831" cy="1896341"/>
              <a:chOff x="360940" y="1453073"/>
              <a:chExt cx="2854212" cy="1631114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369531" y="1460244"/>
                <a:ext cx="2845621" cy="1623943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5" name="Round Same Side Corner Rectangle 114"/>
              <p:cNvSpPr/>
              <p:nvPr/>
            </p:nvSpPr>
            <p:spPr>
              <a:xfrm>
                <a:off x="360940" y="1453073"/>
                <a:ext cx="2854212" cy="401858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69531" y="1798330"/>
                <a:ext cx="2845621" cy="1182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Berkanun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Penyusunan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MPERS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/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MFRS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121109" y="1563250"/>
                <a:ext cx="1292676" cy="173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AUDIT &amp; JAMINAN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288677" y="1818503"/>
              <a:ext cx="2866345" cy="1914327"/>
              <a:chOff x="369766" y="3346665"/>
              <a:chExt cx="2899277" cy="2056148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378205" y="3374937"/>
                <a:ext cx="2890837" cy="202787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Round Same Side Corner Rectangle 110"/>
              <p:cNvSpPr/>
              <p:nvPr/>
            </p:nvSpPr>
            <p:spPr>
              <a:xfrm>
                <a:off x="369766" y="3346665"/>
                <a:ext cx="2899277" cy="521131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37278" y="4027173"/>
                <a:ext cx="2789537" cy="1237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: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GST-03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untuk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pengguna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SPS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Set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atau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Laporan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07324" y="3498600"/>
                <a:ext cx="2328537" cy="21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GST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&amp;</a:t>
                </a:r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PERAKAUNAN PERNIAGAAN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323337" y="1819795"/>
              <a:ext cx="2820006" cy="4047476"/>
              <a:chOff x="3272614" y="1484485"/>
              <a:chExt cx="4536505" cy="1600941"/>
            </a:xfrm>
          </p:grpSpPr>
          <p:sp>
            <p:nvSpPr>
              <p:cNvPr id="105" name="Rounded Rectangle 104"/>
              <p:cNvSpPr/>
              <p:nvPr/>
            </p:nvSpPr>
            <p:spPr>
              <a:xfrm>
                <a:off x="3272614" y="1494387"/>
                <a:ext cx="4536505" cy="1591039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6" name="Round Same Side Corner Rectangle 105"/>
              <p:cNvSpPr/>
              <p:nvPr/>
            </p:nvSpPr>
            <p:spPr>
              <a:xfrm>
                <a:off x="3272614" y="1484485"/>
                <a:ext cx="4536504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05100" y="1738947"/>
                <a:ext cx="4477173" cy="124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Aliran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Tunai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Penjagaan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Rekod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Kawalan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Transaksi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Khas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Transfer of Going Concern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Bulanan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GST-03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Pemantauan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TAP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Pelarasan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Tahunan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Lataihan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648020" y="1544102"/>
                <a:ext cx="1785714" cy="79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GST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344487" y="3881337"/>
              <a:ext cx="5880038" cy="1985930"/>
              <a:chOff x="3545610" y="3337061"/>
              <a:chExt cx="4434342" cy="1124137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3545728" y="3356992"/>
                <a:ext cx="4381811" cy="110420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Round Same Side Corner Rectangle 100"/>
              <p:cNvSpPr/>
              <p:nvPr/>
            </p:nvSpPr>
            <p:spPr>
              <a:xfrm>
                <a:off x="3545610" y="3337061"/>
                <a:ext cx="4381929" cy="23936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642237" y="3759220"/>
                <a:ext cx="2196933" cy="526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Penggabugan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Korporat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Dokumentasi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664416" y="3404592"/>
                <a:ext cx="2144317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CUKAI LANGSUNG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793933" y="3707573"/>
                <a:ext cx="2186019" cy="65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Perunding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Antarabangsa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Hartanah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  <a:t>Perkhidmatan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84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7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57047" y="3760190"/>
            <a:ext cx="20091429" cy="9450478"/>
            <a:chOff x="344480" y="1806437"/>
            <a:chExt cx="8798941" cy="4138791"/>
          </a:xfrm>
        </p:grpSpPr>
        <p:sp>
          <p:nvSpPr>
            <p:cNvPr id="30" name="TextBox 29"/>
            <p:cNvSpPr txBox="1"/>
            <p:nvPr/>
          </p:nvSpPr>
          <p:spPr>
            <a:xfrm>
              <a:off x="845543" y="1897835"/>
              <a:ext cx="1778628" cy="36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GOVERNANCE &amp;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CORPORATE SECRETARIAL</a:t>
              </a:r>
              <a:endPara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8555" y="1806437"/>
              <a:ext cx="4434541" cy="2333312"/>
              <a:chOff x="-2594022" y="3333707"/>
              <a:chExt cx="4485491" cy="2506177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-2590366" y="3346664"/>
                <a:ext cx="4472433" cy="2493220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Round Same Side Corner Rectangle 43"/>
              <p:cNvSpPr/>
              <p:nvPr/>
            </p:nvSpPr>
            <p:spPr>
              <a:xfrm>
                <a:off x="-2594022" y="3333707"/>
                <a:ext cx="4485491" cy="55362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2491610" y="4083526"/>
                <a:ext cx="4315714" cy="147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Due Diligence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Projek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Business Intelligence</a:t>
                </a:r>
              </a:p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Sourcing/Outsourcing</a:t>
                </a: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Enterprise Resource Planning (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ERP)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Penciptaan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Penyesuaian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-1227500" y="3485691"/>
                <a:ext cx="1922664" cy="21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PEUNDINGAN IT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035737" y="1819808"/>
              <a:ext cx="4107613" cy="2319941"/>
              <a:chOff x="1201265" y="1484485"/>
              <a:chExt cx="6607854" cy="917629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201265" y="1494387"/>
                <a:ext cx="6607854" cy="907727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0" name="Round Same Side Corner Rectangle 39"/>
              <p:cNvSpPr/>
              <p:nvPr/>
            </p:nvSpPr>
            <p:spPr>
              <a:xfrm>
                <a:off x="1201266" y="1484485"/>
                <a:ext cx="6607853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09983" y="1682367"/>
                <a:ext cx="6521431" cy="719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Pengstrukturan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Produk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Perbankan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Perlindungan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: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Penghantaran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Sukuk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Ekuiti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Persendirian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Penubuhan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Bank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Zakat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Waqf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(SPS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Program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Penyelidikan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Pembangunan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Luaran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Pemeriksaan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Undang-Undang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39864" y="1544102"/>
                <a:ext cx="4729885" cy="7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&amp; AUDIT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SHARIAH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4480" y="4250152"/>
              <a:ext cx="8798941" cy="1695076"/>
              <a:chOff x="3545610" y="3545837"/>
              <a:chExt cx="6635590" cy="95950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545728" y="3565766"/>
                <a:ext cx="6635411" cy="939572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Round Same Side Corner Rectangle 34"/>
              <p:cNvSpPr/>
              <p:nvPr/>
            </p:nvSpPr>
            <p:spPr>
              <a:xfrm>
                <a:off x="3545610" y="3545837"/>
                <a:ext cx="6635590" cy="277424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85416" y="3872471"/>
                <a:ext cx="3326833" cy="52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Perusahaan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Perniagaan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Due Diligence</a:t>
                </a:r>
                <a:endParaRPr lang="en-US" sz="22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Analisis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Modal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Permulaan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2205" y="3608293"/>
                <a:ext cx="3247156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TRANSAKSI &amp; KEWANGAN KORPORAT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781735" y="3877062"/>
                <a:ext cx="2624949" cy="61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Management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Buy-In(MBI) / Buy-Out (MBO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Infrastruktur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Projek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Post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IPO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Penstrukturan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Semula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Kenaikan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Pentadbiran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Pengganbungan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Pemisahan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05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1" y="2740219"/>
            <a:ext cx="19970749" cy="105243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23562367" y="13004800"/>
            <a:ext cx="824808" cy="457199"/>
          </a:xfrm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3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9</a:t>
            </a:fld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400414" y="1916924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Senarai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Pelanggan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Kami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4689" y="2834261"/>
            <a:ext cx="21938877" cy="1723561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just"/>
            <a:r>
              <a:rPr lang="en-SG" sz="32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SG" sz="32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termasuklah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berkorporat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yayasan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organisasi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tidak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berkeuntungan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badan-badan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berkaitan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institusi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pendidikan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Kepelbagaian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mereka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merentasi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sektor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ekonomi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SG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C:\Users\User\Desktop\client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22" y="4779351"/>
            <a:ext cx="3538535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lient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6121863"/>
            <a:ext cx="1216821" cy="118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client\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9659328"/>
            <a:ext cx="1376648" cy="16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lient\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03" y="12194051"/>
            <a:ext cx="2519330" cy="8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client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91" y="11970726"/>
            <a:ext cx="1231900" cy="1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client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90" y="6130316"/>
            <a:ext cx="1621959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client\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58" y="7831928"/>
            <a:ext cx="1215021" cy="13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client\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09" y="4663861"/>
            <a:ext cx="1051717" cy="10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client\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08" y="9871304"/>
            <a:ext cx="1529323" cy="12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client\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3" y="7906634"/>
            <a:ext cx="1741487" cy="9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client\1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15" y="12082131"/>
            <a:ext cx="1950246" cy="9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client\1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9998101"/>
            <a:ext cx="1393473" cy="9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client\19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7982242"/>
            <a:ext cx="1353483" cy="10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client\2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727" y="6309488"/>
            <a:ext cx="1464223" cy="11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client\1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28" y="4811206"/>
            <a:ext cx="1811822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Desktop\client\1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39" y="12068964"/>
            <a:ext cx="1070482" cy="10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User\Desktop\client\1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52" y="9713562"/>
            <a:ext cx="1925637" cy="15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ser\Desktop\client\1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96" y="7906634"/>
            <a:ext cx="912751" cy="13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User\Desktop\client\1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74" y="6370820"/>
            <a:ext cx="1117997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User\Desktop\client\1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20" y="4476139"/>
            <a:ext cx="1460898" cy="14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User\Desktop\client\30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332" y="11970726"/>
            <a:ext cx="853898" cy="9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User\Desktop\client\2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232" y="9694512"/>
            <a:ext cx="1263781" cy="12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User\Desktop\client\22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082" y="8133724"/>
            <a:ext cx="1295617" cy="8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ser\Desktop\client\23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822" y="6227903"/>
            <a:ext cx="920139" cy="13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User\Desktop\client\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229" y="4830256"/>
            <a:ext cx="1668437" cy="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User\Desktop\client\25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888" y="11716501"/>
            <a:ext cx="2166937" cy="13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User\Desktop\client\2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440" y="10249926"/>
            <a:ext cx="2278435" cy="5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User\Desktop\client\27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12" y="8057041"/>
            <a:ext cx="1085560" cy="9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User\Desktop\client\28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967" y="6461291"/>
            <a:ext cx="1347787" cy="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User\Desktop\client\29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333" y="4607575"/>
            <a:ext cx="1139030" cy="11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User\Desktop\client\39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8117" y="9661073"/>
            <a:ext cx="1456075" cy="13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User\Desktop\client\31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393" y="6559186"/>
            <a:ext cx="1809973" cy="7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User\Desktop\client\32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893" y="4983993"/>
            <a:ext cx="1504392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User\Desktop\client\33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942" y="11969930"/>
            <a:ext cx="1070110" cy="10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User\Desktop\client\3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547" y="10119144"/>
            <a:ext cx="1971902" cy="5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User\Desktop\client\35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867" y="7622855"/>
            <a:ext cx="1772458" cy="17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User\Desktop\client\3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523" y="6375156"/>
            <a:ext cx="1187060" cy="12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User\Desktop\client\37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813" y="4633824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User\Desktop\client\38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345" y="8205317"/>
            <a:ext cx="2160035" cy="7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5249" y="4779351"/>
            <a:ext cx="609601" cy="8488926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204" y="11968708"/>
            <a:ext cx="2162939" cy="108147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10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BAAAA"/>
      </a:accent2>
      <a:accent3>
        <a:srgbClr val="3A5270"/>
      </a:accent3>
      <a:accent4>
        <a:srgbClr val="1D8EEA"/>
      </a:accent4>
      <a:accent5>
        <a:srgbClr val="5F5F80"/>
      </a:accent5>
      <a:accent6>
        <a:srgbClr val="CCCDC8"/>
      </a:accent6>
      <a:hlink>
        <a:srgbClr val="69E2DE"/>
      </a:hlink>
      <a:folHlink>
        <a:srgbClr val="4EAA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5709</TotalTime>
  <Words>2101</Words>
  <Application>Microsoft Office PowerPoint</Application>
  <PresentationFormat>Custom</PresentationFormat>
  <Paragraphs>426</Paragraphs>
  <Slides>27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Master</vt:lpstr>
      <vt:lpstr>CADANGAN PENAMBAHBAIKAN SISTEM E-VOTING DAN PEMANTAUAN PROSES PENGUNDIAN PEKEMA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User</cp:lastModifiedBy>
  <cp:revision>1238</cp:revision>
  <cp:lastPrinted>2016-12-07T04:05:17Z</cp:lastPrinted>
  <dcterms:created xsi:type="dcterms:W3CDTF">2014-12-02T17:36:54Z</dcterms:created>
  <dcterms:modified xsi:type="dcterms:W3CDTF">2016-12-19T09:54:52Z</dcterms:modified>
</cp:coreProperties>
</file>