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262" r:id="rId3"/>
    <p:sldId id="263" r:id="rId4"/>
    <p:sldId id="283" r:id="rId5"/>
    <p:sldId id="284" r:id="rId6"/>
    <p:sldId id="285" r:id="rId7"/>
    <p:sldId id="286" r:id="rId8"/>
    <p:sldId id="287" r:id="rId9"/>
    <p:sldId id="288" r:id="rId10"/>
    <p:sldId id="266" r:id="rId11"/>
    <p:sldId id="276" r:id="rId12"/>
    <p:sldId id="277" r:id="rId13"/>
    <p:sldId id="278" r:id="rId14"/>
    <p:sldId id="264" r:id="rId15"/>
    <p:sldId id="265" r:id="rId16"/>
    <p:sldId id="258" r:id="rId17"/>
    <p:sldId id="279" r:id="rId18"/>
    <p:sldId id="280" r:id="rId19"/>
    <p:sldId id="281" r:id="rId20"/>
    <p:sldId id="282" r:id="rId21"/>
    <p:sldId id="267" r:id="rId22"/>
    <p:sldId id="269" r:id="rId23"/>
    <p:sldId id="259" r:id="rId24"/>
    <p:sldId id="270" r:id="rId25"/>
    <p:sldId id="271" r:id="rId26"/>
    <p:sldId id="260" r:id="rId27"/>
    <p:sldId id="27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73AEC-997D-414B-99C3-BDB0A8D1C809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1D175-D7B3-4FB5-AAF9-2B42111377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955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1D175-D7B3-4FB5-AAF9-2B42111377B1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7425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250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6716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0502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2470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3636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130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6846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4804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798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874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569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E0F2B-1E1C-4F6D-BBE8-F10094D9F03D}" type="datetimeFigureOut">
              <a:rPr lang="en-MY" smtClean="0"/>
              <a:t>28/11/2015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75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Mock Up Report for </a:t>
            </a:r>
            <a:r>
              <a:rPr lang="en-US" dirty="0" err="1" smtClean="0"/>
              <a:t>Tekun</a:t>
            </a:r>
            <a:r>
              <a:rPr lang="en-US" dirty="0" smtClean="0"/>
              <a:t> Corp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8778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699590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9226" y="372902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3" y="372902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44949" y="382457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375105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375105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0" y="5044195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4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504419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9226" y="318456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3" y="318456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4350" y="504419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5" name="Rounded Rectangle 24"/>
          <p:cNvSpPr/>
          <p:nvPr/>
        </p:nvSpPr>
        <p:spPr>
          <a:xfrm>
            <a:off x="6324350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6" name="Rounded Rectangle 25"/>
          <p:cNvSpPr/>
          <p:nvPr/>
        </p:nvSpPr>
        <p:spPr>
          <a:xfrm>
            <a:off x="6311921" y="430189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sp>
        <p:nvSpPr>
          <p:cNvPr id="27" name="Rounded Rectangle 26"/>
          <p:cNvSpPr/>
          <p:nvPr/>
        </p:nvSpPr>
        <p:spPr>
          <a:xfrm>
            <a:off x="6569126" y="213161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cxnSp>
        <p:nvCxnSpPr>
          <p:cNvPr id="28" name="Straight Arrow Connector 27"/>
          <p:cNvCxnSpPr>
            <a:stCxn id="11" idx="3"/>
            <a:endCxn id="35" idx="1"/>
          </p:cNvCxnSpPr>
          <p:nvPr/>
        </p:nvCxnSpPr>
        <p:spPr>
          <a:xfrm>
            <a:off x="5666123" y="3913695"/>
            <a:ext cx="658227" cy="210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6" idx="1"/>
          </p:cNvCxnSpPr>
          <p:nvPr/>
        </p:nvCxnSpPr>
        <p:spPr>
          <a:xfrm>
            <a:off x="5666123" y="3913695"/>
            <a:ext cx="645798" cy="572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5" idx="1"/>
          </p:cNvCxnSpPr>
          <p:nvPr/>
        </p:nvCxnSpPr>
        <p:spPr>
          <a:xfrm>
            <a:off x="5666123" y="3913695"/>
            <a:ext cx="658227" cy="945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1" idx="3"/>
            <a:endCxn id="24" idx="1"/>
          </p:cNvCxnSpPr>
          <p:nvPr/>
        </p:nvCxnSpPr>
        <p:spPr>
          <a:xfrm>
            <a:off x="5666123" y="3913695"/>
            <a:ext cx="658227" cy="1315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Flowchart: Merge 31"/>
          <p:cNvSpPr/>
          <p:nvPr/>
        </p:nvSpPr>
        <p:spPr>
          <a:xfrm>
            <a:off x="5244949" y="4440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3" name="Rounded Rectangle 32"/>
          <p:cNvSpPr/>
          <p:nvPr/>
        </p:nvSpPr>
        <p:spPr>
          <a:xfrm>
            <a:off x="5840827" y="3184569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4" name="Plus 33"/>
          <p:cNvSpPr/>
          <p:nvPr/>
        </p:nvSpPr>
        <p:spPr>
          <a:xfrm>
            <a:off x="5952757" y="3254935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	</a:t>
            </a:r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</a:t>
            </a:r>
            <a:endParaRPr lang="en-MY" dirty="0"/>
          </a:p>
        </p:txBody>
      </p:sp>
      <p:cxnSp>
        <p:nvCxnSpPr>
          <p:cNvPr id="38" name="Straight Arrow Connector 37"/>
          <p:cNvCxnSpPr>
            <a:stCxn id="41" idx="3"/>
            <a:endCxn id="27" idx="1"/>
          </p:cNvCxnSpPr>
          <p:nvPr/>
        </p:nvCxnSpPr>
        <p:spPr>
          <a:xfrm>
            <a:off x="6242790" y="1837774"/>
            <a:ext cx="326336" cy="4785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1" idx="3"/>
            <a:endCxn id="36" idx="1"/>
          </p:cNvCxnSpPr>
          <p:nvPr/>
        </p:nvCxnSpPr>
        <p:spPr>
          <a:xfrm>
            <a:off x="6242790" y="1837774"/>
            <a:ext cx="302877" cy="109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1" idx="3"/>
            <a:endCxn id="37" idx="1"/>
          </p:cNvCxnSpPr>
          <p:nvPr/>
        </p:nvCxnSpPr>
        <p:spPr>
          <a:xfrm flipV="1">
            <a:off x="6242790" y="1595512"/>
            <a:ext cx="302178" cy="242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5818524" y="1641593"/>
            <a:ext cx="424266" cy="39236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sp>
        <p:nvSpPr>
          <p:cNvPr id="42" name="Rounded Rectangle 41"/>
          <p:cNvSpPr/>
          <p:nvPr/>
        </p:nvSpPr>
        <p:spPr>
          <a:xfrm>
            <a:off x="6569126" y="3201004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User </a:t>
            </a:r>
            <a:endParaRPr lang="en-MY" dirty="0"/>
          </a:p>
        </p:txBody>
      </p:sp>
      <p:cxnSp>
        <p:nvCxnSpPr>
          <p:cNvPr id="43" name="Straight Arrow Connector 42"/>
          <p:cNvCxnSpPr>
            <a:stCxn id="33" idx="3"/>
            <a:endCxn id="42" idx="1"/>
          </p:cNvCxnSpPr>
          <p:nvPr/>
        </p:nvCxnSpPr>
        <p:spPr>
          <a:xfrm>
            <a:off x="6207690" y="3369235"/>
            <a:ext cx="361436" cy="16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 : </a:t>
            </a:r>
            <a:endParaRPr lang="en-MY" dirty="0"/>
          </a:p>
        </p:txBody>
      </p:sp>
      <p:sp>
        <p:nvSpPr>
          <p:cNvPr id="55" name="Rounded Rectangle 54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56" name="TextBox 5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57" name="Rounded Rectangle 5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58" name="Oval 57"/>
          <p:cNvSpPr/>
          <p:nvPr/>
        </p:nvSpPr>
        <p:spPr>
          <a:xfrm>
            <a:off x="3309977" y="2242312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TextBox 58"/>
          <p:cNvSpPr txBox="1"/>
          <p:nvPr/>
        </p:nvSpPr>
        <p:spPr>
          <a:xfrm>
            <a:off x="3145846" y="2104069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Preferred        Group  </a:t>
            </a:r>
            <a:endParaRPr lang="en-MY" dirty="0"/>
          </a:p>
        </p:txBody>
      </p:sp>
      <p:sp>
        <p:nvSpPr>
          <p:cNvPr id="60" name="Oval 59"/>
          <p:cNvSpPr/>
          <p:nvPr/>
        </p:nvSpPr>
        <p:spPr>
          <a:xfrm>
            <a:off x="4551721" y="2242311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Rounded Rectangle 49"/>
          <p:cNvSpPr/>
          <p:nvPr/>
        </p:nvSpPr>
        <p:spPr>
          <a:xfrm>
            <a:off x="6569126" y="251282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of Business</a:t>
            </a:r>
            <a:endParaRPr lang="en-MY" dirty="0"/>
          </a:p>
        </p:txBody>
      </p:sp>
      <p:cxnSp>
        <p:nvCxnSpPr>
          <p:cNvPr id="51" name="Straight Arrow Connector 50"/>
          <p:cNvCxnSpPr>
            <a:stCxn id="41" idx="3"/>
          </p:cNvCxnSpPr>
          <p:nvPr/>
        </p:nvCxnSpPr>
        <p:spPr>
          <a:xfrm>
            <a:off x="6242790" y="1837774"/>
            <a:ext cx="326336" cy="9024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954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488152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6" y="1514710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394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58418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31" name="Flowchart: Merge 30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172568" y="1712575"/>
            <a:ext cx="400032" cy="9666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172568" y="1712575"/>
            <a:ext cx="373099" cy="23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172568" y="1595512"/>
            <a:ext cx="372400" cy="117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748302" y="1516394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41" name="Straight Arrow Connector 40"/>
          <p:cNvCxnSpPr>
            <a:stCxn id="40" idx="3"/>
            <a:endCxn id="42" idx="1"/>
          </p:cNvCxnSpPr>
          <p:nvPr/>
        </p:nvCxnSpPr>
        <p:spPr>
          <a:xfrm>
            <a:off x="6172568" y="1712575"/>
            <a:ext cx="395859" cy="5916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43" name="TextBox 42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44" name="Rounded Rectangle 43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5" name="Rounded Rectangle 44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6" name="TextBox 4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51" name="TextBox 50"/>
          <p:cNvSpPr txBox="1"/>
          <p:nvPr/>
        </p:nvSpPr>
        <p:spPr>
          <a:xfrm>
            <a:off x="3179674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Preferred        Group  </a:t>
            </a:r>
            <a:endParaRPr lang="en-MY" dirty="0"/>
          </a:p>
        </p:txBody>
      </p:sp>
      <p:sp>
        <p:nvSpPr>
          <p:cNvPr id="52" name="Oval 51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Oval 52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0737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</a:t>
            </a:r>
            <a:endParaRPr lang="en-MY" dirty="0"/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275664"/>
              </p:ext>
            </p:extLst>
          </p:nvPr>
        </p:nvGraphicFramePr>
        <p:xfrm>
          <a:off x="3275856" y="1340768"/>
          <a:ext cx="2664296" cy="45720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664296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By State</a:t>
                      </a:r>
                      <a:endParaRPr lang="en-MY" sz="1400" dirty="0"/>
                    </a:p>
                  </a:txBody>
                  <a:tcPr/>
                </a:tc>
              </a:tr>
              <a:tr h="1272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Johor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Negeri</a:t>
                      </a:r>
                      <a:r>
                        <a:rPr lang="en-US" sz="1400" dirty="0" smtClean="0"/>
                        <a:t> Sembilan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Melaka</a:t>
                      </a:r>
                      <a:endParaRPr lang="en-MY" sz="1400" dirty="0"/>
                    </a:p>
                  </a:txBody>
                  <a:tcPr/>
                </a:tc>
              </a:tr>
              <a:tr h="14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Perak</a:t>
                      </a:r>
                    </a:p>
                  </a:txBody>
                  <a:tcPr/>
                </a:tc>
              </a:tr>
              <a:tr h="13218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Pulau</a:t>
                      </a:r>
                      <a:r>
                        <a:rPr lang="en-US" sz="1400" baseline="0" dirty="0" smtClean="0"/>
                        <a:t> Pinang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Perlis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Kelantan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Terengganu</a:t>
                      </a:r>
                      <a:endParaRPr lang="en-MY" sz="1400" dirty="0"/>
                    </a:p>
                  </a:txBody>
                  <a:tcPr/>
                </a:tc>
              </a:tr>
              <a:tr h="1371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Pahang</a:t>
                      </a:r>
                    </a:p>
                  </a:txBody>
                  <a:tcPr/>
                </a:tc>
              </a:tr>
              <a:tr h="1203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Sabah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Sarawak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Persekutuan KL</a:t>
                      </a:r>
                      <a:endParaRPr lang="en-MY" sz="1400" dirty="0"/>
                    </a:p>
                  </a:txBody>
                  <a:tcPr/>
                </a:tc>
              </a:tr>
              <a:tr h="1420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Persekutuan Labuan</a:t>
                      </a:r>
                      <a:endParaRPr lang="en-MY" sz="1400" dirty="0"/>
                    </a:p>
                  </a:txBody>
                  <a:tcPr/>
                </a:tc>
              </a:tr>
              <a:tr h="12528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Persekututan</a:t>
                      </a:r>
                      <a:r>
                        <a:rPr lang="en-US" sz="1400" dirty="0" smtClean="0"/>
                        <a:t> Putrajaya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140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332238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25980" y="1595512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955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67650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31" name="Flowchart: Merge 30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190837" y="1791693"/>
            <a:ext cx="381763" cy="887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190837" y="1791693"/>
            <a:ext cx="354830" cy="155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190837" y="1595512"/>
            <a:ext cx="354131" cy="196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766571" y="1595512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41" name="Straight Arrow Connector 40"/>
          <p:cNvCxnSpPr>
            <a:stCxn id="40" idx="3"/>
            <a:endCxn id="42" idx="1"/>
          </p:cNvCxnSpPr>
          <p:nvPr/>
        </p:nvCxnSpPr>
        <p:spPr>
          <a:xfrm>
            <a:off x="6190837" y="1791693"/>
            <a:ext cx="377590" cy="51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43" name="TextBox 42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44" name="Rounded Rectangle 43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5" name="Rounded Rectangle 44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6" name="TextBox 4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47" name="Left Brace 46"/>
          <p:cNvSpPr/>
          <p:nvPr/>
        </p:nvSpPr>
        <p:spPr>
          <a:xfrm>
            <a:off x="6401228" y="3303530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8" name="Left Brace 47"/>
          <p:cNvSpPr/>
          <p:nvPr/>
        </p:nvSpPr>
        <p:spPr>
          <a:xfrm>
            <a:off x="5733721" y="2686792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TextBox 48"/>
          <p:cNvSpPr txBox="1"/>
          <p:nvPr/>
        </p:nvSpPr>
        <p:spPr>
          <a:xfrm>
            <a:off x="6545667" y="3321829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Preferred</a:t>
            </a:r>
            <a:endParaRPr lang="en-MY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5828164" y="2686792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Group</a:t>
            </a:r>
            <a:endParaRPr lang="en-MY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3145846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Preferred        Group  </a:t>
            </a:r>
            <a:endParaRPr lang="en-MY" dirty="0"/>
          </a:p>
        </p:txBody>
      </p:sp>
      <p:sp>
        <p:nvSpPr>
          <p:cNvPr id="56" name="Oval 55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Oval 56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42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</a:t>
            </a:r>
            <a:endParaRPr lang="en-MY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47185"/>
              </p:ext>
            </p:extLst>
          </p:nvPr>
        </p:nvGraphicFramePr>
        <p:xfrm>
          <a:off x="566705" y="1700810"/>
          <a:ext cx="8229601" cy="3994758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5301439"/>
                <a:gridCol w="1581483"/>
                <a:gridCol w="1346679"/>
              </a:tblGrid>
              <a:tr h="665793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RM</a:t>
                      </a:r>
                    </a:p>
                    <a:p>
                      <a:pPr algn="ctr"/>
                      <a:r>
                        <a:rPr lang="en-US" dirty="0" smtClean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RM</a:t>
                      </a:r>
                    </a:p>
                    <a:p>
                      <a:pPr algn="ctr"/>
                      <a:r>
                        <a:rPr lang="en-US" dirty="0" smtClean="0"/>
                        <a:t>2013</a:t>
                      </a:r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Cost of</a:t>
                      </a:r>
                      <a:r>
                        <a:rPr lang="en-US" baseline="0" dirty="0" smtClean="0"/>
                        <a:t> Goods Sold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baseline="0" dirty="0" smtClean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500</a:t>
                      </a:r>
                      <a:endParaRPr lang="en-MY" u="sng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Gross Profit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MY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200</a:t>
                      </a:r>
                      <a:endParaRPr lang="en-MY" u="sng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Net Profit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400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300</a:t>
                      </a:r>
                      <a:endParaRPr lang="en-MY" u="sng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539551" y="5919927"/>
            <a:ext cx="8168825" cy="467380"/>
            <a:chOff x="611560" y="6390620"/>
            <a:chExt cx="1976137" cy="467380"/>
          </a:xfrm>
        </p:grpSpPr>
        <p:sp>
          <p:nvSpPr>
            <p:cNvPr id="6" name="Rectangle 5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8" name="Rounded Rectangle 7"/>
          <p:cNvSpPr/>
          <p:nvPr/>
        </p:nvSpPr>
        <p:spPr>
          <a:xfrm>
            <a:off x="5652120" y="6025280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9" name="Rounded Rectangle 8"/>
          <p:cNvSpPr/>
          <p:nvPr/>
        </p:nvSpPr>
        <p:spPr>
          <a:xfrm>
            <a:off x="4220905" y="6025280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1130859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80770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32649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(1)</a:t>
            </a:r>
            <a:endParaRPr lang="en-MY" dirty="0"/>
          </a:p>
        </p:txBody>
      </p:sp>
      <p:sp>
        <p:nvSpPr>
          <p:cNvPr id="51" name="Rounded Rectangle 50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52" name="TextBox 51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53" name="Flowchart: Merge 52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TextBox 53"/>
          <p:cNvSpPr txBox="1"/>
          <p:nvPr/>
        </p:nvSpPr>
        <p:spPr>
          <a:xfrm>
            <a:off x="385066" y="372950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55" name="Rounded Rectangle 54"/>
          <p:cNvSpPr/>
          <p:nvPr/>
        </p:nvSpPr>
        <p:spPr>
          <a:xfrm>
            <a:off x="3096578" y="366427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56" name="Flowchart: Merge 55"/>
          <p:cNvSpPr/>
          <p:nvPr/>
        </p:nvSpPr>
        <p:spPr>
          <a:xfrm>
            <a:off x="5188683" y="372950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395536" y="455603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58" name="Rounded Rectangle 57"/>
          <p:cNvSpPr/>
          <p:nvPr/>
        </p:nvSpPr>
        <p:spPr>
          <a:xfrm>
            <a:off x="3145846" y="455603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59" name="TextBox 58"/>
          <p:cNvSpPr txBox="1"/>
          <p:nvPr/>
        </p:nvSpPr>
        <p:spPr>
          <a:xfrm>
            <a:off x="4145386" y="5258788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60" name="Rounded Rectangle 59"/>
          <p:cNvSpPr/>
          <p:nvPr/>
        </p:nvSpPr>
        <p:spPr>
          <a:xfrm>
            <a:off x="4823773" y="525878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1" name="TextBox 60"/>
          <p:cNvSpPr txBox="1"/>
          <p:nvPr/>
        </p:nvSpPr>
        <p:spPr>
          <a:xfrm>
            <a:off x="391846" y="525878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62" name="Rounded Rectangle 61"/>
          <p:cNvSpPr/>
          <p:nvPr/>
        </p:nvSpPr>
        <p:spPr>
          <a:xfrm>
            <a:off x="3145846" y="525878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3" name="TextBox 62"/>
          <p:cNvSpPr txBox="1"/>
          <p:nvPr/>
        </p:nvSpPr>
        <p:spPr>
          <a:xfrm>
            <a:off x="391846" y="3027031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No.                 : </a:t>
            </a:r>
            <a:endParaRPr lang="en-MY" dirty="0"/>
          </a:p>
        </p:txBody>
      </p:sp>
      <p:sp>
        <p:nvSpPr>
          <p:cNvPr id="64" name="Rounded Rectangle 63"/>
          <p:cNvSpPr/>
          <p:nvPr/>
        </p:nvSpPr>
        <p:spPr>
          <a:xfrm>
            <a:off x="3934203" y="3027031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5" name="Rounded Rectangle 64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66" name="Rounded Rectangle 65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69" name="Rounded Rectangle 68"/>
          <p:cNvSpPr/>
          <p:nvPr/>
        </p:nvSpPr>
        <p:spPr>
          <a:xfrm>
            <a:off x="6311921" y="4301891"/>
            <a:ext cx="2520280" cy="37297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This Year – This Month</a:t>
            </a:r>
            <a:endParaRPr lang="en-MY" dirty="0"/>
          </a:p>
        </p:txBody>
      </p:sp>
      <p:cxnSp>
        <p:nvCxnSpPr>
          <p:cNvPr id="70" name="Straight Arrow Connector 69"/>
          <p:cNvCxnSpPr>
            <a:stCxn id="55" idx="3"/>
            <a:endCxn id="75" idx="1"/>
          </p:cNvCxnSpPr>
          <p:nvPr/>
        </p:nvCxnSpPr>
        <p:spPr>
          <a:xfrm>
            <a:off x="5616858" y="3848937"/>
            <a:ext cx="707492" cy="2754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55" idx="3"/>
            <a:endCxn id="69" idx="1"/>
          </p:cNvCxnSpPr>
          <p:nvPr/>
        </p:nvCxnSpPr>
        <p:spPr>
          <a:xfrm>
            <a:off x="5616858" y="3848937"/>
            <a:ext cx="695063" cy="6394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Flowchart: Merge 73"/>
          <p:cNvSpPr/>
          <p:nvPr/>
        </p:nvSpPr>
        <p:spPr>
          <a:xfrm>
            <a:off x="5221803" y="462914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5" name="Rounded Rectangle 74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76" name="Rounded Rectangle 75"/>
          <p:cNvSpPr/>
          <p:nvPr/>
        </p:nvSpPr>
        <p:spPr>
          <a:xfrm>
            <a:off x="5435456" y="3028310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77" name="TextBox 76"/>
          <p:cNvSpPr txBox="1"/>
          <p:nvPr/>
        </p:nvSpPr>
        <p:spPr>
          <a:xfrm>
            <a:off x="4836267" y="3028310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78" name="TextBox 77"/>
          <p:cNvSpPr txBox="1"/>
          <p:nvPr/>
        </p:nvSpPr>
        <p:spPr>
          <a:xfrm>
            <a:off x="2984134" y="3028310"/>
            <a:ext cx="99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 :</a:t>
            </a:r>
            <a:endParaRPr lang="en-MY" dirty="0"/>
          </a:p>
        </p:txBody>
      </p:sp>
      <p:sp>
        <p:nvSpPr>
          <p:cNvPr id="79" name="TextBox 78"/>
          <p:cNvSpPr txBox="1"/>
          <p:nvPr/>
        </p:nvSpPr>
        <p:spPr>
          <a:xfrm>
            <a:off x="395536" y="23802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80" name="Rounded Rectangle 79"/>
          <p:cNvSpPr/>
          <p:nvPr/>
        </p:nvSpPr>
        <p:spPr>
          <a:xfrm>
            <a:off x="3145845" y="238023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81" name="Left Brace 80"/>
          <p:cNvSpPr/>
          <p:nvPr/>
        </p:nvSpPr>
        <p:spPr>
          <a:xfrm>
            <a:off x="6444208" y="3028310"/>
            <a:ext cx="273773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2" name="TextBox 81"/>
          <p:cNvSpPr txBox="1"/>
          <p:nvPr/>
        </p:nvSpPr>
        <p:spPr>
          <a:xfrm>
            <a:off x="6876256" y="3028310"/>
            <a:ext cx="20470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Enable when consolidate </a:t>
            </a:r>
          </a:p>
          <a:p>
            <a:r>
              <a:rPr lang="en-US" sz="1400" dirty="0" smtClean="0"/>
              <a:t>account</a:t>
            </a:r>
          </a:p>
          <a:p>
            <a:endParaRPr lang="en-US" sz="1400" dirty="0" smtClean="0"/>
          </a:p>
        </p:txBody>
      </p:sp>
      <p:sp>
        <p:nvSpPr>
          <p:cNvPr id="83" name="TextBox 82"/>
          <p:cNvSpPr txBox="1"/>
          <p:nvPr/>
        </p:nvSpPr>
        <p:spPr>
          <a:xfrm>
            <a:off x="6876256" y="2322630"/>
            <a:ext cx="172335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 enable when</a:t>
            </a:r>
          </a:p>
          <a:p>
            <a:r>
              <a:rPr lang="en-US" sz="1400" dirty="0" smtClean="0"/>
              <a:t> consolidate account</a:t>
            </a:r>
          </a:p>
          <a:p>
            <a:endParaRPr lang="en-US" sz="1400" dirty="0" smtClean="0"/>
          </a:p>
        </p:txBody>
      </p:sp>
      <p:sp>
        <p:nvSpPr>
          <p:cNvPr id="84" name="Left Brace 83"/>
          <p:cNvSpPr/>
          <p:nvPr/>
        </p:nvSpPr>
        <p:spPr>
          <a:xfrm>
            <a:off x="6444208" y="2380238"/>
            <a:ext cx="273773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5" name="Rounded Rectangle 84"/>
          <p:cNvSpPr/>
          <p:nvPr/>
        </p:nvSpPr>
        <p:spPr>
          <a:xfrm>
            <a:off x="6311921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</a:t>
            </a:r>
            <a:endParaRPr lang="en-MY" sz="1600" dirty="0"/>
          </a:p>
        </p:txBody>
      </p:sp>
      <p:sp>
        <p:nvSpPr>
          <p:cNvPr id="86" name="Rounded Rectangle 85"/>
          <p:cNvSpPr/>
          <p:nvPr/>
        </p:nvSpPr>
        <p:spPr>
          <a:xfrm>
            <a:off x="6311921" y="505910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Month</a:t>
            </a:r>
            <a:endParaRPr lang="en-MY" sz="1600" dirty="0"/>
          </a:p>
        </p:txBody>
      </p:sp>
      <p:cxnSp>
        <p:nvCxnSpPr>
          <p:cNvPr id="87" name="Straight Arrow Connector 86"/>
          <p:cNvCxnSpPr>
            <a:stCxn id="55" idx="3"/>
            <a:endCxn id="85" idx="1"/>
          </p:cNvCxnSpPr>
          <p:nvPr/>
        </p:nvCxnSpPr>
        <p:spPr>
          <a:xfrm>
            <a:off x="5616858" y="3848937"/>
            <a:ext cx="695063" cy="1010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5" idx="3"/>
          </p:cNvCxnSpPr>
          <p:nvPr/>
        </p:nvCxnSpPr>
        <p:spPr>
          <a:xfrm>
            <a:off x="5616858" y="3848937"/>
            <a:ext cx="715595" cy="1387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21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409803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9226" y="372902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3" y="372902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44949" y="382457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375105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375105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0" y="5044195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4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504419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9226" y="318456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3" y="318456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324350" y="504419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4350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5" name="Rounded Rectangle 24"/>
          <p:cNvSpPr/>
          <p:nvPr/>
        </p:nvSpPr>
        <p:spPr>
          <a:xfrm>
            <a:off x="6311921" y="430189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69126" y="213161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cxnSp>
        <p:nvCxnSpPr>
          <p:cNvPr id="27" name="Straight Arrow Connector 26"/>
          <p:cNvCxnSpPr>
            <a:stCxn id="11" idx="3"/>
            <a:endCxn id="34" idx="1"/>
          </p:cNvCxnSpPr>
          <p:nvPr/>
        </p:nvCxnSpPr>
        <p:spPr>
          <a:xfrm>
            <a:off x="5666123" y="3913695"/>
            <a:ext cx="658227" cy="210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3"/>
            <a:endCxn id="25" idx="1"/>
          </p:cNvCxnSpPr>
          <p:nvPr/>
        </p:nvCxnSpPr>
        <p:spPr>
          <a:xfrm>
            <a:off x="5666123" y="3913695"/>
            <a:ext cx="645798" cy="572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4" idx="1"/>
          </p:cNvCxnSpPr>
          <p:nvPr/>
        </p:nvCxnSpPr>
        <p:spPr>
          <a:xfrm>
            <a:off x="5666123" y="3913695"/>
            <a:ext cx="658227" cy="945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3" idx="1"/>
          </p:cNvCxnSpPr>
          <p:nvPr/>
        </p:nvCxnSpPr>
        <p:spPr>
          <a:xfrm>
            <a:off x="5666123" y="3913695"/>
            <a:ext cx="658227" cy="1315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Flowchart: Merge 30"/>
          <p:cNvSpPr/>
          <p:nvPr/>
        </p:nvSpPr>
        <p:spPr>
          <a:xfrm>
            <a:off x="5244949" y="4440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40827" y="3184569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52757" y="3254935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ounded Rectangle 33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	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Users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242790" y="1837774"/>
            <a:ext cx="326336" cy="4785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242790" y="1837774"/>
            <a:ext cx="302877" cy="109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242790" y="1595512"/>
            <a:ext cx="302178" cy="242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818524" y="1641593"/>
            <a:ext cx="424266" cy="39236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sp>
        <p:nvSpPr>
          <p:cNvPr id="41" name="Rounded Rectangle 40"/>
          <p:cNvSpPr/>
          <p:nvPr/>
        </p:nvSpPr>
        <p:spPr>
          <a:xfrm>
            <a:off x="6544968" y="3228713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User</a:t>
            </a:r>
            <a:endParaRPr lang="en-MY" dirty="0"/>
          </a:p>
        </p:txBody>
      </p:sp>
      <p:cxnSp>
        <p:nvCxnSpPr>
          <p:cNvPr id="42" name="Straight Arrow Connector 41"/>
          <p:cNvCxnSpPr>
            <a:stCxn id="32" idx="3"/>
            <a:endCxn id="41" idx="1"/>
          </p:cNvCxnSpPr>
          <p:nvPr/>
        </p:nvCxnSpPr>
        <p:spPr>
          <a:xfrm>
            <a:off x="6207690" y="3369235"/>
            <a:ext cx="337278" cy="44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 : </a:t>
            </a:r>
            <a:endParaRPr lang="en-MY" dirty="0"/>
          </a:p>
        </p:txBody>
      </p:sp>
      <p:sp>
        <p:nvSpPr>
          <p:cNvPr id="46" name="Rounded Rectangle 4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7" name="TextBox 46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48" name="Rounded Rectangle 47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9" name="Oval 48"/>
          <p:cNvSpPr/>
          <p:nvPr/>
        </p:nvSpPr>
        <p:spPr>
          <a:xfrm>
            <a:off x="3309977" y="2242312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TextBox 49"/>
          <p:cNvSpPr txBox="1"/>
          <p:nvPr/>
        </p:nvSpPr>
        <p:spPr>
          <a:xfrm>
            <a:off x="3145846" y="2104069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51" name="Oval 50"/>
          <p:cNvSpPr/>
          <p:nvPr/>
        </p:nvSpPr>
        <p:spPr>
          <a:xfrm>
            <a:off x="4551721" y="2242311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ounded Rectangle 51"/>
          <p:cNvSpPr/>
          <p:nvPr/>
        </p:nvSpPr>
        <p:spPr>
          <a:xfrm>
            <a:off x="6569126" y="2500943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of Business</a:t>
            </a:r>
            <a:endParaRPr lang="en-MY" dirty="0"/>
          </a:p>
        </p:txBody>
      </p:sp>
      <p:cxnSp>
        <p:nvCxnSpPr>
          <p:cNvPr id="53" name="Straight Arrow Connector 52"/>
          <p:cNvCxnSpPr>
            <a:stCxn id="40" idx="3"/>
          </p:cNvCxnSpPr>
          <p:nvPr/>
        </p:nvCxnSpPr>
        <p:spPr>
          <a:xfrm>
            <a:off x="6242790" y="1837774"/>
            <a:ext cx="326336" cy="883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9443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831385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6" y="1514710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394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58418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24" name="Flowchart: Merge 23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26" name="Plus 25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29" name="Straight Arrow Connector 28"/>
          <p:cNvCxnSpPr>
            <a:stCxn id="32" idx="3"/>
            <a:endCxn id="23" idx="1"/>
          </p:cNvCxnSpPr>
          <p:nvPr/>
        </p:nvCxnSpPr>
        <p:spPr>
          <a:xfrm>
            <a:off x="6172568" y="1712575"/>
            <a:ext cx="400032" cy="9666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2" idx="3"/>
            <a:endCxn id="27" idx="1"/>
          </p:cNvCxnSpPr>
          <p:nvPr/>
        </p:nvCxnSpPr>
        <p:spPr>
          <a:xfrm>
            <a:off x="6172568" y="1712575"/>
            <a:ext cx="373099" cy="23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32" idx="3"/>
            <a:endCxn id="28" idx="1"/>
          </p:cNvCxnSpPr>
          <p:nvPr/>
        </p:nvCxnSpPr>
        <p:spPr>
          <a:xfrm flipV="1">
            <a:off x="6172568" y="1595512"/>
            <a:ext cx="372400" cy="117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5748302" y="1516394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33" name="Straight Arrow Connector 32"/>
          <p:cNvCxnSpPr>
            <a:stCxn id="32" idx="3"/>
            <a:endCxn id="34" idx="1"/>
          </p:cNvCxnSpPr>
          <p:nvPr/>
        </p:nvCxnSpPr>
        <p:spPr>
          <a:xfrm>
            <a:off x="6172568" y="1712575"/>
            <a:ext cx="395859" cy="5916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35" name="TextBox 3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8" name="TextBox 37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39" name="TextBox 38"/>
          <p:cNvSpPr txBox="1"/>
          <p:nvPr/>
        </p:nvSpPr>
        <p:spPr>
          <a:xfrm>
            <a:off x="3179674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40" name="Oval 39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Oval 40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659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</a:t>
            </a:r>
            <a:endParaRPr lang="en-MY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193363"/>
              </p:ext>
            </p:extLst>
          </p:nvPr>
        </p:nvGraphicFramePr>
        <p:xfrm>
          <a:off x="3275856" y="1340768"/>
          <a:ext cx="2664296" cy="45720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664296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By State</a:t>
                      </a:r>
                      <a:endParaRPr lang="en-MY" sz="1400" dirty="0"/>
                    </a:p>
                  </a:txBody>
                  <a:tcPr/>
                </a:tc>
              </a:tr>
              <a:tr h="1272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Johor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Negeri</a:t>
                      </a:r>
                      <a:r>
                        <a:rPr lang="en-US" sz="1400" dirty="0" smtClean="0"/>
                        <a:t> Sembilan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Melaka</a:t>
                      </a:r>
                      <a:endParaRPr lang="en-MY" sz="1400" dirty="0"/>
                    </a:p>
                  </a:txBody>
                  <a:tcPr/>
                </a:tc>
              </a:tr>
              <a:tr h="14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Perak</a:t>
                      </a:r>
                    </a:p>
                  </a:txBody>
                  <a:tcPr/>
                </a:tc>
              </a:tr>
              <a:tr h="13218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Pulau</a:t>
                      </a:r>
                      <a:r>
                        <a:rPr lang="en-US" sz="1400" baseline="0" dirty="0" smtClean="0"/>
                        <a:t> Pinang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Perlis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Kelantan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Terengganu</a:t>
                      </a:r>
                      <a:endParaRPr lang="en-MY" sz="1400" dirty="0"/>
                    </a:p>
                  </a:txBody>
                  <a:tcPr/>
                </a:tc>
              </a:tr>
              <a:tr h="1371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Pahang</a:t>
                      </a:r>
                    </a:p>
                  </a:txBody>
                  <a:tcPr/>
                </a:tc>
              </a:tr>
              <a:tr h="1203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Sabah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Sarawak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Persekutuan KL</a:t>
                      </a:r>
                      <a:endParaRPr lang="en-MY" sz="1400" dirty="0"/>
                    </a:p>
                  </a:txBody>
                  <a:tcPr/>
                </a:tc>
              </a:tr>
              <a:tr h="1420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Persekutuan Labuan</a:t>
                      </a:r>
                      <a:endParaRPr lang="en-MY" sz="1400" dirty="0"/>
                    </a:p>
                  </a:txBody>
                  <a:tcPr/>
                </a:tc>
              </a:tr>
              <a:tr h="12528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Persekututan</a:t>
                      </a:r>
                      <a:r>
                        <a:rPr lang="en-US" sz="1400" dirty="0" smtClean="0"/>
                        <a:t> Putrajaya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052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  <p:sp>
        <p:nvSpPr>
          <p:cNvPr id="17" name="Rectangle 16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6597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771750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25980" y="1595512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955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67650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24" name="Flowchart: Merge 23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26" name="Plus 25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29" name="Straight Arrow Connector 28"/>
          <p:cNvCxnSpPr>
            <a:stCxn id="32" idx="3"/>
            <a:endCxn id="23" idx="1"/>
          </p:cNvCxnSpPr>
          <p:nvPr/>
        </p:nvCxnSpPr>
        <p:spPr>
          <a:xfrm>
            <a:off x="6190837" y="1791693"/>
            <a:ext cx="381763" cy="887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2" idx="3"/>
            <a:endCxn id="27" idx="1"/>
          </p:cNvCxnSpPr>
          <p:nvPr/>
        </p:nvCxnSpPr>
        <p:spPr>
          <a:xfrm>
            <a:off x="6190837" y="1791693"/>
            <a:ext cx="354830" cy="155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32" idx="3"/>
            <a:endCxn id="28" idx="1"/>
          </p:cNvCxnSpPr>
          <p:nvPr/>
        </p:nvCxnSpPr>
        <p:spPr>
          <a:xfrm flipV="1">
            <a:off x="6190837" y="1595512"/>
            <a:ext cx="354131" cy="196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5766571" y="1595512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33" name="Straight Arrow Connector 32"/>
          <p:cNvCxnSpPr>
            <a:stCxn id="32" idx="3"/>
            <a:endCxn id="34" idx="1"/>
          </p:cNvCxnSpPr>
          <p:nvPr/>
        </p:nvCxnSpPr>
        <p:spPr>
          <a:xfrm>
            <a:off x="6190837" y="1791693"/>
            <a:ext cx="377590" cy="51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35" name="TextBox 3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8" name="TextBox 37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39" name="Left Brace 38"/>
          <p:cNvSpPr/>
          <p:nvPr/>
        </p:nvSpPr>
        <p:spPr>
          <a:xfrm>
            <a:off x="6401228" y="3303530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Left Brace 39"/>
          <p:cNvSpPr/>
          <p:nvPr/>
        </p:nvSpPr>
        <p:spPr>
          <a:xfrm>
            <a:off x="5733721" y="2686792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545667" y="3321829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Prefered</a:t>
            </a:r>
            <a:endParaRPr lang="en-MY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5828164" y="2686792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Group</a:t>
            </a:r>
            <a:endParaRPr lang="en-MY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3145846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44" name="Oval 43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Oval 44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333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</a:t>
            </a:r>
            <a:endParaRPr lang="en-MY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366042"/>
              </p:ext>
            </p:extLst>
          </p:nvPr>
        </p:nvGraphicFramePr>
        <p:xfrm>
          <a:off x="539551" y="1196753"/>
          <a:ext cx="8229601" cy="480125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5301439"/>
                <a:gridCol w="1581483"/>
                <a:gridCol w="1346679"/>
              </a:tblGrid>
              <a:tr h="649159">
                <a:tc>
                  <a:txBody>
                    <a:bodyPr/>
                    <a:lstStyle/>
                    <a:p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RM</a:t>
                      </a:r>
                    </a:p>
                    <a:p>
                      <a:pPr algn="ctr"/>
                      <a:r>
                        <a:rPr lang="en-US" sz="1600" dirty="0" smtClean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RM</a:t>
                      </a:r>
                    </a:p>
                    <a:p>
                      <a:pPr algn="ctr"/>
                      <a:r>
                        <a:rPr lang="en-US" sz="1600" dirty="0" smtClean="0"/>
                        <a:t>2013</a:t>
                      </a:r>
                    </a:p>
                  </a:txBody>
                  <a:tcPr/>
                </a:tc>
              </a:tr>
              <a:tr h="33376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Fixed</a:t>
                      </a:r>
                      <a:r>
                        <a:rPr lang="en-US" sz="1600" baseline="0" dirty="0" smtClean="0"/>
                        <a:t> Asset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1900</a:t>
                      </a:r>
                    </a:p>
                  </a:txBody>
                  <a:tcPr/>
                </a:tc>
              </a:tr>
              <a:tr h="1040148">
                <a:tc>
                  <a:txBody>
                    <a:bodyPr/>
                    <a:lstStyle/>
                    <a:p>
                      <a:r>
                        <a:rPr lang="en-US" sz="1600" u="sng" baseline="0" dirty="0" smtClean="0"/>
                        <a:t>Current Asset</a:t>
                      </a:r>
                    </a:p>
                    <a:p>
                      <a:r>
                        <a:rPr lang="en-US" sz="1600" u="none" baseline="0" dirty="0" smtClean="0"/>
                        <a:t>Bank</a:t>
                      </a:r>
                    </a:p>
                    <a:p>
                      <a:r>
                        <a:rPr lang="en-US" sz="1600" u="none" baseline="0" dirty="0" smtClean="0"/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baseline="0" dirty="0" smtClean="0"/>
                    </a:p>
                    <a:p>
                      <a:pPr algn="ctr"/>
                      <a:r>
                        <a:rPr lang="en-US" sz="1600" u="none" baseline="0" dirty="0" smtClean="0"/>
                        <a:t>900</a:t>
                      </a:r>
                    </a:p>
                    <a:p>
                      <a:pPr algn="ctr"/>
                      <a:r>
                        <a:rPr lang="en-US" sz="1600" u="sng" baseline="0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baseline="0" dirty="0" smtClean="0"/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500</a:t>
                      </a:r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dirty="0" smtClean="0"/>
                        <a:t>700</a:t>
                      </a:r>
                      <a:endParaRPr lang="en-MY" sz="1600" u="sng" dirty="0"/>
                    </a:p>
                  </a:txBody>
                  <a:tcPr/>
                </a:tc>
              </a:tr>
              <a:tr h="802400">
                <a:tc>
                  <a:txBody>
                    <a:bodyPr/>
                    <a:lstStyle/>
                    <a:p>
                      <a:r>
                        <a:rPr lang="en-US" sz="1600" u="sng" dirty="0" smtClean="0"/>
                        <a:t>Current</a:t>
                      </a:r>
                      <a:r>
                        <a:rPr lang="en-US" sz="1600" u="sng" baseline="0" dirty="0" smtClean="0"/>
                        <a:t> Liabilities</a:t>
                      </a:r>
                    </a:p>
                    <a:p>
                      <a:r>
                        <a:rPr lang="en-US" sz="1600" u="none" baseline="0" dirty="0" smtClean="0"/>
                        <a:t>Trade Payable</a:t>
                      </a:r>
                      <a:endParaRPr lang="en-MY" sz="16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  <a:endParaRPr lang="en-MY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u="sng" dirty="0" smtClean="0"/>
                        <a:t>100</a:t>
                      </a:r>
                    </a:p>
                    <a:p>
                      <a:pPr algn="ctr"/>
                      <a:r>
                        <a:rPr lang="en-US" sz="1600" u="sng" dirty="0" smtClean="0"/>
                        <a:t>100</a:t>
                      </a:r>
                      <a:endParaRPr lang="en-MY" sz="1600" u="sng" dirty="0"/>
                    </a:p>
                  </a:txBody>
                  <a:tcPr/>
                </a:tc>
              </a:tr>
              <a:tr h="64915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</a:t>
                      </a:r>
                      <a:r>
                        <a:rPr lang="en-US" sz="1600" baseline="0" dirty="0" smtClean="0"/>
                        <a:t> Current Assets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900</a:t>
                      </a:r>
                    </a:p>
                    <a:p>
                      <a:pPr algn="ctr"/>
                      <a:r>
                        <a:rPr lang="en-US" sz="1600" u="sng" dirty="0" smtClean="0"/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600</a:t>
                      </a:r>
                    </a:p>
                    <a:p>
                      <a:pPr algn="ctr"/>
                      <a:r>
                        <a:rPr lang="en-US" sz="1600" u="sng" dirty="0" smtClean="0"/>
                        <a:t>2500</a:t>
                      </a:r>
                      <a:endParaRPr lang="en-MY" sz="1600" u="sng" dirty="0"/>
                    </a:p>
                  </a:txBody>
                  <a:tcPr/>
                </a:tc>
              </a:tr>
              <a:tr h="12778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Financed By</a:t>
                      </a:r>
                    </a:p>
                    <a:p>
                      <a:r>
                        <a:rPr lang="en-US" sz="1600" dirty="0" smtClean="0"/>
                        <a:t>Share</a:t>
                      </a:r>
                      <a:r>
                        <a:rPr lang="en-US" sz="1600" baseline="0" dirty="0" smtClean="0"/>
                        <a:t> Capital</a:t>
                      </a:r>
                    </a:p>
                    <a:p>
                      <a:r>
                        <a:rPr lang="en-US" sz="1600" baseline="0" dirty="0" smtClean="0"/>
                        <a:t>Retained Earning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2</a:t>
                      </a:r>
                    </a:p>
                    <a:p>
                      <a:pPr algn="ctr"/>
                      <a:r>
                        <a:rPr lang="en-US" sz="1600" u="sng" dirty="0" smtClean="0"/>
                        <a:t>2898</a:t>
                      </a:r>
                    </a:p>
                    <a:p>
                      <a:pPr algn="ctr"/>
                      <a:r>
                        <a:rPr lang="en-US" sz="1600" u="sng" dirty="0" smtClean="0"/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2</a:t>
                      </a:r>
                    </a:p>
                    <a:p>
                      <a:pPr algn="ctr"/>
                      <a:r>
                        <a:rPr lang="en-US" sz="1600" u="sng" dirty="0" smtClean="0"/>
                        <a:t>2498</a:t>
                      </a:r>
                    </a:p>
                    <a:p>
                      <a:pPr algn="ctr"/>
                      <a:r>
                        <a:rPr lang="en-US" sz="1600" u="sng" dirty="0" smtClean="0"/>
                        <a:t>2500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7" name="Rectangle 6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9" name="Rounded Rectangle 8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0" name="Rounded Rectangle 9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57010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2676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95415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91846" y="23499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9988" y="234888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1803" y="2419449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88156" y="3146921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3120733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70934" y="3872016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2" y="386104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426295" y="386104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9988" y="3855773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1846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9988" y="162880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328493" y="312073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8493" y="2738934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5" name="Rounded Rectangle 24"/>
          <p:cNvSpPr/>
          <p:nvPr/>
        </p:nvSpPr>
        <p:spPr>
          <a:xfrm>
            <a:off x="6328493" y="235635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cxnSp>
        <p:nvCxnSpPr>
          <p:cNvPr id="27" name="Straight Arrow Connector 26"/>
          <p:cNvCxnSpPr>
            <a:endCxn id="34" idx="1"/>
          </p:cNvCxnSpPr>
          <p:nvPr/>
        </p:nvCxnSpPr>
        <p:spPr>
          <a:xfrm flipV="1">
            <a:off x="5670268" y="2165310"/>
            <a:ext cx="658225" cy="371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3"/>
            <a:endCxn id="25" idx="1"/>
          </p:cNvCxnSpPr>
          <p:nvPr/>
        </p:nvCxnSpPr>
        <p:spPr>
          <a:xfrm>
            <a:off x="5670268" y="2533546"/>
            <a:ext cx="658225" cy="7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4" idx="1"/>
          </p:cNvCxnSpPr>
          <p:nvPr/>
        </p:nvCxnSpPr>
        <p:spPr>
          <a:xfrm>
            <a:off x="5670268" y="2533546"/>
            <a:ext cx="658225" cy="3900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3" idx="1"/>
          </p:cNvCxnSpPr>
          <p:nvPr/>
        </p:nvCxnSpPr>
        <p:spPr>
          <a:xfrm>
            <a:off x="5670268" y="2533546"/>
            <a:ext cx="658225" cy="7718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Flowchart: Merge 30"/>
          <p:cNvSpPr/>
          <p:nvPr/>
        </p:nvSpPr>
        <p:spPr>
          <a:xfrm>
            <a:off x="5221803" y="322737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ounded Rectangle 33"/>
          <p:cNvSpPr/>
          <p:nvPr/>
        </p:nvSpPr>
        <p:spPr>
          <a:xfrm>
            <a:off x="6328493" y="1980644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232344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Trial Balance</a:t>
            </a:r>
            <a:endParaRPr lang="en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411307"/>
              </p:ext>
            </p:extLst>
          </p:nvPr>
        </p:nvGraphicFramePr>
        <p:xfrm>
          <a:off x="323529" y="1397000"/>
          <a:ext cx="8496942" cy="368808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6103"/>
                <a:gridCol w="5721295"/>
                <a:gridCol w="963571"/>
                <a:gridCol w="875973"/>
              </a:tblGrid>
              <a:tr h="3038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Acc. No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Debit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MY" sz="1400" dirty="0"/>
                    </a:p>
                  </a:txBody>
                  <a:tcPr/>
                </a:tc>
              </a:tr>
              <a:tr h="14302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Share Capital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  <a:tr h="1982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Retained</a:t>
                      </a:r>
                      <a:r>
                        <a:rPr lang="en-US" sz="1400" baseline="0" dirty="0" smtClean="0"/>
                        <a:t> Earning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2498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Fixed Asset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647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2000/005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Fixed Asset-</a:t>
                      </a:r>
                      <a:r>
                        <a:rPr lang="en-US" sz="1400" dirty="0" err="1" smtClean="0"/>
                        <a:t>Accum.Depn</a:t>
                      </a:r>
                      <a:r>
                        <a:rPr lang="en-US" sz="1400" dirty="0" smtClean="0"/>
                        <a:t>.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1000</a:t>
                      </a:r>
                      <a:endParaRPr lang="en-MY" sz="1400" dirty="0"/>
                    </a:p>
                  </a:txBody>
                  <a:tcPr/>
                </a:tc>
              </a:tr>
              <a:tr h="147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3119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2584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Trade Payables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Cost</a:t>
                      </a:r>
                      <a:r>
                        <a:rPr lang="en-US" sz="1400" baseline="0" dirty="0" smtClean="0"/>
                        <a:t> of Goods Sold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361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Expenses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u="none" dirty="0" smtClean="0"/>
                        <a:t>700</a:t>
                      </a:r>
                      <a:endParaRPr lang="en-MY" sz="14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u="sng" dirty="0" smtClean="0"/>
                        <a:t>-</a:t>
                      </a:r>
                      <a:endParaRPr lang="en-MY" sz="1400" u="sng" dirty="0"/>
                    </a:p>
                  </a:txBody>
                  <a:tcPr/>
                </a:tc>
              </a:tr>
              <a:tr h="11936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5700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5700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7020272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84368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9" name="Rectangle 8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2" name="Rounded Rectangle 11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8484363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383539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Balance Summary</a:t>
            </a:r>
            <a:endParaRPr lang="en-MY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378023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422226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3145846" y="2276872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3" name="TextBox 12"/>
          <p:cNvSpPr txBox="1"/>
          <p:nvPr/>
        </p:nvSpPr>
        <p:spPr>
          <a:xfrm>
            <a:off x="4066789" y="292494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4823772" y="292494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22226" y="2924944"/>
            <a:ext cx="2627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3145844" y="292494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1846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9988" y="162880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9" name="Rounded Rectangle 18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8" name="Flowchart: Merge 27"/>
          <p:cNvSpPr/>
          <p:nvPr/>
        </p:nvSpPr>
        <p:spPr>
          <a:xfrm>
            <a:off x="5202797" y="2346345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TextBox 29"/>
          <p:cNvSpPr txBox="1"/>
          <p:nvPr/>
        </p:nvSpPr>
        <p:spPr>
          <a:xfrm>
            <a:off x="457200" y="350100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Account No.                     :    </a:t>
            </a:r>
            <a:endParaRPr lang="en-MY" dirty="0"/>
          </a:p>
        </p:txBody>
      </p:sp>
      <p:sp>
        <p:nvSpPr>
          <p:cNvPr id="31" name="Rounded Rectangle 30"/>
          <p:cNvSpPr/>
          <p:nvPr/>
        </p:nvSpPr>
        <p:spPr>
          <a:xfrm>
            <a:off x="3145844" y="3573016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4000/000</a:t>
            </a:r>
            <a:endParaRPr lang="en-MY" dirty="0"/>
          </a:p>
        </p:txBody>
      </p:sp>
      <p:sp>
        <p:nvSpPr>
          <p:cNvPr id="32" name="TextBox 31"/>
          <p:cNvSpPr txBox="1"/>
          <p:nvPr/>
        </p:nvSpPr>
        <p:spPr>
          <a:xfrm>
            <a:off x="5724128" y="357301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Sales	   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399988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Balance Summary</a:t>
            </a:r>
            <a:endParaRPr lang="en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205512"/>
              </p:ext>
            </p:extLst>
          </p:nvPr>
        </p:nvGraphicFramePr>
        <p:xfrm>
          <a:off x="467544" y="2204865"/>
          <a:ext cx="8280918" cy="204216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008112"/>
                <a:gridCol w="864096"/>
                <a:gridCol w="2268251"/>
                <a:gridCol w="1380153"/>
                <a:gridCol w="1380153"/>
                <a:gridCol w="1380153"/>
              </a:tblGrid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Date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Ref.</a:t>
                      </a:r>
                      <a:r>
                        <a:rPr lang="en-US" sz="1400" baseline="0" dirty="0" smtClean="0"/>
                        <a:t> No.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Description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Debit 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Credit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Balance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231911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1/1/2016-10/1/2016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231914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11/1/2016-20/1/2016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231918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21/1/2016-30/1/2016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700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1700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11/2/2016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231924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31/1/2016-10/2/2016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  <a:tr h="497985"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</a:t>
                      </a:r>
                      <a:r>
                        <a:rPr lang="en-US" sz="1400" baseline="0" dirty="0" smtClean="0"/>
                        <a:t> Debit</a:t>
                      </a:r>
                    </a:p>
                    <a:p>
                      <a:r>
                        <a:rPr lang="en-US" sz="1400" baseline="0" dirty="0" smtClean="0"/>
                        <a:t>Total Credit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</a:p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628800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4000/000 Sales</a:t>
            </a:r>
            <a:endParaRPr lang="en-MY" dirty="0"/>
          </a:p>
        </p:txBody>
      </p:sp>
      <p:grpSp>
        <p:nvGrpSpPr>
          <p:cNvPr id="6" name="Group 5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7" name="Rectangle 6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9" name="Rounded Rectangle 8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0" name="Rounded Rectangle 9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View</a:t>
            </a:r>
            <a:endParaRPr lang="en-MY" sz="1100" dirty="0"/>
          </a:p>
        </p:txBody>
      </p:sp>
      <p:sp>
        <p:nvSpPr>
          <p:cNvPr id="11" name="Rounded Rectangle 10"/>
          <p:cNvSpPr/>
          <p:nvPr/>
        </p:nvSpPr>
        <p:spPr>
          <a:xfrm>
            <a:off x="2907562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746577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1281060" y="313167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1(as at 31-01-2016) 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3399135" y="3201149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44" name="TextBox 43"/>
          <p:cNvSpPr txBox="1"/>
          <p:nvPr/>
        </p:nvSpPr>
        <p:spPr>
          <a:xfrm>
            <a:off x="4716016" y="3055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                             :    </a:t>
            </a:r>
            <a:endParaRPr lang="en-MY" dirty="0"/>
          </a:p>
        </p:txBody>
      </p:sp>
      <p:sp>
        <p:nvSpPr>
          <p:cNvPr id="46" name="Rounded Rectangle 45"/>
          <p:cNvSpPr/>
          <p:nvPr/>
        </p:nvSpPr>
        <p:spPr>
          <a:xfrm>
            <a:off x="6469294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3(as at 31-03-2016</a:t>
            </a:r>
            <a:r>
              <a:rPr lang="en-US" dirty="0"/>
              <a:t>) </a:t>
            </a:r>
            <a:endParaRPr lang="en-MY" dirty="0"/>
          </a:p>
        </p:txBody>
      </p:sp>
      <p:sp>
        <p:nvSpPr>
          <p:cNvPr id="47" name="Flowchart: Merge 46"/>
          <p:cNvSpPr/>
          <p:nvPr/>
        </p:nvSpPr>
        <p:spPr>
          <a:xfrm>
            <a:off x="8536926" y="319424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TextBox 26"/>
          <p:cNvSpPr txBox="1"/>
          <p:nvPr/>
        </p:nvSpPr>
        <p:spPr>
          <a:xfrm>
            <a:off x="4476874" y="5085184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Jan </a:t>
            </a:r>
            <a:r>
              <a:rPr lang="en-US" u="sng" dirty="0" smtClean="0"/>
              <a:t>2016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48" name="TextBox 47"/>
          <p:cNvSpPr txBox="1"/>
          <p:nvPr/>
        </p:nvSpPr>
        <p:spPr>
          <a:xfrm>
            <a:off x="6022570" y="5085184"/>
            <a:ext cx="1045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/>
              <a:t>Feb </a:t>
            </a:r>
            <a:r>
              <a:rPr lang="en-US" u="sng" dirty="0" smtClean="0"/>
              <a:t>2016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49" name="TextBox 48"/>
          <p:cNvSpPr txBox="1"/>
          <p:nvPr/>
        </p:nvSpPr>
        <p:spPr>
          <a:xfrm>
            <a:off x="7524328" y="5085184"/>
            <a:ext cx="1111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/>
              <a:t>Mac </a:t>
            </a:r>
            <a:r>
              <a:rPr lang="en-US" u="sng" dirty="0" smtClean="0"/>
              <a:t>2016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50" name="Rectangle 49"/>
          <p:cNvSpPr/>
          <p:nvPr/>
        </p:nvSpPr>
        <p:spPr>
          <a:xfrm>
            <a:off x="1812083" y="4715852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</a:t>
            </a:r>
            <a:r>
              <a:rPr lang="en-MY" dirty="0" smtClean="0"/>
              <a:t>31 March 2016</a:t>
            </a:r>
            <a:endParaRPr lang="en-MY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6012160" y="3501008"/>
            <a:ext cx="1080120" cy="121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-180528" y="1435649"/>
            <a:ext cx="9435916" cy="375828"/>
            <a:chOff x="-180528" y="1435649"/>
            <a:chExt cx="9435916" cy="375828"/>
          </a:xfrm>
        </p:grpSpPr>
        <p:sp>
          <p:nvSpPr>
            <p:cNvPr id="23" name="Rounded Rectangle 22"/>
            <p:cNvSpPr/>
            <p:nvPr/>
          </p:nvSpPr>
          <p:spPr>
            <a:xfrm>
              <a:off x="1214815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472906" y="1442145"/>
              <a:ext cx="1658947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610158" y="1442145"/>
              <a:ext cx="1881704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6141879" y="1435649"/>
              <a:ext cx="1718166" cy="375828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-180528" y="1442145"/>
              <a:ext cx="1395343" cy="36933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860045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1204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Month: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2131151" y="313167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2(as </a:t>
            </a:r>
            <a:r>
              <a:rPr lang="en-US" dirty="0"/>
              <a:t>at </a:t>
            </a:r>
            <a:r>
              <a:rPr lang="en-US" dirty="0" smtClean="0"/>
              <a:t>28-02-2016</a:t>
            </a:r>
            <a:r>
              <a:rPr lang="en-US" dirty="0"/>
              <a:t>) 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4235579" y="321044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4870665" y="307945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Last Month:</a:t>
            </a:r>
            <a:endParaRPr lang="en-MY" dirty="0"/>
          </a:p>
        </p:txBody>
      </p:sp>
      <p:sp>
        <p:nvSpPr>
          <p:cNvPr id="19" name="Rounded Rectangle 18"/>
          <p:cNvSpPr/>
          <p:nvPr/>
        </p:nvSpPr>
        <p:spPr>
          <a:xfrm>
            <a:off x="6246240" y="3079458"/>
            <a:ext cx="2520280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1(as at 31-01-2016) </a:t>
            </a:r>
            <a:endParaRPr lang="en-MY" dirty="0"/>
          </a:p>
        </p:txBody>
      </p:sp>
      <p:sp>
        <p:nvSpPr>
          <p:cNvPr id="20" name="Flowchart: Merge 19"/>
          <p:cNvSpPr/>
          <p:nvPr/>
        </p:nvSpPr>
        <p:spPr>
          <a:xfrm>
            <a:off x="8350668" y="315822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TextBox 20"/>
          <p:cNvSpPr txBox="1"/>
          <p:nvPr/>
        </p:nvSpPr>
        <p:spPr>
          <a:xfrm>
            <a:off x="7542717" y="5077214"/>
            <a:ext cx="1011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Jan </a:t>
            </a:r>
            <a:r>
              <a:rPr lang="en-US" u="sng" dirty="0" smtClean="0"/>
              <a:t>2016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26" name="TextBox 25"/>
          <p:cNvSpPr txBox="1"/>
          <p:nvPr/>
        </p:nvSpPr>
        <p:spPr>
          <a:xfrm>
            <a:off x="6057020" y="5114792"/>
            <a:ext cx="1045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Feb </a:t>
            </a:r>
            <a:r>
              <a:rPr lang="en-US" u="sng" dirty="0" smtClean="0"/>
              <a:t>2016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27" name="Rectangle 26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</a:t>
            </a:r>
            <a:r>
              <a:rPr lang="en-MY" dirty="0" smtClean="0"/>
              <a:t>February 2016</a:t>
            </a:r>
            <a:endParaRPr lang="en-MY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3570585" y="3573016"/>
            <a:ext cx="2441575" cy="1142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-108520" y="1435649"/>
            <a:ext cx="9435916" cy="375828"/>
            <a:chOff x="-108520" y="1435649"/>
            <a:chExt cx="9435916" cy="375828"/>
          </a:xfrm>
        </p:grpSpPr>
        <p:sp>
          <p:nvSpPr>
            <p:cNvPr id="23" name="Rounded Rectangle 22"/>
            <p:cNvSpPr/>
            <p:nvPr/>
          </p:nvSpPr>
          <p:spPr>
            <a:xfrm>
              <a:off x="1286823" y="1442145"/>
              <a:ext cx="1395343" cy="36933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544914" y="1442145"/>
              <a:ext cx="1658947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682166" y="1442145"/>
              <a:ext cx="1881704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6213887" y="1435649"/>
              <a:ext cx="1718166" cy="375828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-108520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7932053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61756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396225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Month                       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123756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3(as at 31-03-2016) 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6228184" y="314096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7542717" y="5077214"/>
            <a:ext cx="1016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This </a:t>
            </a:r>
            <a:r>
              <a:rPr lang="en-US" u="sng" dirty="0" smtClean="0"/>
              <a:t>Year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6057020" y="5114792"/>
            <a:ext cx="1251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This </a:t>
            </a:r>
            <a:r>
              <a:rPr lang="en-US" u="sng" dirty="0" smtClean="0"/>
              <a:t>Month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17" name="Rectangle 16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</a:t>
            </a:r>
            <a:r>
              <a:rPr lang="en-MY" dirty="0" smtClean="0"/>
              <a:t>31 March 2016</a:t>
            </a:r>
            <a:endParaRPr lang="en-MY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5724128" y="3501008"/>
            <a:ext cx="288032" cy="121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-180528" y="1435649"/>
            <a:ext cx="9435916" cy="375828"/>
            <a:chOff x="779899" y="1435649"/>
            <a:chExt cx="9435916" cy="375828"/>
          </a:xfrm>
        </p:grpSpPr>
        <p:sp>
          <p:nvSpPr>
            <p:cNvPr id="23" name="Rounded Rectangle 22"/>
            <p:cNvSpPr/>
            <p:nvPr/>
          </p:nvSpPr>
          <p:spPr>
            <a:xfrm>
              <a:off x="217524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433333" y="1442145"/>
              <a:ext cx="1658947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570585" y="1442145"/>
              <a:ext cx="1881704" cy="36933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7102306" y="1435649"/>
              <a:ext cx="1718166" cy="375828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79899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882047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85104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396225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Period Ended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123756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12(as at 31-12-2016)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6228184" y="314096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7542717" y="5077214"/>
            <a:ext cx="1016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This </a:t>
            </a:r>
            <a:r>
              <a:rPr lang="en-US" u="sng" dirty="0" smtClean="0"/>
              <a:t>Year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17" name="Rectangle 16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31 December </a:t>
            </a:r>
            <a:r>
              <a:rPr lang="en-MY" dirty="0" smtClean="0"/>
              <a:t>2016</a:t>
            </a:r>
            <a:endParaRPr lang="en-MY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5377332" y="3501008"/>
            <a:ext cx="634828" cy="121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-252536" y="1435649"/>
            <a:ext cx="9435916" cy="375828"/>
            <a:chOff x="779899" y="1435649"/>
            <a:chExt cx="9435916" cy="375828"/>
          </a:xfrm>
        </p:grpSpPr>
        <p:sp>
          <p:nvSpPr>
            <p:cNvPr id="23" name="Rounded Rectangle 22"/>
            <p:cNvSpPr/>
            <p:nvPr/>
          </p:nvSpPr>
          <p:spPr>
            <a:xfrm>
              <a:off x="217524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433333" y="1442145"/>
              <a:ext cx="1658947" cy="36933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570585" y="1442145"/>
              <a:ext cx="1881704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7102306" y="1435649"/>
              <a:ext cx="1718166" cy="375828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79899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882047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626701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396224" y="3131676"/>
            <a:ext cx="2815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Last Year                               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123756" y="3062202"/>
            <a:ext cx="2520280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2015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6201966" y="241835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2" y="2348880"/>
            <a:ext cx="3349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Year                                :  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7542717" y="507721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2015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6057020" y="5114792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2016 </a:t>
            </a:r>
          </a:p>
          <a:p>
            <a:pPr algn="ctr"/>
            <a:r>
              <a:rPr lang="en-US" u="sng" dirty="0" smtClean="0"/>
              <a:t>RM</a:t>
            </a:r>
            <a:endParaRPr lang="en-MY" u="sng" dirty="0"/>
          </a:p>
        </p:txBody>
      </p:sp>
      <p:sp>
        <p:nvSpPr>
          <p:cNvPr id="3" name="Rectangle 2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31 December </a:t>
            </a:r>
            <a:r>
              <a:rPr lang="en-MY" dirty="0" smtClean="0"/>
              <a:t>2016</a:t>
            </a:r>
            <a:endParaRPr lang="en-MY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6012160" y="2852936"/>
            <a:ext cx="371231" cy="1862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-180528" y="1435649"/>
            <a:ext cx="9435916" cy="375828"/>
            <a:chOff x="779899" y="1435649"/>
            <a:chExt cx="9435916" cy="375828"/>
          </a:xfrm>
        </p:grpSpPr>
        <p:sp>
          <p:nvSpPr>
            <p:cNvPr id="23" name="Rounded Rectangle 22"/>
            <p:cNvSpPr/>
            <p:nvPr/>
          </p:nvSpPr>
          <p:spPr>
            <a:xfrm>
              <a:off x="217524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433333" y="1442145"/>
              <a:ext cx="1658947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570585" y="1442145"/>
              <a:ext cx="1881704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7102306" y="1435649"/>
              <a:ext cx="1718166" cy="375828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79899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8820472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626701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01/11/2015</a:t>
            </a:r>
            <a:endParaRPr lang="en-MY" dirty="0"/>
          </a:p>
        </p:txBody>
      </p:sp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396224" y="3131676"/>
            <a:ext cx="2815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to: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123756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7/11/2015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1366882" y="2348880"/>
            <a:ext cx="3349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From:  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2175242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Month – Last Month</a:t>
            </a:r>
            <a:endParaRPr lang="en-MY" sz="1400" dirty="0"/>
          </a:p>
        </p:txBody>
      </p:sp>
      <p:sp>
        <p:nvSpPr>
          <p:cNvPr id="24" name="Rounded Rectangle 23"/>
          <p:cNvSpPr/>
          <p:nvPr/>
        </p:nvSpPr>
        <p:spPr>
          <a:xfrm>
            <a:off x="5433333" y="1442145"/>
            <a:ext cx="1658947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Accounting Year Only </a:t>
            </a:r>
            <a:endParaRPr lang="en-MY" sz="1400" dirty="0"/>
          </a:p>
        </p:txBody>
      </p:sp>
      <p:sp>
        <p:nvSpPr>
          <p:cNvPr id="25" name="Rounded Rectangle 24"/>
          <p:cNvSpPr/>
          <p:nvPr/>
        </p:nvSpPr>
        <p:spPr>
          <a:xfrm>
            <a:off x="3570585" y="1442145"/>
            <a:ext cx="18817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This Month </a:t>
            </a:r>
            <a:endParaRPr lang="en-MY" sz="1400" dirty="0"/>
          </a:p>
        </p:txBody>
      </p:sp>
      <p:sp>
        <p:nvSpPr>
          <p:cNvPr id="45" name="Rounded Rectangle 44"/>
          <p:cNvSpPr/>
          <p:nvPr/>
        </p:nvSpPr>
        <p:spPr>
          <a:xfrm>
            <a:off x="779899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Monthly</a:t>
            </a:r>
            <a:endParaRPr lang="en-MY" sz="1400" dirty="0"/>
          </a:p>
        </p:txBody>
      </p:sp>
      <p:sp>
        <p:nvSpPr>
          <p:cNvPr id="3" name="Rectangle 2"/>
          <p:cNvSpPr/>
          <p:nvPr/>
        </p:nvSpPr>
        <p:spPr>
          <a:xfrm>
            <a:off x="1909597" y="4622433"/>
            <a:ext cx="59208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</a:t>
            </a:r>
            <a:r>
              <a:rPr lang="en-MY" dirty="0" smtClean="0"/>
              <a:t>Date From </a:t>
            </a:r>
            <a:r>
              <a:rPr lang="en-MY" dirty="0" smtClean="0">
                <a:solidFill>
                  <a:srgbClr val="FF0000"/>
                </a:solidFill>
              </a:rPr>
              <a:t>1/11/2015</a:t>
            </a:r>
            <a:r>
              <a:rPr lang="en-MY" dirty="0" smtClean="0"/>
              <a:t> to </a:t>
            </a:r>
            <a:r>
              <a:rPr lang="en-MY" dirty="0" smtClean="0">
                <a:solidFill>
                  <a:srgbClr val="FF0000"/>
                </a:solidFill>
              </a:rPr>
              <a:t>7/11/2015</a:t>
            </a:r>
            <a:endParaRPr lang="en-MY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6012160" y="2852936"/>
            <a:ext cx="371231" cy="1862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7752513" y="5046937"/>
            <a:ext cx="9852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dirty="0" smtClean="0"/>
              <a:t>1/11/2015 to 7/11/2015</a:t>
            </a:r>
          </a:p>
          <a:p>
            <a:pPr algn="ctr"/>
            <a:r>
              <a:rPr lang="en-US" sz="1400" u="sng" dirty="0" smtClean="0"/>
              <a:t>RM</a:t>
            </a:r>
            <a:endParaRPr lang="en-MY" sz="1400" u="sng" dirty="0"/>
          </a:p>
        </p:txBody>
      </p:sp>
      <p:grpSp>
        <p:nvGrpSpPr>
          <p:cNvPr id="4" name="Group 3"/>
          <p:cNvGrpSpPr/>
          <p:nvPr/>
        </p:nvGrpSpPr>
        <p:grpSpPr>
          <a:xfrm>
            <a:off x="-288145" y="1435649"/>
            <a:ext cx="9758824" cy="375828"/>
            <a:chOff x="-288145" y="1435649"/>
            <a:chExt cx="9758824" cy="375828"/>
          </a:xfrm>
        </p:grpSpPr>
        <p:sp>
          <p:nvSpPr>
            <p:cNvPr id="19" name="Rounded Rectangle 18"/>
            <p:cNvSpPr/>
            <p:nvPr/>
          </p:nvSpPr>
          <p:spPr>
            <a:xfrm>
              <a:off x="7752513" y="1435649"/>
              <a:ext cx="1718166" cy="375828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Custom</a:t>
              </a:r>
              <a:endParaRPr lang="en-MY" sz="1400" dirty="0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107198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Month – Last Month</a:t>
              </a:r>
              <a:endParaRPr lang="en-MY" sz="1400" dirty="0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4365289" y="1442145"/>
              <a:ext cx="1658947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Accounting Year Only </a:t>
              </a:r>
              <a:endParaRPr lang="en-MY" sz="1400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2502541" y="1442145"/>
              <a:ext cx="1881704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This Month </a:t>
              </a:r>
              <a:endParaRPr lang="en-MY" sz="1400" dirty="0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034262" y="1435649"/>
              <a:ext cx="1718166" cy="375828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This Year – Last Year </a:t>
              </a:r>
              <a:endParaRPr lang="en-MY" sz="1400"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-288145" y="1442145"/>
              <a:ext cx="1395343" cy="369332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/>
                <a:t>Monthly</a:t>
              </a:r>
              <a:endParaRPr lang="en-MY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73930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Cash Management Report</a:t>
            </a: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0772465"/>
              </p:ext>
            </p:extLst>
          </p:nvPr>
        </p:nvGraphicFramePr>
        <p:xfrm>
          <a:off x="457200" y="1600200"/>
          <a:ext cx="822959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r>
                        <a:rPr lang="en-US" baseline="0" dirty="0" smtClean="0"/>
                        <a:t> RECEIPTS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524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</TotalTime>
  <Words>1168</Words>
  <Application>Microsoft Office PowerPoint</Application>
  <PresentationFormat>On-screen Show (4:3)</PresentationFormat>
  <Paragraphs>541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Mock Up Report for Tekun Corp</vt:lpstr>
      <vt:lpstr>Tetapan</vt:lpstr>
      <vt:lpstr>Profit &amp; Loss Report (1) </vt:lpstr>
      <vt:lpstr>Profit &amp; Loss Report (1) </vt:lpstr>
      <vt:lpstr>Profit &amp; Loss Report (1) </vt:lpstr>
      <vt:lpstr>Profit &amp; Loss Report (1) </vt:lpstr>
      <vt:lpstr>Profit &amp; Loss Report (1) </vt:lpstr>
      <vt:lpstr>Profit &amp; Loss Report (1) </vt:lpstr>
      <vt:lpstr>Cash Management Report</vt:lpstr>
      <vt:lpstr>Profit &amp; Loss Report (2) </vt:lpstr>
      <vt:lpstr>Profit &amp; Loss Report (2) </vt:lpstr>
      <vt:lpstr>Profit &amp; Loss Report (2)</vt:lpstr>
      <vt:lpstr>Profit &amp; Loss Report (2) </vt:lpstr>
      <vt:lpstr>Profit &amp; Loss Report </vt:lpstr>
      <vt:lpstr>Tetapan</vt:lpstr>
      <vt:lpstr>Balance Sheet (1)</vt:lpstr>
      <vt:lpstr>Balance Sheet (2) </vt:lpstr>
      <vt:lpstr>Balance Sheet (2) </vt:lpstr>
      <vt:lpstr>Balance Sheet (2)</vt:lpstr>
      <vt:lpstr>Balance Sheet (2) </vt:lpstr>
      <vt:lpstr>Balance Sheet </vt:lpstr>
      <vt:lpstr>Tetapan</vt:lpstr>
      <vt:lpstr>Trial Balance</vt:lpstr>
      <vt:lpstr>Trial Balance</vt:lpstr>
      <vt:lpstr>Tetapan</vt:lpstr>
      <vt:lpstr>Account Balance Summary</vt:lpstr>
      <vt:lpstr>Account Balance 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Mock Up Report for Tekun Corp</dc:title>
  <dc:creator>Account</dc:creator>
  <cp:lastModifiedBy>User</cp:lastModifiedBy>
  <cp:revision>89</cp:revision>
  <dcterms:created xsi:type="dcterms:W3CDTF">2015-11-18T07:22:36Z</dcterms:created>
  <dcterms:modified xsi:type="dcterms:W3CDTF">2015-11-28T06:18:57Z</dcterms:modified>
</cp:coreProperties>
</file>