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62" r:id="rId3"/>
    <p:sldId id="263" r:id="rId4"/>
    <p:sldId id="266" r:id="rId5"/>
    <p:sldId id="276" r:id="rId6"/>
    <p:sldId id="277" r:id="rId7"/>
    <p:sldId id="278" r:id="rId8"/>
    <p:sldId id="264" r:id="rId9"/>
    <p:sldId id="265" r:id="rId10"/>
    <p:sldId id="258" r:id="rId11"/>
    <p:sldId id="279" r:id="rId12"/>
    <p:sldId id="280" r:id="rId13"/>
    <p:sldId id="281" r:id="rId14"/>
    <p:sldId id="282" r:id="rId15"/>
    <p:sldId id="267" r:id="rId16"/>
    <p:sldId id="269" r:id="rId17"/>
    <p:sldId id="259" r:id="rId18"/>
    <p:sldId id="270" r:id="rId19"/>
    <p:sldId id="271" r:id="rId20"/>
    <p:sldId id="260" r:id="rId21"/>
    <p:sldId id="272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B73AEC-997D-414B-99C3-BDB0A8D1C809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MY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C1D175-D7B3-4FB5-AAF9-2B42111377B1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959557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MY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6C1D175-D7B3-4FB5-AAF9-2B42111377B1}" type="slidenum">
              <a:rPr lang="en-MY" smtClean="0"/>
              <a:t>1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8374255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25097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467163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780502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6424700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136366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381302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496846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34804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87987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48749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MY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MY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985690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MY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MY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E0F2B-1E1C-4F6D-BBE8-F10094D9F03D}" type="datetimeFigureOut">
              <a:rPr lang="en-MY" smtClean="0"/>
              <a:t>20/11/2015</a:t>
            </a:fld>
            <a:endParaRPr lang="en-MY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MY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1E0B0-20B2-4351-98A9-862BCA4B6C57}" type="slidenum">
              <a:rPr lang="en-MY" smtClean="0"/>
              <a:t>‹#›</a:t>
            </a:fld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99752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Mock Up Report for </a:t>
            </a:r>
            <a:r>
              <a:rPr lang="en-US" dirty="0" err="1" smtClean="0"/>
              <a:t>Tekun</a:t>
            </a:r>
            <a:r>
              <a:rPr lang="en-US" dirty="0" smtClean="0"/>
              <a:t> Corp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3687785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Rectangle 47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932649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(1)</a:t>
            </a:r>
            <a:endParaRPr lang="en-MY" dirty="0"/>
          </a:p>
        </p:txBody>
      </p:sp>
      <p:sp>
        <p:nvSpPr>
          <p:cNvPr id="51" name="Rounded Rectangle 50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52" name="TextBox 51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53" name="Flowchart: Merge 52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4" name="TextBox 53"/>
          <p:cNvSpPr txBox="1"/>
          <p:nvPr/>
        </p:nvSpPr>
        <p:spPr>
          <a:xfrm>
            <a:off x="385066" y="372950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096578" y="366427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56" name="Flowchart: Merge 55"/>
          <p:cNvSpPr/>
          <p:nvPr/>
        </p:nvSpPr>
        <p:spPr>
          <a:xfrm>
            <a:off x="5188683" y="372950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TextBox 56"/>
          <p:cNvSpPr txBox="1"/>
          <p:nvPr/>
        </p:nvSpPr>
        <p:spPr>
          <a:xfrm>
            <a:off x="395536" y="455603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58" name="Rounded Rectangle 57"/>
          <p:cNvSpPr/>
          <p:nvPr/>
        </p:nvSpPr>
        <p:spPr>
          <a:xfrm>
            <a:off x="3145846" y="455603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59" name="TextBox 58"/>
          <p:cNvSpPr txBox="1"/>
          <p:nvPr/>
        </p:nvSpPr>
        <p:spPr>
          <a:xfrm>
            <a:off x="4145386" y="5258788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60" name="Rounded Rectangle 59"/>
          <p:cNvSpPr/>
          <p:nvPr/>
        </p:nvSpPr>
        <p:spPr>
          <a:xfrm>
            <a:off x="4823773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1" name="TextBox 60"/>
          <p:cNvSpPr txBox="1"/>
          <p:nvPr/>
        </p:nvSpPr>
        <p:spPr>
          <a:xfrm>
            <a:off x="391846" y="525878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62" name="Rounded Rectangle 61"/>
          <p:cNvSpPr/>
          <p:nvPr/>
        </p:nvSpPr>
        <p:spPr>
          <a:xfrm>
            <a:off x="3145846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3" name="TextBox 62"/>
          <p:cNvSpPr txBox="1"/>
          <p:nvPr/>
        </p:nvSpPr>
        <p:spPr>
          <a:xfrm>
            <a:off x="391846" y="302703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No.                 : </a:t>
            </a:r>
            <a:endParaRPr lang="en-MY" dirty="0"/>
          </a:p>
        </p:txBody>
      </p:sp>
      <p:sp>
        <p:nvSpPr>
          <p:cNvPr id="64" name="Rounded Rectangle 63"/>
          <p:cNvSpPr/>
          <p:nvPr/>
        </p:nvSpPr>
        <p:spPr>
          <a:xfrm>
            <a:off x="3934203" y="3027031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65" name="Rounded Rectangle 64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66" name="Rounded Rectangle 65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69" name="Rounded Rectangle 68"/>
          <p:cNvSpPr/>
          <p:nvPr/>
        </p:nvSpPr>
        <p:spPr>
          <a:xfrm>
            <a:off x="6311921" y="4301891"/>
            <a:ext cx="2520280" cy="37297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en-US" dirty="0" smtClean="0"/>
              <a:t>This Year – This Month</a:t>
            </a:r>
            <a:endParaRPr lang="en-MY" dirty="0"/>
          </a:p>
        </p:txBody>
      </p:sp>
      <p:cxnSp>
        <p:nvCxnSpPr>
          <p:cNvPr id="70" name="Straight Arrow Connector 69"/>
          <p:cNvCxnSpPr>
            <a:stCxn id="55" idx="3"/>
            <a:endCxn id="75" idx="1"/>
          </p:cNvCxnSpPr>
          <p:nvPr/>
        </p:nvCxnSpPr>
        <p:spPr>
          <a:xfrm>
            <a:off x="5616858" y="3848937"/>
            <a:ext cx="707492" cy="275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>
            <a:stCxn id="55" idx="3"/>
            <a:endCxn id="69" idx="1"/>
          </p:cNvCxnSpPr>
          <p:nvPr/>
        </p:nvCxnSpPr>
        <p:spPr>
          <a:xfrm>
            <a:off x="5616858" y="3848937"/>
            <a:ext cx="695063" cy="6394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4" name="Flowchart: Merge 73"/>
          <p:cNvSpPr/>
          <p:nvPr/>
        </p:nvSpPr>
        <p:spPr>
          <a:xfrm>
            <a:off x="5221803" y="462914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75" name="Rounded Rectangle 7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76" name="Rounded Rectangle 75"/>
          <p:cNvSpPr/>
          <p:nvPr/>
        </p:nvSpPr>
        <p:spPr>
          <a:xfrm>
            <a:off x="5435456" y="3028310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77" name="TextBox 76"/>
          <p:cNvSpPr txBox="1"/>
          <p:nvPr/>
        </p:nvSpPr>
        <p:spPr>
          <a:xfrm>
            <a:off x="4836267" y="3028310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78" name="TextBox 77"/>
          <p:cNvSpPr txBox="1"/>
          <p:nvPr/>
        </p:nvSpPr>
        <p:spPr>
          <a:xfrm>
            <a:off x="2984134" y="3028310"/>
            <a:ext cx="99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 :</a:t>
            </a:r>
            <a:endParaRPr lang="en-MY" dirty="0"/>
          </a:p>
        </p:txBody>
      </p:sp>
      <p:sp>
        <p:nvSpPr>
          <p:cNvPr id="79" name="TextBox 78"/>
          <p:cNvSpPr txBox="1"/>
          <p:nvPr/>
        </p:nvSpPr>
        <p:spPr>
          <a:xfrm>
            <a:off x="395536" y="23802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80" name="Rounded Rectangle 79"/>
          <p:cNvSpPr/>
          <p:nvPr/>
        </p:nvSpPr>
        <p:spPr>
          <a:xfrm>
            <a:off x="3145845" y="238023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81" name="Left Brace 80"/>
          <p:cNvSpPr/>
          <p:nvPr/>
        </p:nvSpPr>
        <p:spPr>
          <a:xfrm>
            <a:off x="6444208" y="3028310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2" name="TextBox 81"/>
          <p:cNvSpPr txBox="1"/>
          <p:nvPr/>
        </p:nvSpPr>
        <p:spPr>
          <a:xfrm>
            <a:off x="6876256" y="3028310"/>
            <a:ext cx="2047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Enable when consolidate </a:t>
            </a:r>
          </a:p>
          <a:p>
            <a:r>
              <a:rPr lang="en-US" sz="1400" dirty="0" smtClean="0"/>
              <a:t>account</a:t>
            </a:r>
          </a:p>
          <a:p>
            <a:endParaRPr lang="en-US" sz="1400" dirty="0" smtClean="0"/>
          </a:p>
        </p:txBody>
      </p:sp>
      <p:sp>
        <p:nvSpPr>
          <p:cNvPr id="83" name="TextBox 82"/>
          <p:cNvSpPr txBox="1"/>
          <p:nvPr/>
        </p:nvSpPr>
        <p:spPr>
          <a:xfrm>
            <a:off x="6876256" y="2322630"/>
            <a:ext cx="17233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enable when</a:t>
            </a:r>
          </a:p>
          <a:p>
            <a:r>
              <a:rPr lang="en-US" sz="1400" dirty="0" smtClean="0"/>
              <a:t> consolidate account</a:t>
            </a:r>
          </a:p>
          <a:p>
            <a:endParaRPr lang="en-US" sz="1400" dirty="0" smtClean="0"/>
          </a:p>
        </p:txBody>
      </p:sp>
      <p:sp>
        <p:nvSpPr>
          <p:cNvPr id="84" name="Left Brace 83"/>
          <p:cNvSpPr/>
          <p:nvPr/>
        </p:nvSpPr>
        <p:spPr>
          <a:xfrm>
            <a:off x="6444208" y="2380238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5" name="Rounded Rectangle 84"/>
          <p:cNvSpPr/>
          <p:nvPr/>
        </p:nvSpPr>
        <p:spPr>
          <a:xfrm>
            <a:off x="6311921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</a:t>
            </a:r>
            <a:endParaRPr lang="en-MY" sz="1600" dirty="0"/>
          </a:p>
        </p:txBody>
      </p:sp>
      <p:sp>
        <p:nvSpPr>
          <p:cNvPr id="86" name="Rounded Rectangle 85"/>
          <p:cNvSpPr/>
          <p:nvPr/>
        </p:nvSpPr>
        <p:spPr>
          <a:xfrm>
            <a:off x="6311921" y="505910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Month</a:t>
            </a:r>
            <a:endParaRPr lang="en-MY" sz="1600" dirty="0"/>
          </a:p>
        </p:txBody>
      </p:sp>
      <p:cxnSp>
        <p:nvCxnSpPr>
          <p:cNvPr id="87" name="Straight Arrow Connector 86"/>
          <p:cNvCxnSpPr>
            <a:stCxn id="55" idx="3"/>
            <a:endCxn id="85" idx="1"/>
          </p:cNvCxnSpPr>
          <p:nvPr/>
        </p:nvCxnSpPr>
        <p:spPr>
          <a:xfrm>
            <a:off x="5616858" y="3848937"/>
            <a:ext cx="695063" cy="101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55" idx="3"/>
          </p:cNvCxnSpPr>
          <p:nvPr/>
        </p:nvCxnSpPr>
        <p:spPr>
          <a:xfrm>
            <a:off x="5616858" y="3848937"/>
            <a:ext cx="715595" cy="13877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48211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440980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7" name="Straight Arrow Connector 26"/>
          <p:cNvCxnSpPr>
            <a:stCxn id="11" idx="3"/>
            <a:endCxn id="34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r>
              <a:rPr lang="en-US" dirty="0" smtClean="0"/>
              <a:t>	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Users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1" name="Rounded Rectangle 40"/>
          <p:cNvSpPr/>
          <p:nvPr/>
        </p:nvSpPr>
        <p:spPr>
          <a:xfrm>
            <a:off x="6544968" y="322871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</a:t>
            </a:r>
            <a:endParaRPr lang="en-MY" dirty="0"/>
          </a:p>
        </p:txBody>
      </p:sp>
      <p:cxnSp>
        <p:nvCxnSpPr>
          <p:cNvPr id="42" name="Straight Arrow Connector 41"/>
          <p:cNvCxnSpPr>
            <a:stCxn id="32" idx="3"/>
            <a:endCxn id="41" idx="1"/>
          </p:cNvCxnSpPr>
          <p:nvPr/>
        </p:nvCxnSpPr>
        <p:spPr>
          <a:xfrm>
            <a:off x="6207690" y="3369235"/>
            <a:ext cx="337278" cy="4414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5" name="TextBox 4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46" name="Rounded Rectangle 4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7" name="TextBox 46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8" name="Rounded Rectangle 47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9" name="Oval 48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TextBox 49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51" name="Oval 50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ounded Rectangle 51"/>
          <p:cNvSpPr/>
          <p:nvPr/>
        </p:nvSpPr>
        <p:spPr>
          <a:xfrm>
            <a:off x="6569126" y="2500943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 smtClean="0"/>
              <a:t>of Business</a:t>
            </a:r>
            <a:endParaRPr lang="en-MY" dirty="0"/>
          </a:p>
        </p:txBody>
      </p:sp>
      <p:cxnSp>
        <p:nvCxnSpPr>
          <p:cNvPr id="53" name="Straight Arrow Connector 52"/>
          <p:cNvCxnSpPr>
            <a:stCxn id="40" idx="3"/>
          </p:cNvCxnSpPr>
          <p:nvPr/>
        </p:nvCxnSpPr>
        <p:spPr>
          <a:xfrm>
            <a:off x="6242790" y="1837774"/>
            <a:ext cx="326336" cy="883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609443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83138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TextBox 38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0" name="Oval 39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Oval 40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137659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</a:t>
            </a:r>
            <a:endParaRPr lang="en-MY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2193363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70525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077175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24" name="Flowchart: Merge 23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5" name="Rounded Rectangle 24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6" name="Plus 25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27" name="Rounded Rectangle 26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28" name="Rounded Rectangle 27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29" name="Straight Arrow Connector 28"/>
          <p:cNvCxnSpPr>
            <a:stCxn id="32" idx="3"/>
            <a:endCxn id="23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32" idx="3"/>
            <a:endCxn id="27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32" idx="3"/>
            <a:endCxn id="28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Rounded Rectangle 31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33" name="Straight Arrow Connector 32"/>
          <p:cNvCxnSpPr>
            <a:stCxn id="32" idx="3"/>
            <a:endCxn id="34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Rounded Rectangle 33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35" name="TextBox 34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8" name="TextBox 37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39" name="Left Brace 38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0" name="Left Brace 39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1" name="TextBox 40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 smtClean="0"/>
              <a:t>Prefered</a:t>
            </a:r>
            <a:endParaRPr lang="en-MY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err="1" smtClean="0"/>
              <a:t>Prefered</a:t>
            </a:r>
            <a:r>
              <a:rPr lang="en-US" dirty="0" smtClean="0"/>
              <a:t>        Group  </a:t>
            </a:r>
            <a:endParaRPr lang="en-MY" dirty="0"/>
          </a:p>
        </p:txBody>
      </p:sp>
      <p:sp>
        <p:nvSpPr>
          <p:cNvPr id="44" name="Oval 43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5" name="Oval 44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3063334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Balance Sheet </a:t>
            </a:r>
            <a:endParaRPr lang="en-MY" dirty="0"/>
          </a:p>
        </p:txBody>
      </p:sp>
      <p:graphicFrame>
        <p:nvGraphicFramePr>
          <p:cNvPr id="5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18366042"/>
              </p:ext>
            </p:extLst>
          </p:nvPr>
        </p:nvGraphicFramePr>
        <p:xfrm>
          <a:off x="539551" y="1196753"/>
          <a:ext cx="8229601" cy="4801254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49159">
                <a:tc>
                  <a:txBody>
                    <a:bodyPr/>
                    <a:lstStyle/>
                    <a:p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RM</a:t>
                      </a:r>
                    </a:p>
                    <a:p>
                      <a:pPr algn="ctr"/>
                      <a:r>
                        <a:rPr lang="en-US" sz="1600" dirty="0" smtClean="0"/>
                        <a:t>2013</a:t>
                      </a:r>
                    </a:p>
                  </a:txBody>
                  <a:tcPr/>
                </a:tc>
              </a:tr>
              <a:tr h="333765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Fixed</a:t>
                      </a:r>
                      <a:r>
                        <a:rPr lang="en-US" sz="1600" baseline="0" dirty="0" smtClean="0"/>
                        <a:t> Asset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1900</a:t>
                      </a:r>
                    </a:p>
                  </a:txBody>
                  <a:tcPr/>
                </a:tc>
              </a:tr>
              <a:tr h="1040148">
                <a:tc>
                  <a:txBody>
                    <a:bodyPr/>
                    <a:lstStyle/>
                    <a:p>
                      <a:r>
                        <a:rPr lang="en-US" sz="1600" u="sng" baseline="0" dirty="0" smtClean="0"/>
                        <a:t>Current Asset</a:t>
                      </a:r>
                    </a:p>
                    <a:p>
                      <a:r>
                        <a:rPr lang="en-US" sz="1600" u="none" baseline="0" dirty="0" smtClean="0"/>
                        <a:t>Bank</a:t>
                      </a:r>
                    </a:p>
                    <a:p>
                      <a:r>
                        <a:rPr lang="en-US" sz="1600" u="none" baseline="0" dirty="0" smtClean="0"/>
                        <a:t>Petty Cash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baseline="0" dirty="0" smtClean="0"/>
                    </a:p>
                    <a:p>
                      <a:pPr algn="ctr"/>
                      <a:r>
                        <a:rPr lang="en-US" sz="1600" u="none" baseline="0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baseline="0" dirty="0" smtClean="0"/>
                        <a:t>1100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500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700</a:t>
                      </a:r>
                      <a:endParaRPr lang="en-MY" sz="1600" u="sng" dirty="0"/>
                    </a:p>
                  </a:txBody>
                  <a:tcPr/>
                </a:tc>
              </a:tr>
              <a:tr h="802400">
                <a:tc>
                  <a:txBody>
                    <a:bodyPr/>
                    <a:lstStyle/>
                    <a:p>
                      <a:r>
                        <a:rPr lang="en-US" sz="1600" u="sng" dirty="0" smtClean="0"/>
                        <a:t>Current</a:t>
                      </a:r>
                      <a:r>
                        <a:rPr lang="en-US" sz="1600" u="sng" baseline="0" dirty="0" smtClean="0"/>
                        <a:t> Liabilities</a:t>
                      </a:r>
                    </a:p>
                    <a:p>
                      <a:r>
                        <a:rPr lang="en-US" sz="1600" u="none" baseline="0" dirty="0" smtClean="0"/>
                        <a:t>Trade Payable</a:t>
                      </a:r>
                      <a:endParaRPr lang="en-MY" sz="16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</a:p>
                    <a:p>
                      <a:pPr algn="ctr"/>
                      <a:r>
                        <a:rPr lang="en-US" sz="1600" u="sng" dirty="0" smtClean="0"/>
                        <a:t>200</a:t>
                      </a:r>
                      <a:endParaRPr lang="en-MY" sz="1600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 smtClean="0"/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</a:p>
                    <a:p>
                      <a:pPr algn="ctr"/>
                      <a:r>
                        <a:rPr lang="en-US" sz="1600" u="sng" dirty="0" smtClean="0"/>
                        <a:t>100</a:t>
                      </a:r>
                      <a:endParaRPr lang="en-MY" sz="1600" u="sng" dirty="0"/>
                    </a:p>
                  </a:txBody>
                  <a:tcPr/>
                </a:tc>
              </a:tr>
              <a:tr h="64915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Net</a:t>
                      </a:r>
                      <a:r>
                        <a:rPr lang="en-US" sz="1600" baseline="0" dirty="0" smtClean="0"/>
                        <a:t> Current Assets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900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u="sng" dirty="0" smtClean="0"/>
                        <a:t>600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  <a:endParaRPr lang="en-MY" sz="1600" u="sng" dirty="0"/>
                    </a:p>
                  </a:txBody>
                  <a:tcPr/>
                </a:tc>
              </a:tr>
              <a:tr h="1277896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Financed By</a:t>
                      </a:r>
                    </a:p>
                    <a:p>
                      <a:r>
                        <a:rPr lang="en-US" sz="1600" dirty="0" smtClean="0"/>
                        <a:t>Share</a:t>
                      </a:r>
                      <a:r>
                        <a:rPr lang="en-US" sz="1600" baseline="0" dirty="0" smtClean="0"/>
                        <a:t> Capital</a:t>
                      </a:r>
                    </a:p>
                    <a:p>
                      <a:r>
                        <a:rPr lang="en-US" sz="1600" baseline="0" dirty="0" smtClean="0"/>
                        <a:t>Retained Earning</a:t>
                      </a:r>
                      <a:endParaRPr lang="en-US" sz="16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2898</a:t>
                      </a:r>
                    </a:p>
                    <a:p>
                      <a:pPr algn="ctr"/>
                      <a:r>
                        <a:rPr lang="en-US" sz="1600" u="sng" dirty="0" smtClean="0"/>
                        <a:t>2900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u="sng" dirty="0" smtClean="0"/>
                    </a:p>
                    <a:p>
                      <a:pPr algn="ctr"/>
                      <a:r>
                        <a:rPr lang="en-US" sz="1600" u="none" dirty="0" smtClean="0"/>
                        <a:t>2</a:t>
                      </a:r>
                    </a:p>
                    <a:p>
                      <a:pPr algn="ctr"/>
                      <a:r>
                        <a:rPr lang="en-US" sz="1600" u="sng" dirty="0" smtClean="0"/>
                        <a:t>2498</a:t>
                      </a:r>
                    </a:p>
                    <a:p>
                      <a:pPr algn="ctr"/>
                      <a:r>
                        <a:rPr lang="en-US" sz="1600" u="sng" dirty="0" smtClean="0"/>
                        <a:t>2500</a:t>
                      </a:r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57010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4026761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95415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0" name="TextBox 9"/>
          <p:cNvSpPr txBox="1"/>
          <p:nvPr/>
        </p:nvSpPr>
        <p:spPr>
          <a:xfrm>
            <a:off x="391846" y="234997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9988" y="234888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1803" y="2419449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88156" y="3146921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3120733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70934" y="3872016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2" y="386104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426295" y="386104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3855773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8493" y="312073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8493" y="273893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28493" y="235635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cxnSp>
        <p:nvCxnSpPr>
          <p:cNvPr id="27" name="Straight Arrow Connector 26"/>
          <p:cNvCxnSpPr>
            <a:endCxn id="34" idx="1"/>
          </p:cNvCxnSpPr>
          <p:nvPr/>
        </p:nvCxnSpPr>
        <p:spPr>
          <a:xfrm flipV="1">
            <a:off x="5670268" y="2165310"/>
            <a:ext cx="658225" cy="3719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>
            <a:stCxn id="11" idx="3"/>
            <a:endCxn id="25" idx="1"/>
          </p:cNvCxnSpPr>
          <p:nvPr/>
        </p:nvCxnSpPr>
        <p:spPr>
          <a:xfrm>
            <a:off x="5670268" y="2533546"/>
            <a:ext cx="658225" cy="747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4" idx="1"/>
          </p:cNvCxnSpPr>
          <p:nvPr/>
        </p:nvCxnSpPr>
        <p:spPr>
          <a:xfrm>
            <a:off x="5670268" y="2533546"/>
            <a:ext cx="658225" cy="39005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3" idx="1"/>
          </p:cNvCxnSpPr>
          <p:nvPr/>
        </p:nvCxnSpPr>
        <p:spPr>
          <a:xfrm>
            <a:off x="5670268" y="2533546"/>
            <a:ext cx="658225" cy="7718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Flowchart: Merge 30"/>
          <p:cNvSpPr/>
          <p:nvPr/>
        </p:nvSpPr>
        <p:spPr>
          <a:xfrm>
            <a:off x="5221803" y="322737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4" name="Rounded Rectangle 33"/>
          <p:cNvSpPr/>
          <p:nvPr/>
        </p:nvSpPr>
        <p:spPr>
          <a:xfrm>
            <a:off x="6328493" y="1980644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23234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Trial Balance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6411307"/>
              </p:ext>
            </p:extLst>
          </p:nvPr>
        </p:nvGraphicFramePr>
        <p:xfrm>
          <a:off x="323529" y="1397000"/>
          <a:ext cx="8496942" cy="368808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936103"/>
                <a:gridCol w="5721295"/>
                <a:gridCol w="963571"/>
                <a:gridCol w="875973"/>
              </a:tblGrid>
              <a:tr h="30380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Acc. No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Debit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</a:tr>
              <a:tr h="14302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Share Capital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</a:t>
                      </a:r>
                    </a:p>
                  </a:txBody>
                  <a:tcPr/>
                </a:tc>
              </a:tr>
              <a:tr h="198264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Retained</a:t>
                      </a:r>
                      <a:r>
                        <a:rPr lang="en-US" sz="1400" baseline="0" dirty="0" smtClean="0"/>
                        <a:t> Earning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2498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647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2000/005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Fixed Asset-</a:t>
                      </a:r>
                      <a:r>
                        <a:rPr lang="en-US" sz="1400" dirty="0" err="1" smtClean="0"/>
                        <a:t>Accum.Depn</a:t>
                      </a:r>
                      <a:r>
                        <a:rPr lang="en-US" sz="1400" dirty="0" smtClean="0"/>
                        <a:t>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14796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Bank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1192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2200/000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Petty Cash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2584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Trade Payables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5000/000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Cost</a:t>
                      </a:r>
                      <a:r>
                        <a:rPr lang="en-US" sz="1400" baseline="0" dirty="0" smtClean="0"/>
                        <a:t> of Goods Sold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900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</a:tr>
              <a:tr h="13612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8100/000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Expenses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none" dirty="0" smtClean="0"/>
                        <a:t>700</a:t>
                      </a:r>
                      <a:endParaRPr lang="en-MY" sz="1400" u="non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u="sng" dirty="0" smtClean="0"/>
                        <a:t>-</a:t>
                      </a:r>
                      <a:endParaRPr lang="en-MY" sz="1400" u="sng" dirty="0"/>
                    </a:p>
                  </a:txBody>
                  <a:tcPr/>
                </a:tc>
              </a:tr>
              <a:tr h="119360"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5700</a:t>
                      </a:r>
                      <a:endParaRPr lang="en-MY" sz="16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7020272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884368" y="4725144"/>
            <a:ext cx="93610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9" name="Rectangle 8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11" name="Rounded Rectangle 10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2" name="Rounded Rectangle 11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38484363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1383539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5" name="Rectangle 14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6" name="Rectangle 15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7" name="Rectangle 16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236597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378023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1" name="TextBox 10"/>
          <p:cNvSpPr txBox="1"/>
          <p:nvPr/>
        </p:nvSpPr>
        <p:spPr>
          <a:xfrm>
            <a:off x="422226" y="234888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3145846" y="2276872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4066789" y="292494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4823772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22226" y="2924944"/>
            <a:ext cx="26272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3145844" y="292494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1846" y="162880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9988" y="1628800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9" name="Rounded Rectangle 18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8" name="Flowchart: Merge 27"/>
          <p:cNvSpPr/>
          <p:nvPr/>
        </p:nvSpPr>
        <p:spPr>
          <a:xfrm>
            <a:off x="5202797" y="2346345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0" name="TextBox 29"/>
          <p:cNvSpPr txBox="1"/>
          <p:nvPr/>
        </p:nvSpPr>
        <p:spPr>
          <a:xfrm>
            <a:off x="457200" y="350100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Account No.                     :    </a:t>
            </a:r>
            <a:endParaRPr lang="en-MY" dirty="0"/>
          </a:p>
        </p:txBody>
      </p:sp>
      <p:sp>
        <p:nvSpPr>
          <p:cNvPr id="31" name="Rounded Rectangle 30"/>
          <p:cNvSpPr/>
          <p:nvPr/>
        </p:nvSpPr>
        <p:spPr>
          <a:xfrm>
            <a:off x="3145844" y="3573016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4000/000</a:t>
            </a:r>
            <a:endParaRPr lang="en-MY" dirty="0"/>
          </a:p>
        </p:txBody>
      </p:sp>
      <p:sp>
        <p:nvSpPr>
          <p:cNvPr id="32" name="TextBox 31"/>
          <p:cNvSpPr txBox="1"/>
          <p:nvPr/>
        </p:nvSpPr>
        <p:spPr>
          <a:xfrm>
            <a:off x="5724128" y="3573016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Sales	    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7399988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Account Balance Summary</a:t>
            </a:r>
            <a:endParaRPr lang="en-MY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5205512"/>
              </p:ext>
            </p:extLst>
          </p:nvPr>
        </p:nvGraphicFramePr>
        <p:xfrm>
          <a:off x="467544" y="2204865"/>
          <a:ext cx="8280918" cy="204216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1008112"/>
                <a:gridCol w="864096"/>
                <a:gridCol w="2268251"/>
                <a:gridCol w="1380153"/>
                <a:gridCol w="1380153"/>
                <a:gridCol w="1380153"/>
              </a:tblGrid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Date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Ref.</a:t>
                      </a:r>
                      <a:r>
                        <a:rPr lang="en-US" sz="1400" baseline="0" dirty="0" smtClean="0"/>
                        <a:t> No.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Description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Debit 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Balance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231911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1/1/2016-10/1/2016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11/1/2016-20/1/2016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500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1000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31/1/2016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231918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21/1/2016-30/1/2016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700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1700</a:t>
                      </a:r>
                      <a:endParaRPr lang="en-MY" sz="1400" dirty="0"/>
                    </a:p>
                  </a:txBody>
                  <a:tcPr/>
                </a:tc>
              </a:tr>
              <a:tr h="217238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11/2/2016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231924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Sales 31/1/2016-10/2/2016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  <a:tr h="497985">
                <a:tc>
                  <a:txBody>
                    <a:bodyPr/>
                    <a:lstStyle/>
                    <a:p>
                      <a:endParaRPr lang="en-MY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Total</a:t>
                      </a:r>
                      <a:r>
                        <a:rPr lang="en-US" sz="1400" baseline="0" dirty="0" smtClean="0"/>
                        <a:t> Debit</a:t>
                      </a:r>
                    </a:p>
                    <a:p>
                      <a:r>
                        <a:rPr lang="en-US" sz="1400" baseline="0" dirty="0" smtClean="0"/>
                        <a:t>Total Credit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-</a:t>
                      </a:r>
                    </a:p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MY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2000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628800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4000/000 Sales</a:t>
            </a:r>
            <a:endParaRPr lang="en-MY" dirty="0"/>
          </a:p>
        </p:txBody>
      </p:sp>
      <p:grpSp>
        <p:nvGrpSpPr>
          <p:cNvPr id="6" name="Group 5"/>
          <p:cNvGrpSpPr/>
          <p:nvPr/>
        </p:nvGrpSpPr>
        <p:grpSpPr>
          <a:xfrm>
            <a:off x="552354" y="6116089"/>
            <a:ext cx="8168825" cy="467380"/>
            <a:chOff x="611560" y="6390620"/>
            <a:chExt cx="1976137" cy="467380"/>
          </a:xfrm>
        </p:grpSpPr>
        <p:sp>
          <p:nvSpPr>
            <p:cNvPr id="7" name="Rectangle 6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9" name="Rounded Rectangle 8"/>
          <p:cNvSpPr/>
          <p:nvPr/>
        </p:nvSpPr>
        <p:spPr>
          <a:xfrm>
            <a:off x="579613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10" name="Rounded Rectangle 9"/>
          <p:cNvSpPr/>
          <p:nvPr/>
        </p:nvSpPr>
        <p:spPr>
          <a:xfrm>
            <a:off x="4355976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View</a:t>
            </a:r>
            <a:endParaRPr lang="en-MY" sz="1100" dirty="0"/>
          </a:p>
        </p:txBody>
      </p:sp>
      <p:sp>
        <p:nvSpPr>
          <p:cNvPr id="11" name="Rounded Rectangle 10"/>
          <p:cNvSpPr/>
          <p:nvPr/>
        </p:nvSpPr>
        <p:spPr>
          <a:xfrm>
            <a:off x="2907562" y="6221442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27465772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604301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(1) </a:t>
            </a:r>
            <a:endParaRPr lang="en-MY" dirty="0"/>
          </a:p>
        </p:txBody>
      </p:sp>
      <p:sp>
        <p:nvSpPr>
          <p:cNvPr id="4" name="Rounded Rectangle 3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6" name="TextBox 5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</a:t>
            </a:r>
            <a:r>
              <a:rPr lang="en-US" dirty="0" smtClean="0"/>
              <a:t>  </a:t>
            </a:r>
            <a:r>
              <a:rPr lang="en-US" dirty="0" smtClean="0"/>
              <a:t>:</a:t>
            </a:r>
            <a:endParaRPr lang="en-MY" dirty="0"/>
          </a:p>
        </p:txBody>
      </p:sp>
      <p:sp>
        <p:nvSpPr>
          <p:cNvPr id="7" name="Flowchart: Merge 6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8" name="TextBox 7"/>
          <p:cNvSpPr txBox="1"/>
          <p:nvPr/>
        </p:nvSpPr>
        <p:spPr>
          <a:xfrm>
            <a:off x="385066" y="372950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9" name="Rounded Rectangle 8"/>
          <p:cNvSpPr/>
          <p:nvPr/>
        </p:nvSpPr>
        <p:spPr>
          <a:xfrm>
            <a:off x="3096578" y="366427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Month </a:t>
            </a:r>
            <a:endParaRPr lang="en-MY" dirty="0"/>
          </a:p>
        </p:txBody>
      </p:sp>
      <p:sp>
        <p:nvSpPr>
          <p:cNvPr id="10" name="Flowchart: Merge 9"/>
          <p:cNvSpPr/>
          <p:nvPr/>
        </p:nvSpPr>
        <p:spPr>
          <a:xfrm>
            <a:off x="5188683" y="372950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" name="TextBox 10"/>
          <p:cNvSpPr txBox="1"/>
          <p:nvPr/>
        </p:nvSpPr>
        <p:spPr>
          <a:xfrm>
            <a:off x="395536" y="4556030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2" name="Rounded Rectangle 11"/>
          <p:cNvSpPr/>
          <p:nvPr/>
        </p:nvSpPr>
        <p:spPr>
          <a:xfrm>
            <a:off x="3145846" y="4556030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3" name="TextBox 12"/>
          <p:cNvSpPr txBox="1"/>
          <p:nvPr/>
        </p:nvSpPr>
        <p:spPr>
          <a:xfrm>
            <a:off x="4145386" y="5258788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4823773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391846" y="525878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3145846" y="525878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1846" y="3027031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No.            </a:t>
            </a:r>
            <a:r>
              <a:rPr lang="en-US" dirty="0" smtClean="0"/>
              <a:t>      </a:t>
            </a:r>
            <a:r>
              <a:rPr lang="en-US" dirty="0" smtClean="0"/>
              <a:t>: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934203" y="3027031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Month  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5" name="Rounded Rectangle 24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cxnSp>
        <p:nvCxnSpPr>
          <p:cNvPr id="28" name="Straight Arrow Connector 27"/>
          <p:cNvCxnSpPr>
            <a:stCxn id="9" idx="3"/>
            <a:endCxn id="52" idx="1"/>
          </p:cNvCxnSpPr>
          <p:nvPr/>
        </p:nvCxnSpPr>
        <p:spPr>
          <a:xfrm>
            <a:off x="5616858" y="3848937"/>
            <a:ext cx="707492" cy="2754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9" idx="3"/>
            <a:endCxn id="25" idx="1"/>
          </p:cNvCxnSpPr>
          <p:nvPr/>
        </p:nvCxnSpPr>
        <p:spPr>
          <a:xfrm>
            <a:off x="5616858" y="3848937"/>
            <a:ext cx="695063" cy="6376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9" idx="3"/>
            <a:endCxn id="24" idx="1"/>
          </p:cNvCxnSpPr>
          <p:nvPr/>
        </p:nvCxnSpPr>
        <p:spPr>
          <a:xfrm>
            <a:off x="5616858" y="3848937"/>
            <a:ext cx="707492" cy="10105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9" idx="3"/>
            <a:endCxn id="23" idx="1"/>
          </p:cNvCxnSpPr>
          <p:nvPr/>
        </p:nvCxnSpPr>
        <p:spPr>
          <a:xfrm>
            <a:off x="5616858" y="3848937"/>
            <a:ext cx="707492" cy="13799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3" name="Flowchart: Merge 42"/>
          <p:cNvSpPr/>
          <p:nvPr/>
        </p:nvSpPr>
        <p:spPr>
          <a:xfrm>
            <a:off x="5221803" y="4629144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2" name="Rounded Rectangle 51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70" name="Rounded Rectangle 69"/>
          <p:cNvSpPr/>
          <p:nvPr/>
        </p:nvSpPr>
        <p:spPr>
          <a:xfrm>
            <a:off x="5435456" y="3028310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95" name="TextBox 94"/>
          <p:cNvSpPr txBox="1"/>
          <p:nvPr/>
        </p:nvSpPr>
        <p:spPr>
          <a:xfrm>
            <a:off x="4836267" y="3028310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96" name="TextBox 95"/>
          <p:cNvSpPr txBox="1"/>
          <p:nvPr/>
        </p:nvSpPr>
        <p:spPr>
          <a:xfrm>
            <a:off x="2984134" y="3028310"/>
            <a:ext cx="9935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  :</a:t>
            </a:r>
            <a:endParaRPr lang="en-MY" dirty="0"/>
          </a:p>
        </p:txBody>
      </p:sp>
      <p:sp>
        <p:nvSpPr>
          <p:cNvPr id="102" name="TextBox 101"/>
          <p:cNvSpPr txBox="1"/>
          <p:nvPr/>
        </p:nvSpPr>
        <p:spPr>
          <a:xfrm>
            <a:off x="395536" y="2380238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103" name="Rounded Rectangle 102"/>
          <p:cNvSpPr/>
          <p:nvPr/>
        </p:nvSpPr>
        <p:spPr>
          <a:xfrm>
            <a:off x="3145845" y="238023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112" name="Left Brace 111"/>
          <p:cNvSpPr/>
          <p:nvPr/>
        </p:nvSpPr>
        <p:spPr>
          <a:xfrm>
            <a:off x="6444208" y="3028310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3" name="TextBox 112"/>
          <p:cNvSpPr txBox="1"/>
          <p:nvPr/>
        </p:nvSpPr>
        <p:spPr>
          <a:xfrm>
            <a:off x="6876256" y="3028310"/>
            <a:ext cx="2047099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Enable when consolidate </a:t>
            </a:r>
          </a:p>
          <a:p>
            <a:r>
              <a:rPr lang="en-US" sz="1400" dirty="0" smtClean="0"/>
              <a:t>account</a:t>
            </a:r>
          </a:p>
          <a:p>
            <a:endParaRPr lang="en-US" sz="1400" dirty="0" smtClean="0"/>
          </a:p>
        </p:txBody>
      </p:sp>
      <p:sp>
        <p:nvSpPr>
          <p:cNvPr id="115" name="Left Brace 114"/>
          <p:cNvSpPr/>
          <p:nvPr/>
        </p:nvSpPr>
        <p:spPr>
          <a:xfrm>
            <a:off x="6459721" y="2380238"/>
            <a:ext cx="273773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16" name="TextBox 115"/>
          <p:cNvSpPr txBox="1"/>
          <p:nvPr/>
        </p:nvSpPr>
        <p:spPr>
          <a:xfrm>
            <a:off x="6876256" y="2322630"/>
            <a:ext cx="172335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Not enable when</a:t>
            </a:r>
          </a:p>
          <a:p>
            <a:r>
              <a:rPr lang="en-US" sz="1400" dirty="0" smtClean="0"/>
              <a:t> consolidate account</a:t>
            </a:r>
          </a:p>
          <a:p>
            <a:endParaRPr lang="en-US" sz="1400" dirty="0" smtClean="0"/>
          </a:p>
        </p:txBody>
      </p:sp>
    </p:spTree>
    <p:extLst>
      <p:ext uri="{BB962C8B-B14F-4D97-AF65-F5344CB8AC3E}">
        <p14:creationId xmlns:p14="http://schemas.microsoft.com/office/powerpoint/2010/main" val="31120459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6699590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5" y="165310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 or No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5536" y="165310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8064" y="1722582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9226" y="372902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3" y="372902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44949" y="382457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375105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375105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0" y="5044195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4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5536" y="504419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044195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9226" y="3184569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3" y="3184569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3" name="Rounded Rectangle 22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4" name="Rounded Rectangle 23"/>
          <p:cNvSpPr/>
          <p:nvPr/>
        </p:nvSpPr>
        <p:spPr>
          <a:xfrm>
            <a:off x="6324350" y="5044195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 </a:t>
            </a:r>
            <a:endParaRPr lang="en-MY" dirty="0"/>
          </a:p>
        </p:txBody>
      </p:sp>
      <p:sp>
        <p:nvSpPr>
          <p:cNvPr id="25" name="Rounded Rectangle 24"/>
          <p:cNvSpPr/>
          <p:nvPr/>
        </p:nvSpPr>
        <p:spPr>
          <a:xfrm>
            <a:off x="6324350" y="4674863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 smtClean="0"/>
              <a:t>This Accounting Year Only </a:t>
            </a:r>
            <a:endParaRPr lang="en-MY" sz="1600" dirty="0"/>
          </a:p>
        </p:txBody>
      </p:sp>
      <p:sp>
        <p:nvSpPr>
          <p:cNvPr id="26" name="Rounded Rectangle 25"/>
          <p:cNvSpPr/>
          <p:nvPr/>
        </p:nvSpPr>
        <p:spPr>
          <a:xfrm>
            <a:off x="6311921" y="4301891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This Month </a:t>
            </a:r>
            <a:endParaRPr lang="en-MY" dirty="0"/>
          </a:p>
        </p:txBody>
      </p:sp>
      <p:sp>
        <p:nvSpPr>
          <p:cNvPr id="27" name="Rounded Rectangle 26"/>
          <p:cNvSpPr/>
          <p:nvPr/>
        </p:nvSpPr>
        <p:spPr>
          <a:xfrm>
            <a:off x="6569126" y="213161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cxnSp>
        <p:nvCxnSpPr>
          <p:cNvPr id="28" name="Straight Arrow Connector 27"/>
          <p:cNvCxnSpPr>
            <a:stCxn id="11" idx="3"/>
            <a:endCxn id="35" idx="1"/>
          </p:cNvCxnSpPr>
          <p:nvPr/>
        </p:nvCxnSpPr>
        <p:spPr>
          <a:xfrm>
            <a:off x="5666123" y="3913695"/>
            <a:ext cx="658227" cy="21073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1" idx="3"/>
            <a:endCxn id="26" idx="1"/>
          </p:cNvCxnSpPr>
          <p:nvPr/>
        </p:nvCxnSpPr>
        <p:spPr>
          <a:xfrm>
            <a:off x="5666123" y="3913695"/>
            <a:ext cx="645798" cy="5728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stCxn id="11" idx="3"/>
            <a:endCxn id="25" idx="1"/>
          </p:cNvCxnSpPr>
          <p:nvPr/>
        </p:nvCxnSpPr>
        <p:spPr>
          <a:xfrm>
            <a:off x="5666123" y="3913695"/>
            <a:ext cx="658227" cy="9458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1" idx="3"/>
            <a:endCxn id="24" idx="1"/>
          </p:cNvCxnSpPr>
          <p:nvPr/>
        </p:nvCxnSpPr>
        <p:spPr>
          <a:xfrm>
            <a:off x="5666123" y="3913695"/>
            <a:ext cx="658227" cy="131516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Flowchart: Merge 31"/>
          <p:cNvSpPr/>
          <p:nvPr/>
        </p:nvSpPr>
        <p:spPr>
          <a:xfrm>
            <a:off x="5244949" y="4440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3" name="Rounded Rectangle 32"/>
          <p:cNvSpPr/>
          <p:nvPr/>
        </p:nvSpPr>
        <p:spPr>
          <a:xfrm>
            <a:off x="5840827" y="3184569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4" name="Plus 33"/>
          <p:cNvSpPr/>
          <p:nvPr/>
        </p:nvSpPr>
        <p:spPr>
          <a:xfrm>
            <a:off x="5952757" y="3254935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324350" y="3939766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Year – Last Year 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r>
              <a:rPr lang="en-US" dirty="0" smtClean="0"/>
              <a:t>	</a:t>
            </a:r>
            <a:endParaRPr lang="en-MY" dirty="0"/>
          </a:p>
        </p:txBody>
      </p:sp>
      <p:sp>
        <p:nvSpPr>
          <p:cNvPr id="37" name="Rounded Rectangle 36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8" name="Straight Arrow Connector 37"/>
          <p:cNvCxnSpPr>
            <a:stCxn id="41" idx="3"/>
            <a:endCxn id="27" idx="1"/>
          </p:cNvCxnSpPr>
          <p:nvPr/>
        </p:nvCxnSpPr>
        <p:spPr>
          <a:xfrm>
            <a:off x="6242790" y="1837774"/>
            <a:ext cx="326336" cy="47850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1" idx="3"/>
            <a:endCxn id="36" idx="1"/>
          </p:cNvCxnSpPr>
          <p:nvPr/>
        </p:nvCxnSpPr>
        <p:spPr>
          <a:xfrm>
            <a:off x="6242790" y="1837774"/>
            <a:ext cx="302877" cy="10917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>
            <a:stCxn id="41" idx="3"/>
            <a:endCxn id="37" idx="1"/>
          </p:cNvCxnSpPr>
          <p:nvPr/>
        </p:nvCxnSpPr>
        <p:spPr>
          <a:xfrm flipV="1">
            <a:off x="6242790" y="1595512"/>
            <a:ext cx="302178" cy="242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5818524" y="1641593"/>
            <a:ext cx="424266" cy="3923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sp>
        <p:nvSpPr>
          <p:cNvPr id="42" name="Rounded Rectangle 41"/>
          <p:cNvSpPr/>
          <p:nvPr/>
        </p:nvSpPr>
        <p:spPr>
          <a:xfrm>
            <a:off x="6569126" y="3201004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Add User </a:t>
            </a:r>
            <a:endParaRPr lang="en-MY" dirty="0"/>
          </a:p>
        </p:txBody>
      </p:sp>
      <p:cxnSp>
        <p:nvCxnSpPr>
          <p:cNvPr id="43" name="Straight Arrow Connector 42"/>
          <p:cNvCxnSpPr>
            <a:stCxn id="33" idx="3"/>
            <a:endCxn id="42" idx="1"/>
          </p:cNvCxnSpPr>
          <p:nvPr/>
        </p:nvCxnSpPr>
        <p:spPr>
          <a:xfrm>
            <a:off x="6207690" y="3369235"/>
            <a:ext cx="361436" cy="1643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 : </a:t>
            </a:r>
            <a:endParaRPr lang="en-MY" dirty="0"/>
          </a:p>
        </p:txBody>
      </p:sp>
      <p:sp>
        <p:nvSpPr>
          <p:cNvPr id="55" name="Rounded Rectangle 54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6" name="TextBox 5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7" name="Rounded Rectangle 56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58" name="Oval 57"/>
          <p:cNvSpPr/>
          <p:nvPr/>
        </p:nvSpPr>
        <p:spPr>
          <a:xfrm>
            <a:off x="3309977" y="2242312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9" name="TextBox 58"/>
          <p:cNvSpPr txBox="1"/>
          <p:nvPr/>
        </p:nvSpPr>
        <p:spPr>
          <a:xfrm>
            <a:off x="3145846" y="2104069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smtClean="0"/>
              <a:t>Preferred        </a:t>
            </a:r>
            <a:r>
              <a:rPr lang="en-US" dirty="0" smtClean="0"/>
              <a:t>Group  </a:t>
            </a:r>
            <a:endParaRPr lang="en-MY" dirty="0"/>
          </a:p>
        </p:txBody>
      </p:sp>
      <p:sp>
        <p:nvSpPr>
          <p:cNvPr id="60" name="Oval 59"/>
          <p:cNvSpPr/>
          <p:nvPr/>
        </p:nvSpPr>
        <p:spPr>
          <a:xfrm>
            <a:off x="4551721" y="2242311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0" name="Rounded Rectangle 49"/>
          <p:cNvSpPr/>
          <p:nvPr/>
        </p:nvSpPr>
        <p:spPr>
          <a:xfrm>
            <a:off x="6569126" y="2512821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 smtClean="0"/>
              <a:t>of Business</a:t>
            </a:r>
            <a:endParaRPr lang="en-MY" dirty="0"/>
          </a:p>
        </p:txBody>
      </p:sp>
      <p:cxnSp>
        <p:nvCxnSpPr>
          <p:cNvPr id="51" name="Straight Arrow Connector 50"/>
          <p:cNvCxnSpPr>
            <a:stCxn id="41" idx="3"/>
          </p:cNvCxnSpPr>
          <p:nvPr/>
        </p:nvCxnSpPr>
        <p:spPr>
          <a:xfrm>
            <a:off x="6242790" y="1837774"/>
            <a:ext cx="326336" cy="90242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5954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488152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45846" y="1514710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3942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584183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72568" y="1712575"/>
            <a:ext cx="400032" cy="96662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72568" y="1712575"/>
            <a:ext cx="373099" cy="23437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72568" y="1595512"/>
            <a:ext cx="372400" cy="11706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48302" y="1516394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72568" y="1712575"/>
            <a:ext cx="395859" cy="5916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51" name="TextBox 50"/>
          <p:cNvSpPr txBox="1"/>
          <p:nvPr/>
        </p:nvSpPr>
        <p:spPr>
          <a:xfrm>
            <a:off x="3179674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smtClean="0"/>
              <a:t>Preferred        </a:t>
            </a:r>
            <a:r>
              <a:rPr lang="en-US" dirty="0" smtClean="0"/>
              <a:t>Group  </a:t>
            </a:r>
            <a:endParaRPr lang="en-MY" dirty="0"/>
          </a:p>
        </p:txBody>
      </p:sp>
      <p:sp>
        <p:nvSpPr>
          <p:cNvPr id="52" name="Oval 51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3" name="Oval 52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1007377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</a:t>
            </a:r>
            <a:endParaRPr lang="en-MY" dirty="0"/>
          </a:p>
        </p:txBody>
      </p:sp>
      <p:graphicFrame>
        <p:nvGraphicFramePr>
          <p:cNvPr id="48" name="Table 4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275664"/>
              </p:ext>
            </p:extLst>
          </p:nvPr>
        </p:nvGraphicFramePr>
        <p:xfrm>
          <a:off x="3275856" y="1340768"/>
          <a:ext cx="2664296" cy="4572000"/>
        </p:xfrm>
        <a:graphic>
          <a:graphicData uri="http://schemas.openxmlformats.org/drawingml/2006/table">
            <a:tbl>
              <a:tblPr firstRow="1" bandRow="1">
                <a:tableStyleId>{08FB837D-C827-4EFA-A057-4D05807E0F7C}</a:tableStyleId>
              </a:tblPr>
              <a:tblGrid>
                <a:gridCol w="2664296"/>
              </a:tblGrid>
              <a:tr h="14401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By State</a:t>
                      </a:r>
                      <a:endParaRPr lang="en-MY" sz="1400" dirty="0"/>
                    </a:p>
                  </a:txBody>
                  <a:tcPr/>
                </a:tc>
              </a:tr>
              <a:tr h="12724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Johor</a:t>
                      </a:r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Negeri</a:t>
                      </a:r>
                      <a:r>
                        <a:rPr lang="en-US" sz="1400" dirty="0" smtClean="0"/>
                        <a:t> Sembilan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Melaka</a:t>
                      </a:r>
                      <a:endParaRPr lang="en-MY" sz="1400" dirty="0"/>
                    </a:p>
                  </a:txBody>
                  <a:tcPr/>
                </a:tc>
              </a:tr>
              <a:tr h="1489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Perak</a:t>
                      </a:r>
                    </a:p>
                  </a:txBody>
                  <a:tcPr/>
                </a:tc>
              </a:tr>
              <a:tr h="132184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/>
                        <a:t>Pulau</a:t>
                      </a:r>
                      <a:r>
                        <a:rPr lang="en-US" sz="1400" baseline="0" dirty="0" smtClean="0"/>
                        <a:t> Pinang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Perlis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Kelantan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Terengganu</a:t>
                      </a:r>
                      <a:endParaRPr lang="en-MY" sz="1400" dirty="0"/>
                    </a:p>
                  </a:txBody>
                  <a:tcPr/>
                </a:tc>
              </a:tr>
              <a:tr h="13712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Pahang</a:t>
                      </a:r>
                    </a:p>
                  </a:txBody>
                  <a:tcPr/>
                </a:tc>
              </a:tr>
              <a:tr h="120352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Sabah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Sarawak</a:t>
                      </a:r>
                      <a:endParaRPr lang="en-MY" sz="1400" dirty="0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Persekutuan KL</a:t>
                      </a:r>
                      <a:endParaRPr lang="en-MY" sz="1400" dirty="0"/>
                    </a:p>
                  </a:txBody>
                  <a:tcPr/>
                </a:tc>
              </a:tr>
              <a:tr h="142056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Persekutuan Labuan</a:t>
                      </a:r>
                      <a:endParaRPr lang="en-MY" sz="1400" dirty="0"/>
                    </a:p>
                  </a:txBody>
                  <a:tcPr/>
                </a:tc>
              </a:tr>
              <a:tr h="125288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Persekututan</a:t>
                      </a:r>
                      <a:r>
                        <a:rPr lang="en-US" sz="1400" dirty="0" smtClean="0"/>
                        <a:t> Putrajaya</a:t>
                      </a:r>
                      <a:endParaRPr lang="en-MY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314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39551" y="5919927"/>
            <a:ext cx="8168825" cy="46738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MY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4332238"/>
              </p:ext>
            </p:extLst>
          </p:nvPr>
        </p:nvGraphicFramePr>
        <p:xfrm>
          <a:off x="251520" y="1340768"/>
          <a:ext cx="8712968" cy="51845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712968"/>
              </a:tblGrid>
              <a:tr h="5184576">
                <a:tc>
                  <a:txBody>
                    <a:bodyPr/>
                    <a:lstStyle/>
                    <a:p>
                      <a:endParaRPr lang="en-MY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dirty="0" smtClean="0"/>
              <a:t>Profit &amp; Loss Report (2) </a:t>
            </a:r>
            <a:endParaRPr lang="en-MY" dirty="0"/>
          </a:p>
        </p:txBody>
      </p:sp>
      <p:sp>
        <p:nvSpPr>
          <p:cNvPr id="7" name="Rounded Rectangle 6"/>
          <p:cNvSpPr/>
          <p:nvPr/>
        </p:nvSpPr>
        <p:spPr>
          <a:xfrm>
            <a:off x="3125980" y="1595512"/>
            <a:ext cx="2520280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Yes</a:t>
            </a:r>
            <a:endParaRPr lang="en-MY" dirty="0"/>
          </a:p>
        </p:txBody>
      </p:sp>
      <p:sp>
        <p:nvSpPr>
          <p:cNvPr id="8" name="TextBox 7"/>
          <p:cNvSpPr txBox="1"/>
          <p:nvPr/>
        </p:nvSpPr>
        <p:spPr>
          <a:xfrm>
            <a:off x="391846" y="159551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Consolidate Account      :</a:t>
            </a:r>
            <a:endParaRPr lang="en-MY" dirty="0"/>
          </a:p>
        </p:txBody>
      </p:sp>
      <p:sp>
        <p:nvSpPr>
          <p:cNvPr id="9" name="Flowchart: Merge 8"/>
          <p:cNvSpPr/>
          <p:nvPr/>
        </p:nvSpPr>
        <p:spPr>
          <a:xfrm>
            <a:off x="5141410" y="167650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0" name="TextBox 9"/>
          <p:cNvSpPr txBox="1"/>
          <p:nvPr/>
        </p:nvSpPr>
        <p:spPr>
          <a:xfrm>
            <a:off x="391846" y="392336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Sort by                               :</a:t>
            </a:r>
            <a:endParaRPr lang="en-MY" dirty="0"/>
          </a:p>
        </p:txBody>
      </p:sp>
      <p:sp>
        <p:nvSpPr>
          <p:cNvPr id="11" name="Rounded Rectangle 10"/>
          <p:cNvSpPr/>
          <p:nvPr/>
        </p:nvSpPr>
        <p:spPr>
          <a:xfrm>
            <a:off x="3145846" y="3897798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This Month </a:t>
            </a:r>
            <a:endParaRPr lang="en-MY" dirty="0"/>
          </a:p>
        </p:txBody>
      </p:sp>
      <p:sp>
        <p:nvSpPr>
          <p:cNvPr id="12" name="Flowchart: Merge 11"/>
          <p:cNvSpPr/>
          <p:nvPr/>
        </p:nvSpPr>
        <p:spPr>
          <a:xfrm>
            <a:off x="5225918" y="3992838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13" name="TextBox 12"/>
          <p:cNvSpPr txBox="1"/>
          <p:nvPr/>
        </p:nvSpPr>
        <p:spPr>
          <a:xfrm>
            <a:off x="395536" y="4490197"/>
            <a:ext cx="25959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Year                                    :  </a:t>
            </a:r>
            <a:endParaRPr lang="en-MY" dirty="0"/>
          </a:p>
        </p:txBody>
      </p:sp>
      <p:sp>
        <p:nvSpPr>
          <p:cNvPr id="14" name="Rounded Rectangle 13"/>
          <p:cNvSpPr/>
          <p:nvPr/>
        </p:nvSpPr>
        <p:spPr>
          <a:xfrm>
            <a:off x="3145846" y="4490197"/>
            <a:ext cx="2520279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2016</a:t>
            </a:r>
            <a:endParaRPr lang="en-MY" dirty="0"/>
          </a:p>
        </p:txBody>
      </p:sp>
      <p:sp>
        <p:nvSpPr>
          <p:cNvPr id="15" name="TextBox 14"/>
          <p:cNvSpPr txBox="1"/>
          <p:nvPr/>
        </p:nvSpPr>
        <p:spPr>
          <a:xfrm>
            <a:off x="4066791" y="516921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16" name="Rounded Rectangle 15"/>
          <p:cNvSpPr/>
          <p:nvPr/>
        </p:nvSpPr>
        <p:spPr>
          <a:xfrm>
            <a:off x="4823773" y="5168338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7" name="TextBox 16"/>
          <p:cNvSpPr txBox="1"/>
          <p:nvPr/>
        </p:nvSpPr>
        <p:spPr>
          <a:xfrm>
            <a:off x="399226" y="51422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Date                                   :    </a:t>
            </a:r>
            <a:endParaRPr lang="en-MY" dirty="0"/>
          </a:p>
        </p:txBody>
      </p:sp>
      <p:sp>
        <p:nvSpPr>
          <p:cNvPr id="18" name="Rounded Rectangle 17"/>
          <p:cNvSpPr/>
          <p:nvPr/>
        </p:nvSpPr>
        <p:spPr>
          <a:xfrm>
            <a:off x="3145846" y="5166484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19" name="TextBox 18"/>
          <p:cNvSpPr txBox="1"/>
          <p:nvPr/>
        </p:nvSpPr>
        <p:spPr>
          <a:xfrm>
            <a:off x="395536" y="330353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                                  : </a:t>
            </a:r>
            <a:endParaRPr lang="en-MY" dirty="0"/>
          </a:p>
        </p:txBody>
      </p:sp>
      <p:sp>
        <p:nvSpPr>
          <p:cNvPr id="20" name="Rounded Rectangle 19"/>
          <p:cNvSpPr/>
          <p:nvPr/>
        </p:nvSpPr>
        <p:spPr>
          <a:xfrm>
            <a:off x="3145846" y="3291052"/>
            <a:ext cx="2520280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ABC </a:t>
            </a:r>
            <a:r>
              <a:rPr lang="en-US" dirty="0" err="1" smtClean="0"/>
              <a:t>Sdn</a:t>
            </a:r>
            <a:r>
              <a:rPr lang="en-US" dirty="0" smtClean="0"/>
              <a:t> </a:t>
            </a:r>
            <a:r>
              <a:rPr lang="en-US" dirty="0" err="1" smtClean="0"/>
              <a:t>Bhd</a:t>
            </a:r>
            <a:r>
              <a:rPr lang="en-US" dirty="0" smtClean="0"/>
              <a:t> </a:t>
            </a:r>
            <a:endParaRPr lang="en-MY" dirty="0"/>
          </a:p>
        </p:txBody>
      </p:sp>
      <p:sp>
        <p:nvSpPr>
          <p:cNvPr id="21" name="Rounded Rectangle 20"/>
          <p:cNvSpPr/>
          <p:nvPr/>
        </p:nvSpPr>
        <p:spPr>
          <a:xfrm>
            <a:off x="7805108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Cancel	</a:t>
            </a:r>
            <a:endParaRPr lang="en-MY" dirty="0"/>
          </a:p>
        </p:txBody>
      </p:sp>
      <p:sp>
        <p:nvSpPr>
          <p:cNvPr id="22" name="Rounded Rectangle 21"/>
          <p:cNvSpPr/>
          <p:nvPr/>
        </p:nvSpPr>
        <p:spPr>
          <a:xfrm>
            <a:off x="6717981" y="5968951"/>
            <a:ext cx="842351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    OK</a:t>
            </a:r>
            <a:endParaRPr lang="en-MY" dirty="0"/>
          </a:p>
        </p:txBody>
      </p:sp>
      <p:sp>
        <p:nvSpPr>
          <p:cNvPr id="26" name="Rounded Rectangle 25"/>
          <p:cNvSpPr/>
          <p:nvPr/>
        </p:nvSpPr>
        <p:spPr>
          <a:xfrm>
            <a:off x="6572600" y="2494538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Type </a:t>
            </a:r>
            <a:r>
              <a:rPr lang="en-US" dirty="0"/>
              <a:t>of Business </a:t>
            </a:r>
            <a:endParaRPr lang="en-MY" dirty="0"/>
          </a:p>
        </p:txBody>
      </p:sp>
      <p:sp>
        <p:nvSpPr>
          <p:cNvPr id="31" name="Flowchart: Merge 30"/>
          <p:cNvSpPr/>
          <p:nvPr/>
        </p:nvSpPr>
        <p:spPr>
          <a:xfrm>
            <a:off x="5244948" y="4559670"/>
            <a:ext cx="342900" cy="230385"/>
          </a:xfrm>
          <a:prstGeom prst="flowChartMerg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2" name="Rounded Rectangle 31"/>
          <p:cNvSpPr/>
          <p:nvPr/>
        </p:nvSpPr>
        <p:spPr>
          <a:xfrm>
            <a:off x="5805591" y="3291052"/>
            <a:ext cx="3668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33" name="Plus 32"/>
          <p:cNvSpPr/>
          <p:nvPr/>
        </p:nvSpPr>
        <p:spPr>
          <a:xfrm>
            <a:off x="5930454" y="3361418"/>
            <a:ext cx="143002" cy="228600"/>
          </a:xfrm>
          <a:prstGeom prst="mathPlus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35" name="Rounded Rectangle 34"/>
          <p:cNvSpPr/>
          <p:nvPr/>
        </p:nvSpPr>
        <p:spPr>
          <a:xfrm>
            <a:off x="6545667" y="1762279"/>
            <a:ext cx="2298963" cy="36933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State</a:t>
            </a:r>
            <a:endParaRPr lang="en-MY" dirty="0"/>
          </a:p>
        </p:txBody>
      </p:sp>
      <p:sp>
        <p:nvSpPr>
          <p:cNvPr id="36" name="Rounded Rectangle 35"/>
          <p:cNvSpPr/>
          <p:nvPr/>
        </p:nvSpPr>
        <p:spPr>
          <a:xfrm>
            <a:off x="6544968" y="1410846"/>
            <a:ext cx="229896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All User</a:t>
            </a:r>
            <a:endParaRPr lang="en-MY" dirty="0"/>
          </a:p>
        </p:txBody>
      </p:sp>
      <p:cxnSp>
        <p:nvCxnSpPr>
          <p:cNvPr id="37" name="Straight Arrow Connector 36"/>
          <p:cNvCxnSpPr>
            <a:stCxn id="40" idx="3"/>
            <a:endCxn id="26" idx="1"/>
          </p:cNvCxnSpPr>
          <p:nvPr/>
        </p:nvCxnSpPr>
        <p:spPr>
          <a:xfrm>
            <a:off x="6190837" y="1791693"/>
            <a:ext cx="381763" cy="88751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40" idx="3"/>
            <a:endCxn id="35" idx="1"/>
          </p:cNvCxnSpPr>
          <p:nvPr/>
        </p:nvCxnSpPr>
        <p:spPr>
          <a:xfrm>
            <a:off x="6190837" y="1791693"/>
            <a:ext cx="354830" cy="1552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40" idx="3"/>
            <a:endCxn id="36" idx="1"/>
          </p:cNvCxnSpPr>
          <p:nvPr/>
        </p:nvCxnSpPr>
        <p:spPr>
          <a:xfrm flipV="1">
            <a:off x="6190837" y="1595512"/>
            <a:ext cx="354131" cy="1961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" name="Rounded Rectangle 39"/>
          <p:cNvSpPr/>
          <p:nvPr/>
        </p:nvSpPr>
        <p:spPr>
          <a:xfrm>
            <a:off x="5766571" y="1595512"/>
            <a:ext cx="424266" cy="39236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 smtClean="0"/>
              <a:t>By</a:t>
            </a:r>
            <a:endParaRPr lang="en-MY" sz="1200" dirty="0"/>
          </a:p>
        </p:txBody>
      </p:sp>
      <p:cxnSp>
        <p:nvCxnSpPr>
          <p:cNvPr id="41" name="Straight Arrow Connector 40"/>
          <p:cNvCxnSpPr>
            <a:stCxn id="40" idx="3"/>
            <a:endCxn id="42" idx="1"/>
          </p:cNvCxnSpPr>
          <p:nvPr/>
        </p:nvCxnSpPr>
        <p:spPr>
          <a:xfrm>
            <a:off x="6190837" y="1791693"/>
            <a:ext cx="377590" cy="51253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" name="Rounded Rectangle 41"/>
          <p:cNvSpPr/>
          <p:nvPr/>
        </p:nvSpPr>
        <p:spPr>
          <a:xfrm>
            <a:off x="6568427" y="2119560"/>
            <a:ext cx="2275504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District</a:t>
            </a:r>
            <a:endParaRPr lang="en-MY" dirty="0"/>
          </a:p>
        </p:txBody>
      </p:sp>
      <p:sp>
        <p:nvSpPr>
          <p:cNvPr id="43" name="TextBox 42"/>
          <p:cNvSpPr txBox="1"/>
          <p:nvPr/>
        </p:nvSpPr>
        <p:spPr>
          <a:xfrm>
            <a:off x="391846" y="267855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User Form ID                   : </a:t>
            </a:r>
            <a:endParaRPr lang="en-MY" dirty="0"/>
          </a:p>
        </p:txBody>
      </p:sp>
      <p:sp>
        <p:nvSpPr>
          <p:cNvPr id="44" name="Rounded Rectangle 43"/>
          <p:cNvSpPr/>
          <p:nvPr/>
        </p:nvSpPr>
        <p:spPr>
          <a:xfrm>
            <a:off x="3145846" y="2645769"/>
            <a:ext cx="842352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5" name="Rounded Rectangle 44"/>
          <p:cNvSpPr/>
          <p:nvPr/>
        </p:nvSpPr>
        <p:spPr>
          <a:xfrm>
            <a:off x="4823772" y="2679204"/>
            <a:ext cx="842353" cy="3693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MY" dirty="0"/>
          </a:p>
        </p:txBody>
      </p:sp>
      <p:sp>
        <p:nvSpPr>
          <p:cNvPr id="46" name="TextBox 45"/>
          <p:cNvSpPr txBox="1"/>
          <p:nvPr/>
        </p:nvSpPr>
        <p:spPr>
          <a:xfrm>
            <a:off x="4058737" y="2678554"/>
            <a:ext cx="6783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  :</a:t>
            </a:r>
            <a:endParaRPr lang="en-MY" dirty="0"/>
          </a:p>
        </p:txBody>
      </p:sp>
      <p:sp>
        <p:nvSpPr>
          <p:cNvPr id="47" name="Left Brace 46"/>
          <p:cNvSpPr/>
          <p:nvPr/>
        </p:nvSpPr>
        <p:spPr>
          <a:xfrm>
            <a:off x="6401228" y="3303530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8" name="Left Brace 47"/>
          <p:cNvSpPr/>
          <p:nvPr/>
        </p:nvSpPr>
        <p:spPr>
          <a:xfrm>
            <a:off x="5733721" y="2686792"/>
            <a:ext cx="143740" cy="369332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49" name="TextBox 48"/>
          <p:cNvSpPr txBox="1"/>
          <p:nvPr/>
        </p:nvSpPr>
        <p:spPr>
          <a:xfrm>
            <a:off x="6545667" y="3321829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Preferred</a:t>
            </a:r>
            <a:endParaRPr lang="en-MY" sz="1400" dirty="0"/>
          </a:p>
        </p:txBody>
      </p:sp>
      <p:sp>
        <p:nvSpPr>
          <p:cNvPr id="50" name="TextBox 49"/>
          <p:cNvSpPr txBox="1"/>
          <p:nvPr/>
        </p:nvSpPr>
        <p:spPr>
          <a:xfrm>
            <a:off x="5828164" y="2686792"/>
            <a:ext cx="9923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Group</a:t>
            </a:r>
            <a:endParaRPr lang="en-MY" sz="1400" dirty="0"/>
          </a:p>
        </p:txBody>
      </p:sp>
      <p:sp>
        <p:nvSpPr>
          <p:cNvPr id="55" name="TextBox 54"/>
          <p:cNvSpPr txBox="1"/>
          <p:nvPr/>
        </p:nvSpPr>
        <p:spPr>
          <a:xfrm>
            <a:off x="3145846" y="2011223"/>
            <a:ext cx="36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</a:t>
            </a:r>
            <a:r>
              <a:rPr lang="en-US" dirty="0" smtClean="0"/>
              <a:t>Preferred        </a:t>
            </a:r>
            <a:r>
              <a:rPr lang="en-US" dirty="0" smtClean="0"/>
              <a:t>Group  </a:t>
            </a:r>
            <a:endParaRPr lang="en-MY" dirty="0"/>
          </a:p>
        </p:txBody>
      </p:sp>
      <p:sp>
        <p:nvSpPr>
          <p:cNvPr id="56" name="Oval 55"/>
          <p:cNvSpPr/>
          <p:nvPr/>
        </p:nvSpPr>
        <p:spPr>
          <a:xfrm>
            <a:off x="4533864" y="2149465"/>
            <a:ext cx="91076" cy="92847"/>
          </a:xfrm>
          <a:prstGeom prst="ellips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  <p:sp>
        <p:nvSpPr>
          <p:cNvPr id="57" name="Oval 56"/>
          <p:cNvSpPr/>
          <p:nvPr/>
        </p:nvSpPr>
        <p:spPr>
          <a:xfrm>
            <a:off x="3309977" y="2149465"/>
            <a:ext cx="91076" cy="92847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MY"/>
          </a:p>
        </p:txBody>
      </p:sp>
    </p:spTree>
    <p:extLst>
      <p:ext uri="{BB962C8B-B14F-4D97-AF65-F5344CB8AC3E}">
        <p14:creationId xmlns:p14="http://schemas.microsoft.com/office/powerpoint/2010/main" val="27842878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Profit &amp; Loss </a:t>
            </a:r>
            <a:r>
              <a:rPr lang="en-US" dirty="0" smtClean="0"/>
              <a:t>Report </a:t>
            </a:r>
            <a:endParaRPr lang="en-MY" dirty="0"/>
          </a:p>
        </p:txBody>
      </p:sp>
      <p:graphicFrame>
        <p:nvGraphicFramePr>
          <p:cNvPr id="4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947185"/>
              </p:ext>
            </p:extLst>
          </p:nvPr>
        </p:nvGraphicFramePr>
        <p:xfrm>
          <a:off x="566705" y="1700810"/>
          <a:ext cx="8229601" cy="3994758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5301439"/>
                <a:gridCol w="1581483"/>
                <a:gridCol w="1346679"/>
              </a:tblGrid>
              <a:tr h="665793"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RM</a:t>
                      </a:r>
                    </a:p>
                    <a:p>
                      <a:pPr algn="ctr"/>
                      <a:r>
                        <a:rPr lang="en-US" dirty="0" smtClean="0"/>
                        <a:t>2013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Sales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1000</a:t>
                      </a:r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Cost of</a:t>
                      </a:r>
                      <a:r>
                        <a:rPr lang="en-US" baseline="0" dirty="0" smtClean="0"/>
                        <a:t> Goods Sold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baseline="0" dirty="0" smtClean="0"/>
                        <a:t>900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500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Gross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1100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500</a:t>
                      </a:r>
                      <a:endParaRPr lang="en-MY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Expenses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700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200</a:t>
                      </a:r>
                      <a:endParaRPr lang="en-MY" u="sng" dirty="0"/>
                    </a:p>
                  </a:txBody>
                  <a:tcPr/>
                </a:tc>
              </a:tr>
              <a:tr h="665793">
                <a:tc>
                  <a:txBody>
                    <a:bodyPr/>
                    <a:lstStyle/>
                    <a:p>
                      <a:r>
                        <a:rPr lang="en-US" dirty="0" smtClean="0"/>
                        <a:t>Net Profit</a:t>
                      </a:r>
                      <a:endParaRPr lang="en-MY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400</a:t>
                      </a:r>
                      <a:endParaRPr lang="en-MY" u="sng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u="sng" dirty="0" smtClean="0"/>
                        <a:t>300</a:t>
                      </a:r>
                      <a:endParaRPr lang="en-MY" u="sng" dirty="0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539551" y="5919927"/>
            <a:ext cx="8168825" cy="467380"/>
            <a:chOff x="611560" y="6390620"/>
            <a:chExt cx="1976137" cy="467380"/>
          </a:xfrm>
        </p:grpSpPr>
        <p:sp>
          <p:nvSpPr>
            <p:cNvPr id="6" name="Rectangle 5"/>
            <p:cNvSpPr/>
            <p:nvPr/>
          </p:nvSpPr>
          <p:spPr>
            <a:xfrm>
              <a:off x="611560" y="6390620"/>
              <a:ext cx="1976137" cy="467380"/>
            </a:xfrm>
            <a:prstGeom prst="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dk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MY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231583" y="6495973"/>
              <a:ext cx="299091" cy="256674"/>
            </a:xfrm>
            <a:prstGeom prst="roundRect">
              <a:avLst/>
            </a:prstGeom>
          </p:spPr>
          <p:style>
            <a:lnRef idx="2">
              <a:schemeClr val="accent6">
                <a:shade val="50000"/>
              </a:schemeClr>
            </a:lnRef>
            <a:fillRef idx="1">
              <a:schemeClr val="accent6"/>
            </a:fillRef>
            <a:effectRef idx="0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sz="1100" dirty="0" smtClean="0"/>
                <a:t>Print</a:t>
              </a:r>
              <a:endParaRPr lang="en-MY" sz="1100" dirty="0"/>
            </a:p>
          </p:txBody>
        </p:sp>
      </p:grpSp>
      <p:sp>
        <p:nvSpPr>
          <p:cNvPr id="8" name="Rounded Rectangle 7"/>
          <p:cNvSpPr/>
          <p:nvPr/>
        </p:nvSpPr>
        <p:spPr>
          <a:xfrm>
            <a:off x="5652120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Excel</a:t>
            </a:r>
            <a:endParaRPr lang="en-MY" sz="1100" dirty="0"/>
          </a:p>
        </p:txBody>
      </p:sp>
      <p:sp>
        <p:nvSpPr>
          <p:cNvPr id="9" name="Rounded Rectangle 8"/>
          <p:cNvSpPr/>
          <p:nvPr/>
        </p:nvSpPr>
        <p:spPr>
          <a:xfrm>
            <a:off x="4220905" y="6025280"/>
            <a:ext cx="1236363" cy="256674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100" dirty="0" smtClean="0"/>
              <a:t>Back</a:t>
            </a:r>
            <a:endParaRPr lang="en-MY" sz="1100" dirty="0"/>
          </a:p>
        </p:txBody>
      </p:sp>
    </p:spTree>
    <p:extLst>
      <p:ext uri="{BB962C8B-B14F-4D97-AF65-F5344CB8AC3E}">
        <p14:creationId xmlns:p14="http://schemas.microsoft.com/office/powerpoint/2010/main" val="11308598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Tetapan</a:t>
            </a:r>
            <a:endParaRPr lang="en-MY" dirty="0"/>
          </a:p>
        </p:txBody>
      </p:sp>
      <p:sp>
        <p:nvSpPr>
          <p:cNvPr id="5" name="Rectangle 4"/>
          <p:cNvSpPr/>
          <p:nvPr/>
        </p:nvSpPr>
        <p:spPr>
          <a:xfrm>
            <a:off x="389706" y="1844824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Hasil</a:t>
            </a:r>
            <a:r>
              <a:rPr lang="en-US" dirty="0" smtClean="0"/>
              <a:t>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6" name="Rectangle 5"/>
          <p:cNvSpPr/>
          <p:nvPr/>
        </p:nvSpPr>
        <p:spPr>
          <a:xfrm>
            <a:off x="394000" y="2289667"/>
            <a:ext cx="2377800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Kos </a:t>
            </a:r>
            <a:r>
              <a:rPr lang="en-US" dirty="0" err="1" smtClean="0"/>
              <a:t>Jualan</a:t>
            </a:r>
            <a:endParaRPr lang="en-MY" dirty="0"/>
          </a:p>
        </p:txBody>
      </p:sp>
      <p:sp>
        <p:nvSpPr>
          <p:cNvPr id="7" name="Rectangle 6"/>
          <p:cNvSpPr/>
          <p:nvPr/>
        </p:nvSpPr>
        <p:spPr>
          <a:xfrm>
            <a:off x="389706" y="3573014"/>
            <a:ext cx="2376264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Laporan</a:t>
            </a:r>
            <a:endParaRPr lang="en-MY" dirty="0"/>
          </a:p>
        </p:txBody>
      </p:sp>
      <p:sp>
        <p:nvSpPr>
          <p:cNvPr id="8" name="Rectangle 7"/>
          <p:cNvSpPr/>
          <p:nvPr/>
        </p:nvSpPr>
        <p:spPr>
          <a:xfrm>
            <a:off x="389706" y="4005062"/>
            <a:ext cx="2374922" cy="432050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Tetapan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endParaRPr lang="en-MY" dirty="0"/>
          </a:p>
        </p:txBody>
      </p:sp>
      <p:sp>
        <p:nvSpPr>
          <p:cNvPr id="9" name="Rectangle 8"/>
          <p:cNvSpPr/>
          <p:nvPr/>
        </p:nvSpPr>
        <p:spPr>
          <a:xfrm>
            <a:off x="389706" y="3145977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Pemindahan</a:t>
            </a:r>
            <a:r>
              <a:rPr lang="en-US" dirty="0" smtClean="0"/>
              <a:t> </a:t>
            </a:r>
            <a:r>
              <a:rPr lang="en-US" dirty="0" err="1" smtClean="0"/>
              <a:t>Duit</a:t>
            </a:r>
            <a:endParaRPr lang="en-MY" dirty="0"/>
          </a:p>
        </p:txBody>
      </p:sp>
      <p:sp>
        <p:nvSpPr>
          <p:cNvPr id="10" name="Rectangle 9"/>
          <p:cNvSpPr/>
          <p:nvPr/>
        </p:nvSpPr>
        <p:spPr>
          <a:xfrm>
            <a:off x="389706" y="2709548"/>
            <a:ext cx="2382094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Perbelanjaan</a:t>
            </a:r>
            <a:endParaRPr lang="en-MY" dirty="0"/>
          </a:p>
        </p:txBody>
      </p:sp>
      <p:sp>
        <p:nvSpPr>
          <p:cNvPr id="11" name="Rectangle 10"/>
          <p:cNvSpPr/>
          <p:nvPr/>
        </p:nvSpPr>
        <p:spPr>
          <a:xfrm>
            <a:off x="2764628" y="4879534"/>
            <a:ext cx="2376265" cy="637697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Account Balance Summary	</a:t>
            </a:r>
            <a:endParaRPr lang="en-MY" dirty="0"/>
          </a:p>
        </p:txBody>
      </p:sp>
      <p:sp>
        <p:nvSpPr>
          <p:cNvPr id="12" name="Rectangle 11"/>
          <p:cNvSpPr/>
          <p:nvPr/>
        </p:nvSpPr>
        <p:spPr>
          <a:xfrm>
            <a:off x="2771800" y="4447487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Trial Balance</a:t>
            </a:r>
            <a:endParaRPr lang="en-MY" dirty="0"/>
          </a:p>
        </p:txBody>
      </p:sp>
      <p:sp>
        <p:nvSpPr>
          <p:cNvPr id="13" name="Rectangle 12"/>
          <p:cNvSpPr/>
          <p:nvPr/>
        </p:nvSpPr>
        <p:spPr>
          <a:xfrm>
            <a:off x="2771800" y="3578025"/>
            <a:ext cx="2376265" cy="432048"/>
          </a:xfrm>
          <a:prstGeom prst="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Profit &amp; Loss</a:t>
            </a:r>
            <a:endParaRPr lang="en-MY" dirty="0"/>
          </a:p>
        </p:txBody>
      </p:sp>
      <p:sp>
        <p:nvSpPr>
          <p:cNvPr id="14" name="Rectangle 13"/>
          <p:cNvSpPr/>
          <p:nvPr/>
        </p:nvSpPr>
        <p:spPr>
          <a:xfrm>
            <a:off x="2771800" y="4005062"/>
            <a:ext cx="2376265" cy="43204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Balance Sheet</a:t>
            </a:r>
            <a:endParaRPr lang="en-MY" dirty="0"/>
          </a:p>
        </p:txBody>
      </p:sp>
    </p:spTree>
    <p:extLst>
      <p:ext uri="{BB962C8B-B14F-4D97-AF65-F5344CB8AC3E}">
        <p14:creationId xmlns:p14="http://schemas.microsoft.com/office/powerpoint/2010/main" val="17807700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640</TotalTime>
  <Words>878</Words>
  <Application>Microsoft Office PowerPoint</Application>
  <PresentationFormat>On-screen Show (4:3)</PresentationFormat>
  <Paragraphs>455</Paragraphs>
  <Slides>21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Mock Up Report for Tekun Corp</vt:lpstr>
      <vt:lpstr>Tetapan</vt:lpstr>
      <vt:lpstr>Profit &amp; Loss Report (1) </vt:lpstr>
      <vt:lpstr>Profit &amp; Loss Report (2) </vt:lpstr>
      <vt:lpstr>Profit &amp; Loss Report (2) </vt:lpstr>
      <vt:lpstr>Profit &amp; Loss Report (2)</vt:lpstr>
      <vt:lpstr>Profit &amp; Loss Report (2) </vt:lpstr>
      <vt:lpstr>Profit &amp; Loss Report </vt:lpstr>
      <vt:lpstr>Tetapan</vt:lpstr>
      <vt:lpstr>Balance Sheet (1)</vt:lpstr>
      <vt:lpstr>Balance Sheet (2) </vt:lpstr>
      <vt:lpstr>Balance Sheet (2) </vt:lpstr>
      <vt:lpstr>Balance Sheet (2)</vt:lpstr>
      <vt:lpstr>Balance Sheet (2) </vt:lpstr>
      <vt:lpstr>Balance Sheet </vt:lpstr>
      <vt:lpstr>Tetapan</vt:lpstr>
      <vt:lpstr>Trial Balance</vt:lpstr>
      <vt:lpstr>Trial Balance</vt:lpstr>
      <vt:lpstr>Tetapan</vt:lpstr>
      <vt:lpstr>Account Balance Summary</vt:lpstr>
      <vt:lpstr>Account Balance Summary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Mock Up Report for Tekun Corp</dc:title>
  <dc:creator>Account</dc:creator>
  <cp:lastModifiedBy>Admin</cp:lastModifiedBy>
  <cp:revision>75</cp:revision>
  <dcterms:created xsi:type="dcterms:W3CDTF">2015-11-18T07:22:36Z</dcterms:created>
  <dcterms:modified xsi:type="dcterms:W3CDTF">2015-11-20T03:10:27Z</dcterms:modified>
</cp:coreProperties>
</file>