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364" r:id="rId3"/>
    <p:sldId id="382" r:id="rId5"/>
    <p:sldId id="415" r:id="rId6"/>
    <p:sldId id="411" r:id="rId7"/>
    <p:sldId id="413" r:id="rId8"/>
    <p:sldId id="412" r:id="rId9"/>
  </p:sldIdLst>
  <p:sldSz cx="24387175" cy="13716000"/>
  <p:notesSz cx="6735445" cy="9865995"/>
  <p:defaultTextStyle>
    <a:defPPr>
      <a:defRPr lang="en-US"/>
    </a:defPPr>
    <a:lvl1pPr marL="0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755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75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630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50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505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25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380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00" algn="l" defTabSz="108712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00"/>
    <a:srgbClr val="F88B00"/>
    <a:srgbClr val="1A9172"/>
    <a:srgbClr val="C7A927"/>
    <a:srgbClr val="6929A2"/>
    <a:srgbClr val="F8D00B"/>
    <a:srgbClr val="22C299"/>
    <a:srgbClr val="4D7096"/>
    <a:srgbClr val="212F3F"/>
    <a:srgbClr val="216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79" autoAdjust="0"/>
    <p:restoredTop sz="99466" autoAdjust="0"/>
  </p:normalViewPr>
  <p:slideViewPr>
    <p:cSldViewPr snapToGrid="0" snapToObjects="1">
      <p:cViewPr>
        <p:scale>
          <a:sx n="35" d="100"/>
          <a:sy n="35" d="100"/>
        </p:scale>
        <p:origin x="-444" y="-48"/>
      </p:cViewPr>
      <p:guideLst>
        <p:guide orient="horz" pos="4651"/>
        <p:guide pos="7681"/>
      </p:guideLst>
    </p:cSldViewPr>
  </p:slideViewPr>
  <p:outlineViewPr>
    <p:cViewPr>
      <p:scale>
        <a:sx n="33" d="100"/>
        <a:sy n="33" d="100"/>
      </p:scale>
      <p:origin x="0" y="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320" cy="7632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</a:fld>
            <a:endParaRPr lang="en-US" dirty="0">
              <a:latin typeface="Open Sans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565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565" algn="l" defTabSz="456565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130" algn="l" defTabSz="456565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330" algn="l" defTabSz="456565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895" algn="l" defTabSz="456565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60" algn="l" defTabSz="4565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025" algn="l" defTabSz="4565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90" algn="l" defTabSz="4565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790" algn="l" defTabSz="4565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  <a:endParaRPr lang="en-US" dirty="0"/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  <a:endParaRPr lang="en-US" dirty="0"/>
          </a:p>
          <a:p>
            <a:pPr marL="0" marR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Font Size: Executive</a:t>
            </a:r>
            <a:r>
              <a:rPr lang="en-US" baseline="0" dirty="0"/>
              <a:t> Summary Content </a:t>
            </a:r>
            <a:r>
              <a:rPr lang="en-US" dirty="0"/>
              <a:t>(36)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  <a:endParaRPr lang="en-US" dirty="0"/>
          </a:p>
          <a:p>
            <a:pPr marL="0" marR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Font Size: Executive</a:t>
            </a:r>
            <a:r>
              <a:rPr lang="en-US" baseline="0" dirty="0"/>
              <a:t> Summary Content </a:t>
            </a:r>
            <a:r>
              <a:rPr lang="en-US" dirty="0"/>
              <a:t>(36)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  <a:endParaRPr lang="en-US" dirty="0"/>
          </a:p>
          <a:p>
            <a:pPr marL="0" marR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Font Size: Executive</a:t>
            </a:r>
            <a:r>
              <a:rPr lang="en-US" baseline="0" dirty="0"/>
              <a:t> Summary Content </a:t>
            </a:r>
            <a:r>
              <a:rPr lang="en-US" dirty="0"/>
              <a:t>(36)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  <a:endParaRPr lang="en-US" dirty="0"/>
          </a:p>
          <a:p>
            <a:pPr marL="0" marR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Font Size: Executive</a:t>
            </a:r>
            <a:r>
              <a:rPr lang="en-US" baseline="0" dirty="0"/>
              <a:t> Summary Content </a:t>
            </a:r>
            <a:r>
              <a:rPr lang="en-US" dirty="0"/>
              <a:t>(36)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  <a:endParaRPr lang="en-US" dirty="0"/>
          </a:p>
          <a:p>
            <a:pPr marL="0" marR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Font Size: Executive</a:t>
            </a:r>
            <a:r>
              <a:rPr lang="en-US" baseline="0" dirty="0"/>
              <a:t> Summary Content </a:t>
            </a:r>
            <a:r>
              <a:rPr lang="en-US" dirty="0"/>
              <a:t>(36)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397" y="2244726"/>
            <a:ext cx="18290381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397" y="7204076"/>
            <a:ext cx="18290381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80702" y="549276"/>
            <a:ext cx="5487114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549276"/>
            <a:ext cx="16143248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918" y="3419476"/>
            <a:ext cx="21033938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918" y="9178926"/>
            <a:ext cx="21033938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59" y="3200400"/>
            <a:ext cx="10754744" cy="90519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13072" y="3200400"/>
            <a:ext cx="10754744" cy="90519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730250"/>
            <a:ext cx="21033938" cy="2651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795" y="3362326"/>
            <a:ext cx="1031691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795" y="5010150"/>
            <a:ext cx="10316917" cy="7369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6007" y="3362326"/>
            <a:ext cx="10367726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6007" y="5010150"/>
            <a:ext cx="10367726" cy="7369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914400"/>
            <a:ext cx="7865499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7726" y="1974850"/>
            <a:ext cx="12346007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5" y="4114800"/>
            <a:ext cx="7865499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914400"/>
            <a:ext cx="7865499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7726" y="1974850"/>
            <a:ext cx="12346007" cy="9747250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5" y="4114800"/>
            <a:ext cx="7865499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1219359" y="3200400"/>
            <a:ext cx="21948458" cy="9051926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1219359" y="12490450"/>
            <a:ext cx="5690341" cy="9525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28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8332285" y="12490450"/>
            <a:ext cx="7722605" cy="9525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28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17477475" y="12490450"/>
            <a:ext cx="5690341" cy="9525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2800"/>
            </a:lvl1pPr>
          </a:lstStyle>
          <a:p>
            <a:fld id="{C9468CE9-3F3D-1446-A027-4B4CDD3883B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0" lvl="0" indent="0" algn="ctr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88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685800" lvl="0" indent="-6858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•"/>
        <a:defRPr sz="6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485900" lvl="1" indent="-5715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–"/>
        <a:defRPr sz="5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2286000" lvl="2" indent="-4572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•"/>
        <a:defRPr sz="4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3200400" lvl="3" indent="-4572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–"/>
        <a:defRPr sz="4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4114800" lvl="4" indent="-4572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»"/>
        <a:defRPr sz="4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lvl="5" indent="-4572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»"/>
        <a:defRPr sz="4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943600" lvl="6" indent="-4572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»"/>
        <a:defRPr sz="4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6858000" lvl="7" indent="-4572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»"/>
        <a:defRPr sz="4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772400" lvl="8" indent="-457200" algn="l" defTabSz="182880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har char="»"/>
        <a:defRPr sz="4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914400" lvl="1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828800" lvl="2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2743200" lvl="3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3657600" lvl="4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4572000" lvl="5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5486400" lvl="6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6400800" lvl="7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7315200" lvl="8" indent="0" algn="l" defTabSz="1828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GIF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43038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01645" y="4433570"/>
            <a:ext cx="20805140" cy="4707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0">
                <a:latin typeface="Malgun Gothic" panose="020B0503020000020004" charset="-127"/>
                <a:ea typeface="Malgun Gothic" panose="020B0503020000020004" charset="-127"/>
                <a:sym typeface="+mn-ea"/>
              </a:rPr>
              <a:t>BSN-UiTM Micro Finance Entrepreneurs (MFE) Analytics Project</a:t>
            </a:r>
            <a:endParaRPr lang="en-US" sz="10000" b="1" i="1" dirty="0">
              <a:latin typeface="Malgun Gothic" panose="020B0503020000020004" charset="-127"/>
              <a:ea typeface="Malgun Gothic" panose="020B0503020000020004" charset="-127"/>
            </a:endParaRPr>
          </a:p>
        </p:txBody>
      </p:sp>
      <p:pic>
        <p:nvPicPr>
          <p:cNvPr id="27" name="Picture 2" descr="IMG_2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80770" y="1165860"/>
            <a:ext cx="3829050" cy="1523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" name="Picture 1" descr="IMG_256"/>
          <p:cNvPicPr>
            <a:picLocks noChangeAspect="1"/>
          </p:cNvPicPr>
          <p:nvPr/>
        </p:nvPicPr>
        <p:blipFill>
          <a:blip r:embed="rId2"/>
          <a:srcRect t="19780" r="27173" b="20623"/>
          <a:stretch>
            <a:fillRect/>
          </a:stretch>
        </p:blipFill>
        <p:spPr>
          <a:xfrm>
            <a:off x="8612505" y="1165860"/>
            <a:ext cx="3720465" cy="15233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175" y="953135"/>
            <a:ext cx="7184390" cy="2213610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l"/>
            <a:r>
              <a:rPr lang="en-US" sz="6400" dirty="0">
                <a:solidFill>
                  <a:srgbClr val="C00000"/>
                </a:solidFill>
                <a:latin typeface="Malgun Gothic" panose="020B0503020000020004" charset="-127"/>
                <a:ea typeface="Malgun Gothic" panose="020B0503020000020004" charset="-127"/>
                <a:cs typeface="Open Sans Light"/>
              </a:rPr>
              <a:t>Carta Aliran </a:t>
            </a:r>
            <a:endParaRPr lang="en-US" sz="6400" dirty="0">
              <a:solidFill>
                <a:srgbClr val="C00000"/>
              </a:solidFill>
              <a:latin typeface="Malgun Gothic" panose="020B0503020000020004" charset="-127"/>
              <a:ea typeface="Malgun Gothic" panose="020B0503020000020004" charset="-127"/>
              <a:cs typeface="Open Sans Light"/>
            </a:endParaRPr>
          </a:p>
          <a:p>
            <a:pPr algn="l"/>
            <a:r>
              <a:rPr lang="en-US" sz="6400" dirty="0">
                <a:solidFill>
                  <a:srgbClr val="C00000"/>
                </a:solidFill>
                <a:latin typeface="Malgun Gothic" panose="020B0503020000020004" charset="-127"/>
                <a:ea typeface="Malgun Gothic" panose="020B0503020000020004" charset="-127"/>
                <a:cs typeface="Open Sans Light"/>
              </a:rPr>
              <a:t>Mingguan</a:t>
            </a:r>
            <a:endParaRPr lang="en-US" sz="6400" dirty="0">
              <a:solidFill>
                <a:srgbClr val="C00000"/>
              </a:solidFill>
              <a:latin typeface="Malgun Gothic" panose="020B0503020000020004" charset="-127"/>
              <a:ea typeface="Malgun Gothic" panose="020B0503020000020004" charset="-127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</a:fld>
            <a:endParaRPr lang="en-US"/>
          </a:p>
        </p:txBody>
      </p:sp>
      <p:pic>
        <p:nvPicPr>
          <p:cNvPr id="3" name="Picture 2" descr="Carta Aliran Mingguan - Copy - Copy-1"/>
          <p:cNvPicPr>
            <a:picLocks noChangeAspect="1"/>
          </p:cNvPicPr>
          <p:nvPr/>
        </p:nvPicPr>
        <p:blipFill>
          <a:blip r:embed="rId1"/>
          <a:srcRect t="14741" b="3908"/>
          <a:stretch>
            <a:fillRect/>
          </a:stretch>
        </p:blipFill>
        <p:spPr>
          <a:xfrm>
            <a:off x="9119870" y="292735"/>
            <a:ext cx="11400155" cy="131305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414" y="953164"/>
            <a:ext cx="21586688" cy="122872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Malgun Gothic" panose="020B0503020000020004" charset="-127"/>
                <a:ea typeface="Malgun Gothic" panose="020B0503020000020004" charset="-127"/>
                <a:cs typeface="Open Sans Light"/>
              </a:rPr>
              <a:t>Carta Aliran Mingguan</a:t>
            </a:r>
            <a:endParaRPr lang="en-US" sz="6400" dirty="0">
              <a:solidFill>
                <a:srgbClr val="C00000"/>
              </a:solidFill>
              <a:latin typeface="Malgun Gothic" panose="020B0503020000020004" charset="-127"/>
              <a:ea typeface="Malgun Gothic" panose="020B0503020000020004" charset="-127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</a:fld>
            <a:endParaRPr lang="en-US"/>
          </a:p>
        </p:txBody>
      </p:sp>
      <p:pic>
        <p:nvPicPr>
          <p:cNvPr id="8" name="Content Placeholder 7" descr="BSN-1"/>
          <p:cNvPicPr>
            <a:picLocks noChangeAspect="1"/>
          </p:cNvPicPr>
          <p:nvPr>
            <p:ph idx="1"/>
          </p:nvPr>
        </p:nvPicPr>
        <p:blipFill>
          <a:blip r:embed="rId1"/>
          <a:srcRect l="5908" t="24409" r="8746" b="15377"/>
          <a:stretch>
            <a:fillRect/>
          </a:stretch>
        </p:blipFill>
        <p:spPr>
          <a:xfrm>
            <a:off x="1781810" y="2614930"/>
            <a:ext cx="20822920" cy="103892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414" y="953164"/>
            <a:ext cx="21586688" cy="122872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Malgun Gothic" panose="020B0503020000020004" charset="-127"/>
                <a:ea typeface="Malgun Gothic" panose="020B0503020000020004" charset="-127"/>
                <a:cs typeface="Open Sans Light"/>
              </a:rPr>
              <a:t>Cashbook</a:t>
            </a:r>
            <a:endParaRPr lang="en-US" sz="6400" dirty="0">
              <a:solidFill>
                <a:srgbClr val="C00000"/>
              </a:solidFill>
              <a:latin typeface="Malgun Gothic" panose="020B0503020000020004" charset="-127"/>
              <a:ea typeface="Malgun Gothic" panose="020B0503020000020004" charset="-127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62313" y="3848100"/>
            <a:ext cx="609601" cy="6419850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pic>
        <p:nvPicPr>
          <p:cNvPr id="3" name="Picture 2" descr="Page1-1"/>
          <p:cNvPicPr>
            <a:picLocks noChangeAspect="1"/>
          </p:cNvPicPr>
          <p:nvPr/>
        </p:nvPicPr>
        <p:blipFill>
          <a:blip r:embed="rId1"/>
          <a:srcRect l="12048" t="22039" r="10388" b="36439"/>
          <a:stretch>
            <a:fillRect/>
          </a:stretch>
        </p:blipFill>
        <p:spPr>
          <a:xfrm>
            <a:off x="5309870" y="2425065"/>
            <a:ext cx="13766800" cy="1041781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414" y="953164"/>
            <a:ext cx="21586688" cy="122872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Malgun Gothic" panose="020B0503020000020004" charset="-127"/>
                <a:ea typeface="Malgun Gothic" panose="020B0503020000020004" charset="-127"/>
                <a:cs typeface="Open Sans Light"/>
              </a:rPr>
              <a:t>Cashbook</a:t>
            </a:r>
            <a:endParaRPr lang="en-US" sz="6400" dirty="0">
              <a:solidFill>
                <a:srgbClr val="C00000"/>
              </a:solidFill>
              <a:latin typeface="Malgun Gothic" panose="020B0503020000020004" charset="-127"/>
              <a:ea typeface="Malgun Gothic" panose="020B0503020000020004" charset="-127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62313" y="3848100"/>
            <a:ext cx="609601" cy="6419850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pic>
        <p:nvPicPr>
          <p:cNvPr id="3" name="Picture 2" descr="Page3-1"/>
          <p:cNvPicPr>
            <a:picLocks noChangeAspect="1"/>
          </p:cNvPicPr>
          <p:nvPr/>
        </p:nvPicPr>
        <p:blipFill>
          <a:blip r:embed="rId1"/>
          <a:srcRect t="5585" b="53485"/>
          <a:stretch>
            <a:fillRect/>
          </a:stretch>
        </p:blipFill>
        <p:spPr>
          <a:xfrm>
            <a:off x="3395980" y="2292985"/>
            <a:ext cx="17594580" cy="101809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414" y="953164"/>
            <a:ext cx="21586688" cy="1228725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Malgun Gothic" panose="020B0503020000020004" charset="-127"/>
                <a:ea typeface="Malgun Gothic" panose="020B0503020000020004" charset="-127"/>
                <a:cs typeface="Open Sans Light"/>
              </a:rPr>
              <a:t>Contoh Rekod Cashbook</a:t>
            </a:r>
            <a:endParaRPr lang="en-US" sz="6400" dirty="0">
              <a:solidFill>
                <a:srgbClr val="C00000"/>
              </a:solidFill>
              <a:latin typeface="Malgun Gothic" panose="020B0503020000020004" charset="-127"/>
              <a:ea typeface="Malgun Gothic" panose="020B0503020000020004" charset="-127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62313" y="3848100"/>
            <a:ext cx="609601" cy="6419850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pic>
        <p:nvPicPr>
          <p:cNvPr id="3" name="Picture 2" descr="Page1-2"/>
          <p:cNvPicPr>
            <a:picLocks noChangeAspect="1"/>
          </p:cNvPicPr>
          <p:nvPr/>
        </p:nvPicPr>
        <p:blipFill>
          <a:blip r:embed="rId1"/>
          <a:srcRect l="6229" t="10350" r="6640" b="18220"/>
          <a:stretch>
            <a:fillRect/>
          </a:stretch>
        </p:blipFill>
        <p:spPr>
          <a:xfrm>
            <a:off x="7350760" y="2110740"/>
            <a:ext cx="9685655" cy="112255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WPS Presentation</Application>
  <PresentationFormat>Custom</PresentationFormat>
  <Paragraphs>23</Paragraphs>
  <Slides>6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SimSun</vt:lpstr>
      <vt:lpstr>Wingdings</vt:lpstr>
      <vt:lpstr>Open Sans Light</vt:lpstr>
      <vt:lpstr>Arial</vt:lpstr>
      <vt:lpstr>Open Sans</vt:lpstr>
      <vt:lpstr>Open Sans</vt:lpstr>
      <vt:lpstr>Malgun Gothic</vt:lpstr>
      <vt:lpstr>Neuropol</vt:lpstr>
      <vt:lpstr>Segoe Print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Louis Twelve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Salihin IT</cp:lastModifiedBy>
  <cp:revision>1284</cp:revision>
  <cp:lastPrinted>2016-09-19T06:31:00Z</cp:lastPrinted>
  <dcterms:created xsi:type="dcterms:W3CDTF">2014-12-02T17:36:00Z</dcterms:created>
  <dcterms:modified xsi:type="dcterms:W3CDTF">2019-03-15T09:57:45Z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