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57" r:id="rId3"/>
    <p:sldId id="258" r:id="rId4"/>
    <p:sldId id="261" r:id="rId5"/>
    <p:sldId id="259" r:id="rId6"/>
    <p:sldId id="260"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138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837E57-0DDC-4C3F-BD3D-A68344DFEAD3}" type="datetimeFigureOut">
              <a:rPr lang="en-MY" smtClean="0"/>
              <a:t>27/6/2016</a:t>
            </a:fld>
            <a:endParaRPr lang="en-MY"/>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6987B6-6A4A-486A-9A8B-813307B0DB6E}" type="slidenum">
              <a:rPr lang="en-MY" smtClean="0"/>
              <a:t>‹#›</a:t>
            </a:fld>
            <a:endParaRPr lang="en-MY"/>
          </a:p>
        </p:txBody>
      </p:sp>
    </p:spTree>
    <p:extLst>
      <p:ext uri="{BB962C8B-B14F-4D97-AF65-F5344CB8AC3E}">
        <p14:creationId xmlns:p14="http://schemas.microsoft.com/office/powerpoint/2010/main" val="985175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646987B6-6A4A-486A-9A8B-813307B0DB6E}" type="slidenum">
              <a:rPr lang="en-MY" smtClean="0"/>
              <a:t>4</a:t>
            </a:fld>
            <a:endParaRPr lang="en-MY"/>
          </a:p>
        </p:txBody>
      </p:sp>
    </p:spTree>
    <p:extLst>
      <p:ext uri="{BB962C8B-B14F-4D97-AF65-F5344CB8AC3E}">
        <p14:creationId xmlns:p14="http://schemas.microsoft.com/office/powerpoint/2010/main" val="2209534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A4DEAE4-9BB3-4FEC-9712-17BB3DD003EC}" type="datetimeFigureOut">
              <a:rPr lang="en-MY" smtClean="0"/>
              <a:t>27/6/2016</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74E14C53-3E8F-4A63-9595-85980DFE72EF}" type="slidenum">
              <a:rPr lang="en-MY" smtClean="0"/>
              <a:t>‹#›</a:t>
            </a:fld>
            <a:endParaRPr lang="en-MY"/>
          </a:p>
        </p:txBody>
      </p:sp>
    </p:spTree>
    <p:extLst>
      <p:ext uri="{BB962C8B-B14F-4D97-AF65-F5344CB8AC3E}">
        <p14:creationId xmlns:p14="http://schemas.microsoft.com/office/powerpoint/2010/main" val="3704507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4DEAE4-9BB3-4FEC-9712-17BB3DD003EC}" type="datetimeFigureOut">
              <a:rPr lang="en-MY" smtClean="0"/>
              <a:t>27/6/2016</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74E14C53-3E8F-4A63-9595-85980DFE72EF}" type="slidenum">
              <a:rPr lang="en-MY" smtClean="0"/>
              <a:t>‹#›</a:t>
            </a:fld>
            <a:endParaRPr lang="en-MY"/>
          </a:p>
        </p:txBody>
      </p:sp>
    </p:spTree>
    <p:extLst>
      <p:ext uri="{BB962C8B-B14F-4D97-AF65-F5344CB8AC3E}">
        <p14:creationId xmlns:p14="http://schemas.microsoft.com/office/powerpoint/2010/main" val="3838368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4DEAE4-9BB3-4FEC-9712-17BB3DD003EC}" type="datetimeFigureOut">
              <a:rPr lang="en-MY" smtClean="0"/>
              <a:t>27/6/2016</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74E14C53-3E8F-4A63-9595-85980DFE72EF}" type="slidenum">
              <a:rPr lang="en-MY" smtClean="0"/>
              <a:t>‹#›</a:t>
            </a:fld>
            <a:endParaRPr lang="en-MY"/>
          </a:p>
        </p:txBody>
      </p:sp>
    </p:spTree>
    <p:extLst>
      <p:ext uri="{BB962C8B-B14F-4D97-AF65-F5344CB8AC3E}">
        <p14:creationId xmlns:p14="http://schemas.microsoft.com/office/powerpoint/2010/main" val="7292605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A4DEAE4-9BB3-4FEC-9712-17BB3DD003EC}" type="datetimeFigureOut">
              <a:rPr lang="en-MY" smtClean="0"/>
              <a:t>27/6/2016</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74E14C53-3E8F-4A63-9595-85980DFE72EF}" type="slidenum">
              <a:rPr lang="en-MY" smtClean="0"/>
              <a:t>‹#›</a:t>
            </a:fld>
            <a:endParaRPr lang="en-MY"/>
          </a:p>
        </p:txBody>
      </p:sp>
    </p:spTree>
    <p:extLst>
      <p:ext uri="{BB962C8B-B14F-4D97-AF65-F5344CB8AC3E}">
        <p14:creationId xmlns:p14="http://schemas.microsoft.com/office/powerpoint/2010/main" val="1926621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4DEAE4-9BB3-4FEC-9712-17BB3DD003EC}" type="datetimeFigureOut">
              <a:rPr lang="en-MY" smtClean="0"/>
              <a:t>27/6/2016</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74E14C53-3E8F-4A63-9595-85980DFE72EF}" type="slidenum">
              <a:rPr lang="en-MY" smtClean="0"/>
              <a:t>‹#›</a:t>
            </a:fld>
            <a:endParaRPr lang="en-MY"/>
          </a:p>
        </p:txBody>
      </p:sp>
    </p:spTree>
    <p:extLst>
      <p:ext uri="{BB962C8B-B14F-4D97-AF65-F5344CB8AC3E}">
        <p14:creationId xmlns:p14="http://schemas.microsoft.com/office/powerpoint/2010/main" val="3292732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A4DEAE4-9BB3-4FEC-9712-17BB3DD003EC}" type="datetimeFigureOut">
              <a:rPr lang="en-MY" smtClean="0"/>
              <a:t>27/6/2016</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74E14C53-3E8F-4A63-9595-85980DFE72EF}" type="slidenum">
              <a:rPr lang="en-MY" smtClean="0"/>
              <a:t>‹#›</a:t>
            </a:fld>
            <a:endParaRPr lang="en-MY"/>
          </a:p>
        </p:txBody>
      </p:sp>
    </p:spTree>
    <p:extLst>
      <p:ext uri="{BB962C8B-B14F-4D97-AF65-F5344CB8AC3E}">
        <p14:creationId xmlns:p14="http://schemas.microsoft.com/office/powerpoint/2010/main" val="3176992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A4DEAE4-9BB3-4FEC-9712-17BB3DD003EC}" type="datetimeFigureOut">
              <a:rPr lang="en-MY" smtClean="0"/>
              <a:t>27/6/2016</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74E14C53-3E8F-4A63-9595-85980DFE72EF}" type="slidenum">
              <a:rPr lang="en-MY" smtClean="0"/>
              <a:t>‹#›</a:t>
            </a:fld>
            <a:endParaRPr lang="en-MY"/>
          </a:p>
        </p:txBody>
      </p:sp>
    </p:spTree>
    <p:extLst>
      <p:ext uri="{BB962C8B-B14F-4D97-AF65-F5344CB8AC3E}">
        <p14:creationId xmlns:p14="http://schemas.microsoft.com/office/powerpoint/2010/main" val="2948378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A4DEAE4-9BB3-4FEC-9712-17BB3DD003EC}" type="datetimeFigureOut">
              <a:rPr lang="en-MY" smtClean="0"/>
              <a:t>27/6/2016</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74E14C53-3E8F-4A63-9595-85980DFE72EF}" type="slidenum">
              <a:rPr lang="en-MY" smtClean="0"/>
              <a:t>‹#›</a:t>
            </a:fld>
            <a:endParaRPr lang="en-MY"/>
          </a:p>
        </p:txBody>
      </p:sp>
    </p:spTree>
    <p:extLst>
      <p:ext uri="{BB962C8B-B14F-4D97-AF65-F5344CB8AC3E}">
        <p14:creationId xmlns:p14="http://schemas.microsoft.com/office/powerpoint/2010/main" val="245566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4DEAE4-9BB3-4FEC-9712-17BB3DD003EC}" type="datetimeFigureOut">
              <a:rPr lang="en-MY" smtClean="0"/>
              <a:t>27/6/2016</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74E14C53-3E8F-4A63-9595-85980DFE72EF}" type="slidenum">
              <a:rPr lang="en-MY" smtClean="0"/>
              <a:t>‹#›</a:t>
            </a:fld>
            <a:endParaRPr lang="en-MY"/>
          </a:p>
        </p:txBody>
      </p:sp>
    </p:spTree>
    <p:extLst>
      <p:ext uri="{BB962C8B-B14F-4D97-AF65-F5344CB8AC3E}">
        <p14:creationId xmlns:p14="http://schemas.microsoft.com/office/powerpoint/2010/main" val="553856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4DEAE4-9BB3-4FEC-9712-17BB3DD003EC}" type="datetimeFigureOut">
              <a:rPr lang="en-MY" smtClean="0"/>
              <a:t>27/6/2016</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74E14C53-3E8F-4A63-9595-85980DFE72EF}" type="slidenum">
              <a:rPr lang="en-MY" smtClean="0"/>
              <a:t>‹#›</a:t>
            </a:fld>
            <a:endParaRPr lang="en-MY"/>
          </a:p>
        </p:txBody>
      </p:sp>
    </p:spTree>
    <p:extLst>
      <p:ext uri="{BB962C8B-B14F-4D97-AF65-F5344CB8AC3E}">
        <p14:creationId xmlns:p14="http://schemas.microsoft.com/office/powerpoint/2010/main" val="3465941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4DEAE4-9BB3-4FEC-9712-17BB3DD003EC}" type="datetimeFigureOut">
              <a:rPr lang="en-MY" smtClean="0"/>
              <a:t>27/6/2016</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74E14C53-3E8F-4A63-9595-85980DFE72EF}" type="slidenum">
              <a:rPr lang="en-MY" smtClean="0"/>
              <a:t>‹#›</a:t>
            </a:fld>
            <a:endParaRPr lang="en-MY"/>
          </a:p>
        </p:txBody>
      </p:sp>
    </p:spTree>
    <p:extLst>
      <p:ext uri="{BB962C8B-B14F-4D97-AF65-F5344CB8AC3E}">
        <p14:creationId xmlns:p14="http://schemas.microsoft.com/office/powerpoint/2010/main" val="2953270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4DEAE4-9BB3-4FEC-9712-17BB3DD003EC}" type="datetimeFigureOut">
              <a:rPr lang="en-MY" smtClean="0"/>
              <a:t>27/6/2016</a:t>
            </a:fld>
            <a:endParaRPr lang="en-MY"/>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E14C53-3E8F-4A63-9595-85980DFE72EF}" type="slidenum">
              <a:rPr lang="en-MY" smtClean="0"/>
              <a:t>‹#›</a:t>
            </a:fld>
            <a:endParaRPr lang="en-MY"/>
          </a:p>
        </p:txBody>
      </p:sp>
    </p:spTree>
    <p:extLst>
      <p:ext uri="{BB962C8B-B14F-4D97-AF65-F5344CB8AC3E}">
        <p14:creationId xmlns:p14="http://schemas.microsoft.com/office/powerpoint/2010/main" val="34611909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59809" y="832513"/>
            <a:ext cx="2952411" cy="830997"/>
          </a:xfrm>
          <a:prstGeom prst="rect">
            <a:avLst/>
          </a:prstGeom>
          <a:noFill/>
        </p:spPr>
        <p:txBody>
          <a:bodyPr wrap="none" rtlCol="0">
            <a:spAutoFit/>
          </a:bodyPr>
          <a:lstStyle/>
          <a:p>
            <a:r>
              <a:rPr lang="en-MY" sz="4800" dirty="0" smtClean="0"/>
              <a:t>Cost </a:t>
            </a:r>
            <a:r>
              <a:rPr lang="en-MY" sz="4400" dirty="0" err="1" smtClean="0"/>
              <a:t>Center</a:t>
            </a:r>
            <a:endParaRPr lang="en-MY" sz="4400" dirty="0"/>
          </a:p>
        </p:txBody>
      </p:sp>
      <p:sp>
        <p:nvSpPr>
          <p:cNvPr id="6" name="TextBox 5"/>
          <p:cNvSpPr txBox="1"/>
          <p:nvPr/>
        </p:nvSpPr>
        <p:spPr>
          <a:xfrm>
            <a:off x="859809" y="2078030"/>
            <a:ext cx="7355722" cy="3046988"/>
          </a:xfrm>
          <a:prstGeom prst="rect">
            <a:avLst/>
          </a:prstGeom>
          <a:noFill/>
        </p:spPr>
        <p:txBody>
          <a:bodyPr wrap="square" rtlCol="0">
            <a:spAutoFit/>
          </a:bodyPr>
          <a:lstStyle/>
          <a:p>
            <a:r>
              <a:rPr lang="en-MY" sz="2400" dirty="0" smtClean="0"/>
              <a:t>Objectives: </a:t>
            </a:r>
          </a:p>
          <a:p>
            <a:r>
              <a:rPr lang="en-MY" sz="2400" dirty="0" smtClean="0"/>
              <a:t>To evaluate the cost efficiency by cost </a:t>
            </a:r>
            <a:r>
              <a:rPr lang="en-MY" sz="2400" dirty="0" err="1" smtClean="0"/>
              <a:t>center</a:t>
            </a:r>
            <a:r>
              <a:rPr lang="en-MY" sz="2400" dirty="0" smtClean="0"/>
              <a:t>.</a:t>
            </a:r>
          </a:p>
          <a:p>
            <a:endParaRPr lang="en-MY" sz="2400" dirty="0"/>
          </a:p>
          <a:p>
            <a:r>
              <a:rPr lang="en-MY" sz="2400" dirty="0" smtClean="0"/>
              <a:t>Explanation: </a:t>
            </a:r>
          </a:p>
          <a:p>
            <a:pPr algn="just"/>
            <a:r>
              <a:rPr lang="en-MY" sz="2400" dirty="0"/>
              <a:t>In a Cost </a:t>
            </a:r>
            <a:r>
              <a:rPr lang="en-MY" sz="2400" dirty="0" err="1"/>
              <a:t>Center</a:t>
            </a:r>
            <a:r>
              <a:rPr lang="en-MY" sz="2400" dirty="0"/>
              <a:t>, inputs or expenses are measured in monetary terms, but output is not. </a:t>
            </a:r>
            <a:r>
              <a:rPr lang="en-MY" sz="2400" dirty="0" smtClean="0"/>
              <a:t>They </a:t>
            </a:r>
            <a:r>
              <a:rPr lang="en-MY" sz="2400" dirty="0"/>
              <a:t>are evaluated on the cost efficiency with which they use a mix of inputs (</a:t>
            </a:r>
            <a:r>
              <a:rPr lang="en-MY" sz="2400" dirty="0" err="1"/>
              <a:t>labor</a:t>
            </a:r>
            <a:r>
              <a:rPr lang="en-MY" sz="2400" dirty="0"/>
              <a:t>, materials, and outside services</a:t>
            </a:r>
            <a:r>
              <a:rPr lang="en-MY" sz="2400" dirty="0" smtClean="0"/>
              <a:t>).</a:t>
            </a:r>
          </a:p>
        </p:txBody>
      </p:sp>
    </p:spTree>
    <p:extLst>
      <p:ext uri="{BB962C8B-B14F-4D97-AF65-F5344CB8AC3E}">
        <p14:creationId xmlns:p14="http://schemas.microsoft.com/office/powerpoint/2010/main" val="1008491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MY" dirty="0" smtClean="0">
                <a:latin typeface="+mn-lt"/>
              </a:rPr>
              <a:t>Cost </a:t>
            </a:r>
            <a:r>
              <a:rPr lang="en-MY" dirty="0" err="1" smtClean="0">
                <a:latin typeface="+mn-lt"/>
              </a:rPr>
              <a:t>Center</a:t>
            </a:r>
            <a:endParaRPr lang="en-MY" dirty="0">
              <a:latin typeface="+mn-lt"/>
            </a:endParaRPr>
          </a:p>
        </p:txBody>
      </p:sp>
      <p:sp>
        <p:nvSpPr>
          <p:cNvPr id="3" name="Content Placeholder 2"/>
          <p:cNvSpPr>
            <a:spLocks noGrp="1"/>
          </p:cNvSpPr>
          <p:nvPr>
            <p:ph idx="1"/>
          </p:nvPr>
        </p:nvSpPr>
        <p:spPr/>
        <p:txBody>
          <a:bodyPr>
            <a:normAutofit/>
          </a:bodyPr>
          <a:lstStyle/>
          <a:p>
            <a:r>
              <a:rPr lang="en-MY" dirty="0" smtClean="0"/>
              <a:t>Customer can choose cost centre during invoicing.</a:t>
            </a:r>
          </a:p>
          <a:p>
            <a:r>
              <a:rPr lang="en-MY" dirty="0" smtClean="0"/>
              <a:t>The report will be based on cost centre chosen by user.</a:t>
            </a:r>
          </a:p>
          <a:p>
            <a:r>
              <a:rPr lang="en-MY" dirty="0"/>
              <a:t>There will be two reports. </a:t>
            </a:r>
          </a:p>
          <a:p>
            <a:pPr lvl="1"/>
            <a:r>
              <a:rPr lang="en-MY" dirty="0"/>
              <a:t>Financial </a:t>
            </a:r>
            <a:r>
              <a:rPr lang="en-MY" dirty="0" smtClean="0"/>
              <a:t>report (TB, SOCI, SOFP, Cash Flow)</a:t>
            </a:r>
            <a:endParaRPr lang="en-MY" dirty="0"/>
          </a:p>
          <a:p>
            <a:pPr lvl="1"/>
            <a:r>
              <a:rPr lang="en-MY" dirty="0"/>
              <a:t>Financial report by cost </a:t>
            </a:r>
            <a:r>
              <a:rPr lang="en-MY" dirty="0" smtClean="0"/>
              <a:t>centre</a:t>
            </a:r>
          </a:p>
          <a:p>
            <a:r>
              <a:rPr lang="en-MY" dirty="0" smtClean="0"/>
              <a:t>If user want to produce report by cost centre, user must choose report by cost centre. Otherwise, the report will be the general report.</a:t>
            </a:r>
          </a:p>
        </p:txBody>
      </p:sp>
    </p:spTree>
    <p:extLst>
      <p:ext uri="{BB962C8B-B14F-4D97-AF65-F5344CB8AC3E}">
        <p14:creationId xmlns:p14="http://schemas.microsoft.com/office/powerpoint/2010/main" val="2484041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29994" y="281354"/>
            <a:ext cx="2276905" cy="461665"/>
          </a:xfrm>
          <a:prstGeom prst="rect">
            <a:avLst/>
          </a:prstGeom>
          <a:noFill/>
          <a:ln w="19050">
            <a:solidFill>
              <a:schemeClr val="tx1"/>
            </a:solidFill>
          </a:ln>
        </p:spPr>
        <p:txBody>
          <a:bodyPr wrap="none" rtlCol="0">
            <a:spAutoFit/>
          </a:bodyPr>
          <a:lstStyle/>
          <a:p>
            <a:r>
              <a:rPr lang="en-MY" sz="2400" dirty="0" smtClean="0"/>
              <a:t>Purchase Invoice</a:t>
            </a:r>
            <a:endParaRPr lang="en-MY" sz="2400" dirty="0"/>
          </a:p>
        </p:txBody>
      </p:sp>
      <p:graphicFrame>
        <p:nvGraphicFramePr>
          <p:cNvPr id="25" name="Table 24"/>
          <p:cNvGraphicFramePr>
            <a:graphicFrameLocks noGrp="1"/>
          </p:cNvGraphicFramePr>
          <p:nvPr>
            <p:extLst>
              <p:ext uri="{D42A27DB-BD31-4B8C-83A1-F6EECF244321}">
                <p14:modId xmlns:p14="http://schemas.microsoft.com/office/powerpoint/2010/main" val="1429299519"/>
              </p:ext>
            </p:extLst>
          </p:nvPr>
        </p:nvGraphicFramePr>
        <p:xfrm>
          <a:off x="944286" y="3328640"/>
          <a:ext cx="7680961" cy="2730501"/>
        </p:xfrm>
        <a:graphic>
          <a:graphicData uri="http://schemas.openxmlformats.org/drawingml/2006/table">
            <a:tbl>
              <a:tblPr firstRow="1" bandRow="1">
                <a:tableStyleId>{9D7B26C5-4107-4FEC-AEDC-1716B250A1EF}</a:tableStyleId>
              </a:tblPr>
              <a:tblGrid>
                <a:gridCol w="691805"/>
                <a:gridCol w="1355444"/>
                <a:gridCol w="1100967"/>
                <a:gridCol w="847011"/>
                <a:gridCol w="903187"/>
                <a:gridCol w="875099"/>
                <a:gridCol w="1032349"/>
                <a:gridCol w="875099"/>
              </a:tblGrid>
              <a:tr h="646297">
                <a:tc>
                  <a:txBody>
                    <a:bodyPr/>
                    <a:lstStyle/>
                    <a:p>
                      <a:pPr algn="ctr"/>
                      <a:r>
                        <a:rPr lang="en-MY" dirty="0" smtClean="0"/>
                        <a:t>Item</a:t>
                      </a:r>
                      <a:endParaRPr lang="en-MY" dirty="0"/>
                    </a:p>
                  </a:txBody>
                  <a:tcPr/>
                </a:tc>
                <a:tc>
                  <a:txBody>
                    <a:bodyPr/>
                    <a:lstStyle/>
                    <a:p>
                      <a:pPr algn="ctr"/>
                      <a:r>
                        <a:rPr lang="en-MY" dirty="0" smtClean="0"/>
                        <a:t>Description</a:t>
                      </a:r>
                      <a:endParaRPr lang="en-MY" dirty="0"/>
                    </a:p>
                  </a:txBody>
                  <a:tcPr/>
                </a:tc>
                <a:tc>
                  <a:txBody>
                    <a:bodyPr/>
                    <a:lstStyle/>
                    <a:p>
                      <a:pPr algn="ctr"/>
                      <a:r>
                        <a:rPr lang="en-MY" dirty="0" smtClean="0"/>
                        <a:t>Quantity</a:t>
                      </a:r>
                      <a:endParaRPr lang="en-MY" dirty="0"/>
                    </a:p>
                  </a:txBody>
                  <a:tcPr/>
                </a:tc>
                <a:tc>
                  <a:txBody>
                    <a:bodyPr/>
                    <a:lstStyle/>
                    <a:p>
                      <a:pPr algn="ctr"/>
                      <a:r>
                        <a:rPr lang="en-MY" dirty="0" smtClean="0"/>
                        <a:t>UOM</a:t>
                      </a:r>
                      <a:endParaRPr lang="en-MY" dirty="0"/>
                    </a:p>
                  </a:txBody>
                  <a:tcPr/>
                </a:tc>
                <a:tc>
                  <a:txBody>
                    <a:bodyPr/>
                    <a:lstStyle/>
                    <a:p>
                      <a:pPr algn="ctr"/>
                      <a:r>
                        <a:rPr lang="en-MY" dirty="0" smtClean="0"/>
                        <a:t>Unit</a:t>
                      </a:r>
                    </a:p>
                    <a:p>
                      <a:pPr algn="ctr"/>
                      <a:r>
                        <a:rPr lang="en-MY" dirty="0" smtClean="0"/>
                        <a:t>Price</a:t>
                      </a:r>
                      <a:endParaRPr lang="en-MY" dirty="0"/>
                    </a:p>
                  </a:txBody>
                  <a:tcPr/>
                </a:tc>
                <a:tc>
                  <a:txBody>
                    <a:bodyPr/>
                    <a:lstStyle/>
                    <a:p>
                      <a:pPr algn="ctr"/>
                      <a:r>
                        <a:rPr lang="en-MY" dirty="0" smtClean="0"/>
                        <a:t>Tax</a:t>
                      </a:r>
                    </a:p>
                    <a:p>
                      <a:pPr algn="ctr"/>
                      <a:r>
                        <a:rPr lang="en-MY" dirty="0" smtClean="0"/>
                        <a:t>Rate</a:t>
                      </a:r>
                      <a:endParaRPr lang="en-MY" dirty="0"/>
                    </a:p>
                  </a:txBody>
                  <a:tcPr/>
                </a:tc>
                <a:tc>
                  <a:txBody>
                    <a:bodyPr/>
                    <a:lstStyle/>
                    <a:p>
                      <a:pPr algn="ctr"/>
                      <a:r>
                        <a:rPr lang="en-MY" dirty="0" smtClean="0"/>
                        <a:t>Amount</a:t>
                      </a:r>
                      <a:endParaRPr lang="en-MY" dirty="0"/>
                    </a:p>
                  </a:txBody>
                  <a:tcPr/>
                </a:tc>
                <a:tc>
                  <a:txBody>
                    <a:bodyPr/>
                    <a:lstStyle/>
                    <a:p>
                      <a:pPr algn="ctr"/>
                      <a:r>
                        <a:rPr lang="en-MY" dirty="0" smtClean="0"/>
                        <a:t>Cost</a:t>
                      </a:r>
                    </a:p>
                    <a:p>
                      <a:pPr algn="ctr"/>
                      <a:r>
                        <a:rPr lang="en-MY" dirty="0" smtClean="0"/>
                        <a:t>Centre</a:t>
                      </a:r>
                      <a:endParaRPr lang="en-MY" dirty="0"/>
                    </a:p>
                  </a:txBody>
                  <a:tcPr/>
                </a:tc>
              </a:tr>
              <a:tr h="646297">
                <a:tc>
                  <a:txBody>
                    <a:bodyPr/>
                    <a:lstStyle/>
                    <a:p>
                      <a:pPr algn="ctr"/>
                      <a:endParaRPr lang="en-MY" dirty="0" smtClean="0"/>
                    </a:p>
                    <a:p>
                      <a:pPr algn="ctr"/>
                      <a:r>
                        <a:rPr lang="en-MY" dirty="0" smtClean="0"/>
                        <a:t>1111</a:t>
                      </a:r>
                      <a:endParaRPr lang="en-MY" dirty="0"/>
                    </a:p>
                  </a:txBody>
                  <a:tcPr anchor="ctr"/>
                </a:tc>
                <a:tc>
                  <a:txBody>
                    <a:bodyPr/>
                    <a:lstStyle/>
                    <a:p>
                      <a:pPr algn="ctr"/>
                      <a:endParaRPr lang="en-MY" dirty="0" smtClean="0"/>
                    </a:p>
                    <a:p>
                      <a:pPr algn="ctr"/>
                      <a:r>
                        <a:rPr lang="en-MY" dirty="0" err="1" smtClean="0"/>
                        <a:t>Almari</a:t>
                      </a:r>
                      <a:endParaRPr lang="en-MY" dirty="0"/>
                    </a:p>
                  </a:txBody>
                  <a:tcPr anchor="ctr"/>
                </a:tc>
                <a:tc>
                  <a:txBody>
                    <a:bodyPr/>
                    <a:lstStyle/>
                    <a:p>
                      <a:pPr algn="ctr"/>
                      <a:endParaRPr lang="en-MY" dirty="0" smtClean="0"/>
                    </a:p>
                    <a:p>
                      <a:pPr algn="ctr"/>
                      <a:r>
                        <a:rPr lang="en-MY" dirty="0" smtClean="0"/>
                        <a:t>10</a:t>
                      </a:r>
                      <a:endParaRPr lang="en-MY" dirty="0"/>
                    </a:p>
                  </a:txBody>
                  <a:tcPr anchor="ctr"/>
                </a:tc>
                <a:tc>
                  <a:txBody>
                    <a:bodyPr/>
                    <a:lstStyle/>
                    <a:p>
                      <a:pPr algn="ctr"/>
                      <a:endParaRPr lang="en-MY" dirty="0" smtClean="0"/>
                    </a:p>
                    <a:p>
                      <a:pPr algn="ctr"/>
                      <a:r>
                        <a:rPr lang="en-MY" dirty="0" smtClean="0"/>
                        <a:t>unit</a:t>
                      </a:r>
                      <a:endParaRPr lang="en-MY" dirty="0"/>
                    </a:p>
                  </a:txBody>
                  <a:tcPr anchor="ctr"/>
                </a:tc>
                <a:tc>
                  <a:txBody>
                    <a:bodyPr/>
                    <a:lstStyle/>
                    <a:p>
                      <a:pPr algn="ctr"/>
                      <a:endParaRPr lang="en-MY" dirty="0" smtClean="0"/>
                    </a:p>
                    <a:p>
                      <a:pPr algn="ctr"/>
                      <a:r>
                        <a:rPr lang="en-MY" dirty="0" smtClean="0"/>
                        <a:t>2,000</a:t>
                      </a:r>
                      <a:endParaRPr lang="en-MY" dirty="0"/>
                    </a:p>
                  </a:txBody>
                  <a:tcPr anchor="ctr"/>
                </a:tc>
                <a:tc>
                  <a:txBody>
                    <a:bodyPr/>
                    <a:lstStyle/>
                    <a:p>
                      <a:pPr algn="ctr"/>
                      <a:endParaRPr lang="en-MY" dirty="0" smtClean="0"/>
                    </a:p>
                    <a:p>
                      <a:pPr algn="ctr"/>
                      <a:r>
                        <a:rPr lang="en-MY" dirty="0" smtClean="0"/>
                        <a:t>6%</a:t>
                      </a:r>
                      <a:endParaRPr lang="en-MY" dirty="0"/>
                    </a:p>
                  </a:txBody>
                  <a:tcPr anchor="ctr"/>
                </a:tc>
                <a:tc>
                  <a:txBody>
                    <a:bodyPr/>
                    <a:lstStyle/>
                    <a:p>
                      <a:pPr algn="ctr"/>
                      <a:endParaRPr lang="en-MY" dirty="0" smtClean="0"/>
                    </a:p>
                    <a:p>
                      <a:pPr algn="ctr"/>
                      <a:r>
                        <a:rPr lang="en-MY" dirty="0" smtClean="0"/>
                        <a:t>21,200</a:t>
                      </a:r>
                      <a:endParaRPr lang="en-MY" dirty="0"/>
                    </a:p>
                  </a:txBody>
                  <a:tcPr anchor="ctr"/>
                </a:tc>
                <a:tc>
                  <a:txBody>
                    <a:bodyPr/>
                    <a:lstStyle/>
                    <a:p>
                      <a:pPr algn="ctr"/>
                      <a:endParaRPr lang="en-MY" dirty="0"/>
                    </a:p>
                  </a:txBody>
                  <a:tcPr/>
                </a:tc>
              </a:tr>
              <a:tr h="644207">
                <a:tc>
                  <a:txBody>
                    <a:bodyPr/>
                    <a:lstStyle/>
                    <a:p>
                      <a:endParaRPr lang="en-MY" dirty="0"/>
                    </a:p>
                  </a:txBody>
                  <a:tcPr/>
                </a:tc>
                <a:tc>
                  <a:txBody>
                    <a:bodyPr/>
                    <a:lstStyle/>
                    <a:p>
                      <a:endParaRPr lang="en-MY"/>
                    </a:p>
                  </a:txBody>
                  <a:tcPr/>
                </a:tc>
                <a:tc>
                  <a:txBody>
                    <a:bodyPr/>
                    <a:lstStyle/>
                    <a:p>
                      <a:endParaRPr lang="en-MY"/>
                    </a:p>
                  </a:txBody>
                  <a:tcPr/>
                </a:tc>
                <a:tc>
                  <a:txBody>
                    <a:bodyPr/>
                    <a:lstStyle/>
                    <a:p>
                      <a:endParaRPr lang="en-MY" dirty="0"/>
                    </a:p>
                  </a:txBody>
                  <a:tcPr/>
                </a:tc>
                <a:tc>
                  <a:txBody>
                    <a:bodyPr/>
                    <a:lstStyle/>
                    <a:p>
                      <a:endParaRPr lang="en-MY" dirty="0"/>
                    </a:p>
                  </a:txBody>
                  <a:tcPr/>
                </a:tc>
                <a:tc>
                  <a:txBody>
                    <a:bodyPr/>
                    <a:lstStyle/>
                    <a:p>
                      <a:endParaRPr lang="en-MY" dirty="0"/>
                    </a:p>
                  </a:txBody>
                  <a:tcPr/>
                </a:tc>
                <a:tc>
                  <a:txBody>
                    <a:bodyPr/>
                    <a:lstStyle/>
                    <a:p>
                      <a:endParaRPr lang="en-MY" dirty="0"/>
                    </a:p>
                  </a:txBody>
                  <a:tcPr/>
                </a:tc>
                <a:tc>
                  <a:txBody>
                    <a:bodyPr/>
                    <a:lstStyle/>
                    <a:p>
                      <a:endParaRPr lang="en-MY" dirty="0"/>
                    </a:p>
                  </a:txBody>
                  <a:tcPr/>
                </a:tc>
              </a:tr>
              <a:tr h="793700">
                <a:tc>
                  <a:txBody>
                    <a:bodyPr/>
                    <a:lstStyle/>
                    <a:p>
                      <a:endParaRPr lang="en-MY" dirty="0"/>
                    </a:p>
                  </a:txBody>
                  <a:tcPr/>
                </a:tc>
                <a:tc>
                  <a:txBody>
                    <a:bodyPr/>
                    <a:lstStyle/>
                    <a:p>
                      <a:endParaRPr lang="en-MY"/>
                    </a:p>
                  </a:txBody>
                  <a:tcPr/>
                </a:tc>
                <a:tc>
                  <a:txBody>
                    <a:bodyPr/>
                    <a:lstStyle/>
                    <a:p>
                      <a:endParaRPr lang="en-MY"/>
                    </a:p>
                  </a:txBody>
                  <a:tcPr/>
                </a:tc>
                <a:tc>
                  <a:txBody>
                    <a:bodyPr/>
                    <a:lstStyle/>
                    <a:p>
                      <a:endParaRPr lang="en-MY" dirty="0"/>
                    </a:p>
                  </a:txBody>
                  <a:tcPr/>
                </a:tc>
                <a:tc>
                  <a:txBody>
                    <a:bodyPr/>
                    <a:lstStyle/>
                    <a:p>
                      <a:endParaRPr lang="en-MY" dirty="0"/>
                    </a:p>
                  </a:txBody>
                  <a:tcPr/>
                </a:tc>
                <a:tc>
                  <a:txBody>
                    <a:bodyPr/>
                    <a:lstStyle/>
                    <a:p>
                      <a:endParaRPr lang="en-MY" dirty="0"/>
                    </a:p>
                  </a:txBody>
                  <a:tcPr/>
                </a:tc>
                <a:tc>
                  <a:txBody>
                    <a:bodyPr/>
                    <a:lstStyle/>
                    <a:p>
                      <a:endParaRPr lang="en-MY" dirty="0"/>
                    </a:p>
                  </a:txBody>
                  <a:tcPr/>
                </a:tc>
                <a:tc>
                  <a:txBody>
                    <a:bodyPr/>
                    <a:lstStyle/>
                    <a:p>
                      <a:endParaRPr lang="en-MY" dirty="0"/>
                    </a:p>
                  </a:txBody>
                  <a:tcPr/>
                </a:tc>
              </a:tr>
            </a:tbl>
          </a:graphicData>
        </a:graphic>
      </p:graphicFrame>
      <p:grpSp>
        <p:nvGrpSpPr>
          <p:cNvPr id="29" name="Group 28"/>
          <p:cNvGrpSpPr/>
          <p:nvPr/>
        </p:nvGrpSpPr>
        <p:grpSpPr>
          <a:xfrm>
            <a:off x="829994" y="947877"/>
            <a:ext cx="7920111" cy="5317483"/>
            <a:chOff x="829994" y="998806"/>
            <a:chExt cx="7920111" cy="5444197"/>
          </a:xfrm>
        </p:grpSpPr>
        <p:sp>
          <p:nvSpPr>
            <p:cNvPr id="7" name="Rectangle 6"/>
            <p:cNvSpPr/>
            <p:nvPr/>
          </p:nvSpPr>
          <p:spPr>
            <a:xfrm>
              <a:off x="829994" y="998806"/>
              <a:ext cx="7920111" cy="54441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8" name="TextBox 7"/>
            <p:cNvSpPr txBox="1"/>
            <p:nvPr/>
          </p:nvSpPr>
          <p:spPr>
            <a:xfrm>
              <a:off x="889769" y="1195753"/>
              <a:ext cx="957313" cy="369332"/>
            </a:xfrm>
            <a:prstGeom prst="rect">
              <a:avLst/>
            </a:prstGeom>
            <a:noFill/>
          </p:spPr>
          <p:txBody>
            <a:bodyPr wrap="none" rtlCol="0">
              <a:spAutoFit/>
            </a:bodyPr>
            <a:lstStyle/>
            <a:p>
              <a:r>
                <a:rPr lang="en-MY" dirty="0" smtClean="0"/>
                <a:t>Supplier</a:t>
              </a:r>
              <a:endParaRPr lang="en-MY" dirty="0"/>
            </a:p>
          </p:txBody>
        </p:sp>
        <p:sp>
          <p:nvSpPr>
            <p:cNvPr id="9" name="TextBox 8"/>
            <p:cNvSpPr txBox="1"/>
            <p:nvPr/>
          </p:nvSpPr>
          <p:spPr>
            <a:xfrm>
              <a:off x="855209" y="1598577"/>
              <a:ext cx="1174168" cy="369332"/>
            </a:xfrm>
            <a:prstGeom prst="rect">
              <a:avLst/>
            </a:prstGeom>
            <a:noFill/>
          </p:spPr>
          <p:txBody>
            <a:bodyPr wrap="none" rtlCol="0">
              <a:spAutoFit/>
            </a:bodyPr>
            <a:lstStyle/>
            <a:p>
              <a:r>
                <a:rPr lang="en-MY" dirty="0" smtClean="0"/>
                <a:t>Invoice No</a:t>
              </a:r>
              <a:endParaRPr lang="en-MY" dirty="0"/>
            </a:p>
          </p:txBody>
        </p:sp>
        <p:sp>
          <p:nvSpPr>
            <p:cNvPr id="10" name="TextBox 9"/>
            <p:cNvSpPr txBox="1"/>
            <p:nvPr/>
          </p:nvSpPr>
          <p:spPr>
            <a:xfrm>
              <a:off x="853140" y="2018155"/>
              <a:ext cx="982128" cy="369332"/>
            </a:xfrm>
            <a:prstGeom prst="rect">
              <a:avLst/>
            </a:prstGeom>
            <a:noFill/>
          </p:spPr>
          <p:txBody>
            <a:bodyPr wrap="none" rtlCol="0">
              <a:spAutoFit/>
            </a:bodyPr>
            <a:lstStyle/>
            <a:p>
              <a:r>
                <a:rPr lang="en-MY" dirty="0" smtClean="0"/>
                <a:t>Location</a:t>
              </a:r>
              <a:endParaRPr lang="en-MY" dirty="0"/>
            </a:p>
          </p:txBody>
        </p:sp>
        <p:sp>
          <p:nvSpPr>
            <p:cNvPr id="11" name="Rectangle 10"/>
            <p:cNvSpPr/>
            <p:nvPr/>
          </p:nvSpPr>
          <p:spPr>
            <a:xfrm>
              <a:off x="2166425" y="1195753"/>
              <a:ext cx="1378633" cy="3693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2" name="Rectangle 11"/>
            <p:cNvSpPr/>
            <p:nvPr/>
          </p:nvSpPr>
          <p:spPr>
            <a:xfrm>
              <a:off x="2166425" y="2018155"/>
              <a:ext cx="1378633" cy="3693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3" name="Rectangle 12"/>
            <p:cNvSpPr/>
            <p:nvPr/>
          </p:nvSpPr>
          <p:spPr>
            <a:xfrm>
              <a:off x="2166425" y="1598577"/>
              <a:ext cx="1378633" cy="3693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4" name="TextBox 13"/>
            <p:cNvSpPr txBox="1"/>
            <p:nvPr/>
          </p:nvSpPr>
          <p:spPr>
            <a:xfrm>
              <a:off x="5064833" y="1195753"/>
              <a:ext cx="625684" cy="369332"/>
            </a:xfrm>
            <a:prstGeom prst="rect">
              <a:avLst/>
            </a:prstGeom>
            <a:noFill/>
          </p:spPr>
          <p:txBody>
            <a:bodyPr wrap="none" rtlCol="0">
              <a:spAutoFit/>
            </a:bodyPr>
            <a:lstStyle/>
            <a:p>
              <a:r>
                <a:rPr lang="en-MY" dirty="0" smtClean="0"/>
                <a:t>Date</a:t>
              </a:r>
              <a:endParaRPr lang="en-MY" dirty="0"/>
            </a:p>
          </p:txBody>
        </p:sp>
        <p:sp>
          <p:nvSpPr>
            <p:cNvPr id="15" name="Rectangle 14"/>
            <p:cNvSpPr/>
            <p:nvPr/>
          </p:nvSpPr>
          <p:spPr>
            <a:xfrm>
              <a:off x="6663154" y="1195753"/>
              <a:ext cx="1378633" cy="3693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6" name="Rectangle 15"/>
            <p:cNvSpPr/>
            <p:nvPr/>
          </p:nvSpPr>
          <p:spPr>
            <a:xfrm>
              <a:off x="6663154" y="1596790"/>
              <a:ext cx="1378633" cy="3693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7" name="TextBox 16"/>
            <p:cNvSpPr txBox="1"/>
            <p:nvPr/>
          </p:nvSpPr>
          <p:spPr>
            <a:xfrm>
              <a:off x="5040904" y="1610858"/>
              <a:ext cx="1450590" cy="369332"/>
            </a:xfrm>
            <a:prstGeom prst="rect">
              <a:avLst/>
            </a:prstGeom>
            <a:noFill/>
          </p:spPr>
          <p:txBody>
            <a:bodyPr wrap="none" rtlCol="0">
              <a:spAutoFit/>
            </a:bodyPr>
            <a:lstStyle/>
            <a:p>
              <a:r>
                <a:rPr lang="en-MY" dirty="0" smtClean="0"/>
                <a:t>Reference No</a:t>
              </a:r>
              <a:endParaRPr lang="en-MY" dirty="0"/>
            </a:p>
          </p:txBody>
        </p:sp>
        <p:sp>
          <p:nvSpPr>
            <p:cNvPr id="18" name="TextBox 17"/>
            <p:cNvSpPr txBox="1"/>
            <p:nvPr/>
          </p:nvSpPr>
          <p:spPr>
            <a:xfrm>
              <a:off x="5040903" y="2018155"/>
              <a:ext cx="1275029" cy="369332"/>
            </a:xfrm>
            <a:prstGeom prst="rect">
              <a:avLst/>
            </a:prstGeom>
            <a:noFill/>
          </p:spPr>
          <p:txBody>
            <a:bodyPr wrap="none" rtlCol="0">
              <a:spAutoFit/>
            </a:bodyPr>
            <a:lstStyle/>
            <a:p>
              <a:r>
                <a:rPr lang="en-MY" dirty="0" smtClean="0"/>
                <a:t>Cost Centre</a:t>
              </a:r>
              <a:endParaRPr lang="en-MY" dirty="0"/>
            </a:p>
          </p:txBody>
        </p:sp>
        <p:sp>
          <p:nvSpPr>
            <p:cNvPr id="19" name="Rectangle 18"/>
            <p:cNvSpPr/>
            <p:nvPr/>
          </p:nvSpPr>
          <p:spPr>
            <a:xfrm>
              <a:off x="6663154" y="2018155"/>
              <a:ext cx="1378633" cy="3693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20" name="TextBox 19"/>
            <p:cNvSpPr txBox="1"/>
            <p:nvPr/>
          </p:nvSpPr>
          <p:spPr>
            <a:xfrm>
              <a:off x="853140" y="2435497"/>
              <a:ext cx="1026435" cy="369332"/>
            </a:xfrm>
            <a:prstGeom prst="rect">
              <a:avLst/>
            </a:prstGeom>
            <a:noFill/>
          </p:spPr>
          <p:txBody>
            <a:bodyPr wrap="none" rtlCol="0">
              <a:spAutoFit/>
            </a:bodyPr>
            <a:lstStyle/>
            <a:p>
              <a:r>
                <a:rPr lang="en-MY" dirty="0" smtClean="0"/>
                <a:t>Currency</a:t>
              </a:r>
              <a:endParaRPr lang="en-MY" dirty="0"/>
            </a:p>
          </p:txBody>
        </p:sp>
        <p:sp>
          <p:nvSpPr>
            <p:cNvPr id="21" name="Rectangle 20"/>
            <p:cNvSpPr/>
            <p:nvPr/>
          </p:nvSpPr>
          <p:spPr>
            <a:xfrm>
              <a:off x="2166425" y="2449565"/>
              <a:ext cx="1378633" cy="3693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22" name="Rectangle 21"/>
            <p:cNvSpPr/>
            <p:nvPr/>
          </p:nvSpPr>
          <p:spPr>
            <a:xfrm>
              <a:off x="6663154" y="2449565"/>
              <a:ext cx="1378633" cy="3693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23" name="TextBox 22"/>
            <p:cNvSpPr txBox="1"/>
            <p:nvPr/>
          </p:nvSpPr>
          <p:spPr>
            <a:xfrm>
              <a:off x="5040904" y="2449565"/>
              <a:ext cx="988027" cy="369332"/>
            </a:xfrm>
            <a:prstGeom prst="rect">
              <a:avLst/>
            </a:prstGeom>
            <a:noFill/>
          </p:spPr>
          <p:txBody>
            <a:bodyPr wrap="none" rtlCol="0">
              <a:spAutoFit/>
            </a:bodyPr>
            <a:lstStyle/>
            <a:p>
              <a:r>
                <a:rPr lang="en-MY" dirty="0" smtClean="0"/>
                <a:t>Remarks</a:t>
              </a:r>
              <a:endParaRPr lang="en-MY" dirty="0"/>
            </a:p>
          </p:txBody>
        </p:sp>
        <p:sp>
          <p:nvSpPr>
            <p:cNvPr id="24" name="Rectangle 23"/>
            <p:cNvSpPr/>
            <p:nvPr/>
          </p:nvSpPr>
          <p:spPr>
            <a:xfrm>
              <a:off x="889769" y="3094893"/>
              <a:ext cx="7789997" cy="322150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26" name="Rectangle 25"/>
            <p:cNvSpPr/>
            <p:nvPr/>
          </p:nvSpPr>
          <p:spPr>
            <a:xfrm>
              <a:off x="7216725" y="3096865"/>
              <a:ext cx="1378633" cy="369332"/>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MY"/>
            </a:p>
          </p:txBody>
        </p:sp>
        <p:sp>
          <p:nvSpPr>
            <p:cNvPr id="27" name="TextBox 26"/>
            <p:cNvSpPr txBox="1"/>
            <p:nvPr/>
          </p:nvSpPr>
          <p:spPr>
            <a:xfrm>
              <a:off x="6436903" y="3096865"/>
              <a:ext cx="812851" cy="369332"/>
            </a:xfrm>
            <a:prstGeom prst="rect">
              <a:avLst/>
            </a:prstGeom>
            <a:noFill/>
          </p:spPr>
          <p:txBody>
            <a:bodyPr wrap="none" rtlCol="0">
              <a:spAutoFit/>
            </a:bodyPr>
            <a:lstStyle/>
            <a:p>
              <a:r>
                <a:rPr lang="en-MY" dirty="0" smtClean="0"/>
                <a:t>Search</a:t>
              </a:r>
              <a:endParaRPr lang="en-MY" dirty="0"/>
            </a:p>
          </p:txBody>
        </p:sp>
        <p:sp>
          <p:nvSpPr>
            <p:cNvPr id="28" name="Rounded Rectangle 27"/>
            <p:cNvSpPr/>
            <p:nvPr/>
          </p:nvSpPr>
          <p:spPr>
            <a:xfrm>
              <a:off x="7930997" y="4348590"/>
              <a:ext cx="398828" cy="3570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grpSp>
      <p:sp>
        <p:nvSpPr>
          <p:cNvPr id="30" name="Rectangle 29"/>
          <p:cNvSpPr/>
          <p:nvPr/>
        </p:nvSpPr>
        <p:spPr>
          <a:xfrm>
            <a:off x="7241681" y="6277838"/>
            <a:ext cx="1378633" cy="36073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MY"/>
          </a:p>
        </p:txBody>
      </p:sp>
      <p:sp>
        <p:nvSpPr>
          <p:cNvPr id="31" name="TextBox 30"/>
          <p:cNvSpPr txBox="1"/>
          <p:nvPr/>
        </p:nvSpPr>
        <p:spPr>
          <a:xfrm>
            <a:off x="7612541" y="6281776"/>
            <a:ext cx="614592" cy="369332"/>
          </a:xfrm>
          <a:prstGeom prst="rect">
            <a:avLst/>
          </a:prstGeom>
          <a:noFill/>
        </p:spPr>
        <p:txBody>
          <a:bodyPr wrap="none" rtlCol="0">
            <a:spAutoFit/>
          </a:bodyPr>
          <a:lstStyle/>
          <a:p>
            <a:r>
              <a:rPr lang="en-MY" dirty="0" smtClean="0"/>
              <a:t>Save</a:t>
            </a:r>
            <a:endParaRPr lang="en-MY" dirty="0"/>
          </a:p>
        </p:txBody>
      </p:sp>
      <p:sp>
        <p:nvSpPr>
          <p:cNvPr id="32" name="Rectangle 31"/>
          <p:cNvSpPr/>
          <p:nvPr/>
        </p:nvSpPr>
        <p:spPr>
          <a:xfrm>
            <a:off x="5874769" y="6275490"/>
            <a:ext cx="1378633" cy="36073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MY"/>
          </a:p>
        </p:txBody>
      </p:sp>
      <p:sp>
        <p:nvSpPr>
          <p:cNvPr id="33" name="TextBox 32"/>
          <p:cNvSpPr txBox="1"/>
          <p:nvPr/>
        </p:nvSpPr>
        <p:spPr>
          <a:xfrm>
            <a:off x="6189357" y="6279428"/>
            <a:ext cx="806631" cy="369332"/>
          </a:xfrm>
          <a:prstGeom prst="rect">
            <a:avLst/>
          </a:prstGeom>
          <a:noFill/>
        </p:spPr>
        <p:txBody>
          <a:bodyPr wrap="none" rtlCol="0">
            <a:spAutoFit/>
          </a:bodyPr>
          <a:lstStyle/>
          <a:p>
            <a:r>
              <a:rPr lang="en-MY" dirty="0" smtClean="0"/>
              <a:t>Cancel</a:t>
            </a:r>
            <a:endParaRPr lang="en-MY" dirty="0"/>
          </a:p>
        </p:txBody>
      </p:sp>
      <p:sp>
        <p:nvSpPr>
          <p:cNvPr id="34" name="Rectangle 33"/>
          <p:cNvSpPr/>
          <p:nvPr/>
        </p:nvSpPr>
        <p:spPr>
          <a:xfrm>
            <a:off x="944286" y="6272006"/>
            <a:ext cx="1378633" cy="36073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MY"/>
          </a:p>
        </p:txBody>
      </p:sp>
      <p:sp>
        <p:nvSpPr>
          <p:cNvPr id="35" name="TextBox 34"/>
          <p:cNvSpPr txBox="1"/>
          <p:nvPr/>
        </p:nvSpPr>
        <p:spPr>
          <a:xfrm>
            <a:off x="1320225" y="6265360"/>
            <a:ext cx="561372" cy="369332"/>
          </a:xfrm>
          <a:prstGeom prst="rect">
            <a:avLst/>
          </a:prstGeom>
          <a:noFill/>
        </p:spPr>
        <p:txBody>
          <a:bodyPr wrap="none" rtlCol="0">
            <a:spAutoFit/>
          </a:bodyPr>
          <a:lstStyle/>
          <a:p>
            <a:r>
              <a:rPr lang="en-MY" dirty="0" smtClean="0"/>
              <a:t>Add</a:t>
            </a:r>
            <a:endParaRPr lang="en-MY" dirty="0"/>
          </a:p>
        </p:txBody>
      </p:sp>
    </p:spTree>
    <p:extLst>
      <p:ext uri="{BB962C8B-B14F-4D97-AF65-F5344CB8AC3E}">
        <p14:creationId xmlns:p14="http://schemas.microsoft.com/office/powerpoint/2010/main" val="917364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77923" y="586853"/>
            <a:ext cx="7413674" cy="1477328"/>
          </a:xfrm>
          <a:prstGeom prst="rect">
            <a:avLst/>
          </a:prstGeom>
          <a:noFill/>
        </p:spPr>
        <p:txBody>
          <a:bodyPr wrap="square" rtlCol="0">
            <a:spAutoFit/>
          </a:bodyPr>
          <a:lstStyle/>
          <a:p>
            <a:r>
              <a:rPr lang="en-MY" dirty="0" smtClean="0"/>
              <a:t>Amount of transaction can be total amount of company’s purchase. Included is amount for the cost centre. Thus, user need to click cost centre button      and insert the amount for that particular cost centre.</a:t>
            </a:r>
          </a:p>
          <a:p>
            <a:endParaRPr lang="en-MY" dirty="0" smtClean="0"/>
          </a:p>
          <a:p>
            <a:r>
              <a:rPr lang="en-MY" dirty="0" smtClean="0"/>
              <a:t>Once user click the button, pop up box will appear for user to fill the details.</a:t>
            </a:r>
            <a:endParaRPr lang="en-MY" dirty="0"/>
          </a:p>
        </p:txBody>
      </p:sp>
      <p:sp>
        <p:nvSpPr>
          <p:cNvPr id="5" name="Rounded Rectangle 4"/>
          <p:cNvSpPr/>
          <p:nvPr/>
        </p:nvSpPr>
        <p:spPr>
          <a:xfrm>
            <a:off x="7685338" y="920163"/>
            <a:ext cx="257660" cy="25354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7" name="Rectangle 6"/>
          <p:cNvSpPr/>
          <p:nvPr/>
        </p:nvSpPr>
        <p:spPr>
          <a:xfrm>
            <a:off x="2062282" y="2460839"/>
            <a:ext cx="4434052" cy="29709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8" name="Rectangle 7"/>
          <p:cNvSpPr/>
          <p:nvPr/>
        </p:nvSpPr>
        <p:spPr>
          <a:xfrm>
            <a:off x="2214682" y="2613240"/>
            <a:ext cx="4117879" cy="228666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graphicFrame>
        <p:nvGraphicFramePr>
          <p:cNvPr id="9" name="Table 8"/>
          <p:cNvGraphicFramePr>
            <a:graphicFrameLocks noGrp="1"/>
          </p:cNvGraphicFramePr>
          <p:nvPr>
            <p:extLst>
              <p:ext uri="{D42A27DB-BD31-4B8C-83A1-F6EECF244321}">
                <p14:modId xmlns:p14="http://schemas.microsoft.com/office/powerpoint/2010/main" val="627096570"/>
              </p:ext>
            </p:extLst>
          </p:nvPr>
        </p:nvGraphicFramePr>
        <p:xfrm>
          <a:off x="2269273" y="2659290"/>
          <a:ext cx="4008696" cy="731520"/>
        </p:xfrm>
        <a:graphic>
          <a:graphicData uri="http://schemas.openxmlformats.org/drawingml/2006/table">
            <a:tbl>
              <a:tblPr firstRow="1" bandRow="1">
                <a:tableStyleId>{5C22544A-7EE6-4342-B048-85BDC9FD1C3A}</a:tableStyleId>
              </a:tblPr>
              <a:tblGrid>
                <a:gridCol w="2043420"/>
                <a:gridCol w="1392071"/>
                <a:gridCol w="573205"/>
              </a:tblGrid>
              <a:tr h="243196">
                <a:tc>
                  <a:txBody>
                    <a:bodyPr/>
                    <a:lstStyle/>
                    <a:p>
                      <a:pPr algn="ctr"/>
                      <a:r>
                        <a:rPr lang="en-MY" dirty="0" smtClean="0"/>
                        <a:t>Cost Centre</a:t>
                      </a:r>
                      <a:endParaRPr lang="en-MY" dirty="0"/>
                    </a:p>
                  </a:txBody>
                  <a:tcPr/>
                </a:tc>
                <a:tc>
                  <a:txBody>
                    <a:bodyPr/>
                    <a:lstStyle/>
                    <a:p>
                      <a:pPr algn="ctr"/>
                      <a:r>
                        <a:rPr lang="en-MY" dirty="0" smtClean="0"/>
                        <a:t>Amount</a:t>
                      </a:r>
                      <a:endParaRPr lang="en-MY" dirty="0"/>
                    </a:p>
                  </a:txBody>
                  <a:tcPr/>
                </a:tc>
                <a:tc>
                  <a:txBody>
                    <a:bodyPr/>
                    <a:lstStyle/>
                    <a:p>
                      <a:endParaRPr lang="en-MY"/>
                    </a:p>
                  </a:txBody>
                  <a:tcPr/>
                </a:tc>
              </a:tr>
              <a:tr h="351055">
                <a:tc>
                  <a:txBody>
                    <a:bodyPr/>
                    <a:lstStyle/>
                    <a:p>
                      <a:r>
                        <a:rPr lang="en-MY" dirty="0" smtClean="0"/>
                        <a:t>Cost Centre 1</a:t>
                      </a:r>
                      <a:endParaRPr lang="en-MY" dirty="0"/>
                    </a:p>
                  </a:txBody>
                  <a:tcPr/>
                </a:tc>
                <a:tc>
                  <a:txBody>
                    <a:bodyPr/>
                    <a:lstStyle/>
                    <a:p>
                      <a:pPr algn="ctr"/>
                      <a:r>
                        <a:rPr lang="en-MY" baseline="0" dirty="0" smtClean="0"/>
                        <a:t> 5,000</a:t>
                      </a:r>
                      <a:endParaRPr lang="en-MY" dirty="0"/>
                    </a:p>
                  </a:txBody>
                  <a:tcPr/>
                </a:tc>
                <a:tc>
                  <a:txBody>
                    <a:bodyPr/>
                    <a:lstStyle/>
                    <a:p>
                      <a:endParaRPr lang="en-MY" dirty="0"/>
                    </a:p>
                  </a:txBody>
                  <a:tcPr/>
                </a:tc>
              </a:tr>
            </a:tbl>
          </a:graphicData>
        </a:graphic>
      </p:graphicFrame>
      <p:sp>
        <p:nvSpPr>
          <p:cNvPr id="11" name="TextBox 10"/>
          <p:cNvSpPr txBox="1"/>
          <p:nvPr/>
        </p:nvSpPr>
        <p:spPr>
          <a:xfrm>
            <a:off x="4275017" y="4561346"/>
            <a:ext cx="2012923" cy="307777"/>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lang="en-MY" sz="1400" dirty="0" smtClean="0"/>
              <a:t>Total Allocated</a:t>
            </a:r>
            <a:r>
              <a:rPr lang="en-MY" sz="1400" dirty="0" smtClean="0"/>
              <a:t>: RM5,000</a:t>
            </a:r>
            <a:endParaRPr lang="en-MY" sz="1400" dirty="0"/>
          </a:p>
        </p:txBody>
      </p:sp>
      <p:sp>
        <p:nvSpPr>
          <p:cNvPr id="12" name="Multiply 11"/>
          <p:cNvSpPr/>
          <p:nvPr/>
        </p:nvSpPr>
        <p:spPr>
          <a:xfrm>
            <a:off x="5868535" y="3052333"/>
            <a:ext cx="245660" cy="216013"/>
          </a:xfrm>
          <a:prstGeom prst="mathMultiply">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MY" b="1">
              <a:ln w="22225">
                <a:solidFill>
                  <a:schemeClr val="accent2"/>
                </a:solidFill>
                <a:prstDash val="solid"/>
              </a:ln>
              <a:solidFill>
                <a:schemeClr val="accent2">
                  <a:lumMod val="40000"/>
                  <a:lumOff val="60000"/>
                </a:schemeClr>
              </a:solidFill>
            </a:endParaRPr>
          </a:p>
        </p:txBody>
      </p:sp>
      <p:sp>
        <p:nvSpPr>
          <p:cNvPr id="14" name="TextBox 13"/>
          <p:cNvSpPr txBox="1"/>
          <p:nvPr/>
        </p:nvSpPr>
        <p:spPr>
          <a:xfrm>
            <a:off x="2243853" y="4561346"/>
            <a:ext cx="1938031" cy="307777"/>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r>
              <a:rPr lang="en-MY" sz="1400" dirty="0" smtClean="0"/>
              <a:t>Total Invoice</a:t>
            </a:r>
            <a:r>
              <a:rPr lang="en-MY" sz="1400" dirty="0" smtClean="0"/>
              <a:t>: RM10,000</a:t>
            </a:r>
            <a:endParaRPr lang="en-MY" sz="1400" dirty="0"/>
          </a:p>
        </p:txBody>
      </p:sp>
      <p:sp>
        <p:nvSpPr>
          <p:cNvPr id="16" name="TextBox 15"/>
          <p:cNvSpPr txBox="1"/>
          <p:nvPr/>
        </p:nvSpPr>
        <p:spPr>
          <a:xfrm>
            <a:off x="5598066" y="4953030"/>
            <a:ext cx="734495" cy="338554"/>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MY" sz="1600" dirty="0" smtClean="0"/>
              <a:t>Cancel</a:t>
            </a:r>
            <a:endParaRPr lang="en-MY" sz="1600" dirty="0"/>
          </a:p>
        </p:txBody>
      </p:sp>
      <p:sp>
        <p:nvSpPr>
          <p:cNvPr id="17" name="TextBox 16"/>
          <p:cNvSpPr txBox="1"/>
          <p:nvPr/>
        </p:nvSpPr>
        <p:spPr>
          <a:xfrm>
            <a:off x="4677799" y="4958004"/>
            <a:ext cx="756494" cy="338554"/>
          </a:xfrm>
          <a:prstGeom prst="rect">
            <a:avLst/>
          </a:prstGeom>
          <a:ln/>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MY" sz="1600" dirty="0" smtClean="0"/>
              <a:t>Save</a:t>
            </a:r>
            <a:endParaRPr lang="en-MY" sz="1600" dirty="0"/>
          </a:p>
        </p:txBody>
      </p:sp>
      <p:sp>
        <p:nvSpPr>
          <p:cNvPr id="18" name="TextBox 17"/>
          <p:cNvSpPr txBox="1"/>
          <p:nvPr/>
        </p:nvSpPr>
        <p:spPr>
          <a:xfrm>
            <a:off x="2214682" y="4899900"/>
            <a:ext cx="518091" cy="338554"/>
          </a:xfrm>
          <a:prstGeom prst="rect">
            <a:avLst/>
          </a:prstGeom>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MY" sz="1600" dirty="0" smtClean="0"/>
              <a:t>Add</a:t>
            </a:r>
            <a:endParaRPr lang="en-MY" sz="1600" dirty="0"/>
          </a:p>
        </p:txBody>
      </p:sp>
    </p:spTree>
    <p:extLst>
      <p:ext uri="{BB962C8B-B14F-4D97-AF65-F5344CB8AC3E}">
        <p14:creationId xmlns:p14="http://schemas.microsoft.com/office/powerpoint/2010/main" val="989334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4275" y="0"/>
            <a:ext cx="7886700" cy="521851"/>
          </a:xfrm>
        </p:spPr>
        <p:txBody>
          <a:bodyPr>
            <a:normAutofit/>
          </a:bodyPr>
          <a:lstStyle/>
          <a:p>
            <a:r>
              <a:rPr lang="en-MY" sz="2400" dirty="0" smtClean="0"/>
              <a:t>Report</a:t>
            </a:r>
            <a:endParaRPr lang="en-MY" sz="2400" dirty="0"/>
          </a:p>
        </p:txBody>
      </p:sp>
      <p:sp>
        <p:nvSpPr>
          <p:cNvPr id="6" name="TextBox 5"/>
          <p:cNvSpPr txBox="1"/>
          <p:nvPr/>
        </p:nvSpPr>
        <p:spPr>
          <a:xfrm>
            <a:off x="1081472" y="1054294"/>
            <a:ext cx="541815" cy="338554"/>
          </a:xfrm>
          <a:prstGeom prst="rect">
            <a:avLst/>
          </a:prstGeom>
          <a:noFill/>
        </p:spPr>
        <p:txBody>
          <a:bodyPr wrap="none" rtlCol="0">
            <a:spAutoFit/>
          </a:bodyPr>
          <a:lstStyle/>
          <a:p>
            <a:r>
              <a:rPr lang="en-MY" sz="1600" dirty="0" smtClean="0"/>
              <a:t>Year</a:t>
            </a:r>
            <a:endParaRPr lang="en-MY" sz="1600" dirty="0"/>
          </a:p>
        </p:txBody>
      </p:sp>
      <p:sp>
        <p:nvSpPr>
          <p:cNvPr id="7" name="Rectangle 6"/>
          <p:cNvSpPr/>
          <p:nvPr/>
        </p:nvSpPr>
        <p:spPr>
          <a:xfrm>
            <a:off x="1985176" y="1054294"/>
            <a:ext cx="1378633" cy="3607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8" name="Rectangle 7"/>
          <p:cNvSpPr/>
          <p:nvPr/>
        </p:nvSpPr>
        <p:spPr>
          <a:xfrm>
            <a:off x="6132148" y="1054294"/>
            <a:ext cx="1378633" cy="36073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9" name="TextBox 8"/>
          <p:cNvSpPr txBox="1"/>
          <p:nvPr/>
        </p:nvSpPr>
        <p:spPr>
          <a:xfrm>
            <a:off x="5095021" y="1054294"/>
            <a:ext cx="594715" cy="338554"/>
          </a:xfrm>
          <a:prstGeom prst="rect">
            <a:avLst/>
          </a:prstGeom>
          <a:noFill/>
        </p:spPr>
        <p:txBody>
          <a:bodyPr wrap="none" rtlCol="0">
            <a:spAutoFit/>
          </a:bodyPr>
          <a:lstStyle/>
          <a:p>
            <a:r>
              <a:rPr lang="en-MY" sz="1600" dirty="0" smtClean="0"/>
              <a:t>As at</a:t>
            </a:r>
            <a:endParaRPr lang="en-MY" sz="1600" dirty="0"/>
          </a:p>
        </p:txBody>
      </p:sp>
      <p:sp>
        <p:nvSpPr>
          <p:cNvPr id="10" name="Rectangle 9"/>
          <p:cNvSpPr/>
          <p:nvPr/>
        </p:nvSpPr>
        <p:spPr>
          <a:xfrm>
            <a:off x="764275" y="510477"/>
            <a:ext cx="7920111" cy="531748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sp>
        <p:nvSpPr>
          <p:cNvPr id="11" name="TextBox 10"/>
          <p:cNvSpPr txBox="1"/>
          <p:nvPr/>
        </p:nvSpPr>
        <p:spPr>
          <a:xfrm>
            <a:off x="764274" y="510477"/>
            <a:ext cx="7920111" cy="369332"/>
          </a:xfrm>
          <a:prstGeom prst="rect">
            <a:avLst/>
          </a:prstGeom>
          <a:noFill/>
          <a:ln w="19050">
            <a:solidFill>
              <a:schemeClr val="tx1"/>
            </a:solidFill>
          </a:ln>
        </p:spPr>
        <p:txBody>
          <a:bodyPr wrap="square" rtlCol="0">
            <a:spAutoFit/>
          </a:bodyPr>
          <a:lstStyle/>
          <a:p>
            <a:r>
              <a:rPr lang="en-MY" dirty="0" smtClean="0"/>
              <a:t>Statement of Comprehensive Income by Cost Centre</a:t>
            </a:r>
            <a:endParaRPr lang="en-MY" dirty="0"/>
          </a:p>
        </p:txBody>
      </p:sp>
      <p:cxnSp>
        <p:nvCxnSpPr>
          <p:cNvPr id="13" name="Straight Connector 12"/>
          <p:cNvCxnSpPr/>
          <p:nvPr/>
        </p:nvCxnSpPr>
        <p:spPr>
          <a:xfrm>
            <a:off x="764274" y="1598111"/>
            <a:ext cx="7920111" cy="1364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764274" y="1982523"/>
            <a:ext cx="7920111" cy="13648"/>
          </a:xfrm>
          <a:prstGeom prst="line">
            <a:avLst/>
          </a:prstGeom>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7235148" y="1652699"/>
            <a:ext cx="1402179" cy="307777"/>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en-MY" sz="1400" dirty="0" smtClean="0"/>
              <a:t>Generate Report</a:t>
            </a:r>
            <a:endParaRPr lang="en-MY" sz="1400" dirty="0"/>
          </a:p>
        </p:txBody>
      </p:sp>
      <p:sp>
        <p:nvSpPr>
          <p:cNvPr id="17" name="Rectangle 16"/>
          <p:cNvSpPr/>
          <p:nvPr/>
        </p:nvSpPr>
        <p:spPr>
          <a:xfrm>
            <a:off x="764276" y="1998929"/>
            <a:ext cx="7886700" cy="3829031"/>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graphicFrame>
        <p:nvGraphicFramePr>
          <p:cNvPr id="18" name="Table 17"/>
          <p:cNvGraphicFramePr>
            <a:graphicFrameLocks noGrp="1"/>
          </p:cNvGraphicFramePr>
          <p:nvPr>
            <p:extLst>
              <p:ext uri="{D42A27DB-BD31-4B8C-83A1-F6EECF244321}">
                <p14:modId xmlns:p14="http://schemas.microsoft.com/office/powerpoint/2010/main" val="2034368111"/>
              </p:ext>
            </p:extLst>
          </p:nvPr>
        </p:nvGraphicFramePr>
        <p:xfrm>
          <a:off x="762459" y="1996168"/>
          <a:ext cx="7902166" cy="3853839"/>
        </p:xfrm>
        <a:graphic>
          <a:graphicData uri="http://schemas.openxmlformats.org/drawingml/2006/table">
            <a:tbl>
              <a:tblPr firstRow="1" bandRow="1">
                <a:tableStyleId>{5940675A-B579-460E-94D1-54222C63F5DA}</a:tableStyleId>
              </a:tblPr>
              <a:tblGrid>
                <a:gridCol w="6127845"/>
                <a:gridCol w="1774321"/>
              </a:tblGrid>
              <a:tr h="350349">
                <a:tc>
                  <a:txBody>
                    <a:bodyPr/>
                    <a:lstStyle/>
                    <a:p>
                      <a:endParaRPr lang="en-MY" sz="1200" dirty="0">
                        <a:latin typeface="Times New Roman" panose="02020603050405020304" pitchFamily="18" charset="0"/>
                        <a:cs typeface="Times New Roman" panose="02020603050405020304" pitchFamily="18" charset="0"/>
                      </a:endParaRPr>
                    </a:p>
                  </a:txBody>
                  <a:tcPr/>
                </a:tc>
                <a:tc>
                  <a:txBody>
                    <a:bodyPr/>
                    <a:lstStyle/>
                    <a:p>
                      <a:pPr algn="ctr"/>
                      <a:r>
                        <a:rPr lang="en-MY" sz="1200" dirty="0" smtClean="0">
                          <a:latin typeface="Times New Roman" panose="02020603050405020304" pitchFamily="18" charset="0"/>
                          <a:cs typeface="Times New Roman" panose="02020603050405020304" pitchFamily="18" charset="0"/>
                        </a:rPr>
                        <a:t>Amount (RM)</a:t>
                      </a:r>
                      <a:endParaRPr lang="en-MY" sz="1200" dirty="0">
                        <a:latin typeface="Times New Roman" panose="02020603050405020304" pitchFamily="18" charset="0"/>
                        <a:cs typeface="Times New Roman" panose="02020603050405020304" pitchFamily="18" charset="0"/>
                      </a:endParaRPr>
                    </a:p>
                  </a:txBody>
                  <a:tcPr/>
                </a:tc>
              </a:tr>
              <a:tr h="35034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MY" sz="1200" dirty="0" smtClean="0">
                          <a:latin typeface="Times New Roman" panose="02020603050405020304" pitchFamily="18" charset="0"/>
                          <a:cs typeface="Times New Roman" panose="02020603050405020304" pitchFamily="18" charset="0"/>
                        </a:rPr>
                        <a:t>Income</a:t>
                      </a:r>
                    </a:p>
                  </a:txBody>
                  <a:tcPr/>
                </a:tc>
                <a:tc>
                  <a:txBody>
                    <a:bodyPr/>
                    <a:lstStyle/>
                    <a:p>
                      <a:endParaRPr lang="en-MY" sz="1200" dirty="0">
                        <a:latin typeface="Times New Roman" panose="02020603050405020304" pitchFamily="18" charset="0"/>
                        <a:cs typeface="Times New Roman" panose="02020603050405020304" pitchFamily="18" charset="0"/>
                      </a:endParaRPr>
                    </a:p>
                  </a:txBody>
                  <a:tcPr/>
                </a:tc>
              </a:tr>
              <a:tr h="350349">
                <a:tc>
                  <a:txBody>
                    <a:bodyPr/>
                    <a:lstStyle/>
                    <a:p>
                      <a:r>
                        <a:rPr lang="en-MY" sz="1200" dirty="0" smtClean="0">
                          <a:latin typeface="Times New Roman" panose="02020603050405020304" pitchFamily="18" charset="0"/>
                          <a:cs typeface="Times New Roman" panose="02020603050405020304" pitchFamily="18" charset="0"/>
                        </a:rPr>
                        <a:t>    Sales</a:t>
                      </a:r>
                      <a:endParaRPr lang="en-MY" sz="1200" dirty="0">
                        <a:latin typeface="Times New Roman" panose="02020603050405020304" pitchFamily="18" charset="0"/>
                        <a:cs typeface="Times New Roman" panose="02020603050405020304" pitchFamily="18" charset="0"/>
                      </a:endParaRPr>
                    </a:p>
                  </a:txBody>
                  <a:tcPr/>
                </a:tc>
                <a:tc>
                  <a:txBody>
                    <a:bodyPr/>
                    <a:lstStyle/>
                    <a:p>
                      <a:pPr algn="ctr"/>
                      <a:r>
                        <a:rPr lang="en-MY" sz="1200" dirty="0" smtClean="0">
                          <a:solidFill>
                            <a:srgbClr val="00B0F0"/>
                          </a:solidFill>
                          <a:latin typeface="Times New Roman" panose="02020603050405020304" pitchFamily="18" charset="0"/>
                          <a:cs typeface="Times New Roman" panose="02020603050405020304" pitchFamily="18" charset="0"/>
                        </a:rPr>
                        <a:t>50,000</a:t>
                      </a:r>
                      <a:endParaRPr lang="en-MY" sz="1200" dirty="0">
                        <a:solidFill>
                          <a:srgbClr val="00B0F0"/>
                        </a:solidFill>
                        <a:latin typeface="Times New Roman" panose="02020603050405020304" pitchFamily="18" charset="0"/>
                        <a:cs typeface="Times New Roman" panose="02020603050405020304" pitchFamily="18" charset="0"/>
                      </a:endParaRPr>
                    </a:p>
                  </a:txBody>
                  <a:tcPr/>
                </a:tc>
              </a:tr>
              <a:tr h="350349">
                <a:tc>
                  <a:txBody>
                    <a:bodyPr/>
                    <a:lstStyle/>
                    <a:p>
                      <a:r>
                        <a:rPr lang="en-MY" sz="1200" dirty="0" smtClean="0">
                          <a:latin typeface="Times New Roman" panose="02020603050405020304" pitchFamily="18" charset="0"/>
                          <a:cs typeface="Times New Roman" panose="02020603050405020304" pitchFamily="18" charset="0"/>
                        </a:rPr>
                        <a:t>    Purchase Return</a:t>
                      </a:r>
                      <a:endParaRPr lang="en-MY" sz="1200" dirty="0">
                        <a:latin typeface="Times New Roman" panose="02020603050405020304" pitchFamily="18" charset="0"/>
                        <a:cs typeface="Times New Roman" panose="02020603050405020304" pitchFamily="18" charset="0"/>
                      </a:endParaRPr>
                    </a:p>
                  </a:txBody>
                  <a:tcPr/>
                </a:tc>
                <a:tc>
                  <a:txBody>
                    <a:bodyPr/>
                    <a:lstStyle/>
                    <a:p>
                      <a:pPr algn="ctr"/>
                      <a:r>
                        <a:rPr lang="en-MY" sz="1200" dirty="0" smtClean="0">
                          <a:solidFill>
                            <a:srgbClr val="00B0F0"/>
                          </a:solidFill>
                          <a:latin typeface="Times New Roman" panose="02020603050405020304" pitchFamily="18" charset="0"/>
                          <a:cs typeface="Times New Roman" panose="02020603050405020304" pitchFamily="18" charset="0"/>
                        </a:rPr>
                        <a:t>1,000</a:t>
                      </a:r>
                      <a:endParaRPr lang="en-MY" sz="1200" dirty="0">
                        <a:solidFill>
                          <a:srgbClr val="00B0F0"/>
                        </a:solidFill>
                        <a:latin typeface="Times New Roman" panose="02020603050405020304" pitchFamily="18" charset="0"/>
                        <a:cs typeface="Times New Roman" panose="02020603050405020304" pitchFamily="18" charset="0"/>
                      </a:endParaRPr>
                    </a:p>
                  </a:txBody>
                  <a:tcPr/>
                </a:tc>
              </a:tr>
              <a:tr h="350349">
                <a:tc>
                  <a:txBody>
                    <a:bodyPr/>
                    <a:lstStyle/>
                    <a:p>
                      <a:endParaRPr lang="en-MY" sz="1200" dirty="0">
                        <a:latin typeface="Times New Roman" panose="02020603050405020304" pitchFamily="18" charset="0"/>
                        <a:cs typeface="Times New Roman" panose="02020603050405020304" pitchFamily="18" charset="0"/>
                      </a:endParaRPr>
                    </a:p>
                  </a:txBody>
                  <a:tcPr/>
                </a:tc>
                <a:tc>
                  <a:txBody>
                    <a:bodyPr/>
                    <a:lstStyle/>
                    <a:p>
                      <a:pPr algn="ctr"/>
                      <a:r>
                        <a:rPr lang="en-MY" sz="1200" dirty="0" smtClean="0">
                          <a:solidFill>
                            <a:srgbClr val="00B0F0"/>
                          </a:solidFill>
                          <a:latin typeface="Times New Roman" panose="02020603050405020304" pitchFamily="18" charset="0"/>
                          <a:cs typeface="Times New Roman" panose="02020603050405020304" pitchFamily="18" charset="0"/>
                        </a:rPr>
                        <a:t>49,000</a:t>
                      </a:r>
                      <a:endParaRPr lang="en-MY" sz="1200" dirty="0">
                        <a:solidFill>
                          <a:srgbClr val="00B0F0"/>
                        </a:solidFill>
                        <a:latin typeface="Times New Roman" panose="02020603050405020304" pitchFamily="18" charset="0"/>
                        <a:cs typeface="Times New Roman" panose="02020603050405020304" pitchFamily="18" charset="0"/>
                      </a:endParaRPr>
                    </a:p>
                  </a:txBody>
                  <a:tcPr/>
                </a:tc>
              </a:tr>
              <a:tr h="350349">
                <a:tc>
                  <a:txBody>
                    <a:bodyPr/>
                    <a:lstStyle/>
                    <a:p>
                      <a:r>
                        <a:rPr lang="en-MY" sz="1200" dirty="0" smtClean="0">
                          <a:latin typeface="Times New Roman" panose="02020603050405020304" pitchFamily="18" charset="0"/>
                          <a:cs typeface="Times New Roman" panose="02020603050405020304" pitchFamily="18" charset="0"/>
                        </a:rPr>
                        <a:t>Cost</a:t>
                      </a:r>
                      <a:r>
                        <a:rPr lang="en-MY" sz="1200" baseline="0" dirty="0" smtClean="0">
                          <a:latin typeface="Times New Roman" panose="02020603050405020304" pitchFamily="18" charset="0"/>
                          <a:cs typeface="Times New Roman" panose="02020603050405020304" pitchFamily="18" charset="0"/>
                        </a:rPr>
                        <a:t> of goods Sold</a:t>
                      </a:r>
                      <a:endParaRPr lang="en-MY" sz="1200" dirty="0">
                        <a:latin typeface="Times New Roman" panose="02020603050405020304" pitchFamily="18" charset="0"/>
                        <a:cs typeface="Times New Roman" panose="02020603050405020304" pitchFamily="18" charset="0"/>
                      </a:endParaRPr>
                    </a:p>
                  </a:txBody>
                  <a:tcPr/>
                </a:tc>
                <a:tc>
                  <a:txBody>
                    <a:bodyPr/>
                    <a:lstStyle/>
                    <a:p>
                      <a:pPr algn="ctr"/>
                      <a:endParaRPr lang="en-MY" sz="1200" dirty="0">
                        <a:solidFill>
                          <a:srgbClr val="00B0F0"/>
                        </a:solidFill>
                        <a:latin typeface="Times New Roman" panose="02020603050405020304" pitchFamily="18" charset="0"/>
                        <a:cs typeface="Times New Roman" panose="02020603050405020304" pitchFamily="18" charset="0"/>
                      </a:endParaRPr>
                    </a:p>
                  </a:txBody>
                  <a:tcPr/>
                </a:tc>
              </a:tr>
              <a:tr h="350349">
                <a:tc>
                  <a:txBody>
                    <a:bodyPr/>
                    <a:lstStyle/>
                    <a:p>
                      <a:r>
                        <a:rPr lang="en-MY" sz="1200" dirty="0" smtClean="0">
                          <a:latin typeface="Times New Roman" panose="02020603050405020304" pitchFamily="18" charset="0"/>
                          <a:cs typeface="Times New Roman" panose="02020603050405020304" pitchFamily="18" charset="0"/>
                        </a:rPr>
                        <a:t>    Purchase</a:t>
                      </a:r>
                      <a:endParaRPr lang="en-MY" sz="1200" dirty="0">
                        <a:latin typeface="Times New Roman" panose="02020603050405020304" pitchFamily="18" charset="0"/>
                        <a:cs typeface="Times New Roman" panose="02020603050405020304" pitchFamily="18" charset="0"/>
                      </a:endParaRPr>
                    </a:p>
                  </a:txBody>
                  <a:tcPr/>
                </a:tc>
                <a:tc>
                  <a:txBody>
                    <a:bodyPr/>
                    <a:lstStyle/>
                    <a:p>
                      <a:pPr algn="ctr"/>
                      <a:r>
                        <a:rPr lang="en-MY" sz="1200" dirty="0" smtClean="0">
                          <a:solidFill>
                            <a:srgbClr val="00B0F0"/>
                          </a:solidFill>
                          <a:latin typeface="Times New Roman" panose="02020603050405020304" pitchFamily="18" charset="0"/>
                          <a:cs typeface="Times New Roman" panose="02020603050405020304" pitchFamily="18" charset="0"/>
                        </a:rPr>
                        <a:t>15,000</a:t>
                      </a:r>
                      <a:endParaRPr lang="en-MY" sz="1200" dirty="0">
                        <a:solidFill>
                          <a:srgbClr val="00B0F0"/>
                        </a:solidFill>
                        <a:latin typeface="Times New Roman" panose="02020603050405020304" pitchFamily="18" charset="0"/>
                        <a:cs typeface="Times New Roman" panose="02020603050405020304" pitchFamily="18" charset="0"/>
                      </a:endParaRPr>
                    </a:p>
                  </a:txBody>
                  <a:tcPr/>
                </a:tc>
              </a:tr>
              <a:tr h="350349">
                <a:tc>
                  <a:txBody>
                    <a:bodyPr/>
                    <a:lstStyle/>
                    <a:p>
                      <a:endParaRPr lang="en-MY" sz="1200" dirty="0">
                        <a:latin typeface="Times New Roman" panose="02020603050405020304" pitchFamily="18" charset="0"/>
                        <a:cs typeface="Times New Roman" panose="02020603050405020304" pitchFamily="18" charset="0"/>
                      </a:endParaRPr>
                    </a:p>
                  </a:txBody>
                  <a:tcPr/>
                </a:tc>
                <a:tc>
                  <a:txBody>
                    <a:bodyPr/>
                    <a:lstStyle/>
                    <a:p>
                      <a:pPr algn="ctr"/>
                      <a:endParaRPr lang="en-MY" sz="1200" dirty="0">
                        <a:solidFill>
                          <a:srgbClr val="00B0F0"/>
                        </a:solidFill>
                        <a:latin typeface="Times New Roman" panose="02020603050405020304" pitchFamily="18" charset="0"/>
                        <a:cs typeface="Times New Roman" panose="02020603050405020304" pitchFamily="18" charset="0"/>
                      </a:endParaRPr>
                    </a:p>
                  </a:txBody>
                  <a:tcPr/>
                </a:tc>
              </a:tr>
              <a:tr h="350349">
                <a:tc>
                  <a:txBody>
                    <a:bodyPr/>
                    <a:lstStyle/>
                    <a:p>
                      <a:r>
                        <a:rPr lang="en-MY" sz="1200" dirty="0" smtClean="0">
                          <a:latin typeface="Times New Roman" panose="02020603050405020304" pitchFamily="18" charset="0"/>
                          <a:cs typeface="Times New Roman" panose="02020603050405020304" pitchFamily="18" charset="0"/>
                        </a:rPr>
                        <a:t>Operating Expenses</a:t>
                      </a:r>
                      <a:endParaRPr lang="en-MY" sz="1200" dirty="0">
                        <a:latin typeface="Times New Roman" panose="02020603050405020304" pitchFamily="18" charset="0"/>
                        <a:cs typeface="Times New Roman" panose="02020603050405020304" pitchFamily="18" charset="0"/>
                      </a:endParaRPr>
                    </a:p>
                  </a:txBody>
                  <a:tcPr/>
                </a:tc>
                <a:tc>
                  <a:txBody>
                    <a:bodyPr/>
                    <a:lstStyle/>
                    <a:p>
                      <a:pPr algn="ctr"/>
                      <a:endParaRPr lang="en-MY" sz="1200" dirty="0">
                        <a:solidFill>
                          <a:srgbClr val="00B0F0"/>
                        </a:solidFill>
                        <a:latin typeface="Times New Roman" panose="02020603050405020304" pitchFamily="18" charset="0"/>
                        <a:cs typeface="Times New Roman" panose="02020603050405020304" pitchFamily="18" charset="0"/>
                      </a:endParaRPr>
                    </a:p>
                  </a:txBody>
                  <a:tcPr/>
                </a:tc>
              </a:tr>
              <a:tr h="350349">
                <a:tc>
                  <a:txBody>
                    <a:bodyPr/>
                    <a:lstStyle/>
                    <a:p>
                      <a:r>
                        <a:rPr lang="en-MY" sz="1200" dirty="0" smtClean="0">
                          <a:latin typeface="Times New Roman" panose="02020603050405020304" pitchFamily="18" charset="0"/>
                          <a:cs typeface="Times New Roman" panose="02020603050405020304" pitchFamily="18" charset="0"/>
                        </a:rPr>
                        <a:t>   Water,</a:t>
                      </a:r>
                      <a:r>
                        <a:rPr lang="en-MY" sz="1200" baseline="0" dirty="0" smtClean="0">
                          <a:latin typeface="Times New Roman" panose="02020603050405020304" pitchFamily="18" charset="0"/>
                          <a:cs typeface="Times New Roman" panose="02020603050405020304" pitchFamily="18" charset="0"/>
                        </a:rPr>
                        <a:t> Electricity and Telephone</a:t>
                      </a:r>
                      <a:endParaRPr lang="en-MY" sz="1200" dirty="0">
                        <a:latin typeface="Times New Roman" panose="02020603050405020304" pitchFamily="18" charset="0"/>
                        <a:cs typeface="Times New Roman" panose="02020603050405020304" pitchFamily="18" charset="0"/>
                      </a:endParaRPr>
                    </a:p>
                  </a:txBody>
                  <a:tcPr/>
                </a:tc>
                <a:tc>
                  <a:txBody>
                    <a:bodyPr/>
                    <a:lstStyle/>
                    <a:p>
                      <a:pPr algn="ctr"/>
                      <a:r>
                        <a:rPr lang="en-MY" sz="1200" dirty="0" smtClean="0">
                          <a:solidFill>
                            <a:srgbClr val="00B0F0"/>
                          </a:solidFill>
                          <a:latin typeface="Times New Roman" panose="02020603050405020304" pitchFamily="18" charset="0"/>
                          <a:cs typeface="Times New Roman" panose="02020603050405020304" pitchFamily="18" charset="0"/>
                        </a:rPr>
                        <a:t>3,000</a:t>
                      </a:r>
                      <a:endParaRPr lang="en-MY" sz="1200" dirty="0">
                        <a:solidFill>
                          <a:srgbClr val="00B0F0"/>
                        </a:solidFill>
                        <a:latin typeface="Times New Roman" panose="02020603050405020304" pitchFamily="18" charset="0"/>
                        <a:cs typeface="Times New Roman" panose="02020603050405020304" pitchFamily="18" charset="0"/>
                      </a:endParaRPr>
                    </a:p>
                  </a:txBody>
                  <a:tcPr/>
                </a:tc>
              </a:tr>
              <a:tr h="350349">
                <a:tc>
                  <a:txBody>
                    <a:bodyPr/>
                    <a:lstStyle/>
                    <a:p>
                      <a:endParaRPr lang="en-MY" sz="1200" dirty="0">
                        <a:latin typeface="Times New Roman" panose="02020603050405020304" pitchFamily="18" charset="0"/>
                        <a:cs typeface="Times New Roman" panose="02020603050405020304" pitchFamily="18" charset="0"/>
                      </a:endParaRPr>
                    </a:p>
                  </a:txBody>
                  <a:tcPr/>
                </a:tc>
                <a:tc>
                  <a:txBody>
                    <a:bodyPr/>
                    <a:lstStyle/>
                    <a:p>
                      <a:pPr algn="ctr"/>
                      <a:endParaRPr lang="en-MY" sz="1200" dirty="0">
                        <a:solidFill>
                          <a:srgbClr val="00B0F0"/>
                        </a:solidFill>
                        <a:latin typeface="Times New Roman" panose="02020603050405020304" pitchFamily="18" charset="0"/>
                        <a:cs typeface="Times New Roman" panose="02020603050405020304" pitchFamily="18" charset="0"/>
                      </a:endParaRPr>
                    </a:p>
                  </a:txBody>
                  <a:tcPr/>
                </a:tc>
              </a:tr>
            </a:tbl>
          </a:graphicData>
        </a:graphic>
      </p:graphicFrame>
      <p:sp>
        <p:nvSpPr>
          <p:cNvPr id="19" name="TextBox 18"/>
          <p:cNvSpPr txBox="1"/>
          <p:nvPr/>
        </p:nvSpPr>
        <p:spPr>
          <a:xfrm>
            <a:off x="8118788" y="5960768"/>
            <a:ext cx="535660" cy="307777"/>
          </a:xfrm>
          <a:prstGeom prst="rect">
            <a:avLst/>
          </a:prstGeom>
          <a:ln/>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en-MY" sz="1400" dirty="0" smtClean="0"/>
              <a:t>Print</a:t>
            </a:r>
            <a:endParaRPr lang="en-MY" sz="1400" dirty="0"/>
          </a:p>
        </p:txBody>
      </p:sp>
    </p:spTree>
    <p:extLst>
      <p:ext uri="{BB962C8B-B14F-4D97-AF65-F5344CB8AC3E}">
        <p14:creationId xmlns:p14="http://schemas.microsoft.com/office/powerpoint/2010/main" val="36300874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89176" y="774440"/>
            <a:ext cx="7697337" cy="369332"/>
          </a:xfrm>
          <a:prstGeom prst="rect">
            <a:avLst/>
          </a:prstGeom>
          <a:noFill/>
        </p:spPr>
        <p:txBody>
          <a:bodyPr wrap="square" rtlCol="0">
            <a:spAutoFit/>
          </a:bodyPr>
          <a:lstStyle/>
          <a:p>
            <a:pPr marL="285750" indent="-285750">
              <a:buFontTx/>
              <a:buChar char="-"/>
            </a:pPr>
            <a:r>
              <a:rPr lang="en-MY" dirty="0" smtClean="0"/>
              <a:t>User can click amount in the report to see the details.</a:t>
            </a:r>
          </a:p>
        </p:txBody>
      </p:sp>
      <p:graphicFrame>
        <p:nvGraphicFramePr>
          <p:cNvPr id="5" name="Table 4"/>
          <p:cNvGraphicFramePr>
            <a:graphicFrameLocks noGrp="1"/>
          </p:cNvGraphicFramePr>
          <p:nvPr>
            <p:extLst>
              <p:ext uri="{D42A27DB-BD31-4B8C-83A1-F6EECF244321}">
                <p14:modId xmlns:p14="http://schemas.microsoft.com/office/powerpoint/2010/main" val="822096160"/>
              </p:ext>
            </p:extLst>
          </p:nvPr>
        </p:nvGraphicFramePr>
        <p:xfrm>
          <a:off x="625642" y="1451549"/>
          <a:ext cx="8150282" cy="2595880"/>
        </p:xfrm>
        <a:graphic>
          <a:graphicData uri="http://schemas.openxmlformats.org/drawingml/2006/table">
            <a:tbl>
              <a:tblPr firstRow="1" bandRow="1">
                <a:tableStyleId>{5C22544A-7EE6-4342-B048-85BDC9FD1C3A}</a:tableStyleId>
              </a:tblPr>
              <a:tblGrid>
                <a:gridCol w="992505"/>
                <a:gridCol w="1067064"/>
                <a:gridCol w="1625524"/>
                <a:gridCol w="1624915"/>
                <a:gridCol w="886483"/>
                <a:gridCol w="824553"/>
                <a:gridCol w="1129238"/>
              </a:tblGrid>
              <a:tr h="370840">
                <a:tc>
                  <a:txBody>
                    <a:bodyPr/>
                    <a:lstStyle/>
                    <a:p>
                      <a:pPr algn="ctr"/>
                      <a:r>
                        <a:rPr lang="en-MY" dirty="0" smtClean="0"/>
                        <a:t>Date</a:t>
                      </a:r>
                      <a:endParaRPr lang="en-MY" dirty="0"/>
                    </a:p>
                  </a:txBody>
                  <a:tcPr/>
                </a:tc>
                <a:tc>
                  <a:txBody>
                    <a:bodyPr/>
                    <a:lstStyle/>
                    <a:p>
                      <a:pPr algn="ctr"/>
                      <a:r>
                        <a:rPr lang="en-MY" dirty="0" smtClean="0"/>
                        <a:t>Ref No</a:t>
                      </a:r>
                      <a:endParaRPr lang="en-MY" dirty="0"/>
                    </a:p>
                  </a:txBody>
                  <a:tcPr/>
                </a:tc>
                <a:tc>
                  <a:txBody>
                    <a:bodyPr/>
                    <a:lstStyle/>
                    <a:p>
                      <a:pPr algn="ctr"/>
                      <a:r>
                        <a:rPr lang="en-MY" dirty="0" smtClean="0"/>
                        <a:t>Description</a:t>
                      </a:r>
                      <a:endParaRPr lang="en-MY" dirty="0"/>
                    </a:p>
                  </a:txBody>
                  <a:tcPr/>
                </a:tc>
                <a:tc>
                  <a:txBody>
                    <a:bodyPr/>
                    <a:lstStyle/>
                    <a:p>
                      <a:pPr algn="ctr"/>
                      <a:r>
                        <a:rPr lang="en-MY" dirty="0" smtClean="0"/>
                        <a:t>Customer</a:t>
                      </a:r>
                      <a:endParaRPr lang="en-MY" dirty="0"/>
                    </a:p>
                  </a:txBody>
                  <a:tcPr/>
                </a:tc>
                <a:tc>
                  <a:txBody>
                    <a:bodyPr/>
                    <a:lstStyle/>
                    <a:p>
                      <a:pPr algn="ctr"/>
                      <a:r>
                        <a:rPr lang="en-MY" dirty="0" smtClean="0"/>
                        <a:t>Dr</a:t>
                      </a:r>
                      <a:endParaRPr lang="en-MY" dirty="0"/>
                    </a:p>
                  </a:txBody>
                  <a:tcPr/>
                </a:tc>
                <a:tc>
                  <a:txBody>
                    <a:bodyPr/>
                    <a:lstStyle/>
                    <a:p>
                      <a:pPr algn="ctr"/>
                      <a:r>
                        <a:rPr lang="en-MY" dirty="0" smtClean="0"/>
                        <a:t>Cr</a:t>
                      </a:r>
                      <a:endParaRPr lang="en-MY" dirty="0"/>
                    </a:p>
                  </a:txBody>
                  <a:tcPr/>
                </a:tc>
                <a:tc>
                  <a:txBody>
                    <a:bodyPr/>
                    <a:lstStyle/>
                    <a:p>
                      <a:pPr algn="ctr"/>
                      <a:r>
                        <a:rPr lang="en-MY" dirty="0" smtClean="0"/>
                        <a:t>Balance</a:t>
                      </a:r>
                      <a:endParaRPr lang="en-MY" dirty="0"/>
                    </a:p>
                  </a:txBody>
                  <a:tcPr/>
                </a:tc>
              </a:tr>
              <a:tr h="370840">
                <a:tc>
                  <a:txBody>
                    <a:bodyPr/>
                    <a:lstStyle/>
                    <a:p>
                      <a:r>
                        <a:rPr lang="en-MY" dirty="0" smtClean="0"/>
                        <a:t>31/5/16</a:t>
                      </a:r>
                      <a:endParaRPr lang="en-MY" dirty="0"/>
                    </a:p>
                  </a:txBody>
                  <a:tcPr/>
                </a:tc>
                <a:tc>
                  <a:txBody>
                    <a:bodyPr/>
                    <a:lstStyle/>
                    <a:p>
                      <a:r>
                        <a:rPr lang="en-MY" dirty="0" smtClean="0"/>
                        <a:t>1001</a:t>
                      </a:r>
                      <a:endParaRPr lang="en-MY" dirty="0"/>
                    </a:p>
                  </a:txBody>
                  <a:tcPr/>
                </a:tc>
                <a:tc>
                  <a:txBody>
                    <a:bodyPr/>
                    <a:lstStyle/>
                    <a:p>
                      <a:r>
                        <a:rPr lang="en-MY" dirty="0" smtClean="0"/>
                        <a:t>INV 1212</a:t>
                      </a:r>
                      <a:endParaRPr lang="en-MY" dirty="0"/>
                    </a:p>
                  </a:txBody>
                  <a:tcPr/>
                </a:tc>
                <a:tc>
                  <a:txBody>
                    <a:bodyPr/>
                    <a:lstStyle/>
                    <a:p>
                      <a:r>
                        <a:rPr lang="en-MY" dirty="0" err="1" smtClean="0"/>
                        <a:t>En</a:t>
                      </a:r>
                      <a:r>
                        <a:rPr lang="en-MY" baseline="0" dirty="0" smtClean="0"/>
                        <a:t> </a:t>
                      </a:r>
                      <a:r>
                        <a:rPr lang="en-MY" baseline="0" dirty="0" err="1" smtClean="0"/>
                        <a:t>ali</a:t>
                      </a:r>
                      <a:endParaRPr lang="en-MY" dirty="0"/>
                    </a:p>
                  </a:txBody>
                  <a:tcPr/>
                </a:tc>
                <a:tc>
                  <a:txBody>
                    <a:bodyPr/>
                    <a:lstStyle/>
                    <a:p>
                      <a:r>
                        <a:rPr lang="en-MY" dirty="0" smtClean="0"/>
                        <a:t>1000</a:t>
                      </a:r>
                      <a:endParaRPr lang="en-MY" dirty="0"/>
                    </a:p>
                  </a:txBody>
                  <a:tcPr/>
                </a:tc>
                <a:tc>
                  <a:txBody>
                    <a:bodyPr/>
                    <a:lstStyle/>
                    <a:p>
                      <a:r>
                        <a:rPr lang="en-MY" dirty="0" smtClean="0"/>
                        <a:t>-</a:t>
                      </a:r>
                      <a:endParaRPr lang="en-MY" dirty="0"/>
                    </a:p>
                  </a:txBody>
                  <a:tcPr/>
                </a:tc>
                <a:tc>
                  <a:txBody>
                    <a:bodyPr/>
                    <a:lstStyle/>
                    <a:p>
                      <a:r>
                        <a:rPr lang="en-MY" dirty="0" smtClean="0"/>
                        <a:t>1000</a:t>
                      </a:r>
                      <a:endParaRPr lang="en-MY" dirty="0"/>
                    </a:p>
                  </a:txBody>
                  <a:tcPr/>
                </a:tc>
              </a:tr>
              <a:tr h="370840">
                <a:tc>
                  <a:txBody>
                    <a:bodyPr/>
                    <a:lstStyle/>
                    <a:p>
                      <a:endParaRPr lang="en-MY"/>
                    </a:p>
                  </a:txBody>
                  <a:tcPr/>
                </a:tc>
                <a:tc>
                  <a:txBody>
                    <a:bodyPr/>
                    <a:lstStyle/>
                    <a:p>
                      <a:endParaRPr lang="en-MY"/>
                    </a:p>
                  </a:txBody>
                  <a:tcPr/>
                </a:tc>
                <a:tc>
                  <a:txBody>
                    <a:bodyPr/>
                    <a:lstStyle/>
                    <a:p>
                      <a:endParaRPr lang="en-MY"/>
                    </a:p>
                  </a:txBody>
                  <a:tcPr/>
                </a:tc>
                <a:tc>
                  <a:txBody>
                    <a:bodyPr/>
                    <a:lstStyle/>
                    <a:p>
                      <a:endParaRPr lang="en-MY" dirty="0"/>
                    </a:p>
                  </a:txBody>
                  <a:tcPr/>
                </a:tc>
                <a:tc>
                  <a:txBody>
                    <a:bodyPr/>
                    <a:lstStyle/>
                    <a:p>
                      <a:endParaRPr lang="en-MY"/>
                    </a:p>
                  </a:txBody>
                  <a:tcPr/>
                </a:tc>
                <a:tc>
                  <a:txBody>
                    <a:bodyPr/>
                    <a:lstStyle/>
                    <a:p>
                      <a:endParaRPr lang="en-MY"/>
                    </a:p>
                  </a:txBody>
                  <a:tcPr/>
                </a:tc>
                <a:tc>
                  <a:txBody>
                    <a:bodyPr/>
                    <a:lstStyle/>
                    <a:p>
                      <a:endParaRPr lang="en-MY"/>
                    </a:p>
                  </a:txBody>
                  <a:tcPr/>
                </a:tc>
              </a:tr>
              <a:tr h="370840">
                <a:tc>
                  <a:txBody>
                    <a:bodyPr/>
                    <a:lstStyle/>
                    <a:p>
                      <a:endParaRPr lang="en-MY"/>
                    </a:p>
                  </a:txBody>
                  <a:tcPr/>
                </a:tc>
                <a:tc>
                  <a:txBody>
                    <a:bodyPr/>
                    <a:lstStyle/>
                    <a:p>
                      <a:endParaRPr lang="en-MY"/>
                    </a:p>
                  </a:txBody>
                  <a:tcPr/>
                </a:tc>
                <a:tc>
                  <a:txBody>
                    <a:bodyPr/>
                    <a:lstStyle/>
                    <a:p>
                      <a:endParaRPr lang="en-MY" dirty="0"/>
                    </a:p>
                  </a:txBody>
                  <a:tcPr/>
                </a:tc>
                <a:tc>
                  <a:txBody>
                    <a:bodyPr/>
                    <a:lstStyle/>
                    <a:p>
                      <a:endParaRPr lang="en-MY" dirty="0"/>
                    </a:p>
                  </a:txBody>
                  <a:tcPr/>
                </a:tc>
                <a:tc>
                  <a:txBody>
                    <a:bodyPr/>
                    <a:lstStyle/>
                    <a:p>
                      <a:endParaRPr lang="en-MY" dirty="0"/>
                    </a:p>
                  </a:txBody>
                  <a:tcPr/>
                </a:tc>
                <a:tc>
                  <a:txBody>
                    <a:bodyPr/>
                    <a:lstStyle/>
                    <a:p>
                      <a:endParaRPr lang="en-MY"/>
                    </a:p>
                  </a:txBody>
                  <a:tcPr/>
                </a:tc>
                <a:tc>
                  <a:txBody>
                    <a:bodyPr/>
                    <a:lstStyle/>
                    <a:p>
                      <a:endParaRPr lang="en-MY" dirty="0"/>
                    </a:p>
                  </a:txBody>
                  <a:tcPr/>
                </a:tc>
              </a:tr>
              <a:tr h="370840">
                <a:tc>
                  <a:txBody>
                    <a:bodyPr/>
                    <a:lstStyle/>
                    <a:p>
                      <a:endParaRPr lang="en-MY"/>
                    </a:p>
                  </a:txBody>
                  <a:tcPr/>
                </a:tc>
                <a:tc>
                  <a:txBody>
                    <a:bodyPr/>
                    <a:lstStyle/>
                    <a:p>
                      <a:endParaRPr lang="en-MY"/>
                    </a:p>
                  </a:txBody>
                  <a:tcPr/>
                </a:tc>
                <a:tc>
                  <a:txBody>
                    <a:bodyPr/>
                    <a:lstStyle/>
                    <a:p>
                      <a:endParaRPr lang="en-MY" dirty="0"/>
                    </a:p>
                  </a:txBody>
                  <a:tcPr/>
                </a:tc>
                <a:tc>
                  <a:txBody>
                    <a:bodyPr/>
                    <a:lstStyle/>
                    <a:p>
                      <a:endParaRPr lang="en-MY"/>
                    </a:p>
                  </a:txBody>
                  <a:tcPr/>
                </a:tc>
                <a:tc>
                  <a:txBody>
                    <a:bodyPr/>
                    <a:lstStyle/>
                    <a:p>
                      <a:endParaRPr lang="en-MY" dirty="0"/>
                    </a:p>
                  </a:txBody>
                  <a:tcPr/>
                </a:tc>
                <a:tc>
                  <a:txBody>
                    <a:bodyPr/>
                    <a:lstStyle/>
                    <a:p>
                      <a:endParaRPr lang="en-MY"/>
                    </a:p>
                  </a:txBody>
                  <a:tcPr/>
                </a:tc>
                <a:tc>
                  <a:txBody>
                    <a:bodyPr/>
                    <a:lstStyle/>
                    <a:p>
                      <a:endParaRPr lang="en-MY" dirty="0"/>
                    </a:p>
                  </a:txBody>
                  <a:tcPr/>
                </a:tc>
              </a:tr>
              <a:tr h="370840">
                <a:tc>
                  <a:txBody>
                    <a:bodyPr/>
                    <a:lstStyle/>
                    <a:p>
                      <a:endParaRPr lang="en-MY"/>
                    </a:p>
                  </a:txBody>
                  <a:tcPr/>
                </a:tc>
                <a:tc>
                  <a:txBody>
                    <a:bodyPr/>
                    <a:lstStyle/>
                    <a:p>
                      <a:endParaRPr lang="en-MY"/>
                    </a:p>
                  </a:txBody>
                  <a:tcPr/>
                </a:tc>
                <a:tc>
                  <a:txBody>
                    <a:bodyPr/>
                    <a:lstStyle/>
                    <a:p>
                      <a:endParaRPr lang="en-MY" dirty="0"/>
                    </a:p>
                  </a:txBody>
                  <a:tcPr/>
                </a:tc>
                <a:tc>
                  <a:txBody>
                    <a:bodyPr/>
                    <a:lstStyle/>
                    <a:p>
                      <a:endParaRPr lang="en-MY"/>
                    </a:p>
                  </a:txBody>
                  <a:tcPr/>
                </a:tc>
                <a:tc>
                  <a:txBody>
                    <a:bodyPr/>
                    <a:lstStyle/>
                    <a:p>
                      <a:endParaRPr lang="en-MY" dirty="0"/>
                    </a:p>
                  </a:txBody>
                  <a:tcPr/>
                </a:tc>
                <a:tc>
                  <a:txBody>
                    <a:bodyPr/>
                    <a:lstStyle/>
                    <a:p>
                      <a:endParaRPr lang="en-MY"/>
                    </a:p>
                  </a:txBody>
                  <a:tcPr/>
                </a:tc>
                <a:tc>
                  <a:txBody>
                    <a:bodyPr/>
                    <a:lstStyle/>
                    <a:p>
                      <a:endParaRPr lang="en-MY" dirty="0"/>
                    </a:p>
                  </a:txBody>
                  <a:tcPr/>
                </a:tc>
              </a:tr>
              <a:tr h="370840">
                <a:tc>
                  <a:txBody>
                    <a:bodyPr/>
                    <a:lstStyle/>
                    <a:p>
                      <a:endParaRPr lang="en-MY"/>
                    </a:p>
                  </a:txBody>
                  <a:tcPr/>
                </a:tc>
                <a:tc>
                  <a:txBody>
                    <a:bodyPr/>
                    <a:lstStyle/>
                    <a:p>
                      <a:endParaRPr lang="en-MY" dirty="0"/>
                    </a:p>
                  </a:txBody>
                  <a:tcPr/>
                </a:tc>
                <a:tc>
                  <a:txBody>
                    <a:bodyPr/>
                    <a:lstStyle/>
                    <a:p>
                      <a:endParaRPr lang="en-MY" dirty="0"/>
                    </a:p>
                  </a:txBody>
                  <a:tcPr/>
                </a:tc>
                <a:tc>
                  <a:txBody>
                    <a:bodyPr/>
                    <a:lstStyle/>
                    <a:p>
                      <a:endParaRPr lang="en-MY"/>
                    </a:p>
                  </a:txBody>
                  <a:tcPr/>
                </a:tc>
                <a:tc>
                  <a:txBody>
                    <a:bodyPr/>
                    <a:lstStyle/>
                    <a:p>
                      <a:endParaRPr lang="en-MY" dirty="0"/>
                    </a:p>
                  </a:txBody>
                  <a:tcPr/>
                </a:tc>
                <a:tc>
                  <a:txBody>
                    <a:bodyPr/>
                    <a:lstStyle/>
                    <a:p>
                      <a:endParaRPr lang="en-MY"/>
                    </a:p>
                  </a:txBody>
                  <a:tcPr/>
                </a:tc>
                <a:tc>
                  <a:txBody>
                    <a:bodyPr/>
                    <a:lstStyle/>
                    <a:p>
                      <a:endParaRPr lang="en-MY" dirty="0"/>
                    </a:p>
                  </a:txBody>
                  <a:tcPr/>
                </a:tc>
              </a:tr>
            </a:tbl>
          </a:graphicData>
        </a:graphic>
      </p:graphicFrame>
      <p:sp>
        <p:nvSpPr>
          <p:cNvPr id="6" name="TextBox 5"/>
          <p:cNvSpPr txBox="1"/>
          <p:nvPr/>
        </p:nvSpPr>
        <p:spPr>
          <a:xfrm>
            <a:off x="6785913" y="4047429"/>
            <a:ext cx="538417" cy="307777"/>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lang="en-MY" sz="1400" dirty="0" smtClean="0"/>
              <a:t>Total</a:t>
            </a:r>
            <a:endParaRPr lang="en-MY" sz="1400" dirty="0"/>
          </a:p>
        </p:txBody>
      </p:sp>
      <p:sp>
        <p:nvSpPr>
          <p:cNvPr id="7" name="Rectangle 6"/>
          <p:cNvSpPr/>
          <p:nvPr/>
        </p:nvSpPr>
        <p:spPr>
          <a:xfrm>
            <a:off x="7603956" y="4047429"/>
            <a:ext cx="1155271" cy="307777"/>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MY"/>
          </a:p>
        </p:txBody>
      </p:sp>
      <p:sp>
        <p:nvSpPr>
          <p:cNvPr id="8" name="Rectangle 7"/>
          <p:cNvSpPr/>
          <p:nvPr/>
        </p:nvSpPr>
        <p:spPr>
          <a:xfrm>
            <a:off x="4905173" y="4047428"/>
            <a:ext cx="1155271" cy="307777"/>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n-MY"/>
          </a:p>
        </p:txBody>
      </p:sp>
      <p:sp>
        <p:nvSpPr>
          <p:cNvPr id="10" name="TextBox 9"/>
          <p:cNvSpPr txBox="1"/>
          <p:nvPr/>
        </p:nvSpPr>
        <p:spPr>
          <a:xfrm>
            <a:off x="3455721" y="4047427"/>
            <a:ext cx="1321196" cy="307777"/>
          </a:xfrm>
          <a:prstGeom prst="rect">
            <a:avLst/>
          </a:prstGeom>
          <a:ln>
            <a:noFill/>
          </a:ln>
        </p:spPr>
        <p:style>
          <a:lnRef idx="2">
            <a:schemeClr val="dk1"/>
          </a:lnRef>
          <a:fillRef idx="1">
            <a:schemeClr val="lt1"/>
          </a:fillRef>
          <a:effectRef idx="0">
            <a:schemeClr val="dk1"/>
          </a:effectRef>
          <a:fontRef idx="minor">
            <a:schemeClr val="dk1"/>
          </a:fontRef>
        </p:style>
        <p:txBody>
          <a:bodyPr wrap="none" rtlCol="0">
            <a:spAutoFit/>
          </a:bodyPr>
          <a:lstStyle/>
          <a:p>
            <a:pPr algn="ctr"/>
            <a:r>
              <a:rPr lang="en-MY" sz="1400" dirty="0" smtClean="0"/>
              <a:t>Closing Balance</a:t>
            </a:r>
            <a:endParaRPr lang="en-MY" sz="1400" dirty="0"/>
          </a:p>
        </p:txBody>
      </p:sp>
      <p:sp>
        <p:nvSpPr>
          <p:cNvPr id="11" name="TextBox 10"/>
          <p:cNvSpPr txBox="1"/>
          <p:nvPr/>
        </p:nvSpPr>
        <p:spPr>
          <a:xfrm>
            <a:off x="789175" y="1073933"/>
            <a:ext cx="7697337" cy="369332"/>
          </a:xfrm>
          <a:prstGeom prst="rect">
            <a:avLst/>
          </a:prstGeom>
          <a:noFill/>
        </p:spPr>
        <p:txBody>
          <a:bodyPr wrap="square" rtlCol="0">
            <a:spAutoFit/>
          </a:bodyPr>
          <a:lstStyle/>
          <a:p>
            <a:r>
              <a:rPr lang="en-MY" dirty="0" smtClean="0"/>
              <a:t>-    </a:t>
            </a:r>
            <a:r>
              <a:rPr lang="en-MY" dirty="0" err="1" smtClean="0"/>
              <a:t>Eg</a:t>
            </a:r>
            <a:r>
              <a:rPr lang="en-MY" dirty="0" smtClean="0"/>
              <a:t>: Sales Ledger</a:t>
            </a:r>
          </a:p>
        </p:txBody>
      </p:sp>
    </p:spTree>
    <p:extLst>
      <p:ext uri="{BB962C8B-B14F-4D97-AF65-F5344CB8AC3E}">
        <p14:creationId xmlns:p14="http://schemas.microsoft.com/office/powerpoint/2010/main" val="312289146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260</TotalTime>
  <Words>323</Words>
  <Application>Microsoft Office PowerPoint</Application>
  <PresentationFormat>On-screen Show (4:3)</PresentationFormat>
  <Paragraphs>101</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PowerPoint Presentation</vt:lpstr>
      <vt:lpstr>Cost Center</vt:lpstr>
      <vt:lpstr>PowerPoint Presentation</vt:lpstr>
      <vt:lpstr>PowerPoint Presentation</vt:lpstr>
      <vt:lpstr>Report</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GSTUser</dc:creator>
  <cp:lastModifiedBy>GSTUser</cp:lastModifiedBy>
  <cp:revision>57</cp:revision>
  <dcterms:created xsi:type="dcterms:W3CDTF">2016-06-27T00:45:45Z</dcterms:created>
  <dcterms:modified xsi:type="dcterms:W3CDTF">2016-06-27T06:25:39Z</dcterms:modified>
</cp:coreProperties>
</file>