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3"/>
  </p:notesMasterIdLst>
  <p:handoutMasterIdLst>
    <p:handoutMasterId r:id="rId24"/>
  </p:handoutMasterIdLst>
  <p:sldIdLst>
    <p:sldId id="256" r:id="rId2"/>
    <p:sldId id="310" r:id="rId3"/>
    <p:sldId id="313" r:id="rId4"/>
    <p:sldId id="314" r:id="rId5"/>
    <p:sldId id="315" r:id="rId6"/>
    <p:sldId id="316" r:id="rId7"/>
    <p:sldId id="317" r:id="rId8"/>
    <p:sldId id="318" r:id="rId9"/>
    <p:sldId id="319" r:id="rId10"/>
    <p:sldId id="320" r:id="rId11"/>
    <p:sldId id="321" r:id="rId12"/>
    <p:sldId id="322" r:id="rId13"/>
    <p:sldId id="323" r:id="rId14"/>
    <p:sldId id="324" r:id="rId15"/>
    <p:sldId id="325" r:id="rId16"/>
    <p:sldId id="330" r:id="rId17"/>
    <p:sldId id="312" r:id="rId18"/>
    <p:sldId id="327" r:id="rId19"/>
    <p:sldId id="328" r:id="rId20"/>
    <p:sldId id="329" r:id="rId21"/>
    <p:sldId id="265" r:id="rId22"/>
  </p:sldIdLst>
  <p:sldSz cx="9906000" cy="6858000" type="A4"/>
  <p:notesSz cx="9926638" cy="67976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C08AC"/>
    <a:srgbClr val="EE12C4"/>
    <a:srgbClr val="61056B"/>
    <a:srgbClr val="7E078B"/>
    <a:srgbClr val="873D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8015" autoAdjust="0"/>
    <p:restoredTop sz="94533" autoAdjust="0"/>
  </p:normalViewPr>
  <p:slideViewPr>
    <p:cSldViewPr>
      <p:cViewPr>
        <p:scale>
          <a:sx n="75" d="100"/>
          <a:sy n="75" d="100"/>
        </p:scale>
        <p:origin x="-678" y="-7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3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302442" cy="341277"/>
          </a:xfrm>
          <a:prstGeom prst="rect">
            <a:avLst/>
          </a:prstGeom>
        </p:spPr>
        <p:txBody>
          <a:bodyPr vert="horz" lIns="92108" tIns="46054" rIns="92108" bIns="46054" rtlCol="0"/>
          <a:lstStyle>
            <a:lvl1pPr algn="l">
              <a:defRPr sz="1200"/>
            </a:lvl1pPr>
          </a:lstStyle>
          <a:p>
            <a:endParaRPr lang="en-GB"/>
          </a:p>
        </p:txBody>
      </p:sp>
      <p:sp>
        <p:nvSpPr>
          <p:cNvPr id="3" name="Date Placeholder 2"/>
          <p:cNvSpPr>
            <a:spLocks noGrp="1"/>
          </p:cNvSpPr>
          <p:nvPr>
            <p:ph type="dt" sz="quarter" idx="1"/>
          </p:nvPr>
        </p:nvSpPr>
        <p:spPr>
          <a:xfrm>
            <a:off x="5621949" y="1"/>
            <a:ext cx="4302442" cy="341277"/>
          </a:xfrm>
          <a:prstGeom prst="rect">
            <a:avLst/>
          </a:prstGeom>
        </p:spPr>
        <p:txBody>
          <a:bodyPr vert="horz" lIns="92108" tIns="46054" rIns="92108" bIns="46054" rtlCol="0"/>
          <a:lstStyle>
            <a:lvl1pPr algn="r">
              <a:defRPr sz="1200"/>
            </a:lvl1pPr>
          </a:lstStyle>
          <a:p>
            <a:fld id="{F12C89B5-A576-4228-9F6E-0A632DBF795F}" type="datetimeFigureOut">
              <a:rPr lang="en-GB" smtClean="0"/>
              <a:t>03/09/2014</a:t>
            </a:fld>
            <a:endParaRPr lang="en-GB"/>
          </a:p>
        </p:txBody>
      </p:sp>
      <p:sp>
        <p:nvSpPr>
          <p:cNvPr id="4" name="Footer Placeholder 3"/>
          <p:cNvSpPr>
            <a:spLocks noGrp="1"/>
          </p:cNvSpPr>
          <p:nvPr>
            <p:ph type="ftr" sz="quarter" idx="2"/>
          </p:nvPr>
        </p:nvSpPr>
        <p:spPr>
          <a:xfrm>
            <a:off x="1" y="6456400"/>
            <a:ext cx="4302442" cy="341277"/>
          </a:xfrm>
          <a:prstGeom prst="rect">
            <a:avLst/>
          </a:prstGeom>
        </p:spPr>
        <p:txBody>
          <a:bodyPr vert="horz" lIns="92108" tIns="46054" rIns="92108" bIns="46054" rtlCol="0" anchor="b"/>
          <a:lstStyle>
            <a:lvl1pPr algn="l">
              <a:defRPr sz="1200"/>
            </a:lvl1pPr>
          </a:lstStyle>
          <a:p>
            <a:endParaRPr lang="en-GB"/>
          </a:p>
        </p:txBody>
      </p:sp>
      <p:sp>
        <p:nvSpPr>
          <p:cNvPr id="5" name="Slide Number Placeholder 4"/>
          <p:cNvSpPr>
            <a:spLocks noGrp="1"/>
          </p:cNvSpPr>
          <p:nvPr>
            <p:ph type="sldNum" sz="quarter" idx="3"/>
          </p:nvPr>
        </p:nvSpPr>
        <p:spPr>
          <a:xfrm>
            <a:off x="5621949" y="6456400"/>
            <a:ext cx="4302442" cy="341277"/>
          </a:xfrm>
          <a:prstGeom prst="rect">
            <a:avLst/>
          </a:prstGeom>
        </p:spPr>
        <p:txBody>
          <a:bodyPr vert="horz" lIns="92108" tIns="46054" rIns="92108" bIns="46054" rtlCol="0" anchor="b"/>
          <a:lstStyle>
            <a:lvl1pPr algn="r">
              <a:defRPr sz="1200"/>
            </a:lvl1pPr>
          </a:lstStyle>
          <a:p>
            <a:fld id="{137D2041-1728-41B0-BB8E-F20EC99A1824}" type="slidenum">
              <a:rPr lang="en-GB" smtClean="0"/>
              <a:t>‹#›</a:t>
            </a:fld>
            <a:endParaRPr lang="en-GB"/>
          </a:p>
        </p:txBody>
      </p:sp>
    </p:spTree>
    <p:extLst>
      <p:ext uri="{BB962C8B-B14F-4D97-AF65-F5344CB8AC3E}">
        <p14:creationId xmlns:p14="http://schemas.microsoft.com/office/powerpoint/2010/main" val="29466622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301543" cy="339884"/>
          </a:xfrm>
          <a:prstGeom prst="rect">
            <a:avLst/>
          </a:prstGeom>
        </p:spPr>
        <p:txBody>
          <a:bodyPr vert="horz" lIns="91325" tIns="45662" rIns="91325" bIns="45662" rtlCol="0"/>
          <a:lstStyle>
            <a:lvl1pPr algn="l">
              <a:defRPr sz="1200"/>
            </a:lvl1pPr>
          </a:lstStyle>
          <a:p>
            <a:endParaRPr lang="en-US"/>
          </a:p>
        </p:txBody>
      </p:sp>
      <p:sp>
        <p:nvSpPr>
          <p:cNvPr id="3" name="Date Placeholder 2"/>
          <p:cNvSpPr>
            <a:spLocks noGrp="1"/>
          </p:cNvSpPr>
          <p:nvPr>
            <p:ph type="dt" idx="1"/>
          </p:nvPr>
        </p:nvSpPr>
        <p:spPr>
          <a:xfrm>
            <a:off x="5622799" y="0"/>
            <a:ext cx="4301543" cy="339884"/>
          </a:xfrm>
          <a:prstGeom prst="rect">
            <a:avLst/>
          </a:prstGeom>
        </p:spPr>
        <p:txBody>
          <a:bodyPr vert="horz" lIns="91325" tIns="45662" rIns="91325" bIns="45662" rtlCol="0"/>
          <a:lstStyle>
            <a:lvl1pPr algn="r">
              <a:defRPr sz="1200"/>
            </a:lvl1pPr>
          </a:lstStyle>
          <a:p>
            <a:fld id="{9A88614F-C2A0-4E2E-BF8A-633E3BD6E688}" type="datetimeFigureOut">
              <a:rPr lang="en-US" smtClean="0"/>
              <a:t>9/3/2014</a:t>
            </a:fld>
            <a:endParaRPr lang="en-US"/>
          </a:p>
        </p:txBody>
      </p:sp>
      <p:sp>
        <p:nvSpPr>
          <p:cNvPr id="4" name="Slide Image Placeholder 3"/>
          <p:cNvSpPr>
            <a:spLocks noGrp="1" noRot="1" noChangeAspect="1"/>
          </p:cNvSpPr>
          <p:nvPr>
            <p:ph type="sldImg" idx="2"/>
          </p:nvPr>
        </p:nvSpPr>
        <p:spPr>
          <a:xfrm>
            <a:off x="3122613" y="509588"/>
            <a:ext cx="3681412" cy="2549525"/>
          </a:xfrm>
          <a:prstGeom prst="rect">
            <a:avLst/>
          </a:prstGeom>
          <a:noFill/>
          <a:ln w="12700">
            <a:solidFill>
              <a:prstClr val="black"/>
            </a:solidFill>
          </a:ln>
        </p:spPr>
        <p:txBody>
          <a:bodyPr vert="horz" lIns="91325" tIns="45662" rIns="91325" bIns="45662" rtlCol="0" anchor="ctr"/>
          <a:lstStyle/>
          <a:p>
            <a:endParaRPr lang="en-US"/>
          </a:p>
        </p:txBody>
      </p:sp>
      <p:sp>
        <p:nvSpPr>
          <p:cNvPr id="5" name="Notes Placeholder 4"/>
          <p:cNvSpPr>
            <a:spLocks noGrp="1"/>
          </p:cNvSpPr>
          <p:nvPr>
            <p:ph type="body" sz="quarter" idx="3"/>
          </p:nvPr>
        </p:nvSpPr>
        <p:spPr>
          <a:xfrm>
            <a:off x="992665" y="3228897"/>
            <a:ext cx="7941310" cy="3058953"/>
          </a:xfrm>
          <a:prstGeom prst="rect">
            <a:avLst/>
          </a:prstGeom>
        </p:spPr>
        <p:txBody>
          <a:bodyPr vert="horz" lIns="91325" tIns="45662" rIns="91325" bIns="45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6456611"/>
            <a:ext cx="4301543" cy="339884"/>
          </a:xfrm>
          <a:prstGeom prst="rect">
            <a:avLst/>
          </a:prstGeom>
        </p:spPr>
        <p:txBody>
          <a:bodyPr vert="horz" lIns="91325" tIns="45662" rIns="91325" bIns="45662" rtlCol="0" anchor="b"/>
          <a:lstStyle>
            <a:lvl1pPr algn="l">
              <a:defRPr sz="1200"/>
            </a:lvl1pPr>
          </a:lstStyle>
          <a:p>
            <a:endParaRPr lang="en-US"/>
          </a:p>
        </p:txBody>
      </p:sp>
      <p:sp>
        <p:nvSpPr>
          <p:cNvPr id="7" name="Slide Number Placeholder 6"/>
          <p:cNvSpPr>
            <a:spLocks noGrp="1"/>
          </p:cNvSpPr>
          <p:nvPr>
            <p:ph type="sldNum" sz="quarter" idx="5"/>
          </p:nvPr>
        </p:nvSpPr>
        <p:spPr>
          <a:xfrm>
            <a:off x="5622799" y="6456611"/>
            <a:ext cx="4301543" cy="339884"/>
          </a:xfrm>
          <a:prstGeom prst="rect">
            <a:avLst/>
          </a:prstGeom>
        </p:spPr>
        <p:txBody>
          <a:bodyPr vert="horz" lIns="91325" tIns="45662" rIns="91325" bIns="45662" rtlCol="0" anchor="b"/>
          <a:lstStyle>
            <a:lvl1pPr algn="r">
              <a:defRPr sz="1200"/>
            </a:lvl1pPr>
          </a:lstStyle>
          <a:p>
            <a:fld id="{59E549BD-A814-45F2-8681-AA32A2770F22}" type="slidenum">
              <a:rPr lang="en-US" smtClean="0"/>
              <a:t>‹#›</a:t>
            </a:fld>
            <a:endParaRPr lang="en-US"/>
          </a:p>
        </p:txBody>
      </p:sp>
    </p:spTree>
    <p:extLst>
      <p:ext uri="{BB962C8B-B14F-4D97-AF65-F5344CB8AC3E}">
        <p14:creationId xmlns:p14="http://schemas.microsoft.com/office/powerpoint/2010/main" val="39685498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9E549BD-A814-45F2-8681-AA32A2770F22}" type="slidenum">
              <a:rPr lang="en-US" smtClean="0"/>
              <a:t>1</a:t>
            </a:fld>
            <a:endParaRPr lang="en-US"/>
          </a:p>
        </p:txBody>
      </p:sp>
    </p:spTree>
    <p:extLst>
      <p:ext uri="{BB962C8B-B14F-4D97-AF65-F5344CB8AC3E}">
        <p14:creationId xmlns:p14="http://schemas.microsoft.com/office/powerpoint/2010/main" val="29738442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2</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3</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17</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18</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19</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59E549BD-A814-45F2-8681-AA32A2770F22}" type="slidenum">
              <a:rPr lang="en-US" smtClean="0"/>
              <a:t>20</a:t>
            </a:fld>
            <a:endParaRPr lang="en-US"/>
          </a:p>
        </p:txBody>
      </p:sp>
    </p:spTree>
    <p:extLst>
      <p:ext uri="{BB962C8B-B14F-4D97-AF65-F5344CB8AC3E}">
        <p14:creationId xmlns:p14="http://schemas.microsoft.com/office/powerpoint/2010/main" val="545851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59E549BD-A814-45F2-8681-AA32A2770F22}" type="slidenum">
              <a:rPr lang="en-US" smtClean="0"/>
              <a:t>21</a:t>
            </a:fld>
            <a:endParaRPr lang="en-US"/>
          </a:p>
        </p:txBody>
      </p:sp>
    </p:spTree>
    <p:extLst>
      <p:ext uri="{BB962C8B-B14F-4D97-AF65-F5344CB8AC3E}">
        <p14:creationId xmlns:p14="http://schemas.microsoft.com/office/powerpoint/2010/main" val="105113447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2130426"/>
            <a:ext cx="84201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C59A74B-DC87-421D-8C00-2446AF914CC6}" type="datetimeFigureOut">
              <a:rPr lang="en-US" smtClean="0"/>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D2989-2F73-4C73-AB4B-4A0998447DEB}" type="slidenum">
              <a:rPr lang="en-US" smtClean="0"/>
              <a:t>‹#›</a:t>
            </a:fld>
            <a:endParaRPr lang="en-US"/>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2892" t="48002" r="10342" b="41878"/>
          <a:stretch/>
        </p:blipFill>
        <p:spPr>
          <a:xfrm rot="10800000">
            <a:off x="-1461" y="-101440"/>
            <a:ext cx="9906000" cy="435835"/>
          </a:xfrm>
          <a:prstGeom prst="rect">
            <a:avLst/>
          </a:prstGeom>
        </p:spPr>
      </p:pic>
      <p:pic>
        <p:nvPicPr>
          <p:cNvPr id="11" name="Picture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6312" t="31236"/>
          <a:stretch/>
        </p:blipFill>
        <p:spPr>
          <a:xfrm rot="10800000" flipH="1">
            <a:off x="0" y="3339986"/>
            <a:ext cx="5484176" cy="3518015"/>
          </a:xfrm>
          <a:prstGeom prst="rect">
            <a:avLst/>
          </a:prstGeom>
        </p:spPr>
      </p:pic>
      <p:sp>
        <p:nvSpPr>
          <p:cNvPr id="10" name="Footer Placeholder 1"/>
          <p:cNvSpPr txBox="1">
            <a:spLocks/>
          </p:cNvSpPr>
          <p:nvPr userDrawn="1"/>
        </p:nvSpPr>
        <p:spPr>
          <a:xfrm>
            <a:off x="3581400" y="6553200"/>
            <a:ext cx="2743200" cy="168276"/>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MY" b="1" dirty="0" smtClean="0">
                <a:solidFill>
                  <a:schemeClr val="tx1"/>
                </a:solidFill>
              </a:rPr>
              <a:t>© 2013 </a:t>
            </a:r>
            <a:r>
              <a:rPr lang="en-MY" b="1" dirty="0" smtClean="0">
                <a:solidFill>
                  <a:srgbClr val="FF0000"/>
                </a:solidFill>
                <a:latin typeface="Neuropol" pitchFamily="34" charset="0"/>
              </a:rPr>
              <a:t>SALIHIN</a:t>
            </a:r>
            <a:r>
              <a:rPr lang="en-MY" b="1" dirty="0" smtClean="0">
                <a:solidFill>
                  <a:schemeClr val="tx1"/>
                </a:solidFill>
              </a:rPr>
              <a:t> All Rights Reserved</a:t>
            </a:r>
            <a:endParaRPr lang="en-MY" b="1" dirty="0">
              <a:solidFill>
                <a:schemeClr val="tx1"/>
              </a:solidFill>
            </a:endParaRPr>
          </a:p>
        </p:txBody>
      </p:sp>
    </p:spTree>
    <p:extLst>
      <p:ext uri="{BB962C8B-B14F-4D97-AF65-F5344CB8AC3E}">
        <p14:creationId xmlns:p14="http://schemas.microsoft.com/office/powerpoint/2010/main" val="62779150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59A74B-DC87-421D-8C00-2446AF914CC6}" type="datetimeFigureOut">
              <a:rPr lang="en-US" smtClean="0"/>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39789356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C59A74B-DC87-421D-8C00-2446AF914CC6}" type="datetimeFigureOut">
              <a:rPr lang="en-US" smtClean="0"/>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282564979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6312" t="31236"/>
          <a:stretch/>
        </p:blipFill>
        <p:spPr>
          <a:xfrm flipH="1">
            <a:off x="7924800" y="-152400"/>
            <a:ext cx="1905000" cy="1197378"/>
          </a:xfrm>
          <a:prstGeom prst="rect">
            <a:avLst/>
          </a:prstGeom>
        </p:spPr>
      </p:pic>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2C59A74B-DC87-421D-8C00-2446AF914CC6}" type="datetimeFigureOut">
              <a:rPr lang="en-US" smtClean="0"/>
              <a:t>9/3/2014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ED2989-2F73-4C73-AB4B-4A0998447DEB}" type="slidenum">
              <a:rPr lang="en-US" smtClean="0"/>
              <a:t>‹#›</a:t>
            </a:fld>
            <a:endParaRPr lang="en-US"/>
          </a:p>
        </p:txBody>
      </p:sp>
      <p:pic>
        <p:nvPicPr>
          <p:cNvPr id="8" name="Picture 7"/>
          <p:cNvPicPr>
            <a:picLocks noChangeAspect="1"/>
          </p:cNvPicPr>
          <p:nvPr userDrawn="1"/>
        </p:nvPicPr>
        <p:blipFill rotWithShape="1">
          <a:blip r:embed="rId3" cstate="print">
            <a:extLst>
              <a:ext uri="{28A0092B-C50C-407E-A947-70E740481C1C}">
                <a14:useLocalDpi xmlns:a14="http://schemas.microsoft.com/office/drawing/2010/main" val="0"/>
              </a:ext>
            </a:extLst>
          </a:blip>
          <a:srcRect l="2892" t="48002" r="10342" b="41878"/>
          <a:stretch/>
        </p:blipFill>
        <p:spPr>
          <a:xfrm>
            <a:off x="0" y="6528988"/>
            <a:ext cx="9906000" cy="435835"/>
          </a:xfrm>
          <a:prstGeom prst="rect">
            <a:avLst/>
          </a:prstGeom>
        </p:spPr>
      </p:pic>
      <p:sp>
        <p:nvSpPr>
          <p:cNvPr id="11" name="Footer Placeholder 1"/>
          <p:cNvSpPr txBox="1">
            <a:spLocks/>
          </p:cNvSpPr>
          <p:nvPr userDrawn="1"/>
        </p:nvSpPr>
        <p:spPr>
          <a:xfrm>
            <a:off x="3581400" y="6553200"/>
            <a:ext cx="2743200" cy="304800"/>
          </a:xfrm>
          <a:prstGeom prst="rect">
            <a:avLst/>
          </a:prstGeom>
          <a:solidFill>
            <a:schemeClr val="bg1">
              <a:lumMod val="95000"/>
            </a:schemeClr>
          </a:solidFill>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MY" b="1" dirty="0" smtClean="0">
                <a:solidFill>
                  <a:schemeClr val="tx1"/>
                </a:solidFill>
              </a:rPr>
              <a:t>© 2013 </a:t>
            </a:r>
            <a:r>
              <a:rPr lang="en-MY" b="1" dirty="0" smtClean="0">
                <a:solidFill>
                  <a:srgbClr val="FF0000"/>
                </a:solidFill>
                <a:latin typeface="Neuropol" pitchFamily="34" charset="0"/>
              </a:rPr>
              <a:t>SALIHIN</a:t>
            </a:r>
            <a:r>
              <a:rPr lang="en-MY" b="1" dirty="0" smtClean="0">
                <a:solidFill>
                  <a:schemeClr val="tx1"/>
                </a:solidFill>
              </a:rPr>
              <a:t> All Rights Reserved</a:t>
            </a:r>
            <a:endParaRPr lang="en-MY" b="1" dirty="0">
              <a:solidFill>
                <a:schemeClr val="tx1"/>
              </a:solidFill>
            </a:endParaRPr>
          </a:p>
        </p:txBody>
      </p:sp>
      <p:pic>
        <p:nvPicPr>
          <p:cNvPr id="12" name="Picture 1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520479" y="92075"/>
            <a:ext cx="1099771" cy="1099771"/>
          </a:xfrm>
          <a:prstGeom prst="rect">
            <a:avLst/>
          </a:prstGeom>
        </p:spPr>
      </p:pic>
    </p:spTree>
    <p:extLst>
      <p:ext uri="{BB962C8B-B14F-4D97-AF65-F5344CB8AC3E}">
        <p14:creationId xmlns:p14="http://schemas.microsoft.com/office/powerpoint/2010/main" val="105497762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C59A74B-DC87-421D-8C00-2446AF914CC6}" type="datetimeFigureOut">
              <a:rPr lang="en-US" smtClean="0"/>
              <a:t>9/3/2014</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43423992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C59A74B-DC87-421D-8C00-2446AF914CC6}" type="datetimeFigureOut">
              <a:rPr lang="en-US" smtClean="0"/>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211237962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C59A74B-DC87-421D-8C00-2446AF914CC6}" type="datetimeFigureOut">
              <a:rPr lang="en-US" smtClean="0"/>
              <a:t>9/3/2014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3576396017"/>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C59A74B-DC87-421D-8C00-2446AF914CC6}" type="datetimeFigureOut">
              <a:rPr lang="en-US" smtClean="0"/>
              <a:t>9/3/2014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41438660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59A74B-DC87-421D-8C00-2446AF914CC6}" type="datetimeFigureOut">
              <a:rPr lang="en-US" smtClean="0"/>
              <a:t>9/3/2014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120106692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59A74B-DC87-421D-8C00-2446AF914CC6}" type="datetimeFigureOut">
              <a:rPr lang="en-US" smtClean="0"/>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65219403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C59A74B-DC87-421D-8C00-2446AF914CC6}" type="datetimeFigureOut">
              <a:rPr lang="en-US" smtClean="0"/>
              <a:t>9/3/2014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ED2989-2F73-4C73-AB4B-4A0998447DEB}" type="slidenum">
              <a:rPr lang="en-US" smtClean="0"/>
              <a:t>‹#›</a:t>
            </a:fld>
            <a:endParaRPr lang="en-US"/>
          </a:p>
        </p:txBody>
      </p:sp>
    </p:spTree>
    <p:extLst>
      <p:ext uri="{BB962C8B-B14F-4D97-AF65-F5344CB8AC3E}">
        <p14:creationId xmlns:p14="http://schemas.microsoft.com/office/powerpoint/2010/main" val="147350804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59A74B-DC87-421D-8C00-2446AF914CC6}" type="datetimeFigureOut">
              <a:rPr lang="en-US" smtClean="0"/>
              <a:t>9/3/2014</a:t>
            </a:fld>
            <a:endParaRPr lang="en-US"/>
          </a:p>
        </p:txBody>
      </p:sp>
      <p:sp>
        <p:nvSpPr>
          <p:cNvPr id="5" name="Footer Placeholder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ED2989-2F73-4C73-AB4B-4A0998447DEB}" type="slidenum">
              <a:rPr lang="en-US" smtClean="0"/>
              <a:t>‹#›</a:t>
            </a:fld>
            <a:endParaRPr lang="en-US"/>
          </a:p>
        </p:txBody>
      </p:sp>
    </p:spTree>
    <p:extLst>
      <p:ext uri="{BB962C8B-B14F-4D97-AF65-F5344CB8AC3E}">
        <p14:creationId xmlns:p14="http://schemas.microsoft.com/office/powerpoint/2010/main" val="30172241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905000" y="2819401"/>
            <a:ext cx="7562280" cy="2516543"/>
            <a:chOff x="1733272" y="4330869"/>
            <a:chExt cx="7562280" cy="1301660"/>
          </a:xfrm>
          <a:noFill/>
        </p:grpSpPr>
        <p:sp>
          <p:nvSpPr>
            <p:cNvPr id="8" name="Rounded Rectangle 7"/>
            <p:cNvSpPr/>
            <p:nvPr/>
          </p:nvSpPr>
          <p:spPr>
            <a:xfrm>
              <a:off x="2278802" y="4330869"/>
              <a:ext cx="7016750" cy="1143000"/>
            </a:xfrm>
            <a:prstGeom prst="roundRect">
              <a:avLst>
                <a:gd name="adj" fmla="val 6854"/>
              </a:avLst>
            </a:prstGeom>
            <a:grpFill/>
            <a:ln>
              <a:noFill/>
            </a:ln>
            <a:effectLst>
              <a:reflection blurRad="6350" stA="52000" endA="300" endPos="350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4400" dirty="0">
                <a:solidFill>
                  <a:schemeClr val="tx1"/>
                </a:solidFill>
                <a:latin typeface="Arial" panose="020B0604020202020204" pitchFamily="34" charset="0"/>
                <a:cs typeface="Arial" panose="020B0604020202020204" pitchFamily="34" charset="0"/>
              </a:endParaRPr>
            </a:p>
          </p:txBody>
        </p:sp>
        <p:sp>
          <p:nvSpPr>
            <p:cNvPr id="7" name="TextBox 6"/>
            <p:cNvSpPr txBox="1"/>
            <p:nvPr/>
          </p:nvSpPr>
          <p:spPr>
            <a:xfrm>
              <a:off x="1733272" y="4534085"/>
              <a:ext cx="6918553" cy="1098444"/>
            </a:xfrm>
            <a:prstGeom prst="rect">
              <a:avLst/>
            </a:prstGeom>
            <a:grpFill/>
          </p:spPr>
          <p:txBody>
            <a:bodyPr wrap="square" rtlCol="0">
              <a:spAutoFit/>
            </a:bodyPr>
            <a:lstStyle/>
            <a:p>
              <a:pPr algn="ctr"/>
              <a:r>
                <a:rPr lang="en-US" sz="4400" b="1" dirty="0" smtClean="0">
                  <a:latin typeface="Impact" panose="020B0806030902050204" pitchFamily="34" charset="0"/>
                  <a:cs typeface="Arial" panose="020B0604020202020204" pitchFamily="34" charset="0"/>
                </a:rPr>
                <a:t>SALIHIN PREMIER SOLUTIONS (SPS)</a:t>
              </a:r>
            </a:p>
            <a:p>
              <a:pPr algn="ctr"/>
              <a:endParaRPr lang="en-US" sz="4400" b="1" i="1" dirty="0" smtClean="0">
                <a:solidFill>
                  <a:srgbClr val="0000CC"/>
                </a:solidFill>
                <a:latin typeface="Century Gothic" panose="020B0502020202020204" pitchFamily="34" charset="0"/>
                <a:cs typeface="Arial" panose="020B0604020202020204" pitchFamily="34" charset="0"/>
              </a:endParaRPr>
            </a:p>
          </p:txBody>
        </p:sp>
      </p:gr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2400" y="3569515"/>
            <a:ext cx="2325095" cy="2209800"/>
          </a:xfrm>
          <a:prstGeom prst="rect">
            <a:avLst/>
          </a:prstGeom>
        </p:spPr>
      </p:pic>
      <p:grpSp>
        <p:nvGrpSpPr>
          <p:cNvPr id="11" name="Group 10"/>
          <p:cNvGrpSpPr/>
          <p:nvPr/>
        </p:nvGrpSpPr>
        <p:grpSpPr>
          <a:xfrm>
            <a:off x="3124200" y="1582097"/>
            <a:ext cx="4191000" cy="1161103"/>
            <a:chOff x="1376824" y="4778477"/>
            <a:chExt cx="3505021" cy="1161103"/>
          </a:xfrm>
        </p:grpSpPr>
        <p:pic>
          <p:nvPicPr>
            <p:cNvPr id="12" name="Picture 2" descr="http://www.salihin.com.my/images/logo.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6824" y="4778477"/>
              <a:ext cx="3505021" cy="73742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p:cNvSpPr txBox="1"/>
            <p:nvPr/>
          </p:nvSpPr>
          <p:spPr>
            <a:xfrm>
              <a:off x="2285340" y="5539470"/>
              <a:ext cx="2345789" cy="400110"/>
            </a:xfrm>
            <a:prstGeom prst="rect">
              <a:avLst/>
            </a:prstGeom>
            <a:noFill/>
          </p:spPr>
          <p:txBody>
            <a:bodyPr wrap="square" rtlCol="0">
              <a:spAutoFit/>
            </a:bodyPr>
            <a:lstStyle/>
            <a:p>
              <a:pPr algn="r"/>
              <a:r>
                <a:rPr lang="en-US" sz="2000" dirty="0" smtClean="0">
                  <a:solidFill>
                    <a:srgbClr val="FF0000"/>
                  </a:solidFill>
                  <a:latin typeface="Century Gothic" panose="020B0502020202020204" pitchFamily="34" charset="0"/>
                </a:rPr>
                <a:t>Think Differently…</a:t>
              </a:r>
              <a:endParaRPr lang="en-GB" sz="2000" dirty="0">
                <a:solidFill>
                  <a:srgbClr val="FF0000"/>
                </a:solidFill>
                <a:latin typeface="Century Gothic" panose="020B0502020202020204" pitchFamily="34" charset="0"/>
              </a:endParaRPr>
            </a:p>
          </p:txBody>
        </p:sp>
      </p:grpSp>
    </p:spTree>
    <p:extLst>
      <p:ext uri="{BB962C8B-B14F-4D97-AF65-F5344CB8AC3E}">
        <p14:creationId xmlns:p14="http://schemas.microsoft.com/office/powerpoint/2010/main" val="11077086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209800"/>
            <a:ext cx="8915400" cy="1143000"/>
          </a:xfrm>
        </p:spPr>
        <p:txBody>
          <a:bodyPr/>
          <a:lstStyle/>
          <a:p>
            <a:r>
              <a:rPr lang="en-US" dirty="0" smtClean="0">
                <a:latin typeface="Impact" panose="020B0806030902050204" pitchFamily="34" charset="0"/>
              </a:rPr>
              <a:t>MULTI USERS PACKAGE</a:t>
            </a:r>
            <a:endParaRPr lang="ms-MY" dirty="0">
              <a:latin typeface="Impact" panose="020B0806030902050204" pitchFamily="34" charset="0"/>
            </a:endParaRPr>
          </a:p>
        </p:txBody>
      </p:sp>
      <p:sp>
        <p:nvSpPr>
          <p:cNvPr id="4" name="Footer Placeholder 3"/>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3A2799C8-7EAF-4E05-AA28-E0873AD55F97}" type="datetime1">
              <a:rPr lang="ms-MY" smtClean="0"/>
              <a:t>03/09/2014</a:t>
            </a:fld>
            <a:endParaRPr lang="ms-MY"/>
          </a:p>
        </p:txBody>
      </p:sp>
    </p:spTree>
    <p:extLst>
      <p:ext uri="{BB962C8B-B14F-4D97-AF65-F5344CB8AC3E}">
        <p14:creationId xmlns:p14="http://schemas.microsoft.com/office/powerpoint/2010/main" val="29491796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5334744"/>
            <a:ext cx="7346950" cy="1447056"/>
          </a:xfrm>
        </p:spPr>
        <p:txBody>
          <a:bodyPr>
            <a:normAutofit/>
          </a:bodyPr>
          <a:lstStyle/>
          <a:p>
            <a:r>
              <a:rPr lang="en-US" sz="3600" dirty="0" smtClean="0">
                <a:latin typeface="Impact" panose="020B0806030902050204" pitchFamily="34" charset="0"/>
              </a:rPr>
              <a:t>Normal Price (Multi User)</a:t>
            </a:r>
            <a:endParaRPr lang="ms-MY" sz="3600"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40983246"/>
              </p:ext>
            </p:extLst>
          </p:nvPr>
        </p:nvGraphicFramePr>
        <p:xfrm>
          <a:off x="825500" y="685800"/>
          <a:ext cx="8172450" cy="4795520"/>
        </p:xfrm>
        <a:graphic>
          <a:graphicData uri="http://schemas.openxmlformats.org/drawingml/2006/table">
            <a:tbl>
              <a:tblPr firstRow="1" bandRow="1">
                <a:tableStyleId>{93296810-A885-4BE3-A3E7-6D5BEEA58F35}</a:tableStyleId>
              </a:tblPr>
              <a:tblGrid>
                <a:gridCol w="851136"/>
                <a:gridCol w="4597164"/>
                <a:gridCol w="2724150"/>
              </a:tblGrid>
              <a:tr h="370840">
                <a:tc>
                  <a:txBody>
                    <a:bodyPr/>
                    <a:lstStyle/>
                    <a:p>
                      <a:pPr algn="ctr"/>
                      <a:r>
                        <a:rPr lang="en-US" dirty="0" smtClean="0"/>
                        <a:t>No.</a:t>
                      </a:r>
                      <a:endParaRPr lang="ms-MY" dirty="0"/>
                    </a:p>
                  </a:txBody>
                  <a:tcPr marL="99060" marR="99060"/>
                </a:tc>
                <a:tc>
                  <a:txBody>
                    <a:bodyPr/>
                    <a:lstStyle/>
                    <a:p>
                      <a:pPr algn="ctr"/>
                      <a:r>
                        <a:rPr lang="en-US" dirty="0" smtClean="0"/>
                        <a:t>Service</a:t>
                      </a:r>
                      <a:endParaRPr lang="ms-MY" dirty="0"/>
                    </a:p>
                  </a:txBody>
                  <a:tcPr marL="99060" marR="99060"/>
                </a:tc>
                <a:tc>
                  <a:txBody>
                    <a:bodyPr/>
                    <a:lstStyle/>
                    <a:p>
                      <a:pPr algn="ctr"/>
                      <a:r>
                        <a:rPr lang="en-US" dirty="0" smtClean="0"/>
                        <a:t>Price (RM)</a:t>
                      </a:r>
                      <a:endParaRPr lang="ms-MY" dirty="0"/>
                    </a:p>
                  </a:txBody>
                  <a:tcPr marL="99060" marR="99060"/>
                </a:tc>
              </a:tr>
              <a:tr h="370840">
                <a:tc>
                  <a:txBody>
                    <a:bodyPr/>
                    <a:lstStyle/>
                    <a:p>
                      <a:r>
                        <a:rPr lang="en-US" dirty="0" smtClean="0"/>
                        <a:t>1</a:t>
                      </a:r>
                      <a:endParaRPr lang="ms-MY" dirty="0"/>
                    </a:p>
                  </a:txBody>
                  <a:tcPr marL="99060" marR="99060"/>
                </a:tc>
                <a:tc>
                  <a:txBody>
                    <a:bodyPr/>
                    <a:lstStyle/>
                    <a:p>
                      <a:r>
                        <a:rPr lang="en-US" dirty="0" smtClean="0"/>
                        <a:t>Multi Users</a:t>
                      </a:r>
                      <a:r>
                        <a:rPr lang="en-US" baseline="0" dirty="0" smtClean="0"/>
                        <a:t> License</a:t>
                      </a:r>
                      <a:endParaRPr lang="ms-MY" dirty="0"/>
                    </a:p>
                  </a:txBody>
                  <a:tcPr marL="99060" marR="99060"/>
                </a:tc>
                <a:tc>
                  <a:txBody>
                    <a:bodyPr/>
                    <a:lstStyle/>
                    <a:p>
                      <a:pPr algn="ctr"/>
                      <a:r>
                        <a:rPr lang="en-US" dirty="0" smtClean="0"/>
                        <a:t>RM 3,388</a:t>
                      </a:r>
                      <a:endParaRPr lang="ms-MY" dirty="0"/>
                    </a:p>
                  </a:txBody>
                  <a:tcPr marL="99060" marR="99060"/>
                </a:tc>
              </a:tr>
              <a:tr h="370840">
                <a:tc>
                  <a:txBody>
                    <a:bodyPr/>
                    <a:lstStyle/>
                    <a:p>
                      <a:r>
                        <a:rPr lang="en-US" dirty="0" smtClean="0"/>
                        <a:t>2</a:t>
                      </a:r>
                      <a:endParaRPr lang="ms-MY" dirty="0"/>
                    </a:p>
                  </a:txBody>
                  <a:tcPr marL="99060" marR="99060"/>
                </a:tc>
                <a:tc>
                  <a:txBody>
                    <a:bodyPr/>
                    <a:lstStyle/>
                    <a:p>
                      <a:r>
                        <a:rPr lang="en-US" dirty="0" smtClean="0"/>
                        <a:t>Installation</a:t>
                      </a:r>
                      <a:endParaRPr lang="ms-MY" dirty="0"/>
                    </a:p>
                  </a:txBody>
                  <a:tcPr marL="99060" marR="99060"/>
                </a:tc>
                <a:tc>
                  <a:txBody>
                    <a:bodyPr/>
                    <a:lstStyle/>
                    <a:p>
                      <a:pPr algn="ctr"/>
                      <a:r>
                        <a:rPr lang="en-US" dirty="0" smtClean="0"/>
                        <a:t>RM </a:t>
                      </a:r>
                      <a:r>
                        <a:rPr lang="en-US" baseline="0" dirty="0" smtClean="0"/>
                        <a:t> 350</a:t>
                      </a:r>
                      <a:endParaRPr lang="ms-MY" dirty="0"/>
                    </a:p>
                  </a:txBody>
                  <a:tcPr marL="99060" marR="99060"/>
                </a:tc>
              </a:tr>
              <a:tr h="370840">
                <a:tc>
                  <a:txBody>
                    <a:bodyPr/>
                    <a:lstStyle/>
                    <a:p>
                      <a:r>
                        <a:rPr lang="en-US" dirty="0" smtClean="0"/>
                        <a:t>3</a:t>
                      </a:r>
                      <a:endParaRPr lang="ms-MY" dirty="0"/>
                    </a:p>
                  </a:txBody>
                  <a:tcPr marL="99060" marR="99060"/>
                </a:tc>
                <a:tc>
                  <a:txBody>
                    <a:bodyPr/>
                    <a:lstStyle/>
                    <a:p>
                      <a:pPr marL="0" lvl="0" indent="0">
                        <a:buFont typeface="Wingdings" pitchFamily="2" charset="2"/>
                        <a:buNone/>
                      </a:pPr>
                      <a:r>
                        <a:rPr lang="en-US" sz="1800" kern="1200" dirty="0" smtClean="0">
                          <a:effectLst/>
                        </a:rPr>
                        <a:t>Additional license</a:t>
                      </a:r>
                      <a:endParaRPr lang="ms-MY" sz="1800" kern="1200" dirty="0">
                        <a:solidFill>
                          <a:schemeClr val="dk1"/>
                        </a:solidFill>
                        <a:effectLst/>
                        <a:latin typeface="+mn-lt"/>
                        <a:ea typeface="+mn-ea"/>
                        <a:cs typeface="+mn-cs"/>
                      </a:endParaRPr>
                    </a:p>
                  </a:txBody>
                  <a:tcPr marL="99060" marR="99060"/>
                </a:tc>
                <a:tc>
                  <a:txBody>
                    <a:bodyPr/>
                    <a:lstStyle/>
                    <a:p>
                      <a:pPr algn="ctr"/>
                      <a:r>
                        <a:rPr lang="en-US" dirty="0" smtClean="0"/>
                        <a:t>RM 500</a:t>
                      </a:r>
                      <a:endParaRPr lang="ms-MY" dirty="0"/>
                    </a:p>
                  </a:txBody>
                  <a:tcPr marL="99060" marR="99060"/>
                </a:tc>
              </a:tr>
              <a:tr h="370840">
                <a:tc>
                  <a:txBody>
                    <a:bodyPr/>
                    <a:lstStyle/>
                    <a:p>
                      <a:r>
                        <a:rPr lang="en-US" dirty="0" smtClean="0"/>
                        <a:t>4</a:t>
                      </a:r>
                      <a:endParaRPr lang="ms-MY" dirty="0"/>
                    </a:p>
                  </a:txBody>
                  <a:tcPr marL="99060" marR="99060"/>
                </a:tc>
                <a:tc>
                  <a:txBody>
                    <a:bodyPr/>
                    <a:lstStyle/>
                    <a:p>
                      <a:r>
                        <a:rPr lang="en-US" sz="1800" kern="1200" dirty="0" smtClean="0">
                          <a:effectLst/>
                        </a:rPr>
                        <a:t>On-site Training</a:t>
                      </a:r>
                      <a:endParaRPr lang="ms-MY" sz="1800" kern="1200" dirty="0" smtClean="0">
                        <a:effectLst/>
                      </a:endParaRPr>
                    </a:p>
                    <a:p>
                      <a:pPr marL="285750" lvl="0" indent="-285750">
                        <a:buFont typeface="Wingdings" pitchFamily="2" charset="2"/>
                        <a:buChar char="ü"/>
                      </a:pPr>
                      <a:r>
                        <a:rPr lang="en-US" sz="1800" kern="1200" dirty="0" smtClean="0">
                          <a:effectLst/>
                        </a:rPr>
                        <a:t>Six</a:t>
                      </a:r>
                      <a:r>
                        <a:rPr lang="en-US" sz="1800" kern="1200" baseline="0" dirty="0" smtClean="0">
                          <a:effectLst/>
                        </a:rPr>
                        <a:t> (6) </a:t>
                      </a:r>
                      <a:r>
                        <a:rPr lang="en-US" sz="1800" kern="1200" dirty="0" smtClean="0">
                          <a:effectLst/>
                        </a:rPr>
                        <a:t>hours training (3 persons)</a:t>
                      </a:r>
                      <a:endParaRPr lang="ms-MY" sz="1800" kern="1200" dirty="0">
                        <a:solidFill>
                          <a:schemeClr val="dk1"/>
                        </a:solidFill>
                        <a:effectLst/>
                        <a:latin typeface="+mn-lt"/>
                        <a:ea typeface="+mn-ea"/>
                        <a:cs typeface="+mn-cs"/>
                      </a:endParaRPr>
                    </a:p>
                  </a:txBody>
                  <a:tcPr marL="99060" marR="99060"/>
                </a:tc>
                <a:tc>
                  <a:txBody>
                    <a:bodyPr/>
                    <a:lstStyle/>
                    <a:p>
                      <a:pPr algn="ctr"/>
                      <a:endParaRPr lang="en-US" dirty="0" smtClean="0"/>
                    </a:p>
                    <a:p>
                      <a:pPr algn="ctr"/>
                      <a:r>
                        <a:rPr lang="en-US" dirty="0" smtClean="0"/>
                        <a:t>RM 550</a:t>
                      </a:r>
                      <a:endParaRPr lang="ms-MY" dirty="0"/>
                    </a:p>
                  </a:txBody>
                  <a:tcPr marL="99060" marR="99060"/>
                </a:tc>
              </a:tr>
              <a:tr h="370840">
                <a:tc>
                  <a:txBody>
                    <a:bodyPr/>
                    <a:lstStyle/>
                    <a:p>
                      <a:r>
                        <a:rPr lang="en-US" dirty="0" smtClean="0"/>
                        <a:t>5</a:t>
                      </a:r>
                      <a:endParaRPr lang="ms-MY" dirty="0"/>
                    </a:p>
                  </a:txBody>
                  <a:tcPr marL="99060" marR="99060"/>
                </a:tc>
                <a:tc>
                  <a:txBody>
                    <a:bodyPr/>
                    <a:lstStyle/>
                    <a:p>
                      <a:pPr marL="0" indent="0">
                        <a:buFont typeface="Wingdings" pitchFamily="2" charset="2"/>
                        <a:buNone/>
                      </a:pPr>
                      <a:r>
                        <a:rPr lang="en-US" sz="1800" kern="1200" dirty="0" smtClean="0">
                          <a:effectLst/>
                        </a:rPr>
                        <a:t>On-site Support</a:t>
                      </a:r>
                      <a:endParaRPr lang="en-US" sz="1800" kern="1200" dirty="0" smtClean="0">
                        <a:solidFill>
                          <a:schemeClr val="dk1"/>
                        </a:solidFill>
                        <a:effectLst/>
                        <a:latin typeface="+mn-lt"/>
                        <a:ea typeface="+mn-ea"/>
                        <a:cs typeface="+mn-cs"/>
                      </a:endParaRPr>
                    </a:p>
                  </a:txBody>
                  <a:tcPr marL="99060" marR="99060"/>
                </a:tc>
                <a:tc>
                  <a:txBody>
                    <a:bodyPr/>
                    <a:lstStyle/>
                    <a:p>
                      <a:pPr algn="ctr"/>
                      <a:r>
                        <a:rPr lang="en-US" dirty="0" smtClean="0"/>
                        <a:t>RM</a:t>
                      </a:r>
                      <a:r>
                        <a:rPr lang="en-US" baseline="0" dirty="0" smtClean="0"/>
                        <a:t> 280</a:t>
                      </a:r>
                      <a:endParaRPr lang="en-US" dirty="0" smtClean="0"/>
                    </a:p>
                  </a:txBody>
                  <a:tcPr marL="99060" marR="99060"/>
                </a:tc>
              </a:tr>
              <a:tr h="370840">
                <a:tc>
                  <a:txBody>
                    <a:bodyPr/>
                    <a:lstStyle/>
                    <a:p>
                      <a:r>
                        <a:rPr lang="en-US" dirty="0" smtClean="0"/>
                        <a:t>6</a:t>
                      </a:r>
                      <a:endParaRPr lang="ms-MY" dirty="0"/>
                    </a:p>
                  </a:txBody>
                  <a:tcPr marL="99060" marR="99060"/>
                </a:tc>
                <a:tc>
                  <a:txBody>
                    <a:bodyPr/>
                    <a:lstStyle/>
                    <a:p>
                      <a:pPr marL="0" indent="0">
                        <a:buFont typeface="Wingdings" pitchFamily="2" charset="2"/>
                        <a:buNone/>
                      </a:pPr>
                      <a:r>
                        <a:rPr lang="en-US" sz="1800" kern="1200" dirty="0" smtClean="0">
                          <a:effectLst/>
                        </a:rPr>
                        <a:t>On-call Support</a:t>
                      </a:r>
                      <a:r>
                        <a:rPr lang="en-US" sz="1800" kern="1200" baseline="0" dirty="0" smtClean="0">
                          <a:effectLst/>
                        </a:rPr>
                        <a:t> (per ticket)</a:t>
                      </a:r>
                      <a:endParaRPr lang="en-US" sz="1800" kern="1200" dirty="0" smtClean="0">
                        <a:solidFill>
                          <a:schemeClr val="dk1"/>
                        </a:solidFill>
                        <a:effectLst/>
                        <a:latin typeface="+mn-lt"/>
                        <a:ea typeface="+mn-ea"/>
                        <a:cs typeface="+mn-cs"/>
                      </a:endParaRPr>
                    </a:p>
                  </a:txBody>
                  <a:tcPr marL="99060" marR="99060"/>
                </a:tc>
                <a:tc>
                  <a:txBody>
                    <a:bodyPr/>
                    <a:lstStyle/>
                    <a:p>
                      <a:pPr algn="ctr"/>
                      <a:r>
                        <a:rPr lang="en-US" dirty="0" smtClean="0"/>
                        <a:t>RM 50</a:t>
                      </a:r>
                    </a:p>
                  </a:txBody>
                  <a:tcPr marL="99060" marR="99060"/>
                </a:tc>
              </a:tr>
              <a:tr h="370840">
                <a:tc>
                  <a:txBody>
                    <a:bodyPr/>
                    <a:lstStyle/>
                    <a:p>
                      <a:r>
                        <a:rPr lang="en-US" dirty="0" smtClean="0"/>
                        <a:t>7</a:t>
                      </a:r>
                      <a:endParaRPr lang="ms-MY" dirty="0"/>
                    </a:p>
                  </a:txBody>
                  <a:tcPr marL="99060" marR="99060"/>
                </a:tc>
                <a:tc>
                  <a:txBody>
                    <a:bodyPr/>
                    <a:lstStyle/>
                    <a:p>
                      <a:r>
                        <a:rPr lang="en-US" sz="1800" kern="1200" dirty="0" smtClean="0">
                          <a:effectLst/>
                        </a:rPr>
                        <a:t>SPS-Support Maintenance (per annum)</a:t>
                      </a:r>
                    </a:p>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ü"/>
                        <a:tabLst/>
                        <a:defRPr/>
                      </a:pPr>
                      <a:r>
                        <a:rPr lang="en-US" sz="1800" kern="1200" dirty="0" smtClean="0">
                          <a:effectLst/>
                        </a:rPr>
                        <a:t>Free Software update</a:t>
                      </a:r>
                      <a:endParaRPr lang="ms-MY" sz="1800" kern="1200" dirty="0" smtClean="0">
                        <a:effectLst/>
                      </a:endParaRPr>
                    </a:p>
                    <a:p>
                      <a:pPr marL="285750" lvl="0" indent="-285750">
                        <a:buFont typeface="Wingdings" pitchFamily="2" charset="2"/>
                        <a:buChar char="ü"/>
                      </a:pPr>
                      <a:r>
                        <a:rPr lang="en-US" sz="1800" kern="1200" dirty="0" smtClean="0">
                          <a:effectLst/>
                        </a:rPr>
                        <a:t>Free on-site support ( max 3 times)</a:t>
                      </a:r>
                    </a:p>
                    <a:p>
                      <a:pPr marL="285750" lvl="0" indent="-285750">
                        <a:buFont typeface="Wingdings" pitchFamily="2" charset="2"/>
                        <a:buChar char="ü"/>
                      </a:pPr>
                      <a:r>
                        <a:rPr lang="en-US" sz="1800" kern="1200" dirty="0" smtClean="0">
                          <a:effectLst/>
                        </a:rPr>
                        <a:t>Free in call support ( max 3 times)</a:t>
                      </a:r>
                      <a:endParaRPr lang="ms-MY" sz="1800" kern="1200" dirty="0" smtClean="0">
                        <a:solidFill>
                          <a:schemeClr val="dk1"/>
                        </a:solidFill>
                        <a:effectLst/>
                        <a:latin typeface="+mn-lt"/>
                        <a:ea typeface="+mn-ea"/>
                        <a:cs typeface="+mn-cs"/>
                      </a:endParaRPr>
                    </a:p>
                  </a:txBody>
                  <a:tcPr marL="99060" marR="99060"/>
                </a:tc>
                <a:tc>
                  <a:txBody>
                    <a:bodyPr/>
                    <a:lstStyle/>
                    <a:p>
                      <a:pPr algn="ctr"/>
                      <a:endParaRPr lang="en-US" dirty="0" smtClean="0"/>
                    </a:p>
                    <a:p>
                      <a:pPr algn="ctr"/>
                      <a:r>
                        <a:rPr lang="en-US" dirty="0" smtClean="0"/>
                        <a:t>RM 750</a:t>
                      </a:r>
                    </a:p>
                    <a:p>
                      <a:pPr algn="ctr"/>
                      <a:endParaRPr lang="en-US" dirty="0" smtClean="0"/>
                    </a:p>
                  </a:txBody>
                  <a:tcPr marL="99060" marR="99060"/>
                </a:tc>
              </a:tr>
              <a:tr h="370840">
                <a:tc>
                  <a:txBody>
                    <a:bodyPr/>
                    <a:lstStyle/>
                    <a:p>
                      <a:r>
                        <a:rPr lang="en-US" dirty="0" smtClean="0"/>
                        <a:t>8</a:t>
                      </a:r>
                      <a:endParaRPr lang="ms-MY" dirty="0"/>
                    </a:p>
                  </a:txBody>
                  <a:tcPr marL="99060" marR="99060"/>
                </a:tc>
                <a:tc>
                  <a:txBody>
                    <a:bodyPr/>
                    <a:lstStyle/>
                    <a:p>
                      <a:pPr marL="0" indent="0">
                        <a:buFont typeface="Wingdings" pitchFamily="2" charset="2"/>
                        <a:buNone/>
                      </a:pPr>
                      <a:r>
                        <a:rPr lang="en-US" sz="1800" kern="1200" dirty="0" smtClean="0">
                          <a:effectLst/>
                        </a:rPr>
                        <a:t>Update latest version</a:t>
                      </a:r>
                      <a:endParaRPr lang="en-US" sz="1800" kern="1200" dirty="0" smtClean="0">
                        <a:solidFill>
                          <a:schemeClr val="dk1"/>
                        </a:solidFill>
                        <a:effectLst/>
                        <a:latin typeface="+mn-lt"/>
                        <a:ea typeface="+mn-ea"/>
                        <a:cs typeface="+mn-cs"/>
                      </a:endParaRPr>
                    </a:p>
                  </a:txBody>
                  <a:tcPr marL="99060" marR="99060"/>
                </a:tc>
                <a:tc>
                  <a:txBody>
                    <a:bodyPr/>
                    <a:lstStyle/>
                    <a:p>
                      <a:pPr algn="ctr"/>
                      <a:r>
                        <a:rPr lang="en-US" dirty="0" smtClean="0"/>
                        <a:t>RM</a:t>
                      </a:r>
                      <a:r>
                        <a:rPr lang="en-US" baseline="0" dirty="0" smtClean="0"/>
                        <a:t> 1,150</a:t>
                      </a:r>
                      <a:endParaRPr lang="en-US" dirty="0" smtClean="0"/>
                    </a:p>
                  </a:txBody>
                  <a:tcPr marL="99060" marR="99060"/>
                </a:tc>
              </a:tr>
              <a:tr h="370840">
                <a:tc>
                  <a:txBody>
                    <a:bodyPr/>
                    <a:lstStyle/>
                    <a:p>
                      <a:r>
                        <a:rPr lang="en-US" dirty="0" smtClean="0"/>
                        <a:t>9</a:t>
                      </a:r>
                      <a:endParaRPr lang="ms-MY" dirty="0"/>
                    </a:p>
                  </a:txBody>
                  <a:tcPr marL="99060" marR="99060"/>
                </a:tc>
                <a:tc>
                  <a:txBody>
                    <a:bodyPr/>
                    <a:lstStyle/>
                    <a:p>
                      <a:pPr marL="0" indent="0">
                        <a:buFont typeface="Wingdings" pitchFamily="2" charset="2"/>
                        <a:buNone/>
                      </a:pPr>
                      <a:r>
                        <a:rPr lang="en-US" sz="1800" kern="1200" dirty="0" smtClean="0">
                          <a:effectLst/>
                        </a:rPr>
                        <a:t>Re-issue</a:t>
                      </a:r>
                      <a:r>
                        <a:rPr lang="en-US" sz="1800" kern="1200" baseline="0" dirty="0" smtClean="0">
                          <a:effectLst/>
                        </a:rPr>
                        <a:t> License</a:t>
                      </a:r>
                      <a:endParaRPr lang="en-US" sz="1800" kern="1200" dirty="0" smtClean="0">
                        <a:solidFill>
                          <a:schemeClr val="dk1"/>
                        </a:solidFill>
                        <a:effectLst/>
                        <a:latin typeface="+mn-lt"/>
                        <a:ea typeface="+mn-ea"/>
                        <a:cs typeface="+mn-cs"/>
                      </a:endParaRPr>
                    </a:p>
                  </a:txBody>
                  <a:tcPr marL="99060" marR="99060"/>
                </a:tc>
                <a:tc>
                  <a:txBody>
                    <a:bodyPr/>
                    <a:lstStyle/>
                    <a:p>
                      <a:pPr algn="ctr"/>
                      <a:r>
                        <a:rPr lang="en-US" dirty="0" smtClean="0"/>
                        <a:t>RM 100</a:t>
                      </a:r>
                    </a:p>
                  </a:txBody>
                  <a:tcPr marL="99060" marR="99060"/>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5E55ABF2-8398-4032-B34E-2B4BF1EC98E4}" type="datetime1">
              <a:rPr lang="ms-MY" smtClean="0"/>
              <a:t>03/09/2014</a:t>
            </a:fld>
            <a:endParaRPr lang="ms-MY"/>
          </a:p>
        </p:txBody>
      </p:sp>
    </p:spTree>
    <p:extLst>
      <p:ext uri="{BB962C8B-B14F-4D97-AF65-F5344CB8AC3E}">
        <p14:creationId xmlns:p14="http://schemas.microsoft.com/office/powerpoint/2010/main" val="23779964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SPS-Premium Pack</a:t>
            </a:r>
            <a:br>
              <a:rPr lang="en-US" dirty="0" smtClean="0">
                <a:latin typeface="Impact" panose="020B0806030902050204" pitchFamily="34" charset="0"/>
              </a:rPr>
            </a:br>
            <a:r>
              <a:rPr lang="en-US" dirty="0" smtClean="0">
                <a:latin typeface="Impact" panose="020B0806030902050204" pitchFamily="34" charset="0"/>
              </a:rPr>
              <a:t>(Multi Users)</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213703043"/>
              </p:ext>
            </p:extLst>
          </p:nvPr>
        </p:nvGraphicFramePr>
        <p:xfrm>
          <a:off x="825500" y="1676400"/>
          <a:ext cx="8172450" cy="3647440"/>
        </p:xfrm>
        <a:graphic>
          <a:graphicData uri="http://schemas.openxmlformats.org/drawingml/2006/table">
            <a:tbl>
              <a:tblPr firstRow="1" bandRow="1">
                <a:tableStyleId>{93296810-A885-4BE3-A3E7-6D5BEEA58F35}</a:tableStyleId>
              </a:tblPr>
              <a:tblGrid>
                <a:gridCol w="2724150"/>
                <a:gridCol w="2724150"/>
                <a:gridCol w="2724150"/>
              </a:tblGrid>
              <a:tr h="370840">
                <a:tc>
                  <a:txBody>
                    <a:bodyPr/>
                    <a:lstStyle/>
                    <a:p>
                      <a:pPr algn="ctr"/>
                      <a:r>
                        <a:rPr lang="en-US" sz="3200" dirty="0" smtClean="0"/>
                        <a:t>SPS-Premium </a:t>
                      </a:r>
                      <a:endParaRPr lang="ms-MY" sz="3200" dirty="0"/>
                    </a:p>
                  </a:txBody>
                  <a:tcPr marL="99060" marR="99060"/>
                </a:tc>
                <a:tc>
                  <a:txBody>
                    <a:bodyPr/>
                    <a:lstStyle/>
                    <a:p>
                      <a:pPr algn="ctr"/>
                      <a:r>
                        <a:rPr lang="en-US" sz="3200" dirty="0" smtClean="0"/>
                        <a:t>RM 4,022</a:t>
                      </a:r>
                    </a:p>
                    <a:p>
                      <a:pPr algn="ctr"/>
                      <a:r>
                        <a:rPr lang="en-US" sz="1400" strike="sngStrike" dirty="0" smtClean="0"/>
                        <a:t>Valued</a:t>
                      </a:r>
                      <a:r>
                        <a:rPr lang="en-US" sz="1400" strike="sngStrike" baseline="0" dirty="0" smtClean="0"/>
                        <a:t> at RM 5,038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1,016</a:t>
                      </a:r>
                      <a:endParaRPr lang="ms-MY" sz="2400" dirty="0">
                        <a:solidFill>
                          <a:srgbClr val="FF0000"/>
                        </a:solidFill>
                      </a:endParaRPr>
                    </a:p>
                  </a:txBody>
                  <a:tcPr marL="99060" marR="99060"/>
                </a:tc>
              </a:tr>
              <a:tr h="370840">
                <a:tc gridSpan="3">
                  <a:txBody>
                    <a:bodyPr/>
                    <a:lstStyle/>
                    <a:p>
                      <a:pPr algn="ctr"/>
                      <a:r>
                        <a:rPr lang="en-US" dirty="0" smtClean="0"/>
                        <a:t>Multi Users License</a:t>
                      </a: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Installation</a:t>
                      </a:r>
                      <a:r>
                        <a:rPr lang="en-US" baseline="0" dirty="0" smtClean="0"/>
                        <a:t> </a:t>
                      </a: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On-site</a:t>
                      </a:r>
                      <a:r>
                        <a:rPr lang="en-US" baseline="0" dirty="0" smtClean="0"/>
                        <a:t> </a:t>
                      </a:r>
                      <a:r>
                        <a:rPr lang="en-US" dirty="0" smtClean="0"/>
                        <a:t>Training – Six</a:t>
                      </a:r>
                      <a:r>
                        <a:rPr lang="en-US" baseline="0" dirty="0" smtClean="0"/>
                        <a:t> (6) hours for 3 persons</a:t>
                      </a:r>
                      <a:endParaRPr lang="ms-MY" dirty="0"/>
                    </a:p>
                  </a:txBody>
                  <a:tcPr marL="99060" marR="99060"/>
                </a:tc>
                <a:tc hMerge="1">
                  <a:txBody>
                    <a:bodyPr/>
                    <a:lstStyle/>
                    <a:p>
                      <a:endParaRPr lang="ms-MY"/>
                    </a:p>
                  </a:txBody>
                  <a:tcPr/>
                </a:tc>
                <a:tc hMerge="1">
                  <a:txBody>
                    <a:bodyPr/>
                    <a:lstStyle/>
                    <a:p>
                      <a:endParaRPr lang="ms-MY"/>
                    </a:p>
                  </a:txBody>
                  <a:tcPr/>
                </a:tc>
              </a:tr>
              <a:tr h="370840">
                <a:tc gridSpan="3">
                  <a:txBody>
                    <a:bodyPr/>
                    <a:lstStyle/>
                    <a:p>
                      <a:pPr marL="0" marR="0" indent="0" algn="ctr" defTabSz="914400" rtl="0" eaLnBrk="1" fontAlgn="auto" latinLnBrk="0" hangingPunct="1">
                        <a:lnSpc>
                          <a:spcPct val="100000"/>
                        </a:lnSpc>
                        <a:spcBef>
                          <a:spcPts val="0"/>
                        </a:spcBef>
                        <a:spcAft>
                          <a:spcPts val="0"/>
                        </a:spcAft>
                        <a:buClrTx/>
                        <a:buSzTx/>
                        <a:buFont typeface="Wingdings" pitchFamily="2" charset="2"/>
                        <a:buNone/>
                        <a:tabLst/>
                        <a:defRPr/>
                      </a:pPr>
                      <a:r>
                        <a:rPr lang="en-US" sz="1800" kern="1200" dirty="0" smtClean="0">
                          <a:effectLst/>
                        </a:rPr>
                        <a:t>SPS-Support Maintenance (per annum)</a:t>
                      </a:r>
                    </a:p>
                    <a:p>
                      <a:pPr marL="285750" marR="0" indent="-285750" algn="ctr" defTabSz="914400" rtl="0" eaLnBrk="1" fontAlgn="auto" latinLnBrk="0" hangingPunct="1">
                        <a:lnSpc>
                          <a:spcPct val="100000"/>
                        </a:lnSpc>
                        <a:spcBef>
                          <a:spcPts val="0"/>
                        </a:spcBef>
                        <a:spcAft>
                          <a:spcPts val="0"/>
                        </a:spcAft>
                        <a:buClrTx/>
                        <a:buSzTx/>
                        <a:buFont typeface="Wingdings" pitchFamily="2" charset="2"/>
                        <a:buChar char="v"/>
                        <a:tabLst/>
                        <a:defRPr/>
                      </a:pPr>
                      <a:r>
                        <a:rPr lang="en-US" sz="1600" kern="1200" dirty="0" smtClean="0">
                          <a:effectLst/>
                        </a:rPr>
                        <a:t>Free software update</a:t>
                      </a:r>
                      <a:endParaRPr lang="ms-MY" sz="1600" kern="1200" dirty="0" smtClean="0">
                        <a:effectLst/>
                      </a:endParaRPr>
                    </a:p>
                    <a:p>
                      <a:pPr marL="285750" lvl="0" indent="-285750" algn="ctr">
                        <a:buFont typeface="Wingdings" pitchFamily="2" charset="2"/>
                        <a:buChar char="v"/>
                      </a:pPr>
                      <a:r>
                        <a:rPr lang="en-US" sz="1600" kern="1200" dirty="0" smtClean="0">
                          <a:effectLst/>
                        </a:rPr>
                        <a:t>Free on-site support ( max 3 times)</a:t>
                      </a:r>
                      <a:endParaRPr lang="ms-MY" sz="1600" kern="1200" dirty="0" smtClean="0">
                        <a:effectLst/>
                      </a:endParaRPr>
                    </a:p>
                    <a:p>
                      <a:pPr marL="285750" lvl="0" indent="-285750" algn="ctr">
                        <a:buFont typeface="Wingdings" pitchFamily="2" charset="2"/>
                        <a:buChar char="v"/>
                      </a:pPr>
                      <a:r>
                        <a:rPr lang="en-US" sz="1600" kern="1200" dirty="0" smtClean="0">
                          <a:effectLst/>
                        </a:rPr>
                        <a:t>Free on call support ( max 3 times)</a:t>
                      </a:r>
                      <a:endParaRPr lang="ms-MY" sz="1600" kern="1200" dirty="0" smtClean="0">
                        <a:effectLst/>
                      </a:endParaRPr>
                    </a:p>
                    <a:p>
                      <a:pPr marL="0" indent="0" algn="ctr">
                        <a:buFont typeface="Wingdings" pitchFamily="2" charset="2"/>
                        <a:buNone/>
                      </a:pPr>
                      <a:endParaRPr lang="ms-MY" dirty="0"/>
                    </a:p>
                  </a:txBody>
                  <a:tcPr marL="99060" marR="99060"/>
                </a:tc>
                <a:tc hMerge="1">
                  <a:txBody>
                    <a:bodyPr/>
                    <a:lstStyle/>
                    <a:p>
                      <a:endParaRPr lang="ms-MY"/>
                    </a:p>
                  </a:txBody>
                  <a:tcPr/>
                </a:tc>
                <a:tc hMerge="1">
                  <a:txBody>
                    <a:bodyPr/>
                    <a:lstStyle/>
                    <a:p>
                      <a:endParaRPr lang="ms-MY"/>
                    </a:p>
                  </a:txBody>
                  <a:tcPr/>
                </a:tc>
              </a:tr>
              <a:tr h="370840">
                <a:tc gridSpan="3">
                  <a:txBody>
                    <a:bodyPr/>
                    <a:lstStyle/>
                    <a:p>
                      <a:pPr marL="0" indent="0" algn="l">
                        <a:buFont typeface="Wingdings" pitchFamily="2" charset="2"/>
                        <a:buNone/>
                      </a:pPr>
                      <a:r>
                        <a:rPr lang="ms-MY" b="1" dirty="0" smtClean="0"/>
                        <a:t>Formulae : (3,388 *0.7) + (350 + 550 + 750)</a:t>
                      </a:r>
                      <a:endParaRPr lang="ms-MY" b="1" dirty="0"/>
                    </a:p>
                  </a:txBody>
                  <a:tcPr marL="99060" marR="99060"/>
                </a:tc>
                <a:tc hMerge="1">
                  <a:txBody>
                    <a:bodyPr/>
                    <a:lstStyle/>
                    <a:p>
                      <a:endParaRPr lang="en-MY"/>
                    </a:p>
                  </a:txBody>
                  <a:tcPr/>
                </a:tc>
                <a:tc hMerge="1">
                  <a:txBody>
                    <a:bodyPr/>
                    <a:lstStyle/>
                    <a:p>
                      <a:endParaRPr lang="en-MY"/>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CC21B901-03E0-4B23-9DC8-0C8700914351}" type="datetime1">
              <a:rPr lang="ms-MY" smtClean="0"/>
              <a:t>03/09/2014</a:t>
            </a:fld>
            <a:endParaRPr lang="ms-MY"/>
          </a:p>
        </p:txBody>
      </p:sp>
    </p:spTree>
    <p:extLst>
      <p:ext uri="{BB962C8B-B14F-4D97-AF65-F5344CB8AC3E}">
        <p14:creationId xmlns:p14="http://schemas.microsoft.com/office/powerpoint/2010/main" val="15906737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SPS-Gold Pack</a:t>
            </a:r>
            <a:br>
              <a:rPr lang="en-US" dirty="0" smtClean="0">
                <a:latin typeface="Impact" panose="020B0806030902050204" pitchFamily="34" charset="0"/>
              </a:rPr>
            </a:br>
            <a:r>
              <a:rPr lang="en-US" dirty="0" smtClean="0">
                <a:latin typeface="Impact" panose="020B0806030902050204" pitchFamily="34" charset="0"/>
              </a:rPr>
              <a:t>(Multi Users)</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87752774"/>
              </p:ext>
            </p:extLst>
          </p:nvPr>
        </p:nvGraphicFramePr>
        <p:xfrm>
          <a:off x="825500" y="1706880"/>
          <a:ext cx="8172450" cy="3083560"/>
        </p:xfrm>
        <a:graphic>
          <a:graphicData uri="http://schemas.openxmlformats.org/drawingml/2006/table">
            <a:tbl>
              <a:tblPr firstRow="1" bandRow="1">
                <a:tableStyleId>{93296810-A885-4BE3-A3E7-6D5BEEA58F35}</a:tableStyleId>
              </a:tblPr>
              <a:tblGrid>
                <a:gridCol w="2724150"/>
                <a:gridCol w="2724150"/>
                <a:gridCol w="2724150"/>
              </a:tblGrid>
              <a:tr h="370840">
                <a:tc>
                  <a:txBody>
                    <a:bodyPr/>
                    <a:lstStyle/>
                    <a:p>
                      <a:pPr algn="ctr"/>
                      <a:r>
                        <a:rPr lang="en-US" sz="3200" dirty="0" smtClean="0"/>
                        <a:t>SPS-Gold </a:t>
                      </a:r>
                      <a:endParaRPr lang="ms-MY" sz="3200" dirty="0"/>
                    </a:p>
                  </a:txBody>
                  <a:tcPr marL="99060" marR="99060"/>
                </a:tc>
                <a:tc>
                  <a:txBody>
                    <a:bodyPr/>
                    <a:lstStyle/>
                    <a:p>
                      <a:pPr algn="ctr"/>
                      <a:r>
                        <a:rPr lang="en-US" sz="3200" dirty="0" smtClean="0"/>
                        <a:t>RM 3,610</a:t>
                      </a:r>
                    </a:p>
                    <a:p>
                      <a:pPr algn="ctr"/>
                      <a:r>
                        <a:rPr lang="en-US" sz="1400" strike="sngStrike" dirty="0" smtClean="0"/>
                        <a:t>Valued</a:t>
                      </a:r>
                      <a:r>
                        <a:rPr lang="en-US" sz="1400" strike="sngStrike" baseline="0" dirty="0" smtClean="0"/>
                        <a:t> at RM 4,288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678</a:t>
                      </a:r>
                      <a:endParaRPr lang="ms-MY" sz="2400" dirty="0">
                        <a:solidFill>
                          <a:srgbClr val="FF0000"/>
                        </a:solidFill>
                      </a:endParaRPr>
                    </a:p>
                  </a:txBody>
                  <a:tcPr marL="99060" marR="99060"/>
                </a:tc>
              </a:tr>
              <a:tr h="370840">
                <a:tc gridSpan="3">
                  <a:txBody>
                    <a:bodyPr/>
                    <a:lstStyle/>
                    <a:p>
                      <a:pPr algn="ctr"/>
                      <a:r>
                        <a:rPr lang="en-US" dirty="0" smtClean="0"/>
                        <a:t>Multi Users License</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Installation</a:t>
                      </a:r>
                      <a:r>
                        <a:rPr lang="en-US" baseline="0" dirty="0" smtClean="0"/>
                        <a:t> </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On-site</a:t>
                      </a:r>
                      <a:r>
                        <a:rPr lang="en-US" baseline="0" dirty="0" smtClean="0"/>
                        <a:t> </a:t>
                      </a:r>
                      <a:r>
                        <a:rPr lang="en-US" dirty="0" smtClean="0"/>
                        <a:t>Training – Six</a:t>
                      </a:r>
                      <a:r>
                        <a:rPr lang="en-US" baseline="0" dirty="0" smtClean="0"/>
                        <a:t> (6) hours for 3 persons</a:t>
                      </a:r>
                    </a:p>
                    <a:p>
                      <a:pPr algn="ctr"/>
                      <a:endParaRPr lang="ms-MY" dirty="0"/>
                    </a:p>
                  </a:txBody>
                  <a:tcPr marL="99060" marR="99060"/>
                </a:tc>
                <a:tc hMerge="1">
                  <a:txBody>
                    <a:bodyPr/>
                    <a:lstStyle/>
                    <a:p>
                      <a:endParaRPr lang="ms-MY"/>
                    </a:p>
                  </a:txBody>
                  <a:tcPr/>
                </a:tc>
                <a:tc hMerge="1">
                  <a:txBody>
                    <a:bodyPr/>
                    <a:lstStyle/>
                    <a:p>
                      <a:endParaRPr lang="ms-MY"/>
                    </a:p>
                  </a:txBody>
                  <a:tcPr/>
                </a:tc>
              </a:tr>
              <a:tr h="370840">
                <a:tc gridSpan="3">
                  <a:txBody>
                    <a:bodyPr/>
                    <a:lstStyle/>
                    <a:p>
                      <a:pPr algn="l"/>
                      <a:r>
                        <a:rPr lang="ms-MY" b="1" dirty="0" smtClean="0"/>
                        <a:t>Formulae : (3,388</a:t>
                      </a:r>
                      <a:r>
                        <a:rPr lang="ms-MY" b="1" baseline="0" dirty="0" smtClean="0"/>
                        <a:t> * 0.80) + (350 + 550) </a:t>
                      </a:r>
                      <a:endParaRPr lang="ms-MY" b="1" dirty="0"/>
                    </a:p>
                  </a:txBody>
                  <a:tcPr marL="99060" marR="99060"/>
                </a:tc>
                <a:tc hMerge="1">
                  <a:txBody>
                    <a:bodyPr/>
                    <a:lstStyle/>
                    <a:p>
                      <a:endParaRPr lang="en-MY"/>
                    </a:p>
                  </a:txBody>
                  <a:tcPr/>
                </a:tc>
                <a:tc hMerge="1">
                  <a:txBody>
                    <a:bodyPr/>
                    <a:lstStyle/>
                    <a:p>
                      <a:endParaRPr lang="en-MY"/>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3FF99AC9-3458-4BC4-8D2A-BCE9E5B79ECC}" type="datetime1">
              <a:rPr lang="ms-MY" smtClean="0"/>
              <a:t>03/09/2014</a:t>
            </a:fld>
            <a:endParaRPr lang="ms-MY"/>
          </a:p>
        </p:txBody>
      </p:sp>
    </p:spTree>
    <p:extLst>
      <p:ext uri="{BB962C8B-B14F-4D97-AF65-F5344CB8AC3E}">
        <p14:creationId xmlns:p14="http://schemas.microsoft.com/office/powerpoint/2010/main" val="16501987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SPS-Basic Pack</a:t>
            </a:r>
            <a:br>
              <a:rPr lang="en-US" dirty="0" smtClean="0">
                <a:latin typeface="Impact" panose="020B0806030902050204" pitchFamily="34" charset="0"/>
              </a:rPr>
            </a:br>
            <a:r>
              <a:rPr lang="en-US" dirty="0" smtClean="0">
                <a:latin typeface="Impact" panose="020B0806030902050204" pitchFamily="34" charset="0"/>
              </a:rPr>
              <a:t>(Multi Users)</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61445663"/>
              </p:ext>
            </p:extLst>
          </p:nvPr>
        </p:nvGraphicFramePr>
        <p:xfrm>
          <a:off x="825500" y="1813560"/>
          <a:ext cx="8172450" cy="2443480"/>
        </p:xfrm>
        <a:graphic>
          <a:graphicData uri="http://schemas.openxmlformats.org/drawingml/2006/table">
            <a:tbl>
              <a:tblPr firstRow="1" bandRow="1">
                <a:tableStyleId>{93296810-A885-4BE3-A3E7-6D5BEEA58F35}</a:tableStyleId>
              </a:tblPr>
              <a:tblGrid>
                <a:gridCol w="2724150"/>
                <a:gridCol w="2724150"/>
                <a:gridCol w="2724150"/>
              </a:tblGrid>
              <a:tr h="370840">
                <a:tc>
                  <a:txBody>
                    <a:bodyPr/>
                    <a:lstStyle/>
                    <a:p>
                      <a:pPr algn="ctr"/>
                      <a:r>
                        <a:rPr lang="en-US" sz="3200" dirty="0" smtClean="0"/>
                        <a:t>SPS-Basic </a:t>
                      </a:r>
                      <a:endParaRPr lang="ms-MY" sz="3200" dirty="0"/>
                    </a:p>
                  </a:txBody>
                  <a:tcPr marL="99060" marR="99060"/>
                </a:tc>
                <a:tc>
                  <a:txBody>
                    <a:bodyPr/>
                    <a:lstStyle/>
                    <a:p>
                      <a:pPr algn="ctr"/>
                      <a:r>
                        <a:rPr lang="en-US" sz="3200" dirty="0" smtClean="0"/>
                        <a:t>RM3,260</a:t>
                      </a:r>
                    </a:p>
                    <a:p>
                      <a:pPr algn="ctr"/>
                      <a:r>
                        <a:rPr lang="en-US" sz="1400" strike="sngStrike" dirty="0" smtClean="0"/>
                        <a:t>Valued</a:t>
                      </a:r>
                      <a:r>
                        <a:rPr lang="en-US" sz="1400" strike="sngStrike" baseline="0" dirty="0" smtClean="0"/>
                        <a:t> at RM 3,938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678</a:t>
                      </a:r>
                      <a:endParaRPr lang="ms-MY" sz="2400" dirty="0">
                        <a:solidFill>
                          <a:srgbClr val="FF0000"/>
                        </a:solidFill>
                      </a:endParaRPr>
                    </a:p>
                  </a:txBody>
                  <a:tcPr marL="99060" marR="99060"/>
                </a:tc>
              </a:tr>
              <a:tr h="370840">
                <a:tc gridSpan="3">
                  <a:txBody>
                    <a:bodyPr/>
                    <a:lstStyle/>
                    <a:p>
                      <a:pPr algn="ctr"/>
                      <a:r>
                        <a:rPr lang="en-US" dirty="0" smtClean="0"/>
                        <a:t>Multi Users License</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On-site</a:t>
                      </a:r>
                      <a:r>
                        <a:rPr lang="en-US" baseline="0" dirty="0" smtClean="0"/>
                        <a:t> </a:t>
                      </a:r>
                      <a:r>
                        <a:rPr lang="en-US" dirty="0" smtClean="0"/>
                        <a:t>Training – Six</a:t>
                      </a:r>
                      <a:r>
                        <a:rPr lang="en-US" baseline="0" dirty="0" smtClean="0"/>
                        <a:t> (6) hours for 3 persons</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l"/>
                      <a:r>
                        <a:rPr lang="ms-MY" b="1" dirty="0" smtClean="0"/>
                        <a:t>Formulae : (3,388 *0.8) + (550)</a:t>
                      </a:r>
                      <a:endParaRPr lang="ms-MY" b="1" dirty="0"/>
                    </a:p>
                  </a:txBody>
                  <a:tcPr marL="99060" marR="99060"/>
                </a:tc>
                <a:tc hMerge="1">
                  <a:txBody>
                    <a:bodyPr/>
                    <a:lstStyle/>
                    <a:p>
                      <a:endParaRPr lang="en-MY"/>
                    </a:p>
                  </a:txBody>
                  <a:tcPr/>
                </a:tc>
                <a:tc hMerge="1">
                  <a:txBody>
                    <a:bodyPr/>
                    <a:lstStyle/>
                    <a:p>
                      <a:endParaRPr lang="en-MY"/>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928153AC-B812-4061-912C-D9A13921934C}" type="datetime1">
              <a:rPr lang="ms-MY" smtClean="0"/>
              <a:t>03/09/2014</a:t>
            </a:fld>
            <a:endParaRPr lang="ms-MY"/>
          </a:p>
        </p:txBody>
      </p:sp>
    </p:spTree>
    <p:extLst>
      <p:ext uri="{BB962C8B-B14F-4D97-AF65-F5344CB8AC3E}">
        <p14:creationId xmlns:p14="http://schemas.microsoft.com/office/powerpoint/2010/main" val="10627422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SPS-Started Pack</a:t>
            </a:r>
            <a:br>
              <a:rPr lang="en-US" dirty="0" smtClean="0">
                <a:latin typeface="Impact" panose="020B0806030902050204" pitchFamily="34" charset="0"/>
              </a:rPr>
            </a:br>
            <a:r>
              <a:rPr lang="en-US" dirty="0" smtClean="0">
                <a:latin typeface="Impact" panose="020B0806030902050204" pitchFamily="34" charset="0"/>
              </a:rPr>
              <a:t>(Multi Users)</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68108867"/>
              </p:ext>
            </p:extLst>
          </p:nvPr>
        </p:nvGraphicFramePr>
        <p:xfrm>
          <a:off x="457201" y="1752600"/>
          <a:ext cx="8540749" cy="1463040"/>
        </p:xfrm>
        <a:graphic>
          <a:graphicData uri="http://schemas.openxmlformats.org/drawingml/2006/table">
            <a:tbl>
              <a:tblPr firstRow="1" bandRow="1">
                <a:tableStyleId>{93296810-A885-4BE3-A3E7-6D5BEEA58F35}</a:tableStyleId>
              </a:tblPr>
              <a:tblGrid>
                <a:gridCol w="3124199"/>
                <a:gridCol w="2901319"/>
                <a:gridCol w="2515231"/>
              </a:tblGrid>
              <a:tr h="370840">
                <a:tc>
                  <a:txBody>
                    <a:bodyPr/>
                    <a:lstStyle/>
                    <a:p>
                      <a:pPr algn="ctr"/>
                      <a:r>
                        <a:rPr lang="en-US" sz="3200" dirty="0" smtClean="0"/>
                        <a:t>SPS-Started </a:t>
                      </a:r>
                      <a:endParaRPr lang="ms-MY" sz="3200" dirty="0"/>
                    </a:p>
                  </a:txBody>
                  <a:tcPr marL="99060" marR="99060"/>
                </a:tc>
                <a:tc>
                  <a:txBody>
                    <a:bodyPr/>
                    <a:lstStyle/>
                    <a:p>
                      <a:pPr algn="ctr"/>
                      <a:r>
                        <a:rPr lang="en-US" sz="3200" dirty="0" smtClean="0"/>
                        <a:t>RM3,088</a:t>
                      </a:r>
                    </a:p>
                    <a:p>
                      <a:pPr algn="ctr"/>
                      <a:r>
                        <a:rPr lang="en-US" sz="1400" strike="sngStrike" dirty="0" smtClean="0"/>
                        <a:t>Valued</a:t>
                      </a:r>
                      <a:r>
                        <a:rPr lang="en-US" sz="1400" strike="sngStrike" baseline="0" dirty="0" smtClean="0"/>
                        <a:t> at RM 3,388</a:t>
                      </a:r>
                      <a:endParaRPr lang="ms-MY" sz="1400" strike="sngStrike" dirty="0"/>
                    </a:p>
                  </a:txBody>
                  <a:tcPr marL="99060" marR="99060"/>
                </a:tc>
                <a:tc>
                  <a:txBody>
                    <a:bodyPr/>
                    <a:lstStyle/>
                    <a:p>
                      <a:pPr algn="ctr"/>
                      <a:r>
                        <a:rPr lang="en-US" sz="2400"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300</a:t>
                      </a:r>
                      <a:endParaRPr lang="ms-MY" sz="2400" dirty="0" smtClean="0">
                        <a:solidFill>
                          <a:srgbClr val="FF0000"/>
                        </a:solidFill>
                      </a:endParaRPr>
                    </a:p>
                  </a:txBody>
                  <a:tcPr marL="99060" marR="99060"/>
                </a:tc>
              </a:tr>
              <a:tr h="370840">
                <a:tc gridSpan="3">
                  <a:txBody>
                    <a:bodyPr/>
                    <a:lstStyle/>
                    <a:p>
                      <a:pPr algn="ctr"/>
                      <a:r>
                        <a:rPr lang="en-US" dirty="0" smtClean="0"/>
                        <a:t>Multi Users License</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928153AC-B812-4061-912C-D9A13921934C}" type="datetime1">
              <a:rPr lang="ms-MY" smtClean="0"/>
              <a:t>03/09/2014</a:t>
            </a:fld>
            <a:endParaRPr lang="ms-MY"/>
          </a:p>
        </p:txBody>
      </p:sp>
    </p:spTree>
    <p:extLst>
      <p:ext uri="{BB962C8B-B14F-4D97-AF65-F5344CB8AC3E}">
        <p14:creationId xmlns:p14="http://schemas.microsoft.com/office/powerpoint/2010/main" val="25715934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4809728"/>
            <a:ext cx="7346950" cy="1591072"/>
          </a:xfrm>
        </p:spPr>
        <p:txBody>
          <a:bodyPr>
            <a:normAutofit/>
          </a:bodyPr>
          <a:lstStyle/>
          <a:p>
            <a:r>
              <a:rPr lang="en-US" sz="4000" dirty="0" smtClean="0">
                <a:latin typeface="Impact" panose="020B0806030902050204" pitchFamily="34" charset="0"/>
              </a:rPr>
              <a:t>Single User vs. Multi Users</a:t>
            </a:r>
            <a:endParaRPr lang="ms-MY" sz="4000"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3510851"/>
              </p:ext>
            </p:extLst>
          </p:nvPr>
        </p:nvGraphicFramePr>
        <p:xfrm>
          <a:off x="825500" y="1676400"/>
          <a:ext cx="8172450" cy="2590800"/>
        </p:xfrm>
        <a:graphic>
          <a:graphicData uri="http://schemas.openxmlformats.org/drawingml/2006/table">
            <a:tbl>
              <a:tblPr firstRow="1" bandRow="1">
                <a:tableStyleId>{93296810-A885-4BE3-A3E7-6D5BEEA58F35}</a:tableStyleId>
              </a:tblPr>
              <a:tblGrid>
                <a:gridCol w="2679700"/>
                <a:gridCol w="2768600"/>
                <a:gridCol w="2724150"/>
              </a:tblGrid>
              <a:tr h="370840">
                <a:tc>
                  <a:txBody>
                    <a:bodyPr/>
                    <a:lstStyle/>
                    <a:p>
                      <a:pPr algn="ctr"/>
                      <a:r>
                        <a:rPr lang="en-US" sz="2800" b="0" dirty="0" smtClean="0">
                          <a:latin typeface="Impact" panose="020B0806030902050204" pitchFamily="34" charset="0"/>
                        </a:rPr>
                        <a:t>Type</a:t>
                      </a:r>
                      <a:r>
                        <a:rPr lang="en-US" sz="2800" b="0" baseline="0" dirty="0" smtClean="0">
                          <a:latin typeface="Impact" panose="020B0806030902050204" pitchFamily="34" charset="0"/>
                        </a:rPr>
                        <a:t> of Pack</a:t>
                      </a:r>
                      <a:endParaRPr lang="ms-MY" sz="2800" b="0" dirty="0">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Single User (RM)</a:t>
                      </a:r>
                      <a:endParaRPr lang="ms-MY" sz="2800" b="0" dirty="0">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Multi Users (RM)</a:t>
                      </a:r>
                      <a:endParaRPr lang="ms-MY" sz="2800" b="0" dirty="0">
                        <a:latin typeface="Impact" panose="020B0806030902050204" pitchFamily="34" charset="0"/>
                      </a:endParaRPr>
                    </a:p>
                  </a:txBody>
                  <a:tcPr marL="99060" marR="99060"/>
                </a:tc>
              </a:tr>
              <a:tr h="370840">
                <a:tc>
                  <a:txBody>
                    <a:bodyPr/>
                    <a:lstStyle/>
                    <a:p>
                      <a:r>
                        <a:rPr lang="ms-MY" sz="2800" b="0" dirty="0" smtClean="0">
                          <a:solidFill>
                            <a:schemeClr val="tx2">
                              <a:lumMod val="50000"/>
                            </a:schemeClr>
                          </a:solidFill>
                          <a:latin typeface="Impact" panose="020B0806030902050204" pitchFamily="34" charset="0"/>
                        </a:rPr>
                        <a:t>Premium</a:t>
                      </a:r>
                      <a:endParaRPr lang="ms-MY" sz="2800" b="0" dirty="0">
                        <a:solidFill>
                          <a:schemeClr val="tx2">
                            <a:lumMod val="50000"/>
                          </a:schemeClr>
                        </a:solidFill>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3,022</a:t>
                      </a:r>
                      <a:endParaRPr lang="ms-MY" sz="2800" b="0" dirty="0">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4,022</a:t>
                      </a:r>
                      <a:endParaRPr lang="ms-MY" sz="2800" b="0" dirty="0">
                        <a:latin typeface="Impact" panose="020B0806030902050204" pitchFamily="34" charset="0"/>
                      </a:endParaRPr>
                    </a:p>
                  </a:txBody>
                  <a:tcPr marL="99060" marR="99060"/>
                </a:tc>
              </a:tr>
              <a:tr h="370840">
                <a:tc>
                  <a:txBody>
                    <a:bodyPr/>
                    <a:lstStyle/>
                    <a:p>
                      <a:r>
                        <a:rPr lang="ms-MY" sz="2800" b="0" dirty="0" smtClean="0">
                          <a:solidFill>
                            <a:schemeClr val="tx2">
                              <a:lumMod val="50000"/>
                            </a:schemeClr>
                          </a:solidFill>
                          <a:latin typeface="Impact" panose="020B0806030902050204" pitchFamily="34" charset="0"/>
                        </a:rPr>
                        <a:t>Gold</a:t>
                      </a:r>
                      <a:endParaRPr lang="ms-MY" sz="2800" b="0" dirty="0">
                        <a:solidFill>
                          <a:schemeClr val="tx2">
                            <a:lumMod val="50000"/>
                          </a:schemeClr>
                        </a:solidFill>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2,860</a:t>
                      </a:r>
                      <a:endParaRPr lang="ms-MY" sz="2800" b="0" dirty="0">
                        <a:latin typeface="Impact" panose="020B0806030902050204" pitchFamily="34" charset="0"/>
                      </a:endParaRPr>
                    </a:p>
                  </a:txBody>
                  <a:tcPr marL="99060" marR="99060"/>
                </a:tc>
                <a:tc>
                  <a:txBody>
                    <a:bodyPr/>
                    <a:lstStyle/>
                    <a:p>
                      <a:pPr algn="ctr"/>
                      <a:r>
                        <a:rPr lang="ms-MY" sz="2800" b="0" dirty="0" smtClean="0">
                          <a:latin typeface="Impact" panose="020B0806030902050204" pitchFamily="34" charset="0"/>
                        </a:rPr>
                        <a:t>3,610</a:t>
                      </a:r>
                      <a:endParaRPr lang="ms-MY" sz="2800" b="0" dirty="0">
                        <a:latin typeface="Impact" panose="020B0806030902050204" pitchFamily="34" charset="0"/>
                      </a:endParaRPr>
                    </a:p>
                  </a:txBody>
                  <a:tcPr marL="99060" marR="99060"/>
                </a:tc>
              </a:tr>
              <a:tr h="370840">
                <a:tc>
                  <a:txBody>
                    <a:bodyPr/>
                    <a:lstStyle/>
                    <a:p>
                      <a:r>
                        <a:rPr lang="ms-MY" sz="2800" b="0" dirty="0" smtClean="0">
                          <a:solidFill>
                            <a:schemeClr val="tx2">
                              <a:lumMod val="50000"/>
                            </a:schemeClr>
                          </a:solidFill>
                          <a:latin typeface="Impact" panose="020B0806030902050204" pitchFamily="34" charset="0"/>
                        </a:rPr>
                        <a:t>Basic</a:t>
                      </a:r>
                      <a:endParaRPr lang="ms-MY" sz="2800" b="0" dirty="0">
                        <a:solidFill>
                          <a:schemeClr val="tx2">
                            <a:lumMod val="50000"/>
                          </a:schemeClr>
                        </a:solidFill>
                        <a:latin typeface="Impact" panose="020B0806030902050204" pitchFamily="34" charset="0"/>
                      </a:endParaRPr>
                    </a:p>
                  </a:txBody>
                  <a:tcPr marL="99060" marR="99060"/>
                </a:tc>
                <a:tc>
                  <a:txBody>
                    <a:bodyPr/>
                    <a:lstStyle/>
                    <a:p>
                      <a:pPr marL="0" lvl="0" indent="0" algn="ctr">
                        <a:buFont typeface="Wingdings" pitchFamily="2" charset="2"/>
                        <a:buNone/>
                      </a:pPr>
                      <a:r>
                        <a:rPr lang="ms-MY" sz="2800" b="0" kern="1200" dirty="0" smtClean="0">
                          <a:solidFill>
                            <a:schemeClr val="dk1"/>
                          </a:solidFill>
                          <a:effectLst/>
                          <a:latin typeface="Impact" panose="020B0806030902050204" pitchFamily="34" charset="0"/>
                          <a:ea typeface="+mn-ea"/>
                          <a:cs typeface="+mn-cs"/>
                        </a:rPr>
                        <a:t>2,660</a:t>
                      </a:r>
                      <a:endParaRPr lang="ms-MY" sz="2800" b="0" kern="1200" dirty="0">
                        <a:solidFill>
                          <a:schemeClr val="dk1"/>
                        </a:solidFill>
                        <a:effectLst/>
                        <a:latin typeface="Impact" panose="020B0806030902050204" pitchFamily="34" charset="0"/>
                        <a:ea typeface="+mn-ea"/>
                        <a:cs typeface="+mn-cs"/>
                      </a:endParaRPr>
                    </a:p>
                  </a:txBody>
                  <a:tcPr marL="99060" marR="99060"/>
                </a:tc>
                <a:tc>
                  <a:txBody>
                    <a:bodyPr/>
                    <a:lstStyle/>
                    <a:p>
                      <a:pPr algn="ctr"/>
                      <a:r>
                        <a:rPr lang="ms-MY" sz="2800" b="0" dirty="0" smtClean="0">
                          <a:latin typeface="Impact" panose="020B0806030902050204" pitchFamily="34" charset="0"/>
                        </a:rPr>
                        <a:t>3,260</a:t>
                      </a:r>
                      <a:endParaRPr lang="ms-MY" sz="2800" b="0" dirty="0">
                        <a:latin typeface="Impact" panose="020B0806030902050204" pitchFamily="34" charset="0"/>
                      </a:endParaRPr>
                    </a:p>
                  </a:txBody>
                  <a:tcPr marL="99060" marR="99060"/>
                </a:tc>
              </a:tr>
              <a:tr h="370840">
                <a:tc>
                  <a:txBody>
                    <a:bodyPr/>
                    <a:lstStyle/>
                    <a:p>
                      <a:r>
                        <a:rPr lang="ms-MY" sz="2800" b="0" dirty="0" smtClean="0">
                          <a:solidFill>
                            <a:schemeClr val="tx2">
                              <a:lumMod val="50000"/>
                            </a:schemeClr>
                          </a:solidFill>
                          <a:latin typeface="Impact" panose="020B0806030902050204" pitchFamily="34" charset="0"/>
                        </a:rPr>
                        <a:t>Started </a:t>
                      </a:r>
                      <a:endParaRPr lang="ms-MY" sz="2800" b="0" dirty="0">
                        <a:solidFill>
                          <a:schemeClr val="tx2">
                            <a:lumMod val="50000"/>
                          </a:schemeClr>
                        </a:solidFill>
                        <a:latin typeface="Impact" panose="020B0806030902050204" pitchFamily="34" charset="0"/>
                      </a:endParaRPr>
                    </a:p>
                  </a:txBody>
                  <a:tcPr marL="99060" marR="99060"/>
                </a:tc>
                <a:tc>
                  <a:txBody>
                    <a:bodyPr/>
                    <a:lstStyle/>
                    <a:p>
                      <a:pPr algn="ctr"/>
                      <a:r>
                        <a:rPr lang="ms-MY" sz="2800" b="0" kern="1200" dirty="0" smtClean="0">
                          <a:solidFill>
                            <a:schemeClr val="dk1"/>
                          </a:solidFill>
                          <a:effectLst/>
                          <a:latin typeface="Impact" panose="020B0806030902050204" pitchFamily="34" charset="0"/>
                          <a:ea typeface="+mn-ea"/>
                          <a:cs typeface="+mn-cs"/>
                        </a:rPr>
                        <a:t>2,588</a:t>
                      </a:r>
                      <a:endParaRPr lang="ms-MY" sz="2800" b="0" kern="1200" dirty="0">
                        <a:solidFill>
                          <a:schemeClr val="dk1"/>
                        </a:solidFill>
                        <a:effectLst/>
                        <a:latin typeface="Impact" panose="020B0806030902050204" pitchFamily="34" charset="0"/>
                        <a:ea typeface="+mn-ea"/>
                        <a:cs typeface="+mn-cs"/>
                      </a:endParaRPr>
                    </a:p>
                  </a:txBody>
                  <a:tcPr marL="99060" marR="99060"/>
                </a:tc>
                <a:tc>
                  <a:txBody>
                    <a:bodyPr/>
                    <a:lstStyle/>
                    <a:p>
                      <a:pPr algn="ctr"/>
                      <a:r>
                        <a:rPr lang="ms-MY" sz="2800" b="0" dirty="0" smtClean="0">
                          <a:latin typeface="Impact" panose="020B0806030902050204" pitchFamily="34" charset="0"/>
                        </a:rPr>
                        <a:t>3,038</a:t>
                      </a:r>
                      <a:endParaRPr lang="ms-MY" sz="2800" b="0" dirty="0">
                        <a:latin typeface="Impact" panose="020B0806030902050204" pitchFamily="34" charset="0"/>
                      </a:endParaRPr>
                    </a:p>
                  </a:txBody>
                  <a:tcPr marL="99060" marR="99060"/>
                </a:tc>
              </a:tr>
            </a:tbl>
          </a:graphicData>
        </a:graphic>
      </p:graphicFrame>
      <p:sp>
        <p:nvSpPr>
          <p:cNvPr id="5" name="Footer Placeholder 4"/>
          <p:cNvSpPr>
            <a:spLocks noGrp="1"/>
          </p:cNvSpPr>
          <p:nvPr>
            <p:ph type="ftr" sz="quarter" idx="11"/>
          </p:nvPr>
        </p:nvSpPr>
        <p:spPr/>
        <p:txBody>
          <a:bodyPr/>
          <a:lstStyle/>
          <a:p>
            <a:r>
              <a:rPr lang="ms-MY" smtClean="0"/>
              <a:t>Private and Confidential</a:t>
            </a:r>
            <a:endParaRPr lang="ms-MY"/>
          </a:p>
        </p:txBody>
      </p:sp>
      <p:sp>
        <p:nvSpPr>
          <p:cNvPr id="6" name="Date Placeholder 5"/>
          <p:cNvSpPr>
            <a:spLocks noGrp="1"/>
          </p:cNvSpPr>
          <p:nvPr>
            <p:ph type="dt" sz="half" idx="10"/>
          </p:nvPr>
        </p:nvSpPr>
        <p:spPr/>
        <p:txBody>
          <a:bodyPr/>
          <a:lstStyle/>
          <a:p>
            <a:fld id="{D0CCD17D-F332-4801-A672-A9FC576904FF}" type="datetime1">
              <a:rPr lang="ms-MY" smtClean="0"/>
              <a:t>03/09/2014</a:t>
            </a:fld>
            <a:endParaRPr lang="ms-MY"/>
          </a:p>
        </p:txBody>
      </p:sp>
      <p:sp>
        <p:nvSpPr>
          <p:cNvPr id="7" name="Title 1"/>
          <p:cNvSpPr txBox="1">
            <a:spLocks/>
          </p:cNvSpPr>
          <p:nvPr/>
        </p:nvSpPr>
        <p:spPr>
          <a:xfrm>
            <a:off x="228600" y="229575"/>
            <a:ext cx="6953249" cy="532425"/>
          </a:xfrm>
          <a:prstGeom prst="rect">
            <a:avLst/>
          </a:prstGeom>
          <a:ln w="28575">
            <a:solidFill>
              <a:srgbClr val="9C08AC"/>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smtClean="0">
                <a:latin typeface="+mn-lt"/>
              </a:rPr>
              <a:t>  </a:t>
            </a:r>
            <a:r>
              <a:rPr lang="en-US" sz="3600" b="1" dirty="0" smtClean="0">
                <a:latin typeface="Impact" panose="020B0806030902050204" pitchFamily="34" charset="0"/>
              </a:rPr>
              <a:t>PRICE  COMPARISON  </a:t>
            </a:r>
            <a:endParaRPr lang="en-GB" sz="3600" dirty="0">
              <a:solidFill>
                <a:srgbClr val="0000CC"/>
              </a:solidFill>
              <a:latin typeface="Impact" panose="020B0806030902050204" pitchFamily="34" charset="0"/>
            </a:endParaRPr>
          </a:p>
        </p:txBody>
      </p:sp>
    </p:spTree>
    <p:extLst>
      <p:ext uri="{BB962C8B-B14F-4D97-AF65-F5344CB8AC3E}">
        <p14:creationId xmlns:p14="http://schemas.microsoft.com/office/powerpoint/2010/main" val="33045805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Impact" panose="020B0806030902050204" pitchFamily="34" charset="0"/>
              </a:rPr>
              <a:t>  PRODUCT  FEATURES</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extLst>
              <p:ext uri="{D42A27DB-BD31-4B8C-83A1-F6EECF244321}">
                <p14:modId xmlns:p14="http://schemas.microsoft.com/office/powerpoint/2010/main" val="3332081479"/>
              </p:ext>
            </p:extLst>
          </p:nvPr>
        </p:nvGraphicFramePr>
        <p:xfrm>
          <a:off x="533400" y="1395000"/>
          <a:ext cx="8762999" cy="4478160"/>
        </p:xfrm>
        <a:graphic>
          <a:graphicData uri="http://schemas.openxmlformats.org/drawingml/2006/table">
            <a:tbl>
              <a:tblPr firstRow="1" bandRow="1">
                <a:tableStyleId>{93296810-A885-4BE3-A3E7-6D5BEEA58F35}</a:tableStyleId>
              </a:tblPr>
              <a:tblGrid>
                <a:gridCol w="710513"/>
                <a:gridCol w="6359634"/>
                <a:gridCol w="1692852"/>
              </a:tblGrid>
              <a:tr h="360000">
                <a:tc>
                  <a:txBody>
                    <a:bodyPr/>
                    <a:lstStyle/>
                    <a:p>
                      <a:pPr algn="ctr"/>
                      <a:r>
                        <a:rPr lang="en-US" sz="1400" dirty="0" smtClean="0">
                          <a:solidFill>
                            <a:schemeClr val="tx1"/>
                          </a:solidFill>
                        </a:rPr>
                        <a:t>#</a:t>
                      </a:r>
                      <a:endParaRPr lang="en-MY" sz="1400" dirty="0">
                        <a:solidFill>
                          <a:schemeClr val="tx1"/>
                        </a:solidFill>
                      </a:endParaRPr>
                    </a:p>
                  </a:txBody>
                  <a:tcPr/>
                </a:tc>
                <a:tc>
                  <a:txBody>
                    <a:bodyPr/>
                    <a:lstStyle/>
                    <a:p>
                      <a:r>
                        <a:rPr lang="en-US" sz="1400" dirty="0" smtClean="0">
                          <a:solidFill>
                            <a:schemeClr val="tx1"/>
                          </a:solidFill>
                        </a:rPr>
                        <a:t>GET</a:t>
                      </a:r>
                      <a:r>
                        <a:rPr lang="en-US" sz="1400" baseline="0" dirty="0" smtClean="0">
                          <a:solidFill>
                            <a:schemeClr val="tx1"/>
                          </a:solidFill>
                        </a:rPr>
                        <a:t> STARTED</a:t>
                      </a:r>
                      <a:endParaRPr lang="en-MY" sz="1400" dirty="0">
                        <a:solidFill>
                          <a:schemeClr val="tx1"/>
                        </a:solidFill>
                      </a:endParaRPr>
                    </a:p>
                  </a:txBody>
                  <a:tcPr/>
                </a:tc>
                <a:tc>
                  <a:txBody>
                    <a:bodyPr/>
                    <a:lstStyle/>
                    <a:p>
                      <a:pPr algn="ctr"/>
                      <a:r>
                        <a:rPr lang="en-US" sz="1400" dirty="0" smtClean="0">
                          <a:solidFill>
                            <a:schemeClr val="tx1"/>
                          </a:solidFill>
                        </a:rPr>
                        <a:t>Tick (</a:t>
                      </a:r>
                      <a:r>
                        <a:rPr lang="en-US"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Windows</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Web-based and responsive</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3.</a:t>
                      </a:r>
                      <a:endParaRPr lang="en-MY" sz="1400" dirty="0">
                        <a:solidFill>
                          <a:schemeClr val="tx1"/>
                        </a:solidFill>
                      </a:endParaRPr>
                    </a:p>
                  </a:txBody>
                  <a:tcPr/>
                </a:tc>
                <a:tc>
                  <a:txBody>
                    <a:bodyPr/>
                    <a:lstStyle/>
                    <a:p>
                      <a:r>
                        <a:rPr lang="en-US" sz="1400" dirty="0" smtClean="0">
                          <a:solidFill>
                            <a:schemeClr val="tx1"/>
                          </a:solidFill>
                        </a:rPr>
                        <a:t>Platform</a:t>
                      </a:r>
                      <a:endParaRPr lang="en-MY" sz="1400" dirty="0">
                        <a:solidFill>
                          <a:schemeClr val="tx1"/>
                        </a:solidFill>
                      </a:endParaRPr>
                    </a:p>
                  </a:txBody>
                  <a:tcPr/>
                </a:tc>
                <a:tc>
                  <a:txBody>
                    <a:bodyPr/>
                    <a:lstStyle/>
                    <a:p>
                      <a:r>
                        <a:rPr lang="en-US" sz="1400" dirty="0" smtClean="0">
                          <a:solidFill>
                            <a:schemeClr val="tx1"/>
                          </a:solidFill>
                        </a:rPr>
                        <a:t>Stand – alone </a:t>
                      </a:r>
                      <a:endParaRPr lang="en-MY" sz="1400" dirty="0">
                        <a:solidFill>
                          <a:schemeClr val="tx1"/>
                        </a:solidFill>
                      </a:endParaRPr>
                    </a:p>
                  </a:txBody>
                  <a:tcPr/>
                </a:tc>
              </a:tr>
              <a:tr h="360000">
                <a:tc>
                  <a:txBody>
                    <a:bodyPr/>
                    <a:lstStyle/>
                    <a:p>
                      <a:r>
                        <a:rPr lang="en-US" sz="1400" dirty="0" smtClean="0">
                          <a:solidFill>
                            <a:schemeClr val="tx1"/>
                          </a:solidFill>
                        </a:rPr>
                        <a:t>4.</a:t>
                      </a:r>
                      <a:endParaRPr lang="en-MY" sz="1400" dirty="0">
                        <a:solidFill>
                          <a:schemeClr val="tx1"/>
                        </a:solidFill>
                      </a:endParaRPr>
                    </a:p>
                  </a:txBody>
                  <a:tcPr/>
                </a:tc>
                <a:tc>
                  <a:txBody>
                    <a:bodyPr/>
                    <a:lstStyle/>
                    <a:p>
                      <a:r>
                        <a:rPr lang="en-US" sz="1400" dirty="0" smtClean="0">
                          <a:solidFill>
                            <a:schemeClr val="tx1"/>
                          </a:solidFill>
                        </a:rPr>
                        <a:t>Fast</a:t>
                      </a:r>
                      <a:r>
                        <a:rPr lang="en-US" sz="1400" baseline="0" dirty="0" smtClean="0">
                          <a:solidFill>
                            <a:schemeClr val="tx1"/>
                          </a:solidFill>
                        </a:rPr>
                        <a:t> and easy setup</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5.</a:t>
                      </a:r>
                      <a:endParaRPr lang="en-MY" sz="1400" dirty="0">
                        <a:solidFill>
                          <a:schemeClr val="tx1"/>
                        </a:solidFill>
                      </a:endParaRPr>
                    </a:p>
                  </a:txBody>
                  <a:tcPr/>
                </a:tc>
                <a:tc>
                  <a:txBody>
                    <a:bodyPr/>
                    <a:lstStyle/>
                    <a:p>
                      <a:r>
                        <a:rPr lang="en-US" sz="1400" dirty="0" smtClean="0">
                          <a:solidFill>
                            <a:schemeClr val="tx1"/>
                          </a:solidFill>
                        </a:rPr>
                        <a:t>Two (2) different setups : system &amp; company/accounts</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6.</a:t>
                      </a:r>
                      <a:endParaRPr lang="en-MY" sz="1400" dirty="0">
                        <a:solidFill>
                          <a:schemeClr val="tx1"/>
                        </a:solidFill>
                      </a:endParaRPr>
                    </a:p>
                  </a:txBody>
                  <a:tcPr/>
                </a:tc>
                <a:tc>
                  <a:txBody>
                    <a:bodyPr/>
                    <a:lstStyle/>
                    <a:p>
                      <a:r>
                        <a:rPr lang="en-US" sz="1400" dirty="0" smtClean="0">
                          <a:solidFill>
                            <a:schemeClr val="tx1"/>
                          </a:solidFill>
                        </a:rPr>
                        <a:t>Chart</a:t>
                      </a:r>
                      <a:r>
                        <a:rPr lang="en-US" sz="1400" baseline="0" dirty="0" smtClean="0">
                          <a:solidFill>
                            <a:schemeClr val="tx1"/>
                          </a:solidFill>
                        </a:rPr>
                        <a:t> of Accounts templates (up to 14-industries)</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7.</a:t>
                      </a:r>
                      <a:endParaRPr lang="en-MY" sz="1400" dirty="0">
                        <a:solidFill>
                          <a:schemeClr val="tx1"/>
                        </a:solidFill>
                      </a:endParaRPr>
                    </a:p>
                  </a:txBody>
                  <a:tcPr/>
                </a:tc>
                <a:tc>
                  <a:txBody>
                    <a:bodyPr/>
                    <a:lstStyle/>
                    <a:p>
                      <a:r>
                        <a:rPr lang="en-US" sz="1400" dirty="0" smtClean="0">
                          <a:solidFill>
                            <a:schemeClr val="tx1"/>
                          </a:solidFill>
                        </a:rPr>
                        <a:t>Single</a:t>
                      </a:r>
                      <a:r>
                        <a:rPr lang="en-US" sz="1400" baseline="0" dirty="0" smtClean="0">
                          <a:solidFill>
                            <a:schemeClr val="tx1"/>
                          </a:solidFill>
                        </a:rPr>
                        <a:t> User and Multi Users with multi company registration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8.</a:t>
                      </a:r>
                      <a:endParaRPr lang="en-MY" sz="1400" dirty="0">
                        <a:solidFill>
                          <a:schemeClr val="tx1"/>
                        </a:solidFill>
                      </a:endParaRPr>
                    </a:p>
                  </a:txBody>
                  <a:tcPr/>
                </a:tc>
                <a:tc>
                  <a:txBody>
                    <a:bodyPr/>
                    <a:lstStyle/>
                    <a:p>
                      <a:r>
                        <a:rPr lang="en-US" sz="1400" dirty="0" smtClean="0">
                          <a:solidFill>
                            <a:schemeClr val="tx1"/>
                          </a:solidFill>
                        </a:rPr>
                        <a:t>Supported</a:t>
                      </a:r>
                      <a:r>
                        <a:rPr lang="en-US" sz="1400" baseline="0" dirty="0" smtClean="0">
                          <a:solidFill>
                            <a:schemeClr val="tx1"/>
                          </a:solidFill>
                        </a:rPr>
                        <a:t> with Multi Languages (English, Malay &amp; Arabic)</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9.</a:t>
                      </a:r>
                      <a:endParaRPr lang="en-MY" sz="1400" dirty="0">
                        <a:solidFill>
                          <a:schemeClr val="tx1"/>
                        </a:solidFill>
                      </a:endParaRPr>
                    </a:p>
                  </a:txBody>
                  <a:tcPr/>
                </a:tc>
                <a:tc>
                  <a:txBody>
                    <a:bodyPr/>
                    <a:lstStyle/>
                    <a:p>
                      <a:r>
                        <a:rPr lang="en-US" sz="1400" dirty="0" smtClean="0">
                          <a:solidFill>
                            <a:schemeClr val="tx1"/>
                          </a:solidFill>
                        </a:rPr>
                        <a:t>Very convenient</a:t>
                      </a:r>
                      <a:r>
                        <a:rPr lang="en-US" sz="1400" baseline="0" dirty="0" smtClean="0">
                          <a:solidFill>
                            <a:schemeClr val="tx1"/>
                          </a:solidFill>
                        </a:rPr>
                        <a:t> and interactive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10.</a:t>
                      </a:r>
                      <a:endParaRPr lang="en-MY" sz="1400" dirty="0">
                        <a:solidFill>
                          <a:schemeClr val="tx1"/>
                        </a:solidFill>
                      </a:endParaRPr>
                    </a:p>
                  </a:txBody>
                  <a:tcPr/>
                </a:tc>
                <a:tc>
                  <a:txBody>
                    <a:bodyPr/>
                    <a:lstStyle/>
                    <a:p>
                      <a:r>
                        <a:rPr lang="en-MY" sz="1400" dirty="0" smtClean="0">
                          <a:solidFill>
                            <a:schemeClr val="tx1"/>
                          </a:solidFill>
                        </a:rPr>
                        <a:t>Adaptable to the latest webs technology such as Responsive, bootstrap, CDN (content delivery network)</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endParaRPr lang="en-MY" sz="1400" dirty="0">
                        <a:solidFill>
                          <a:schemeClr val="tx1"/>
                        </a:solidFill>
                      </a:endParaRPr>
                    </a:p>
                  </a:txBody>
                  <a:tcPr/>
                </a:tc>
                <a:tc>
                  <a:txBody>
                    <a:bodyPr/>
                    <a:lstStyle/>
                    <a:p>
                      <a:endParaRPr lang="en-MY" sz="1400" dirty="0">
                        <a:solidFill>
                          <a:schemeClr val="tx1"/>
                        </a:solidFill>
                      </a:endParaRPr>
                    </a:p>
                  </a:txBody>
                  <a:tcPr/>
                </a:tc>
                <a:tc>
                  <a:txBody>
                    <a:bodyPr/>
                    <a:lstStyle/>
                    <a:p>
                      <a:endParaRPr lang="en-MY" sz="1400" dirty="0">
                        <a:solidFill>
                          <a:schemeClr val="tx1"/>
                        </a:solidFill>
                      </a:endParaRPr>
                    </a:p>
                  </a:txBody>
                  <a:tcPr/>
                </a:tc>
              </a:tr>
            </a:tbl>
          </a:graphicData>
        </a:graphic>
      </p:graphicFrame>
    </p:spTree>
    <p:extLst>
      <p:ext uri="{BB962C8B-B14F-4D97-AF65-F5344CB8AC3E}">
        <p14:creationId xmlns:p14="http://schemas.microsoft.com/office/powerpoint/2010/main" val="34677463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Impact" panose="020B0806030902050204" pitchFamily="34" charset="0"/>
              </a:rPr>
              <a:t>  PRODUCT  FEATURES</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extLst>
              <p:ext uri="{D42A27DB-BD31-4B8C-83A1-F6EECF244321}">
                <p14:modId xmlns:p14="http://schemas.microsoft.com/office/powerpoint/2010/main" val="2800669905"/>
              </p:ext>
            </p:extLst>
          </p:nvPr>
        </p:nvGraphicFramePr>
        <p:xfrm>
          <a:off x="1524000" y="914400"/>
          <a:ext cx="6705600" cy="5514480"/>
        </p:xfrm>
        <a:graphic>
          <a:graphicData uri="http://schemas.openxmlformats.org/drawingml/2006/table">
            <a:tbl>
              <a:tblPr firstRow="1" bandRow="1">
                <a:tableStyleId>{93296810-A885-4BE3-A3E7-6D5BEEA58F35}</a:tableStyleId>
              </a:tblPr>
              <a:tblGrid>
                <a:gridCol w="543697"/>
                <a:gridCol w="4866503"/>
                <a:gridCol w="1295400"/>
              </a:tblGrid>
              <a:tr h="360000">
                <a:tc>
                  <a:txBody>
                    <a:bodyPr/>
                    <a:lstStyle/>
                    <a:p>
                      <a:pPr algn="ctr"/>
                      <a:r>
                        <a:rPr lang="en-US" sz="1400" dirty="0" smtClean="0">
                          <a:solidFill>
                            <a:schemeClr val="tx1"/>
                          </a:solidFill>
                        </a:rPr>
                        <a:t>#</a:t>
                      </a:r>
                      <a:endParaRPr lang="en-MY" sz="1400" dirty="0">
                        <a:solidFill>
                          <a:schemeClr val="tx1"/>
                        </a:solidFill>
                      </a:endParaRPr>
                    </a:p>
                  </a:txBody>
                  <a:tcPr/>
                </a:tc>
                <a:tc>
                  <a:txBody>
                    <a:bodyPr/>
                    <a:lstStyle/>
                    <a:p>
                      <a:r>
                        <a:rPr lang="en-US" sz="1400" dirty="0" smtClean="0">
                          <a:solidFill>
                            <a:schemeClr val="tx1"/>
                          </a:solidFill>
                        </a:rPr>
                        <a:t>MANAGE</a:t>
                      </a:r>
                      <a:r>
                        <a:rPr lang="en-US" sz="1400" baseline="0" dirty="0" smtClean="0">
                          <a:solidFill>
                            <a:schemeClr val="tx1"/>
                          </a:solidFill>
                        </a:rPr>
                        <a:t> YOUR BOOKS</a:t>
                      </a:r>
                      <a:endParaRPr lang="en-MY" sz="1400" dirty="0">
                        <a:solidFill>
                          <a:schemeClr val="tx1"/>
                        </a:solidFill>
                      </a:endParaRPr>
                    </a:p>
                  </a:txBody>
                  <a:tcPr/>
                </a:tc>
                <a:tc>
                  <a:txBody>
                    <a:bodyPr/>
                    <a:lstStyle/>
                    <a:p>
                      <a:pPr algn="ctr"/>
                      <a:r>
                        <a:rPr lang="en-US" sz="1400" dirty="0" smtClean="0">
                          <a:solidFill>
                            <a:schemeClr val="tx1"/>
                          </a:solidFill>
                        </a:rPr>
                        <a:t>Tick (</a:t>
                      </a:r>
                      <a:r>
                        <a:rPr lang="en-US"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Tracks data by category </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Tracks and reports on</a:t>
                      </a:r>
                      <a:r>
                        <a:rPr lang="en-US" sz="1400" baseline="0" dirty="0" smtClean="0">
                          <a:solidFill>
                            <a:schemeClr val="tx1"/>
                          </a:solidFill>
                        </a:rPr>
                        <a:t> jobs</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3.</a:t>
                      </a:r>
                      <a:endParaRPr lang="en-MY" sz="1400" dirty="0">
                        <a:solidFill>
                          <a:schemeClr val="tx1"/>
                        </a:solidFill>
                      </a:endParaRPr>
                    </a:p>
                  </a:txBody>
                  <a:tcPr/>
                </a:tc>
                <a:tc>
                  <a:txBody>
                    <a:bodyPr/>
                    <a:lstStyle/>
                    <a:p>
                      <a:r>
                        <a:rPr lang="en-US" sz="1400" dirty="0" smtClean="0">
                          <a:solidFill>
                            <a:schemeClr val="tx1"/>
                          </a:solidFill>
                        </a:rPr>
                        <a:t>Keep customers and vendors contact information</a:t>
                      </a:r>
                      <a:endParaRPr lang="en-MY"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400" dirty="0" smtClean="0">
                          <a:solidFill>
                            <a:schemeClr val="tx1"/>
                          </a:solidFill>
                          <a:sym typeface="Wingdings 2"/>
                        </a:rPr>
                        <a:t></a:t>
                      </a:r>
                      <a:endParaRPr lang="en-MY" sz="1400" dirty="0" smtClean="0">
                        <a:solidFill>
                          <a:schemeClr val="tx1"/>
                        </a:solidFill>
                      </a:endParaRPr>
                    </a:p>
                  </a:txBody>
                  <a:tcPr/>
                </a:tc>
              </a:tr>
              <a:tr h="360000">
                <a:tc>
                  <a:txBody>
                    <a:bodyPr/>
                    <a:lstStyle/>
                    <a:p>
                      <a:r>
                        <a:rPr lang="en-US" sz="1400" dirty="0" smtClean="0">
                          <a:solidFill>
                            <a:schemeClr val="tx1"/>
                          </a:solidFill>
                        </a:rPr>
                        <a:t>4.</a:t>
                      </a:r>
                      <a:endParaRPr lang="en-MY" sz="1400" dirty="0">
                        <a:solidFill>
                          <a:schemeClr val="tx1"/>
                        </a:solidFill>
                      </a:endParaRPr>
                    </a:p>
                  </a:txBody>
                  <a:tcPr/>
                </a:tc>
                <a:tc>
                  <a:txBody>
                    <a:bodyPr/>
                    <a:lstStyle/>
                    <a:p>
                      <a:r>
                        <a:rPr lang="en-US" sz="1400" dirty="0" smtClean="0">
                          <a:solidFill>
                            <a:schemeClr val="tx1"/>
                          </a:solidFill>
                        </a:rPr>
                        <a:t>Data handling (able to classify transactions into multi-group data) – by department, by warehouse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5.</a:t>
                      </a:r>
                      <a:endParaRPr lang="en-MY" sz="1400" dirty="0">
                        <a:solidFill>
                          <a:schemeClr val="tx1"/>
                        </a:solidFill>
                      </a:endParaRPr>
                    </a:p>
                  </a:txBody>
                  <a:tcPr/>
                </a:tc>
                <a:tc>
                  <a:txBody>
                    <a:bodyPr/>
                    <a:lstStyle/>
                    <a:p>
                      <a:r>
                        <a:rPr lang="en-US" sz="1400" dirty="0" smtClean="0">
                          <a:solidFill>
                            <a:schemeClr val="tx1"/>
                          </a:solidFill>
                        </a:rPr>
                        <a:t>Help button (immediate tips for problems encountered)</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6.</a:t>
                      </a:r>
                      <a:endParaRPr lang="en-MY" sz="1400" dirty="0">
                        <a:solidFill>
                          <a:schemeClr val="tx1"/>
                        </a:solidFill>
                      </a:endParaRPr>
                    </a:p>
                  </a:txBody>
                  <a:tcPr/>
                </a:tc>
                <a:tc>
                  <a:txBody>
                    <a:bodyPr/>
                    <a:lstStyle/>
                    <a:p>
                      <a:r>
                        <a:rPr lang="en-US" sz="1400" dirty="0" smtClean="0">
                          <a:solidFill>
                            <a:schemeClr val="tx1"/>
                          </a:solidFill>
                        </a:rPr>
                        <a:t>Support recurring transactions, real-time</a:t>
                      </a:r>
                      <a:r>
                        <a:rPr lang="en-US" sz="1400" baseline="0" dirty="0" smtClean="0">
                          <a:solidFill>
                            <a:schemeClr val="tx1"/>
                          </a:solidFill>
                        </a:rPr>
                        <a:t> postings and auto-double entry</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pPr algn="ctr"/>
                      <a:endParaRPr lang="en-MY" sz="1400" b="1" dirty="0">
                        <a:solidFill>
                          <a:schemeClr val="tx1"/>
                        </a:solidFill>
                      </a:endParaRPr>
                    </a:p>
                  </a:txBody>
                  <a:tcPr/>
                </a:tc>
                <a:tc>
                  <a:txBody>
                    <a:bodyPr/>
                    <a:lstStyle/>
                    <a:p>
                      <a:endParaRPr lang="en-MY" sz="1400" b="1" dirty="0">
                        <a:solidFill>
                          <a:schemeClr val="tx1"/>
                        </a:solidFill>
                      </a:endParaRPr>
                    </a:p>
                  </a:txBody>
                  <a:tcPr/>
                </a:tc>
                <a:tc>
                  <a:txBody>
                    <a:bodyPr/>
                    <a:lstStyle/>
                    <a:p>
                      <a:pPr algn="ctr"/>
                      <a:endParaRPr lang="en-MY" sz="1400" dirty="0">
                        <a:solidFill>
                          <a:schemeClr val="tx1"/>
                        </a:solidFill>
                      </a:endParaRPr>
                    </a:p>
                  </a:txBody>
                  <a:tcPr/>
                </a:tc>
              </a:tr>
              <a:tr h="360000">
                <a:tc>
                  <a:txBody>
                    <a:bodyPr/>
                    <a:lstStyle/>
                    <a:p>
                      <a:pPr algn="ctr"/>
                      <a:r>
                        <a:rPr lang="en-US" sz="1400" b="1" dirty="0" smtClean="0">
                          <a:solidFill>
                            <a:schemeClr val="tx1"/>
                          </a:solidFill>
                        </a:rPr>
                        <a:t>#</a:t>
                      </a:r>
                      <a:endParaRPr lang="en-MY" sz="1400" b="1" dirty="0">
                        <a:solidFill>
                          <a:schemeClr val="tx1"/>
                        </a:solidFill>
                      </a:endParaRPr>
                    </a:p>
                  </a:txBody>
                  <a:tcPr/>
                </a:tc>
                <a:tc>
                  <a:txBody>
                    <a:bodyPr/>
                    <a:lstStyle/>
                    <a:p>
                      <a:r>
                        <a:rPr lang="en-US" sz="1400" b="1" dirty="0" smtClean="0">
                          <a:solidFill>
                            <a:schemeClr val="tx1"/>
                          </a:solidFill>
                        </a:rPr>
                        <a:t>SECURE</a:t>
                      </a:r>
                      <a:r>
                        <a:rPr lang="en-US" sz="1400" b="1" baseline="0" dirty="0" smtClean="0">
                          <a:solidFill>
                            <a:schemeClr val="tx1"/>
                          </a:solidFill>
                        </a:rPr>
                        <a:t> YOUR BOOKS</a:t>
                      </a:r>
                      <a:endParaRPr lang="en-MY" sz="1400" b="1" dirty="0">
                        <a:solidFill>
                          <a:schemeClr val="tx1"/>
                        </a:solidFill>
                      </a:endParaRPr>
                    </a:p>
                  </a:txBody>
                  <a:tcPr/>
                </a:tc>
                <a:tc>
                  <a:txBody>
                    <a:bodyPr/>
                    <a:lstStyle/>
                    <a:p>
                      <a:pPr algn="ct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Tracks and audit company files</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Secure date by locking CoA from editing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3.</a:t>
                      </a:r>
                      <a:endParaRPr lang="en-MY" sz="1400" dirty="0">
                        <a:solidFill>
                          <a:schemeClr val="tx1"/>
                        </a:solidFill>
                      </a:endParaRPr>
                    </a:p>
                  </a:txBody>
                  <a:tcPr/>
                </a:tc>
                <a:tc>
                  <a:txBody>
                    <a:bodyPr/>
                    <a:lstStyle/>
                    <a:p>
                      <a:r>
                        <a:rPr lang="en-US" sz="1400" dirty="0" err="1" smtClean="0">
                          <a:solidFill>
                            <a:schemeClr val="tx1"/>
                          </a:solidFill>
                        </a:rPr>
                        <a:t>Functionalise</a:t>
                      </a:r>
                      <a:r>
                        <a:rPr lang="en-US" sz="1400" dirty="0" smtClean="0">
                          <a:solidFill>
                            <a:schemeClr val="tx1"/>
                          </a:solidFill>
                        </a:rPr>
                        <a:t> to fix</a:t>
                      </a:r>
                      <a:r>
                        <a:rPr lang="en-US" sz="1400" baseline="0" dirty="0" smtClean="0">
                          <a:solidFill>
                            <a:schemeClr val="tx1"/>
                          </a:solidFill>
                        </a:rPr>
                        <a:t> data corruptions/problems</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4.</a:t>
                      </a:r>
                      <a:endParaRPr lang="en-MY" sz="1400" dirty="0">
                        <a:solidFill>
                          <a:schemeClr val="tx1"/>
                        </a:solidFill>
                      </a:endParaRPr>
                    </a:p>
                  </a:txBody>
                  <a:tcPr/>
                </a:tc>
                <a:tc>
                  <a:txBody>
                    <a:bodyPr/>
                    <a:lstStyle/>
                    <a:p>
                      <a:r>
                        <a:rPr lang="en-US" sz="1400" dirty="0" smtClean="0">
                          <a:solidFill>
                            <a:schemeClr val="tx1"/>
                          </a:solidFill>
                        </a:rPr>
                        <a:t>Multi-level access right control for each functions</a:t>
                      </a:r>
                      <a:r>
                        <a:rPr lang="en-US" sz="1400" baseline="0" dirty="0" smtClean="0">
                          <a:solidFill>
                            <a:schemeClr val="tx1"/>
                          </a:solidFill>
                        </a:rPr>
                        <a:t> and modules in the system</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5.</a:t>
                      </a:r>
                      <a:endParaRPr lang="en-MY" sz="1400" dirty="0">
                        <a:solidFill>
                          <a:schemeClr val="tx1"/>
                        </a:solidFill>
                      </a:endParaRPr>
                    </a:p>
                  </a:txBody>
                  <a:tcPr/>
                </a:tc>
                <a:tc>
                  <a:txBody>
                    <a:bodyPr/>
                    <a:lstStyle/>
                    <a:p>
                      <a:r>
                        <a:rPr lang="en-US" sz="1400" dirty="0" smtClean="0">
                          <a:solidFill>
                            <a:schemeClr val="tx1"/>
                          </a:solidFill>
                        </a:rPr>
                        <a:t>Unique</a:t>
                      </a:r>
                      <a:r>
                        <a:rPr lang="en-US" sz="1400" baseline="0" dirty="0" smtClean="0">
                          <a:solidFill>
                            <a:schemeClr val="tx1"/>
                          </a:solidFill>
                        </a:rPr>
                        <a:t> encrypted backup file </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bl>
          </a:graphicData>
        </a:graphic>
      </p:graphicFrame>
    </p:spTree>
    <p:extLst>
      <p:ext uri="{BB962C8B-B14F-4D97-AF65-F5344CB8AC3E}">
        <p14:creationId xmlns:p14="http://schemas.microsoft.com/office/powerpoint/2010/main" val="2194716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Impact" panose="020B0806030902050204" pitchFamily="34" charset="0"/>
              </a:rPr>
              <a:t>  PRODUCT  FEATURES</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extLst>
              <p:ext uri="{D42A27DB-BD31-4B8C-83A1-F6EECF244321}">
                <p14:modId xmlns:p14="http://schemas.microsoft.com/office/powerpoint/2010/main" val="1634973235"/>
              </p:ext>
            </p:extLst>
          </p:nvPr>
        </p:nvGraphicFramePr>
        <p:xfrm>
          <a:off x="1524000" y="1066800"/>
          <a:ext cx="6705600" cy="4074480"/>
        </p:xfrm>
        <a:graphic>
          <a:graphicData uri="http://schemas.openxmlformats.org/drawingml/2006/table">
            <a:tbl>
              <a:tblPr firstRow="1" bandRow="1">
                <a:tableStyleId>{93296810-A885-4BE3-A3E7-6D5BEEA58F35}</a:tableStyleId>
              </a:tblPr>
              <a:tblGrid>
                <a:gridCol w="543697"/>
                <a:gridCol w="4866503"/>
                <a:gridCol w="1295400"/>
              </a:tblGrid>
              <a:tr h="360000">
                <a:tc>
                  <a:txBody>
                    <a:bodyPr/>
                    <a:lstStyle/>
                    <a:p>
                      <a:pPr algn="ctr"/>
                      <a:r>
                        <a:rPr lang="en-US" sz="1400" dirty="0" smtClean="0">
                          <a:solidFill>
                            <a:schemeClr val="tx1"/>
                          </a:solidFill>
                        </a:rPr>
                        <a:t>#</a:t>
                      </a:r>
                      <a:endParaRPr lang="en-MY" sz="1400" dirty="0">
                        <a:solidFill>
                          <a:schemeClr val="tx1"/>
                        </a:solidFill>
                      </a:endParaRPr>
                    </a:p>
                  </a:txBody>
                  <a:tcPr/>
                </a:tc>
                <a:tc>
                  <a:txBody>
                    <a:bodyPr/>
                    <a:lstStyle/>
                    <a:p>
                      <a:r>
                        <a:rPr lang="en-US" sz="1400" dirty="0" smtClean="0">
                          <a:solidFill>
                            <a:schemeClr val="tx1"/>
                          </a:solidFill>
                        </a:rPr>
                        <a:t>REPORTS</a:t>
                      </a:r>
                      <a:endParaRPr lang="en-MY" sz="1400" dirty="0">
                        <a:solidFill>
                          <a:schemeClr val="tx1"/>
                        </a:solidFill>
                      </a:endParaRPr>
                    </a:p>
                  </a:txBody>
                  <a:tcPr/>
                </a:tc>
                <a:tc>
                  <a:txBody>
                    <a:bodyPr/>
                    <a:lstStyle/>
                    <a:p>
                      <a:pPr algn="ctr"/>
                      <a:r>
                        <a:rPr lang="en-US" sz="1400" dirty="0" smtClean="0">
                          <a:solidFill>
                            <a:schemeClr val="tx1"/>
                          </a:solidFill>
                        </a:rPr>
                        <a:t>Tick (</a:t>
                      </a:r>
                      <a:r>
                        <a:rPr lang="en-US"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Integrated</a:t>
                      </a:r>
                      <a:r>
                        <a:rPr lang="en-US" sz="1400" baseline="0" dirty="0" smtClean="0">
                          <a:solidFill>
                            <a:schemeClr val="tx1"/>
                          </a:solidFill>
                        </a:rPr>
                        <a:t> reporting</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Exports</a:t>
                      </a:r>
                      <a:r>
                        <a:rPr lang="en-US" sz="1400" baseline="0" dirty="0" smtClean="0">
                          <a:solidFill>
                            <a:schemeClr val="tx1"/>
                          </a:solidFill>
                        </a:rPr>
                        <a:t> reports to Excel, PDF, HTML, CSV or text</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3.</a:t>
                      </a:r>
                      <a:endParaRPr lang="en-MY" sz="1400" dirty="0">
                        <a:solidFill>
                          <a:schemeClr val="tx1"/>
                        </a:solidFill>
                      </a:endParaRPr>
                    </a:p>
                  </a:txBody>
                  <a:tcPr/>
                </a:tc>
                <a:tc>
                  <a:txBody>
                    <a:bodyPr/>
                    <a:lstStyle/>
                    <a:p>
                      <a:r>
                        <a:rPr lang="en-US" sz="1400" dirty="0" smtClean="0">
                          <a:solidFill>
                            <a:schemeClr val="tx1"/>
                          </a:solidFill>
                        </a:rPr>
                        <a:t>Sends</a:t>
                      </a:r>
                      <a:r>
                        <a:rPr lang="en-US" sz="1400" baseline="0" dirty="0" smtClean="0">
                          <a:solidFill>
                            <a:schemeClr val="tx1"/>
                          </a:solidFill>
                        </a:rPr>
                        <a:t> reports by e-mail or fax</a:t>
                      </a:r>
                      <a:endParaRPr lang="en-MY"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400" dirty="0" smtClean="0">
                          <a:solidFill>
                            <a:schemeClr val="tx1"/>
                          </a:solidFill>
                          <a:sym typeface="Wingdings 2"/>
                        </a:rPr>
                        <a:t></a:t>
                      </a:r>
                      <a:endParaRPr lang="en-MY" sz="1400" dirty="0" smtClean="0">
                        <a:solidFill>
                          <a:schemeClr val="tx1"/>
                        </a:solidFill>
                      </a:endParaRPr>
                    </a:p>
                  </a:txBody>
                  <a:tcPr/>
                </a:tc>
              </a:tr>
              <a:tr h="360000">
                <a:tc>
                  <a:txBody>
                    <a:bodyPr/>
                    <a:lstStyle/>
                    <a:p>
                      <a:r>
                        <a:rPr lang="en-US" sz="1400" dirty="0" smtClean="0">
                          <a:solidFill>
                            <a:schemeClr val="tx1"/>
                          </a:solidFill>
                        </a:rPr>
                        <a:t>4.</a:t>
                      </a:r>
                      <a:endParaRPr lang="en-MY" sz="1400" dirty="0">
                        <a:solidFill>
                          <a:schemeClr val="tx1"/>
                        </a:solidFill>
                      </a:endParaRPr>
                    </a:p>
                  </a:txBody>
                  <a:tcPr/>
                </a:tc>
                <a:tc>
                  <a:txBody>
                    <a:bodyPr/>
                    <a:lstStyle/>
                    <a:p>
                      <a:r>
                        <a:rPr lang="en-US" sz="1400" dirty="0" smtClean="0">
                          <a:solidFill>
                            <a:schemeClr val="tx1"/>
                          </a:solidFill>
                        </a:rPr>
                        <a:t>Inventory location reporting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5.</a:t>
                      </a:r>
                      <a:endParaRPr lang="en-MY" sz="1400" dirty="0">
                        <a:solidFill>
                          <a:schemeClr val="tx1"/>
                        </a:solidFill>
                      </a:endParaRPr>
                    </a:p>
                  </a:txBody>
                  <a:tcPr/>
                </a:tc>
                <a:tc>
                  <a:txBody>
                    <a:bodyPr/>
                    <a:lstStyle/>
                    <a:p>
                      <a:r>
                        <a:rPr lang="en-US" sz="1400" dirty="0" smtClean="0">
                          <a:solidFill>
                            <a:schemeClr val="tx1"/>
                          </a:solidFill>
                        </a:rPr>
                        <a:t>GST Invoices, GST Reports, GST Return Forms (GST 03) and GST GAF file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6.</a:t>
                      </a:r>
                      <a:endParaRPr lang="en-MY" sz="1400" dirty="0">
                        <a:solidFill>
                          <a:schemeClr val="tx1"/>
                        </a:solidFill>
                      </a:endParaRPr>
                    </a:p>
                  </a:txBody>
                  <a:tcPr/>
                </a:tc>
                <a:tc>
                  <a:txBody>
                    <a:bodyPr/>
                    <a:lstStyle/>
                    <a:p>
                      <a:r>
                        <a:rPr lang="en-US" sz="1400" dirty="0" smtClean="0">
                          <a:solidFill>
                            <a:schemeClr val="tx1"/>
                          </a:solidFill>
                        </a:rPr>
                        <a:t>Zakat</a:t>
                      </a:r>
                      <a:r>
                        <a:rPr lang="en-US" sz="1400" baseline="0" dirty="0" smtClean="0">
                          <a:solidFill>
                            <a:schemeClr val="tx1"/>
                          </a:solidFill>
                        </a:rPr>
                        <a:t> Reports/statement </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pPr algn="l"/>
                      <a:r>
                        <a:rPr lang="en-US" sz="1400" b="0" dirty="0" smtClean="0">
                          <a:solidFill>
                            <a:schemeClr val="tx1"/>
                          </a:solidFill>
                        </a:rPr>
                        <a:t>7.</a:t>
                      </a:r>
                      <a:endParaRPr lang="en-MY" sz="1400" b="0" dirty="0">
                        <a:solidFill>
                          <a:schemeClr val="tx1"/>
                        </a:solidFill>
                      </a:endParaRPr>
                    </a:p>
                  </a:txBody>
                  <a:tcPr/>
                </a:tc>
                <a:tc>
                  <a:txBody>
                    <a:bodyPr/>
                    <a:lstStyle/>
                    <a:p>
                      <a:r>
                        <a:rPr lang="en-US" sz="1400" b="0" dirty="0" smtClean="0">
                          <a:solidFill>
                            <a:schemeClr val="tx1"/>
                          </a:solidFill>
                        </a:rPr>
                        <a:t>Auto-generate letter to </a:t>
                      </a:r>
                      <a:r>
                        <a:rPr lang="en-US" sz="1400" b="0" dirty="0" err="1" smtClean="0">
                          <a:solidFill>
                            <a:schemeClr val="tx1"/>
                          </a:solidFill>
                        </a:rPr>
                        <a:t>Wakaf</a:t>
                      </a:r>
                      <a:r>
                        <a:rPr lang="en-US" sz="1400" b="0" dirty="0" smtClean="0">
                          <a:solidFill>
                            <a:schemeClr val="tx1"/>
                          </a:solidFill>
                        </a:rPr>
                        <a:t> Institutions/approved institutions </a:t>
                      </a:r>
                      <a:endParaRPr lang="en-MY" sz="1400" b="0" dirty="0">
                        <a:solidFill>
                          <a:schemeClr val="tx1"/>
                        </a:solidFill>
                      </a:endParaRPr>
                    </a:p>
                  </a:txBody>
                  <a:tcPr/>
                </a:tc>
                <a:tc>
                  <a:txBody>
                    <a:bodyPr/>
                    <a:lstStyle/>
                    <a:p>
                      <a:pPr algn="ctr"/>
                      <a:endParaRPr lang="en-MY" sz="1400" dirty="0">
                        <a:solidFill>
                          <a:schemeClr val="tx1"/>
                        </a:solidFill>
                      </a:endParaRPr>
                    </a:p>
                  </a:txBody>
                  <a:tcPr/>
                </a:tc>
              </a:tr>
              <a:tr h="360000">
                <a:tc>
                  <a:txBody>
                    <a:bodyPr/>
                    <a:lstStyle/>
                    <a:p>
                      <a:r>
                        <a:rPr lang="en-US" sz="1400" dirty="0" smtClean="0">
                          <a:solidFill>
                            <a:schemeClr val="tx1"/>
                          </a:solidFill>
                        </a:rPr>
                        <a:t>8.</a:t>
                      </a:r>
                      <a:endParaRPr lang="en-MY" sz="1400" dirty="0">
                        <a:solidFill>
                          <a:schemeClr val="tx1"/>
                        </a:solidFill>
                      </a:endParaRPr>
                    </a:p>
                  </a:txBody>
                  <a:tcPr/>
                </a:tc>
                <a:tc>
                  <a:txBody>
                    <a:bodyPr/>
                    <a:lstStyle/>
                    <a:p>
                      <a:r>
                        <a:rPr lang="en-US" sz="1400" dirty="0" smtClean="0">
                          <a:solidFill>
                            <a:schemeClr val="tx1"/>
                          </a:solidFill>
                        </a:rPr>
                        <a:t>Have</a:t>
                      </a:r>
                      <a:r>
                        <a:rPr lang="en-US" sz="1400" baseline="0" dirty="0" smtClean="0">
                          <a:solidFill>
                            <a:schemeClr val="tx1"/>
                          </a:solidFill>
                        </a:rPr>
                        <a:t> the capability to migrate/import data from other accounting software</a:t>
                      </a:r>
                      <a:endParaRPr lang="en-MY" sz="140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9.</a:t>
                      </a:r>
                      <a:endParaRPr lang="en-MY" sz="1400" dirty="0">
                        <a:solidFill>
                          <a:schemeClr val="tx1"/>
                        </a:solidFill>
                      </a:endParaRPr>
                    </a:p>
                  </a:txBody>
                  <a:tcPr/>
                </a:tc>
                <a:tc>
                  <a:txBody>
                    <a:bodyPr/>
                    <a:lstStyle/>
                    <a:p>
                      <a:r>
                        <a:rPr lang="en-US" sz="1400" dirty="0" smtClean="0">
                          <a:solidFill>
                            <a:schemeClr val="tx1"/>
                          </a:solidFill>
                        </a:rPr>
                        <a:t>Online sync option – will be able to integrate/export data/forms to third parties (e.g. Customs Dept./Zakat bodies/Auditors/</a:t>
                      </a:r>
                      <a:r>
                        <a:rPr lang="en-US" sz="1400" dirty="0" err="1" smtClean="0">
                          <a:solidFill>
                            <a:schemeClr val="tx1"/>
                          </a:solidFill>
                        </a:rPr>
                        <a:t>etc</a:t>
                      </a:r>
                      <a:r>
                        <a:rPr lang="en-US" sz="1400" dirty="0" smtClean="0">
                          <a:solidFill>
                            <a:schemeClr val="tx1"/>
                          </a:solidFill>
                        </a:rPr>
                        <a:t>)</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bl>
          </a:graphicData>
        </a:graphic>
      </p:graphicFrame>
    </p:spTree>
    <p:extLst>
      <p:ext uri="{BB962C8B-B14F-4D97-AF65-F5344CB8AC3E}">
        <p14:creationId xmlns:p14="http://schemas.microsoft.com/office/powerpoint/2010/main" val="771487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mn-lt"/>
              </a:rPr>
              <a:t>  </a:t>
            </a:r>
            <a:r>
              <a:rPr lang="en-US" sz="3600" b="1" dirty="0" smtClean="0">
                <a:latin typeface="Impact" panose="020B0806030902050204" pitchFamily="34" charset="0"/>
              </a:rPr>
              <a:t>PRODUCT DESCRIPTION   </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28600" y="914400"/>
            <a:ext cx="9372600" cy="5909310"/>
          </a:xfrm>
          <a:prstGeom prst="rect">
            <a:avLst/>
          </a:prstGeom>
        </p:spPr>
        <p:txBody>
          <a:bodyPr wrap="square">
            <a:spAutoFit/>
          </a:bodyPr>
          <a:lstStyle/>
          <a:p>
            <a:pPr algn="just"/>
            <a:r>
              <a:rPr lang="en-GB" b="1" dirty="0"/>
              <a:t>SALIHIN PREMIER</a:t>
            </a:r>
            <a:r>
              <a:rPr lang="en-GB" dirty="0"/>
              <a:t> is an innovative </a:t>
            </a:r>
            <a:r>
              <a:rPr lang="en-GB" b="1" dirty="0" smtClean="0"/>
              <a:t>GST compliant</a:t>
            </a:r>
            <a:r>
              <a:rPr lang="en-GB" dirty="0" smtClean="0"/>
              <a:t> accounting </a:t>
            </a:r>
            <a:r>
              <a:rPr lang="en-GB" dirty="0"/>
              <a:t>software solution designed by professional accountants for accountants. It is tailor-made for Small and Medium Enterprises (SMEs). It is a cutting-edge technology driven software that is smartly all-inclusive, innovative and easy to </a:t>
            </a:r>
            <a:r>
              <a:rPr lang="en-GB" dirty="0" smtClean="0"/>
              <a:t>use.</a:t>
            </a:r>
            <a:r>
              <a:rPr lang="en-MY" dirty="0"/>
              <a:t> </a:t>
            </a:r>
            <a:r>
              <a:rPr lang="en-GB" dirty="0" smtClean="0"/>
              <a:t>It </a:t>
            </a:r>
            <a:r>
              <a:rPr lang="en-GB" dirty="0"/>
              <a:t>is an all-in-one software designed to simplify the handling of numerous aspects of accounting including financial accounting, GST, </a:t>
            </a:r>
            <a:r>
              <a:rPr lang="en-GB" i="1" dirty="0"/>
              <a:t>zakat </a:t>
            </a:r>
            <a:r>
              <a:rPr lang="en-GB" dirty="0"/>
              <a:t>and </a:t>
            </a:r>
            <a:r>
              <a:rPr lang="en-GB" i="1" dirty="0" err="1"/>
              <a:t>wakaf</a:t>
            </a:r>
            <a:r>
              <a:rPr lang="en-GB" dirty="0"/>
              <a:t>/endowment. It is the ONLY premiered accounting software locally conceived and developed to meet the unmet needs of accountants in Malaysia</a:t>
            </a:r>
            <a:r>
              <a:rPr lang="en-GB" dirty="0" smtClean="0"/>
              <a:t>.</a:t>
            </a:r>
            <a:endParaRPr lang="en-MY" dirty="0"/>
          </a:p>
          <a:p>
            <a:pPr algn="just"/>
            <a:r>
              <a:rPr lang="en-GB" dirty="0"/>
              <a:t>The main modules of this product include:</a:t>
            </a:r>
            <a:endParaRPr lang="en-MY" dirty="0"/>
          </a:p>
          <a:p>
            <a:pPr marL="742950" lvl="1" indent="-285750" algn="just">
              <a:buFont typeface="Wingdings" panose="05000000000000000000" pitchFamily="2" charset="2"/>
              <a:buChar char="§"/>
            </a:pPr>
            <a:r>
              <a:rPr lang="en-GB" dirty="0"/>
              <a:t>Standard Accounting </a:t>
            </a:r>
            <a:r>
              <a:rPr lang="en-GB" dirty="0" smtClean="0"/>
              <a:t>Modules</a:t>
            </a:r>
          </a:p>
          <a:p>
            <a:pPr marL="742950" lvl="1" indent="-285750" algn="just">
              <a:buFont typeface="Wingdings" panose="05000000000000000000" pitchFamily="2" charset="2"/>
              <a:buChar char="§"/>
            </a:pPr>
            <a:r>
              <a:rPr lang="en-GB" dirty="0" smtClean="0"/>
              <a:t>Goods </a:t>
            </a:r>
            <a:r>
              <a:rPr lang="en-GB" dirty="0"/>
              <a:t>and Services </a:t>
            </a:r>
            <a:r>
              <a:rPr lang="en-GB" dirty="0" smtClean="0"/>
              <a:t>Tax (GST)</a:t>
            </a:r>
          </a:p>
          <a:p>
            <a:pPr marL="742950" lvl="1" indent="-285750" algn="just">
              <a:buFont typeface="Wingdings" panose="05000000000000000000" pitchFamily="2" charset="2"/>
              <a:buChar char="§"/>
            </a:pPr>
            <a:r>
              <a:rPr lang="en-GB" i="1" dirty="0" smtClean="0"/>
              <a:t>Zakat</a:t>
            </a:r>
            <a:r>
              <a:rPr lang="en-GB" dirty="0" smtClean="0"/>
              <a:t> </a:t>
            </a:r>
            <a:r>
              <a:rPr lang="en-GB" dirty="0"/>
              <a:t>and </a:t>
            </a:r>
            <a:r>
              <a:rPr lang="en-GB" i="1" dirty="0" err="1" smtClean="0"/>
              <a:t>Wakaf</a:t>
            </a:r>
            <a:r>
              <a:rPr lang="en-GB" dirty="0" smtClean="0"/>
              <a:t>/Endowment</a:t>
            </a:r>
          </a:p>
          <a:p>
            <a:pPr marL="742950" lvl="1" indent="-285750" algn="just">
              <a:buFont typeface="Wingdings" panose="05000000000000000000" pitchFamily="2" charset="2"/>
              <a:buChar char="§"/>
            </a:pPr>
            <a:endParaRPr lang="en-GB" dirty="0"/>
          </a:p>
          <a:p>
            <a:r>
              <a:rPr lang="en-US" b="1" i="1" dirty="0"/>
              <a:t>Standard Accounting Modules</a:t>
            </a:r>
            <a:r>
              <a:rPr lang="en-US" b="1" dirty="0"/>
              <a:t> </a:t>
            </a:r>
            <a:endParaRPr lang="en-MY" sz="1600" b="1" dirty="0"/>
          </a:p>
          <a:p>
            <a:r>
              <a:rPr lang="en-US" b="1" dirty="0"/>
              <a:t>SALIHIN PREMIER </a:t>
            </a:r>
            <a:r>
              <a:rPr lang="en-US" dirty="0"/>
              <a:t>comes with complete package capable of handling and administering all modules of accounting necessary for the successful running of SMEs. </a:t>
            </a:r>
            <a:endParaRPr lang="en-MY" sz="1600" dirty="0"/>
          </a:p>
          <a:p>
            <a:pPr marL="742950" lvl="1" indent="-285750">
              <a:buFont typeface="Wingdings" panose="05000000000000000000" pitchFamily="2" charset="2"/>
              <a:buChar char="§"/>
            </a:pPr>
            <a:r>
              <a:rPr lang="en-GB" dirty="0"/>
              <a:t>General </a:t>
            </a:r>
            <a:r>
              <a:rPr lang="en-GB" dirty="0" smtClean="0"/>
              <a:t>Ledger</a:t>
            </a:r>
          </a:p>
          <a:p>
            <a:pPr marL="742950" lvl="1" indent="-285750">
              <a:buFont typeface="Wingdings" panose="05000000000000000000" pitchFamily="2" charset="2"/>
              <a:buChar char="§"/>
            </a:pPr>
            <a:r>
              <a:rPr lang="en-GB" dirty="0" smtClean="0"/>
              <a:t>Account </a:t>
            </a:r>
            <a:r>
              <a:rPr lang="en-GB" dirty="0"/>
              <a:t>receivable (Sales Order, sales invoice, sales </a:t>
            </a:r>
            <a:r>
              <a:rPr lang="en-GB" dirty="0" smtClean="0"/>
              <a:t>return)</a:t>
            </a:r>
          </a:p>
          <a:p>
            <a:pPr marL="742950" lvl="1" indent="-285750">
              <a:buFont typeface="Wingdings" panose="05000000000000000000" pitchFamily="2" charset="2"/>
              <a:buChar char="§"/>
            </a:pPr>
            <a:r>
              <a:rPr lang="en-GB" dirty="0" smtClean="0"/>
              <a:t>Account </a:t>
            </a:r>
            <a:r>
              <a:rPr lang="en-GB" dirty="0"/>
              <a:t>payable (Purchase Order, Purchase </a:t>
            </a:r>
            <a:r>
              <a:rPr lang="en-GB" dirty="0" smtClean="0"/>
              <a:t>return)</a:t>
            </a:r>
          </a:p>
          <a:p>
            <a:pPr marL="742950" lvl="1" indent="-285750">
              <a:buFont typeface="Wingdings" panose="05000000000000000000" pitchFamily="2" charset="2"/>
              <a:buChar char="§"/>
            </a:pPr>
            <a:r>
              <a:rPr lang="en-GB" dirty="0" smtClean="0"/>
              <a:t>Inventory control</a:t>
            </a:r>
          </a:p>
          <a:p>
            <a:pPr marL="742950" lvl="1" indent="-285750">
              <a:buFont typeface="Wingdings" panose="05000000000000000000" pitchFamily="2" charset="2"/>
              <a:buChar char="§"/>
            </a:pPr>
            <a:r>
              <a:rPr lang="en-GB" dirty="0" smtClean="0"/>
              <a:t>Purchasing</a:t>
            </a:r>
            <a:endParaRPr lang="en-MY" dirty="0"/>
          </a:p>
          <a:p>
            <a:pPr marL="742950" lvl="1" indent="-285750" algn="just">
              <a:buFont typeface="Wingdings" panose="05000000000000000000" pitchFamily="2" charset="2"/>
              <a:buChar char="§"/>
            </a:pPr>
            <a:endParaRPr lang="en-MY" dirty="0"/>
          </a:p>
        </p:txBody>
      </p:sp>
    </p:spTree>
    <p:extLst>
      <p:ext uri="{BB962C8B-B14F-4D97-AF65-F5344CB8AC3E}">
        <p14:creationId xmlns:p14="http://schemas.microsoft.com/office/powerpoint/2010/main" val="812984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Impact" panose="020B0806030902050204" pitchFamily="34" charset="0"/>
              </a:rPr>
              <a:t>  PRODUCT  FEATURES</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3" name="Table 2"/>
          <p:cNvGraphicFramePr>
            <a:graphicFrameLocks noGrp="1"/>
          </p:cNvGraphicFramePr>
          <p:nvPr>
            <p:extLst>
              <p:ext uri="{D42A27DB-BD31-4B8C-83A1-F6EECF244321}">
                <p14:modId xmlns:p14="http://schemas.microsoft.com/office/powerpoint/2010/main" val="3044360594"/>
              </p:ext>
            </p:extLst>
          </p:nvPr>
        </p:nvGraphicFramePr>
        <p:xfrm>
          <a:off x="1524000" y="1066800"/>
          <a:ext cx="6705600" cy="4691520"/>
        </p:xfrm>
        <a:graphic>
          <a:graphicData uri="http://schemas.openxmlformats.org/drawingml/2006/table">
            <a:tbl>
              <a:tblPr firstRow="1" bandRow="1">
                <a:tableStyleId>{93296810-A885-4BE3-A3E7-6D5BEEA58F35}</a:tableStyleId>
              </a:tblPr>
              <a:tblGrid>
                <a:gridCol w="543697"/>
                <a:gridCol w="4866503"/>
                <a:gridCol w="1295400"/>
              </a:tblGrid>
              <a:tr h="360000">
                <a:tc>
                  <a:txBody>
                    <a:bodyPr/>
                    <a:lstStyle/>
                    <a:p>
                      <a:pPr algn="ctr"/>
                      <a:r>
                        <a:rPr lang="en-US" sz="1400" dirty="0" smtClean="0">
                          <a:solidFill>
                            <a:schemeClr val="tx1"/>
                          </a:solidFill>
                        </a:rPr>
                        <a:t>#</a:t>
                      </a:r>
                      <a:endParaRPr lang="en-MY" sz="1400" dirty="0">
                        <a:solidFill>
                          <a:schemeClr val="tx1"/>
                        </a:solidFill>
                      </a:endParaRPr>
                    </a:p>
                  </a:txBody>
                  <a:tcPr/>
                </a:tc>
                <a:tc>
                  <a:txBody>
                    <a:bodyPr/>
                    <a:lstStyle/>
                    <a:p>
                      <a:r>
                        <a:rPr lang="en-US" sz="1400" dirty="0" smtClean="0">
                          <a:solidFill>
                            <a:schemeClr val="tx1"/>
                          </a:solidFill>
                        </a:rPr>
                        <a:t>INVENTORY</a:t>
                      </a:r>
                      <a:endParaRPr lang="en-MY" sz="1400" dirty="0">
                        <a:solidFill>
                          <a:schemeClr val="tx1"/>
                        </a:solidFill>
                      </a:endParaRPr>
                    </a:p>
                  </a:txBody>
                  <a:tcPr/>
                </a:tc>
                <a:tc>
                  <a:txBody>
                    <a:bodyPr/>
                    <a:lstStyle/>
                    <a:p>
                      <a:pPr algn="ctr"/>
                      <a:r>
                        <a:rPr lang="en-US" sz="1400" dirty="0" smtClean="0">
                          <a:solidFill>
                            <a:schemeClr val="tx1"/>
                          </a:solidFill>
                        </a:rPr>
                        <a:t>Tick (</a:t>
                      </a:r>
                      <a:r>
                        <a:rPr lang="en-US"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View</a:t>
                      </a:r>
                      <a:r>
                        <a:rPr lang="en-US" sz="1400" baseline="0" dirty="0" smtClean="0">
                          <a:solidFill>
                            <a:schemeClr val="tx1"/>
                          </a:solidFill>
                        </a:rPr>
                        <a:t> inventory item</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Manage</a:t>
                      </a:r>
                      <a:r>
                        <a:rPr lang="en-US" sz="1400" baseline="0" dirty="0" smtClean="0">
                          <a:solidFill>
                            <a:schemeClr val="tx1"/>
                          </a:solidFill>
                        </a:rPr>
                        <a:t> stock levels/stock check </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3.</a:t>
                      </a:r>
                      <a:endParaRPr lang="en-MY" sz="1400" dirty="0">
                        <a:solidFill>
                          <a:schemeClr val="tx1"/>
                        </a:solidFill>
                      </a:endParaRPr>
                    </a:p>
                  </a:txBody>
                  <a:tcPr/>
                </a:tc>
                <a:tc>
                  <a:txBody>
                    <a:bodyPr/>
                    <a:lstStyle/>
                    <a:p>
                      <a:r>
                        <a:rPr lang="en-US" sz="1400" dirty="0" smtClean="0">
                          <a:solidFill>
                            <a:schemeClr val="tx1"/>
                          </a:solidFill>
                        </a:rPr>
                        <a:t>Track sales orders and back orders</a:t>
                      </a:r>
                      <a:endParaRPr lang="en-MY" sz="140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400" dirty="0" smtClean="0">
                          <a:solidFill>
                            <a:schemeClr val="tx1"/>
                          </a:solidFill>
                          <a:sym typeface="Wingdings 2"/>
                        </a:rPr>
                        <a:t></a:t>
                      </a:r>
                    </a:p>
                  </a:txBody>
                  <a:tcPr/>
                </a:tc>
              </a:tr>
              <a:tr h="360000">
                <a:tc>
                  <a:txBody>
                    <a:bodyPr/>
                    <a:lstStyle/>
                    <a:p>
                      <a:pPr algn="l"/>
                      <a:r>
                        <a:rPr lang="en-US" sz="1400" b="0" dirty="0" smtClean="0">
                          <a:solidFill>
                            <a:schemeClr val="tx1"/>
                          </a:solidFill>
                        </a:rPr>
                        <a:t>4.</a:t>
                      </a:r>
                      <a:endParaRPr lang="en-MY" sz="1400" b="0" dirty="0">
                        <a:solidFill>
                          <a:schemeClr val="tx1"/>
                        </a:solidFill>
                      </a:endParaRPr>
                    </a:p>
                  </a:txBody>
                  <a:tcPr/>
                </a:tc>
                <a:tc>
                  <a:txBody>
                    <a:bodyPr/>
                    <a:lstStyle/>
                    <a:p>
                      <a:r>
                        <a:rPr lang="en-US" sz="1400" b="0" dirty="0" smtClean="0">
                          <a:solidFill>
                            <a:schemeClr val="tx1"/>
                          </a:solidFill>
                        </a:rPr>
                        <a:t>Support multi warehouse</a:t>
                      </a:r>
                      <a:endParaRPr lang="en-MY" sz="1400" b="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400" dirty="0" smtClean="0">
                          <a:solidFill>
                            <a:schemeClr val="tx1"/>
                          </a:solidFill>
                          <a:sym typeface="Wingdings 2"/>
                        </a:rPr>
                        <a:t></a:t>
                      </a:r>
                    </a:p>
                  </a:txBody>
                  <a:tcPr/>
                </a:tc>
              </a:tr>
              <a:tr h="360000">
                <a:tc>
                  <a:txBody>
                    <a:bodyPr/>
                    <a:lstStyle/>
                    <a:p>
                      <a:pPr algn="ctr"/>
                      <a:r>
                        <a:rPr lang="en-US" sz="1400" b="1" dirty="0" smtClean="0">
                          <a:solidFill>
                            <a:schemeClr val="tx1"/>
                          </a:solidFill>
                        </a:rPr>
                        <a:t>#</a:t>
                      </a:r>
                      <a:endParaRPr lang="en-MY" sz="1400" b="1" dirty="0">
                        <a:solidFill>
                          <a:schemeClr val="tx1"/>
                        </a:solidFill>
                      </a:endParaRPr>
                    </a:p>
                  </a:txBody>
                  <a:tcPr/>
                </a:tc>
                <a:tc>
                  <a:txBody>
                    <a:bodyPr/>
                    <a:lstStyle/>
                    <a:p>
                      <a:r>
                        <a:rPr lang="en-US" sz="1400" b="1" dirty="0" smtClean="0">
                          <a:solidFill>
                            <a:schemeClr val="tx1"/>
                          </a:solidFill>
                        </a:rPr>
                        <a:t>PROCESS</a:t>
                      </a:r>
                      <a:r>
                        <a:rPr lang="en-US" sz="1400" b="1" baseline="0" dirty="0" smtClean="0">
                          <a:solidFill>
                            <a:schemeClr val="tx1"/>
                          </a:solidFill>
                        </a:rPr>
                        <a:t> SALES</a:t>
                      </a:r>
                      <a:endParaRPr lang="en-MY" sz="1400" b="1" dirty="0">
                        <a:solidFill>
                          <a:schemeClr val="tx1"/>
                        </a:solidFill>
                      </a:endParaRPr>
                    </a:p>
                  </a:txBody>
                  <a:tcPr/>
                </a:tc>
                <a:tc>
                  <a:txBody>
                    <a:bodyPr/>
                    <a:lstStyle/>
                    <a:p>
                      <a:pPr algn="ctr"/>
                      <a:endParaRPr lang="en-MY" sz="1400" dirty="0">
                        <a:solidFill>
                          <a:schemeClr val="tx1"/>
                        </a:solidFill>
                      </a:endParaRPr>
                    </a:p>
                  </a:txBody>
                  <a:tcPr/>
                </a:tc>
              </a:tr>
              <a:tr h="360000">
                <a:tc>
                  <a:txBody>
                    <a:bodyPr/>
                    <a:lstStyle/>
                    <a:p>
                      <a:r>
                        <a:rPr lang="en-US" sz="1400" dirty="0" smtClean="0">
                          <a:solidFill>
                            <a:schemeClr val="tx1"/>
                          </a:solidFill>
                        </a:rPr>
                        <a:t>1.</a:t>
                      </a:r>
                      <a:endParaRPr lang="en-MY" sz="1400" dirty="0">
                        <a:solidFill>
                          <a:schemeClr val="tx1"/>
                        </a:solidFill>
                      </a:endParaRPr>
                    </a:p>
                  </a:txBody>
                  <a:tcPr/>
                </a:tc>
                <a:tc>
                  <a:txBody>
                    <a:bodyPr/>
                    <a:lstStyle/>
                    <a:p>
                      <a:r>
                        <a:rPr lang="en-US" sz="1400" dirty="0" smtClean="0">
                          <a:solidFill>
                            <a:schemeClr val="tx1"/>
                          </a:solidFill>
                        </a:rPr>
                        <a:t>Manage</a:t>
                      </a:r>
                      <a:r>
                        <a:rPr lang="en-US" sz="1400" baseline="0" dirty="0" smtClean="0">
                          <a:solidFill>
                            <a:schemeClr val="tx1"/>
                          </a:solidFill>
                        </a:rPr>
                        <a:t> multiple currencies (debtors and creditors)</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r>
                        <a:rPr lang="en-US" sz="1400" dirty="0" smtClean="0">
                          <a:solidFill>
                            <a:schemeClr val="tx1"/>
                          </a:solidFill>
                        </a:rPr>
                        <a:t>2.</a:t>
                      </a:r>
                      <a:endParaRPr lang="en-MY" sz="1400" dirty="0">
                        <a:solidFill>
                          <a:schemeClr val="tx1"/>
                        </a:solidFill>
                      </a:endParaRPr>
                    </a:p>
                  </a:txBody>
                  <a:tcPr/>
                </a:tc>
                <a:tc>
                  <a:txBody>
                    <a:bodyPr/>
                    <a:lstStyle/>
                    <a:p>
                      <a:r>
                        <a:rPr lang="en-US" sz="1400" dirty="0" smtClean="0">
                          <a:solidFill>
                            <a:schemeClr val="tx1"/>
                          </a:solidFill>
                        </a:rPr>
                        <a:t>Manage credit notes</a:t>
                      </a:r>
                      <a:endParaRPr lang="en-MY" sz="140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tc>
              </a:tr>
              <a:tr h="360000">
                <a:tc>
                  <a:txBody>
                    <a:bodyPr/>
                    <a:lstStyle/>
                    <a:p>
                      <a:pPr algn="l"/>
                      <a:r>
                        <a:rPr lang="en-US" sz="1400" b="0" dirty="0" smtClean="0">
                          <a:solidFill>
                            <a:schemeClr val="tx1"/>
                          </a:solidFill>
                        </a:rPr>
                        <a:t>3.</a:t>
                      </a:r>
                      <a:endParaRPr lang="en-MY" sz="1400" b="0" dirty="0">
                        <a:solidFill>
                          <a:schemeClr val="tx1"/>
                        </a:solidFill>
                      </a:endParaRPr>
                    </a:p>
                  </a:txBody>
                  <a:tcPr/>
                </a:tc>
                <a:tc>
                  <a:txBody>
                    <a:bodyPr/>
                    <a:lstStyle/>
                    <a:p>
                      <a:r>
                        <a:rPr lang="en-US" sz="1400" b="0" dirty="0" smtClean="0">
                          <a:solidFill>
                            <a:schemeClr val="tx1"/>
                          </a:solidFill>
                        </a:rPr>
                        <a:t>Two (2) types of invoice template i.e. Tax</a:t>
                      </a:r>
                      <a:r>
                        <a:rPr lang="en-US" sz="1400" b="0" baseline="0" dirty="0" smtClean="0">
                          <a:solidFill>
                            <a:schemeClr val="tx1"/>
                          </a:solidFill>
                        </a:rPr>
                        <a:t> Invoice (GST registered) and normal Sales Invoice (non-GST registered company)</a:t>
                      </a:r>
                      <a:endParaRPr lang="en-MY" sz="1400" b="0" dirty="0">
                        <a:solidFill>
                          <a:schemeClr val="tx1"/>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MY" sz="1400" dirty="0" smtClean="0">
                          <a:solidFill>
                            <a:schemeClr val="tx1"/>
                          </a:solidFill>
                          <a:sym typeface="Wingdings 2"/>
                        </a:rPr>
                        <a:t></a:t>
                      </a:r>
                      <a:endParaRPr lang="en-MY" sz="1400" dirty="0" smtClean="0">
                        <a:solidFill>
                          <a:schemeClr val="tx1"/>
                        </a:solidFill>
                      </a:endParaRPr>
                    </a:p>
                    <a:p>
                      <a:pPr algn="ctr"/>
                      <a:endParaRPr lang="en-MY" sz="1400" dirty="0">
                        <a:solidFill>
                          <a:schemeClr val="tx1"/>
                        </a:solidFill>
                      </a:endParaRPr>
                    </a:p>
                  </a:txBody>
                  <a:tcPr anchor="ctr"/>
                </a:tc>
              </a:tr>
              <a:tr h="360000">
                <a:tc>
                  <a:txBody>
                    <a:bodyPr/>
                    <a:lstStyle/>
                    <a:p>
                      <a:pPr algn="l"/>
                      <a:r>
                        <a:rPr lang="en-US" sz="1400" b="0" dirty="0" smtClean="0">
                          <a:solidFill>
                            <a:schemeClr val="tx1"/>
                          </a:solidFill>
                        </a:rPr>
                        <a:t>4.</a:t>
                      </a:r>
                      <a:endParaRPr lang="en-MY" sz="1400" b="0" dirty="0">
                        <a:solidFill>
                          <a:schemeClr val="tx1"/>
                        </a:solidFill>
                      </a:endParaRPr>
                    </a:p>
                  </a:txBody>
                  <a:tcPr/>
                </a:tc>
                <a:tc>
                  <a:txBody>
                    <a:bodyPr/>
                    <a:lstStyle/>
                    <a:p>
                      <a:r>
                        <a:rPr lang="en-US" sz="1400" b="0" dirty="0" smtClean="0">
                          <a:solidFill>
                            <a:schemeClr val="tx1"/>
                          </a:solidFill>
                        </a:rPr>
                        <a:t>Get your</a:t>
                      </a:r>
                      <a:r>
                        <a:rPr lang="en-US" sz="1400" b="0" baseline="0" dirty="0" smtClean="0">
                          <a:solidFill>
                            <a:schemeClr val="tx1"/>
                          </a:solidFill>
                        </a:rPr>
                        <a:t> invoices paid fast (online payment features)</a:t>
                      </a:r>
                      <a:endParaRPr lang="en-MY" sz="1400" b="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nchor="ctr"/>
                </a:tc>
              </a:tr>
              <a:tr h="360000">
                <a:tc>
                  <a:txBody>
                    <a:bodyPr/>
                    <a:lstStyle/>
                    <a:p>
                      <a:pPr algn="l"/>
                      <a:r>
                        <a:rPr lang="en-US" sz="1400" b="0" dirty="0" smtClean="0">
                          <a:solidFill>
                            <a:schemeClr val="tx1"/>
                          </a:solidFill>
                        </a:rPr>
                        <a:t>5.</a:t>
                      </a:r>
                      <a:endParaRPr lang="en-MY" sz="1400" b="0" dirty="0">
                        <a:solidFill>
                          <a:schemeClr val="tx1"/>
                        </a:solidFill>
                      </a:endParaRPr>
                    </a:p>
                  </a:txBody>
                  <a:tcPr/>
                </a:tc>
                <a:tc>
                  <a:txBody>
                    <a:bodyPr/>
                    <a:lstStyle/>
                    <a:p>
                      <a:r>
                        <a:rPr lang="en-US" sz="1400" b="0" dirty="0" smtClean="0">
                          <a:solidFill>
                            <a:schemeClr val="tx1"/>
                          </a:solidFill>
                        </a:rPr>
                        <a:t>Customer ageing </a:t>
                      </a:r>
                      <a:endParaRPr lang="en-MY" sz="1400" b="0" dirty="0">
                        <a:solidFill>
                          <a:schemeClr val="tx1"/>
                        </a:solidFill>
                      </a:endParaRPr>
                    </a:p>
                  </a:txBody>
                  <a:tcPr/>
                </a:tc>
                <a:tc>
                  <a:txBody>
                    <a:bodyPr/>
                    <a:lstStyle/>
                    <a:p>
                      <a:pPr algn="ctr"/>
                      <a:r>
                        <a:rPr lang="en-MY" sz="1400" smtClean="0">
                          <a:solidFill>
                            <a:schemeClr val="tx1"/>
                          </a:solidFill>
                          <a:sym typeface="Wingdings 2"/>
                        </a:rPr>
                        <a:t></a:t>
                      </a:r>
                      <a:endParaRPr lang="en-MY" sz="1400" dirty="0">
                        <a:solidFill>
                          <a:schemeClr val="tx1"/>
                        </a:solidFill>
                      </a:endParaRPr>
                    </a:p>
                  </a:txBody>
                  <a:tcPr anchor="ctr"/>
                </a:tc>
              </a:tr>
              <a:tr h="360000">
                <a:tc>
                  <a:txBody>
                    <a:bodyPr/>
                    <a:lstStyle/>
                    <a:p>
                      <a:pPr algn="l"/>
                      <a:r>
                        <a:rPr lang="en-US" sz="1400" b="0" dirty="0" smtClean="0">
                          <a:solidFill>
                            <a:schemeClr val="tx1"/>
                          </a:solidFill>
                        </a:rPr>
                        <a:t>6.</a:t>
                      </a:r>
                      <a:endParaRPr lang="en-MY" sz="1400" b="0" dirty="0">
                        <a:solidFill>
                          <a:schemeClr val="tx1"/>
                        </a:solidFill>
                      </a:endParaRPr>
                    </a:p>
                  </a:txBody>
                  <a:tcPr/>
                </a:tc>
                <a:tc>
                  <a:txBody>
                    <a:bodyPr/>
                    <a:lstStyle/>
                    <a:p>
                      <a:r>
                        <a:rPr lang="en-US" sz="1400" b="0" dirty="0" smtClean="0">
                          <a:solidFill>
                            <a:schemeClr val="tx1"/>
                          </a:solidFill>
                        </a:rPr>
                        <a:t>AR open position</a:t>
                      </a:r>
                      <a:endParaRPr lang="en-MY" sz="1400" b="0" dirty="0">
                        <a:solidFill>
                          <a:schemeClr val="tx1"/>
                        </a:solidFill>
                      </a:endParaRPr>
                    </a:p>
                  </a:txBody>
                  <a:tcPr/>
                </a:tc>
                <a:tc>
                  <a:txBody>
                    <a:bodyPr/>
                    <a:lstStyle/>
                    <a:p>
                      <a:pPr algn="ctr"/>
                      <a:r>
                        <a:rPr lang="en-MY" sz="1400" dirty="0" smtClean="0">
                          <a:solidFill>
                            <a:schemeClr val="tx1"/>
                          </a:solidFill>
                          <a:sym typeface="Wingdings 2"/>
                        </a:rPr>
                        <a:t></a:t>
                      </a:r>
                      <a:endParaRPr lang="en-MY" sz="1400" dirty="0">
                        <a:solidFill>
                          <a:schemeClr val="tx1"/>
                        </a:solidFill>
                      </a:endParaRPr>
                    </a:p>
                  </a:txBody>
                  <a:tcPr anchor="ctr"/>
                </a:tc>
              </a:tr>
            </a:tbl>
          </a:graphicData>
        </a:graphic>
      </p:graphicFrame>
    </p:spTree>
    <p:extLst>
      <p:ext uri="{BB962C8B-B14F-4D97-AF65-F5344CB8AC3E}">
        <p14:creationId xmlns:p14="http://schemas.microsoft.com/office/powerpoint/2010/main" val="13353421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743200"/>
            <a:ext cx="9906000" cy="990600"/>
          </a:xfrm>
          <a:prstGeom prst="rect">
            <a:avLst/>
          </a:prstGeom>
          <a:solidFill>
            <a:srgbClr val="9C08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600" b="1" dirty="0">
                <a:solidFill>
                  <a:schemeClr val="bg1"/>
                </a:solidFill>
                <a:latin typeface="Bradley Hand ITC" panose="03070402050302030203" pitchFamily="66" charset="0"/>
              </a:rPr>
              <a:t>Thank </a:t>
            </a:r>
            <a:r>
              <a:rPr lang="en-US" sz="9600" b="1" dirty="0" smtClean="0">
                <a:solidFill>
                  <a:schemeClr val="bg1"/>
                </a:solidFill>
                <a:latin typeface="Bradley Hand ITC" panose="03070402050302030203" pitchFamily="66" charset="0"/>
              </a:rPr>
              <a:t>You</a:t>
            </a:r>
            <a:endParaRPr lang="en-US" sz="9600" b="1" dirty="0">
              <a:solidFill>
                <a:schemeClr val="bg1"/>
              </a:solidFill>
              <a:latin typeface="Bradley Hand ITC" panose="03070402050302030203" pitchFamily="66" charset="0"/>
            </a:endParaRPr>
          </a:p>
        </p:txBody>
      </p:sp>
      <p:pic>
        <p:nvPicPr>
          <p:cNvPr id="12"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4423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29575"/>
            <a:ext cx="6953249" cy="532425"/>
          </a:xfrm>
          <a:ln w="28575">
            <a:solidFill>
              <a:srgbClr val="9C08AC"/>
            </a:solidFill>
          </a:ln>
        </p:spPr>
        <p:txBody>
          <a:bodyPr>
            <a:noAutofit/>
          </a:bodyPr>
          <a:lstStyle/>
          <a:p>
            <a:pPr algn="l"/>
            <a:r>
              <a:rPr lang="en-US" sz="3600" b="1" dirty="0" smtClean="0">
                <a:latin typeface="Impact" panose="020B0806030902050204" pitchFamily="34" charset="0"/>
              </a:rPr>
              <a:t>  PRODUCT DESCRIPTION </a:t>
            </a:r>
            <a:r>
              <a:rPr lang="en-US" sz="3600" b="1" dirty="0" err="1" smtClean="0">
                <a:latin typeface="Impact" panose="020B0806030902050204" pitchFamily="34" charset="0"/>
              </a:rPr>
              <a:t>con’t</a:t>
            </a:r>
            <a:r>
              <a:rPr lang="en-US" sz="3600" b="1" dirty="0" smtClean="0">
                <a:latin typeface="Impact" panose="020B0806030902050204" pitchFamily="34" charset="0"/>
              </a:rPr>
              <a:t>..</a:t>
            </a:r>
            <a:endParaRPr lang="en-GB" sz="3600" dirty="0">
              <a:solidFill>
                <a:srgbClr val="0000CC"/>
              </a:solidFill>
              <a:latin typeface="Impact" panose="020B0806030902050204" pitchFamily="34" charset="0"/>
            </a:endParaRPr>
          </a:p>
        </p:txBody>
      </p:sp>
      <p:pic>
        <p:nvPicPr>
          <p:cNvPr id="7" name="Picture 3" descr="P:\abstract icons\Abstract-Colorful-Design-Elements-Vector-Set_3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81849" y="-381001"/>
            <a:ext cx="1047750" cy="1295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228600" y="914400"/>
            <a:ext cx="9220200" cy="5632311"/>
          </a:xfrm>
          <a:prstGeom prst="rect">
            <a:avLst/>
          </a:prstGeom>
        </p:spPr>
        <p:txBody>
          <a:bodyPr wrap="square">
            <a:spAutoFit/>
          </a:bodyPr>
          <a:lstStyle/>
          <a:p>
            <a:pPr algn="just"/>
            <a:r>
              <a:rPr lang="en-GB" b="1" dirty="0"/>
              <a:t>SALIHIN PREMIER </a:t>
            </a:r>
            <a:r>
              <a:rPr lang="en-GB" dirty="0"/>
              <a:t>is</a:t>
            </a:r>
            <a:r>
              <a:rPr lang="en-GB" b="1" dirty="0"/>
              <a:t> </a:t>
            </a:r>
            <a:r>
              <a:rPr lang="en-GB" dirty="0"/>
              <a:t>GST compliant. The GST package capable of handling GST requirements. It is simple and yet efficient and effective in accommodating changes affecting invoicing and billing systems of the business process. Accurate and complete returns, reports and forms can be generated with ease to facilitate payments and refunds, audits and timely submissions of GST. </a:t>
            </a:r>
            <a:r>
              <a:rPr lang="en-GB" b="1" dirty="0"/>
              <a:t>SALIHIN PREMIER </a:t>
            </a:r>
            <a:r>
              <a:rPr lang="en-GB" dirty="0"/>
              <a:t>has innovative internal checking and auditing system to ensure that GST returns meet all the statutory requirements. </a:t>
            </a:r>
            <a:endParaRPr lang="en-MY" dirty="0"/>
          </a:p>
          <a:p>
            <a:pPr marL="742950" lvl="1" indent="-285750">
              <a:buFont typeface="Wingdings" panose="05000000000000000000" pitchFamily="2" charset="2"/>
              <a:buChar char="§"/>
            </a:pPr>
            <a:r>
              <a:rPr lang="en-US" dirty="0"/>
              <a:t>GST </a:t>
            </a:r>
            <a:r>
              <a:rPr lang="en-US" dirty="0" smtClean="0"/>
              <a:t>Invoices</a:t>
            </a:r>
          </a:p>
          <a:p>
            <a:pPr marL="742950" lvl="1" indent="-285750">
              <a:buFont typeface="Wingdings" panose="05000000000000000000" pitchFamily="2" charset="2"/>
              <a:buChar char="§"/>
            </a:pPr>
            <a:r>
              <a:rPr lang="en-US" dirty="0" smtClean="0"/>
              <a:t>GST </a:t>
            </a:r>
            <a:r>
              <a:rPr lang="en-US" dirty="0"/>
              <a:t>Reports  </a:t>
            </a:r>
          </a:p>
          <a:p>
            <a:pPr marL="742950" lvl="1" indent="-285750">
              <a:buFont typeface="Wingdings" panose="05000000000000000000" pitchFamily="2" charset="2"/>
              <a:buChar char="§"/>
            </a:pPr>
            <a:r>
              <a:rPr lang="en-US" dirty="0" smtClean="0"/>
              <a:t>GST </a:t>
            </a:r>
            <a:r>
              <a:rPr lang="en-US" dirty="0"/>
              <a:t>GAF </a:t>
            </a:r>
            <a:r>
              <a:rPr lang="en-US" dirty="0" smtClean="0"/>
              <a:t>file</a:t>
            </a:r>
          </a:p>
          <a:p>
            <a:pPr marL="742950" lvl="1" indent="-285750">
              <a:buFont typeface="Wingdings" panose="05000000000000000000" pitchFamily="2" charset="2"/>
              <a:buChar char="§"/>
            </a:pPr>
            <a:r>
              <a:rPr lang="en-US" dirty="0" smtClean="0"/>
              <a:t>GST </a:t>
            </a:r>
            <a:r>
              <a:rPr lang="en-US" dirty="0"/>
              <a:t>Return Forms (GST 03)</a:t>
            </a:r>
            <a:endParaRPr lang="en-MY" sz="1600" dirty="0"/>
          </a:p>
          <a:p>
            <a:r>
              <a:rPr lang="en-US" b="1" i="1" dirty="0"/>
              <a:t>Zakat Solution and </a:t>
            </a:r>
            <a:r>
              <a:rPr lang="en-US" b="1" i="1" dirty="0" err="1"/>
              <a:t>Wakaf</a:t>
            </a:r>
            <a:r>
              <a:rPr lang="en-US" b="1" i="1" dirty="0"/>
              <a:t>/Endowment</a:t>
            </a:r>
            <a:endParaRPr lang="en-MY" sz="1600" b="1" dirty="0"/>
          </a:p>
          <a:p>
            <a:pPr algn="just"/>
            <a:r>
              <a:rPr lang="en-US" dirty="0"/>
              <a:t>The </a:t>
            </a:r>
            <a:r>
              <a:rPr lang="en-US" i="1" dirty="0"/>
              <a:t>Zakat and </a:t>
            </a:r>
            <a:r>
              <a:rPr lang="en-US" i="1" dirty="0" err="1"/>
              <a:t>Wakaf</a:t>
            </a:r>
            <a:r>
              <a:rPr lang="en-US" dirty="0"/>
              <a:t> modules</a:t>
            </a:r>
            <a:r>
              <a:rPr lang="en-US" b="1" dirty="0"/>
              <a:t> </a:t>
            </a:r>
            <a:r>
              <a:rPr lang="en-US" dirty="0"/>
              <a:t>makes it easier than ever for Muslim businesses, corporations and </a:t>
            </a:r>
            <a:r>
              <a:rPr lang="en-US" dirty="0" err="1"/>
              <a:t>organisations</a:t>
            </a:r>
            <a:r>
              <a:rPr lang="en-US" dirty="0"/>
              <a:t> to fulfil their obligatory and voluntary charities. Amount of </a:t>
            </a:r>
            <a:r>
              <a:rPr lang="en-US" i="1" dirty="0"/>
              <a:t>zakat </a:t>
            </a:r>
            <a:r>
              <a:rPr lang="en-US" dirty="0"/>
              <a:t>to be paid can be determined without difficulty. The </a:t>
            </a:r>
            <a:r>
              <a:rPr lang="en-US" i="1" dirty="0" err="1"/>
              <a:t>wakaf</a:t>
            </a:r>
            <a:r>
              <a:rPr lang="en-US" i="1" dirty="0"/>
              <a:t> </a:t>
            </a:r>
            <a:r>
              <a:rPr lang="en-US" dirty="0"/>
              <a:t>module helps both Muslims and non-Muslims to make provisions for perpetual or short-term charities/endowments. </a:t>
            </a:r>
            <a:endParaRPr lang="en-MY" sz="1600" dirty="0"/>
          </a:p>
          <a:p>
            <a:pPr marL="742950" lvl="1" indent="-285750">
              <a:buFont typeface="Wingdings" panose="05000000000000000000" pitchFamily="2" charset="2"/>
              <a:buChar char="§"/>
            </a:pPr>
            <a:r>
              <a:rPr lang="en-US" dirty="0"/>
              <a:t>Auto </a:t>
            </a:r>
            <a:r>
              <a:rPr lang="en-US" i="1" dirty="0"/>
              <a:t>zakat</a:t>
            </a:r>
            <a:r>
              <a:rPr lang="en-US" dirty="0"/>
              <a:t> </a:t>
            </a:r>
            <a:r>
              <a:rPr lang="en-US" dirty="0" smtClean="0"/>
              <a:t>calculation</a:t>
            </a:r>
          </a:p>
          <a:p>
            <a:pPr marL="742950" lvl="1" indent="-285750">
              <a:buFont typeface="Wingdings" panose="05000000000000000000" pitchFamily="2" charset="2"/>
              <a:buChar char="§"/>
            </a:pPr>
            <a:r>
              <a:rPr lang="en-US" i="1" dirty="0" smtClean="0"/>
              <a:t>Zakat</a:t>
            </a:r>
            <a:r>
              <a:rPr lang="en-US" dirty="0" smtClean="0"/>
              <a:t> </a:t>
            </a:r>
            <a:r>
              <a:rPr lang="en-US" dirty="0"/>
              <a:t>Report/Statement </a:t>
            </a:r>
          </a:p>
          <a:p>
            <a:pPr marL="742950" lvl="1" indent="-285750">
              <a:buFont typeface="Wingdings" panose="05000000000000000000" pitchFamily="2" charset="2"/>
              <a:buChar char="§"/>
            </a:pPr>
            <a:r>
              <a:rPr lang="en-US" dirty="0" smtClean="0"/>
              <a:t>Auto-calculation</a:t>
            </a:r>
            <a:r>
              <a:rPr lang="en-US" i="1" dirty="0" smtClean="0"/>
              <a:t> </a:t>
            </a:r>
            <a:r>
              <a:rPr lang="en-US" i="1" dirty="0" err="1"/>
              <a:t>wakaf</a:t>
            </a:r>
            <a:r>
              <a:rPr lang="en-US" i="1" dirty="0"/>
              <a:t>/endowment</a:t>
            </a:r>
            <a:r>
              <a:rPr lang="en-US" dirty="0"/>
              <a:t> </a:t>
            </a:r>
          </a:p>
          <a:p>
            <a:pPr marL="742950" lvl="1" indent="-285750">
              <a:buFont typeface="Wingdings" panose="05000000000000000000" pitchFamily="2" charset="2"/>
              <a:buChar char="§"/>
            </a:pPr>
            <a:r>
              <a:rPr lang="en-US" dirty="0" smtClean="0"/>
              <a:t>Auto-generate </a:t>
            </a:r>
            <a:r>
              <a:rPr lang="en-US" dirty="0"/>
              <a:t>letter to </a:t>
            </a:r>
            <a:r>
              <a:rPr lang="en-US" i="1" dirty="0" err="1"/>
              <a:t>wakaf</a:t>
            </a:r>
            <a:r>
              <a:rPr lang="en-US" dirty="0"/>
              <a:t> institutions/approved institutions</a:t>
            </a:r>
            <a:endParaRPr lang="en-MY" sz="1600" dirty="0"/>
          </a:p>
          <a:p>
            <a:pPr lvl="1" algn="just"/>
            <a:endParaRPr lang="en-MY" dirty="0"/>
          </a:p>
        </p:txBody>
      </p:sp>
    </p:spTree>
    <p:extLst>
      <p:ext uri="{BB962C8B-B14F-4D97-AF65-F5344CB8AC3E}">
        <p14:creationId xmlns:p14="http://schemas.microsoft.com/office/powerpoint/2010/main" val="2978884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2590800"/>
            <a:ext cx="8915400" cy="1143000"/>
          </a:xfrm>
        </p:spPr>
        <p:txBody>
          <a:bodyPr/>
          <a:lstStyle/>
          <a:p>
            <a:r>
              <a:rPr lang="en-US" dirty="0" smtClean="0">
                <a:latin typeface="Impact" panose="020B0806030902050204" pitchFamily="34" charset="0"/>
              </a:rPr>
              <a:t>SINGLE USER PACKAGE</a:t>
            </a:r>
            <a:endParaRPr lang="ms-MY" dirty="0">
              <a:latin typeface="Impact" panose="020B0806030902050204" pitchFamily="34" charset="0"/>
            </a:endParaRPr>
          </a:p>
        </p:txBody>
      </p:sp>
      <p:sp>
        <p:nvSpPr>
          <p:cNvPr id="4" name="Footer Placeholder 3"/>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E1E543DF-35F0-4012-9183-19A34E601E51}" type="datetime1">
              <a:rPr lang="ms-MY" smtClean="0"/>
              <a:t>03/09/2014</a:t>
            </a:fld>
            <a:endParaRPr lang="ms-MY"/>
          </a:p>
        </p:txBody>
      </p:sp>
      <p:sp>
        <p:nvSpPr>
          <p:cNvPr id="6" name="Title 1"/>
          <p:cNvSpPr txBox="1">
            <a:spLocks/>
          </p:cNvSpPr>
          <p:nvPr/>
        </p:nvSpPr>
        <p:spPr>
          <a:xfrm>
            <a:off x="228600" y="229575"/>
            <a:ext cx="6953249" cy="532425"/>
          </a:xfrm>
          <a:prstGeom prst="rect">
            <a:avLst/>
          </a:prstGeom>
          <a:ln w="28575">
            <a:solidFill>
              <a:srgbClr val="9C08AC"/>
            </a:solidFill>
          </a:ln>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3600" b="1" dirty="0" smtClean="0">
                <a:latin typeface="+mn-lt"/>
              </a:rPr>
              <a:t>  </a:t>
            </a:r>
            <a:r>
              <a:rPr lang="en-US" sz="3600" b="1" dirty="0" smtClean="0">
                <a:latin typeface="Impact" panose="020B0806030902050204" pitchFamily="34" charset="0"/>
              </a:rPr>
              <a:t>PRICING   </a:t>
            </a:r>
            <a:endParaRPr lang="en-GB" sz="3600" dirty="0">
              <a:solidFill>
                <a:srgbClr val="0000CC"/>
              </a:solidFill>
              <a:latin typeface="Impact" panose="020B0806030902050204" pitchFamily="34" charset="0"/>
            </a:endParaRPr>
          </a:p>
        </p:txBody>
      </p:sp>
    </p:spTree>
    <p:extLst>
      <p:ext uri="{BB962C8B-B14F-4D97-AF65-F5344CB8AC3E}">
        <p14:creationId xmlns:p14="http://schemas.microsoft.com/office/powerpoint/2010/main" val="2104848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5500" y="4809728"/>
            <a:ext cx="7346950" cy="1591072"/>
          </a:xfrm>
        </p:spPr>
        <p:txBody>
          <a:bodyPr>
            <a:normAutofit/>
          </a:bodyPr>
          <a:lstStyle/>
          <a:p>
            <a:r>
              <a:rPr lang="en-US" sz="4000" dirty="0" smtClean="0">
                <a:latin typeface="Impact" panose="020B0806030902050204" pitchFamily="34" charset="0"/>
              </a:rPr>
              <a:t>Normal Price</a:t>
            </a:r>
            <a:r>
              <a:rPr lang="en-US" sz="4000" dirty="0">
                <a:latin typeface="Impact" panose="020B0806030902050204" pitchFamily="34" charset="0"/>
              </a:rPr>
              <a:t> </a:t>
            </a:r>
            <a:r>
              <a:rPr lang="en-US" sz="4000" dirty="0" smtClean="0">
                <a:latin typeface="Impact" panose="020B0806030902050204" pitchFamily="34" charset="0"/>
              </a:rPr>
              <a:t>(Single User)</a:t>
            </a:r>
            <a:endParaRPr lang="ms-MY" sz="4000"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0183687"/>
              </p:ext>
            </p:extLst>
          </p:nvPr>
        </p:nvGraphicFramePr>
        <p:xfrm>
          <a:off x="825500" y="304800"/>
          <a:ext cx="8172450" cy="4612640"/>
        </p:xfrm>
        <a:graphic>
          <a:graphicData uri="http://schemas.openxmlformats.org/drawingml/2006/table">
            <a:tbl>
              <a:tblPr firstRow="1" bandRow="1">
                <a:tableStyleId>{93296810-A885-4BE3-A3E7-6D5BEEA58F35}</a:tableStyleId>
              </a:tblPr>
              <a:tblGrid>
                <a:gridCol w="851136"/>
                <a:gridCol w="4597164"/>
                <a:gridCol w="2724150"/>
              </a:tblGrid>
              <a:tr h="370840">
                <a:tc>
                  <a:txBody>
                    <a:bodyPr/>
                    <a:lstStyle/>
                    <a:p>
                      <a:pPr algn="ctr"/>
                      <a:r>
                        <a:rPr lang="en-US" sz="1600" dirty="0" smtClean="0"/>
                        <a:t>No.</a:t>
                      </a:r>
                      <a:endParaRPr lang="ms-MY" sz="1600" dirty="0"/>
                    </a:p>
                  </a:txBody>
                  <a:tcPr marL="99060" marR="99060"/>
                </a:tc>
                <a:tc>
                  <a:txBody>
                    <a:bodyPr/>
                    <a:lstStyle/>
                    <a:p>
                      <a:pPr algn="ctr"/>
                      <a:r>
                        <a:rPr lang="en-US" sz="1600" dirty="0" smtClean="0"/>
                        <a:t>Service</a:t>
                      </a:r>
                      <a:endParaRPr lang="ms-MY" sz="1600" dirty="0"/>
                    </a:p>
                  </a:txBody>
                  <a:tcPr marL="99060" marR="99060"/>
                </a:tc>
                <a:tc>
                  <a:txBody>
                    <a:bodyPr/>
                    <a:lstStyle/>
                    <a:p>
                      <a:pPr algn="ctr"/>
                      <a:r>
                        <a:rPr lang="en-US" sz="1600" dirty="0" smtClean="0"/>
                        <a:t>Price (RM)</a:t>
                      </a:r>
                      <a:endParaRPr lang="ms-MY" sz="1600" dirty="0"/>
                    </a:p>
                  </a:txBody>
                  <a:tcPr marL="99060" marR="99060"/>
                </a:tc>
              </a:tr>
              <a:tr h="370840">
                <a:tc>
                  <a:txBody>
                    <a:bodyPr/>
                    <a:lstStyle/>
                    <a:p>
                      <a:r>
                        <a:rPr lang="en-US" sz="1600" dirty="0" smtClean="0"/>
                        <a:t>1</a:t>
                      </a:r>
                      <a:endParaRPr lang="ms-MY" sz="1600" dirty="0"/>
                    </a:p>
                  </a:txBody>
                  <a:tcPr marL="99060" marR="99060"/>
                </a:tc>
                <a:tc>
                  <a:txBody>
                    <a:bodyPr/>
                    <a:lstStyle/>
                    <a:p>
                      <a:r>
                        <a:rPr lang="en-US" sz="1600" dirty="0" smtClean="0"/>
                        <a:t>Single User</a:t>
                      </a:r>
                      <a:r>
                        <a:rPr lang="en-US" sz="1600" baseline="0" dirty="0" smtClean="0"/>
                        <a:t> License</a:t>
                      </a:r>
                      <a:endParaRPr lang="ms-MY" sz="1600" dirty="0"/>
                    </a:p>
                  </a:txBody>
                  <a:tcPr marL="99060" marR="99060"/>
                </a:tc>
                <a:tc>
                  <a:txBody>
                    <a:bodyPr/>
                    <a:lstStyle/>
                    <a:p>
                      <a:pPr algn="ctr"/>
                      <a:r>
                        <a:rPr lang="en-US" sz="1600" b="0" dirty="0" smtClean="0"/>
                        <a:t>RM2,888</a:t>
                      </a:r>
                      <a:endParaRPr lang="ms-MY" sz="1600" b="0" dirty="0"/>
                    </a:p>
                  </a:txBody>
                  <a:tcPr marL="99060" marR="99060"/>
                </a:tc>
              </a:tr>
              <a:tr h="370840">
                <a:tc>
                  <a:txBody>
                    <a:bodyPr/>
                    <a:lstStyle/>
                    <a:p>
                      <a:r>
                        <a:rPr lang="en-US" sz="1600" dirty="0" smtClean="0"/>
                        <a:t>2</a:t>
                      </a:r>
                      <a:endParaRPr lang="ms-MY" sz="1600" dirty="0"/>
                    </a:p>
                  </a:txBody>
                  <a:tcPr marL="99060" marR="99060"/>
                </a:tc>
                <a:tc>
                  <a:txBody>
                    <a:bodyPr/>
                    <a:lstStyle/>
                    <a:p>
                      <a:r>
                        <a:rPr lang="en-US" sz="1600" dirty="0" smtClean="0"/>
                        <a:t>Installation</a:t>
                      </a:r>
                      <a:endParaRPr lang="ms-MY" sz="1600" dirty="0"/>
                    </a:p>
                  </a:txBody>
                  <a:tcPr marL="99060" marR="99060"/>
                </a:tc>
                <a:tc>
                  <a:txBody>
                    <a:bodyPr/>
                    <a:lstStyle/>
                    <a:p>
                      <a:pPr algn="ctr"/>
                      <a:r>
                        <a:rPr lang="en-US" sz="1600" dirty="0" smtClean="0"/>
                        <a:t>RM </a:t>
                      </a:r>
                      <a:r>
                        <a:rPr lang="en-US" sz="1600" baseline="0" dirty="0" smtClean="0"/>
                        <a:t> 200</a:t>
                      </a:r>
                      <a:endParaRPr lang="ms-MY" sz="1600" dirty="0"/>
                    </a:p>
                  </a:txBody>
                  <a:tcPr marL="99060" marR="99060"/>
                </a:tc>
              </a:tr>
              <a:tr h="370840">
                <a:tc>
                  <a:txBody>
                    <a:bodyPr/>
                    <a:lstStyle/>
                    <a:p>
                      <a:r>
                        <a:rPr lang="en-US" sz="1600" dirty="0" smtClean="0"/>
                        <a:t>3</a:t>
                      </a:r>
                      <a:endParaRPr lang="ms-MY" sz="1600" dirty="0"/>
                    </a:p>
                  </a:txBody>
                  <a:tcPr marL="99060" marR="99060"/>
                </a:tc>
                <a:tc>
                  <a:txBody>
                    <a:bodyPr/>
                    <a:lstStyle/>
                    <a:p>
                      <a:pPr marL="0" lvl="0" indent="0">
                        <a:buFont typeface="Wingdings" pitchFamily="2" charset="2"/>
                        <a:buNone/>
                      </a:pPr>
                      <a:r>
                        <a:rPr lang="en-US" sz="1600" kern="1200" dirty="0" smtClean="0">
                          <a:effectLst/>
                        </a:rPr>
                        <a:t>Additional license</a:t>
                      </a:r>
                      <a:endParaRPr lang="ms-MY" sz="1600" kern="1200" dirty="0">
                        <a:solidFill>
                          <a:schemeClr val="dk1"/>
                        </a:solidFill>
                        <a:effectLst/>
                        <a:latin typeface="+mn-lt"/>
                        <a:ea typeface="+mn-ea"/>
                        <a:cs typeface="+mn-cs"/>
                      </a:endParaRPr>
                    </a:p>
                  </a:txBody>
                  <a:tcPr marL="99060" marR="99060"/>
                </a:tc>
                <a:tc>
                  <a:txBody>
                    <a:bodyPr/>
                    <a:lstStyle/>
                    <a:p>
                      <a:pPr algn="ctr"/>
                      <a:r>
                        <a:rPr lang="en-US" sz="1600" dirty="0" smtClean="0"/>
                        <a:t>RM 500</a:t>
                      </a:r>
                      <a:endParaRPr lang="ms-MY" sz="1600" dirty="0"/>
                    </a:p>
                  </a:txBody>
                  <a:tcPr marL="99060" marR="99060"/>
                </a:tc>
              </a:tr>
              <a:tr h="370840">
                <a:tc>
                  <a:txBody>
                    <a:bodyPr/>
                    <a:lstStyle/>
                    <a:p>
                      <a:r>
                        <a:rPr lang="en-US" sz="1600" dirty="0" smtClean="0"/>
                        <a:t>4</a:t>
                      </a:r>
                      <a:endParaRPr lang="ms-MY" sz="1600" dirty="0"/>
                    </a:p>
                  </a:txBody>
                  <a:tcPr marL="99060" marR="99060"/>
                </a:tc>
                <a:tc>
                  <a:txBody>
                    <a:bodyPr/>
                    <a:lstStyle/>
                    <a:p>
                      <a:r>
                        <a:rPr lang="en-US" sz="1600" kern="1200" dirty="0" smtClean="0">
                          <a:effectLst/>
                        </a:rPr>
                        <a:t>On-site Training</a:t>
                      </a:r>
                      <a:endParaRPr lang="ms-MY" sz="1600" kern="1200" dirty="0" smtClean="0">
                        <a:effectLst/>
                      </a:endParaRPr>
                    </a:p>
                    <a:p>
                      <a:pPr marL="285750" lvl="0" indent="-285750">
                        <a:buFont typeface="Wingdings" pitchFamily="2" charset="2"/>
                        <a:buChar char="ü"/>
                      </a:pPr>
                      <a:r>
                        <a:rPr lang="en-US" sz="1600" kern="1200" dirty="0" smtClean="0">
                          <a:effectLst/>
                        </a:rPr>
                        <a:t>Six</a:t>
                      </a:r>
                      <a:r>
                        <a:rPr lang="en-US" sz="1600" kern="1200" baseline="0" dirty="0" smtClean="0">
                          <a:effectLst/>
                        </a:rPr>
                        <a:t> (6) </a:t>
                      </a:r>
                      <a:r>
                        <a:rPr lang="en-US" sz="1600" kern="1200" dirty="0" smtClean="0">
                          <a:effectLst/>
                        </a:rPr>
                        <a:t>hours training (1 person)</a:t>
                      </a:r>
                      <a:endParaRPr lang="ms-MY" sz="1600" kern="1200" dirty="0">
                        <a:solidFill>
                          <a:schemeClr val="dk1"/>
                        </a:solidFill>
                        <a:effectLst/>
                        <a:latin typeface="+mn-lt"/>
                        <a:ea typeface="+mn-ea"/>
                        <a:cs typeface="+mn-cs"/>
                      </a:endParaRPr>
                    </a:p>
                  </a:txBody>
                  <a:tcPr marL="99060" marR="99060"/>
                </a:tc>
                <a:tc>
                  <a:txBody>
                    <a:bodyPr/>
                    <a:lstStyle/>
                    <a:p>
                      <a:pPr algn="ctr"/>
                      <a:endParaRPr lang="en-US" sz="1600" dirty="0" smtClean="0"/>
                    </a:p>
                    <a:p>
                      <a:pPr algn="ctr"/>
                      <a:r>
                        <a:rPr lang="en-US" sz="1600" dirty="0" smtClean="0"/>
                        <a:t>RM 350</a:t>
                      </a:r>
                      <a:endParaRPr lang="ms-MY" sz="1600" dirty="0"/>
                    </a:p>
                  </a:txBody>
                  <a:tcPr marL="99060" marR="99060"/>
                </a:tc>
              </a:tr>
              <a:tr h="370840">
                <a:tc>
                  <a:txBody>
                    <a:bodyPr/>
                    <a:lstStyle/>
                    <a:p>
                      <a:r>
                        <a:rPr lang="en-US" sz="1600" dirty="0" smtClean="0"/>
                        <a:t>5</a:t>
                      </a:r>
                      <a:endParaRPr lang="ms-MY" sz="1600" dirty="0"/>
                    </a:p>
                  </a:txBody>
                  <a:tcPr marL="99060" marR="99060"/>
                </a:tc>
                <a:tc>
                  <a:txBody>
                    <a:bodyPr/>
                    <a:lstStyle/>
                    <a:p>
                      <a:pPr marL="0" indent="0">
                        <a:buFont typeface="Wingdings" pitchFamily="2" charset="2"/>
                        <a:buNone/>
                      </a:pPr>
                      <a:r>
                        <a:rPr lang="en-US" sz="1600" kern="1200" dirty="0" smtClean="0">
                          <a:effectLst/>
                        </a:rPr>
                        <a:t>On-site Support</a:t>
                      </a:r>
                      <a:endParaRPr lang="en-US" sz="1600" kern="1200" dirty="0" smtClean="0">
                        <a:solidFill>
                          <a:schemeClr val="dk1"/>
                        </a:solidFill>
                        <a:effectLst/>
                        <a:latin typeface="+mn-lt"/>
                        <a:ea typeface="+mn-ea"/>
                        <a:cs typeface="+mn-cs"/>
                      </a:endParaRPr>
                    </a:p>
                  </a:txBody>
                  <a:tcPr marL="99060" marR="99060"/>
                </a:tc>
                <a:tc>
                  <a:txBody>
                    <a:bodyPr/>
                    <a:lstStyle/>
                    <a:p>
                      <a:pPr algn="ctr"/>
                      <a:r>
                        <a:rPr lang="en-US" sz="1600" dirty="0" smtClean="0"/>
                        <a:t>RM</a:t>
                      </a:r>
                      <a:r>
                        <a:rPr lang="en-US" sz="1600" baseline="0" dirty="0" smtClean="0"/>
                        <a:t> 180</a:t>
                      </a:r>
                      <a:endParaRPr lang="en-US" sz="1600" dirty="0" smtClean="0"/>
                    </a:p>
                  </a:txBody>
                  <a:tcPr marL="99060" marR="99060"/>
                </a:tc>
              </a:tr>
              <a:tr h="370840">
                <a:tc>
                  <a:txBody>
                    <a:bodyPr/>
                    <a:lstStyle/>
                    <a:p>
                      <a:r>
                        <a:rPr lang="en-US" sz="1600" dirty="0" smtClean="0"/>
                        <a:t>6</a:t>
                      </a:r>
                      <a:endParaRPr lang="ms-MY" sz="1600" dirty="0"/>
                    </a:p>
                  </a:txBody>
                  <a:tcPr marL="99060" marR="99060"/>
                </a:tc>
                <a:tc>
                  <a:txBody>
                    <a:bodyPr/>
                    <a:lstStyle/>
                    <a:p>
                      <a:pPr marL="0" indent="0">
                        <a:buFont typeface="Wingdings" pitchFamily="2" charset="2"/>
                        <a:buNone/>
                      </a:pPr>
                      <a:r>
                        <a:rPr lang="en-US" sz="1600" kern="1200" dirty="0" smtClean="0">
                          <a:effectLst/>
                        </a:rPr>
                        <a:t>On-call Support</a:t>
                      </a:r>
                      <a:r>
                        <a:rPr lang="en-US" sz="1600" kern="1200" baseline="0" dirty="0" smtClean="0">
                          <a:effectLst/>
                        </a:rPr>
                        <a:t> (per ticket)</a:t>
                      </a:r>
                      <a:endParaRPr lang="en-US" sz="1600" kern="1200" dirty="0" smtClean="0">
                        <a:solidFill>
                          <a:schemeClr val="dk1"/>
                        </a:solidFill>
                        <a:effectLst/>
                        <a:latin typeface="+mn-lt"/>
                        <a:ea typeface="+mn-ea"/>
                        <a:cs typeface="+mn-cs"/>
                      </a:endParaRPr>
                    </a:p>
                  </a:txBody>
                  <a:tcPr marL="99060" marR="99060"/>
                </a:tc>
                <a:tc>
                  <a:txBody>
                    <a:bodyPr/>
                    <a:lstStyle/>
                    <a:p>
                      <a:pPr algn="ctr"/>
                      <a:r>
                        <a:rPr lang="en-US" sz="1600" dirty="0" smtClean="0"/>
                        <a:t>RM 50</a:t>
                      </a:r>
                    </a:p>
                  </a:txBody>
                  <a:tcPr marL="99060" marR="99060"/>
                </a:tc>
              </a:tr>
              <a:tr h="370840">
                <a:tc>
                  <a:txBody>
                    <a:bodyPr/>
                    <a:lstStyle/>
                    <a:p>
                      <a:r>
                        <a:rPr lang="en-US" sz="1600" dirty="0" smtClean="0"/>
                        <a:t>7</a:t>
                      </a:r>
                      <a:endParaRPr lang="ms-MY" sz="1600" dirty="0"/>
                    </a:p>
                  </a:txBody>
                  <a:tcPr marL="99060" marR="99060"/>
                </a:tc>
                <a:tc>
                  <a:txBody>
                    <a:bodyPr/>
                    <a:lstStyle/>
                    <a:p>
                      <a:r>
                        <a:rPr lang="en-US" sz="1600" kern="1200" dirty="0" smtClean="0">
                          <a:effectLst/>
                        </a:rPr>
                        <a:t>SPS-Support Maintenance (per annum)</a:t>
                      </a:r>
                    </a:p>
                    <a:p>
                      <a:pPr marL="285750" marR="0" indent="-285750" algn="l" defTabSz="914400" rtl="0" eaLnBrk="1" fontAlgn="auto" latinLnBrk="0" hangingPunct="1">
                        <a:lnSpc>
                          <a:spcPct val="100000"/>
                        </a:lnSpc>
                        <a:spcBef>
                          <a:spcPts val="0"/>
                        </a:spcBef>
                        <a:spcAft>
                          <a:spcPts val="0"/>
                        </a:spcAft>
                        <a:buClrTx/>
                        <a:buSzTx/>
                        <a:buFont typeface="Wingdings" pitchFamily="2" charset="2"/>
                        <a:buChar char="ü"/>
                        <a:tabLst/>
                        <a:defRPr/>
                      </a:pPr>
                      <a:r>
                        <a:rPr lang="en-US" sz="1600" kern="1200" dirty="0" smtClean="0">
                          <a:effectLst/>
                        </a:rPr>
                        <a:t>Free Software update</a:t>
                      </a:r>
                      <a:endParaRPr lang="ms-MY" sz="1600" kern="1200" dirty="0" smtClean="0">
                        <a:effectLst/>
                      </a:endParaRPr>
                    </a:p>
                    <a:p>
                      <a:pPr marL="285750" lvl="0" indent="-285750">
                        <a:buFont typeface="Wingdings" pitchFamily="2" charset="2"/>
                        <a:buChar char="ü"/>
                      </a:pPr>
                      <a:r>
                        <a:rPr lang="en-US" sz="1600" kern="1200" dirty="0" smtClean="0">
                          <a:effectLst/>
                        </a:rPr>
                        <a:t>Free on-site support ( max 3 times)</a:t>
                      </a:r>
                    </a:p>
                    <a:p>
                      <a:pPr marL="285750" lvl="0" indent="-285750">
                        <a:buFont typeface="Wingdings" pitchFamily="2" charset="2"/>
                        <a:buChar char="ü"/>
                      </a:pPr>
                      <a:r>
                        <a:rPr lang="en-US" sz="1600" kern="1200" dirty="0" smtClean="0">
                          <a:effectLst/>
                        </a:rPr>
                        <a:t>Free in call support ( max 3 times)</a:t>
                      </a:r>
                      <a:endParaRPr lang="ms-MY" sz="1600" kern="1200" dirty="0" smtClean="0">
                        <a:solidFill>
                          <a:schemeClr val="dk1"/>
                        </a:solidFill>
                        <a:effectLst/>
                        <a:latin typeface="+mn-lt"/>
                        <a:ea typeface="+mn-ea"/>
                        <a:cs typeface="+mn-cs"/>
                      </a:endParaRPr>
                    </a:p>
                  </a:txBody>
                  <a:tcPr marL="99060" marR="99060"/>
                </a:tc>
                <a:tc>
                  <a:txBody>
                    <a:bodyPr/>
                    <a:lstStyle/>
                    <a:p>
                      <a:pPr algn="ctr"/>
                      <a:endParaRPr lang="en-US" sz="1600" dirty="0" smtClean="0"/>
                    </a:p>
                    <a:p>
                      <a:pPr algn="ctr"/>
                      <a:r>
                        <a:rPr lang="en-US" sz="1600" dirty="0" smtClean="0"/>
                        <a:t>RM 450</a:t>
                      </a:r>
                    </a:p>
                    <a:p>
                      <a:pPr algn="ctr"/>
                      <a:endParaRPr lang="en-US" sz="1600" dirty="0" smtClean="0"/>
                    </a:p>
                    <a:p>
                      <a:pPr algn="ctr"/>
                      <a:endParaRPr lang="en-US" sz="1600" dirty="0" smtClean="0"/>
                    </a:p>
                  </a:txBody>
                  <a:tcPr marL="99060" marR="99060"/>
                </a:tc>
              </a:tr>
              <a:tr h="370840">
                <a:tc>
                  <a:txBody>
                    <a:bodyPr/>
                    <a:lstStyle/>
                    <a:p>
                      <a:r>
                        <a:rPr lang="en-US" sz="1600" dirty="0" smtClean="0"/>
                        <a:t>8</a:t>
                      </a:r>
                      <a:endParaRPr lang="ms-MY" sz="1600" dirty="0"/>
                    </a:p>
                  </a:txBody>
                  <a:tcPr marL="99060" marR="99060"/>
                </a:tc>
                <a:tc>
                  <a:txBody>
                    <a:bodyPr/>
                    <a:lstStyle/>
                    <a:p>
                      <a:pPr marL="0" indent="0">
                        <a:buFont typeface="Wingdings" pitchFamily="2" charset="2"/>
                        <a:buNone/>
                      </a:pPr>
                      <a:r>
                        <a:rPr lang="en-US" sz="1600" kern="1200" dirty="0" smtClean="0">
                          <a:effectLst/>
                        </a:rPr>
                        <a:t>Update latest version</a:t>
                      </a:r>
                      <a:endParaRPr lang="en-US" sz="1600" kern="1200" dirty="0" smtClean="0">
                        <a:solidFill>
                          <a:schemeClr val="dk1"/>
                        </a:solidFill>
                        <a:effectLst/>
                        <a:latin typeface="+mn-lt"/>
                        <a:ea typeface="+mn-ea"/>
                        <a:cs typeface="+mn-cs"/>
                      </a:endParaRPr>
                    </a:p>
                  </a:txBody>
                  <a:tcPr marL="99060" marR="99060"/>
                </a:tc>
                <a:tc>
                  <a:txBody>
                    <a:bodyPr/>
                    <a:lstStyle/>
                    <a:p>
                      <a:pPr algn="ctr"/>
                      <a:r>
                        <a:rPr lang="en-US" sz="1600" dirty="0" smtClean="0"/>
                        <a:t>RM</a:t>
                      </a:r>
                      <a:r>
                        <a:rPr lang="en-US" sz="1600" baseline="0" dirty="0" smtClean="0"/>
                        <a:t> 1,050</a:t>
                      </a:r>
                      <a:endParaRPr lang="en-US" sz="1600" dirty="0" smtClean="0"/>
                    </a:p>
                  </a:txBody>
                  <a:tcPr marL="99060" marR="99060"/>
                </a:tc>
              </a:tr>
              <a:tr h="370840">
                <a:tc>
                  <a:txBody>
                    <a:bodyPr/>
                    <a:lstStyle/>
                    <a:p>
                      <a:r>
                        <a:rPr lang="en-US" sz="1600" dirty="0" smtClean="0"/>
                        <a:t>9</a:t>
                      </a:r>
                      <a:endParaRPr lang="ms-MY" sz="1600" dirty="0"/>
                    </a:p>
                  </a:txBody>
                  <a:tcPr marL="99060" marR="99060"/>
                </a:tc>
                <a:tc>
                  <a:txBody>
                    <a:bodyPr/>
                    <a:lstStyle/>
                    <a:p>
                      <a:pPr marL="0" indent="0">
                        <a:buFont typeface="Wingdings" pitchFamily="2" charset="2"/>
                        <a:buNone/>
                      </a:pPr>
                      <a:r>
                        <a:rPr lang="en-US" sz="1600" kern="1200" dirty="0" smtClean="0">
                          <a:effectLst/>
                        </a:rPr>
                        <a:t>Re-issue</a:t>
                      </a:r>
                      <a:r>
                        <a:rPr lang="en-US" sz="1600" kern="1200" baseline="0" dirty="0" smtClean="0">
                          <a:effectLst/>
                        </a:rPr>
                        <a:t> License</a:t>
                      </a:r>
                      <a:endParaRPr lang="en-US" sz="1600" kern="1200" dirty="0" smtClean="0">
                        <a:solidFill>
                          <a:schemeClr val="dk1"/>
                        </a:solidFill>
                        <a:effectLst/>
                        <a:latin typeface="+mn-lt"/>
                        <a:ea typeface="+mn-ea"/>
                        <a:cs typeface="+mn-cs"/>
                      </a:endParaRPr>
                    </a:p>
                  </a:txBody>
                  <a:tcPr marL="99060" marR="99060"/>
                </a:tc>
                <a:tc>
                  <a:txBody>
                    <a:bodyPr/>
                    <a:lstStyle/>
                    <a:p>
                      <a:pPr algn="ctr"/>
                      <a:r>
                        <a:rPr lang="en-US" sz="1600" dirty="0" smtClean="0"/>
                        <a:t>RM 100</a:t>
                      </a:r>
                    </a:p>
                  </a:txBody>
                  <a:tcPr marL="99060" marR="99060"/>
                </a:tc>
              </a:tr>
            </a:tbl>
          </a:graphicData>
        </a:graphic>
      </p:graphicFrame>
      <p:sp>
        <p:nvSpPr>
          <p:cNvPr id="5" name="Footer Placeholder 4"/>
          <p:cNvSpPr>
            <a:spLocks noGrp="1"/>
          </p:cNvSpPr>
          <p:nvPr>
            <p:ph type="ftr" sz="quarter" idx="11"/>
          </p:nvPr>
        </p:nvSpPr>
        <p:spPr/>
        <p:txBody>
          <a:bodyPr/>
          <a:lstStyle/>
          <a:p>
            <a:r>
              <a:rPr lang="ms-MY" smtClean="0"/>
              <a:t>Private and Confidential</a:t>
            </a:r>
            <a:endParaRPr lang="ms-MY"/>
          </a:p>
        </p:txBody>
      </p:sp>
      <p:sp>
        <p:nvSpPr>
          <p:cNvPr id="6" name="Date Placeholder 5"/>
          <p:cNvSpPr>
            <a:spLocks noGrp="1"/>
          </p:cNvSpPr>
          <p:nvPr>
            <p:ph type="dt" sz="half" idx="10"/>
          </p:nvPr>
        </p:nvSpPr>
        <p:spPr/>
        <p:txBody>
          <a:bodyPr/>
          <a:lstStyle/>
          <a:p>
            <a:fld id="{D0CCD17D-F332-4801-A672-A9FC576904FF}" type="datetime1">
              <a:rPr lang="ms-MY" smtClean="0"/>
              <a:t>03/09/2014</a:t>
            </a:fld>
            <a:endParaRPr lang="ms-MY"/>
          </a:p>
        </p:txBody>
      </p:sp>
    </p:spTree>
    <p:extLst>
      <p:ext uri="{BB962C8B-B14F-4D97-AF65-F5344CB8AC3E}">
        <p14:creationId xmlns:p14="http://schemas.microsoft.com/office/powerpoint/2010/main" val="1543439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SPS-Premium Pack</a:t>
            </a:r>
            <a:br>
              <a:rPr lang="en-US" dirty="0" smtClean="0">
                <a:latin typeface="Impact" panose="020B0806030902050204" pitchFamily="34" charset="0"/>
              </a:rPr>
            </a:br>
            <a:r>
              <a:rPr lang="en-US" dirty="0" smtClean="0">
                <a:latin typeface="Impact" panose="020B0806030902050204" pitchFamily="34" charset="0"/>
              </a:rPr>
              <a:t>(Single User)</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15498587"/>
              </p:ext>
            </p:extLst>
          </p:nvPr>
        </p:nvGraphicFramePr>
        <p:xfrm>
          <a:off x="825500" y="1722120"/>
          <a:ext cx="8172450" cy="3566160"/>
        </p:xfrm>
        <a:graphic>
          <a:graphicData uri="http://schemas.openxmlformats.org/drawingml/2006/table">
            <a:tbl>
              <a:tblPr firstRow="1" bandRow="1">
                <a:tableStyleId>{46F890A9-2807-4EBB-B81D-B2AA78EC7F39}</a:tableStyleId>
              </a:tblPr>
              <a:tblGrid>
                <a:gridCol w="2724150"/>
                <a:gridCol w="2724150"/>
                <a:gridCol w="2724150"/>
              </a:tblGrid>
              <a:tr h="731779">
                <a:tc>
                  <a:txBody>
                    <a:bodyPr/>
                    <a:lstStyle/>
                    <a:p>
                      <a:pPr algn="ctr"/>
                      <a:r>
                        <a:rPr lang="en-US" sz="3200" dirty="0" smtClean="0"/>
                        <a:t>SPS-Premium </a:t>
                      </a:r>
                      <a:endParaRPr lang="ms-MY" sz="3200" dirty="0"/>
                    </a:p>
                  </a:txBody>
                  <a:tcPr marL="99060" marR="99060"/>
                </a:tc>
                <a:tc>
                  <a:txBody>
                    <a:bodyPr/>
                    <a:lstStyle/>
                    <a:p>
                      <a:pPr algn="ctr"/>
                      <a:r>
                        <a:rPr lang="en-US" sz="3200" dirty="0" smtClean="0"/>
                        <a:t>RM3,022</a:t>
                      </a:r>
                    </a:p>
                    <a:p>
                      <a:pPr algn="ctr"/>
                      <a:r>
                        <a:rPr lang="en-US" sz="1400" strike="sngStrike" dirty="0" smtClean="0"/>
                        <a:t>Valued</a:t>
                      </a:r>
                      <a:r>
                        <a:rPr lang="en-US" sz="1400" strike="sngStrike" baseline="0" dirty="0" smtClean="0"/>
                        <a:t> at RM 3,888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866</a:t>
                      </a:r>
                      <a:endParaRPr lang="ms-MY" sz="2400" dirty="0">
                        <a:solidFill>
                          <a:srgbClr val="FF0000"/>
                        </a:solidFill>
                      </a:endParaRPr>
                    </a:p>
                  </a:txBody>
                  <a:tcPr marL="99060" marR="99060"/>
                </a:tc>
              </a:tr>
              <a:tr h="342435">
                <a:tc gridSpan="3">
                  <a:txBody>
                    <a:bodyPr/>
                    <a:lstStyle/>
                    <a:p>
                      <a:pPr algn="ctr"/>
                      <a:r>
                        <a:rPr lang="en-US" dirty="0" smtClean="0"/>
                        <a:t>Single User License</a:t>
                      </a:r>
                      <a:endParaRPr lang="ms-MY" dirty="0"/>
                    </a:p>
                  </a:txBody>
                  <a:tcPr marL="99060" marR="99060"/>
                </a:tc>
                <a:tc hMerge="1">
                  <a:txBody>
                    <a:bodyPr/>
                    <a:lstStyle/>
                    <a:p>
                      <a:endParaRPr lang="ms-MY" dirty="0"/>
                    </a:p>
                  </a:txBody>
                  <a:tcPr/>
                </a:tc>
                <a:tc hMerge="1">
                  <a:txBody>
                    <a:bodyPr/>
                    <a:lstStyle/>
                    <a:p>
                      <a:endParaRPr lang="ms-MY" dirty="0"/>
                    </a:p>
                  </a:txBody>
                  <a:tcPr/>
                </a:tc>
              </a:tr>
              <a:tr h="342435">
                <a:tc gridSpan="3">
                  <a:txBody>
                    <a:bodyPr/>
                    <a:lstStyle/>
                    <a:p>
                      <a:pPr algn="ctr"/>
                      <a:r>
                        <a:rPr lang="en-US" dirty="0" smtClean="0"/>
                        <a:t>Installation</a:t>
                      </a:r>
                      <a:r>
                        <a:rPr lang="en-US" baseline="0" dirty="0" smtClean="0"/>
                        <a:t> </a:t>
                      </a:r>
                      <a:endParaRPr lang="ms-MY" dirty="0"/>
                    </a:p>
                  </a:txBody>
                  <a:tcPr marL="99060" marR="99060"/>
                </a:tc>
                <a:tc hMerge="1">
                  <a:txBody>
                    <a:bodyPr/>
                    <a:lstStyle/>
                    <a:p>
                      <a:endParaRPr lang="ms-MY" dirty="0"/>
                    </a:p>
                  </a:txBody>
                  <a:tcPr/>
                </a:tc>
                <a:tc hMerge="1">
                  <a:txBody>
                    <a:bodyPr/>
                    <a:lstStyle/>
                    <a:p>
                      <a:endParaRPr lang="ms-MY" dirty="0"/>
                    </a:p>
                  </a:txBody>
                  <a:tcPr/>
                </a:tc>
              </a:tr>
              <a:tr h="342435">
                <a:tc gridSpan="3">
                  <a:txBody>
                    <a:bodyPr/>
                    <a:lstStyle/>
                    <a:p>
                      <a:pPr algn="ctr"/>
                      <a:r>
                        <a:rPr lang="en-US" dirty="0" smtClean="0"/>
                        <a:t>On site Training – Six</a:t>
                      </a:r>
                      <a:r>
                        <a:rPr lang="en-US" baseline="0" dirty="0" smtClean="0"/>
                        <a:t> (6) hours for 1 person</a:t>
                      </a:r>
                      <a:endParaRPr lang="ms-MY" dirty="0"/>
                    </a:p>
                  </a:txBody>
                  <a:tcPr marL="99060" marR="99060"/>
                </a:tc>
                <a:tc hMerge="1">
                  <a:txBody>
                    <a:bodyPr/>
                    <a:lstStyle/>
                    <a:p>
                      <a:endParaRPr lang="ms-MY"/>
                    </a:p>
                  </a:txBody>
                  <a:tcPr/>
                </a:tc>
                <a:tc hMerge="1">
                  <a:txBody>
                    <a:bodyPr/>
                    <a:lstStyle/>
                    <a:p>
                      <a:endParaRPr lang="ms-MY"/>
                    </a:p>
                  </a:txBody>
                  <a:tcPr/>
                </a:tc>
              </a:tr>
              <a:tr h="1013233">
                <a:tc gridSpan="3">
                  <a:txBody>
                    <a:bodyPr/>
                    <a:lstStyle/>
                    <a:p>
                      <a:pPr algn="ctr"/>
                      <a:r>
                        <a:rPr lang="en-US" sz="1800" kern="1200" dirty="0" smtClean="0">
                          <a:effectLst/>
                        </a:rPr>
                        <a:t>SPS-Support Maintenance (per annum)</a:t>
                      </a:r>
                    </a:p>
                    <a:p>
                      <a:pPr marL="285750" marR="0" indent="-285750" algn="ctr" defTabSz="914400" rtl="0" eaLnBrk="1" fontAlgn="auto" latinLnBrk="0" hangingPunct="1">
                        <a:lnSpc>
                          <a:spcPct val="100000"/>
                        </a:lnSpc>
                        <a:spcBef>
                          <a:spcPts val="0"/>
                        </a:spcBef>
                        <a:spcAft>
                          <a:spcPts val="0"/>
                        </a:spcAft>
                        <a:buClrTx/>
                        <a:buSzTx/>
                        <a:buFont typeface="Wingdings" pitchFamily="2" charset="2"/>
                        <a:buChar char="v"/>
                        <a:tabLst/>
                        <a:defRPr/>
                      </a:pPr>
                      <a:r>
                        <a:rPr lang="en-US" sz="1600" kern="1200" dirty="0" smtClean="0">
                          <a:effectLst/>
                        </a:rPr>
                        <a:t>Free software update</a:t>
                      </a:r>
                      <a:endParaRPr lang="ms-MY" sz="1800" kern="1200" dirty="0" smtClean="0">
                        <a:effectLst/>
                      </a:endParaRPr>
                    </a:p>
                    <a:p>
                      <a:pPr marL="285750" lvl="0" indent="-285750" algn="ctr">
                        <a:buFont typeface="Wingdings" pitchFamily="2" charset="2"/>
                        <a:buChar char="v"/>
                      </a:pPr>
                      <a:r>
                        <a:rPr lang="en-US" sz="1600" kern="1200" dirty="0" smtClean="0">
                          <a:effectLst/>
                        </a:rPr>
                        <a:t>Free on-site support ( max 3 times)</a:t>
                      </a:r>
                      <a:endParaRPr lang="ms-MY" sz="1600" kern="1200" dirty="0" smtClean="0">
                        <a:effectLst/>
                      </a:endParaRPr>
                    </a:p>
                    <a:p>
                      <a:pPr marL="285750" lvl="0" indent="-285750" algn="ctr">
                        <a:buFont typeface="Wingdings" pitchFamily="2" charset="2"/>
                        <a:buChar char="v"/>
                      </a:pPr>
                      <a:r>
                        <a:rPr lang="en-US" sz="1600" kern="1200" dirty="0" smtClean="0">
                          <a:effectLst/>
                        </a:rPr>
                        <a:t>Free on call support ( max 3 times)</a:t>
                      </a:r>
                      <a:endParaRPr lang="ms-MY" sz="1600" kern="1200" dirty="0" smtClean="0">
                        <a:solidFill>
                          <a:schemeClr val="dk1"/>
                        </a:solidFill>
                        <a:effectLst/>
                        <a:latin typeface="+mn-lt"/>
                        <a:ea typeface="+mn-ea"/>
                        <a:cs typeface="+mn-cs"/>
                      </a:endParaRPr>
                    </a:p>
                  </a:txBody>
                  <a:tcPr marL="99060" marR="99060"/>
                </a:tc>
                <a:tc hMerge="1">
                  <a:txBody>
                    <a:bodyPr/>
                    <a:lstStyle/>
                    <a:p>
                      <a:endParaRPr lang="ms-MY"/>
                    </a:p>
                  </a:txBody>
                  <a:tcPr/>
                </a:tc>
                <a:tc hMerge="1">
                  <a:txBody>
                    <a:bodyPr/>
                    <a:lstStyle/>
                    <a:p>
                      <a:endParaRPr lang="ms-MY"/>
                    </a:p>
                  </a:txBody>
                  <a:tcPr/>
                </a:tc>
              </a:tr>
              <a:tr h="534762">
                <a:tc gridSpan="3">
                  <a:txBody>
                    <a:bodyPr/>
                    <a:lstStyle/>
                    <a:p>
                      <a:pPr marL="0" lvl="0" indent="0" algn="l">
                        <a:buFont typeface="Wingdings" pitchFamily="2" charset="2"/>
                        <a:buNone/>
                      </a:pPr>
                      <a:r>
                        <a:rPr lang="ms-MY" sz="1600" b="1" kern="1200" dirty="0" smtClean="0">
                          <a:solidFill>
                            <a:schemeClr val="dk1"/>
                          </a:solidFill>
                          <a:effectLst/>
                          <a:latin typeface="+mn-lt"/>
                          <a:ea typeface="+mn-ea"/>
                          <a:cs typeface="+mn-cs"/>
                        </a:rPr>
                        <a:t>Formulae : (RM2,888 *0.70) + (200 + 350 + 750)</a:t>
                      </a:r>
                    </a:p>
                    <a:p>
                      <a:pPr marL="0" lvl="0" indent="0" algn="l">
                        <a:buFont typeface="Wingdings" pitchFamily="2" charset="2"/>
                        <a:buNone/>
                      </a:pPr>
                      <a:endParaRPr lang="ms-MY" sz="1600" kern="1200" dirty="0" smtClean="0">
                        <a:solidFill>
                          <a:schemeClr val="dk1"/>
                        </a:solidFill>
                        <a:effectLst/>
                        <a:latin typeface="+mn-lt"/>
                        <a:ea typeface="+mn-ea"/>
                        <a:cs typeface="+mn-cs"/>
                      </a:endParaRPr>
                    </a:p>
                  </a:txBody>
                  <a:tcPr marL="99060" marR="99060"/>
                </a:tc>
                <a:tc hMerge="1">
                  <a:txBody>
                    <a:bodyPr/>
                    <a:lstStyle/>
                    <a:p>
                      <a:endParaRPr lang="en-MY"/>
                    </a:p>
                  </a:txBody>
                  <a:tcPr/>
                </a:tc>
                <a:tc hMerge="1">
                  <a:txBody>
                    <a:bodyPr/>
                    <a:lstStyle/>
                    <a:p>
                      <a:endParaRPr lang="en-MY"/>
                    </a:p>
                  </a:txBody>
                  <a:tcPr/>
                </a:tc>
              </a:tr>
            </a:tbl>
          </a:graphicData>
        </a:graphic>
      </p:graphicFrame>
      <p:sp>
        <p:nvSpPr>
          <p:cNvPr id="5" name="Footer Placeholder 4"/>
          <p:cNvSpPr>
            <a:spLocks noGrp="1"/>
          </p:cNvSpPr>
          <p:nvPr>
            <p:ph type="ftr" sz="quarter" idx="11"/>
          </p:nvPr>
        </p:nvSpPr>
        <p:spPr/>
        <p:txBody>
          <a:bodyPr/>
          <a:lstStyle/>
          <a:p>
            <a:r>
              <a:rPr lang="ms-MY" smtClean="0"/>
              <a:t>Private and Confidential</a:t>
            </a:r>
            <a:endParaRPr lang="ms-MY"/>
          </a:p>
        </p:txBody>
      </p:sp>
      <p:sp>
        <p:nvSpPr>
          <p:cNvPr id="6" name="Date Placeholder 5"/>
          <p:cNvSpPr>
            <a:spLocks noGrp="1"/>
          </p:cNvSpPr>
          <p:nvPr>
            <p:ph type="dt" sz="half" idx="10"/>
          </p:nvPr>
        </p:nvSpPr>
        <p:spPr/>
        <p:txBody>
          <a:bodyPr/>
          <a:lstStyle/>
          <a:p>
            <a:fld id="{71ADED63-FC6F-45E1-AE39-0A582BE9B3C3}" type="datetime1">
              <a:rPr lang="ms-MY" smtClean="0"/>
              <a:t>03/09/2014</a:t>
            </a:fld>
            <a:endParaRPr lang="ms-MY"/>
          </a:p>
        </p:txBody>
      </p:sp>
    </p:spTree>
    <p:extLst>
      <p:ext uri="{BB962C8B-B14F-4D97-AF65-F5344CB8AC3E}">
        <p14:creationId xmlns:p14="http://schemas.microsoft.com/office/powerpoint/2010/main" val="5458069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SPS-Gold Pack</a:t>
            </a:r>
            <a:br>
              <a:rPr lang="en-US" dirty="0" smtClean="0">
                <a:latin typeface="Impact" panose="020B0806030902050204" pitchFamily="34" charset="0"/>
              </a:rPr>
            </a:br>
            <a:r>
              <a:rPr lang="en-US" dirty="0" smtClean="0">
                <a:latin typeface="Impact" panose="020B0806030902050204" pitchFamily="34" charset="0"/>
              </a:rPr>
              <a:t>(Single User)</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939067035"/>
              </p:ext>
            </p:extLst>
          </p:nvPr>
        </p:nvGraphicFramePr>
        <p:xfrm>
          <a:off x="825500" y="1630680"/>
          <a:ext cx="8172450" cy="3083560"/>
        </p:xfrm>
        <a:graphic>
          <a:graphicData uri="http://schemas.openxmlformats.org/drawingml/2006/table">
            <a:tbl>
              <a:tblPr firstRow="1" bandRow="1">
                <a:tableStyleId>{93296810-A885-4BE3-A3E7-6D5BEEA58F35}</a:tableStyleId>
              </a:tblPr>
              <a:tblGrid>
                <a:gridCol w="2724150"/>
                <a:gridCol w="2724150"/>
                <a:gridCol w="2724150"/>
              </a:tblGrid>
              <a:tr h="370840">
                <a:tc>
                  <a:txBody>
                    <a:bodyPr/>
                    <a:lstStyle/>
                    <a:p>
                      <a:pPr algn="ctr"/>
                      <a:r>
                        <a:rPr lang="en-US" sz="3200" dirty="0" smtClean="0"/>
                        <a:t>SPS-Gold </a:t>
                      </a:r>
                      <a:endParaRPr lang="ms-MY" sz="3200" dirty="0"/>
                    </a:p>
                  </a:txBody>
                  <a:tcPr marL="99060" marR="99060"/>
                </a:tc>
                <a:tc>
                  <a:txBody>
                    <a:bodyPr/>
                    <a:lstStyle/>
                    <a:p>
                      <a:pPr algn="ctr"/>
                      <a:r>
                        <a:rPr lang="en-US" sz="3200" dirty="0" smtClean="0"/>
                        <a:t>RM 2,860</a:t>
                      </a:r>
                    </a:p>
                    <a:p>
                      <a:pPr algn="ctr"/>
                      <a:r>
                        <a:rPr lang="en-US" sz="1400" strike="sngStrike" dirty="0" smtClean="0"/>
                        <a:t>Valued</a:t>
                      </a:r>
                      <a:r>
                        <a:rPr lang="en-US" sz="1400" strike="sngStrike" baseline="0" dirty="0" smtClean="0"/>
                        <a:t> at RM 3,438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578</a:t>
                      </a:r>
                      <a:endParaRPr lang="ms-MY" sz="2400" dirty="0">
                        <a:solidFill>
                          <a:srgbClr val="FF0000"/>
                        </a:solidFill>
                      </a:endParaRPr>
                    </a:p>
                  </a:txBody>
                  <a:tcPr marL="99060" marR="99060"/>
                </a:tc>
              </a:tr>
              <a:tr h="370840">
                <a:tc gridSpan="3">
                  <a:txBody>
                    <a:bodyPr/>
                    <a:lstStyle/>
                    <a:p>
                      <a:pPr algn="ctr"/>
                      <a:r>
                        <a:rPr lang="en-US" dirty="0" smtClean="0"/>
                        <a:t>Single User License</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Installation</a:t>
                      </a:r>
                      <a:r>
                        <a:rPr lang="en-US" baseline="0" dirty="0" smtClean="0"/>
                        <a:t> </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On site Training – Six</a:t>
                      </a:r>
                      <a:r>
                        <a:rPr lang="en-US" baseline="0" dirty="0" smtClean="0"/>
                        <a:t> (6) hours for 1 person</a:t>
                      </a:r>
                      <a:endParaRPr lang="ms-MY" dirty="0" smtClean="0"/>
                    </a:p>
                    <a:p>
                      <a:pPr algn="ctr"/>
                      <a:endParaRPr lang="ms-MY" dirty="0"/>
                    </a:p>
                  </a:txBody>
                  <a:tcPr marL="99060" marR="99060"/>
                </a:tc>
                <a:tc hMerge="1">
                  <a:txBody>
                    <a:bodyPr/>
                    <a:lstStyle/>
                    <a:p>
                      <a:endParaRPr lang="ms-MY"/>
                    </a:p>
                  </a:txBody>
                  <a:tcPr/>
                </a:tc>
                <a:tc hMerge="1">
                  <a:txBody>
                    <a:bodyPr/>
                    <a:lstStyle/>
                    <a:p>
                      <a:endParaRPr lang="ms-MY"/>
                    </a:p>
                  </a:txBody>
                  <a:tcPr/>
                </a:tc>
              </a:tr>
              <a:tr h="370840">
                <a:tc gridSpan="3">
                  <a:txBody>
                    <a:bodyPr/>
                    <a:lstStyle/>
                    <a:p>
                      <a:pPr algn="l"/>
                      <a:r>
                        <a:rPr lang="ms-MY" b="1" dirty="0" smtClean="0"/>
                        <a:t>Formulae : (2,888</a:t>
                      </a:r>
                      <a:r>
                        <a:rPr lang="ms-MY" b="1" baseline="0" dirty="0" smtClean="0"/>
                        <a:t> *0.80) + (200 + 350)</a:t>
                      </a:r>
                      <a:endParaRPr lang="ms-MY" b="1" dirty="0"/>
                    </a:p>
                  </a:txBody>
                  <a:tcPr marL="99060" marR="99060"/>
                </a:tc>
                <a:tc hMerge="1">
                  <a:txBody>
                    <a:bodyPr/>
                    <a:lstStyle/>
                    <a:p>
                      <a:endParaRPr lang="en-MY"/>
                    </a:p>
                  </a:txBody>
                  <a:tcPr/>
                </a:tc>
                <a:tc hMerge="1">
                  <a:txBody>
                    <a:bodyPr/>
                    <a:lstStyle/>
                    <a:p>
                      <a:endParaRPr lang="en-MY"/>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A926ECF4-CCEB-4C89-B89E-05AE96CA8C1F}" type="datetime1">
              <a:rPr lang="ms-MY" smtClean="0"/>
              <a:t>03/09/2014</a:t>
            </a:fld>
            <a:endParaRPr lang="ms-MY"/>
          </a:p>
        </p:txBody>
      </p:sp>
    </p:spTree>
    <p:extLst>
      <p:ext uri="{BB962C8B-B14F-4D97-AF65-F5344CB8AC3E}">
        <p14:creationId xmlns:p14="http://schemas.microsoft.com/office/powerpoint/2010/main" val="24897885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SPS-Basic Pack</a:t>
            </a:r>
            <a:br>
              <a:rPr lang="en-US" dirty="0" smtClean="0">
                <a:latin typeface="Impact" panose="020B0806030902050204" pitchFamily="34" charset="0"/>
              </a:rPr>
            </a:br>
            <a:r>
              <a:rPr lang="en-US" dirty="0" smtClean="0">
                <a:latin typeface="Impact" panose="020B0806030902050204" pitchFamily="34" charset="0"/>
              </a:rPr>
              <a:t>(Single User)</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16968339"/>
              </p:ext>
            </p:extLst>
          </p:nvPr>
        </p:nvGraphicFramePr>
        <p:xfrm>
          <a:off x="825500" y="1737360"/>
          <a:ext cx="8172450" cy="2443480"/>
        </p:xfrm>
        <a:graphic>
          <a:graphicData uri="http://schemas.openxmlformats.org/drawingml/2006/table">
            <a:tbl>
              <a:tblPr firstRow="1" bandRow="1">
                <a:tableStyleId>{93296810-A885-4BE3-A3E7-6D5BEEA58F35}</a:tableStyleId>
              </a:tblPr>
              <a:tblGrid>
                <a:gridCol w="2724150"/>
                <a:gridCol w="2724150"/>
                <a:gridCol w="2724150"/>
              </a:tblGrid>
              <a:tr h="370840">
                <a:tc>
                  <a:txBody>
                    <a:bodyPr/>
                    <a:lstStyle/>
                    <a:p>
                      <a:pPr algn="ctr"/>
                      <a:r>
                        <a:rPr lang="en-US" sz="3200" dirty="0" smtClean="0"/>
                        <a:t>SPS-Basic </a:t>
                      </a:r>
                      <a:endParaRPr lang="ms-MY" sz="3200" dirty="0"/>
                    </a:p>
                  </a:txBody>
                  <a:tcPr marL="99060" marR="99060"/>
                </a:tc>
                <a:tc>
                  <a:txBody>
                    <a:bodyPr/>
                    <a:lstStyle/>
                    <a:p>
                      <a:pPr algn="ctr"/>
                      <a:r>
                        <a:rPr lang="en-US" sz="3200" dirty="0" smtClean="0"/>
                        <a:t>RM 2,660</a:t>
                      </a:r>
                    </a:p>
                    <a:p>
                      <a:pPr algn="ctr"/>
                      <a:r>
                        <a:rPr lang="en-US" sz="1400" strike="sngStrike" dirty="0" smtClean="0"/>
                        <a:t>Valued</a:t>
                      </a:r>
                      <a:r>
                        <a:rPr lang="en-US" sz="1400" strike="sngStrike" baseline="0" dirty="0" smtClean="0"/>
                        <a:t> at RM 3,238</a:t>
                      </a:r>
                      <a:endParaRPr lang="ms-MY" sz="1400" strike="sngStrike" dirty="0"/>
                    </a:p>
                  </a:txBody>
                  <a:tcPr marL="99060" marR="99060"/>
                </a:tc>
                <a:tc>
                  <a:txBody>
                    <a:bodyPr/>
                    <a:lstStyle/>
                    <a:p>
                      <a:pPr algn="ctr"/>
                      <a:r>
                        <a:rPr lang="en-US"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578</a:t>
                      </a:r>
                      <a:endParaRPr lang="ms-MY" sz="2400" dirty="0">
                        <a:solidFill>
                          <a:srgbClr val="FF0000"/>
                        </a:solidFill>
                      </a:endParaRPr>
                    </a:p>
                  </a:txBody>
                  <a:tcPr marL="99060" marR="99060"/>
                </a:tc>
              </a:tr>
              <a:tr h="370840">
                <a:tc gridSpan="3">
                  <a:txBody>
                    <a:bodyPr/>
                    <a:lstStyle/>
                    <a:p>
                      <a:pPr algn="ctr"/>
                      <a:r>
                        <a:rPr lang="en-US" dirty="0" smtClean="0"/>
                        <a:t>Single User License</a:t>
                      </a:r>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ctr"/>
                      <a:r>
                        <a:rPr lang="en-US" dirty="0" smtClean="0"/>
                        <a:t>On site Training – Six</a:t>
                      </a:r>
                      <a:r>
                        <a:rPr lang="en-US" baseline="0" dirty="0" smtClean="0"/>
                        <a:t> (6) hours for 1 person</a:t>
                      </a:r>
                      <a:endParaRPr lang="ms-MY" dirty="0" smtClean="0"/>
                    </a:p>
                    <a:p>
                      <a:pPr algn="ctr"/>
                      <a:endParaRPr lang="ms-MY" dirty="0"/>
                    </a:p>
                  </a:txBody>
                  <a:tcPr marL="99060" marR="99060"/>
                </a:tc>
                <a:tc hMerge="1">
                  <a:txBody>
                    <a:bodyPr/>
                    <a:lstStyle/>
                    <a:p>
                      <a:endParaRPr lang="ms-MY" dirty="0"/>
                    </a:p>
                  </a:txBody>
                  <a:tcPr/>
                </a:tc>
                <a:tc hMerge="1">
                  <a:txBody>
                    <a:bodyPr/>
                    <a:lstStyle/>
                    <a:p>
                      <a:endParaRPr lang="ms-MY" dirty="0"/>
                    </a:p>
                  </a:txBody>
                  <a:tcPr/>
                </a:tc>
              </a:tr>
              <a:tr h="370840">
                <a:tc gridSpan="3">
                  <a:txBody>
                    <a:bodyPr/>
                    <a:lstStyle/>
                    <a:p>
                      <a:pPr algn="l"/>
                      <a:r>
                        <a:rPr lang="ms-MY" b="1" dirty="0" smtClean="0"/>
                        <a:t>Formulae : (2,888 *0.80)</a:t>
                      </a:r>
                      <a:r>
                        <a:rPr lang="ms-MY" b="1" baseline="0" dirty="0" smtClean="0"/>
                        <a:t> + 350</a:t>
                      </a:r>
                      <a:endParaRPr lang="ms-MY" b="1" dirty="0"/>
                    </a:p>
                  </a:txBody>
                  <a:tcPr marL="99060" marR="99060"/>
                </a:tc>
                <a:tc hMerge="1">
                  <a:txBody>
                    <a:bodyPr/>
                    <a:lstStyle/>
                    <a:p>
                      <a:endParaRPr lang="en-MY"/>
                    </a:p>
                  </a:txBody>
                  <a:tcPr/>
                </a:tc>
                <a:tc hMerge="1">
                  <a:txBody>
                    <a:bodyPr/>
                    <a:lstStyle/>
                    <a:p>
                      <a:endParaRPr lang="en-MY"/>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530E421B-2962-4237-BEA1-D161BEC34467}" type="datetime1">
              <a:rPr lang="ms-MY" smtClean="0"/>
              <a:t>03/09/2014</a:t>
            </a:fld>
            <a:endParaRPr lang="ms-MY"/>
          </a:p>
        </p:txBody>
      </p:sp>
    </p:spTree>
    <p:extLst>
      <p:ext uri="{BB962C8B-B14F-4D97-AF65-F5344CB8AC3E}">
        <p14:creationId xmlns:p14="http://schemas.microsoft.com/office/powerpoint/2010/main" val="5280771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latin typeface="Impact" panose="020B0806030902050204" pitchFamily="34" charset="0"/>
              </a:rPr>
              <a:t>SPS-Started Pack</a:t>
            </a:r>
            <a:br>
              <a:rPr lang="en-US" dirty="0" smtClean="0">
                <a:latin typeface="Impact" panose="020B0806030902050204" pitchFamily="34" charset="0"/>
              </a:rPr>
            </a:br>
            <a:r>
              <a:rPr lang="en-US" dirty="0" smtClean="0">
                <a:latin typeface="Impact" panose="020B0806030902050204" pitchFamily="34" charset="0"/>
              </a:rPr>
              <a:t>(Single User)</a:t>
            </a:r>
            <a:endParaRPr lang="ms-MY" dirty="0">
              <a:latin typeface="Impact" panose="020B0806030902050204" pitchFamily="34"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75438471"/>
              </p:ext>
            </p:extLst>
          </p:nvPr>
        </p:nvGraphicFramePr>
        <p:xfrm>
          <a:off x="609600" y="1752600"/>
          <a:ext cx="8610599" cy="1463040"/>
        </p:xfrm>
        <a:graphic>
          <a:graphicData uri="http://schemas.openxmlformats.org/drawingml/2006/table">
            <a:tbl>
              <a:tblPr firstRow="1" bandRow="1">
                <a:tableStyleId>{93296810-A885-4BE3-A3E7-6D5BEEA58F35}</a:tableStyleId>
              </a:tblPr>
              <a:tblGrid>
                <a:gridCol w="3033732"/>
                <a:gridCol w="2706667"/>
                <a:gridCol w="2870200"/>
              </a:tblGrid>
              <a:tr h="370840">
                <a:tc>
                  <a:txBody>
                    <a:bodyPr/>
                    <a:lstStyle/>
                    <a:p>
                      <a:pPr algn="ctr"/>
                      <a:r>
                        <a:rPr lang="en-US" sz="3200" dirty="0" smtClean="0"/>
                        <a:t>SPS-Started </a:t>
                      </a:r>
                      <a:endParaRPr lang="ms-MY" sz="3200" dirty="0"/>
                    </a:p>
                  </a:txBody>
                  <a:tcPr marL="99060" marR="99060"/>
                </a:tc>
                <a:tc>
                  <a:txBody>
                    <a:bodyPr/>
                    <a:lstStyle/>
                    <a:p>
                      <a:pPr algn="ctr"/>
                      <a:r>
                        <a:rPr lang="en-US" sz="3200" dirty="0" smtClean="0"/>
                        <a:t>RM 2,588</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strike="sngStrike" dirty="0" smtClean="0"/>
                        <a:t>Valued</a:t>
                      </a:r>
                      <a:r>
                        <a:rPr lang="en-US" sz="1400" strike="sngStrike" baseline="0" dirty="0" smtClean="0"/>
                        <a:t> at RM 2,888</a:t>
                      </a:r>
                      <a:endParaRPr lang="ms-MY" sz="1400" strike="sngStrike" dirty="0" smtClean="0"/>
                    </a:p>
                  </a:txBody>
                  <a:tcPr marL="99060" marR="99060"/>
                </a:tc>
                <a:tc>
                  <a:txBody>
                    <a:bodyPr/>
                    <a:lstStyle/>
                    <a:p>
                      <a:pPr algn="ctr"/>
                      <a:r>
                        <a:rPr lang="en-US" sz="2400" dirty="0" smtClean="0">
                          <a:solidFill>
                            <a:srgbClr val="FF0000"/>
                          </a:solidFill>
                        </a:rPr>
                        <a:t>Save</a:t>
                      </a:r>
                    </a:p>
                    <a:p>
                      <a:pPr algn="ctr"/>
                      <a:r>
                        <a:rPr lang="en-US" sz="2400" dirty="0" smtClean="0">
                          <a:solidFill>
                            <a:srgbClr val="FF0000"/>
                          </a:solidFill>
                        </a:rPr>
                        <a:t>RM</a:t>
                      </a:r>
                      <a:r>
                        <a:rPr lang="en-US" sz="2400" baseline="0" dirty="0" smtClean="0">
                          <a:solidFill>
                            <a:srgbClr val="FF0000"/>
                          </a:solidFill>
                        </a:rPr>
                        <a:t> 300</a:t>
                      </a:r>
                      <a:endParaRPr lang="ms-MY" sz="2400" dirty="0" smtClean="0">
                        <a:solidFill>
                          <a:srgbClr val="FF0000"/>
                        </a:solidFill>
                      </a:endParaRPr>
                    </a:p>
                  </a:txBody>
                  <a:tcPr marL="99060" marR="99060"/>
                </a:tc>
              </a:tr>
              <a:tr h="370840">
                <a:tc gridSpan="3">
                  <a:txBody>
                    <a:bodyPr/>
                    <a:lstStyle/>
                    <a:p>
                      <a:pPr algn="ctr"/>
                      <a:r>
                        <a:rPr lang="en-US" dirty="0" smtClean="0"/>
                        <a:t>Single User License</a:t>
                      </a:r>
                    </a:p>
                    <a:p>
                      <a:pPr algn="ctr"/>
                      <a:endParaRPr lang="ms-MY" dirty="0" smtClean="0"/>
                    </a:p>
                  </a:txBody>
                  <a:tcPr marL="99060" marR="99060"/>
                </a:tc>
                <a:tc hMerge="1">
                  <a:txBody>
                    <a:bodyPr/>
                    <a:lstStyle/>
                    <a:p>
                      <a:endParaRPr lang="ms-MY" dirty="0"/>
                    </a:p>
                  </a:txBody>
                  <a:tcPr/>
                </a:tc>
                <a:tc hMerge="1">
                  <a:txBody>
                    <a:bodyPr/>
                    <a:lstStyle/>
                    <a:p>
                      <a:endParaRPr lang="ms-MY" dirty="0"/>
                    </a:p>
                  </a:txBody>
                  <a:tcPr/>
                </a:tc>
              </a:tr>
            </a:tbl>
          </a:graphicData>
        </a:graphic>
      </p:graphicFrame>
      <p:sp>
        <p:nvSpPr>
          <p:cNvPr id="3" name="Footer Placeholder 2"/>
          <p:cNvSpPr>
            <a:spLocks noGrp="1"/>
          </p:cNvSpPr>
          <p:nvPr>
            <p:ph type="ftr" sz="quarter" idx="11"/>
          </p:nvPr>
        </p:nvSpPr>
        <p:spPr/>
        <p:txBody>
          <a:bodyPr/>
          <a:lstStyle/>
          <a:p>
            <a:r>
              <a:rPr lang="ms-MY" smtClean="0"/>
              <a:t>Private and Confidential</a:t>
            </a:r>
            <a:endParaRPr lang="ms-MY"/>
          </a:p>
        </p:txBody>
      </p:sp>
      <p:sp>
        <p:nvSpPr>
          <p:cNvPr id="5" name="Date Placeholder 4"/>
          <p:cNvSpPr>
            <a:spLocks noGrp="1"/>
          </p:cNvSpPr>
          <p:nvPr>
            <p:ph type="dt" sz="half" idx="10"/>
          </p:nvPr>
        </p:nvSpPr>
        <p:spPr/>
        <p:txBody>
          <a:bodyPr/>
          <a:lstStyle/>
          <a:p>
            <a:fld id="{530E421B-2962-4237-BEA1-D161BEC34467}" type="datetime1">
              <a:rPr lang="ms-MY" smtClean="0"/>
              <a:t>03/09/2014</a:t>
            </a:fld>
            <a:endParaRPr lang="ms-MY"/>
          </a:p>
        </p:txBody>
      </p:sp>
    </p:spTree>
    <p:extLst>
      <p:ext uri="{BB962C8B-B14F-4D97-AF65-F5344CB8AC3E}">
        <p14:creationId xmlns:p14="http://schemas.microsoft.com/office/powerpoint/2010/main" val="303768578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7358</TotalTime>
  <Words>1431</Words>
  <Application>Microsoft Office PowerPoint</Application>
  <PresentationFormat>A4 Paper (210x297 mm)</PresentationFormat>
  <Paragraphs>376</Paragraphs>
  <Slides>21</Slides>
  <Notes>8</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PowerPoint Presentation</vt:lpstr>
      <vt:lpstr>  PRODUCT DESCRIPTION   </vt:lpstr>
      <vt:lpstr>  PRODUCT DESCRIPTION con’t..</vt:lpstr>
      <vt:lpstr>SINGLE USER PACKAGE</vt:lpstr>
      <vt:lpstr>Normal Price (Single User)</vt:lpstr>
      <vt:lpstr>SPS-Premium Pack (Single User)</vt:lpstr>
      <vt:lpstr>SPS-Gold Pack (Single User)</vt:lpstr>
      <vt:lpstr>SPS-Basic Pack (Single User)</vt:lpstr>
      <vt:lpstr>SPS-Started Pack (Single User)</vt:lpstr>
      <vt:lpstr>MULTI USERS PACKAGE</vt:lpstr>
      <vt:lpstr>Normal Price (Multi User)</vt:lpstr>
      <vt:lpstr>SPS-Premium Pack (Multi Users)</vt:lpstr>
      <vt:lpstr>SPS-Gold Pack (Multi Users)</vt:lpstr>
      <vt:lpstr>SPS-Basic Pack (Multi Users)</vt:lpstr>
      <vt:lpstr>SPS-Started Pack (Multi Users)</vt:lpstr>
      <vt:lpstr>Single User vs. Multi Users</vt:lpstr>
      <vt:lpstr>  PRODUCT  FEATURES</vt:lpstr>
      <vt:lpstr>  PRODUCT  FEATURES</vt:lpstr>
      <vt:lpstr>  PRODUCT  FEATURES</vt:lpstr>
      <vt:lpstr>  PRODUCT  FEATURES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SCG-IT</dc:creator>
  <cp:lastModifiedBy>Resource Centre</cp:lastModifiedBy>
  <cp:revision>606</cp:revision>
  <cp:lastPrinted>2014-02-13T18:47:42Z</cp:lastPrinted>
  <dcterms:created xsi:type="dcterms:W3CDTF">2013-10-03T00:42:02Z</dcterms:created>
  <dcterms:modified xsi:type="dcterms:W3CDTF">2014-09-03T07:05:23Z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MPPTTimer_TimerInfoPresent">
    <vt:lpwstr>True</vt:lpwstr>
  </property>
  <property fmtid="{D5CDD505-2E9C-101B-9397-08002B2CF9AE}" pid="3" name="TMPPTTimer_CountDownTime">
    <vt:lpwstr>Text=00:10:00</vt:lpwstr>
  </property>
  <property fmtid="{D5CDD505-2E9C-101B-9397-08002B2CF9AE}" pid="4" name="TMPPTTimer_ForceStop">
    <vt:lpwstr>Value=False</vt:lpwstr>
  </property>
  <property fmtid="{D5CDD505-2E9C-101B-9397-08002B2CF9AE}" pid="5" name="TMPPTTimer_ForceStopGraceTime">
    <vt:lpwstr>Text=hh:mm:ss</vt:lpwstr>
  </property>
  <property fmtid="{D5CDD505-2E9C-101B-9397-08002B2CF9AE}" pid="6" name="TMPPTTimer_CountDown">
    <vt:lpwstr>Value=True</vt:lpwstr>
  </property>
  <property fmtid="{D5CDD505-2E9C-101B-9397-08002B2CF9AE}" pid="7" name="TMPPTTimer_UpdateFrequency">
    <vt:lpwstr>Text=0:0:01</vt:lpwstr>
  </property>
  <property fmtid="{D5CDD505-2E9C-101B-9397-08002B2CF9AE}" pid="8" name="TMPPTTimer_ForceStopUpdateFrequency">
    <vt:lpwstr>Text=hh:mm:ss</vt:lpwstr>
  </property>
  <property fmtid="{D5CDD505-2E9C-101B-9397-08002B2CF9AE}" pid="9" name="TMPPTTimer_cbAddTimerBoxAsNeeded">
    <vt:lpwstr>Value=True</vt:lpwstr>
  </property>
  <property fmtid="{D5CDD505-2E9C-101B-9397-08002B2CF9AE}" pid="10" name="TMPPTTimer_obLDeleteNone">
    <vt:lpwstr>Value=True</vt:lpwstr>
  </property>
  <property fmtid="{D5CDD505-2E9C-101B-9397-08002B2CF9AE}" pid="11" name="TMPPTTimer_DisplayFormat">
    <vt:lpwstr>Text=n:ss</vt:lpwstr>
  </property>
  <property fmtid="{D5CDD505-2E9C-101B-9397-08002B2CF9AE}" pid="12" name="TMPPTTimer_CheckBox1">
    <vt:lpwstr>Value=False</vt:lpwstr>
  </property>
</Properties>
</file>