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1" r:id="rId1"/>
    <p:sldMasterId id="2147483803" r:id="rId2"/>
  </p:sldMasterIdLst>
  <p:notesMasterIdLst>
    <p:notesMasterId r:id="rId35"/>
  </p:notesMasterIdLst>
  <p:handoutMasterIdLst>
    <p:handoutMasterId r:id="rId36"/>
  </p:handoutMasterIdLst>
  <p:sldIdLst>
    <p:sldId id="327" r:id="rId3"/>
    <p:sldId id="257" r:id="rId4"/>
    <p:sldId id="337" r:id="rId5"/>
    <p:sldId id="462" r:id="rId6"/>
    <p:sldId id="352" r:id="rId7"/>
    <p:sldId id="382" r:id="rId8"/>
    <p:sldId id="301" r:id="rId9"/>
    <p:sldId id="359" r:id="rId10"/>
    <p:sldId id="395" r:id="rId11"/>
    <p:sldId id="451" r:id="rId12"/>
    <p:sldId id="452" r:id="rId13"/>
    <p:sldId id="453" r:id="rId14"/>
    <p:sldId id="454" r:id="rId15"/>
    <p:sldId id="360" r:id="rId16"/>
    <p:sldId id="443" r:id="rId17"/>
    <p:sldId id="460" r:id="rId18"/>
    <p:sldId id="458" r:id="rId19"/>
    <p:sldId id="459" r:id="rId20"/>
    <p:sldId id="464" r:id="rId21"/>
    <p:sldId id="465" r:id="rId22"/>
    <p:sldId id="431" r:id="rId23"/>
    <p:sldId id="449" r:id="rId24"/>
    <p:sldId id="466" r:id="rId25"/>
    <p:sldId id="441" r:id="rId26"/>
    <p:sldId id="469" r:id="rId27"/>
    <p:sldId id="468" r:id="rId28"/>
    <p:sldId id="463" r:id="rId29"/>
    <p:sldId id="402" r:id="rId30"/>
    <p:sldId id="457" r:id="rId31"/>
    <p:sldId id="470" r:id="rId32"/>
    <p:sldId id="335" r:id="rId33"/>
    <p:sldId id="302" r:id="rId34"/>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taka Alhaji" initials="MA" lastIdx="3" clrIdx="0">
    <p:extLst/>
  </p:cmAuthor>
  <p:cmAuthor id="2" name="User" initials="U"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FF00"/>
    <a:srgbClr val="0000FF"/>
    <a:srgbClr val="CCCC00"/>
    <a:srgbClr val="FF9900"/>
    <a:srgbClr val="FF0000"/>
    <a:srgbClr val="FF99FF"/>
    <a:srgbClr val="FF3399"/>
    <a:srgbClr val="FFFFFF"/>
    <a:srgbClr val="CD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598" autoAdjust="0"/>
  </p:normalViewPr>
  <p:slideViewPr>
    <p:cSldViewPr>
      <p:cViewPr varScale="1">
        <p:scale>
          <a:sx n="70" d="100"/>
          <a:sy n="70" d="100"/>
        </p:scale>
        <p:origin x="-117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1-21T12:30:30.355" idx="1">
    <p:pos x="2452" y="930"/>
    <p:text>Edit</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1-21T12:32:22.750" idx="2">
    <p:pos x="2847" y="1428"/>
    <p:text>Fateen Prepared</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4633D-70D1-4372-A709-C2350B4071DA}"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MY"/>
        </a:p>
      </dgm:t>
    </dgm:pt>
    <dgm:pt modelId="{03570F93-442B-42C9-A37D-B95F4E309F5A}">
      <dgm:prSet phldrT="[Text]"/>
      <dgm:spPr/>
      <dgm:t>
        <a:bodyPr/>
        <a:lstStyle/>
        <a:p>
          <a:r>
            <a:rPr lang="en-US" b="1" dirty="0" smtClean="0">
              <a:latin typeface="Century Gothic" pitchFamily="34" charset="0"/>
              <a:cs typeface="Calibri" pitchFamily="34" charset="0"/>
            </a:rPr>
            <a:t>We have the right ‘hands-on’ team with vast GST knowledge and training experience.</a:t>
          </a:r>
          <a:endParaRPr lang="en-MY" b="1" dirty="0">
            <a:latin typeface="Century Gothic" pitchFamily="34" charset="0"/>
          </a:endParaRPr>
        </a:p>
      </dgm:t>
    </dgm:pt>
    <dgm:pt modelId="{1CCB8BA9-D413-4B00-B340-C97386982F52}" type="parTrans" cxnId="{5118EDB8-BC84-487D-AFCA-F8CCFB28F273}">
      <dgm:prSet/>
      <dgm:spPr/>
      <dgm:t>
        <a:bodyPr/>
        <a:lstStyle/>
        <a:p>
          <a:endParaRPr lang="en-MY">
            <a:latin typeface="Century Gothic" pitchFamily="34" charset="0"/>
          </a:endParaRPr>
        </a:p>
      </dgm:t>
    </dgm:pt>
    <dgm:pt modelId="{BF469B52-F00F-4A17-BAA8-2654D94F3672}" type="sibTrans" cxnId="{5118EDB8-BC84-487D-AFCA-F8CCFB28F273}">
      <dgm:prSet/>
      <dgm:spPr/>
      <dgm:t>
        <a:bodyPr/>
        <a:lstStyle/>
        <a:p>
          <a:endParaRPr lang="en-MY">
            <a:latin typeface="Century Gothic" pitchFamily="34" charset="0"/>
          </a:endParaRPr>
        </a:p>
      </dgm:t>
    </dgm:pt>
    <dgm:pt modelId="{E7A46CA2-387B-4204-8B14-9D8E3F974982}">
      <dgm:prSet phldrT="[Text]"/>
      <dgm:spPr/>
      <dgm:t>
        <a:bodyPr/>
        <a:lstStyle/>
        <a:p>
          <a:r>
            <a:rPr lang="en-US" b="1" dirty="0" smtClean="0">
              <a:latin typeface="Century Gothic" pitchFamily="34" charset="0"/>
              <a:cs typeface="Calibri" pitchFamily="34" charset="0"/>
            </a:rPr>
            <a:t>We would be able to provide complete and comprehensive  guidance on GST.</a:t>
          </a:r>
          <a:endParaRPr lang="en-MY" b="1" dirty="0">
            <a:latin typeface="Century Gothic" pitchFamily="34" charset="0"/>
          </a:endParaRPr>
        </a:p>
      </dgm:t>
    </dgm:pt>
    <dgm:pt modelId="{30435925-AE3B-47BE-B1DB-26D8E58DC13D}" type="parTrans" cxnId="{18FEB2AE-53D5-4A25-AF01-CF398638608E}">
      <dgm:prSet/>
      <dgm:spPr/>
      <dgm:t>
        <a:bodyPr/>
        <a:lstStyle/>
        <a:p>
          <a:endParaRPr lang="en-MY">
            <a:latin typeface="Century Gothic" pitchFamily="34" charset="0"/>
          </a:endParaRPr>
        </a:p>
      </dgm:t>
    </dgm:pt>
    <dgm:pt modelId="{69565DE8-A3B2-406A-A2C0-5F4453928B7C}" type="sibTrans" cxnId="{18FEB2AE-53D5-4A25-AF01-CF398638608E}">
      <dgm:prSet/>
      <dgm:spPr/>
      <dgm:t>
        <a:bodyPr/>
        <a:lstStyle/>
        <a:p>
          <a:endParaRPr lang="en-MY">
            <a:latin typeface="Century Gothic" pitchFamily="34" charset="0"/>
          </a:endParaRPr>
        </a:p>
      </dgm:t>
    </dgm:pt>
    <dgm:pt modelId="{85F9A8FC-EAC1-4EE1-AD06-18CB21FF3A70}">
      <dgm:prSet phldrT="[Text]"/>
      <dgm:spPr/>
      <dgm:t>
        <a:bodyPr/>
        <a:lstStyle/>
        <a:p>
          <a:r>
            <a:rPr lang="en-US" b="1" dirty="0" smtClean="0">
              <a:latin typeface="Century Gothic" pitchFamily="34" charset="0"/>
              <a:cs typeface="Calibri" pitchFamily="34" charset="0"/>
            </a:rPr>
            <a:t>We are certified GST Trainers by RMCD.</a:t>
          </a:r>
          <a:endParaRPr lang="en-MY" b="1" dirty="0">
            <a:latin typeface="Century Gothic" pitchFamily="34" charset="0"/>
          </a:endParaRPr>
        </a:p>
      </dgm:t>
    </dgm:pt>
    <dgm:pt modelId="{EFA7FED9-EA7C-427A-94E6-D1F601A827AC}" type="parTrans" cxnId="{2CEBDAD0-D2FC-414C-9322-4F38822A2885}">
      <dgm:prSet/>
      <dgm:spPr/>
      <dgm:t>
        <a:bodyPr/>
        <a:lstStyle/>
        <a:p>
          <a:endParaRPr lang="en-MY">
            <a:latin typeface="Century Gothic" pitchFamily="34" charset="0"/>
          </a:endParaRPr>
        </a:p>
      </dgm:t>
    </dgm:pt>
    <dgm:pt modelId="{ED629076-7C93-4A42-B487-E354A08DF810}" type="sibTrans" cxnId="{2CEBDAD0-D2FC-414C-9322-4F38822A2885}">
      <dgm:prSet/>
      <dgm:spPr/>
      <dgm:t>
        <a:bodyPr/>
        <a:lstStyle/>
        <a:p>
          <a:endParaRPr lang="en-MY">
            <a:latin typeface="Century Gothic" pitchFamily="34" charset="0"/>
          </a:endParaRPr>
        </a:p>
      </dgm:t>
    </dgm:pt>
    <dgm:pt modelId="{495ED85D-7FC3-4CA5-A0D2-DB7AB751CD87}">
      <dgm:prSet phldrT="[Text]"/>
      <dgm:spPr/>
      <dgm:t>
        <a:bodyPr/>
        <a:lstStyle/>
        <a:p>
          <a:r>
            <a:rPr lang="en-US" b="1" dirty="0" smtClean="0">
              <a:latin typeface="Century Gothic" pitchFamily="34" charset="0"/>
              <a:cs typeface="Calibri" pitchFamily="34" charset="0"/>
            </a:rPr>
            <a:t>We offer ‘value for money’ without compromising on the quality and timeliness of training.</a:t>
          </a:r>
          <a:endParaRPr lang="en-MY" b="1" dirty="0">
            <a:latin typeface="Century Gothic" pitchFamily="34" charset="0"/>
          </a:endParaRPr>
        </a:p>
      </dgm:t>
    </dgm:pt>
    <dgm:pt modelId="{CE0C881E-270E-4F80-8F7C-87EB2C59E574}" type="parTrans" cxnId="{4C03651B-E913-400A-A2BE-83AADDF90492}">
      <dgm:prSet/>
      <dgm:spPr/>
      <dgm:t>
        <a:bodyPr/>
        <a:lstStyle/>
        <a:p>
          <a:endParaRPr lang="en-MY">
            <a:latin typeface="Century Gothic" pitchFamily="34" charset="0"/>
          </a:endParaRPr>
        </a:p>
      </dgm:t>
    </dgm:pt>
    <dgm:pt modelId="{E49E214B-827D-4B61-A253-BE08EDD0D3F9}" type="sibTrans" cxnId="{4C03651B-E913-400A-A2BE-83AADDF90492}">
      <dgm:prSet/>
      <dgm:spPr/>
      <dgm:t>
        <a:bodyPr/>
        <a:lstStyle/>
        <a:p>
          <a:endParaRPr lang="en-MY">
            <a:latin typeface="Century Gothic" pitchFamily="34" charset="0"/>
          </a:endParaRPr>
        </a:p>
      </dgm:t>
    </dgm:pt>
    <dgm:pt modelId="{BA09B25F-0E9D-4AA2-867C-54A15C2CB86B}">
      <dgm:prSet phldrT="[Text]"/>
      <dgm:spPr/>
      <dgm:t>
        <a:bodyPr/>
        <a:lstStyle/>
        <a:p>
          <a:r>
            <a:rPr lang="en-US" b="1" dirty="0" smtClean="0">
              <a:latin typeface="Century Gothic" pitchFamily="34" charset="0"/>
              <a:cs typeface="Calibri" pitchFamily="34" charset="0"/>
            </a:rPr>
            <a:t>As approved HRDF Training Provider, training expenses are 100% claimable.</a:t>
          </a:r>
          <a:endParaRPr lang="en-MY" b="1" dirty="0">
            <a:latin typeface="Century Gothic" pitchFamily="34" charset="0"/>
          </a:endParaRPr>
        </a:p>
      </dgm:t>
    </dgm:pt>
    <dgm:pt modelId="{EA6CA015-4095-4208-85BA-D06C0EB94FE2}" type="parTrans" cxnId="{FBA5894E-5D6A-4CE0-8538-CB283B09272E}">
      <dgm:prSet/>
      <dgm:spPr/>
      <dgm:t>
        <a:bodyPr/>
        <a:lstStyle/>
        <a:p>
          <a:endParaRPr lang="en-MY">
            <a:latin typeface="Century Gothic" pitchFamily="34" charset="0"/>
          </a:endParaRPr>
        </a:p>
      </dgm:t>
    </dgm:pt>
    <dgm:pt modelId="{2D65AF02-164B-45A7-AFD5-D0C6CE5FD244}" type="sibTrans" cxnId="{FBA5894E-5D6A-4CE0-8538-CB283B09272E}">
      <dgm:prSet/>
      <dgm:spPr/>
      <dgm:t>
        <a:bodyPr/>
        <a:lstStyle/>
        <a:p>
          <a:endParaRPr lang="en-MY">
            <a:latin typeface="Century Gothic" pitchFamily="34" charset="0"/>
          </a:endParaRPr>
        </a:p>
      </dgm:t>
    </dgm:pt>
    <dgm:pt modelId="{45ED61D0-BC2E-4923-8A3F-777EB3972F06}" type="pres">
      <dgm:prSet presAssocID="{61B4633D-70D1-4372-A709-C2350B4071DA}" presName="Name0" presStyleCnt="0">
        <dgm:presLayoutVars>
          <dgm:dir/>
          <dgm:resizeHandles val="exact"/>
        </dgm:presLayoutVars>
      </dgm:prSet>
      <dgm:spPr/>
      <dgm:t>
        <a:bodyPr/>
        <a:lstStyle/>
        <a:p>
          <a:endParaRPr lang="en-MY"/>
        </a:p>
      </dgm:t>
    </dgm:pt>
    <dgm:pt modelId="{614844D3-B94A-4B70-B5DB-FD9CAC374F85}" type="pres">
      <dgm:prSet presAssocID="{03570F93-442B-42C9-A37D-B95F4E309F5A}" presName="node" presStyleLbl="node1" presStyleIdx="0" presStyleCnt="5">
        <dgm:presLayoutVars>
          <dgm:bulletEnabled val="1"/>
        </dgm:presLayoutVars>
      </dgm:prSet>
      <dgm:spPr/>
      <dgm:t>
        <a:bodyPr/>
        <a:lstStyle/>
        <a:p>
          <a:endParaRPr lang="en-MY"/>
        </a:p>
      </dgm:t>
    </dgm:pt>
    <dgm:pt modelId="{B5A76085-28EA-40B5-932C-2F2590FA5A4D}" type="pres">
      <dgm:prSet presAssocID="{BF469B52-F00F-4A17-BAA8-2654D94F3672}" presName="sibTrans" presStyleCnt="0"/>
      <dgm:spPr/>
      <dgm:t>
        <a:bodyPr/>
        <a:lstStyle/>
        <a:p>
          <a:endParaRPr lang="en-US"/>
        </a:p>
      </dgm:t>
    </dgm:pt>
    <dgm:pt modelId="{0C398F66-09C5-49D1-B43C-6ED6F5E67E39}" type="pres">
      <dgm:prSet presAssocID="{E7A46CA2-387B-4204-8B14-9D8E3F974982}" presName="node" presStyleLbl="node1" presStyleIdx="1" presStyleCnt="5">
        <dgm:presLayoutVars>
          <dgm:bulletEnabled val="1"/>
        </dgm:presLayoutVars>
      </dgm:prSet>
      <dgm:spPr/>
      <dgm:t>
        <a:bodyPr/>
        <a:lstStyle/>
        <a:p>
          <a:endParaRPr lang="en-MY"/>
        </a:p>
      </dgm:t>
    </dgm:pt>
    <dgm:pt modelId="{CF12A831-68FE-4DD0-B4C5-FF64CDB4CF17}" type="pres">
      <dgm:prSet presAssocID="{69565DE8-A3B2-406A-A2C0-5F4453928B7C}" presName="sibTrans" presStyleCnt="0"/>
      <dgm:spPr/>
      <dgm:t>
        <a:bodyPr/>
        <a:lstStyle/>
        <a:p>
          <a:endParaRPr lang="en-US"/>
        </a:p>
      </dgm:t>
    </dgm:pt>
    <dgm:pt modelId="{43F0E6F8-A747-4FD1-973C-BE0FFF468C2B}" type="pres">
      <dgm:prSet presAssocID="{85F9A8FC-EAC1-4EE1-AD06-18CB21FF3A70}" presName="node" presStyleLbl="node1" presStyleIdx="2" presStyleCnt="5">
        <dgm:presLayoutVars>
          <dgm:bulletEnabled val="1"/>
        </dgm:presLayoutVars>
      </dgm:prSet>
      <dgm:spPr/>
      <dgm:t>
        <a:bodyPr/>
        <a:lstStyle/>
        <a:p>
          <a:endParaRPr lang="en-MY"/>
        </a:p>
      </dgm:t>
    </dgm:pt>
    <dgm:pt modelId="{E9377816-FD6E-4F7C-9769-62CC0240431B}" type="pres">
      <dgm:prSet presAssocID="{ED629076-7C93-4A42-B487-E354A08DF810}" presName="sibTrans" presStyleCnt="0"/>
      <dgm:spPr/>
      <dgm:t>
        <a:bodyPr/>
        <a:lstStyle/>
        <a:p>
          <a:endParaRPr lang="en-US"/>
        </a:p>
      </dgm:t>
    </dgm:pt>
    <dgm:pt modelId="{67C5842A-EFD7-42D3-90F7-1D174BC2850E}" type="pres">
      <dgm:prSet presAssocID="{495ED85D-7FC3-4CA5-A0D2-DB7AB751CD87}" presName="node" presStyleLbl="node1" presStyleIdx="3" presStyleCnt="5">
        <dgm:presLayoutVars>
          <dgm:bulletEnabled val="1"/>
        </dgm:presLayoutVars>
      </dgm:prSet>
      <dgm:spPr/>
      <dgm:t>
        <a:bodyPr/>
        <a:lstStyle/>
        <a:p>
          <a:endParaRPr lang="en-MY"/>
        </a:p>
      </dgm:t>
    </dgm:pt>
    <dgm:pt modelId="{7B7746AB-CAD7-4224-8F27-31D644A722EC}" type="pres">
      <dgm:prSet presAssocID="{E49E214B-827D-4B61-A253-BE08EDD0D3F9}" presName="sibTrans" presStyleCnt="0"/>
      <dgm:spPr/>
      <dgm:t>
        <a:bodyPr/>
        <a:lstStyle/>
        <a:p>
          <a:endParaRPr lang="en-US"/>
        </a:p>
      </dgm:t>
    </dgm:pt>
    <dgm:pt modelId="{E68CE35A-A77D-4A5F-BCD1-5F58C261D780}" type="pres">
      <dgm:prSet presAssocID="{BA09B25F-0E9D-4AA2-867C-54A15C2CB86B}" presName="node" presStyleLbl="node1" presStyleIdx="4" presStyleCnt="5">
        <dgm:presLayoutVars>
          <dgm:bulletEnabled val="1"/>
        </dgm:presLayoutVars>
      </dgm:prSet>
      <dgm:spPr/>
      <dgm:t>
        <a:bodyPr/>
        <a:lstStyle/>
        <a:p>
          <a:endParaRPr lang="en-MY"/>
        </a:p>
      </dgm:t>
    </dgm:pt>
  </dgm:ptLst>
  <dgm:cxnLst>
    <dgm:cxn modelId="{AC9B0E62-98E2-4D52-8E09-E3173D30C825}" type="presOf" srcId="{495ED85D-7FC3-4CA5-A0D2-DB7AB751CD87}" destId="{67C5842A-EFD7-42D3-90F7-1D174BC2850E}" srcOrd="0" destOrd="0" presId="urn:microsoft.com/office/officeart/2005/8/layout/hList6"/>
    <dgm:cxn modelId="{4C03651B-E913-400A-A2BE-83AADDF90492}" srcId="{61B4633D-70D1-4372-A709-C2350B4071DA}" destId="{495ED85D-7FC3-4CA5-A0D2-DB7AB751CD87}" srcOrd="3" destOrd="0" parTransId="{CE0C881E-270E-4F80-8F7C-87EB2C59E574}" sibTransId="{E49E214B-827D-4B61-A253-BE08EDD0D3F9}"/>
    <dgm:cxn modelId="{935D2B4C-A825-42BD-ACD1-13C5A2B5A12F}" type="presOf" srcId="{61B4633D-70D1-4372-A709-C2350B4071DA}" destId="{45ED61D0-BC2E-4923-8A3F-777EB3972F06}" srcOrd="0" destOrd="0" presId="urn:microsoft.com/office/officeart/2005/8/layout/hList6"/>
    <dgm:cxn modelId="{FBA5894E-5D6A-4CE0-8538-CB283B09272E}" srcId="{61B4633D-70D1-4372-A709-C2350B4071DA}" destId="{BA09B25F-0E9D-4AA2-867C-54A15C2CB86B}" srcOrd="4" destOrd="0" parTransId="{EA6CA015-4095-4208-85BA-D06C0EB94FE2}" sibTransId="{2D65AF02-164B-45A7-AFD5-D0C6CE5FD244}"/>
    <dgm:cxn modelId="{2CEBDAD0-D2FC-414C-9322-4F38822A2885}" srcId="{61B4633D-70D1-4372-A709-C2350B4071DA}" destId="{85F9A8FC-EAC1-4EE1-AD06-18CB21FF3A70}" srcOrd="2" destOrd="0" parTransId="{EFA7FED9-EA7C-427A-94E6-D1F601A827AC}" sibTransId="{ED629076-7C93-4A42-B487-E354A08DF810}"/>
    <dgm:cxn modelId="{5118EDB8-BC84-487D-AFCA-F8CCFB28F273}" srcId="{61B4633D-70D1-4372-A709-C2350B4071DA}" destId="{03570F93-442B-42C9-A37D-B95F4E309F5A}" srcOrd="0" destOrd="0" parTransId="{1CCB8BA9-D413-4B00-B340-C97386982F52}" sibTransId="{BF469B52-F00F-4A17-BAA8-2654D94F3672}"/>
    <dgm:cxn modelId="{E06B0261-032C-4335-A0BB-295C4DA70958}" type="presOf" srcId="{E7A46CA2-387B-4204-8B14-9D8E3F974982}" destId="{0C398F66-09C5-49D1-B43C-6ED6F5E67E39}" srcOrd="0" destOrd="0" presId="urn:microsoft.com/office/officeart/2005/8/layout/hList6"/>
    <dgm:cxn modelId="{1F194938-6F96-47EB-B4BF-24E2D21B9BFA}" type="presOf" srcId="{BA09B25F-0E9D-4AA2-867C-54A15C2CB86B}" destId="{E68CE35A-A77D-4A5F-BCD1-5F58C261D780}" srcOrd="0" destOrd="0" presId="urn:microsoft.com/office/officeart/2005/8/layout/hList6"/>
    <dgm:cxn modelId="{1C74A373-BF56-4735-8D33-61291D7CB78D}" type="presOf" srcId="{85F9A8FC-EAC1-4EE1-AD06-18CB21FF3A70}" destId="{43F0E6F8-A747-4FD1-973C-BE0FFF468C2B}" srcOrd="0" destOrd="0" presId="urn:microsoft.com/office/officeart/2005/8/layout/hList6"/>
    <dgm:cxn modelId="{FCA71B40-0C57-4A58-BA13-DE865D2CDD50}" type="presOf" srcId="{03570F93-442B-42C9-A37D-B95F4E309F5A}" destId="{614844D3-B94A-4B70-B5DB-FD9CAC374F85}" srcOrd="0" destOrd="0" presId="urn:microsoft.com/office/officeart/2005/8/layout/hList6"/>
    <dgm:cxn modelId="{18FEB2AE-53D5-4A25-AF01-CF398638608E}" srcId="{61B4633D-70D1-4372-A709-C2350B4071DA}" destId="{E7A46CA2-387B-4204-8B14-9D8E3F974982}" srcOrd="1" destOrd="0" parTransId="{30435925-AE3B-47BE-B1DB-26D8E58DC13D}" sibTransId="{69565DE8-A3B2-406A-A2C0-5F4453928B7C}"/>
    <dgm:cxn modelId="{DEEF7534-FCBB-46FC-9871-DA09431C9D14}" type="presParOf" srcId="{45ED61D0-BC2E-4923-8A3F-777EB3972F06}" destId="{614844D3-B94A-4B70-B5DB-FD9CAC374F85}" srcOrd="0" destOrd="0" presId="urn:microsoft.com/office/officeart/2005/8/layout/hList6"/>
    <dgm:cxn modelId="{4E1ECCD9-9B4C-4D45-B0CA-FFE73CD43BBC}" type="presParOf" srcId="{45ED61D0-BC2E-4923-8A3F-777EB3972F06}" destId="{B5A76085-28EA-40B5-932C-2F2590FA5A4D}" srcOrd="1" destOrd="0" presId="urn:microsoft.com/office/officeart/2005/8/layout/hList6"/>
    <dgm:cxn modelId="{0008D153-BD2F-44B2-9804-6D121DD0B35B}" type="presParOf" srcId="{45ED61D0-BC2E-4923-8A3F-777EB3972F06}" destId="{0C398F66-09C5-49D1-B43C-6ED6F5E67E39}" srcOrd="2" destOrd="0" presId="urn:microsoft.com/office/officeart/2005/8/layout/hList6"/>
    <dgm:cxn modelId="{AE1EFF17-EBB8-42A7-A70B-A880CB4E7F5D}" type="presParOf" srcId="{45ED61D0-BC2E-4923-8A3F-777EB3972F06}" destId="{CF12A831-68FE-4DD0-B4C5-FF64CDB4CF17}" srcOrd="3" destOrd="0" presId="urn:microsoft.com/office/officeart/2005/8/layout/hList6"/>
    <dgm:cxn modelId="{F50031FE-CB51-436B-BCFC-213EF8FDF545}" type="presParOf" srcId="{45ED61D0-BC2E-4923-8A3F-777EB3972F06}" destId="{43F0E6F8-A747-4FD1-973C-BE0FFF468C2B}" srcOrd="4" destOrd="0" presId="urn:microsoft.com/office/officeart/2005/8/layout/hList6"/>
    <dgm:cxn modelId="{A2800C87-7A8D-47DF-9C40-05A3A5244FF9}" type="presParOf" srcId="{45ED61D0-BC2E-4923-8A3F-777EB3972F06}" destId="{E9377816-FD6E-4F7C-9769-62CC0240431B}" srcOrd="5" destOrd="0" presId="urn:microsoft.com/office/officeart/2005/8/layout/hList6"/>
    <dgm:cxn modelId="{4F91347C-ADB6-47F3-B528-83A54E1E6686}" type="presParOf" srcId="{45ED61D0-BC2E-4923-8A3F-777EB3972F06}" destId="{67C5842A-EFD7-42D3-90F7-1D174BC2850E}" srcOrd="6" destOrd="0" presId="urn:microsoft.com/office/officeart/2005/8/layout/hList6"/>
    <dgm:cxn modelId="{A7D8C587-0FC8-4C40-BE75-74E2D362E7AD}" type="presParOf" srcId="{45ED61D0-BC2E-4923-8A3F-777EB3972F06}" destId="{7B7746AB-CAD7-4224-8F27-31D644A722EC}" srcOrd="7" destOrd="0" presId="urn:microsoft.com/office/officeart/2005/8/layout/hList6"/>
    <dgm:cxn modelId="{87B7E87F-41CE-4B49-99FF-8710D544CD50}" type="presParOf" srcId="{45ED61D0-BC2E-4923-8A3F-777EB3972F06}" destId="{E68CE35A-A77D-4A5F-BCD1-5F58C261D780}"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44D3-B94A-4B70-B5DB-FD9CAC374F85}">
      <dsp:nvSpPr>
        <dsp:cNvPr id="0" name=""/>
        <dsp:cNvSpPr/>
      </dsp:nvSpPr>
      <dsp:spPr>
        <a:xfrm rot="16200000">
          <a:off x="-790157" y="794682"/>
          <a:ext cx="3177268" cy="158790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0416" bIns="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itchFamily="34" charset="0"/>
              <a:cs typeface="Calibri" pitchFamily="34" charset="0"/>
            </a:rPr>
            <a:t>We have the right ‘hands-on’ team with vast GST knowledge and training experience.</a:t>
          </a:r>
          <a:endParaRPr lang="en-MY" sz="1400" b="1" kern="1200" dirty="0">
            <a:latin typeface="Century Gothic" pitchFamily="34" charset="0"/>
          </a:endParaRPr>
        </a:p>
      </dsp:txBody>
      <dsp:txXfrm rot="5400000">
        <a:off x="4526" y="635453"/>
        <a:ext cx="1587902" cy="1906360"/>
      </dsp:txXfrm>
    </dsp:sp>
    <dsp:sp modelId="{0C398F66-09C5-49D1-B43C-6ED6F5E67E39}">
      <dsp:nvSpPr>
        <dsp:cNvPr id="0" name=""/>
        <dsp:cNvSpPr/>
      </dsp:nvSpPr>
      <dsp:spPr>
        <a:xfrm rot="16200000">
          <a:off x="916838" y="794682"/>
          <a:ext cx="3177268" cy="1587902"/>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0416" bIns="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itchFamily="34" charset="0"/>
              <a:cs typeface="Calibri" pitchFamily="34" charset="0"/>
            </a:rPr>
            <a:t>We would be able to provide complete and comprehensive  guidance on GST.</a:t>
          </a:r>
          <a:endParaRPr lang="en-MY" sz="1400" b="1" kern="1200" dirty="0">
            <a:latin typeface="Century Gothic" pitchFamily="34" charset="0"/>
          </a:endParaRPr>
        </a:p>
      </dsp:txBody>
      <dsp:txXfrm rot="5400000">
        <a:off x="1711521" y="635453"/>
        <a:ext cx="1587902" cy="1906360"/>
      </dsp:txXfrm>
    </dsp:sp>
    <dsp:sp modelId="{43F0E6F8-A747-4FD1-973C-BE0FFF468C2B}">
      <dsp:nvSpPr>
        <dsp:cNvPr id="0" name=""/>
        <dsp:cNvSpPr/>
      </dsp:nvSpPr>
      <dsp:spPr>
        <a:xfrm rot="16200000">
          <a:off x="2623834" y="794682"/>
          <a:ext cx="3177268" cy="1587902"/>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0416" bIns="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itchFamily="34" charset="0"/>
              <a:cs typeface="Calibri" pitchFamily="34" charset="0"/>
            </a:rPr>
            <a:t>We are certified GST Trainers by RMCD.</a:t>
          </a:r>
          <a:endParaRPr lang="en-MY" sz="1400" b="1" kern="1200" dirty="0">
            <a:latin typeface="Century Gothic" pitchFamily="34" charset="0"/>
          </a:endParaRPr>
        </a:p>
      </dsp:txBody>
      <dsp:txXfrm rot="5400000">
        <a:off x="3418517" y="635453"/>
        <a:ext cx="1587902" cy="1906360"/>
      </dsp:txXfrm>
    </dsp:sp>
    <dsp:sp modelId="{67C5842A-EFD7-42D3-90F7-1D174BC2850E}">
      <dsp:nvSpPr>
        <dsp:cNvPr id="0" name=""/>
        <dsp:cNvSpPr/>
      </dsp:nvSpPr>
      <dsp:spPr>
        <a:xfrm rot="16200000">
          <a:off x="4330829" y="794682"/>
          <a:ext cx="3177268" cy="1587902"/>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0416" bIns="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itchFamily="34" charset="0"/>
              <a:cs typeface="Calibri" pitchFamily="34" charset="0"/>
            </a:rPr>
            <a:t>We offer ‘value for money’ without compromising on the quality and timeliness of training.</a:t>
          </a:r>
          <a:endParaRPr lang="en-MY" sz="1400" b="1" kern="1200" dirty="0">
            <a:latin typeface="Century Gothic" pitchFamily="34" charset="0"/>
          </a:endParaRPr>
        </a:p>
      </dsp:txBody>
      <dsp:txXfrm rot="5400000">
        <a:off x="5125512" y="635453"/>
        <a:ext cx="1587902" cy="1906360"/>
      </dsp:txXfrm>
    </dsp:sp>
    <dsp:sp modelId="{E68CE35A-A77D-4A5F-BCD1-5F58C261D780}">
      <dsp:nvSpPr>
        <dsp:cNvPr id="0" name=""/>
        <dsp:cNvSpPr/>
      </dsp:nvSpPr>
      <dsp:spPr>
        <a:xfrm rot="16200000">
          <a:off x="6037825" y="794682"/>
          <a:ext cx="3177268" cy="1587902"/>
        </a:xfrm>
        <a:prstGeom prst="flowChartManualOperati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90416" bIns="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itchFamily="34" charset="0"/>
              <a:cs typeface="Calibri" pitchFamily="34" charset="0"/>
            </a:rPr>
            <a:t>As approved HRDF Training Provider, training expenses are 100% claimable.</a:t>
          </a:r>
          <a:endParaRPr lang="en-MY" sz="1400" b="1" kern="1200" dirty="0">
            <a:latin typeface="Century Gothic" pitchFamily="34" charset="0"/>
          </a:endParaRPr>
        </a:p>
      </dsp:txBody>
      <dsp:txXfrm rot="5400000">
        <a:off x="6832508" y="635453"/>
        <a:ext cx="1587902" cy="19063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5659" cy="496332"/>
          </a:xfrm>
          <a:prstGeom prst="rect">
            <a:avLst/>
          </a:prstGeom>
        </p:spPr>
        <p:txBody>
          <a:bodyPr vert="horz" lIns="90969" tIns="45487" rIns="90969" bIns="45487" rtlCol="0"/>
          <a:lstStyle>
            <a:lvl1pPr algn="l">
              <a:defRPr sz="1200"/>
            </a:lvl1pPr>
          </a:lstStyle>
          <a:p>
            <a:endParaRPr lang="en-US"/>
          </a:p>
        </p:txBody>
      </p:sp>
      <p:sp>
        <p:nvSpPr>
          <p:cNvPr id="3" name="Date Placeholder 2"/>
          <p:cNvSpPr>
            <a:spLocks noGrp="1"/>
          </p:cNvSpPr>
          <p:nvPr>
            <p:ph type="dt" sz="quarter" idx="1"/>
          </p:nvPr>
        </p:nvSpPr>
        <p:spPr>
          <a:xfrm>
            <a:off x="3850447" y="1"/>
            <a:ext cx="2945659" cy="496332"/>
          </a:xfrm>
          <a:prstGeom prst="rect">
            <a:avLst/>
          </a:prstGeom>
        </p:spPr>
        <p:txBody>
          <a:bodyPr vert="horz" lIns="90969" tIns="45487" rIns="90969" bIns="45487" rtlCol="0"/>
          <a:lstStyle>
            <a:lvl1pPr algn="r">
              <a:defRPr sz="1200"/>
            </a:lvl1pPr>
          </a:lstStyle>
          <a:p>
            <a:fld id="{0332DE4F-CA14-C74F-8E17-D845D6528405}" type="datetime1">
              <a:rPr lang="en-GB" smtClean="0"/>
              <a:pPr/>
              <a:t>21/01/2015</a:t>
            </a:fld>
            <a:endParaRPr lang="en-US"/>
          </a:p>
        </p:txBody>
      </p:sp>
      <p:sp>
        <p:nvSpPr>
          <p:cNvPr id="4" name="Footer Placeholder 3"/>
          <p:cNvSpPr>
            <a:spLocks noGrp="1"/>
          </p:cNvSpPr>
          <p:nvPr>
            <p:ph type="ftr" sz="quarter" idx="2"/>
          </p:nvPr>
        </p:nvSpPr>
        <p:spPr>
          <a:xfrm>
            <a:off x="6" y="9428590"/>
            <a:ext cx="2945659" cy="496332"/>
          </a:xfrm>
          <a:prstGeom prst="rect">
            <a:avLst/>
          </a:prstGeom>
        </p:spPr>
        <p:txBody>
          <a:bodyPr vert="horz" lIns="90969" tIns="45487" rIns="90969" bIns="45487" rtlCol="0" anchor="b"/>
          <a:lstStyle>
            <a:lvl1pPr algn="l">
              <a:defRPr sz="1200"/>
            </a:lvl1pPr>
          </a:lstStyle>
          <a:p>
            <a:endParaRPr lang="en-US"/>
          </a:p>
        </p:txBody>
      </p:sp>
      <p:sp>
        <p:nvSpPr>
          <p:cNvPr id="5" name="Slide Number Placeholder 4"/>
          <p:cNvSpPr>
            <a:spLocks noGrp="1"/>
          </p:cNvSpPr>
          <p:nvPr>
            <p:ph type="sldNum" sz="quarter" idx="3"/>
          </p:nvPr>
        </p:nvSpPr>
        <p:spPr>
          <a:xfrm>
            <a:off x="3850447" y="9428590"/>
            <a:ext cx="2945659" cy="496332"/>
          </a:xfrm>
          <a:prstGeom prst="rect">
            <a:avLst/>
          </a:prstGeom>
        </p:spPr>
        <p:txBody>
          <a:bodyPr vert="horz" lIns="90969" tIns="45487" rIns="90969" bIns="45487" rtlCol="0" anchor="b"/>
          <a:lstStyle>
            <a:lvl1pPr algn="r">
              <a:defRPr sz="1200"/>
            </a:lvl1pPr>
          </a:lstStyle>
          <a:p>
            <a:fld id="{8FB5C08F-4DC3-6642-9738-9687C45FE72B}" type="slidenum">
              <a:rPr lang="en-US" smtClean="0"/>
              <a:pPr/>
              <a:t>‹#›</a:t>
            </a:fld>
            <a:endParaRPr lang="en-US"/>
          </a:p>
        </p:txBody>
      </p:sp>
    </p:spTree>
    <p:extLst>
      <p:ext uri="{BB962C8B-B14F-4D97-AF65-F5344CB8AC3E}">
        <p14:creationId xmlns:p14="http://schemas.microsoft.com/office/powerpoint/2010/main" val="1975824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2945659" cy="496332"/>
          </a:xfrm>
          <a:prstGeom prst="rect">
            <a:avLst/>
          </a:prstGeom>
        </p:spPr>
        <p:txBody>
          <a:bodyPr vert="horz" lIns="90969" tIns="45487" rIns="90969" bIns="45487" rtlCol="0"/>
          <a:lstStyle>
            <a:lvl1pPr algn="l">
              <a:defRPr sz="1200"/>
            </a:lvl1pPr>
          </a:lstStyle>
          <a:p>
            <a:endParaRPr lang="en-US"/>
          </a:p>
        </p:txBody>
      </p:sp>
      <p:sp>
        <p:nvSpPr>
          <p:cNvPr id="3" name="Date Placeholder 2"/>
          <p:cNvSpPr>
            <a:spLocks noGrp="1"/>
          </p:cNvSpPr>
          <p:nvPr>
            <p:ph type="dt" idx="1"/>
          </p:nvPr>
        </p:nvSpPr>
        <p:spPr>
          <a:xfrm>
            <a:off x="3850447" y="1"/>
            <a:ext cx="2945659" cy="496332"/>
          </a:xfrm>
          <a:prstGeom prst="rect">
            <a:avLst/>
          </a:prstGeom>
        </p:spPr>
        <p:txBody>
          <a:bodyPr vert="horz" lIns="90969" tIns="45487" rIns="90969" bIns="45487" rtlCol="0"/>
          <a:lstStyle>
            <a:lvl1pPr algn="r">
              <a:defRPr sz="1200"/>
            </a:lvl1pPr>
          </a:lstStyle>
          <a:p>
            <a:fld id="{571C4B7D-089A-9A4E-8DB6-F4B026C7DACA}" type="datetime1">
              <a:rPr lang="en-GB" smtClean="0"/>
              <a:pPr/>
              <a:t>21/01/2015</a:t>
            </a:fld>
            <a:endParaRPr lang="en-US"/>
          </a:p>
        </p:txBody>
      </p:sp>
      <p:sp>
        <p:nvSpPr>
          <p:cNvPr id="4" name="Slide Image Placeholder 3"/>
          <p:cNvSpPr>
            <a:spLocks noGrp="1" noRot="1" noChangeAspect="1"/>
          </p:cNvSpPr>
          <p:nvPr>
            <p:ph type="sldImg" idx="2"/>
          </p:nvPr>
        </p:nvSpPr>
        <p:spPr>
          <a:xfrm>
            <a:off x="709613" y="742950"/>
            <a:ext cx="5380037" cy="3725863"/>
          </a:xfrm>
          <a:prstGeom prst="rect">
            <a:avLst/>
          </a:prstGeom>
          <a:noFill/>
          <a:ln w="12700">
            <a:solidFill>
              <a:prstClr val="black"/>
            </a:solidFill>
          </a:ln>
        </p:spPr>
        <p:txBody>
          <a:bodyPr vert="horz" lIns="90969" tIns="45487" rIns="90969" bIns="45487" rtlCol="0" anchor="ctr"/>
          <a:lstStyle/>
          <a:p>
            <a:endParaRPr lang="en-US"/>
          </a:p>
        </p:txBody>
      </p:sp>
      <p:sp>
        <p:nvSpPr>
          <p:cNvPr id="5" name="Notes Placeholder 4"/>
          <p:cNvSpPr>
            <a:spLocks noGrp="1"/>
          </p:cNvSpPr>
          <p:nvPr>
            <p:ph type="body" sz="quarter" idx="3"/>
          </p:nvPr>
        </p:nvSpPr>
        <p:spPr>
          <a:xfrm>
            <a:off x="679768" y="4715158"/>
            <a:ext cx="5438140" cy="4466987"/>
          </a:xfrm>
          <a:prstGeom prst="rect">
            <a:avLst/>
          </a:prstGeom>
        </p:spPr>
        <p:txBody>
          <a:bodyPr vert="horz" lIns="90969" tIns="45487" rIns="90969" bIns="45487"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6" y="9428590"/>
            <a:ext cx="2945659" cy="496332"/>
          </a:xfrm>
          <a:prstGeom prst="rect">
            <a:avLst/>
          </a:prstGeom>
        </p:spPr>
        <p:txBody>
          <a:bodyPr vert="horz" lIns="90969" tIns="45487" rIns="90969" bIns="45487" rtlCol="0" anchor="b"/>
          <a:lstStyle>
            <a:lvl1pPr algn="l">
              <a:defRPr sz="1200"/>
            </a:lvl1pPr>
          </a:lstStyle>
          <a:p>
            <a:endParaRPr lang="en-US"/>
          </a:p>
        </p:txBody>
      </p:sp>
      <p:sp>
        <p:nvSpPr>
          <p:cNvPr id="7" name="Slide Number Placeholder 6"/>
          <p:cNvSpPr>
            <a:spLocks noGrp="1"/>
          </p:cNvSpPr>
          <p:nvPr>
            <p:ph type="sldNum" sz="quarter" idx="5"/>
          </p:nvPr>
        </p:nvSpPr>
        <p:spPr>
          <a:xfrm>
            <a:off x="3850447" y="9428590"/>
            <a:ext cx="2945659" cy="496332"/>
          </a:xfrm>
          <a:prstGeom prst="rect">
            <a:avLst/>
          </a:prstGeom>
        </p:spPr>
        <p:txBody>
          <a:bodyPr vert="horz" lIns="90969" tIns="45487" rIns="90969" bIns="45487" rtlCol="0" anchor="b"/>
          <a:lstStyle>
            <a:lvl1pPr algn="r">
              <a:defRPr sz="1200"/>
            </a:lvl1pPr>
          </a:lstStyle>
          <a:p>
            <a:fld id="{FA7C8580-FCD9-EE4D-A6E4-5F479EC703E0}" type="slidenum">
              <a:rPr lang="en-US" smtClean="0"/>
              <a:pPr/>
              <a:t>‹#›</a:t>
            </a:fld>
            <a:endParaRPr lang="en-US"/>
          </a:p>
        </p:txBody>
      </p:sp>
    </p:spTree>
    <p:extLst>
      <p:ext uri="{BB962C8B-B14F-4D97-AF65-F5344CB8AC3E}">
        <p14:creationId xmlns:p14="http://schemas.microsoft.com/office/powerpoint/2010/main" val="12148796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2950"/>
            <a:ext cx="537845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E549BD-A814-45F2-8681-AA32A2770F22}" type="slidenum">
              <a:rPr lang="en-US" smtClean="0"/>
              <a:t>4</a:t>
            </a:fld>
            <a:endParaRPr lang="en-US"/>
          </a:p>
        </p:txBody>
      </p:sp>
    </p:spTree>
    <p:extLst>
      <p:ext uri="{BB962C8B-B14F-4D97-AF65-F5344CB8AC3E}">
        <p14:creationId xmlns:p14="http://schemas.microsoft.com/office/powerpoint/2010/main" val="70286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2950"/>
            <a:ext cx="5380037"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C8580-FCD9-EE4D-A6E4-5F479EC703E0}" type="slidenum">
              <a:rPr lang="en-US" smtClean="0"/>
              <a:pPr/>
              <a:t>7</a:t>
            </a:fld>
            <a:endParaRPr lang="en-US"/>
          </a:p>
        </p:txBody>
      </p:sp>
    </p:spTree>
    <p:extLst>
      <p:ext uri="{BB962C8B-B14F-4D97-AF65-F5344CB8AC3E}">
        <p14:creationId xmlns:p14="http://schemas.microsoft.com/office/powerpoint/2010/main" val="193856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97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A3852-75E3-4905-B145-57F145040098}" type="datetimeFigureOut">
              <a:rPr lang="en-MY" smtClean="0"/>
              <a:pPr/>
              <a:t>21/1/2015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E09A111-8F7B-4F20-8155-BCA0CA628CD3}" type="slidenum">
              <a:rPr lang="en-MY" smtClean="0"/>
              <a:pPr/>
              <a:t>‹#›</a:t>
            </a:fld>
            <a:endParaRPr lang="en-MY"/>
          </a:p>
        </p:txBody>
      </p:sp>
    </p:spTree>
    <p:extLst>
      <p:ext uri="{BB962C8B-B14F-4D97-AF65-F5344CB8AC3E}">
        <p14:creationId xmlns:p14="http://schemas.microsoft.com/office/powerpoint/2010/main" val="120106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9A74B-DC87-421D-8C00-2446AF914C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65219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9A74B-DC87-421D-8C00-2446AF914C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147350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9A74B-DC87-421D-8C00-2446AF914C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397893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9A74B-DC87-421D-8C00-2446AF914C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825649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F4E878-C00E-4029-9E4D-3E2538B8E3D9}" type="datetime1">
              <a:rPr lang="en-MY" smtClean="0"/>
              <a:t>21/1/2015</a:t>
            </a:fld>
            <a:endParaRPr lang="en-US"/>
          </a:p>
        </p:txBody>
      </p:sp>
      <p:sp>
        <p:nvSpPr>
          <p:cNvPr id="7" name="Slide Number Placeholder 5"/>
          <p:cNvSpPr>
            <a:spLocks noGrp="1"/>
          </p:cNvSpPr>
          <p:nvPr>
            <p:ph type="sldNum" sz="quarter" idx="12"/>
          </p:nvPr>
        </p:nvSpPr>
        <p:spPr>
          <a:xfrm>
            <a:off x="9216409" y="6407154"/>
            <a:ext cx="57693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98232" y="6405901"/>
            <a:ext cx="398438"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14164" y="150543"/>
            <a:ext cx="155974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6201139" y="6453339"/>
            <a:ext cx="3177874"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©2013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2115184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569A3852-75E3-4905-B145-57F145040098}" type="datetimeFigureOut">
              <a:rPr lang="en-MY" smtClean="0"/>
              <a:pPr/>
              <a:t>21/1/2015</a:t>
            </a:fld>
            <a:endParaRPr lang="en-MY"/>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MY"/>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FE09A111-8F7B-4F20-8155-BCA0CA628CD3}" type="slidenum">
              <a:rPr lang="en-MY" smtClean="0"/>
              <a:pPr/>
              <a:t>‹#›</a:t>
            </a:fld>
            <a:endParaRPr lang="en-MY"/>
          </a:p>
        </p:txBody>
      </p:sp>
    </p:spTree>
    <p:extLst>
      <p:ext uri="{BB962C8B-B14F-4D97-AF65-F5344CB8AC3E}">
        <p14:creationId xmlns:p14="http://schemas.microsoft.com/office/powerpoint/2010/main" val="377499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839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9A74B-DC87-421D-8C00-2446AF914C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461" y="6526940"/>
            <a:ext cx="9906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4540" cy="6858000"/>
          </a:xfrm>
          <a:prstGeom prst="rect">
            <a:avLst/>
          </a:prstGeom>
        </p:spPr>
      </p:pic>
    </p:spTree>
    <p:extLst>
      <p:ext uri="{BB962C8B-B14F-4D97-AF65-F5344CB8AC3E}">
        <p14:creationId xmlns:p14="http://schemas.microsoft.com/office/powerpoint/2010/main" val="62779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9A74B-DC87-421D-8C00-2446AF914C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715093" y="-2782"/>
            <a:ext cx="3213553"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88"/>
            <a:ext cx="9906000" cy="435835"/>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321869" y="188640"/>
            <a:ext cx="1080120" cy="10801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5497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9A74B-DC87-421D-8C00-2446AF914C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342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9A74B-DC87-421D-8C00-2446AF914C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211237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59A74B-DC87-421D-8C00-2446AF914CC6}"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3576396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9A74B-DC87-421D-8C00-2446AF914CC6}"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D2989-2F73-4C73-AB4B-4A0998447DEB}" type="slidenum">
              <a:rPr lang="en-US" smtClean="0"/>
              <a:t>‹#›</a:t>
            </a:fld>
            <a:endParaRPr lang="en-US"/>
          </a:p>
        </p:txBody>
      </p:sp>
    </p:spTree>
    <p:extLst>
      <p:ext uri="{BB962C8B-B14F-4D97-AF65-F5344CB8AC3E}">
        <p14:creationId xmlns:p14="http://schemas.microsoft.com/office/powerpoint/2010/main" val="414386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88954" y="6487452"/>
            <a:ext cx="5322574" cy="253916"/>
          </a:xfrm>
          <a:prstGeom prst="rect">
            <a:avLst/>
          </a:prstGeom>
          <a:noFill/>
        </p:spPr>
        <p:txBody>
          <a:bodyPr wrap="square" rtlCol="0">
            <a:spAutoFit/>
          </a:bodyPr>
          <a:lstStyle/>
          <a:p>
            <a:pPr algn="ctr"/>
            <a:r>
              <a:rPr lang="en-US" sz="1050" b="1" dirty="0" smtClean="0">
                <a:latin typeface="Century Gothic" pitchFamily="34" charset="0"/>
              </a:rPr>
              <a:t>The information contained</a:t>
            </a:r>
            <a:r>
              <a:rPr lang="en-US" sz="1050" b="1" baseline="0" dirty="0" smtClean="0">
                <a:latin typeface="Century Gothic" pitchFamily="34" charset="0"/>
              </a:rPr>
              <a:t> herein is s</a:t>
            </a:r>
            <a:r>
              <a:rPr lang="en-US" sz="1050" b="1" dirty="0" smtClean="0">
                <a:latin typeface="Century Gothic" pitchFamily="34" charset="0"/>
              </a:rPr>
              <a:t>trictly Private &amp; Confidential</a:t>
            </a:r>
            <a:endParaRPr lang="en-MY" sz="1050" b="1" dirty="0">
              <a:latin typeface="Century Gothic" pitchFamily="34" charset="0"/>
            </a:endParaRPr>
          </a:p>
        </p:txBody>
      </p:sp>
      <p:sp>
        <p:nvSpPr>
          <p:cNvPr id="14" name="TextBox 13"/>
          <p:cNvSpPr txBox="1"/>
          <p:nvPr/>
        </p:nvSpPr>
        <p:spPr>
          <a:xfrm>
            <a:off x="2883010" y="6058981"/>
            <a:ext cx="4134459" cy="43088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Neuropol" pitchFamily="34" charset="0"/>
              </a:rPr>
              <a:t>AUDIT &amp; ASSURANCE </a:t>
            </a:r>
            <a:r>
              <a:rPr lang="en-US" sz="1100" b="1" dirty="0" smtClean="0">
                <a:solidFill>
                  <a:srgbClr val="FF0000"/>
                </a:solidFill>
                <a:latin typeface="Neuropol" pitchFamily="34" charset="0"/>
              </a:rPr>
              <a:t>.</a:t>
            </a:r>
            <a:r>
              <a:rPr lang="en-US" sz="1100" b="0" dirty="0" smtClean="0">
                <a:latin typeface="Neuropol" pitchFamily="34" charset="0"/>
              </a:rPr>
              <a:t> TAXATION </a:t>
            </a:r>
            <a:r>
              <a:rPr lang="en-US" sz="1100" b="1" dirty="0" smtClean="0">
                <a:solidFill>
                  <a:srgbClr val="FF0000"/>
                </a:solidFill>
                <a:latin typeface="Neuropol" pitchFamily="34" charset="0"/>
              </a:rPr>
              <a:t>.</a:t>
            </a:r>
            <a:r>
              <a:rPr lang="en-US" sz="1100" b="0" dirty="0" smtClean="0">
                <a:latin typeface="Neuropol" pitchFamily="34" charset="0"/>
              </a:rPr>
              <a:t> ADVISORY</a:t>
            </a:r>
            <a:endParaRPr lang="en-MY" sz="1100" b="0" dirty="0" smtClean="0">
              <a:latin typeface="Neuropol" pitchFamily="34" charset="0"/>
            </a:endParaRPr>
          </a:p>
          <a:p>
            <a:pPr algn="ctr"/>
            <a:r>
              <a:rPr lang="en-US" sz="1100" b="0" u="none" dirty="0" smtClean="0">
                <a:solidFill>
                  <a:schemeClr val="tx1"/>
                </a:solidFill>
                <a:latin typeface="Neuropol" pitchFamily="34" charset="0"/>
              </a:rPr>
              <a:t>www.</a:t>
            </a:r>
            <a:r>
              <a:rPr lang="en-US" sz="1100" b="0" u="none" dirty="0" smtClean="0">
                <a:solidFill>
                  <a:srgbClr val="FF0000"/>
                </a:solidFill>
                <a:latin typeface="Neuropol" pitchFamily="34" charset="0"/>
              </a:rPr>
              <a:t>salihin</a:t>
            </a:r>
            <a:r>
              <a:rPr lang="en-US" sz="1100" b="0" u="none" dirty="0" smtClean="0">
                <a:solidFill>
                  <a:schemeClr val="tx1"/>
                </a:solidFill>
                <a:latin typeface="Neuropol" pitchFamily="34" charset="0"/>
              </a:rPr>
              <a:t>.com.my</a:t>
            </a:r>
            <a:r>
              <a:rPr lang="en-US" sz="1100" b="0" u="none" baseline="0" dirty="0" smtClean="0">
                <a:solidFill>
                  <a:schemeClr val="tx1"/>
                </a:solidFill>
                <a:latin typeface="Neuropol" pitchFamily="34" charset="0"/>
              </a:rPr>
              <a:t> </a:t>
            </a:r>
            <a:r>
              <a:rPr lang="en-US" sz="1100" b="0" u="none" baseline="0" dirty="0" smtClean="0">
                <a:solidFill>
                  <a:schemeClr val="tx1">
                    <a:lumMod val="65000"/>
                    <a:lumOff val="35000"/>
                  </a:schemeClr>
                </a:solidFill>
                <a:latin typeface="Neuropol" pitchFamily="34" charset="0"/>
              </a:rPr>
              <a:t> I </a:t>
            </a:r>
            <a:r>
              <a:rPr lang="en-US" sz="1100" b="0" dirty="0" smtClean="0">
                <a:latin typeface="Neuropol" pitchFamily="34" charset="0"/>
              </a:rPr>
              <a:t> www.my</a:t>
            </a:r>
            <a:r>
              <a:rPr lang="en-US" sz="1100" b="0" dirty="0" smtClean="0">
                <a:solidFill>
                  <a:srgbClr val="FF0000"/>
                </a:solidFill>
                <a:latin typeface="Neuropol" pitchFamily="34" charset="0"/>
              </a:rPr>
              <a:t>salihin</a:t>
            </a:r>
            <a:r>
              <a:rPr lang="en-US" sz="1100" b="0" dirty="0" smtClean="0">
                <a:latin typeface="Neuropol" pitchFamily="34" charset="0"/>
              </a:rPr>
              <a:t>.com</a:t>
            </a:r>
          </a:p>
        </p:txBody>
      </p:sp>
    </p:spTree>
    <p:extLst>
      <p:ext uri="{BB962C8B-B14F-4D97-AF65-F5344CB8AC3E}">
        <p14:creationId xmlns:p14="http://schemas.microsoft.com/office/powerpoint/2010/main" val="440851051"/>
      </p:ext>
    </p:extLst>
  </p:cSld>
  <p:clrMap bg1="lt1" tx1="dk1" bg2="lt2" tx2="dk2" accent1="accent1" accent2="accent2" accent3="accent3" accent4="accent4" accent5="accent5" accent6="accent6" hlink="hlink" folHlink="folHlink"/>
  <p:sldLayoutIdLst>
    <p:sldLayoutId id="2147483722" r:id="rId1"/>
    <p:sldLayoutId id="2147483732" r:id="rId2"/>
    <p:sldLayoutId id="214748373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9A74B-DC87-421D-8C00-2446AF914CC6}" type="datetimeFigureOut">
              <a:rPr lang="en-US" smtClean="0"/>
              <a:t>1/21/2015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D2989-2F73-4C73-AB4B-4A0998447DEB}" type="slidenum">
              <a:rPr lang="en-US" smtClean="0"/>
              <a:t>‹#›</a:t>
            </a:fld>
            <a:endParaRPr lang="en-US"/>
          </a:p>
        </p:txBody>
      </p:sp>
    </p:spTree>
    <p:extLst>
      <p:ext uri="{BB962C8B-B14F-4D97-AF65-F5344CB8AC3E}">
        <p14:creationId xmlns:p14="http://schemas.microsoft.com/office/powerpoint/2010/main" val="301722413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salam@salihin.com.my"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7.jpeg"/><Relationship Id="rId7" Type="http://schemas.openxmlformats.org/officeDocument/2006/relationships/image" Target="../media/image21.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diagramColors" Target="../diagrams/colors1.xml"/><Relationship Id="rId5" Type="http://schemas.openxmlformats.org/officeDocument/2006/relationships/image" Target="../media/image19.jpeg"/><Relationship Id="rId10" Type="http://schemas.openxmlformats.org/officeDocument/2006/relationships/diagramQuickStyle" Target="../diagrams/quickStyle1.xml"/><Relationship Id="rId4" Type="http://schemas.openxmlformats.org/officeDocument/2006/relationships/image" Target="../media/image18.jpeg"/><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3623" y="1556792"/>
            <a:ext cx="7560840" cy="1800198"/>
          </a:xfrm>
          <a:prstGeom prst="roundRect">
            <a:avLst>
              <a:gd name="adj" fmla="val 10047"/>
            </a:avLst>
          </a:prstGeom>
          <a:solidFill>
            <a:srgbClr val="FF0000"/>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dirty="0">
              <a:solidFill>
                <a:schemeClr val="tx1"/>
              </a:solidFill>
            </a:endParaRPr>
          </a:p>
        </p:txBody>
      </p:sp>
      <p:sp>
        <p:nvSpPr>
          <p:cNvPr id="5" name="TextBox 4"/>
          <p:cNvSpPr txBox="1"/>
          <p:nvPr/>
        </p:nvSpPr>
        <p:spPr>
          <a:xfrm>
            <a:off x="-158365" y="2139533"/>
            <a:ext cx="6983573" cy="1046440"/>
          </a:xfrm>
          <a:prstGeom prst="rect">
            <a:avLst/>
          </a:prstGeom>
          <a:noFill/>
        </p:spPr>
        <p:txBody>
          <a:bodyPr wrap="square" rtlCol="0">
            <a:spAutoFit/>
          </a:bodyPr>
          <a:lstStyle/>
          <a:p>
            <a:pPr algn="r"/>
            <a:r>
              <a:rPr lang="en-US" sz="3100" b="1" dirty="0">
                <a:solidFill>
                  <a:schemeClr val="bg1"/>
                </a:solidFill>
                <a:latin typeface="Century Gothic" pitchFamily="34" charset="0"/>
              </a:rPr>
              <a:t>COLLABORATION PROPOSAL FOR GST </a:t>
            </a:r>
            <a:r>
              <a:rPr lang="en-US" sz="3100" b="1" dirty="0" smtClean="0">
                <a:solidFill>
                  <a:schemeClr val="bg1"/>
                </a:solidFill>
                <a:latin typeface="Century Gothic" pitchFamily="34" charset="0"/>
              </a:rPr>
              <a:t>WORKSHOP </a:t>
            </a:r>
            <a:endParaRPr lang="en-US" sz="3100" b="1" dirty="0" smtClean="0">
              <a:solidFill>
                <a:schemeClr val="bg1"/>
              </a:solidFill>
              <a:latin typeface="Century Gothic" pitchFamily="34" charset="0"/>
            </a:endParaRPr>
          </a:p>
        </p:txBody>
      </p:sp>
      <p:sp>
        <p:nvSpPr>
          <p:cNvPr id="13" name="TextBox 12"/>
          <p:cNvSpPr txBox="1"/>
          <p:nvPr/>
        </p:nvSpPr>
        <p:spPr>
          <a:xfrm>
            <a:off x="94267" y="6477000"/>
            <a:ext cx="3125183" cy="261610"/>
          </a:xfrm>
          <a:prstGeom prst="rect">
            <a:avLst/>
          </a:prstGeom>
          <a:noFill/>
        </p:spPr>
        <p:txBody>
          <a:bodyPr wrap="square" rtlCol="0">
            <a:spAutoFit/>
          </a:bodyPr>
          <a:lstStyle/>
          <a:p>
            <a:r>
              <a:rPr lang="en-US" sz="1100" b="1" dirty="0" smtClean="0"/>
              <a:t>© 2014 </a:t>
            </a:r>
            <a:r>
              <a:rPr lang="en-US" sz="1100" b="1" dirty="0" smtClean="0">
                <a:solidFill>
                  <a:srgbClr val="FF0000"/>
                </a:solidFill>
                <a:latin typeface="Neuropol" pitchFamily="34" charset="0"/>
              </a:rPr>
              <a:t>SALIHIN</a:t>
            </a:r>
            <a:r>
              <a:rPr lang="en-US" sz="1100" b="1" dirty="0" smtClean="0"/>
              <a:t>. All Rights Reserved</a:t>
            </a:r>
            <a:endParaRPr lang="en-SG" sz="1100" b="1" dirty="0"/>
          </a:p>
        </p:txBody>
      </p:sp>
      <p:sp>
        <p:nvSpPr>
          <p:cNvPr id="15" name="TextBox 14"/>
          <p:cNvSpPr txBox="1"/>
          <p:nvPr/>
        </p:nvSpPr>
        <p:spPr>
          <a:xfrm>
            <a:off x="5313040" y="4211796"/>
            <a:ext cx="2136589" cy="369332"/>
          </a:xfrm>
          <a:prstGeom prst="rect">
            <a:avLst/>
          </a:prstGeom>
          <a:noFill/>
        </p:spPr>
        <p:txBody>
          <a:bodyPr wrap="square" rtlCol="0">
            <a:spAutoFit/>
          </a:bodyPr>
          <a:lstStyle/>
          <a:p>
            <a:r>
              <a:rPr lang="en-US" dirty="0" smtClean="0"/>
              <a:t>Prepared by:</a:t>
            </a:r>
            <a:endParaRPr lang="en-MY" dirty="0"/>
          </a:p>
        </p:txBody>
      </p:sp>
      <p:sp>
        <p:nvSpPr>
          <p:cNvPr id="8" name="TextBox 7"/>
          <p:cNvSpPr txBox="1"/>
          <p:nvPr/>
        </p:nvSpPr>
        <p:spPr>
          <a:xfrm>
            <a:off x="592893" y="4211796"/>
            <a:ext cx="2136589" cy="369332"/>
          </a:xfrm>
          <a:prstGeom prst="rect">
            <a:avLst/>
          </a:prstGeom>
          <a:noFill/>
        </p:spPr>
        <p:txBody>
          <a:bodyPr wrap="square" rtlCol="0">
            <a:spAutoFit/>
          </a:bodyPr>
          <a:lstStyle/>
          <a:p>
            <a:r>
              <a:rPr lang="en-US" dirty="0" smtClean="0"/>
              <a:t>Prepared for:</a:t>
            </a:r>
            <a:endParaRPr lang="en-MY"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1232" y="1488669"/>
            <a:ext cx="2448272" cy="1940331"/>
          </a:xfrm>
          <a:prstGeom prst="rect">
            <a:avLst/>
          </a:prstGeom>
          <a:effectLst>
            <a:outerShdw blurRad="50800" dist="38100" dir="5400000" algn="t" rotWithShape="0">
              <a:prstClr val="black">
                <a:alpha val="40000"/>
              </a:prstClr>
            </a:outerShdw>
          </a:effectLst>
        </p:spPr>
      </p:pic>
      <p:pic>
        <p:nvPicPr>
          <p:cNvPr id="1026" name="Picture 2" descr="P:\SALIHIN Logo Centre\SALIHIN T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080" y="4694389"/>
            <a:ext cx="3708848" cy="728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04" y="4869160"/>
            <a:ext cx="4514556" cy="629938"/>
          </a:xfrm>
          <a:prstGeom prst="rect">
            <a:avLst/>
          </a:prstGeom>
        </p:spPr>
      </p:pic>
    </p:spTree>
    <p:extLst>
      <p:ext uri="{BB962C8B-B14F-4D97-AF65-F5344CB8AC3E}">
        <p14:creationId xmlns:p14="http://schemas.microsoft.com/office/powerpoint/2010/main" val="1471216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437" y="5181600"/>
            <a:ext cx="500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4884208" y="2286000"/>
            <a:ext cx="5021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67248"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4BACC6">
                    <a:lumMod val="60000"/>
                    <a:lumOff val="40000"/>
                  </a:srgbClr>
                </a:solidFill>
                <a:cs typeface="Mongolian Baiti" pitchFamily="66" charset="0"/>
              </a:rPr>
              <a:t>	</a:t>
            </a:r>
            <a:r>
              <a:rPr lang="en-US" sz="2800" dirty="0">
                <a:solidFill>
                  <a:prstClr val="white"/>
                </a:solidFill>
                <a:cs typeface="Mongolian Baiti" pitchFamily="66" charset="0"/>
              </a:rPr>
              <a:t>ABOUT US</a:t>
            </a:r>
            <a:endParaRPr lang="en-US" sz="2800" dirty="0">
              <a:solidFill>
                <a:srgbClr val="FF0000"/>
              </a:solidFill>
              <a:cs typeface="Mongolian Baiti" pitchFamily="66" charset="0"/>
            </a:endParaRPr>
          </a:p>
          <a:p>
            <a:r>
              <a:rPr lang="en-US" dirty="0">
                <a:solidFill>
                  <a:srgbClr val="1F497D">
                    <a:lumMod val="50000"/>
                  </a:srgbClr>
                </a:solidFill>
                <a:cs typeface="Mongolian Baiti" pitchFamily="66" charset="0"/>
              </a:rPr>
              <a:t>	</a:t>
            </a:r>
            <a:r>
              <a:rPr lang="en-US" dirty="0">
                <a:solidFill>
                  <a:prstClr val="white"/>
                </a:solidFill>
                <a:cs typeface="Mongolian Baiti" pitchFamily="66" charset="0"/>
              </a:rPr>
              <a:t>OUR GST CLIENT</a:t>
            </a:r>
            <a:endParaRPr lang="en-MY" dirty="0">
              <a:solidFill>
                <a:prstClr val="white"/>
              </a:solidFill>
              <a:cs typeface="Mongolian Baiti" pitchFamily="66" charset="0"/>
            </a:endParaRPr>
          </a:p>
        </p:txBody>
      </p:sp>
      <p:sp>
        <p:nvSpPr>
          <p:cNvPr id="58" name="Slide Number Placeholder 3"/>
          <p:cNvSpPr txBox="1">
            <a:spLocks/>
          </p:cNvSpPr>
          <p:nvPr/>
        </p:nvSpPr>
        <p:spPr>
          <a:xfrm>
            <a:off x="9345488" y="6232231"/>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solidFill>
                  <a:prstClr val="black">
                    <a:tint val="75000"/>
                  </a:prstClr>
                </a:solidFill>
              </a:rPr>
              <a:pPr/>
              <a:t>10</a:t>
            </a:fld>
            <a:endParaRPr lang="en-MY" dirty="0">
              <a:solidFill>
                <a:prstClr val="black">
                  <a:tint val="75000"/>
                </a:prstClr>
              </a:solidFill>
            </a:endParaRPr>
          </a:p>
        </p:txBody>
      </p:sp>
      <p:sp>
        <p:nvSpPr>
          <p:cNvPr id="59" name="TextBox 58"/>
          <p:cNvSpPr txBox="1"/>
          <p:nvPr/>
        </p:nvSpPr>
        <p:spPr>
          <a:xfrm>
            <a:off x="6609184" y="6293949"/>
            <a:ext cx="2664296" cy="230832"/>
          </a:xfrm>
          <a:prstGeom prst="rect">
            <a:avLst/>
          </a:prstGeom>
          <a:noFill/>
        </p:spPr>
        <p:txBody>
          <a:bodyPr wrap="square" rtlCol="0">
            <a:spAutoFit/>
          </a:bodyPr>
          <a:lstStyle/>
          <a:p>
            <a:pPr algn="r"/>
            <a:r>
              <a:rPr lang="en-US" sz="900" dirty="0">
                <a:solidFill>
                  <a:prstClr val="black"/>
                </a:solidFill>
              </a:rPr>
              <a:t>© </a:t>
            </a:r>
            <a:r>
              <a:rPr lang="en-US" sz="900" dirty="0">
                <a:solidFill>
                  <a:srgbClr val="FF0000"/>
                </a:solidFill>
                <a:latin typeface="Neuropol" pitchFamily="34" charset="0"/>
              </a:rPr>
              <a:t>SALIHIN</a:t>
            </a:r>
            <a:r>
              <a:rPr lang="en-US" sz="900" dirty="0">
                <a:solidFill>
                  <a:srgbClr val="FF0000"/>
                </a:solidFill>
              </a:rPr>
              <a:t> </a:t>
            </a:r>
            <a:r>
              <a:rPr lang="en-US" sz="900" dirty="0" smtClean="0">
                <a:solidFill>
                  <a:prstClr val="black"/>
                </a:solidFill>
              </a:rPr>
              <a:t>2015. </a:t>
            </a:r>
            <a:r>
              <a:rPr lang="en-US" sz="900" dirty="0">
                <a:solidFill>
                  <a:prstClr val="black"/>
                </a:solidFill>
              </a:rPr>
              <a:t>Strictly Private &amp; Confidential</a:t>
            </a:r>
            <a:endParaRPr lang="en-SG" sz="900" dirty="0">
              <a:solidFill>
                <a:prstClr val="black"/>
              </a:solidFill>
            </a:endParaRPr>
          </a:p>
        </p:txBody>
      </p:sp>
      <p:graphicFrame>
        <p:nvGraphicFramePr>
          <p:cNvPr id="60" name="Table 59"/>
          <p:cNvGraphicFramePr>
            <a:graphicFrameLocks noGrp="1"/>
          </p:cNvGraphicFramePr>
          <p:nvPr>
            <p:extLst/>
          </p:nvPr>
        </p:nvGraphicFramePr>
        <p:xfrm>
          <a:off x="776538" y="1628804"/>
          <a:ext cx="8261872" cy="4392485"/>
        </p:xfrm>
        <a:graphic>
          <a:graphicData uri="http://schemas.openxmlformats.org/drawingml/2006/table">
            <a:tbl>
              <a:tblPr firstRow="1" bandRow="1">
                <a:tableStyleId>{74C1A8A3-306A-4EB7-A6B1-4F7E0EB9C5D6}</a:tableStyleId>
              </a:tblPr>
              <a:tblGrid>
                <a:gridCol w="3096344"/>
                <a:gridCol w="5165528"/>
              </a:tblGrid>
              <a:tr h="437060">
                <a:tc>
                  <a:txBody>
                    <a:bodyPr/>
                    <a:lstStyle/>
                    <a:p>
                      <a:pPr algn="just">
                        <a:spcAft>
                          <a:spcPts val="0"/>
                        </a:spcAft>
                      </a:pPr>
                      <a:r>
                        <a:rPr lang="en-US" sz="1400" dirty="0" smtClean="0">
                          <a:effectLst/>
                          <a:latin typeface="Century Gothic" pitchFamily="34" charset="0"/>
                        </a:rPr>
                        <a:t>Business</a:t>
                      </a:r>
                      <a:r>
                        <a:rPr lang="en-US" sz="1400" baseline="0" dirty="0" smtClean="0">
                          <a:effectLst/>
                          <a:latin typeface="Century Gothic" pitchFamily="34" charset="0"/>
                        </a:rPr>
                        <a:t> Sectors</a:t>
                      </a:r>
                      <a:endParaRPr lang="ms-MY" sz="1400" b="1"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algn="l">
                        <a:spcAft>
                          <a:spcPts val="0"/>
                        </a:spcAft>
                      </a:pPr>
                      <a:r>
                        <a:rPr lang="en-US" sz="1400" dirty="0" smtClean="0">
                          <a:effectLst/>
                          <a:latin typeface="Century Gothic" pitchFamily="34" charset="0"/>
                        </a:rPr>
                        <a:t>Group of Companies</a:t>
                      </a:r>
                      <a:endParaRPr lang="ms-MY" sz="1400" dirty="0">
                        <a:solidFill>
                          <a:schemeClr val="bg1">
                            <a:lumMod val="10000"/>
                          </a:schemeClr>
                        </a:solidFill>
                        <a:effectLst/>
                        <a:latin typeface="Century Gothic" pitchFamily="34" charset="0"/>
                        <a:ea typeface="Calibri"/>
                        <a:cs typeface="Arial"/>
                      </a:endParaRPr>
                    </a:p>
                  </a:txBody>
                  <a:tcPr marL="51435" marR="51435" marT="0" marB="0" anchor="ctr"/>
                </a:tc>
              </a:tr>
              <a:tr h="859081">
                <a:tc>
                  <a:txBody>
                    <a:bodyPr/>
                    <a:lstStyle/>
                    <a:p>
                      <a:pPr algn="just">
                        <a:spcAft>
                          <a:spcPts val="0"/>
                        </a:spcAft>
                      </a:pPr>
                      <a:r>
                        <a:rPr lang="en-US" sz="1400" b="0" smtClean="0">
                          <a:solidFill>
                            <a:schemeClr val="dk1"/>
                          </a:solidFill>
                          <a:effectLst/>
                          <a:latin typeface="Century Gothic" panose="020B0502020202020204" pitchFamily="34" charset="0"/>
                          <a:ea typeface="+mn-ea"/>
                          <a:cs typeface="+mn-cs"/>
                        </a:rPr>
                        <a:t>Cooperative</a:t>
                      </a:r>
                      <a:r>
                        <a:rPr lang="en-US" sz="1400" b="0" baseline="0" smtClean="0">
                          <a:solidFill>
                            <a:schemeClr val="dk1"/>
                          </a:solidFill>
                          <a:effectLst/>
                          <a:latin typeface="Century Gothic" panose="020B0502020202020204" pitchFamily="34" charset="0"/>
                          <a:ea typeface="+mn-ea"/>
                          <a:cs typeface="+mn-cs"/>
                        </a:rPr>
                        <a:t> society</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MY" sz="1400" dirty="0" smtClean="0">
                          <a:latin typeface="Century Gothic" panose="020B0502020202020204" pitchFamily="34" charset="0"/>
                        </a:rPr>
                        <a:t>KOPETRO Berhad</a:t>
                      </a:r>
                    </a:p>
                    <a:p>
                      <a:r>
                        <a:rPr lang="en-US" sz="1400" dirty="0" err="1" smtClean="0">
                          <a:latin typeface="Century Gothic" panose="020B0502020202020204" pitchFamily="34" charset="0"/>
                        </a:rPr>
                        <a:t>Pertubuhan</a:t>
                      </a:r>
                      <a:r>
                        <a:rPr lang="en-US" sz="1400" dirty="0" smtClean="0">
                          <a:latin typeface="Century Gothic" panose="020B0502020202020204" pitchFamily="34" charset="0"/>
                        </a:rPr>
                        <a:t> </a:t>
                      </a:r>
                      <a:r>
                        <a:rPr lang="en-US" sz="1400" dirty="0" err="1" smtClean="0">
                          <a:latin typeface="Century Gothic" panose="020B0502020202020204" pitchFamily="34" charset="0"/>
                        </a:rPr>
                        <a:t>Peladang</a:t>
                      </a:r>
                      <a:r>
                        <a:rPr lang="en-US" sz="1400" dirty="0" smtClean="0">
                          <a:latin typeface="Century Gothic" panose="020B0502020202020204" pitchFamily="34" charset="0"/>
                        </a:rPr>
                        <a:t> </a:t>
                      </a:r>
                      <a:r>
                        <a:rPr lang="en-US" sz="1400" dirty="0" err="1" smtClean="0">
                          <a:latin typeface="Century Gothic" panose="020B0502020202020204" pitchFamily="34" charset="0"/>
                        </a:rPr>
                        <a:t>Kawasan</a:t>
                      </a:r>
                      <a:r>
                        <a:rPr lang="en-US" sz="1400" dirty="0" smtClean="0">
                          <a:latin typeface="Century Gothic" panose="020B0502020202020204" pitchFamily="34" charset="0"/>
                        </a:rPr>
                        <a:t> Kuala</a:t>
                      </a:r>
                      <a:r>
                        <a:rPr lang="en-US" sz="1400" baseline="0" dirty="0" smtClean="0">
                          <a:latin typeface="Century Gothic" panose="020B0502020202020204" pitchFamily="34" charset="0"/>
                        </a:rPr>
                        <a:t> Selangor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entury Gothic" panose="020B0502020202020204" pitchFamily="34" charset="0"/>
                        </a:rPr>
                        <a:t>Pertubuhan</a:t>
                      </a:r>
                      <a:r>
                        <a:rPr lang="en-US" sz="1400" dirty="0" smtClean="0">
                          <a:latin typeface="Century Gothic" panose="020B0502020202020204" pitchFamily="34" charset="0"/>
                        </a:rPr>
                        <a:t> </a:t>
                      </a:r>
                      <a:r>
                        <a:rPr lang="en-US" sz="1400" dirty="0" err="1" smtClean="0">
                          <a:latin typeface="Century Gothic" panose="020B0502020202020204" pitchFamily="34" charset="0"/>
                        </a:rPr>
                        <a:t>Peladang</a:t>
                      </a:r>
                      <a:r>
                        <a:rPr lang="en-US" sz="1400" dirty="0" smtClean="0">
                          <a:latin typeface="Century Gothic" panose="020B0502020202020204" pitchFamily="34" charset="0"/>
                        </a:rPr>
                        <a:t> </a:t>
                      </a:r>
                      <a:r>
                        <a:rPr lang="en-US" sz="1400" dirty="0" err="1" smtClean="0">
                          <a:latin typeface="Century Gothic" panose="020B0502020202020204" pitchFamily="34" charset="0"/>
                        </a:rPr>
                        <a:t>Negeri</a:t>
                      </a:r>
                      <a:r>
                        <a:rPr lang="en-US" sz="1400" dirty="0" smtClean="0">
                          <a:latin typeface="Century Gothic" panose="020B0502020202020204" pitchFamily="34" charset="0"/>
                        </a:rPr>
                        <a:t> Johor</a:t>
                      </a:r>
                      <a:endParaRPr lang="en-MY" sz="1400" dirty="0" smtClean="0">
                        <a:latin typeface="Century Gothic" panose="020B0502020202020204" pitchFamily="34" charset="0"/>
                      </a:endParaRPr>
                    </a:p>
                  </a:txBody>
                  <a:tcPr marL="51435" marR="51435" marT="0" marB="0" anchor="ctr"/>
                </a:tc>
              </a:tr>
              <a:tr h="1008109">
                <a:tc>
                  <a:txBody>
                    <a:bodyPr/>
                    <a:lstStyle/>
                    <a:p>
                      <a:pPr algn="just">
                        <a:spcAft>
                          <a:spcPts val="0"/>
                        </a:spcAft>
                      </a:pPr>
                      <a:r>
                        <a:rPr lang="en-MY" sz="1400" b="0" dirty="0" smtClean="0">
                          <a:solidFill>
                            <a:schemeClr val="bg1">
                              <a:lumMod val="10000"/>
                            </a:schemeClr>
                          </a:solidFill>
                          <a:effectLst/>
                          <a:latin typeface="Century Gothic" panose="020B0502020202020204" pitchFamily="34" charset="0"/>
                          <a:ea typeface="Calibri"/>
                          <a:cs typeface="Arial"/>
                        </a:rPr>
                        <a:t>Oil and Gas</a:t>
                      </a:r>
                      <a:endParaRPr lang="ms-MY" sz="1400" b="0" dirty="0">
                        <a:solidFill>
                          <a:schemeClr val="bg1">
                            <a:lumMod val="10000"/>
                          </a:schemeClr>
                        </a:solidFill>
                        <a:effectLst/>
                        <a:latin typeface="Century Gothic" panose="020B0502020202020204" pitchFamily="34" charset="0"/>
                        <a:ea typeface="Calibri"/>
                        <a:cs typeface="Arial"/>
                      </a:endParaRPr>
                    </a:p>
                  </a:txBody>
                  <a:tcPr marL="51435" marR="514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err="1" smtClean="0">
                          <a:latin typeface="Century Gothic" panose="020B0502020202020204" pitchFamily="34" charset="0"/>
                        </a:rPr>
                        <a:t>Cotrade</a:t>
                      </a:r>
                      <a:r>
                        <a:rPr lang="en-MY" sz="1400" dirty="0" smtClean="0">
                          <a:latin typeface="Century Gothic" panose="020B0502020202020204" pitchFamily="34" charset="0"/>
                        </a:rPr>
                        <a:t> </a:t>
                      </a:r>
                      <a:r>
                        <a:rPr lang="en-MY" sz="1400" dirty="0" err="1" smtClean="0">
                          <a:latin typeface="Century Gothic" panose="020B0502020202020204" pitchFamily="34" charset="0"/>
                        </a:rPr>
                        <a:t>Sdn</a:t>
                      </a:r>
                      <a:r>
                        <a:rPr lang="en-MY" sz="140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anose="020B0502020202020204" pitchFamily="34" charset="0"/>
                        </a:rPr>
                        <a:t>K Shah Energy Resources</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Century Gothic" panose="020B0502020202020204" pitchFamily="34" charset="0"/>
                        </a:rPr>
                        <a:t>Far Frontier (M)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err="1" smtClean="0">
                          <a:latin typeface="Century Gothic" panose="020B0502020202020204" pitchFamily="34" charset="0"/>
                        </a:rPr>
                        <a:t>Cakara</a:t>
                      </a:r>
                      <a:r>
                        <a:rPr lang="en-US" sz="1400" baseline="0" dirty="0" smtClean="0">
                          <a:latin typeface="Century Gothic" panose="020B0502020202020204" pitchFamily="34" charset="0"/>
                        </a:rPr>
                        <a:t> Maritime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endParaRPr lang="en-MY" sz="1400" dirty="0" smtClean="0">
                        <a:latin typeface="Century Gothic" panose="020B0502020202020204" pitchFamily="34" charset="0"/>
                      </a:endParaRPr>
                    </a:p>
                  </a:txBody>
                  <a:tcPr marL="51435" marR="51435" marT="0" marB="0" anchor="ctr"/>
                </a:tc>
              </a:tr>
              <a:tr h="1008115">
                <a:tc>
                  <a:txBody>
                    <a:bodyPr/>
                    <a:lstStyle/>
                    <a:p>
                      <a:pPr algn="just">
                        <a:spcAft>
                          <a:spcPts val="0"/>
                        </a:spcAft>
                      </a:pPr>
                      <a:r>
                        <a:rPr lang="en-US" sz="1400" dirty="0" smtClean="0">
                          <a:effectLst/>
                          <a:latin typeface="Century Gothic" panose="020B0502020202020204" pitchFamily="34" charset="0"/>
                        </a:rPr>
                        <a:t>Food and Beverages</a:t>
                      </a:r>
                      <a:endParaRPr lang="ms-MY" sz="1400" b="1"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latin typeface="Century Gothic" panose="020B0502020202020204" pitchFamily="34" charset="0"/>
                        </a:rPr>
                        <a:t>UNI Cherish </a:t>
                      </a:r>
                      <a:r>
                        <a:rPr lang="en-MY" sz="1400" dirty="0" err="1" smtClean="0">
                          <a:latin typeface="Century Gothic" panose="020B0502020202020204" pitchFamily="34" charset="0"/>
                        </a:rPr>
                        <a:t>Sdn</a:t>
                      </a:r>
                      <a:r>
                        <a:rPr lang="en-MY" sz="140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anose="020B0502020202020204" pitchFamily="34" charset="0"/>
                        </a:rPr>
                        <a:t>Holly Smoke Café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err="1" smtClean="0">
                          <a:latin typeface="Century Gothic" panose="020B0502020202020204" pitchFamily="34" charset="0"/>
                        </a:rPr>
                        <a:t>Diiz</a:t>
                      </a:r>
                      <a:r>
                        <a:rPr lang="en-MY" sz="1400" dirty="0" smtClean="0">
                          <a:latin typeface="Century Gothic" panose="020B0502020202020204" pitchFamily="34" charset="0"/>
                        </a:rPr>
                        <a:t> Universe </a:t>
                      </a:r>
                      <a:r>
                        <a:rPr lang="en-MY" sz="1400" dirty="0" err="1" smtClean="0">
                          <a:latin typeface="Century Gothic" panose="020B0502020202020204" pitchFamily="34" charset="0"/>
                        </a:rPr>
                        <a:t>Sdn</a:t>
                      </a:r>
                      <a:r>
                        <a:rPr lang="en-MY" sz="1400" dirty="0" smtClean="0">
                          <a:latin typeface="Century Gothic" panose="020B0502020202020204" pitchFamily="34" charset="0"/>
                        </a:rPr>
                        <a:t>. Bhd.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entury Gothic" panose="020B0502020202020204" pitchFamily="34" charset="0"/>
                        </a:rPr>
                        <a:t>Alam</a:t>
                      </a:r>
                      <a:r>
                        <a:rPr lang="en-US" sz="1400" dirty="0" smtClean="0">
                          <a:latin typeface="Century Gothic" panose="020B0502020202020204" pitchFamily="34" charset="0"/>
                        </a:rPr>
                        <a:t> Food Industries (M)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endParaRPr lang="en-MY" sz="1400" dirty="0" smtClean="0">
                        <a:latin typeface="Century Gothic" panose="020B0502020202020204" pitchFamily="34" charset="0"/>
                      </a:endParaRPr>
                    </a:p>
                  </a:txBody>
                  <a:tcPr marL="51435" marR="51435" marT="0" marB="0" anchor="ctr"/>
                </a:tc>
              </a:tr>
              <a:tr h="1080120">
                <a:tc>
                  <a:txBody>
                    <a:bodyPr/>
                    <a:lstStyle/>
                    <a:p>
                      <a:pPr algn="just">
                        <a:spcAft>
                          <a:spcPts val="0"/>
                        </a:spcAft>
                      </a:pPr>
                      <a:r>
                        <a:rPr lang="ms-MY" sz="1400" b="0" dirty="0" smtClean="0">
                          <a:solidFill>
                            <a:schemeClr val="bg1">
                              <a:lumMod val="10000"/>
                            </a:schemeClr>
                          </a:solidFill>
                          <a:effectLst/>
                          <a:latin typeface="Century Gothic" pitchFamily="34" charset="0"/>
                          <a:ea typeface="Calibri"/>
                          <a:cs typeface="Arial"/>
                        </a:rPr>
                        <a:t>Foundation/Institution</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baseline="0" dirty="0" err="1" smtClean="0">
                          <a:latin typeface="Century Gothic" panose="020B0502020202020204" pitchFamily="34" charset="0"/>
                        </a:rPr>
                        <a:t>Yayasan</a:t>
                      </a:r>
                      <a:r>
                        <a:rPr lang="en-US" sz="1400" baseline="0" dirty="0" smtClean="0">
                          <a:latin typeface="Century Gothic" panose="020B0502020202020204" pitchFamily="34" charset="0"/>
                        </a:rPr>
                        <a:t> Sarawak</a:t>
                      </a:r>
                    </a:p>
                    <a:p>
                      <a:r>
                        <a:rPr lang="en-US" sz="1400" baseline="0" dirty="0" err="1" smtClean="0">
                          <a:latin typeface="Century Gothic" panose="020B0502020202020204" pitchFamily="34" charset="0"/>
                        </a:rPr>
                        <a:t>Yayasan</a:t>
                      </a:r>
                      <a:r>
                        <a:rPr lang="en-US" sz="1400" baseline="0" dirty="0" smtClean="0">
                          <a:latin typeface="Century Gothic" panose="020B0502020202020204" pitchFamily="34" charset="0"/>
                        </a:rPr>
                        <a:t> Pembangunan </a:t>
                      </a:r>
                      <a:r>
                        <a:rPr lang="en-US" sz="1400" baseline="0" dirty="0" err="1" smtClean="0">
                          <a:latin typeface="Century Gothic" panose="020B0502020202020204" pitchFamily="34" charset="0"/>
                        </a:rPr>
                        <a:t>Ekonomi</a:t>
                      </a:r>
                      <a:r>
                        <a:rPr lang="en-US" sz="1400" baseline="0" dirty="0" smtClean="0">
                          <a:latin typeface="Century Gothic" panose="020B0502020202020204" pitchFamily="34" charset="0"/>
                        </a:rPr>
                        <a:t> Islam Malaysia</a:t>
                      </a:r>
                    </a:p>
                    <a:p>
                      <a:r>
                        <a:rPr lang="en-US" sz="1400" baseline="0" dirty="0" err="1" smtClean="0">
                          <a:latin typeface="Century Gothic" panose="020B0502020202020204" pitchFamily="34" charset="0"/>
                        </a:rPr>
                        <a:t>Pengurusan</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Aset</a:t>
                      </a:r>
                      <a:r>
                        <a:rPr lang="en-US" sz="1400" baseline="0" dirty="0" smtClean="0">
                          <a:latin typeface="Century Gothic" panose="020B0502020202020204" pitchFamily="34" charset="0"/>
                        </a:rPr>
                        <a:t> Air </a:t>
                      </a:r>
                      <a:r>
                        <a:rPr lang="en-US" sz="1400" baseline="0" dirty="0" err="1" smtClean="0">
                          <a:latin typeface="Century Gothic" panose="020B0502020202020204" pitchFamily="34" charset="0"/>
                        </a:rPr>
                        <a:t>Berhad</a:t>
                      </a:r>
                      <a:r>
                        <a:rPr lang="en-US" sz="1400" baseline="0" dirty="0" smtClean="0">
                          <a:latin typeface="Century Gothic" panose="020B0502020202020204" pitchFamily="34" charset="0"/>
                        </a:rPr>
                        <a:t> </a:t>
                      </a:r>
                      <a:endParaRPr lang="en-US" sz="1400" dirty="0" smtClean="0">
                        <a:latin typeface="Century Gothic" panose="020B0502020202020204" pitchFamily="34" charset="0"/>
                      </a:endParaRPr>
                    </a:p>
                  </a:txBody>
                  <a:tcPr marL="51435" marR="51435" marT="0" marB="0" anchor="ctr"/>
                </a:tc>
              </a:tr>
            </a:tbl>
          </a:graphicData>
        </a:graphic>
      </p:graphicFrame>
    </p:spTree>
    <p:extLst>
      <p:ext uri="{BB962C8B-B14F-4D97-AF65-F5344CB8AC3E}">
        <p14:creationId xmlns:p14="http://schemas.microsoft.com/office/powerpoint/2010/main" val="1648391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437" y="5181600"/>
            <a:ext cx="500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4884208" y="2286000"/>
            <a:ext cx="5021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4BACC6">
                    <a:lumMod val="60000"/>
                    <a:lumOff val="40000"/>
                  </a:srgbClr>
                </a:solidFill>
                <a:cs typeface="Mongolian Baiti" pitchFamily="66" charset="0"/>
              </a:rPr>
              <a:t>	</a:t>
            </a:r>
            <a:r>
              <a:rPr lang="en-US" sz="2800" dirty="0">
                <a:solidFill>
                  <a:prstClr val="white"/>
                </a:solidFill>
                <a:cs typeface="Mongolian Baiti" pitchFamily="66" charset="0"/>
              </a:rPr>
              <a:t>ABOUT US</a:t>
            </a:r>
            <a:endParaRPr lang="en-US" sz="2800" dirty="0">
              <a:solidFill>
                <a:srgbClr val="FF0000"/>
              </a:solidFill>
              <a:cs typeface="Mongolian Baiti" pitchFamily="66" charset="0"/>
            </a:endParaRPr>
          </a:p>
          <a:p>
            <a:r>
              <a:rPr lang="en-US" dirty="0">
                <a:solidFill>
                  <a:srgbClr val="1F497D">
                    <a:lumMod val="50000"/>
                  </a:srgbClr>
                </a:solidFill>
                <a:cs typeface="Mongolian Baiti" pitchFamily="66" charset="0"/>
              </a:rPr>
              <a:t>	</a:t>
            </a:r>
            <a:r>
              <a:rPr lang="en-US" dirty="0">
                <a:solidFill>
                  <a:prstClr val="white"/>
                </a:solidFill>
                <a:cs typeface="Mongolian Baiti" pitchFamily="66" charset="0"/>
              </a:rPr>
              <a:t>OUR GST CLIENT</a:t>
            </a:r>
            <a:r>
              <a:rPr lang="en-MY" dirty="0">
                <a:solidFill>
                  <a:prstClr val="white"/>
                </a:solidFill>
                <a:cs typeface="Mongolian Baiti" pitchFamily="66" charset="0"/>
              </a:rPr>
              <a:t> </a:t>
            </a:r>
            <a:r>
              <a:rPr lang="en-US" dirty="0">
                <a:solidFill>
                  <a:prstClr val="white"/>
                </a:solidFill>
                <a:cs typeface="Mongolian Baiti" pitchFamily="66" charset="0"/>
              </a:rPr>
              <a:t>(CONTD.)</a:t>
            </a:r>
            <a:endParaRPr lang="en-MY" dirty="0">
              <a:solidFill>
                <a:prstClr val="white"/>
              </a:solidFill>
              <a:cs typeface="Mongolian Baiti" pitchFamily="66" charset="0"/>
            </a:endParaRPr>
          </a:p>
        </p:txBody>
      </p:sp>
      <p:sp>
        <p:nvSpPr>
          <p:cNvPr id="58" name="Slide Number Placeholder 3"/>
          <p:cNvSpPr txBox="1">
            <a:spLocks/>
          </p:cNvSpPr>
          <p:nvPr/>
        </p:nvSpPr>
        <p:spPr>
          <a:xfrm>
            <a:off x="9345488" y="6232231"/>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solidFill>
                  <a:prstClr val="black">
                    <a:tint val="75000"/>
                  </a:prstClr>
                </a:solidFill>
              </a:rPr>
              <a:pPr/>
              <a:t>11</a:t>
            </a:fld>
            <a:endParaRPr lang="en-MY" dirty="0">
              <a:solidFill>
                <a:prstClr val="black">
                  <a:tint val="75000"/>
                </a:prstClr>
              </a:solidFill>
            </a:endParaRPr>
          </a:p>
        </p:txBody>
      </p:sp>
      <p:sp>
        <p:nvSpPr>
          <p:cNvPr id="59" name="TextBox 58"/>
          <p:cNvSpPr txBox="1"/>
          <p:nvPr/>
        </p:nvSpPr>
        <p:spPr>
          <a:xfrm>
            <a:off x="6609184" y="6293949"/>
            <a:ext cx="2664296" cy="230832"/>
          </a:xfrm>
          <a:prstGeom prst="rect">
            <a:avLst/>
          </a:prstGeom>
          <a:noFill/>
        </p:spPr>
        <p:txBody>
          <a:bodyPr wrap="square" rtlCol="0">
            <a:spAutoFit/>
          </a:bodyPr>
          <a:lstStyle/>
          <a:p>
            <a:pPr algn="r"/>
            <a:r>
              <a:rPr lang="en-US" sz="900" dirty="0">
                <a:solidFill>
                  <a:prstClr val="black"/>
                </a:solidFill>
              </a:rPr>
              <a:t>© </a:t>
            </a:r>
            <a:r>
              <a:rPr lang="en-US" sz="900" dirty="0">
                <a:solidFill>
                  <a:srgbClr val="FF0000"/>
                </a:solidFill>
                <a:latin typeface="Neuropol" pitchFamily="34" charset="0"/>
              </a:rPr>
              <a:t>SALIHIN</a:t>
            </a:r>
            <a:r>
              <a:rPr lang="en-US" sz="900" dirty="0">
                <a:solidFill>
                  <a:srgbClr val="FF0000"/>
                </a:solidFill>
              </a:rPr>
              <a:t> </a:t>
            </a:r>
            <a:r>
              <a:rPr lang="en-US" sz="900" dirty="0" smtClean="0">
                <a:solidFill>
                  <a:prstClr val="black"/>
                </a:solidFill>
              </a:rPr>
              <a:t>2015. </a:t>
            </a:r>
            <a:r>
              <a:rPr lang="en-US" sz="900" dirty="0">
                <a:solidFill>
                  <a:prstClr val="black"/>
                </a:solidFill>
              </a:rPr>
              <a:t>Strictly Private &amp; Confidential</a:t>
            </a:r>
            <a:endParaRPr lang="en-SG" sz="900" dirty="0">
              <a:solidFill>
                <a:prstClr val="black"/>
              </a:solidFill>
            </a:endParaRPr>
          </a:p>
        </p:txBody>
      </p:sp>
      <p:graphicFrame>
        <p:nvGraphicFramePr>
          <p:cNvPr id="60" name="Table 59"/>
          <p:cNvGraphicFramePr>
            <a:graphicFrameLocks noGrp="1"/>
          </p:cNvGraphicFramePr>
          <p:nvPr>
            <p:extLst/>
          </p:nvPr>
        </p:nvGraphicFramePr>
        <p:xfrm>
          <a:off x="776538" y="1628803"/>
          <a:ext cx="8261872" cy="4392485"/>
        </p:xfrm>
        <a:graphic>
          <a:graphicData uri="http://schemas.openxmlformats.org/drawingml/2006/table">
            <a:tbl>
              <a:tblPr firstRow="1" bandRow="1">
                <a:tableStyleId>{74C1A8A3-306A-4EB7-A6B1-4F7E0EB9C5D6}</a:tableStyleId>
              </a:tblPr>
              <a:tblGrid>
                <a:gridCol w="3096344"/>
                <a:gridCol w="5165528"/>
              </a:tblGrid>
              <a:tr h="465811">
                <a:tc>
                  <a:txBody>
                    <a:bodyPr/>
                    <a:lstStyle/>
                    <a:p>
                      <a:pPr algn="just">
                        <a:spcAft>
                          <a:spcPts val="0"/>
                        </a:spcAft>
                      </a:pPr>
                      <a:r>
                        <a:rPr lang="en-US" sz="1400" dirty="0" smtClean="0">
                          <a:effectLst/>
                          <a:latin typeface="Century Gothic" pitchFamily="34" charset="0"/>
                        </a:rPr>
                        <a:t>Business</a:t>
                      </a:r>
                      <a:r>
                        <a:rPr lang="en-US" sz="1400" baseline="0" dirty="0" smtClean="0">
                          <a:effectLst/>
                          <a:latin typeface="Century Gothic" pitchFamily="34" charset="0"/>
                        </a:rPr>
                        <a:t> Sectors</a:t>
                      </a:r>
                      <a:endParaRPr lang="ms-MY" sz="1400" b="1"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algn="l">
                        <a:spcAft>
                          <a:spcPts val="0"/>
                        </a:spcAft>
                      </a:pPr>
                      <a:r>
                        <a:rPr lang="en-US" sz="1400" dirty="0" smtClean="0">
                          <a:effectLst/>
                          <a:latin typeface="Century Gothic" pitchFamily="34" charset="0"/>
                        </a:rPr>
                        <a:t>Companies</a:t>
                      </a:r>
                      <a:endParaRPr lang="ms-MY" sz="1400" dirty="0">
                        <a:solidFill>
                          <a:schemeClr val="bg1">
                            <a:lumMod val="10000"/>
                          </a:schemeClr>
                        </a:solidFill>
                        <a:effectLst/>
                        <a:latin typeface="Century Gothic" pitchFamily="34" charset="0"/>
                        <a:ea typeface="Calibri"/>
                        <a:cs typeface="Arial"/>
                      </a:endParaRPr>
                    </a:p>
                  </a:txBody>
                  <a:tcPr marL="51435" marR="51435" marT="0" marB="0" anchor="ctr"/>
                </a:tc>
              </a:tr>
              <a:tr h="902341">
                <a:tc>
                  <a:txBody>
                    <a:bodyPr/>
                    <a:lstStyle/>
                    <a:p>
                      <a:pPr algn="just">
                        <a:spcAft>
                          <a:spcPts val="0"/>
                        </a:spcAft>
                      </a:pPr>
                      <a:r>
                        <a:rPr lang="en-US" sz="1400" b="0" dirty="0" smtClean="0">
                          <a:solidFill>
                            <a:schemeClr val="dk1"/>
                          </a:solidFill>
                          <a:effectLst/>
                          <a:latin typeface="Century Gothic" panose="020B0502020202020204" pitchFamily="34" charset="0"/>
                          <a:ea typeface="+mn-ea"/>
                          <a:cs typeface="+mn-cs"/>
                        </a:rPr>
                        <a:t>Property Developer</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dirty="0" err="1" smtClean="0">
                          <a:latin typeface="Century Gothic" panose="020B0502020202020204" pitchFamily="34" charset="0"/>
                        </a:rPr>
                        <a:t>Sazean</a:t>
                      </a:r>
                      <a:r>
                        <a:rPr lang="en-US" sz="1400" dirty="0" smtClean="0">
                          <a:latin typeface="Century Gothic" panose="020B0502020202020204" pitchFamily="34" charset="0"/>
                        </a:rPr>
                        <a:t> Development</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smtClean="0">
                          <a:latin typeface="Century Gothic" panose="020B0502020202020204" pitchFamily="34" charset="0"/>
                        </a:rPr>
                        <a:t>TH Properties Sdn. Bhd.</a:t>
                      </a:r>
                      <a:endParaRPr lang="en-MY" sz="1400" dirty="0" smtClean="0">
                        <a:latin typeface="Century Gothic" panose="020B0502020202020204" pitchFamily="34" charset="0"/>
                      </a:endParaRPr>
                    </a:p>
                  </a:txBody>
                  <a:tcPr marL="51435" marR="51435" marT="0" marB="0" anchor="ctr"/>
                </a:tc>
              </a:tr>
              <a:tr h="1368149">
                <a:tc>
                  <a:txBody>
                    <a:bodyPr/>
                    <a:lstStyle/>
                    <a:p>
                      <a:pPr algn="just">
                        <a:spcAft>
                          <a:spcPts val="0"/>
                        </a:spcAft>
                      </a:pPr>
                      <a:r>
                        <a:rPr lang="ms-MY" sz="1400" b="0" dirty="0" smtClean="0">
                          <a:solidFill>
                            <a:schemeClr val="bg1">
                              <a:lumMod val="10000"/>
                            </a:schemeClr>
                          </a:solidFill>
                          <a:effectLst/>
                          <a:latin typeface="Century Gothic" pitchFamily="34" charset="0"/>
                          <a:ea typeface="Calibri"/>
                          <a:cs typeface="Arial"/>
                        </a:rPr>
                        <a:t>Trading</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it-IT" sz="1400" dirty="0" smtClean="0">
                          <a:latin typeface="Century Gothic" panose="020B0502020202020204" pitchFamily="34" charset="0"/>
                        </a:rPr>
                        <a:t>Naza Tutti Frutti (Malaysia) Sdn. Bhd.</a:t>
                      </a:r>
                    </a:p>
                    <a:p>
                      <a:r>
                        <a:rPr lang="en-US" sz="1400" dirty="0" err="1" smtClean="0">
                          <a:latin typeface="Century Gothic" panose="020B0502020202020204" pitchFamily="34" charset="0"/>
                        </a:rPr>
                        <a:t>Tutti</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Frutti</a:t>
                      </a:r>
                      <a:r>
                        <a:rPr lang="en-US" sz="1400" baseline="0" dirty="0" smtClean="0">
                          <a:latin typeface="Century Gothic" panose="020B0502020202020204" pitchFamily="34" charset="0"/>
                        </a:rPr>
                        <a:t> Trading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smtClean="0">
                          <a:latin typeface="Century Gothic" panose="020B0502020202020204" pitchFamily="34" charset="0"/>
                        </a:rPr>
                        <a:t>Casa Havana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smtClean="0">
                          <a:latin typeface="Century Gothic" panose="020B0502020202020204" pitchFamily="34" charset="0"/>
                        </a:rPr>
                        <a:t>Ken West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txBody>
                  <a:tcPr marL="51435" marR="51435" marT="0" marB="0" anchor="ctr"/>
                </a:tc>
              </a:tr>
              <a:tr h="864096">
                <a:tc>
                  <a:txBody>
                    <a:bodyPr/>
                    <a:lstStyle/>
                    <a:p>
                      <a:pPr algn="just">
                        <a:spcAft>
                          <a:spcPts val="0"/>
                        </a:spcAft>
                      </a:pPr>
                      <a:r>
                        <a:rPr lang="en-US" sz="1400" b="0" dirty="0" smtClean="0">
                          <a:solidFill>
                            <a:schemeClr val="dk1"/>
                          </a:solidFill>
                          <a:effectLst/>
                          <a:latin typeface="Century Gothic" panose="020B0502020202020204" pitchFamily="34" charset="0"/>
                          <a:ea typeface="+mn-ea"/>
                          <a:cs typeface="+mn-cs"/>
                        </a:rPr>
                        <a:t>Manufacturing</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dirty="0" smtClean="0">
                          <a:latin typeface="Century Gothic" panose="020B0502020202020204" pitchFamily="34" charset="0"/>
                        </a:rPr>
                        <a:t>Item Industrial</a:t>
                      </a:r>
                      <a:r>
                        <a:rPr lang="en-US" sz="1400" baseline="0" dirty="0" smtClean="0">
                          <a:latin typeface="Century Gothic" panose="020B0502020202020204" pitchFamily="34" charset="0"/>
                        </a:rPr>
                        <a:t> Engineering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err="1" smtClean="0">
                          <a:latin typeface="Century Gothic" panose="020B0502020202020204" pitchFamily="34" charset="0"/>
                        </a:rPr>
                        <a:t>Jordone</a:t>
                      </a:r>
                      <a:r>
                        <a:rPr lang="en-US" sz="1400" baseline="0" dirty="0" smtClean="0">
                          <a:latin typeface="Century Gothic" panose="020B0502020202020204" pitchFamily="34" charset="0"/>
                        </a:rPr>
                        <a:t> Corporation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err="1" smtClean="0">
                          <a:latin typeface="Century Gothic" panose="020B0502020202020204" pitchFamily="34" charset="0"/>
                        </a:rPr>
                        <a:t>Dongwha</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Fibreboard</a:t>
                      </a:r>
                      <a:r>
                        <a:rPr lang="en-US" sz="1400" baseline="0" dirty="0" smtClean="0">
                          <a:latin typeface="Century Gothic" panose="020B0502020202020204" pitchFamily="34" charset="0"/>
                        </a:rPr>
                        <a:t> (M)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endParaRPr lang="en-MY" sz="1400" dirty="0" smtClean="0">
                        <a:latin typeface="Century Gothic" panose="020B0502020202020204" pitchFamily="34" charset="0"/>
                      </a:endParaRPr>
                    </a:p>
                  </a:txBody>
                  <a:tcPr marL="51435" marR="51435" marT="0" marB="0" anchor="ctr"/>
                </a:tc>
              </a:tr>
              <a:tr h="792088">
                <a:tc>
                  <a:txBody>
                    <a:bodyPr/>
                    <a:lstStyle/>
                    <a:p>
                      <a:pPr algn="just">
                        <a:spcAft>
                          <a:spcPts val="0"/>
                        </a:spcAft>
                      </a:pPr>
                      <a:r>
                        <a:rPr lang="ms-MY" sz="1400" b="0" dirty="0" smtClean="0">
                          <a:solidFill>
                            <a:schemeClr val="bg1">
                              <a:lumMod val="10000"/>
                            </a:schemeClr>
                          </a:solidFill>
                          <a:effectLst/>
                          <a:latin typeface="Century Gothic" pitchFamily="34" charset="0"/>
                          <a:ea typeface="Calibri"/>
                          <a:cs typeface="Arial"/>
                        </a:rPr>
                        <a:t>Training and consultancy</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entury Gothic" panose="020B0502020202020204" pitchFamily="34" charset="0"/>
                        </a:rPr>
                        <a:t>Excell</a:t>
                      </a:r>
                      <a:r>
                        <a:rPr lang="en-US" sz="1400" dirty="0" smtClean="0">
                          <a:latin typeface="Century Gothic" panose="020B0502020202020204" pitchFamily="34" charset="0"/>
                        </a:rPr>
                        <a:t> Training &amp;</a:t>
                      </a:r>
                      <a:r>
                        <a:rPr lang="en-US" sz="1400" baseline="0" dirty="0" smtClean="0">
                          <a:latin typeface="Century Gothic" panose="020B0502020202020204" pitchFamily="34" charset="0"/>
                        </a:rPr>
                        <a:t> Country Resorts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Century Gothic" panose="020B0502020202020204" pitchFamily="34" charset="0"/>
                        </a:rPr>
                        <a:t>ICLIF Leadership and Governance Centre</a:t>
                      </a:r>
                    </a:p>
                  </a:txBody>
                  <a:tcPr marL="51435" marR="51435" marT="0" marB="0" anchor="ctr"/>
                </a:tc>
              </a:tr>
            </a:tbl>
          </a:graphicData>
        </a:graphic>
      </p:graphicFrame>
    </p:spTree>
    <p:extLst>
      <p:ext uri="{BB962C8B-B14F-4D97-AF65-F5344CB8AC3E}">
        <p14:creationId xmlns:p14="http://schemas.microsoft.com/office/powerpoint/2010/main" val="3658975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437" y="5181600"/>
            <a:ext cx="500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4884208" y="2286000"/>
            <a:ext cx="5021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rgbClr val="4BACC6">
                    <a:lumMod val="60000"/>
                    <a:lumOff val="40000"/>
                  </a:srgbClr>
                </a:solidFill>
                <a:cs typeface="Mongolian Baiti" pitchFamily="66" charset="0"/>
              </a:rPr>
              <a:t>	</a:t>
            </a:r>
            <a:r>
              <a:rPr lang="en-US" sz="2800" dirty="0">
                <a:solidFill>
                  <a:prstClr val="white"/>
                </a:solidFill>
                <a:cs typeface="Mongolian Baiti" pitchFamily="66" charset="0"/>
              </a:rPr>
              <a:t>ABOUT US</a:t>
            </a:r>
            <a:endParaRPr lang="en-US" sz="2800" dirty="0">
              <a:solidFill>
                <a:srgbClr val="FF0000"/>
              </a:solidFill>
              <a:cs typeface="Mongolian Baiti" pitchFamily="66" charset="0"/>
            </a:endParaRPr>
          </a:p>
          <a:p>
            <a:r>
              <a:rPr lang="en-US" dirty="0">
                <a:solidFill>
                  <a:srgbClr val="1F497D">
                    <a:lumMod val="50000"/>
                  </a:srgbClr>
                </a:solidFill>
                <a:cs typeface="Mongolian Baiti" pitchFamily="66" charset="0"/>
              </a:rPr>
              <a:t>	</a:t>
            </a:r>
            <a:r>
              <a:rPr lang="en-US" dirty="0">
                <a:solidFill>
                  <a:prstClr val="white"/>
                </a:solidFill>
                <a:cs typeface="Mongolian Baiti" pitchFamily="66" charset="0"/>
              </a:rPr>
              <a:t>OUR GST CLIENT</a:t>
            </a:r>
            <a:r>
              <a:rPr lang="en-MY" dirty="0">
                <a:solidFill>
                  <a:prstClr val="white"/>
                </a:solidFill>
                <a:cs typeface="Mongolian Baiti" pitchFamily="66" charset="0"/>
              </a:rPr>
              <a:t> </a:t>
            </a:r>
            <a:r>
              <a:rPr lang="en-US" dirty="0">
                <a:solidFill>
                  <a:prstClr val="white"/>
                </a:solidFill>
                <a:cs typeface="Mongolian Baiti" pitchFamily="66" charset="0"/>
              </a:rPr>
              <a:t>(CONTD.)</a:t>
            </a:r>
            <a:endParaRPr lang="en-MY" dirty="0">
              <a:solidFill>
                <a:prstClr val="white"/>
              </a:solidFill>
              <a:cs typeface="Mongolian Baiti" pitchFamily="66" charset="0"/>
            </a:endParaRPr>
          </a:p>
        </p:txBody>
      </p:sp>
      <p:sp>
        <p:nvSpPr>
          <p:cNvPr id="58" name="Slide Number Placeholder 3"/>
          <p:cNvSpPr txBox="1">
            <a:spLocks/>
          </p:cNvSpPr>
          <p:nvPr/>
        </p:nvSpPr>
        <p:spPr>
          <a:xfrm>
            <a:off x="9345488" y="6232231"/>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solidFill>
                  <a:prstClr val="black">
                    <a:tint val="75000"/>
                  </a:prstClr>
                </a:solidFill>
              </a:rPr>
              <a:pPr/>
              <a:t>12</a:t>
            </a:fld>
            <a:endParaRPr lang="en-MY" dirty="0">
              <a:solidFill>
                <a:prstClr val="black">
                  <a:tint val="75000"/>
                </a:prstClr>
              </a:solidFill>
            </a:endParaRPr>
          </a:p>
        </p:txBody>
      </p:sp>
      <p:graphicFrame>
        <p:nvGraphicFramePr>
          <p:cNvPr id="60" name="Table 59"/>
          <p:cNvGraphicFramePr>
            <a:graphicFrameLocks noGrp="1"/>
          </p:cNvGraphicFramePr>
          <p:nvPr>
            <p:extLst/>
          </p:nvPr>
        </p:nvGraphicFramePr>
        <p:xfrm>
          <a:off x="776538" y="1628804"/>
          <a:ext cx="8261872" cy="4680517"/>
        </p:xfrm>
        <a:graphic>
          <a:graphicData uri="http://schemas.openxmlformats.org/drawingml/2006/table">
            <a:tbl>
              <a:tblPr firstRow="1" bandRow="1">
                <a:tableStyleId>{74C1A8A3-306A-4EB7-A6B1-4F7E0EB9C5D6}</a:tableStyleId>
              </a:tblPr>
              <a:tblGrid>
                <a:gridCol w="3096344"/>
                <a:gridCol w="5165528"/>
              </a:tblGrid>
              <a:tr h="465811">
                <a:tc>
                  <a:txBody>
                    <a:bodyPr/>
                    <a:lstStyle/>
                    <a:p>
                      <a:pPr algn="just">
                        <a:spcAft>
                          <a:spcPts val="0"/>
                        </a:spcAft>
                      </a:pPr>
                      <a:r>
                        <a:rPr lang="en-US" sz="1400" dirty="0" smtClean="0">
                          <a:effectLst/>
                          <a:latin typeface="Century Gothic" pitchFamily="34" charset="0"/>
                        </a:rPr>
                        <a:t>Business</a:t>
                      </a:r>
                      <a:r>
                        <a:rPr lang="en-US" sz="1400" baseline="0" dirty="0" smtClean="0">
                          <a:effectLst/>
                          <a:latin typeface="Century Gothic" pitchFamily="34" charset="0"/>
                        </a:rPr>
                        <a:t> Sectors</a:t>
                      </a:r>
                      <a:endParaRPr lang="ms-MY" sz="1400" b="1"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algn="l">
                        <a:spcAft>
                          <a:spcPts val="0"/>
                        </a:spcAft>
                      </a:pPr>
                      <a:r>
                        <a:rPr lang="en-US" sz="1400" dirty="0" smtClean="0">
                          <a:effectLst/>
                          <a:latin typeface="Century Gothic" pitchFamily="34" charset="0"/>
                        </a:rPr>
                        <a:t>Companies</a:t>
                      </a:r>
                      <a:endParaRPr lang="ms-MY" sz="1400" dirty="0">
                        <a:solidFill>
                          <a:schemeClr val="bg1">
                            <a:lumMod val="10000"/>
                          </a:schemeClr>
                        </a:solidFill>
                        <a:effectLst/>
                        <a:latin typeface="Century Gothic" pitchFamily="34" charset="0"/>
                        <a:ea typeface="Calibri"/>
                        <a:cs typeface="Arial"/>
                      </a:endParaRPr>
                    </a:p>
                  </a:txBody>
                  <a:tcPr marL="51435" marR="51435" marT="0" marB="0" anchor="ctr"/>
                </a:tc>
              </a:tr>
              <a:tr h="902341">
                <a:tc>
                  <a:txBody>
                    <a:bodyPr/>
                    <a:lstStyle/>
                    <a:p>
                      <a:pPr algn="just">
                        <a:spcAft>
                          <a:spcPts val="0"/>
                        </a:spcAft>
                      </a:pPr>
                      <a:r>
                        <a:rPr lang="en-US" sz="1400" b="0" dirty="0" smtClean="0">
                          <a:solidFill>
                            <a:schemeClr val="dk1"/>
                          </a:solidFill>
                          <a:effectLst/>
                          <a:latin typeface="Century Gothic" panose="020B0502020202020204" pitchFamily="34" charset="0"/>
                          <a:ea typeface="+mn-ea"/>
                          <a:cs typeface="+mn-cs"/>
                        </a:rPr>
                        <a:t>Property Management</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dirty="0" smtClean="0">
                          <a:latin typeface="Century Gothic" panose="020B0502020202020204" pitchFamily="34" charset="0"/>
                        </a:rPr>
                        <a:t>New</a:t>
                      </a:r>
                      <a:r>
                        <a:rPr lang="en-US" sz="1400" baseline="0" dirty="0" smtClean="0">
                          <a:latin typeface="Century Gothic" panose="020B0502020202020204" pitchFamily="34" charset="0"/>
                        </a:rPr>
                        <a:t> Western Holding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err="1" smtClean="0">
                          <a:latin typeface="Century Gothic" panose="020B0502020202020204" pitchFamily="34" charset="0"/>
                        </a:rPr>
                        <a:t>Alam</a:t>
                      </a:r>
                      <a:r>
                        <a:rPr lang="en-US" sz="1400" baseline="0" dirty="0" smtClean="0">
                          <a:latin typeface="Century Gothic" panose="020B0502020202020204" pitchFamily="34" charset="0"/>
                        </a:rPr>
                        <a:t> </a:t>
                      </a:r>
                      <a:r>
                        <a:rPr lang="en-US" sz="1400" baseline="0" dirty="0" err="1" smtClean="0">
                          <a:latin typeface="Century Gothic" panose="020B0502020202020204" pitchFamily="34" charset="0"/>
                        </a:rPr>
                        <a:t>Maritim</a:t>
                      </a:r>
                      <a:r>
                        <a:rPr lang="en-US" sz="1400" baseline="0" dirty="0" smtClean="0">
                          <a:latin typeface="Century Gothic" panose="020B0502020202020204" pitchFamily="34" charset="0"/>
                        </a:rPr>
                        <a:t> Properties (M)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p>
                    <a:p>
                      <a:r>
                        <a:rPr lang="en-US" sz="1400" baseline="0" dirty="0" err="1" smtClean="0">
                          <a:latin typeface="Century Gothic" panose="020B0502020202020204" pitchFamily="34" charset="0"/>
                        </a:rPr>
                        <a:t>Kopetro</a:t>
                      </a:r>
                      <a:r>
                        <a:rPr lang="en-US" sz="1400" baseline="0" dirty="0" smtClean="0">
                          <a:latin typeface="Century Gothic" panose="020B0502020202020204" pitchFamily="34" charset="0"/>
                        </a:rPr>
                        <a:t> Ventures </a:t>
                      </a:r>
                      <a:r>
                        <a:rPr lang="en-US" sz="1400" baseline="0" dirty="0" err="1" smtClean="0">
                          <a:latin typeface="Century Gothic" panose="020B0502020202020204" pitchFamily="34" charset="0"/>
                        </a:rPr>
                        <a:t>Sdn</a:t>
                      </a:r>
                      <a:r>
                        <a:rPr lang="en-US" sz="1400" baseline="0" dirty="0" smtClean="0">
                          <a:latin typeface="Century Gothic" panose="020B0502020202020204" pitchFamily="34" charset="0"/>
                        </a:rPr>
                        <a:t>. Bhd.</a:t>
                      </a:r>
                      <a:endParaRPr lang="en-MY" sz="1400" dirty="0" smtClean="0">
                        <a:latin typeface="Century Gothic" panose="020B0502020202020204" pitchFamily="34" charset="0"/>
                      </a:endParaRPr>
                    </a:p>
                  </a:txBody>
                  <a:tcPr marL="51435" marR="51435" marT="0" marB="0" anchor="ctr"/>
                </a:tc>
              </a:tr>
              <a:tr h="864093">
                <a:tc>
                  <a:txBody>
                    <a:bodyPr/>
                    <a:lstStyle/>
                    <a:p>
                      <a:pPr algn="just">
                        <a:spcAft>
                          <a:spcPts val="0"/>
                        </a:spcAft>
                      </a:pPr>
                      <a:r>
                        <a:rPr lang="en-US" sz="1400" b="0" dirty="0" smtClean="0">
                          <a:solidFill>
                            <a:schemeClr val="dk1"/>
                          </a:solidFill>
                          <a:effectLst/>
                          <a:latin typeface="Century Gothic" panose="020B0502020202020204" pitchFamily="34" charset="0"/>
                          <a:ea typeface="+mn-ea"/>
                          <a:cs typeface="+mn-cs"/>
                        </a:rPr>
                        <a:t>Shipping</a:t>
                      </a:r>
                      <a:r>
                        <a:rPr lang="en-US" sz="1400" b="0" baseline="0" dirty="0" smtClean="0">
                          <a:solidFill>
                            <a:schemeClr val="dk1"/>
                          </a:solidFill>
                          <a:effectLst/>
                          <a:latin typeface="Century Gothic" panose="020B0502020202020204" pitchFamily="34" charset="0"/>
                          <a:ea typeface="+mn-ea"/>
                          <a:cs typeface="+mn-cs"/>
                        </a:rPr>
                        <a:t> Industry</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dirty="0" err="1" smtClean="0">
                          <a:latin typeface="Century Gothic" panose="020B0502020202020204" pitchFamily="34" charset="0"/>
                        </a:rPr>
                        <a:t>Alam</a:t>
                      </a:r>
                      <a:r>
                        <a:rPr lang="en-US" sz="1400" dirty="0" smtClean="0">
                          <a:latin typeface="Century Gothic" panose="020B0502020202020204" pitchFamily="34" charset="0"/>
                        </a:rPr>
                        <a:t> </a:t>
                      </a:r>
                      <a:r>
                        <a:rPr lang="en-US" sz="1400" dirty="0" err="1" smtClean="0">
                          <a:latin typeface="Century Gothic" panose="020B0502020202020204" pitchFamily="34" charset="0"/>
                        </a:rPr>
                        <a:t>Maritim</a:t>
                      </a:r>
                      <a:r>
                        <a:rPr lang="en-US" sz="1400" dirty="0" smtClean="0">
                          <a:latin typeface="Century Gothic" panose="020B0502020202020204" pitchFamily="34" charset="0"/>
                        </a:rPr>
                        <a:t> (M)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p>
                      <a:r>
                        <a:rPr lang="en-US" sz="1400" dirty="0" err="1" smtClean="0">
                          <a:latin typeface="Century Gothic" panose="020B0502020202020204" pitchFamily="34" charset="0"/>
                        </a:rPr>
                        <a:t>Alam</a:t>
                      </a:r>
                      <a:r>
                        <a:rPr lang="en-US" sz="1400" dirty="0" smtClean="0">
                          <a:latin typeface="Century Gothic" panose="020B0502020202020204" pitchFamily="34" charset="0"/>
                        </a:rPr>
                        <a:t> </a:t>
                      </a:r>
                      <a:r>
                        <a:rPr lang="en-US" sz="1400" dirty="0" err="1" smtClean="0">
                          <a:latin typeface="Century Gothic" panose="020B0502020202020204" pitchFamily="34" charset="0"/>
                        </a:rPr>
                        <a:t>Maritim</a:t>
                      </a:r>
                      <a:r>
                        <a:rPr lang="en-US" sz="1400" dirty="0" smtClean="0">
                          <a:latin typeface="Century Gothic" panose="020B0502020202020204" pitchFamily="34" charset="0"/>
                        </a:rPr>
                        <a:t> (L) </a:t>
                      </a:r>
                      <a:r>
                        <a:rPr lang="en-US" sz="1400" dirty="0" err="1" smtClean="0">
                          <a:latin typeface="Century Gothic" panose="020B0502020202020204" pitchFamily="34" charset="0"/>
                        </a:rPr>
                        <a:t>Inc</a:t>
                      </a:r>
                      <a:endParaRPr lang="en-US" sz="1400" dirty="0" smtClean="0">
                        <a:latin typeface="Century Gothic" panose="020B0502020202020204" pitchFamily="34" charset="0"/>
                      </a:endParaRPr>
                    </a:p>
                    <a:p>
                      <a:r>
                        <a:rPr lang="en-US" sz="1400" dirty="0" err="1" smtClean="0">
                          <a:latin typeface="Century Gothic" panose="020B0502020202020204" pitchFamily="34" charset="0"/>
                        </a:rPr>
                        <a:t>Alam</a:t>
                      </a:r>
                      <a:r>
                        <a:rPr lang="en-US" sz="1400" dirty="0" smtClean="0">
                          <a:latin typeface="Century Gothic" panose="020B0502020202020204" pitchFamily="34" charset="0"/>
                        </a:rPr>
                        <a:t> </a:t>
                      </a:r>
                      <a:r>
                        <a:rPr lang="en-US" sz="1400" dirty="0" err="1" smtClean="0">
                          <a:latin typeface="Century Gothic" panose="020B0502020202020204" pitchFamily="34" charset="0"/>
                        </a:rPr>
                        <a:t>Hidro</a:t>
                      </a:r>
                      <a:r>
                        <a:rPr lang="en-US" sz="1400" dirty="0" smtClean="0">
                          <a:latin typeface="Century Gothic" panose="020B0502020202020204" pitchFamily="34" charset="0"/>
                        </a:rPr>
                        <a:t> (M)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txBody>
                  <a:tcPr marL="51435" marR="51435" marT="0" marB="0" anchor="ctr"/>
                </a:tc>
              </a:tr>
              <a:tr h="1584176">
                <a:tc>
                  <a:txBody>
                    <a:bodyPr/>
                    <a:lstStyle/>
                    <a:p>
                      <a:pPr algn="just">
                        <a:spcAft>
                          <a:spcPts val="0"/>
                        </a:spcAft>
                      </a:pPr>
                      <a:r>
                        <a:rPr lang="ms-MY" sz="1400" b="0" dirty="0" smtClean="0">
                          <a:solidFill>
                            <a:schemeClr val="bg1">
                              <a:lumMod val="10000"/>
                            </a:schemeClr>
                          </a:solidFill>
                          <a:effectLst/>
                          <a:latin typeface="Century Gothic" pitchFamily="34" charset="0"/>
                          <a:ea typeface="Calibri"/>
                          <a:cs typeface="Arial"/>
                        </a:rPr>
                        <a:t>Services</a:t>
                      </a:r>
                      <a:endParaRPr lang="ms-MY" sz="1400" b="0" dirty="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r>
                        <a:rPr lang="en-US" sz="1400" baseline="0" dirty="0" smtClean="0">
                          <a:latin typeface="Century Gothic" panose="020B0502020202020204" pitchFamily="34" charset="0"/>
                        </a:rPr>
                        <a:t>Nationwide Express Courier Services Berhad</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b="0" dirty="0" smtClean="0">
                          <a:latin typeface="Century Gothic" panose="020B0502020202020204" pitchFamily="34" charset="0"/>
                        </a:rPr>
                        <a:t>Nationwide Express Freight Forwarders </a:t>
                      </a:r>
                      <a:r>
                        <a:rPr lang="en-MY" sz="1400" b="0" dirty="0" err="1" smtClean="0">
                          <a:latin typeface="Century Gothic" panose="020B0502020202020204" pitchFamily="34" charset="0"/>
                        </a:rPr>
                        <a:t>Sdn</a:t>
                      </a:r>
                      <a:r>
                        <a:rPr lang="en-MY" sz="1400" b="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b="0" dirty="0" smtClean="0">
                          <a:latin typeface="Century Gothic" panose="020B0502020202020204" pitchFamily="34" charset="0"/>
                        </a:rPr>
                        <a:t>Nationwide Express Metro </a:t>
                      </a:r>
                      <a:r>
                        <a:rPr lang="en-MY" sz="1400" b="0" dirty="0" err="1" smtClean="0">
                          <a:latin typeface="Century Gothic" panose="020B0502020202020204" pitchFamily="34" charset="0"/>
                        </a:rPr>
                        <a:t>Sdn</a:t>
                      </a:r>
                      <a:r>
                        <a:rPr lang="en-MY" sz="1400" b="0" dirty="0" smtClean="0">
                          <a:latin typeface="Century Gothic" panose="020B0502020202020204" pitchFamily="34" charset="0"/>
                        </a:rPr>
                        <a:t>. Bhd.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entury Gothic" panose="020B0502020202020204" pitchFamily="34" charset="0"/>
                        </a:rPr>
                        <a:t>KJ</a:t>
                      </a:r>
                      <a:r>
                        <a:rPr lang="en-US" sz="1400" b="0" baseline="0" dirty="0" smtClean="0">
                          <a:latin typeface="Century Gothic" panose="020B0502020202020204" pitchFamily="34" charset="0"/>
                        </a:rPr>
                        <a:t> </a:t>
                      </a:r>
                      <a:r>
                        <a:rPr lang="en-US" sz="1400" b="0" baseline="0" dirty="0" err="1" smtClean="0">
                          <a:latin typeface="Century Gothic" panose="020B0502020202020204" pitchFamily="34" charset="0"/>
                        </a:rPr>
                        <a:t>Waja</a:t>
                      </a:r>
                      <a:r>
                        <a:rPr lang="en-US" sz="1400" b="0" baseline="0" dirty="0" smtClean="0">
                          <a:latin typeface="Century Gothic" panose="020B0502020202020204" pitchFamily="34" charset="0"/>
                        </a:rPr>
                        <a:t> Engineering </a:t>
                      </a:r>
                      <a:r>
                        <a:rPr lang="en-US" sz="1400" b="0" baseline="0" dirty="0" err="1" smtClean="0">
                          <a:latin typeface="Century Gothic" panose="020B0502020202020204" pitchFamily="34" charset="0"/>
                        </a:rPr>
                        <a:t>Sdn</a:t>
                      </a:r>
                      <a:r>
                        <a:rPr lang="en-US" sz="1400" b="0" baseline="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Century Gothic" panose="020B0502020202020204" pitchFamily="34" charset="0"/>
                        </a:rPr>
                        <a:t>KJ </a:t>
                      </a:r>
                      <a:r>
                        <a:rPr lang="en-US" sz="1400" b="0" baseline="0" dirty="0" err="1" smtClean="0">
                          <a:latin typeface="Century Gothic" panose="020B0502020202020204" pitchFamily="34" charset="0"/>
                        </a:rPr>
                        <a:t>Waja</a:t>
                      </a:r>
                      <a:r>
                        <a:rPr lang="en-US" sz="1400" b="0" baseline="0" dirty="0" smtClean="0">
                          <a:latin typeface="Century Gothic" panose="020B0502020202020204" pitchFamily="34" charset="0"/>
                        </a:rPr>
                        <a:t> Services </a:t>
                      </a:r>
                      <a:r>
                        <a:rPr lang="en-US" sz="1400" b="0" baseline="0" dirty="0" err="1" smtClean="0">
                          <a:latin typeface="Century Gothic" panose="020B0502020202020204" pitchFamily="34" charset="0"/>
                        </a:rPr>
                        <a:t>Sdn</a:t>
                      </a:r>
                      <a:r>
                        <a:rPr lang="en-US" sz="1400" b="0" baseline="0" dirty="0" smtClean="0">
                          <a:latin typeface="Century Gothic" panose="020B0502020202020204" pitchFamily="34" charset="0"/>
                        </a:rPr>
                        <a:t>. Bhd.</a:t>
                      </a:r>
                      <a:endParaRPr lang="en-MY" sz="1400" b="0" dirty="0" smtClean="0">
                        <a:latin typeface="Century Gothic" panose="020B0502020202020204" pitchFamily="34" charset="0"/>
                      </a:endParaRPr>
                    </a:p>
                  </a:txBody>
                  <a:tcPr marL="51435" marR="51435" marT="0" marB="0" anchor="ctr"/>
                </a:tc>
              </a:tr>
              <a:tr h="86409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dk1"/>
                          </a:solidFill>
                          <a:effectLst/>
                          <a:latin typeface="Century Gothic" panose="020B0502020202020204" pitchFamily="34" charset="0"/>
                          <a:ea typeface="+mn-ea"/>
                          <a:cs typeface="+mn-cs"/>
                        </a:rPr>
                        <a:t>Logistic services</a:t>
                      </a:r>
                      <a:endParaRPr lang="ms-MY" sz="1400" b="0" i="0" dirty="0" smtClean="0">
                        <a:solidFill>
                          <a:schemeClr val="bg1">
                            <a:lumMod val="10000"/>
                          </a:schemeClr>
                        </a:solidFill>
                        <a:effectLst/>
                        <a:latin typeface="Century Gothic" pitchFamily="34" charset="0"/>
                        <a:ea typeface="Calibri"/>
                        <a:cs typeface="Arial"/>
                      </a:endParaRPr>
                    </a:p>
                  </a:txBody>
                  <a:tcPr marL="51435" marR="5143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entury Gothic" panose="020B0502020202020204" pitchFamily="34" charset="0"/>
                        </a:rPr>
                        <a:t>Dwi</a:t>
                      </a:r>
                      <a:r>
                        <a:rPr lang="en-US" sz="1400" dirty="0" smtClean="0">
                          <a:latin typeface="Century Gothic" panose="020B0502020202020204" pitchFamily="34" charset="0"/>
                        </a:rPr>
                        <a:t> </a:t>
                      </a:r>
                      <a:r>
                        <a:rPr lang="en-US" sz="1400" dirty="0" err="1" smtClean="0">
                          <a:latin typeface="Century Gothic" panose="020B0502020202020204" pitchFamily="34" charset="0"/>
                        </a:rPr>
                        <a:t>Alam</a:t>
                      </a:r>
                      <a:r>
                        <a:rPr lang="en-US" sz="1400" dirty="0" smtClean="0">
                          <a:latin typeface="Century Gothic" panose="020B0502020202020204" pitchFamily="34" charset="0"/>
                        </a:rPr>
                        <a:t> LMS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entury Gothic" panose="020B0502020202020204" pitchFamily="34" charset="0"/>
                        </a:rPr>
                        <a:t>Nationwide Express Logistics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Century Gothic" panose="020B0502020202020204" pitchFamily="34" charset="0"/>
                        </a:rPr>
                        <a:t>Alam</a:t>
                      </a:r>
                      <a:r>
                        <a:rPr lang="en-US" sz="1400" dirty="0" smtClean="0">
                          <a:latin typeface="Century Gothic" panose="020B0502020202020204" pitchFamily="34" charset="0"/>
                        </a:rPr>
                        <a:t> Offshore Services &amp; Logistics </a:t>
                      </a:r>
                      <a:r>
                        <a:rPr lang="en-US" sz="1400" dirty="0" err="1" smtClean="0">
                          <a:latin typeface="Century Gothic" panose="020B0502020202020204" pitchFamily="34" charset="0"/>
                        </a:rPr>
                        <a:t>Sdn</a:t>
                      </a:r>
                      <a:r>
                        <a:rPr lang="en-US" sz="1400" dirty="0" smtClean="0">
                          <a:latin typeface="Century Gothic" panose="020B0502020202020204" pitchFamily="34" charset="0"/>
                        </a:rPr>
                        <a:t>. Bhd.</a:t>
                      </a:r>
                    </a:p>
                  </a:txBody>
                  <a:tcPr marL="51435" marR="51435" marT="0" marB="0" anchor="ctr"/>
                </a:tc>
              </a:tr>
            </a:tbl>
          </a:graphicData>
        </a:graphic>
      </p:graphicFrame>
      <p:sp>
        <p:nvSpPr>
          <p:cNvPr id="59" name="TextBox 58"/>
          <p:cNvSpPr txBox="1"/>
          <p:nvPr/>
        </p:nvSpPr>
        <p:spPr>
          <a:xfrm>
            <a:off x="6609184" y="6293949"/>
            <a:ext cx="2664296" cy="230832"/>
          </a:xfrm>
          <a:prstGeom prst="rect">
            <a:avLst/>
          </a:prstGeom>
          <a:noFill/>
        </p:spPr>
        <p:txBody>
          <a:bodyPr wrap="square" rtlCol="0">
            <a:spAutoFit/>
          </a:bodyPr>
          <a:lstStyle/>
          <a:p>
            <a:pPr algn="r"/>
            <a:r>
              <a:rPr lang="en-US" sz="900" dirty="0">
                <a:solidFill>
                  <a:prstClr val="black"/>
                </a:solidFill>
              </a:rPr>
              <a:t>© </a:t>
            </a:r>
            <a:r>
              <a:rPr lang="en-US" sz="900" dirty="0">
                <a:solidFill>
                  <a:srgbClr val="FF0000"/>
                </a:solidFill>
                <a:latin typeface="Neuropol" pitchFamily="34" charset="0"/>
              </a:rPr>
              <a:t>SALIHIN</a:t>
            </a:r>
            <a:r>
              <a:rPr lang="en-US" sz="900" dirty="0">
                <a:solidFill>
                  <a:srgbClr val="FF0000"/>
                </a:solidFill>
              </a:rPr>
              <a:t> </a:t>
            </a:r>
            <a:r>
              <a:rPr lang="en-US" sz="900" dirty="0" smtClean="0">
                <a:solidFill>
                  <a:prstClr val="black"/>
                </a:solidFill>
              </a:rPr>
              <a:t>2015. </a:t>
            </a:r>
            <a:r>
              <a:rPr lang="en-US" sz="900" dirty="0">
                <a:solidFill>
                  <a:prstClr val="black"/>
                </a:solidFill>
              </a:rPr>
              <a:t>Strictly Private &amp; Confidential</a:t>
            </a:r>
            <a:endParaRPr lang="en-SG" sz="900" dirty="0">
              <a:solidFill>
                <a:prstClr val="black"/>
              </a:solidFill>
            </a:endParaRPr>
          </a:p>
        </p:txBody>
      </p:sp>
    </p:spTree>
    <p:extLst>
      <p:ext uri="{BB962C8B-B14F-4D97-AF65-F5344CB8AC3E}">
        <p14:creationId xmlns:p14="http://schemas.microsoft.com/office/powerpoint/2010/main" val="2344557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6575"/>
            <a:r>
              <a:rPr lang="en-US" sz="2800" dirty="0" smtClean="0">
                <a:solidFill>
                  <a:schemeClr val="bg1"/>
                </a:solidFill>
                <a:latin typeface="Calibri" pitchFamily="34" charset="0"/>
                <a:cs typeface="Mongolian Baiti" pitchFamily="66" charset="0"/>
              </a:rPr>
              <a:t>ABOUT US</a:t>
            </a:r>
            <a:endParaRPr lang="en-US" sz="2800" dirty="0" smtClean="0">
              <a:solidFill>
                <a:srgbClr val="FF0000"/>
              </a:solidFill>
              <a:latin typeface="Calibri" pitchFamily="34" charset="0"/>
              <a:cs typeface="Mongolian Baiti" pitchFamily="66" charset="0"/>
            </a:endParaRPr>
          </a:p>
          <a:p>
            <a:pPr indent="536575"/>
            <a:r>
              <a:rPr lang="en-US" dirty="0" smtClean="0">
                <a:solidFill>
                  <a:schemeClr val="bg1"/>
                </a:solidFill>
                <a:latin typeface="Calibri" pitchFamily="34" charset="0"/>
                <a:cs typeface="Mongolian Baiti" pitchFamily="66" charset="0"/>
              </a:rPr>
              <a:t>INTERNATIONAL </a:t>
            </a:r>
            <a:r>
              <a:rPr lang="en-US" dirty="0">
                <a:solidFill>
                  <a:schemeClr val="bg1"/>
                </a:solidFill>
                <a:latin typeface="Calibri" pitchFamily="34" charset="0"/>
                <a:cs typeface="Mongolian Baiti" pitchFamily="66" charset="0"/>
              </a:rPr>
              <a:t>LINKS/NETWORK</a:t>
            </a:r>
            <a:endParaRPr lang="en-MY" dirty="0">
              <a:solidFill>
                <a:schemeClr val="bg1"/>
              </a:solidFill>
              <a:latin typeface="Calibri" pitchFamily="34" charset="0"/>
              <a:cs typeface="Mongolian Baiti" pitchFamily="66" charset="0"/>
            </a:endParaRPr>
          </a:p>
        </p:txBody>
      </p:sp>
      <p:sp>
        <p:nvSpPr>
          <p:cNvPr id="6" name="Rectangle 5"/>
          <p:cNvSpPr/>
          <p:nvPr/>
        </p:nvSpPr>
        <p:spPr>
          <a:xfrm>
            <a:off x="713293" y="4635135"/>
            <a:ext cx="8488179" cy="1200323"/>
          </a:xfrm>
          <a:prstGeom prst="rect">
            <a:avLst/>
          </a:prstGeom>
        </p:spPr>
        <p:txBody>
          <a:bodyPr wrap="square" lIns="91433" tIns="45717" rIns="91433" bIns="45717">
            <a:spAutoFit/>
          </a:bodyPr>
          <a:lstStyle/>
          <a:p>
            <a:pPr algn="just"/>
            <a:r>
              <a:rPr lang="en-SG" dirty="0" smtClean="0">
                <a:latin typeface="Century Gothic" pitchFamily="34" charset="0"/>
              </a:rPr>
              <a:t>Eying </a:t>
            </a:r>
            <a:r>
              <a:rPr lang="en-SG" dirty="0">
                <a:latin typeface="Century Gothic" pitchFamily="34" charset="0"/>
              </a:rPr>
              <a:t>international reach</a:t>
            </a:r>
            <a:r>
              <a:rPr lang="en-SG" dirty="0" smtClean="0">
                <a:latin typeface="Century Gothic" pitchFamily="34" charset="0"/>
              </a:rPr>
              <a:t>, </a:t>
            </a:r>
            <a:r>
              <a:rPr lang="en-SG" dirty="0" smtClean="0">
                <a:solidFill>
                  <a:srgbClr val="FF0000"/>
                </a:solidFill>
                <a:latin typeface="Neuropol" pitchFamily="34" charset="0"/>
              </a:rPr>
              <a:t>SALIHIN</a:t>
            </a:r>
            <a:r>
              <a:rPr lang="en-SG" dirty="0" smtClean="0">
                <a:latin typeface="Century Gothic" pitchFamily="34" charset="0"/>
              </a:rPr>
              <a:t> now is a member firm of </a:t>
            </a:r>
            <a:r>
              <a:rPr lang="en-SG" b="1" dirty="0" smtClean="0">
                <a:latin typeface="Century Gothic" pitchFamily="34" charset="0"/>
              </a:rPr>
              <a:t>i2an</a:t>
            </a:r>
            <a:r>
              <a:rPr lang="en-SG" dirty="0" smtClean="0">
                <a:latin typeface="Century Gothic" pitchFamily="34" charset="0"/>
              </a:rPr>
              <a:t>, a reputable global network of financial professionals which currently has over 500 professionals present in the major financial centres in Europe, the United States and Asia.</a:t>
            </a:r>
            <a:endParaRPr lang="en-SG" dirty="0">
              <a:latin typeface="Century Gothic" pitchFamily="34" charset="0"/>
            </a:endParaRPr>
          </a:p>
        </p:txBody>
      </p:sp>
      <p:sp>
        <p:nvSpPr>
          <p:cNvPr id="7" name="Rectangle 6"/>
          <p:cNvSpPr/>
          <p:nvPr/>
        </p:nvSpPr>
        <p:spPr>
          <a:xfrm>
            <a:off x="713293" y="1844824"/>
            <a:ext cx="3816424" cy="2585317"/>
          </a:xfrm>
          <a:prstGeom prst="rect">
            <a:avLst/>
          </a:prstGeom>
        </p:spPr>
        <p:txBody>
          <a:bodyPr wrap="square" lIns="91433" tIns="45717" rIns="91433" bIns="45717">
            <a:spAutoFit/>
          </a:bodyPr>
          <a:lstStyle/>
          <a:p>
            <a:pPr algn="just"/>
            <a:r>
              <a:rPr lang="en-SG" dirty="0">
                <a:solidFill>
                  <a:srgbClr val="231F20"/>
                </a:solidFill>
                <a:latin typeface="Century Gothic" pitchFamily="34" charset="0"/>
              </a:rPr>
              <a:t>Today’s globalization and increasing complexity in the business environment call for strategic alliances. While providing firms with flexibility, they also allow firms to leverage resources and capabilities to achieve objectives that might otherwise beyond their reach.</a:t>
            </a:r>
          </a:p>
        </p:txBody>
      </p:sp>
      <p:pic>
        <p:nvPicPr>
          <p:cNvPr id="8" name="Picture 2" descr="http://www.salihin.com.my/images/i2an%20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078" y="3069283"/>
            <a:ext cx="4208086" cy="115148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449262" y="4018598"/>
            <a:ext cx="1720343" cy="261610"/>
          </a:xfrm>
          <a:prstGeom prst="rect">
            <a:avLst/>
          </a:prstGeom>
        </p:spPr>
        <p:txBody>
          <a:bodyPr wrap="none">
            <a:spAutoFit/>
          </a:bodyPr>
          <a:lstStyle/>
          <a:p>
            <a:r>
              <a:rPr lang="en-SG" sz="1100" b="1" dirty="0">
                <a:latin typeface="Century Gothic" pitchFamily="34" charset="0"/>
              </a:rPr>
              <a:t>http://www.i2an.com/</a:t>
            </a: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13</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grpSp>
        <p:nvGrpSpPr>
          <p:cNvPr id="2" name="Group 1"/>
          <p:cNvGrpSpPr/>
          <p:nvPr/>
        </p:nvGrpSpPr>
        <p:grpSpPr>
          <a:xfrm>
            <a:off x="4813366" y="1857470"/>
            <a:ext cx="4316098" cy="1139482"/>
            <a:chOff x="4793078" y="1699758"/>
            <a:chExt cx="4316098" cy="1139482"/>
          </a:xfrm>
        </p:grpSpPr>
        <p:pic>
          <p:nvPicPr>
            <p:cNvPr id="717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625" r="89125">
                          <a14:foregroundMark x1="5250" y1="46333" x2="5250" y2="46333"/>
                          <a14:foregroundMark x1="12375" y1="52833" x2="12375" y2="52833"/>
                          <a14:foregroundMark x1="14000" y1="50667" x2="14000" y2="50667"/>
                          <a14:foregroundMark x1="85500" y1="45667" x2="85500" y2="45667"/>
                          <a14:foregroundMark x1="85625" y1="41167" x2="85625" y2="41167"/>
                          <a14:foregroundMark x1="82750" y1="42500" x2="82750" y2="42500"/>
                          <a14:foregroundMark x1="83000" y1="49000" x2="83000" y2="49000"/>
                          <a14:foregroundMark x1="78125" y1="54000" x2="78125" y2="54000"/>
                          <a14:foregroundMark x1="77125" y1="51333" x2="77125" y2="51333"/>
                          <a14:foregroundMark x1="74750" y1="55167" x2="74750" y2="55167"/>
                          <a14:foregroundMark x1="73250" y1="54167" x2="73250" y2="54167"/>
                          <a14:foregroundMark x1="68625" y1="58167" x2="68625" y2="58167"/>
                          <a14:foregroundMark x1="82000" y1="55333" x2="82000" y2="55333"/>
                          <a14:foregroundMark x1="86375" y1="53667" x2="86375" y2="53667"/>
                          <a14:foregroundMark x1="85125" y1="57333" x2="85125" y2="57333"/>
                          <a14:foregroundMark x1="75250" y1="59000" x2="75250" y2="59000"/>
                          <a14:foregroundMark x1="78250" y1="60333" x2="78250" y2="60333"/>
                          <a14:foregroundMark x1="76500" y1="60833" x2="76500" y2="60833"/>
                          <a14:foregroundMark x1="68250" y1="61833" x2="68250" y2="61833"/>
                          <a14:foregroundMark x1="60000" y1="60000" x2="60000" y2="60000"/>
                          <a14:foregroundMark x1="76625" y1="32833" x2="76625" y2="32833"/>
                          <a14:foregroundMark x1="83250" y1="32667" x2="83250" y2="32667"/>
                          <a14:foregroundMark x1="6875" y1="35333" x2="6875" y2="35333"/>
                          <a14:foregroundMark x1="7125" y1="38167" x2="7125" y2="38167"/>
                          <a14:foregroundMark x1="6750" y1="40667" x2="6750" y2="40667"/>
                          <a14:foregroundMark x1="12375" y1="34000" x2="12375" y2="34000"/>
                          <a14:foregroundMark x1="11750" y1="38000" x2="11750" y2="38000"/>
                          <a14:foregroundMark x1="22250" y1="33000" x2="22250" y2="33000"/>
                          <a14:foregroundMark x1="22750" y1="34500" x2="22750" y2="34500"/>
                          <a14:foregroundMark x1="13000" y1="38833" x2="13000" y2="38833"/>
                          <a14:foregroundMark x1="12500" y1="36167" x2="12500" y2="36167"/>
                          <a14:foregroundMark x1="77375" y1="36667" x2="77375" y2="36667"/>
                          <a14:foregroundMark x1="7625" y1="34333" x2="7625" y2="34333"/>
                          <a14:foregroundMark x1="8625" y1="35833" x2="8625" y2="35833"/>
                          <a14:foregroundMark x1="11750" y1="33833" x2="11750" y2="33833"/>
                          <a14:foregroundMark x1="12625" y1="33833" x2="12625" y2="33833"/>
                          <a14:foregroundMark x1="13375" y1="34000" x2="13375" y2="34000"/>
                          <a14:foregroundMark x1="12250" y1="33333" x2="12250" y2="33333"/>
                          <a14:backgroundMark x1="7250" y1="27833" x2="7250" y2="27833"/>
                          <a14:backgroundMark x1="10500" y1="29833" x2="10500" y2="29833"/>
                          <a14:backgroundMark x1="10000" y1="33500" x2="10000" y2="33500"/>
                          <a14:backgroundMark x1="15125" y1="28500" x2="15125" y2="28500"/>
                          <a14:backgroundMark x1="18375" y1="31667" x2="18375" y2="31667"/>
                          <a14:backgroundMark x1="10375" y1="37667" x2="10375" y2="37667"/>
                          <a14:backgroundMark x1="37750" y1="25000" x2="37750" y2="25000"/>
                          <a14:backgroundMark x1="51500" y1="27167" x2="51500" y2="27167"/>
                          <a14:backgroundMark x1="46000" y1="27833" x2="46000" y2="27833"/>
                          <a14:backgroundMark x1="58000" y1="31500" x2="58000" y2="31500"/>
                          <a14:backgroundMark x1="59375" y1="24667" x2="59375" y2="24667"/>
                          <a14:backgroundMark x1="66375" y1="23167" x2="66375" y2="23167"/>
                          <a14:backgroundMark x1="67500" y1="29333" x2="67500" y2="29333"/>
                          <a14:backgroundMark x1="66625" y1="35167" x2="66625" y2="35167"/>
                          <a14:backgroundMark x1="74375" y1="36333" x2="74375" y2="36333"/>
                          <a14:backgroundMark x1="80000" y1="37000" x2="80000" y2="37000"/>
                          <a14:backgroundMark x1="72125" y1="33000" x2="72125" y2="33000"/>
                          <a14:backgroundMark x1="74625" y1="37667" x2="74625" y2="37667"/>
                          <a14:backgroundMark x1="37625" y1="29167" x2="37625" y2="29167"/>
                          <a14:backgroundMark x1="41250" y1="32167" x2="41250" y2="32167"/>
                          <a14:backgroundMark x1="40125" y1="35500" x2="40125" y2="35500"/>
                          <a14:backgroundMark x1="46750" y1="34500" x2="46750" y2="34500"/>
                          <a14:backgroundMark x1="43250" y1="26167" x2="43250" y2="26167"/>
                          <a14:backgroundMark x1="50875" y1="23500" x2="50875" y2="23500"/>
                          <a14:backgroundMark x1="57250" y1="21167" x2="57250" y2="21167"/>
                          <a14:backgroundMark x1="56750" y1="19000" x2="56750" y2="19000"/>
                          <a14:backgroundMark x1="46375" y1="18500" x2="46375" y2="18500"/>
                          <a14:backgroundMark x1="35875" y1="20167" x2="35875" y2="20167"/>
                          <a14:backgroundMark x1="27750" y1="21500" x2="27750" y2="21500"/>
                          <a14:backgroundMark x1="24625" y1="24333" x2="24625" y2="24333"/>
                          <a14:backgroundMark x1="33750" y1="27167" x2="33750" y2="27167"/>
                          <a14:backgroundMark x1="58250" y1="35167" x2="58250" y2="35167"/>
                          <a14:backgroundMark x1="59375" y1="38833" x2="59375" y2="38833"/>
                          <a14:backgroundMark x1="52125" y1="34333" x2="52125" y2="34333"/>
                          <a14:backgroundMark x1="52125" y1="36500" x2="52125" y2="36500"/>
                          <a14:backgroundMark x1="49875" y1="30500" x2="49875" y2="30500"/>
                          <a14:backgroundMark x1="29625" y1="28167" x2="29625" y2="28167"/>
                          <a14:backgroundMark x1="5500" y1="36667" x2="5500" y2="36667"/>
                          <a14:backgroundMark x1="72125" y1="35833" x2="72125" y2="35833"/>
                          <a14:backgroundMark x1="79625" y1="35000" x2="79625" y2="35000"/>
                          <a14:backgroundMark x1="22750" y1="31167" x2="22750" y2="31167"/>
                          <a14:backgroundMark x1="24375" y1="36000" x2="24375" y2="36000"/>
                          <a14:backgroundMark x1="64625" y1="38167" x2="64625" y2="38167"/>
                        </a14:backgroundRemoval>
                      </a14:imgEffect>
                    </a14:imgLayer>
                  </a14:imgProps>
                </a:ext>
                <a:ext uri="{28A0092B-C50C-407E-A947-70E740481C1C}">
                  <a14:useLocalDpi xmlns:a14="http://schemas.microsoft.com/office/drawing/2010/main" val="0"/>
                </a:ext>
              </a:extLst>
            </a:blip>
            <a:srcRect l="2572" t="26556" r="10982" b="46888"/>
            <a:stretch/>
          </p:blipFill>
          <p:spPr bwMode="auto">
            <a:xfrm>
              <a:off x="4793078" y="1844824"/>
              <a:ext cx="4316098" cy="9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salihin.com.my/images/i2an%20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246" y="1699758"/>
              <a:ext cx="1494261" cy="40888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593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4655190"/>
            <a:ext cx="6356350" cy="584775"/>
          </a:xfrm>
          <a:prstGeom prst="rect">
            <a:avLst/>
          </a:prstGeom>
          <a:noFill/>
        </p:spPr>
        <p:txBody>
          <a:bodyPr wrap="square" rtlCol="0">
            <a:spAutoFit/>
          </a:bodyPr>
          <a:lstStyle/>
          <a:p>
            <a:r>
              <a:rPr lang="en-US" sz="3200" dirty="0" smtClean="0">
                <a:latin typeface="Calibri" pitchFamily="34" charset="0"/>
                <a:cs typeface="Calibri" pitchFamily="34" charset="0"/>
              </a:rPr>
              <a:t>3.0 THE PROPOSAL</a:t>
            </a:r>
            <a:endParaRPr lang="en-MY" sz="3200" b="1" dirty="0">
              <a:latin typeface="Calibri" pitchFamily="34" charset="0"/>
              <a:cs typeface="Calibri" pitchFamily="34" charset="0"/>
            </a:endParaRPr>
          </a:p>
        </p:txBody>
      </p:sp>
      <p:grpSp>
        <p:nvGrpSpPr>
          <p:cNvPr id="2" name="Group 2"/>
          <p:cNvGrpSpPr/>
          <p:nvPr/>
        </p:nvGrpSpPr>
        <p:grpSpPr>
          <a:xfrm>
            <a:off x="660400" y="3008662"/>
            <a:ext cx="866775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14</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37536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BACKGROUND AND OBJECTIVES </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15</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2" name="Rectangle 1"/>
          <p:cNvSpPr/>
          <p:nvPr/>
        </p:nvSpPr>
        <p:spPr>
          <a:xfrm>
            <a:off x="632520" y="1700808"/>
            <a:ext cx="7776864" cy="4185761"/>
          </a:xfrm>
          <a:prstGeom prst="rect">
            <a:avLst/>
          </a:prstGeom>
        </p:spPr>
        <p:txBody>
          <a:bodyPr wrap="square">
            <a:spAutoFit/>
          </a:bodyPr>
          <a:lstStyle/>
          <a:p>
            <a:r>
              <a:rPr lang="en-MY" sz="1400" dirty="0"/>
              <a:t>The imminent GST in April 2015 would foresee the need of Accounts Department to comprehend and be able to adequate the various GST transactions and adjustments that will produce a correct GST-03 Tax Return. Therefore, the relevance of Book-keeping is no more undervalued due to substantial penalties for erroneous  and inadequate Tax Return submissions. Thusly the equitable Book-keeping is vital to claim back Input  Tax Credits from the Government. </a:t>
            </a:r>
            <a:endParaRPr lang="en-MY" sz="1400" dirty="0"/>
          </a:p>
          <a:p>
            <a:r>
              <a:rPr lang="en-MY" sz="1400" dirty="0"/>
              <a:t/>
            </a:r>
            <a:br>
              <a:rPr lang="en-MY" sz="1400" dirty="0"/>
            </a:br>
            <a:r>
              <a:rPr lang="en-MY" sz="1400" b="1" dirty="0"/>
              <a:t>SALIHIN </a:t>
            </a:r>
            <a:r>
              <a:rPr lang="en-MY" sz="1400" dirty="0"/>
              <a:t>in partnership with </a:t>
            </a:r>
            <a:r>
              <a:rPr lang="en-MY" sz="1400" b="1" dirty="0"/>
              <a:t>AMCAF (Association of Malay Chartered Accountants Firms Malaysia)</a:t>
            </a:r>
            <a:r>
              <a:rPr lang="en-MY" sz="1400" dirty="0"/>
              <a:t> feels honoured to </a:t>
            </a:r>
            <a:r>
              <a:rPr lang="en-MY" sz="1400" dirty="0" err="1"/>
              <a:t>endeavor</a:t>
            </a:r>
            <a:r>
              <a:rPr lang="en-MY" sz="1400" dirty="0"/>
              <a:t> a comprehensive and extensive GST Book-keeping; and also management course for your organisation. The trainers have extensive experience in Malaysian GST and work closely with Royal Malaysian Customs.</a:t>
            </a:r>
            <a:endParaRPr lang="en-MY" sz="1400" dirty="0"/>
          </a:p>
          <a:p>
            <a:r>
              <a:rPr lang="en-MY" sz="1400" dirty="0"/>
              <a:t/>
            </a:r>
            <a:br>
              <a:rPr lang="en-MY" sz="1400" dirty="0"/>
            </a:br>
            <a:r>
              <a:rPr lang="en-MY" sz="1400" dirty="0"/>
              <a:t>This workshop is inclusive of administering a strong GST  foundation for Book-Keeping and utilizes Royal Malaysian Customs Certified GST Accounting Software named SPS (</a:t>
            </a:r>
            <a:r>
              <a:rPr lang="en-MY" sz="1400" dirty="0" err="1"/>
              <a:t>Salihin</a:t>
            </a:r>
            <a:r>
              <a:rPr lang="en-MY" sz="1400" dirty="0"/>
              <a:t> Premier Solutions), as  a coaching and hands-on platform.  </a:t>
            </a:r>
            <a:endParaRPr lang="en-MY" sz="1400" dirty="0"/>
          </a:p>
          <a:p>
            <a:r>
              <a:rPr lang="en-MY" sz="1400" dirty="0"/>
              <a:t/>
            </a:r>
            <a:br>
              <a:rPr lang="en-MY" sz="1400" dirty="0"/>
            </a:br>
            <a:r>
              <a:rPr lang="en-MY" sz="1400" dirty="0"/>
              <a:t>Participants will experientially involved in hands-on environment in stimulating  various GST transactions and modification towards preparing GST Tax Returns by using their laptops. Peculiarly, it does not count on what Accounting Software your Organization currently adopts, the 23 Tax Codes, GST concepts and treatment will eternally remain prevalent. </a:t>
            </a:r>
            <a:endParaRPr lang="en-MY" sz="1400" dirty="0"/>
          </a:p>
        </p:txBody>
      </p:sp>
    </p:spTree>
    <p:extLst>
      <p:ext uri="{BB962C8B-B14F-4D97-AF65-F5344CB8AC3E}">
        <p14:creationId xmlns:p14="http://schemas.microsoft.com/office/powerpoint/2010/main" val="4187302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EXPECTED TRAINING OBJECTIVES</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16</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grpSp>
        <p:nvGrpSpPr>
          <p:cNvPr id="12" name="Group 11"/>
          <p:cNvGrpSpPr/>
          <p:nvPr/>
        </p:nvGrpSpPr>
        <p:grpSpPr>
          <a:xfrm>
            <a:off x="1280592" y="2046014"/>
            <a:ext cx="7652088" cy="4119290"/>
            <a:chOff x="1280592" y="1463008"/>
            <a:chExt cx="7652088" cy="4119290"/>
          </a:xfrm>
        </p:grpSpPr>
        <p:sp>
          <p:nvSpPr>
            <p:cNvPr id="13" name="Right Arrow 12"/>
            <p:cNvSpPr/>
            <p:nvPr/>
          </p:nvSpPr>
          <p:spPr>
            <a:xfrm>
              <a:off x="1280592" y="1463008"/>
              <a:ext cx="7652088" cy="4119290"/>
            </a:xfrm>
            <a:prstGeom prst="rightArrow">
              <a:avLst/>
            </a:prstGeom>
            <a:solidFill>
              <a:schemeClr val="accent5">
                <a:lumMod val="40000"/>
                <a:lumOff val="6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grpSp>
          <p:nvGrpSpPr>
            <p:cNvPr id="14" name="Group 13"/>
            <p:cNvGrpSpPr/>
            <p:nvPr/>
          </p:nvGrpSpPr>
          <p:grpSpPr>
            <a:xfrm>
              <a:off x="1371839" y="2728175"/>
              <a:ext cx="6261782" cy="1455789"/>
              <a:chOff x="1334663" y="2773119"/>
              <a:chExt cx="5917358" cy="1574299"/>
            </a:xfrm>
          </p:grpSpPr>
          <p:sp>
            <p:nvSpPr>
              <p:cNvPr id="15" name="Rounded Rectangle 14"/>
              <p:cNvSpPr/>
              <p:nvPr/>
            </p:nvSpPr>
            <p:spPr>
              <a:xfrm>
                <a:off x="4426990" y="2773119"/>
                <a:ext cx="2825031" cy="1574299"/>
              </a:xfrm>
              <a:prstGeom prst="roundRect">
                <a:avLst/>
              </a:prstGeom>
            </p:spPr>
            <p:style>
              <a:lnRef idx="1">
                <a:schemeClr val="accent2"/>
              </a:lnRef>
              <a:fillRef idx="2">
                <a:schemeClr val="accent2"/>
              </a:fillRef>
              <a:effectRef idx="1">
                <a:schemeClr val="accent2"/>
              </a:effectRef>
              <a:fontRef idx="minor">
                <a:schemeClr val="dk1"/>
              </a:fontRef>
            </p:style>
          </p:sp>
          <p:grpSp>
            <p:nvGrpSpPr>
              <p:cNvPr id="16" name="Group 15"/>
              <p:cNvGrpSpPr/>
              <p:nvPr/>
            </p:nvGrpSpPr>
            <p:grpSpPr>
              <a:xfrm>
                <a:off x="1334663" y="2773119"/>
                <a:ext cx="5852067" cy="1574299"/>
                <a:chOff x="1334663" y="2773119"/>
                <a:chExt cx="5852067" cy="1574299"/>
              </a:xfrm>
            </p:grpSpPr>
            <p:grpSp>
              <p:nvGrpSpPr>
                <p:cNvPr id="17" name="Group 16"/>
                <p:cNvGrpSpPr/>
                <p:nvPr/>
              </p:nvGrpSpPr>
              <p:grpSpPr>
                <a:xfrm>
                  <a:off x="1334663" y="2773119"/>
                  <a:ext cx="2844615" cy="1574299"/>
                  <a:chOff x="236147" y="1494483"/>
                  <a:chExt cx="2625800" cy="1574299"/>
                </a:xfrm>
              </p:grpSpPr>
              <p:sp>
                <p:nvSpPr>
                  <p:cNvPr id="19" name="Rounded Rectangle 18"/>
                  <p:cNvSpPr/>
                  <p:nvPr/>
                </p:nvSpPr>
                <p:spPr>
                  <a:xfrm>
                    <a:off x="236147" y="1494483"/>
                    <a:ext cx="2625800" cy="1574299"/>
                  </a:xfrm>
                  <a:prstGeom prst="roundRect">
                    <a:avLst/>
                  </a:prstGeom>
                </p:spPr>
                <p:style>
                  <a:lnRef idx="1">
                    <a:schemeClr val="accent4"/>
                  </a:lnRef>
                  <a:fillRef idx="2">
                    <a:schemeClr val="accent4"/>
                  </a:fillRef>
                  <a:effectRef idx="1">
                    <a:schemeClr val="accent4"/>
                  </a:effectRef>
                  <a:fontRef idx="minor">
                    <a:schemeClr val="dk1"/>
                  </a:fontRef>
                </p:style>
              </p:sp>
              <p:sp>
                <p:nvSpPr>
                  <p:cNvPr id="20" name="Rounded Rectangle 4"/>
                  <p:cNvSpPr/>
                  <p:nvPr/>
                </p:nvSpPr>
                <p:spPr>
                  <a:xfrm>
                    <a:off x="260553" y="1571335"/>
                    <a:ext cx="2472098" cy="1420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039">
                      <a:lnSpc>
                        <a:spcPct val="90000"/>
                      </a:lnSpc>
                      <a:spcBef>
                        <a:spcPct val="0"/>
                      </a:spcBef>
                      <a:spcAft>
                        <a:spcPct val="35000"/>
                      </a:spcAft>
                    </a:pPr>
                    <a:r>
                      <a:rPr lang="en-MY" b="1" dirty="0" smtClean="0">
                        <a:solidFill>
                          <a:schemeClr val="tx1"/>
                        </a:solidFill>
                        <a:latin typeface="Century Gothic" pitchFamily="34" charset="0"/>
                      </a:rPr>
                      <a:t>For participants to </a:t>
                    </a:r>
                    <a:r>
                      <a:rPr lang="en-MY" b="1" dirty="0">
                        <a:solidFill>
                          <a:schemeClr val="tx1"/>
                        </a:solidFill>
                        <a:latin typeface="Century Gothic" pitchFamily="34" charset="0"/>
                      </a:rPr>
                      <a:t>understand </a:t>
                    </a:r>
                    <a:r>
                      <a:rPr lang="en-MY" b="1" dirty="0" smtClean="0">
                        <a:solidFill>
                          <a:schemeClr val="tx1"/>
                        </a:solidFill>
                        <a:latin typeface="Century Gothic" pitchFamily="34" charset="0"/>
                      </a:rPr>
                      <a:t>GST and its impact on </a:t>
                    </a:r>
                    <a:r>
                      <a:rPr lang="en-MY" b="1" dirty="0" smtClean="0">
                        <a:solidFill>
                          <a:schemeClr val="tx1"/>
                        </a:solidFill>
                        <a:latin typeface="Century Gothic" pitchFamily="34" charset="0"/>
                      </a:rPr>
                      <a:t>Co-Operative Societies</a:t>
                    </a:r>
                    <a:endParaRPr lang="en-US" b="1" dirty="0">
                      <a:solidFill>
                        <a:schemeClr val="tx1"/>
                      </a:solidFill>
                      <a:latin typeface="Century Gothic" pitchFamily="34" charset="0"/>
                    </a:endParaRPr>
                  </a:p>
                </p:txBody>
              </p:sp>
            </p:grpSp>
            <p:sp>
              <p:nvSpPr>
                <p:cNvPr id="18" name="Rectangle 17"/>
                <p:cNvSpPr/>
                <p:nvPr/>
              </p:nvSpPr>
              <p:spPr>
                <a:xfrm>
                  <a:off x="4398195" y="3141646"/>
                  <a:ext cx="2788535" cy="908623"/>
                </a:xfrm>
                <a:prstGeom prst="rect">
                  <a:avLst/>
                </a:prstGeom>
              </p:spPr>
              <p:txBody>
                <a:bodyPr wrap="square" lIns="91433" tIns="45717" rIns="91433" bIns="45717">
                  <a:spAutoFit/>
                </a:bodyPr>
                <a:lstStyle/>
                <a:p>
                  <a:pPr algn="ctr" defTabSz="800039">
                    <a:lnSpc>
                      <a:spcPct val="90000"/>
                    </a:lnSpc>
                    <a:spcBef>
                      <a:spcPct val="0"/>
                    </a:spcBef>
                    <a:spcAft>
                      <a:spcPct val="35000"/>
                    </a:spcAft>
                  </a:pPr>
                  <a:r>
                    <a:rPr lang="en-MY" b="1" dirty="0" smtClean="0">
                      <a:latin typeface="Century Gothic" pitchFamily="34" charset="0"/>
                    </a:rPr>
                    <a:t>To understand  GST accounting issues and treatments</a:t>
                  </a:r>
                  <a:endParaRPr lang="en-US" dirty="0">
                    <a:latin typeface="Century Gothic" pitchFamily="34" charset="0"/>
                  </a:endParaRPr>
                </a:p>
              </p:txBody>
            </p:sp>
          </p:grpSp>
        </p:grpSp>
      </p:grpSp>
    </p:spTree>
    <p:extLst>
      <p:ext uri="{BB962C8B-B14F-4D97-AF65-F5344CB8AC3E}">
        <p14:creationId xmlns:p14="http://schemas.microsoft.com/office/powerpoint/2010/main" val="1720345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SCOPE &amp; TIMING OF TRAINING</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17</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22" name="TextBox 21"/>
          <p:cNvSpPr txBox="1"/>
          <p:nvPr/>
        </p:nvSpPr>
        <p:spPr>
          <a:xfrm>
            <a:off x="560514" y="1589897"/>
            <a:ext cx="8568952" cy="830991"/>
          </a:xfrm>
          <a:prstGeom prst="rect">
            <a:avLst/>
          </a:prstGeom>
          <a:noFill/>
        </p:spPr>
        <p:txBody>
          <a:bodyPr wrap="square" lIns="91433" tIns="45717" rIns="91433" bIns="45717" rtlCol="0">
            <a:spAutoFit/>
          </a:bodyPr>
          <a:lstStyle/>
          <a:p>
            <a:pPr algn="just"/>
            <a:r>
              <a:rPr lang="en-MY" sz="1600" dirty="0" smtClean="0">
                <a:latin typeface="Century Gothic" pitchFamily="34" charset="0"/>
              </a:rPr>
              <a:t>The scope of the training </a:t>
            </a:r>
            <a:r>
              <a:rPr lang="en-MY" sz="1600" dirty="0">
                <a:latin typeface="Century Gothic" pitchFamily="34" charset="0"/>
              </a:rPr>
              <a:t>will be in </a:t>
            </a:r>
            <a:r>
              <a:rPr lang="en-MY" sz="1600" dirty="0" smtClean="0">
                <a:latin typeface="Century Gothic" pitchFamily="34" charset="0"/>
              </a:rPr>
              <a:t>line with </a:t>
            </a:r>
            <a:r>
              <a:rPr lang="en-MY" sz="1600" dirty="0">
                <a:latin typeface="Century Gothic" pitchFamily="34" charset="0"/>
              </a:rPr>
              <a:t>the GST Guidelines and GST </a:t>
            </a:r>
            <a:r>
              <a:rPr lang="en-MY" sz="1600" dirty="0" smtClean="0">
                <a:latin typeface="Century Gothic" pitchFamily="34" charset="0"/>
              </a:rPr>
              <a:t>Act 2014 </a:t>
            </a:r>
            <a:r>
              <a:rPr lang="en-MY" sz="1600" dirty="0">
                <a:latin typeface="Century Gothic" pitchFamily="34" charset="0"/>
              </a:rPr>
              <a:t>issued by </a:t>
            </a:r>
            <a:r>
              <a:rPr lang="en-MY" sz="1600" dirty="0" smtClean="0">
                <a:latin typeface="Century Gothic" pitchFamily="34" charset="0"/>
              </a:rPr>
              <a:t>the RMCD </a:t>
            </a:r>
            <a:r>
              <a:rPr lang="en-MY" sz="1600" dirty="0">
                <a:latin typeface="Century Gothic" pitchFamily="34" charset="0"/>
              </a:rPr>
              <a:t>and other relevant </a:t>
            </a:r>
            <a:r>
              <a:rPr lang="en-MY" sz="1600" dirty="0" smtClean="0">
                <a:latin typeface="Century Gothic" pitchFamily="34" charset="0"/>
              </a:rPr>
              <a:t>training compliance requirements. It will be a day’s training as depicted below:</a:t>
            </a:r>
            <a:endParaRPr lang="en-US" sz="1600" dirty="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118218"/>
              </p:ext>
            </p:extLst>
          </p:nvPr>
        </p:nvGraphicFramePr>
        <p:xfrm>
          <a:off x="704528" y="2636912"/>
          <a:ext cx="8355067" cy="2448270"/>
        </p:xfrm>
        <a:graphic>
          <a:graphicData uri="http://schemas.openxmlformats.org/drawingml/2006/table">
            <a:tbl>
              <a:tblPr/>
              <a:tblGrid>
                <a:gridCol w="2558796"/>
                <a:gridCol w="3116718"/>
                <a:gridCol w="2679553"/>
              </a:tblGrid>
              <a:tr h="489654">
                <a:tc>
                  <a:txBody>
                    <a:bodyPr/>
                    <a:lstStyle/>
                    <a:p>
                      <a:pPr algn="ctr" rtl="0" fontAlgn="t">
                        <a:spcBef>
                          <a:spcPts val="0"/>
                        </a:spcBef>
                        <a:spcAft>
                          <a:spcPts val="0"/>
                        </a:spcAft>
                      </a:pPr>
                      <a:r>
                        <a:rPr lang="en-US" sz="1400" b="1" i="0" u="none" strike="noStrike" dirty="0">
                          <a:solidFill>
                            <a:schemeClr val="bg1"/>
                          </a:solidFill>
                          <a:effectLst/>
                          <a:latin typeface="Century Gothic" panose="020B0502020202020204" pitchFamily="34" charset="0"/>
                        </a:rPr>
                        <a:t>Time</a:t>
                      </a:r>
                      <a:endParaRPr lang="en-US" sz="1400" b="1" dirty="0">
                        <a:solidFill>
                          <a:schemeClr val="bg1"/>
                        </a:solidFill>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solidFill>
                  </a:tcPr>
                </a:tc>
                <a:tc>
                  <a:txBody>
                    <a:bodyPr/>
                    <a:lstStyle/>
                    <a:p>
                      <a:pPr algn="ctr" rtl="0" fontAlgn="t">
                        <a:spcBef>
                          <a:spcPts val="0"/>
                        </a:spcBef>
                        <a:spcAft>
                          <a:spcPts val="0"/>
                        </a:spcAft>
                      </a:pPr>
                      <a:r>
                        <a:rPr lang="en-US" sz="1400" b="1" i="0" u="none" strike="noStrike" dirty="0">
                          <a:solidFill>
                            <a:schemeClr val="bg1"/>
                          </a:solidFill>
                          <a:effectLst/>
                          <a:latin typeface="Century Gothic" panose="020B0502020202020204" pitchFamily="34" charset="0"/>
                        </a:rPr>
                        <a:t>Topics</a:t>
                      </a:r>
                      <a:endParaRPr lang="en-US" sz="1400" b="1" dirty="0">
                        <a:solidFill>
                          <a:schemeClr val="bg1"/>
                        </a:solidFill>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solidFill>
                  </a:tcPr>
                </a:tc>
                <a:tc>
                  <a:txBody>
                    <a:bodyPr/>
                    <a:lstStyle/>
                    <a:p>
                      <a:pPr algn="ctr" rtl="0" fontAlgn="t">
                        <a:spcBef>
                          <a:spcPts val="0"/>
                        </a:spcBef>
                        <a:spcAft>
                          <a:spcPts val="0"/>
                        </a:spcAft>
                      </a:pPr>
                      <a:r>
                        <a:rPr lang="en-US" sz="1400" b="1" i="0" u="none" strike="noStrike" dirty="0">
                          <a:solidFill>
                            <a:schemeClr val="bg1"/>
                          </a:solidFill>
                          <a:effectLst/>
                          <a:latin typeface="Century Gothic" panose="020B0502020202020204" pitchFamily="34" charset="0"/>
                        </a:rPr>
                        <a:t>Days</a:t>
                      </a:r>
                      <a:endParaRPr lang="en-US" sz="1400" b="1" dirty="0">
                        <a:solidFill>
                          <a:schemeClr val="bg1"/>
                        </a:solidFill>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solidFill>
                  </a:tcPr>
                </a:tc>
              </a:tr>
              <a:tr h="489654">
                <a:tc rowSpan="2">
                  <a:txBody>
                    <a:bodyPr/>
                    <a:lstStyle/>
                    <a:p>
                      <a:pPr rtl="0" fontAlgn="t">
                        <a:spcBef>
                          <a:spcPts val="0"/>
                        </a:spcBef>
                        <a:spcAft>
                          <a:spcPts val="0"/>
                        </a:spcAft>
                      </a:pPr>
                      <a:r>
                        <a:rPr lang="en-US" sz="1400" b="0" i="0" u="none" strike="noStrike" dirty="0" smtClean="0">
                          <a:solidFill>
                            <a:srgbClr val="000000"/>
                          </a:solidFill>
                          <a:effectLst/>
                          <a:latin typeface="Century Gothic" panose="020B0502020202020204" pitchFamily="34" charset="0"/>
                        </a:rPr>
                        <a:t>Morning</a:t>
                      </a:r>
                    </a:p>
                    <a:p>
                      <a:pPr rtl="0" fontAlgn="t">
                        <a:spcBef>
                          <a:spcPts val="0"/>
                        </a:spcBef>
                        <a:spcAft>
                          <a:spcPts val="0"/>
                        </a:spcAft>
                      </a:pPr>
                      <a:endParaRPr lang="en-US" sz="1400" dirty="0">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Century Gothic" panose="020B0502020202020204" pitchFamily="34" charset="0"/>
                        </a:rPr>
                        <a:t>GST Impact on </a:t>
                      </a:r>
                      <a:endParaRPr lang="en-US" sz="1400">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4">
                  <a:txBody>
                    <a:bodyPr/>
                    <a:lstStyle/>
                    <a:p>
                      <a:pPr rtl="0" fontAlgn="ctr">
                        <a:spcBef>
                          <a:spcPts val="0"/>
                        </a:spcBef>
                        <a:spcAft>
                          <a:spcPts val="0"/>
                        </a:spcAft>
                      </a:pPr>
                      <a:r>
                        <a:rPr lang="en-US" sz="1400" b="0" i="0" u="none" strike="noStrike" dirty="0">
                          <a:solidFill>
                            <a:srgbClr val="000000"/>
                          </a:solidFill>
                          <a:effectLst/>
                          <a:latin typeface="Century Gothic" panose="020B0502020202020204" pitchFamily="34" charset="0"/>
                        </a:rPr>
                        <a:t>Tuesdays and Thursdays</a:t>
                      </a:r>
                      <a:endParaRPr lang="en-US" sz="1400" dirty="0">
                        <a:effectLst/>
                        <a:latin typeface="Century Gothic" panose="020B0502020202020204" pitchFamily="34" charset="0"/>
                      </a:endParaRPr>
                    </a:p>
                    <a:p>
                      <a:pPr rtl="0" fontAlgn="ctr">
                        <a:spcBef>
                          <a:spcPts val="0"/>
                        </a:spcBef>
                        <a:spcAft>
                          <a:spcPts val="0"/>
                        </a:spcAft>
                      </a:pPr>
                      <a:r>
                        <a:rPr lang="en-US" sz="1400" b="0" i="0" u="none" strike="noStrike" dirty="0">
                          <a:solidFill>
                            <a:srgbClr val="000000"/>
                          </a:solidFill>
                          <a:effectLst/>
                          <a:latin typeface="Century Gothic" panose="020B0502020202020204" pitchFamily="34" charset="0"/>
                        </a:rPr>
                        <a:t>(March, April, May)</a:t>
                      </a:r>
                      <a:endParaRPr lang="en-US" sz="1400" dirty="0">
                        <a:effectLst/>
                        <a:latin typeface="Century Gothic" panose="020B0502020202020204" pitchFamily="34" charset="0"/>
                      </a:endParaRPr>
                    </a:p>
                    <a:p>
                      <a:pPr fontAlgn="ctr"/>
                      <a:r>
                        <a:rPr lang="en-US" sz="1400" dirty="0">
                          <a:effectLst/>
                          <a:latin typeface="Century Gothic" panose="020B0502020202020204" pitchFamily="34" charset="0"/>
                        </a:rPr>
                        <a:t/>
                      </a:r>
                      <a:br>
                        <a:rPr lang="en-US" sz="1400" dirty="0">
                          <a:effectLst/>
                          <a:latin typeface="Century Gothic" panose="020B0502020202020204" pitchFamily="34" charset="0"/>
                        </a:rPr>
                      </a:br>
                      <a:endParaRPr lang="en-US" sz="1400" dirty="0">
                        <a:effectLst/>
                        <a:latin typeface="Century Gothic" panose="020B0502020202020204" pitchFamily="34" charset="0"/>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9654">
                <a:tc vMerge="1">
                  <a:txBody>
                    <a:bodyPr/>
                    <a:lstStyle/>
                    <a:p>
                      <a:endParaRPr lang="en-GB"/>
                    </a:p>
                  </a:txBody>
                  <a:tcPr/>
                </a:tc>
                <a:tc>
                  <a:txBody>
                    <a:bodyPr/>
                    <a:lstStyle/>
                    <a:p>
                      <a:pPr rtl="0" fontAlgn="t">
                        <a:spcBef>
                          <a:spcPts val="0"/>
                        </a:spcBef>
                        <a:spcAft>
                          <a:spcPts val="0"/>
                        </a:spcAft>
                      </a:pPr>
                      <a:r>
                        <a:rPr lang="en-US" sz="1400" b="0" i="0" u="none" strike="noStrike" dirty="0">
                          <a:solidFill>
                            <a:srgbClr val="000000"/>
                          </a:solidFill>
                          <a:effectLst/>
                          <a:latin typeface="Century Gothic" panose="020B0502020202020204" pitchFamily="34" charset="0"/>
                        </a:rPr>
                        <a:t>GST Accounting</a:t>
                      </a:r>
                      <a:endParaRPr lang="en-US" sz="1400" dirty="0">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en-GB"/>
                    </a:p>
                  </a:txBody>
                  <a:tcPr/>
                </a:tc>
              </a:tr>
              <a:tr h="489654">
                <a:tc rowSpan="2">
                  <a:txBody>
                    <a:bodyPr/>
                    <a:lstStyle/>
                    <a:p>
                      <a:pPr rtl="0" fontAlgn="t">
                        <a:spcBef>
                          <a:spcPts val="0"/>
                        </a:spcBef>
                        <a:spcAft>
                          <a:spcPts val="0"/>
                        </a:spcAft>
                      </a:pPr>
                      <a:r>
                        <a:rPr lang="en-US" sz="1400" b="0" i="0" u="none" strike="noStrike" dirty="0">
                          <a:solidFill>
                            <a:srgbClr val="000000"/>
                          </a:solidFill>
                          <a:effectLst/>
                          <a:latin typeface="Century Gothic" panose="020B0502020202020204" pitchFamily="34" charset="0"/>
                        </a:rPr>
                        <a:t>Afternoon</a:t>
                      </a:r>
                      <a:endParaRPr lang="en-US" sz="1400" dirty="0">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fontAlgn="t"/>
                      <a:r>
                        <a:rPr lang="en-US" sz="1400" dirty="0">
                          <a:effectLst/>
                          <a:latin typeface="Century Gothic" panose="020B0502020202020204" pitchFamily="34" charset="0"/>
                        </a:rPr>
                        <a:t> </a:t>
                      </a: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en-GB"/>
                    </a:p>
                  </a:txBody>
                  <a:tcPr/>
                </a:tc>
              </a:tr>
              <a:tr h="489654">
                <a:tc vMerge="1">
                  <a:txBody>
                    <a:bodyPr/>
                    <a:lstStyle/>
                    <a:p>
                      <a:endParaRPr lang="en-GB"/>
                    </a:p>
                  </a:txBody>
                  <a:tcPr/>
                </a:tc>
                <a:tc>
                  <a:txBody>
                    <a:bodyPr/>
                    <a:lstStyle/>
                    <a:p>
                      <a:pPr rtl="0" fontAlgn="t">
                        <a:spcBef>
                          <a:spcPts val="0"/>
                        </a:spcBef>
                        <a:spcAft>
                          <a:spcPts val="0"/>
                        </a:spcAft>
                      </a:pPr>
                      <a:r>
                        <a:rPr lang="en-US" sz="1400" b="0" i="0" u="none" strike="noStrike" dirty="0">
                          <a:solidFill>
                            <a:srgbClr val="000000"/>
                          </a:solidFill>
                          <a:effectLst/>
                          <a:latin typeface="Century Gothic" panose="020B0502020202020204" pitchFamily="34" charset="0"/>
                        </a:rPr>
                        <a:t>SPS Training</a:t>
                      </a:r>
                      <a:endParaRPr lang="en-US" sz="1400" dirty="0">
                        <a:effectLst/>
                        <a:latin typeface="Century Gothic" panose="020B0502020202020204" pitchFamily="34" charset="0"/>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extLst>
      <p:ext uri="{BB962C8B-B14F-4D97-AF65-F5344CB8AC3E}">
        <p14:creationId xmlns:p14="http://schemas.microsoft.com/office/powerpoint/2010/main" val="1704225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TRAINING CALENDAR</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18</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22" name="TextBox 21"/>
          <p:cNvSpPr txBox="1"/>
          <p:nvPr/>
        </p:nvSpPr>
        <p:spPr>
          <a:xfrm>
            <a:off x="560514" y="1589897"/>
            <a:ext cx="8568952" cy="584769"/>
          </a:xfrm>
          <a:prstGeom prst="rect">
            <a:avLst/>
          </a:prstGeom>
          <a:noFill/>
        </p:spPr>
        <p:txBody>
          <a:bodyPr wrap="square" lIns="91433" tIns="45717" rIns="91433" bIns="45717" rtlCol="0">
            <a:spAutoFit/>
          </a:bodyPr>
          <a:lstStyle/>
          <a:p>
            <a:pPr algn="just"/>
            <a:r>
              <a:rPr lang="en-MY" sz="1600" dirty="0" smtClean="0">
                <a:latin typeface="Century Gothic" pitchFamily="34" charset="0"/>
              </a:rPr>
              <a:t>As indicated earlier, this one day workshop would be conducted on Tuesdays and Thursdays of March, April and May 2015. Indicative dates are provided below:</a:t>
            </a:r>
            <a:endParaRPr lang="en-US" sz="1600" dirty="0">
              <a:latin typeface="Century Gothic"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6004985"/>
              </p:ext>
            </p:extLst>
          </p:nvPr>
        </p:nvGraphicFramePr>
        <p:xfrm>
          <a:off x="972236" y="2992387"/>
          <a:ext cx="7653172" cy="3172917"/>
        </p:xfrm>
        <a:graphic>
          <a:graphicData uri="http://schemas.openxmlformats.org/drawingml/2006/table">
            <a:tbl>
              <a:tblPr firstRow="1" firstCol="1" bandRow="1">
                <a:tableStyleId>{5C22544A-7EE6-4342-B048-85BDC9FD1C3A}</a:tableStyleId>
              </a:tblPr>
              <a:tblGrid>
                <a:gridCol w="1089659"/>
                <a:gridCol w="1092564"/>
                <a:gridCol w="1094887"/>
                <a:gridCol w="1093144"/>
                <a:gridCol w="1094887"/>
                <a:gridCol w="1094887"/>
                <a:gridCol w="1093144"/>
              </a:tblGrid>
              <a:tr h="151092">
                <a:tc>
                  <a:txBody>
                    <a:bodyPr/>
                    <a:lstStyle/>
                    <a:p>
                      <a:pPr algn="ctr">
                        <a:spcBef>
                          <a:spcPts val="200"/>
                        </a:spcBef>
                        <a:spcAft>
                          <a:spcPts val="200"/>
                        </a:spcAft>
                      </a:pPr>
                      <a:r>
                        <a:rPr lang="en-US" sz="700" kern="800" cap="all" spc="50" dirty="0">
                          <a:effectLst/>
                        </a:rPr>
                        <a:t>Sunday</a:t>
                      </a:r>
                      <a:endParaRPr lang="en-MY" sz="700" b="1" kern="800" cap="all" spc="50" dirty="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Monday</a:t>
                      </a:r>
                      <a:endParaRPr lang="en-MY" sz="700" b="1" kern="800" cap="all" spc="5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Tuesday</a:t>
                      </a:r>
                      <a:endParaRPr lang="en-MY" sz="700" b="1" kern="800" cap="all" spc="5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Wednesday</a:t>
                      </a:r>
                      <a:endParaRPr lang="en-MY" sz="700" b="1" kern="800" cap="all" spc="5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Thursday</a:t>
                      </a:r>
                      <a:endParaRPr lang="en-MY" sz="700" b="1" kern="800" cap="all" spc="5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Friday</a:t>
                      </a:r>
                      <a:endParaRPr lang="en-MY" sz="700" b="1" kern="800" cap="all" spc="50">
                        <a:solidFill>
                          <a:srgbClr val="404040"/>
                        </a:solidFill>
                        <a:effectLst/>
                        <a:latin typeface="Calibri"/>
                        <a:ea typeface="Calibri"/>
                        <a:cs typeface="Times New Roman"/>
                      </a:endParaRPr>
                    </a:p>
                  </a:txBody>
                  <a:tcPr marL="50562" marR="50562" marT="0" marB="0" anchor="b"/>
                </a:tc>
                <a:tc>
                  <a:txBody>
                    <a:bodyPr/>
                    <a:lstStyle/>
                    <a:p>
                      <a:pPr algn="ctr">
                        <a:spcBef>
                          <a:spcPts val="200"/>
                        </a:spcBef>
                        <a:spcAft>
                          <a:spcPts val="200"/>
                        </a:spcAft>
                      </a:pPr>
                      <a:r>
                        <a:rPr lang="en-US" sz="700" kern="800" cap="all" spc="50">
                          <a:effectLst/>
                        </a:rPr>
                        <a:t>Saturday</a:t>
                      </a:r>
                      <a:endParaRPr lang="en-MY" sz="700" b="1" kern="800" cap="all" spc="50">
                        <a:solidFill>
                          <a:srgbClr val="404040"/>
                        </a:solidFill>
                        <a:effectLst/>
                        <a:latin typeface="Calibri"/>
                        <a:ea typeface="Calibri"/>
                        <a:cs typeface="Times New Roman"/>
                      </a:endParaRPr>
                    </a:p>
                  </a:txBody>
                  <a:tcPr marL="50562" marR="50562" marT="0" marB="0" anchor="b"/>
                </a:tc>
              </a:tr>
              <a:tr h="226637">
                <a:tc>
                  <a:txBody>
                    <a:bodyPr/>
                    <a:lstStyle/>
                    <a:p>
                      <a:pPr>
                        <a:spcBef>
                          <a:spcPts val="200"/>
                        </a:spcBef>
                        <a:spcAft>
                          <a:spcPts val="200"/>
                        </a:spcAft>
                      </a:pPr>
                      <a:r>
                        <a:rPr lang="en-US" sz="900" kern="800">
                          <a:effectLst/>
                        </a:rPr>
                        <a:t>1</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3</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4</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5</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6</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7</a:t>
                      </a:r>
                      <a:endParaRPr lang="en-MY" sz="900" kern="800">
                        <a:solidFill>
                          <a:srgbClr val="0D0D0D"/>
                        </a:solidFill>
                        <a:effectLst/>
                        <a:latin typeface="Calibri"/>
                        <a:ea typeface="Calibri"/>
                        <a:cs typeface="Times New Roman"/>
                      </a:endParaRPr>
                    </a:p>
                  </a:txBody>
                  <a:tcPr marL="50562" marR="50562" marT="0" marB="0"/>
                </a:tc>
              </a:tr>
              <a:tr h="377728">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r>
              <a:tr h="226637">
                <a:tc>
                  <a:txBody>
                    <a:bodyPr/>
                    <a:lstStyle/>
                    <a:p>
                      <a:pPr>
                        <a:spcBef>
                          <a:spcPts val="200"/>
                        </a:spcBef>
                        <a:spcAft>
                          <a:spcPts val="200"/>
                        </a:spcAft>
                      </a:pPr>
                      <a:r>
                        <a:rPr lang="en-US" sz="900" kern="800">
                          <a:effectLst/>
                        </a:rPr>
                        <a:t>8</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9</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10</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11</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12</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13</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14</a:t>
                      </a:r>
                      <a:endParaRPr lang="en-MY" sz="900" kern="800">
                        <a:solidFill>
                          <a:srgbClr val="0D0D0D"/>
                        </a:solidFill>
                        <a:effectLst/>
                        <a:latin typeface="Calibri"/>
                        <a:ea typeface="Calibri"/>
                        <a:cs typeface="Times New Roman"/>
                      </a:endParaRPr>
                    </a:p>
                  </a:txBody>
                  <a:tcPr marL="50562" marR="50562" marT="0" marB="0"/>
                </a:tc>
              </a:tr>
              <a:tr h="377728">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r>
              <a:tr h="226637">
                <a:tc>
                  <a:txBody>
                    <a:bodyPr/>
                    <a:lstStyle/>
                    <a:p>
                      <a:pPr>
                        <a:spcBef>
                          <a:spcPts val="200"/>
                        </a:spcBef>
                        <a:spcAft>
                          <a:spcPts val="200"/>
                        </a:spcAft>
                      </a:pPr>
                      <a:r>
                        <a:rPr lang="en-US" sz="900" kern="800">
                          <a:effectLst/>
                        </a:rPr>
                        <a:t>15</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16</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17</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18</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19</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20</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21</a:t>
                      </a:r>
                      <a:endParaRPr lang="en-MY" sz="900" kern="800">
                        <a:solidFill>
                          <a:srgbClr val="0D0D0D"/>
                        </a:solidFill>
                        <a:effectLst/>
                        <a:latin typeface="Calibri"/>
                        <a:ea typeface="Calibri"/>
                        <a:cs typeface="Times New Roman"/>
                      </a:endParaRPr>
                    </a:p>
                  </a:txBody>
                  <a:tcPr marL="50562" marR="50562" marT="0" marB="0"/>
                </a:tc>
              </a:tr>
              <a:tr h="377728">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r>
              <a:tr h="226637">
                <a:tc>
                  <a:txBody>
                    <a:bodyPr/>
                    <a:lstStyle/>
                    <a:p>
                      <a:pPr>
                        <a:spcBef>
                          <a:spcPts val="200"/>
                        </a:spcBef>
                        <a:spcAft>
                          <a:spcPts val="200"/>
                        </a:spcAft>
                      </a:pPr>
                      <a:r>
                        <a:rPr lang="en-US" sz="900" kern="800">
                          <a:effectLst/>
                        </a:rPr>
                        <a:t>22</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23</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24 </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25</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26</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27</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28</a:t>
                      </a:r>
                      <a:endParaRPr lang="en-MY" sz="900" kern="800">
                        <a:solidFill>
                          <a:srgbClr val="0D0D0D"/>
                        </a:solidFill>
                        <a:effectLst/>
                        <a:latin typeface="Calibri"/>
                        <a:ea typeface="Calibri"/>
                        <a:cs typeface="Times New Roman"/>
                      </a:endParaRPr>
                    </a:p>
                  </a:txBody>
                  <a:tcPr marL="50562" marR="50562" marT="0" marB="0"/>
                </a:tc>
              </a:tr>
              <a:tr h="377728">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r>
              <a:tr h="226637">
                <a:tc>
                  <a:txBody>
                    <a:bodyPr/>
                    <a:lstStyle/>
                    <a:p>
                      <a:pPr>
                        <a:spcBef>
                          <a:spcPts val="200"/>
                        </a:spcBef>
                        <a:spcAft>
                          <a:spcPts val="200"/>
                        </a:spcAft>
                      </a:pPr>
                      <a:r>
                        <a:rPr lang="en-US" sz="900" kern="800">
                          <a:effectLst/>
                        </a:rPr>
                        <a:t>29</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30</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a:effectLst/>
                        </a:rPr>
                        <a:t>31</a:t>
                      </a:r>
                      <a:endParaRPr lang="en-MY"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endParaRPr lang="en-US"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endParaRPr lang="en-US"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endParaRPr lang="en-US" sz="9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endParaRPr lang="en-US" sz="900" kern="800">
                        <a:solidFill>
                          <a:srgbClr val="0D0D0D"/>
                        </a:solidFill>
                        <a:effectLst/>
                        <a:latin typeface="Calibri"/>
                        <a:ea typeface="Calibri"/>
                        <a:cs typeface="Times New Roman"/>
                      </a:endParaRPr>
                    </a:p>
                  </a:txBody>
                  <a:tcPr marL="50562" marR="50562" marT="0" marB="0"/>
                </a:tc>
              </a:tr>
              <a:tr h="377728">
                <a:tc>
                  <a:txBody>
                    <a:bodyPr/>
                    <a:lstStyle/>
                    <a:p>
                      <a:pPr>
                        <a:spcBef>
                          <a:spcPts val="200"/>
                        </a:spcBef>
                        <a:spcAft>
                          <a:spcPts val="200"/>
                        </a:spcAft>
                      </a:pPr>
                      <a:r>
                        <a:rPr lang="en-US" sz="700" kern="800" dirty="0">
                          <a:effectLst/>
                        </a:rPr>
                        <a:t> </a:t>
                      </a:r>
                      <a:endParaRPr lang="en-MY" sz="700" kern="800" dirty="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900" kern="800" dirty="0" smtClean="0">
                          <a:solidFill>
                            <a:schemeClr val="dk1"/>
                          </a:solidFill>
                          <a:effectLst/>
                          <a:latin typeface="+mn-lt"/>
                          <a:ea typeface="+mn-ea"/>
                          <a:cs typeface="+mn-cs"/>
                        </a:rPr>
                        <a:t>GST</a:t>
                      </a:r>
                      <a:r>
                        <a:rPr lang="en-US" sz="900" kern="800" baseline="0" dirty="0" smtClean="0">
                          <a:solidFill>
                            <a:schemeClr val="dk1"/>
                          </a:solidFill>
                          <a:effectLst/>
                          <a:latin typeface="+mn-lt"/>
                          <a:ea typeface="+mn-ea"/>
                          <a:cs typeface="+mn-cs"/>
                        </a:rPr>
                        <a:t> Workshop</a:t>
                      </a:r>
                      <a:endParaRPr lang="en-MY" sz="700" kern="800" dirty="0">
                        <a:solidFill>
                          <a:srgbClr val="0D0D0D"/>
                        </a:solidFill>
                        <a:effectLst/>
                        <a:latin typeface="+mn-lt"/>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a:effectLst/>
                        </a:rPr>
                        <a:t> </a:t>
                      </a:r>
                      <a:endParaRPr lang="en-MY" sz="700" kern="800">
                        <a:solidFill>
                          <a:srgbClr val="0D0D0D"/>
                        </a:solidFill>
                        <a:effectLst/>
                        <a:latin typeface="Calibri"/>
                        <a:ea typeface="Calibri"/>
                        <a:cs typeface="Times New Roman"/>
                      </a:endParaRPr>
                    </a:p>
                  </a:txBody>
                  <a:tcPr marL="50562" marR="50562" marT="0" marB="0"/>
                </a:tc>
                <a:tc>
                  <a:txBody>
                    <a:bodyPr/>
                    <a:lstStyle/>
                    <a:p>
                      <a:pPr>
                        <a:spcBef>
                          <a:spcPts val="200"/>
                        </a:spcBef>
                        <a:spcAft>
                          <a:spcPts val="200"/>
                        </a:spcAft>
                      </a:pPr>
                      <a:r>
                        <a:rPr lang="en-US" sz="700" kern="800" dirty="0">
                          <a:effectLst/>
                        </a:rPr>
                        <a:t> </a:t>
                      </a:r>
                      <a:endParaRPr lang="en-MY" sz="700" kern="800" dirty="0">
                        <a:solidFill>
                          <a:srgbClr val="0D0D0D"/>
                        </a:solidFill>
                        <a:effectLst/>
                        <a:latin typeface="Calibri"/>
                        <a:ea typeface="Calibri"/>
                        <a:cs typeface="Times New Roman"/>
                      </a:endParaRPr>
                    </a:p>
                  </a:txBody>
                  <a:tcPr marL="50562" marR="50562" marT="0" marB="0"/>
                </a:tc>
              </a:tr>
            </a:tbl>
          </a:graphicData>
        </a:graphic>
      </p:graphicFrame>
      <p:sp>
        <p:nvSpPr>
          <p:cNvPr id="3" name="Rectangle 1"/>
          <p:cNvSpPr>
            <a:spLocks noChangeArrowheads="1"/>
          </p:cNvSpPr>
          <p:nvPr/>
        </p:nvSpPr>
        <p:spPr bwMode="auto">
          <a:xfrm>
            <a:off x="3548846" y="2313165"/>
            <a:ext cx="25922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March 2015</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6826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TRAINING CALENDAR</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19</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graphicFrame>
        <p:nvGraphicFramePr>
          <p:cNvPr id="5" name="Table 4"/>
          <p:cNvGraphicFramePr>
            <a:graphicFrameLocks noGrp="1"/>
          </p:cNvGraphicFramePr>
          <p:nvPr>
            <p:extLst>
              <p:ext uri="{D42A27DB-BD31-4B8C-83A1-F6EECF244321}">
                <p14:modId xmlns:p14="http://schemas.microsoft.com/office/powerpoint/2010/main" val="2294753360"/>
              </p:ext>
            </p:extLst>
          </p:nvPr>
        </p:nvGraphicFramePr>
        <p:xfrm>
          <a:off x="495300" y="2252816"/>
          <a:ext cx="8915399" cy="3840480"/>
        </p:xfrm>
        <a:graphic>
          <a:graphicData uri="http://schemas.openxmlformats.org/drawingml/2006/table">
            <a:tbl>
              <a:tblPr firstRow="1" firstCol="1" bandRow="1">
                <a:tableStyleId>{5C22544A-7EE6-4342-B048-85BDC9FD1C3A}</a:tableStyleId>
              </a:tblPr>
              <a:tblGrid>
                <a:gridCol w="1269375"/>
                <a:gridCol w="1272759"/>
                <a:gridCol w="1275465"/>
                <a:gridCol w="1273435"/>
                <a:gridCol w="1275465"/>
                <a:gridCol w="1275465"/>
                <a:gridCol w="1273435"/>
              </a:tblGrid>
              <a:tr h="182880">
                <a:tc>
                  <a:txBody>
                    <a:bodyPr/>
                    <a:lstStyle/>
                    <a:p>
                      <a:pPr algn="ctr">
                        <a:spcBef>
                          <a:spcPts val="200"/>
                        </a:spcBef>
                        <a:spcAft>
                          <a:spcPts val="200"/>
                        </a:spcAft>
                      </a:pPr>
                      <a:r>
                        <a:rPr lang="en-US" sz="1000" kern="800" cap="all" spc="50" dirty="0">
                          <a:effectLst/>
                        </a:rPr>
                        <a:t>Sunday</a:t>
                      </a:r>
                      <a:endParaRPr lang="en-MY" sz="1000" b="1" kern="800" cap="all" spc="50" dirty="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a:effectLst/>
                        </a:rPr>
                        <a:t>Monday</a:t>
                      </a:r>
                      <a:endParaRPr lang="en-MY" sz="1000" b="1" kern="800" cap="all" spc="5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dirty="0">
                          <a:effectLst/>
                        </a:rPr>
                        <a:t>Tuesday</a:t>
                      </a:r>
                      <a:endParaRPr lang="en-MY" sz="1000" b="1" kern="800" cap="all" spc="50" dirty="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a:effectLst/>
                        </a:rPr>
                        <a:t>Wednesday</a:t>
                      </a:r>
                      <a:endParaRPr lang="en-MY" sz="1000" b="1" kern="800" cap="all" spc="5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a:effectLst/>
                        </a:rPr>
                        <a:t>Thursday</a:t>
                      </a:r>
                      <a:endParaRPr lang="en-MY" sz="1000" b="1" kern="800" cap="all" spc="5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a:effectLst/>
                        </a:rPr>
                        <a:t>Friday</a:t>
                      </a:r>
                      <a:endParaRPr lang="en-MY" sz="1000" b="1" kern="800" cap="all" spc="50">
                        <a:solidFill>
                          <a:srgbClr val="404040"/>
                        </a:solidFill>
                        <a:effectLst/>
                        <a:latin typeface="Calibri"/>
                        <a:ea typeface="Calibri"/>
                        <a:cs typeface="Times New Roman"/>
                      </a:endParaRPr>
                    </a:p>
                  </a:txBody>
                  <a:tcPr marL="68580" marR="68580" marT="0" marB="0" anchor="b"/>
                </a:tc>
                <a:tc>
                  <a:txBody>
                    <a:bodyPr/>
                    <a:lstStyle/>
                    <a:p>
                      <a:pPr algn="ctr">
                        <a:spcBef>
                          <a:spcPts val="200"/>
                        </a:spcBef>
                        <a:spcAft>
                          <a:spcPts val="200"/>
                        </a:spcAft>
                      </a:pPr>
                      <a:r>
                        <a:rPr lang="en-US" sz="1000" kern="800" cap="all" spc="50">
                          <a:effectLst/>
                        </a:rPr>
                        <a:t>Saturday</a:t>
                      </a:r>
                      <a:endParaRPr lang="en-MY" sz="1000" b="1" kern="800" cap="all" spc="50">
                        <a:solidFill>
                          <a:srgbClr val="404040"/>
                        </a:solidFill>
                        <a:effectLst/>
                        <a:latin typeface="Calibri"/>
                        <a:ea typeface="Calibri"/>
                        <a:cs typeface="Times New Roman"/>
                      </a:endParaRPr>
                    </a:p>
                  </a:txBody>
                  <a:tcPr marL="68580" marR="68580" marT="0" marB="0" anchor="b"/>
                </a:tc>
              </a:tr>
              <a:tr h="274320">
                <a:tc>
                  <a:txBody>
                    <a:bodyPr/>
                    <a:lstStyle/>
                    <a:p>
                      <a:pPr>
                        <a:spcBef>
                          <a:spcPts val="200"/>
                        </a:spcBef>
                        <a:spcAft>
                          <a:spcPts val="200"/>
                        </a:spcAft>
                      </a:pPr>
                      <a:endParaRPr lang="en-US"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endParaRPr lang="en-US"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endParaRPr lang="en-US"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3</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4</a:t>
                      </a:r>
                      <a:endParaRPr lang="en-MY" sz="1200" kern="800">
                        <a:solidFill>
                          <a:srgbClr val="0D0D0D"/>
                        </a:solidFill>
                        <a:effectLst/>
                        <a:latin typeface="Calibri"/>
                        <a:ea typeface="Calibri"/>
                        <a:cs typeface="Times New Roman"/>
                      </a:endParaRPr>
                    </a:p>
                  </a:txBody>
                  <a:tcPr marL="68580" marR="68580" marT="0" marB="0"/>
                </a:tc>
              </a:tr>
              <a:tr h="457200">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r>
              <a:tr h="274320">
                <a:tc>
                  <a:txBody>
                    <a:bodyPr/>
                    <a:lstStyle/>
                    <a:p>
                      <a:pPr>
                        <a:spcBef>
                          <a:spcPts val="200"/>
                        </a:spcBef>
                        <a:spcAft>
                          <a:spcPts val="200"/>
                        </a:spcAft>
                      </a:pPr>
                      <a:r>
                        <a:rPr lang="en-US" sz="1200" kern="800">
                          <a:effectLst/>
                        </a:rPr>
                        <a:t>5</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6</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7</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8</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9</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10</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11</a:t>
                      </a:r>
                      <a:endParaRPr lang="en-MY" sz="1200" kern="800">
                        <a:solidFill>
                          <a:srgbClr val="0D0D0D"/>
                        </a:solidFill>
                        <a:effectLst/>
                        <a:latin typeface="Calibri"/>
                        <a:ea typeface="Calibri"/>
                        <a:cs typeface="Times New Roman"/>
                      </a:endParaRPr>
                    </a:p>
                  </a:txBody>
                  <a:tcPr marL="68580" marR="68580" marT="0" marB="0"/>
                </a:tc>
              </a:tr>
              <a:tr h="457200">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r>
              <a:tr h="274320">
                <a:tc>
                  <a:txBody>
                    <a:bodyPr/>
                    <a:lstStyle/>
                    <a:p>
                      <a:pPr>
                        <a:spcBef>
                          <a:spcPts val="200"/>
                        </a:spcBef>
                        <a:spcAft>
                          <a:spcPts val="200"/>
                        </a:spcAft>
                      </a:pPr>
                      <a:r>
                        <a:rPr lang="en-US" sz="1200" kern="800">
                          <a:effectLst/>
                        </a:rPr>
                        <a:t>12</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13</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14</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15</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16</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17</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18</a:t>
                      </a:r>
                      <a:endParaRPr lang="en-MY" sz="1200" kern="800">
                        <a:solidFill>
                          <a:srgbClr val="0D0D0D"/>
                        </a:solidFill>
                        <a:effectLst/>
                        <a:latin typeface="Calibri"/>
                        <a:ea typeface="Calibri"/>
                        <a:cs typeface="Times New Roman"/>
                      </a:endParaRPr>
                    </a:p>
                  </a:txBody>
                  <a:tcPr marL="68580" marR="68580" marT="0" marB="0"/>
                </a:tc>
              </a:tr>
              <a:tr h="457200">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r>
              <a:tr h="274320">
                <a:tc>
                  <a:txBody>
                    <a:bodyPr/>
                    <a:lstStyle/>
                    <a:p>
                      <a:pPr>
                        <a:spcBef>
                          <a:spcPts val="200"/>
                        </a:spcBef>
                        <a:spcAft>
                          <a:spcPts val="200"/>
                        </a:spcAft>
                      </a:pPr>
                      <a:r>
                        <a:rPr lang="en-US" sz="1200" kern="800">
                          <a:effectLst/>
                        </a:rPr>
                        <a:t>19</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20</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21</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22</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23</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24</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25</a:t>
                      </a:r>
                      <a:endParaRPr lang="en-MY" sz="1200" kern="800">
                        <a:solidFill>
                          <a:srgbClr val="0D0D0D"/>
                        </a:solidFill>
                        <a:effectLst/>
                        <a:latin typeface="Calibri"/>
                        <a:ea typeface="Calibri"/>
                        <a:cs typeface="Times New Roman"/>
                      </a:endParaRPr>
                    </a:p>
                  </a:txBody>
                  <a:tcPr marL="68580" marR="68580" marT="0" marB="0"/>
                </a:tc>
              </a:tr>
              <a:tr h="457200">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r>
              <a:tr h="274320">
                <a:tc>
                  <a:txBody>
                    <a:bodyPr/>
                    <a:lstStyle/>
                    <a:p>
                      <a:pPr>
                        <a:spcBef>
                          <a:spcPts val="200"/>
                        </a:spcBef>
                        <a:spcAft>
                          <a:spcPts val="200"/>
                        </a:spcAft>
                      </a:pPr>
                      <a:r>
                        <a:rPr lang="en-US" sz="1200" kern="800">
                          <a:effectLst/>
                        </a:rPr>
                        <a:t>26</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27</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28</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29</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30</a:t>
                      </a:r>
                      <a:endParaRPr lang="en-MY"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endParaRPr lang="en-US" sz="12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endParaRPr lang="en-US" sz="1200" kern="800">
                        <a:solidFill>
                          <a:srgbClr val="0D0D0D"/>
                        </a:solidFill>
                        <a:effectLst/>
                        <a:latin typeface="Calibri"/>
                        <a:ea typeface="Calibri"/>
                        <a:cs typeface="Times New Roman"/>
                      </a:endParaRPr>
                    </a:p>
                  </a:txBody>
                  <a:tcPr marL="68580" marR="68580" marT="0" marB="0"/>
                </a:tc>
              </a:tr>
              <a:tr h="457200">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1200" kern="800">
                          <a:effectLst/>
                        </a:rPr>
                        <a:t>GST Workshop</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a:effectLst/>
                        </a:rPr>
                        <a:t> </a:t>
                      </a:r>
                      <a:endParaRPr lang="en-MY" sz="900" kern="800">
                        <a:solidFill>
                          <a:srgbClr val="0D0D0D"/>
                        </a:solidFill>
                        <a:effectLst/>
                        <a:latin typeface="Calibri"/>
                        <a:ea typeface="Calibri"/>
                        <a:cs typeface="Times New Roman"/>
                      </a:endParaRPr>
                    </a:p>
                  </a:txBody>
                  <a:tcPr marL="68580" marR="68580" marT="0" marB="0"/>
                </a:tc>
                <a:tc>
                  <a:txBody>
                    <a:bodyPr/>
                    <a:lstStyle/>
                    <a:p>
                      <a:pPr>
                        <a:spcBef>
                          <a:spcPts val="200"/>
                        </a:spcBef>
                        <a:spcAft>
                          <a:spcPts val="200"/>
                        </a:spcAft>
                      </a:pPr>
                      <a:r>
                        <a:rPr lang="en-US" sz="900" kern="800" dirty="0">
                          <a:effectLst/>
                        </a:rPr>
                        <a:t> </a:t>
                      </a:r>
                      <a:endParaRPr lang="en-MY" sz="900" kern="800" dirty="0">
                        <a:solidFill>
                          <a:srgbClr val="0D0D0D"/>
                        </a:solidFill>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3584848" y="1506850"/>
            <a:ext cx="18722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April 2015</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50875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776536" y="1700808"/>
            <a:ext cx="8346927" cy="432048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buNone/>
            </a:pPr>
            <a:r>
              <a:rPr lang="en-US" sz="2200" b="1" dirty="0">
                <a:latin typeface="Century Gothic" pitchFamily="34" charset="0"/>
                <a:cs typeface="Calibri"/>
              </a:rPr>
              <a:t>1</a:t>
            </a:r>
            <a:r>
              <a:rPr lang="en-US" sz="2200" b="1" dirty="0" smtClean="0">
                <a:latin typeface="Century Gothic" pitchFamily="34" charset="0"/>
                <a:cs typeface="Calibri"/>
              </a:rPr>
              <a:t>.0</a:t>
            </a:r>
            <a:r>
              <a:rPr lang="en-US" sz="2200" b="1" dirty="0" smtClean="0">
                <a:latin typeface="Century Gothic" pitchFamily="34" charset="0"/>
                <a:cs typeface="Calibri"/>
              </a:rPr>
              <a:t>	ABOUT US </a:t>
            </a:r>
            <a:r>
              <a:rPr lang="ms-MY" sz="2200" b="1" dirty="0" smtClean="0">
                <a:solidFill>
                  <a:srgbClr val="FF0000"/>
                </a:solidFill>
              </a:rPr>
              <a:t>	</a:t>
            </a:r>
            <a:r>
              <a:rPr lang="en-US" sz="2200" b="1" dirty="0" smtClean="0">
                <a:latin typeface="Century Gothic" pitchFamily="34" charset="0"/>
                <a:cs typeface="Calibri"/>
              </a:rPr>
              <a:t>				</a:t>
            </a:r>
          </a:p>
          <a:p>
            <a:pPr>
              <a:lnSpc>
                <a:spcPct val="120000"/>
              </a:lnSpc>
              <a:spcBef>
                <a:spcPts val="0"/>
              </a:spcBef>
              <a:buNone/>
            </a:pPr>
            <a:r>
              <a:rPr lang="en-US" sz="2200" b="1" dirty="0">
                <a:latin typeface="Century Gothic" pitchFamily="34" charset="0"/>
                <a:cs typeface="Calibri"/>
              </a:rPr>
              <a:t>2</a:t>
            </a:r>
            <a:r>
              <a:rPr lang="en-US" sz="2200" b="1" dirty="0" smtClean="0">
                <a:latin typeface="Century Gothic" pitchFamily="34" charset="0"/>
                <a:cs typeface="Calibri"/>
              </a:rPr>
              <a:t>.0</a:t>
            </a:r>
            <a:r>
              <a:rPr lang="en-US" sz="2200" b="1" dirty="0">
                <a:latin typeface="Century Gothic" pitchFamily="34" charset="0"/>
                <a:cs typeface="Calibri"/>
              </a:rPr>
              <a:t>	</a:t>
            </a:r>
            <a:r>
              <a:rPr lang="en-US" sz="2200" b="1" dirty="0" smtClean="0">
                <a:latin typeface="Century Gothic" pitchFamily="34" charset="0"/>
              </a:rPr>
              <a:t>THE PROPOSAL				</a:t>
            </a:r>
            <a:r>
              <a:rPr lang="en-US" sz="2200" b="1" dirty="0" smtClean="0">
                <a:latin typeface="Century Gothic" pitchFamily="34" charset="0"/>
              </a:rPr>
              <a:t>	     </a:t>
            </a:r>
            <a:r>
              <a:rPr lang="en-US" sz="2200" b="1" dirty="0" smtClean="0">
                <a:latin typeface="Century Gothic" pitchFamily="34" charset="0"/>
              </a:rPr>
              <a:t>3</a:t>
            </a:r>
            <a:r>
              <a:rPr lang="en-US" sz="2200" b="1" dirty="0" smtClean="0">
                <a:latin typeface="Century Gothic" pitchFamily="34" charset="0"/>
              </a:rPr>
              <a:t>.0</a:t>
            </a:r>
            <a:r>
              <a:rPr lang="en-US" sz="2200" b="1" dirty="0" smtClean="0">
                <a:latin typeface="Century Gothic" pitchFamily="34" charset="0"/>
              </a:rPr>
              <a:t>	PROPOSED FEE				</a:t>
            </a:r>
            <a:r>
              <a:rPr lang="en-US" sz="2200" b="1" dirty="0" smtClean="0">
                <a:latin typeface="Century Gothic" pitchFamily="34" charset="0"/>
                <a:cs typeface="Calibri"/>
              </a:rPr>
              <a:t>4</a:t>
            </a:r>
            <a:r>
              <a:rPr lang="en-US" sz="2200" b="1" dirty="0" smtClean="0">
                <a:latin typeface="Century Gothic" pitchFamily="34" charset="0"/>
                <a:cs typeface="Calibri"/>
              </a:rPr>
              <a:t>.0</a:t>
            </a:r>
            <a:r>
              <a:rPr lang="en-US" sz="2200" b="1" dirty="0" smtClean="0">
                <a:latin typeface="Century Gothic" pitchFamily="34" charset="0"/>
                <a:cs typeface="Calibri"/>
              </a:rPr>
              <a:t>	OUR CREDENTIALS				</a:t>
            </a:r>
            <a:r>
              <a:rPr lang="en-US" sz="2200" b="1" dirty="0" smtClean="0">
                <a:latin typeface="Century Gothic" pitchFamily="34" charset="0"/>
                <a:cs typeface="Calibri"/>
              </a:rPr>
              <a:t>5</a:t>
            </a:r>
            <a:r>
              <a:rPr lang="en-US" sz="2200" b="1" dirty="0" smtClean="0">
                <a:latin typeface="Century Gothic" pitchFamily="34" charset="0"/>
                <a:cs typeface="Calibri"/>
              </a:rPr>
              <a:t>.0</a:t>
            </a:r>
            <a:r>
              <a:rPr lang="en-US" sz="2200" b="1" dirty="0" smtClean="0">
                <a:latin typeface="Century Gothic" pitchFamily="34" charset="0"/>
                <a:cs typeface="Calibri"/>
              </a:rPr>
              <a:t>	CONTACT US				            		</a:t>
            </a:r>
          </a:p>
        </p:txBody>
      </p:sp>
      <p:sp>
        <p:nvSpPr>
          <p:cNvPr id="4"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a:t>
            </a:fld>
            <a:endParaRPr lang="en-MY" dirty="0"/>
          </a:p>
        </p:txBody>
      </p:sp>
      <p:sp>
        <p:nvSpPr>
          <p:cNvPr id="7" name="Rectangle 6"/>
          <p:cNvSpPr/>
          <p:nvPr/>
        </p:nvSpPr>
        <p:spPr>
          <a:xfrm>
            <a:off x="-237256"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4613"/>
            <a:r>
              <a:rPr lang="en-US" sz="2800" dirty="0">
                <a:latin typeface="Calibri" pitchFamily="34" charset="0"/>
                <a:cs typeface="Calibri" pitchFamily="34" charset="0"/>
              </a:rPr>
              <a:t>TABLE OF CONTENT</a:t>
            </a:r>
            <a:endParaRPr lang="en-MY" sz="2800" dirty="0">
              <a:latin typeface="Calibri" pitchFamily="34" charset="0"/>
              <a:cs typeface="Calibri" pitchFamily="34" charset="0"/>
            </a:endParaRPr>
          </a:p>
        </p:txBody>
      </p:sp>
      <p:sp>
        <p:nvSpPr>
          <p:cNvPr id="2" name="TextBox 1"/>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13305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THE PROPOSAL</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TRAINING CALENDAR</a:t>
            </a:r>
            <a:endParaRPr lang="en-MY" dirty="0">
              <a:solidFill>
                <a:schemeClr val="bg1"/>
              </a:solidFill>
              <a:latin typeface="Calibri" pitchFamily="34" charset="0"/>
              <a:cs typeface="Mongolian Baiti" pitchFamily="66" charset="0"/>
            </a:endParaRPr>
          </a:p>
        </p:txBody>
      </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20</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graphicFrame>
        <p:nvGraphicFramePr>
          <p:cNvPr id="2" name="Table 1"/>
          <p:cNvGraphicFramePr>
            <a:graphicFrameLocks noGrp="1"/>
          </p:cNvGraphicFramePr>
          <p:nvPr>
            <p:extLst>
              <p:ext uri="{D42A27DB-BD31-4B8C-83A1-F6EECF244321}">
                <p14:modId xmlns:p14="http://schemas.microsoft.com/office/powerpoint/2010/main" val="3020454570"/>
              </p:ext>
            </p:extLst>
          </p:nvPr>
        </p:nvGraphicFramePr>
        <p:xfrm>
          <a:off x="1064568" y="2060848"/>
          <a:ext cx="8085220" cy="4146269"/>
        </p:xfrm>
        <a:graphic>
          <a:graphicData uri="http://schemas.openxmlformats.org/drawingml/2006/table">
            <a:tbl>
              <a:tblPr firstRow="1" firstCol="1" bandRow="1">
                <a:tableStyleId>{5C22544A-7EE6-4342-B048-85BDC9FD1C3A}</a:tableStyleId>
              </a:tblPr>
              <a:tblGrid>
                <a:gridCol w="1151174"/>
                <a:gridCol w="1154243"/>
                <a:gridCol w="1156697"/>
                <a:gridCol w="1154856"/>
                <a:gridCol w="1156697"/>
                <a:gridCol w="1156697"/>
                <a:gridCol w="1154856"/>
              </a:tblGrid>
              <a:tr h="165851">
                <a:tc>
                  <a:txBody>
                    <a:bodyPr/>
                    <a:lstStyle/>
                    <a:p>
                      <a:pPr algn="ctr">
                        <a:spcBef>
                          <a:spcPts val="200"/>
                        </a:spcBef>
                        <a:spcAft>
                          <a:spcPts val="200"/>
                        </a:spcAft>
                      </a:pPr>
                      <a:r>
                        <a:rPr lang="en-US" sz="900" kern="800" cap="all" spc="50">
                          <a:effectLst/>
                        </a:rPr>
                        <a:t>Sunday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Monday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Tuesday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Wednesday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Thursday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Friday</a:t>
                      </a:r>
                      <a:endParaRPr lang="en-MY" sz="900" b="1" kern="800" cap="all" spc="50">
                        <a:solidFill>
                          <a:srgbClr val="404040"/>
                        </a:solidFill>
                        <a:effectLst/>
                        <a:latin typeface="Calibri"/>
                        <a:ea typeface="Calibri"/>
                        <a:cs typeface="Times New Roman"/>
                      </a:endParaRPr>
                    </a:p>
                  </a:txBody>
                  <a:tcPr marL="62194" marR="62194" marT="0" marB="0" anchor="b"/>
                </a:tc>
                <a:tc>
                  <a:txBody>
                    <a:bodyPr/>
                    <a:lstStyle/>
                    <a:p>
                      <a:pPr algn="ctr">
                        <a:spcBef>
                          <a:spcPts val="200"/>
                        </a:spcBef>
                        <a:spcAft>
                          <a:spcPts val="200"/>
                        </a:spcAft>
                      </a:pPr>
                      <a:r>
                        <a:rPr lang="en-US" sz="900" kern="800" cap="all" spc="50">
                          <a:effectLst/>
                        </a:rPr>
                        <a:t>Saturday</a:t>
                      </a:r>
                      <a:endParaRPr lang="en-MY" sz="900" b="1" kern="800" cap="all" spc="50">
                        <a:solidFill>
                          <a:srgbClr val="404040"/>
                        </a:solidFill>
                        <a:effectLst/>
                        <a:latin typeface="Calibri"/>
                        <a:ea typeface="Calibri"/>
                        <a:cs typeface="Times New Roman"/>
                      </a:endParaRPr>
                    </a:p>
                  </a:txBody>
                  <a:tcPr marL="62194" marR="62194" marT="0" marB="0" anchor="b"/>
                </a:tc>
              </a:tr>
              <a:tr h="248776">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r>
              <a:tr h="248776">
                <a:tc>
                  <a:txBody>
                    <a:bodyPr/>
                    <a:lstStyle/>
                    <a:p>
                      <a:pPr>
                        <a:spcBef>
                          <a:spcPts val="200"/>
                        </a:spcBef>
                        <a:spcAft>
                          <a:spcPts val="200"/>
                        </a:spcAft>
                      </a:pPr>
                      <a:r>
                        <a:rPr lang="en-US" sz="1100" kern="800">
                          <a:effectLst/>
                        </a:rPr>
                        <a:t>3</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4</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5</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6</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7</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8</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9</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r>
              <a:tr h="248776">
                <a:tc>
                  <a:txBody>
                    <a:bodyPr/>
                    <a:lstStyle/>
                    <a:p>
                      <a:pPr>
                        <a:spcBef>
                          <a:spcPts val="200"/>
                        </a:spcBef>
                        <a:spcAft>
                          <a:spcPts val="200"/>
                        </a:spcAft>
                      </a:pPr>
                      <a:r>
                        <a:rPr lang="en-US" sz="1100" kern="800">
                          <a:effectLst/>
                        </a:rPr>
                        <a:t>10</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11</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12</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13</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14</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15</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16</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r>
              <a:tr h="248776">
                <a:tc>
                  <a:txBody>
                    <a:bodyPr/>
                    <a:lstStyle/>
                    <a:p>
                      <a:pPr>
                        <a:spcBef>
                          <a:spcPts val="200"/>
                        </a:spcBef>
                        <a:spcAft>
                          <a:spcPts val="200"/>
                        </a:spcAft>
                      </a:pPr>
                      <a:r>
                        <a:rPr lang="en-US" sz="1100" kern="800">
                          <a:effectLst/>
                        </a:rPr>
                        <a:t>17</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18</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19</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20</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21</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22</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23</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r>
              <a:tr h="248776">
                <a:tc>
                  <a:txBody>
                    <a:bodyPr/>
                    <a:lstStyle/>
                    <a:p>
                      <a:pPr>
                        <a:spcBef>
                          <a:spcPts val="200"/>
                        </a:spcBef>
                        <a:spcAft>
                          <a:spcPts val="200"/>
                        </a:spcAft>
                      </a:pPr>
                      <a:r>
                        <a:rPr lang="en-US" sz="1100" kern="800">
                          <a:effectLst/>
                        </a:rPr>
                        <a:t>24</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25</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26</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27</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28</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29</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30</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GST Workshop</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r>
              <a:tr h="248776">
                <a:tc>
                  <a:txBody>
                    <a:bodyPr/>
                    <a:lstStyle/>
                    <a:p>
                      <a:pPr>
                        <a:spcBef>
                          <a:spcPts val="200"/>
                        </a:spcBef>
                        <a:spcAft>
                          <a:spcPts val="200"/>
                        </a:spcAft>
                      </a:pPr>
                      <a:r>
                        <a:rPr lang="en-US" sz="1100" kern="800">
                          <a:effectLst/>
                        </a:rPr>
                        <a:t>31</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endParaRPr lang="en-US"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 </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 </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 </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 </a:t>
                      </a:r>
                      <a:endParaRPr lang="en-MY" sz="11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1100" kern="800">
                          <a:effectLst/>
                        </a:rPr>
                        <a:t> </a:t>
                      </a:r>
                      <a:endParaRPr lang="en-MY" sz="1100" kern="800">
                        <a:solidFill>
                          <a:srgbClr val="0D0D0D"/>
                        </a:solidFill>
                        <a:effectLst/>
                        <a:latin typeface="Calibri"/>
                        <a:ea typeface="Calibri"/>
                        <a:cs typeface="Times New Roman"/>
                      </a:endParaRPr>
                    </a:p>
                  </a:txBody>
                  <a:tcPr marL="62194" marR="62194" marT="0" marB="0"/>
                </a:tc>
              </a:tr>
              <a:tr h="414627">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a:effectLst/>
                        </a:rPr>
                        <a:t> </a:t>
                      </a:r>
                      <a:endParaRPr lang="en-MY" sz="800" kern="800">
                        <a:solidFill>
                          <a:srgbClr val="0D0D0D"/>
                        </a:solidFill>
                        <a:effectLst/>
                        <a:latin typeface="Calibri"/>
                        <a:ea typeface="Calibri"/>
                        <a:cs typeface="Times New Roman"/>
                      </a:endParaRPr>
                    </a:p>
                  </a:txBody>
                  <a:tcPr marL="62194" marR="62194" marT="0" marB="0"/>
                </a:tc>
                <a:tc>
                  <a:txBody>
                    <a:bodyPr/>
                    <a:lstStyle/>
                    <a:p>
                      <a:pPr>
                        <a:spcBef>
                          <a:spcPts val="200"/>
                        </a:spcBef>
                        <a:spcAft>
                          <a:spcPts val="200"/>
                        </a:spcAft>
                      </a:pPr>
                      <a:r>
                        <a:rPr lang="en-US" sz="800" kern="800" dirty="0">
                          <a:effectLst/>
                        </a:rPr>
                        <a:t> </a:t>
                      </a:r>
                      <a:endParaRPr lang="en-MY" sz="800" kern="800" dirty="0">
                        <a:solidFill>
                          <a:srgbClr val="0D0D0D"/>
                        </a:solidFill>
                        <a:effectLst/>
                        <a:latin typeface="Calibri"/>
                        <a:ea typeface="Calibri"/>
                        <a:cs typeface="Times New Roman"/>
                      </a:endParaRPr>
                    </a:p>
                  </a:txBody>
                  <a:tcPr marL="62194" marR="62194" marT="0" marB="0"/>
                </a:tc>
              </a:tr>
            </a:tbl>
          </a:graphicData>
        </a:graphic>
      </p:graphicFrame>
      <p:sp>
        <p:nvSpPr>
          <p:cNvPr id="3" name="Rectangle 1"/>
          <p:cNvSpPr>
            <a:spLocks noChangeArrowheads="1"/>
          </p:cNvSpPr>
          <p:nvPr/>
        </p:nvSpPr>
        <p:spPr bwMode="auto">
          <a:xfrm>
            <a:off x="4160912" y="1412776"/>
            <a:ext cx="1734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May 2015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9255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7130" y="4653136"/>
            <a:ext cx="6356350" cy="584775"/>
          </a:xfrm>
          <a:prstGeom prst="rect">
            <a:avLst/>
          </a:prstGeom>
          <a:noFill/>
        </p:spPr>
        <p:txBody>
          <a:bodyPr wrap="square" rtlCol="0">
            <a:spAutoFit/>
          </a:bodyPr>
          <a:lstStyle/>
          <a:p>
            <a:r>
              <a:rPr lang="en-US" sz="3200" dirty="0" smtClean="0">
                <a:latin typeface="Calibri" pitchFamily="34" charset="0"/>
                <a:cs typeface="Calibri" pitchFamily="34" charset="0"/>
              </a:rPr>
              <a:t>4.0 PROPOSED FEE &amp; SHARING RATIO</a:t>
            </a:r>
            <a:endParaRPr lang="en-MY" sz="3200" b="1" dirty="0">
              <a:latin typeface="Calibri" pitchFamily="34" charset="0"/>
              <a:cs typeface="Calibri" pitchFamily="34" charset="0"/>
            </a:endParaRPr>
          </a:p>
        </p:txBody>
      </p:sp>
      <p:grpSp>
        <p:nvGrpSpPr>
          <p:cNvPr id="2" name="Group 2"/>
          <p:cNvGrpSpPr/>
          <p:nvPr/>
        </p:nvGrpSpPr>
        <p:grpSpPr>
          <a:xfrm>
            <a:off x="660400" y="3008662"/>
            <a:ext cx="866775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21</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3019005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5"/>
          <p:cNvSpPr txBox="1">
            <a:spLocks noChangeArrowheads="1"/>
          </p:cNvSpPr>
          <p:nvPr/>
        </p:nvSpPr>
        <p:spPr bwMode="auto">
          <a:xfrm>
            <a:off x="344488" y="1340768"/>
            <a:ext cx="91845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n-US" sz="1400" dirty="0" smtClean="0">
                <a:latin typeface="Century Gothic" pitchFamily="34" charset="0"/>
                <a:cs typeface="Calibri"/>
              </a:rPr>
              <a:t>Our </a:t>
            </a:r>
            <a:r>
              <a:rPr lang="en-US" sz="1400" dirty="0">
                <a:latin typeface="Century Gothic" pitchFamily="34" charset="0"/>
                <a:cs typeface="Calibri"/>
              </a:rPr>
              <a:t>fees are based on the complexities of the topics, </a:t>
            </a:r>
            <a:r>
              <a:rPr lang="en-US" sz="1400" dirty="0" smtClean="0">
                <a:latin typeface="Century Gothic" pitchFamily="34" charset="0"/>
                <a:cs typeface="Calibri"/>
              </a:rPr>
              <a:t>experience and time </a:t>
            </a:r>
            <a:r>
              <a:rPr lang="en-US" sz="1400" dirty="0">
                <a:latin typeface="Century Gothic" pitchFamily="34" charset="0"/>
                <a:cs typeface="Calibri"/>
              </a:rPr>
              <a:t>spent on the topics by the </a:t>
            </a:r>
            <a:r>
              <a:rPr lang="en-US" sz="1400" dirty="0" smtClean="0">
                <a:latin typeface="Century Gothic" pitchFamily="34" charset="0"/>
                <a:cs typeface="Calibri"/>
              </a:rPr>
              <a:t>speakers as well as cost of printing materials, venue and food. The profit sharing ratio is based on expected responsibilities of the parties.</a:t>
            </a:r>
            <a:endParaRPr lang="en-US" sz="1400" dirty="0">
              <a:latin typeface="Century Gothic" pitchFamily="34" charset="0"/>
              <a:cs typeface="Calibri"/>
            </a:endParaRPr>
          </a:p>
        </p:txBody>
      </p:sp>
      <p:sp>
        <p:nvSpPr>
          <p:cNvPr id="10" name="Rectangle 9"/>
          <p:cNvSpPr/>
          <p:nvPr/>
        </p:nvSpPr>
        <p:spPr>
          <a:xfrm>
            <a:off x="-247650" y="304800"/>
            <a:ext cx="7576914"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PROPOSED FEE &amp; PROFIT SHARING RATIO</a:t>
            </a:r>
          </a:p>
        </p:txBody>
      </p:sp>
      <p:sp>
        <p:nvSpPr>
          <p:cNvPr id="11"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22</a:t>
            </a:fld>
            <a:endParaRPr lang="en-MY" dirty="0"/>
          </a:p>
        </p:txBody>
      </p:sp>
      <p:graphicFrame>
        <p:nvGraphicFramePr>
          <p:cNvPr id="6" name="Table 5"/>
          <p:cNvGraphicFramePr>
            <a:graphicFrameLocks noGrp="1"/>
          </p:cNvGraphicFramePr>
          <p:nvPr>
            <p:extLst>
              <p:ext uri="{D42A27DB-BD31-4B8C-83A1-F6EECF244321}">
                <p14:modId xmlns:p14="http://schemas.microsoft.com/office/powerpoint/2010/main" val="4215936464"/>
              </p:ext>
            </p:extLst>
          </p:nvPr>
        </p:nvGraphicFramePr>
        <p:xfrm>
          <a:off x="416493" y="2088847"/>
          <a:ext cx="9023254" cy="4098909"/>
        </p:xfrm>
        <a:graphic>
          <a:graphicData uri="http://schemas.openxmlformats.org/drawingml/2006/table">
            <a:tbl>
              <a:tblPr/>
              <a:tblGrid>
                <a:gridCol w="432051"/>
                <a:gridCol w="1656184"/>
                <a:gridCol w="792088"/>
                <a:gridCol w="576064"/>
                <a:gridCol w="506013"/>
                <a:gridCol w="736201"/>
                <a:gridCol w="746170"/>
                <a:gridCol w="746170"/>
                <a:gridCol w="819096"/>
                <a:gridCol w="958214"/>
                <a:gridCol w="1055003"/>
              </a:tblGrid>
              <a:tr h="377164">
                <a:tc>
                  <a:txBody>
                    <a:bodyPr/>
                    <a:lstStyle/>
                    <a:p>
                      <a:pPr algn="ctr" rtl="0" fontAlgn="ctr"/>
                      <a:r>
                        <a:rPr lang="en-US" sz="1400" b="1" dirty="0" smtClean="0">
                          <a:solidFill>
                            <a:schemeClr val="bg1"/>
                          </a:solidFill>
                          <a:effectLst/>
                          <a:latin typeface="Century Gothic" panose="020B0502020202020204" pitchFamily="34" charset="0"/>
                        </a:rPr>
                        <a:t>No</a:t>
                      </a:r>
                      <a:endParaRPr lang="en-US" sz="1400" b="1" dirty="0">
                        <a:solidFill>
                          <a:schemeClr val="bg1"/>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Location</a:t>
                      </a: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Per </a:t>
                      </a:r>
                      <a:r>
                        <a:rPr lang="en-US" sz="1400" b="1" dirty="0" err="1">
                          <a:solidFill>
                            <a:schemeClr val="bg1"/>
                          </a:solidFill>
                          <a:effectLst/>
                          <a:latin typeface="Century Gothic" panose="020B0502020202020204" pitchFamily="34" charset="0"/>
                        </a:rPr>
                        <a:t>pax</a:t>
                      </a:r>
                      <a:endParaRPr lang="en-US" sz="1400" b="1" dirty="0">
                        <a:solidFill>
                          <a:schemeClr val="bg1"/>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smtClean="0">
                          <a:solidFill>
                            <a:schemeClr val="bg1"/>
                          </a:solidFill>
                          <a:effectLst/>
                          <a:latin typeface="Century Gothic" panose="020B0502020202020204" pitchFamily="34" charset="0"/>
                        </a:rPr>
                        <a:t>Cost</a:t>
                      </a:r>
                      <a:endParaRPr lang="en-US" sz="1400" b="1" dirty="0">
                        <a:solidFill>
                          <a:schemeClr val="bg1"/>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Profit</a:t>
                      </a: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smtClean="0">
                          <a:solidFill>
                            <a:schemeClr val="bg1"/>
                          </a:solidFill>
                          <a:effectLst/>
                          <a:latin typeface="Century Gothic" panose="020B0502020202020204" pitchFamily="34" charset="0"/>
                        </a:rPr>
                        <a:t>AMCAF</a:t>
                      </a:r>
                    </a:p>
                    <a:p>
                      <a:pPr algn="ctr" rtl="0" fontAlgn="ctr"/>
                      <a:r>
                        <a:rPr lang="en-US" sz="1400" b="1" dirty="0" smtClean="0">
                          <a:solidFill>
                            <a:schemeClr val="bg1"/>
                          </a:solidFill>
                          <a:effectLst/>
                          <a:latin typeface="Century Gothic" panose="020B0502020202020204" pitchFamily="34" charset="0"/>
                        </a:rPr>
                        <a:t>(25%)</a:t>
                      </a:r>
                      <a:endParaRPr lang="en-US" sz="1400" b="1" dirty="0">
                        <a:solidFill>
                          <a:schemeClr val="bg1"/>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smtClean="0">
                          <a:solidFill>
                            <a:schemeClr val="bg1"/>
                          </a:solidFill>
                          <a:effectLst/>
                          <a:latin typeface="Century Gothic" panose="020B0502020202020204" pitchFamily="34" charset="0"/>
                        </a:rPr>
                        <a:t>SALIHIN</a:t>
                      </a:r>
                    </a:p>
                    <a:p>
                      <a:pPr algn="ctr" rtl="0" fontAlgn="ctr"/>
                      <a:r>
                        <a:rPr lang="en-US" sz="1400" b="1" dirty="0" smtClean="0">
                          <a:solidFill>
                            <a:schemeClr val="bg1"/>
                          </a:solidFill>
                          <a:effectLst/>
                          <a:latin typeface="Century Gothic" panose="020B0502020202020204" pitchFamily="34" charset="0"/>
                        </a:rPr>
                        <a:t>(75%)</a:t>
                      </a:r>
                      <a:endParaRPr lang="en-US" sz="1400" b="1" dirty="0">
                        <a:solidFill>
                          <a:schemeClr val="bg1"/>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err="1">
                          <a:solidFill>
                            <a:schemeClr val="bg1"/>
                          </a:solidFill>
                          <a:effectLst/>
                          <a:latin typeface="Century Gothic" panose="020B0502020202020204" pitchFamily="34" charset="0"/>
                        </a:rPr>
                        <a:t>Pax</a:t>
                      </a:r>
                      <a:r>
                        <a:rPr lang="en-US" sz="1400" b="1" dirty="0">
                          <a:solidFill>
                            <a:schemeClr val="bg1"/>
                          </a:solidFill>
                          <a:effectLst/>
                          <a:latin typeface="Century Gothic" panose="020B0502020202020204" pitchFamily="34" charset="0"/>
                        </a:rPr>
                        <a:t> per Session</a:t>
                      </a: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No. of Sessions</a:t>
                      </a: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Profit AMCAF</a:t>
                      </a: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c>
                  <a:txBody>
                    <a:bodyPr/>
                    <a:lstStyle/>
                    <a:p>
                      <a:pPr algn="ctr" rtl="0" fontAlgn="ctr"/>
                      <a:r>
                        <a:rPr lang="en-US" sz="1400" b="1" dirty="0">
                          <a:solidFill>
                            <a:schemeClr val="bg1"/>
                          </a:solidFill>
                          <a:effectLst/>
                          <a:latin typeface="Century Gothic" panose="020B0502020202020204" pitchFamily="34" charset="0"/>
                        </a:rPr>
                        <a:t>Profit </a:t>
                      </a:r>
                      <a:endParaRPr lang="en-US" sz="1400" b="1" dirty="0" smtClean="0">
                        <a:solidFill>
                          <a:schemeClr val="bg1"/>
                        </a:solidFill>
                        <a:effectLst/>
                        <a:latin typeface="Century Gothic" panose="020B0502020202020204" pitchFamily="34" charset="0"/>
                      </a:endParaRPr>
                    </a:p>
                    <a:p>
                      <a:pPr algn="ctr" rtl="0" fontAlgn="ctr"/>
                      <a:r>
                        <a:rPr lang="en-US" sz="1400" b="1" dirty="0" smtClean="0">
                          <a:solidFill>
                            <a:schemeClr val="bg1"/>
                          </a:solidFill>
                          <a:effectLst/>
                          <a:latin typeface="Century Gothic" panose="020B0502020202020204" pitchFamily="34" charset="0"/>
                        </a:rPr>
                        <a:t>SALIHIN</a:t>
                      </a:r>
                      <a:endParaRPr lang="en-US" sz="1400" b="1" dirty="0">
                        <a:solidFill>
                          <a:schemeClr val="bg1"/>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66"/>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1</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err="1">
                          <a:solidFill>
                            <a:srgbClr val="000000"/>
                          </a:solidFill>
                          <a:effectLst/>
                          <a:latin typeface="Century Gothic" panose="020B0502020202020204" pitchFamily="34" charset="0"/>
                        </a:rPr>
                        <a:t>Batu</a:t>
                      </a:r>
                      <a:r>
                        <a:rPr lang="en-US" sz="1400" dirty="0">
                          <a:solidFill>
                            <a:srgbClr val="000000"/>
                          </a:solidFill>
                          <a:effectLst/>
                          <a:latin typeface="Century Gothic" panose="020B0502020202020204" pitchFamily="34" charset="0"/>
                        </a:rPr>
                        <a:t> Caves</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2</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KL </a:t>
                      </a:r>
                      <a:r>
                        <a:rPr lang="en-US" sz="1400" dirty="0" err="1">
                          <a:solidFill>
                            <a:srgbClr val="000000"/>
                          </a:solidFill>
                          <a:effectLst/>
                          <a:latin typeface="Century Gothic" panose="020B0502020202020204" pitchFamily="34" charset="0"/>
                        </a:rPr>
                        <a:t>Sentral</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Shah </a:t>
                      </a:r>
                      <a:r>
                        <a:rPr lang="en-US" sz="1400" dirty="0" err="1">
                          <a:solidFill>
                            <a:srgbClr val="000000"/>
                          </a:solidFill>
                          <a:effectLst/>
                          <a:latin typeface="Century Gothic" panose="020B0502020202020204" pitchFamily="34" charset="0"/>
                        </a:rPr>
                        <a:t>Alam</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4</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Johor </a:t>
                      </a:r>
                      <a:r>
                        <a:rPr lang="en-US" sz="1400" dirty="0" err="1">
                          <a:solidFill>
                            <a:srgbClr val="000000"/>
                          </a:solidFill>
                          <a:effectLst/>
                          <a:latin typeface="Century Gothic" panose="020B0502020202020204" pitchFamily="34" charset="0"/>
                        </a:rPr>
                        <a:t>Bharu</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5</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Kuching</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Kota </a:t>
                      </a:r>
                      <a:r>
                        <a:rPr lang="en-US" sz="1400" dirty="0" err="1">
                          <a:solidFill>
                            <a:srgbClr val="000000"/>
                          </a:solidFill>
                          <a:effectLst/>
                          <a:latin typeface="Century Gothic" panose="020B0502020202020204" pitchFamily="34" charset="0"/>
                        </a:rPr>
                        <a:t>Kinabalu</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7</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Kuala </a:t>
                      </a:r>
                      <a:r>
                        <a:rPr lang="en-US" sz="1400" dirty="0" err="1">
                          <a:solidFill>
                            <a:srgbClr val="000000"/>
                          </a:solidFill>
                          <a:effectLst/>
                          <a:latin typeface="Century Gothic" panose="020B0502020202020204" pitchFamily="34" charset="0"/>
                        </a:rPr>
                        <a:t>Terenganu</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err="1">
                          <a:solidFill>
                            <a:srgbClr val="000000"/>
                          </a:solidFill>
                          <a:effectLst/>
                          <a:latin typeface="Century Gothic" panose="020B0502020202020204" pitchFamily="34" charset="0"/>
                        </a:rPr>
                        <a:t>Alor</a:t>
                      </a:r>
                      <a:r>
                        <a:rPr lang="en-US" sz="1400" dirty="0">
                          <a:solidFill>
                            <a:srgbClr val="000000"/>
                          </a:solidFill>
                          <a:effectLst/>
                          <a:latin typeface="Century Gothic" panose="020B0502020202020204" pitchFamily="34" charset="0"/>
                        </a:rPr>
                        <a:t> Star</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40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77164">
                <a:tc>
                  <a:txBody>
                    <a:bodyPr/>
                    <a:lstStyle/>
                    <a:p>
                      <a:pPr algn="ctr" rtl="0" fontAlgn="ctr"/>
                      <a:r>
                        <a:rPr lang="en-US" sz="1400" dirty="0" smtClean="0">
                          <a:solidFill>
                            <a:srgbClr val="000000"/>
                          </a:solidFill>
                          <a:effectLst/>
                          <a:latin typeface="Century Gothic" panose="020B0502020202020204" pitchFamily="34" charset="0"/>
                        </a:rPr>
                        <a:t>9</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Kota </a:t>
                      </a:r>
                      <a:r>
                        <a:rPr lang="en-US" sz="1400" dirty="0" err="1">
                          <a:solidFill>
                            <a:srgbClr val="000000"/>
                          </a:solidFill>
                          <a:effectLst/>
                          <a:latin typeface="Century Gothic" panose="020B0502020202020204" pitchFamily="34" charset="0"/>
                        </a:rPr>
                        <a:t>Bharu</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1000</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175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a:solidFill>
                            <a:srgbClr val="000000"/>
                          </a:solidFill>
                          <a:effectLst/>
                          <a:latin typeface="Century Gothic" panose="020B0502020202020204" pitchFamily="34" charset="0"/>
                        </a:rPr>
                        <a:t>825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206.25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618.75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a:solidFill>
                            <a:srgbClr val="000000"/>
                          </a:solidFill>
                          <a:effectLst/>
                          <a:latin typeface="Century Gothic" panose="020B0502020202020204" pitchFamily="34" charset="0"/>
                        </a:rPr>
                        <a:t>25</a:t>
                      </a: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smtClean="0">
                          <a:solidFill>
                            <a:srgbClr val="000000"/>
                          </a:solidFill>
                          <a:effectLst/>
                          <a:latin typeface="Century Gothic" panose="020B0502020202020204" pitchFamily="34" charset="0"/>
                        </a:rPr>
                        <a:t>26</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dirty="0" smtClean="0">
                          <a:solidFill>
                            <a:srgbClr val="000000"/>
                          </a:solidFill>
                          <a:effectLst/>
                          <a:latin typeface="Century Gothic" panose="020B0502020202020204" pitchFamily="34" charset="0"/>
                        </a:rPr>
                        <a:t>134,063</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400" dirty="0" smtClean="0">
                          <a:solidFill>
                            <a:srgbClr val="000000"/>
                          </a:solidFill>
                          <a:effectLst/>
                          <a:latin typeface="Century Gothic" panose="020B0502020202020204" pitchFamily="34" charset="0"/>
                        </a:rPr>
                        <a:t>402,188</a:t>
                      </a:r>
                      <a:endParaRPr lang="en-US" sz="1400"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277713">
                <a:tc>
                  <a:txBody>
                    <a:bodyPr/>
                    <a:lstStyle/>
                    <a:p>
                      <a:pPr algn="l" rtl="0" fontAlgn="b"/>
                      <a:endParaRPr lang="en-US" sz="1400" dirty="0">
                        <a:solidFill>
                          <a:srgbClr val="000000"/>
                        </a:solidFill>
                        <a:effectLst/>
                        <a:latin typeface="Century Gothic" panose="020B0502020202020204" pitchFamily="34" charset="0"/>
                      </a:endParaRPr>
                    </a:p>
                  </a:txBody>
                  <a:tcPr marL="19644" marR="19644" marT="0" marB="0" anchor="ctr">
                    <a:lnL w="12700" cap="flat" cmpd="sng" algn="ctr">
                      <a:solidFill>
                        <a:schemeClr val="tx1"/>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l" rtl="0" fontAlgn="b"/>
                      <a:endParaRPr lang="en-US" sz="1400" dirty="0">
                        <a:solidFill>
                          <a:srgbClr val="000000"/>
                        </a:solidFill>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0" fontAlgn="b"/>
                      <a:endParaRPr lang="en-US" sz="1200" dirty="0">
                        <a:effectLst/>
                      </a:endParaRPr>
                    </a:p>
                  </a:txBody>
                  <a:tcPr marL="19644" marR="19644"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en-US" sz="1400" dirty="0">
                        <a:effectLst/>
                        <a:latin typeface="Century Gothic" panose="020B0502020202020204" pitchFamily="34" charset="0"/>
                      </a:endParaRPr>
                    </a:p>
                  </a:txBody>
                  <a:tcPr marL="19644" marR="19644" marT="0" marB="0" anchor="ctr">
                    <a:lnL w="9525" cap="flat" cmpd="sng" algn="ctr">
                      <a:solidFill>
                        <a:srgbClr val="CCCCCC"/>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1" dirty="0" smtClean="0">
                          <a:solidFill>
                            <a:srgbClr val="000000"/>
                          </a:solidFill>
                          <a:effectLst/>
                          <a:latin typeface="Century Gothic" panose="020B0502020202020204" pitchFamily="34" charset="0"/>
                        </a:rPr>
                        <a:t>1,206,563</a:t>
                      </a:r>
                      <a:endParaRPr lang="en-US" sz="1400" b="1"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en-US" sz="1400" b="1" dirty="0" smtClean="0">
                          <a:solidFill>
                            <a:srgbClr val="000000"/>
                          </a:solidFill>
                          <a:effectLst/>
                          <a:latin typeface="Century Gothic" panose="020B0502020202020204" pitchFamily="34" charset="0"/>
                        </a:rPr>
                        <a:t>   3,619,688</a:t>
                      </a:r>
                      <a:endParaRPr lang="en-US" sz="1400" b="1" dirty="0">
                        <a:solidFill>
                          <a:srgbClr val="000000"/>
                        </a:solidFill>
                        <a:effectLst/>
                        <a:latin typeface="Century Gothic" panose="020B0502020202020204" pitchFamily="34" charset="0"/>
                      </a:endParaRPr>
                    </a:p>
                  </a:txBody>
                  <a:tcPr marL="19644" marR="19644"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rgbClr val="CCCCCC"/>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14" name="TextBox 13"/>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493267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19935713"/>
              </p:ext>
            </p:extLst>
          </p:nvPr>
        </p:nvGraphicFramePr>
        <p:xfrm>
          <a:off x="1208584" y="1556792"/>
          <a:ext cx="6264696" cy="2572130"/>
        </p:xfrm>
        <a:graphic>
          <a:graphicData uri="http://schemas.openxmlformats.org/drawingml/2006/table">
            <a:tbl>
              <a:tblPr>
                <a:tableStyleId>{69CF1AB2-1976-4502-BF36-3FF5EA218861}</a:tableStyleId>
              </a:tblPr>
              <a:tblGrid>
                <a:gridCol w="2320820"/>
                <a:gridCol w="982384"/>
                <a:gridCol w="2961492"/>
              </a:tblGrid>
              <a:tr h="423949">
                <a:tc>
                  <a:txBody>
                    <a:bodyPr/>
                    <a:lstStyle/>
                    <a:p>
                      <a:pPr rtl="0" fontAlgn="b"/>
                      <a:r>
                        <a:rPr lang="en-MY" sz="1400" dirty="0">
                          <a:effectLst/>
                        </a:rPr>
                        <a:t>Breakdown of Revenue</a:t>
                      </a:r>
                      <a:endParaRPr lang="en-MY" sz="1400" b="1" dirty="0">
                        <a:solidFill>
                          <a:srgbClr val="000000"/>
                        </a:solidFill>
                        <a:effectLst/>
                        <a:latin typeface="calibri"/>
                      </a:endParaRPr>
                    </a:p>
                  </a:txBody>
                  <a:tcPr marL="22081" marR="22081" marT="0" marB="0" anchor="b"/>
                </a:tc>
                <a:tc>
                  <a:txBody>
                    <a:bodyPr/>
                    <a:lstStyle/>
                    <a:p>
                      <a:pPr algn="ctr" rtl="0" fontAlgn="ctr"/>
                      <a:r>
                        <a:rPr lang="en-US" sz="1400" dirty="0" smtClean="0">
                          <a:effectLst/>
                        </a:rPr>
                        <a:t>Per </a:t>
                      </a:r>
                      <a:r>
                        <a:rPr lang="en-US" sz="1400" dirty="0" err="1" smtClean="0">
                          <a:effectLst/>
                        </a:rPr>
                        <a:t>Pax</a:t>
                      </a:r>
                      <a:r>
                        <a:rPr lang="en-US" sz="1400" dirty="0" smtClean="0">
                          <a:effectLst/>
                        </a:rPr>
                        <a:t> (RM)</a:t>
                      </a:r>
                      <a:endParaRPr lang="en-MY" sz="1400" b="1" dirty="0">
                        <a:solidFill>
                          <a:srgbClr val="000000"/>
                        </a:solidFill>
                        <a:effectLst/>
                        <a:latin typeface="calibri"/>
                      </a:endParaRPr>
                    </a:p>
                  </a:txBody>
                  <a:tcPr marL="22081" marR="22081" marT="0" marB="0" anchor="ctr"/>
                </a:tc>
                <a:tc>
                  <a:txBody>
                    <a:bodyPr/>
                    <a:lstStyle/>
                    <a:p>
                      <a:pPr algn="ctr" rtl="0" fontAlgn="ctr"/>
                      <a:r>
                        <a:rPr lang="en-MY" sz="1400" dirty="0">
                          <a:effectLst/>
                        </a:rPr>
                        <a:t>RM</a:t>
                      </a:r>
                      <a:endParaRPr lang="en-MY" sz="1400" b="1" dirty="0">
                        <a:solidFill>
                          <a:srgbClr val="000000"/>
                        </a:solidFill>
                        <a:effectLst/>
                        <a:latin typeface="calibri"/>
                      </a:endParaRPr>
                    </a:p>
                  </a:txBody>
                  <a:tcPr marL="22081" marR="22081" marT="0" marB="0" anchor="ctr"/>
                </a:tc>
              </a:tr>
              <a:tr h="306883">
                <a:tc>
                  <a:txBody>
                    <a:bodyPr/>
                    <a:lstStyle/>
                    <a:p>
                      <a:pPr rtl="0" fontAlgn="b"/>
                      <a:r>
                        <a:rPr lang="en-MY" sz="1400">
                          <a:effectLst/>
                        </a:rPr>
                        <a:t>Total Revenue:</a:t>
                      </a:r>
                      <a:endParaRPr lang="en-MY" sz="1400">
                        <a:solidFill>
                          <a:srgbClr val="000000"/>
                        </a:solidFill>
                        <a:effectLst/>
                        <a:latin typeface="calibri"/>
                      </a:endParaRPr>
                    </a:p>
                  </a:txBody>
                  <a:tcPr marL="22081" marR="22081" marT="0" marB="0" anchor="b"/>
                </a:tc>
                <a:tc>
                  <a:txBody>
                    <a:bodyPr/>
                    <a:lstStyle/>
                    <a:p>
                      <a:pPr algn="ctr" rtl="0" fontAlgn="ctr"/>
                      <a:endParaRPr lang="en-MY" sz="1400"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5,850,000</a:t>
                      </a:r>
                      <a:endParaRPr lang="en-MY" sz="1400" dirty="0">
                        <a:solidFill>
                          <a:srgbClr val="000000"/>
                        </a:solidFill>
                        <a:effectLst/>
                        <a:latin typeface="calibri"/>
                      </a:endParaRPr>
                    </a:p>
                  </a:txBody>
                  <a:tcPr marL="22081" marR="22081" marT="0" marB="0" anchor="ctr"/>
                </a:tc>
              </a:tr>
              <a:tr h="306883">
                <a:tc>
                  <a:txBody>
                    <a:bodyPr/>
                    <a:lstStyle/>
                    <a:p>
                      <a:pPr rtl="0" fontAlgn="b"/>
                      <a:r>
                        <a:rPr lang="en-MY" sz="1400" dirty="0">
                          <a:effectLst/>
                        </a:rPr>
                        <a:t>Cost (Catering):</a:t>
                      </a:r>
                      <a:endParaRPr lang="en-MY" sz="1400" dirty="0">
                        <a:solidFill>
                          <a:srgbClr val="000000"/>
                        </a:solidFill>
                        <a:effectLst/>
                        <a:latin typeface="calibri"/>
                      </a:endParaRPr>
                    </a:p>
                  </a:txBody>
                  <a:tcPr marL="22081" marR="22081" marT="0" marB="0" anchor="b"/>
                </a:tc>
                <a:tc>
                  <a:txBody>
                    <a:bodyPr/>
                    <a:lstStyle/>
                    <a:p>
                      <a:pPr algn="ctr" rtl="0" fontAlgn="ctr"/>
                      <a:r>
                        <a:rPr lang="en-US" sz="1400" dirty="0" smtClean="0">
                          <a:effectLst/>
                        </a:rPr>
                        <a:t>50</a:t>
                      </a:r>
                      <a:endParaRPr lang="en-MY" sz="1400"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292,500</a:t>
                      </a:r>
                      <a:endParaRPr lang="en-MY" sz="1400" dirty="0">
                        <a:solidFill>
                          <a:srgbClr val="000000"/>
                        </a:solidFill>
                        <a:effectLst/>
                        <a:latin typeface="calibri"/>
                      </a:endParaRPr>
                    </a:p>
                  </a:txBody>
                  <a:tcPr marL="22081" marR="22081" marT="0" marB="0" anchor="ctr"/>
                </a:tc>
              </a:tr>
              <a:tr h="306883">
                <a:tc>
                  <a:txBody>
                    <a:bodyPr/>
                    <a:lstStyle/>
                    <a:p>
                      <a:pPr rtl="0" fontAlgn="b"/>
                      <a:r>
                        <a:rPr lang="en-MY" sz="1400" dirty="0">
                          <a:effectLst/>
                        </a:rPr>
                        <a:t>Cost (Material):</a:t>
                      </a:r>
                      <a:endParaRPr lang="en-MY" sz="1400" dirty="0">
                        <a:solidFill>
                          <a:srgbClr val="000000"/>
                        </a:solidFill>
                        <a:effectLst/>
                        <a:latin typeface="calibri"/>
                      </a:endParaRPr>
                    </a:p>
                  </a:txBody>
                  <a:tcPr marL="22081" marR="22081" marT="0" marB="0" anchor="b"/>
                </a:tc>
                <a:tc>
                  <a:txBody>
                    <a:bodyPr/>
                    <a:lstStyle/>
                    <a:p>
                      <a:pPr algn="ctr" rtl="0" fontAlgn="ctr"/>
                      <a:r>
                        <a:rPr lang="en-US" sz="1400" dirty="0" smtClean="0">
                          <a:effectLst/>
                        </a:rPr>
                        <a:t>50</a:t>
                      </a:r>
                      <a:endParaRPr lang="en-MY" sz="1400"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292,500</a:t>
                      </a:r>
                      <a:endParaRPr lang="en-MY" sz="1400" dirty="0">
                        <a:solidFill>
                          <a:srgbClr val="000000"/>
                        </a:solidFill>
                        <a:effectLst/>
                        <a:latin typeface="calibri"/>
                      </a:endParaRPr>
                    </a:p>
                  </a:txBody>
                  <a:tcPr marL="22081" marR="22081" marT="0" marB="0" anchor="ctr"/>
                </a:tc>
              </a:tr>
              <a:tr h="306883">
                <a:tc>
                  <a:txBody>
                    <a:bodyPr/>
                    <a:lstStyle/>
                    <a:p>
                      <a:pPr rtl="0" fontAlgn="b"/>
                      <a:r>
                        <a:rPr lang="en-MY" sz="1400" dirty="0">
                          <a:effectLst/>
                        </a:rPr>
                        <a:t>Cost Venue</a:t>
                      </a:r>
                      <a:endParaRPr lang="en-MY" sz="1400" dirty="0">
                        <a:solidFill>
                          <a:srgbClr val="000000"/>
                        </a:solidFill>
                        <a:effectLst/>
                        <a:latin typeface="calibri"/>
                      </a:endParaRPr>
                    </a:p>
                  </a:txBody>
                  <a:tcPr marL="22081" marR="22081" marT="0" marB="0" anchor="b"/>
                </a:tc>
                <a:tc>
                  <a:txBody>
                    <a:bodyPr/>
                    <a:lstStyle/>
                    <a:p>
                      <a:pPr algn="ctr" rtl="0" fontAlgn="ctr"/>
                      <a:r>
                        <a:rPr lang="en-US" sz="1400" dirty="0" smtClean="0">
                          <a:effectLst/>
                        </a:rPr>
                        <a:t>75</a:t>
                      </a:r>
                      <a:endParaRPr lang="en-MY" sz="1400" dirty="0">
                        <a:solidFill>
                          <a:srgbClr val="000000"/>
                        </a:solidFill>
                        <a:effectLst/>
                        <a:latin typeface="calibri"/>
                      </a:endParaRPr>
                    </a:p>
                  </a:txBody>
                  <a:tcPr marL="22081" marR="22081" marT="0" marB="0" anchor="ctr"/>
                </a:tc>
                <a:tc>
                  <a:txBody>
                    <a:bodyPr/>
                    <a:lstStyle/>
                    <a:p>
                      <a:pPr algn="ctr" rtl="0" fontAlgn="ctr"/>
                      <a:r>
                        <a:rPr lang="en-US" sz="1400" dirty="0" smtClean="0">
                          <a:effectLst/>
                        </a:rPr>
                        <a:t>438,750</a:t>
                      </a:r>
                      <a:endParaRPr lang="en-MY" sz="1400" dirty="0">
                        <a:solidFill>
                          <a:srgbClr val="000000"/>
                        </a:solidFill>
                        <a:effectLst/>
                        <a:latin typeface="calibri"/>
                      </a:endParaRPr>
                    </a:p>
                  </a:txBody>
                  <a:tcPr marL="22081" marR="22081" marT="0" marB="0" anchor="ctr"/>
                </a:tc>
              </a:tr>
              <a:tr h="306883">
                <a:tc>
                  <a:txBody>
                    <a:bodyPr/>
                    <a:lstStyle/>
                    <a:p>
                      <a:pPr rtl="0" fontAlgn="b"/>
                      <a:r>
                        <a:rPr lang="en-MY" sz="1400" dirty="0">
                          <a:effectLst/>
                        </a:rPr>
                        <a:t>Profit</a:t>
                      </a:r>
                      <a:endParaRPr lang="en-MY" sz="1400" b="1" dirty="0">
                        <a:solidFill>
                          <a:srgbClr val="000000"/>
                        </a:solidFill>
                        <a:effectLst/>
                        <a:latin typeface="calibri"/>
                      </a:endParaRPr>
                    </a:p>
                  </a:txBody>
                  <a:tcPr marL="22081" marR="22081" marT="0" marB="0" anchor="b"/>
                </a:tc>
                <a:tc>
                  <a:txBody>
                    <a:bodyPr/>
                    <a:lstStyle/>
                    <a:p>
                      <a:pPr algn="ctr" rtl="0" fontAlgn="ctr"/>
                      <a:endParaRPr lang="en-MY" sz="1400" b="1"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4,826,250</a:t>
                      </a:r>
                      <a:endParaRPr lang="en-MY" sz="1400" b="1" dirty="0">
                        <a:solidFill>
                          <a:srgbClr val="000000"/>
                        </a:solidFill>
                        <a:effectLst/>
                        <a:latin typeface="calibri"/>
                      </a:endParaRPr>
                    </a:p>
                  </a:txBody>
                  <a:tcPr marL="22081" marR="22081" marT="0" marB="0" anchor="ctr"/>
                </a:tc>
              </a:tr>
              <a:tr h="306883">
                <a:tc>
                  <a:txBody>
                    <a:bodyPr/>
                    <a:lstStyle/>
                    <a:p>
                      <a:pPr rtl="0" fontAlgn="b"/>
                      <a:r>
                        <a:rPr lang="en-MY" sz="1400">
                          <a:effectLst/>
                        </a:rPr>
                        <a:t>Profit to AMCAF:</a:t>
                      </a:r>
                      <a:endParaRPr lang="en-MY" sz="1400" b="1">
                        <a:solidFill>
                          <a:srgbClr val="000000"/>
                        </a:solidFill>
                        <a:effectLst/>
                        <a:latin typeface="calibri"/>
                      </a:endParaRPr>
                    </a:p>
                  </a:txBody>
                  <a:tcPr marL="22081" marR="22081" marT="0" marB="0" anchor="b"/>
                </a:tc>
                <a:tc>
                  <a:txBody>
                    <a:bodyPr/>
                    <a:lstStyle/>
                    <a:p>
                      <a:pPr algn="ctr" rtl="0" fontAlgn="ctr"/>
                      <a:endParaRPr lang="en-MY" sz="1400" b="1"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1,206,563</a:t>
                      </a:r>
                      <a:endParaRPr lang="en-MY" sz="1400" b="1" dirty="0">
                        <a:solidFill>
                          <a:srgbClr val="000000"/>
                        </a:solidFill>
                        <a:effectLst/>
                        <a:latin typeface="calibri"/>
                      </a:endParaRPr>
                    </a:p>
                  </a:txBody>
                  <a:tcPr marL="22081" marR="22081" marT="0" marB="0" anchor="ctr"/>
                </a:tc>
              </a:tr>
              <a:tr h="306883">
                <a:tc>
                  <a:txBody>
                    <a:bodyPr/>
                    <a:lstStyle/>
                    <a:p>
                      <a:pPr rtl="0" fontAlgn="b"/>
                      <a:r>
                        <a:rPr lang="en-MY" sz="1400">
                          <a:effectLst/>
                        </a:rPr>
                        <a:t>Profit to SALIHIN</a:t>
                      </a:r>
                      <a:endParaRPr lang="en-MY" sz="1400" b="1">
                        <a:solidFill>
                          <a:srgbClr val="000000"/>
                        </a:solidFill>
                        <a:effectLst/>
                        <a:latin typeface="calibri"/>
                      </a:endParaRPr>
                    </a:p>
                  </a:txBody>
                  <a:tcPr marL="22081" marR="22081" marT="0" marB="0" anchor="b"/>
                </a:tc>
                <a:tc>
                  <a:txBody>
                    <a:bodyPr/>
                    <a:lstStyle/>
                    <a:p>
                      <a:pPr algn="ctr" rtl="0" fontAlgn="ctr"/>
                      <a:endParaRPr lang="en-MY" sz="1400" b="1" dirty="0">
                        <a:solidFill>
                          <a:srgbClr val="000000"/>
                        </a:solidFill>
                        <a:effectLst/>
                        <a:latin typeface="calibri"/>
                      </a:endParaRPr>
                    </a:p>
                  </a:txBody>
                  <a:tcPr marL="22081" marR="22081" marT="0" marB="0" anchor="ctr"/>
                </a:tc>
                <a:tc>
                  <a:txBody>
                    <a:bodyPr/>
                    <a:lstStyle/>
                    <a:p>
                      <a:pPr algn="ctr" rtl="0" fontAlgn="ctr"/>
                      <a:r>
                        <a:rPr lang="en-MY" sz="1400" dirty="0" smtClean="0">
                          <a:effectLst/>
                        </a:rPr>
                        <a:t>3,619,688</a:t>
                      </a:r>
                      <a:endParaRPr lang="en-MY" sz="1400" b="1" dirty="0">
                        <a:solidFill>
                          <a:srgbClr val="000000"/>
                        </a:solidFill>
                        <a:effectLst/>
                        <a:latin typeface="calibri"/>
                      </a:endParaRPr>
                    </a:p>
                  </a:txBody>
                  <a:tcPr marL="22081" marR="22081" marT="0" marB="0" anchor="ctr"/>
                </a:tc>
              </a:tr>
            </a:tbl>
          </a:graphicData>
        </a:graphic>
      </p:graphicFrame>
      <p:sp>
        <p:nvSpPr>
          <p:cNvPr id="4" name="Rectangle 3"/>
          <p:cNvSpPr/>
          <p:nvPr/>
        </p:nvSpPr>
        <p:spPr>
          <a:xfrm>
            <a:off x="-247650" y="304800"/>
            <a:ext cx="7576914"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PROPOSED FEE &amp; PROFIT SHARING RATIO</a:t>
            </a:r>
          </a:p>
        </p:txBody>
      </p:sp>
      <p:graphicFrame>
        <p:nvGraphicFramePr>
          <p:cNvPr id="6" name="Table 5"/>
          <p:cNvGraphicFramePr>
            <a:graphicFrameLocks noGrp="1"/>
          </p:cNvGraphicFramePr>
          <p:nvPr>
            <p:extLst>
              <p:ext uri="{D42A27DB-BD31-4B8C-83A1-F6EECF244321}">
                <p14:modId xmlns:p14="http://schemas.microsoft.com/office/powerpoint/2010/main" val="3852013253"/>
              </p:ext>
            </p:extLst>
          </p:nvPr>
        </p:nvGraphicFramePr>
        <p:xfrm>
          <a:off x="1208584" y="4293096"/>
          <a:ext cx="6264696" cy="2210996"/>
        </p:xfrm>
        <a:graphic>
          <a:graphicData uri="http://schemas.openxmlformats.org/drawingml/2006/table">
            <a:tbl>
              <a:tblPr>
                <a:tableStyleId>{3C2FFA5D-87B4-456A-9821-1D502468CF0F}</a:tableStyleId>
              </a:tblPr>
              <a:tblGrid>
                <a:gridCol w="4742907"/>
                <a:gridCol w="1521789"/>
              </a:tblGrid>
              <a:tr h="370782">
                <a:tc>
                  <a:txBody>
                    <a:bodyPr/>
                    <a:lstStyle/>
                    <a:p>
                      <a:pPr rtl="0" fontAlgn="b"/>
                      <a:r>
                        <a:rPr lang="en-MY" sz="1400" dirty="0">
                          <a:effectLst/>
                        </a:rPr>
                        <a:t>Total No. of Training Centres</a:t>
                      </a:r>
                      <a:endParaRPr lang="en-MY" sz="1400" b="1" dirty="0">
                        <a:solidFill>
                          <a:srgbClr val="000000"/>
                        </a:solidFill>
                        <a:effectLst/>
                        <a:latin typeface="calibri"/>
                      </a:endParaRPr>
                    </a:p>
                  </a:txBody>
                  <a:tcPr marL="65014" marR="65014" marT="0" marB="0" anchor="b"/>
                </a:tc>
                <a:tc>
                  <a:txBody>
                    <a:bodyPr/>
                    <a:lstStyle/>
                    <a:p>
                      <a:pPr algn="r" rtl="0" fontAlgn="b"/>
                      <a:r>
                        <a:rPr lang="en-MY" sz="1400">
                          <a:effectLst/>
                        </a:rPr>
                        <a:t>9</a:t>
                      </a:r>
                      <a:endParaRPr lang="en-MY" sz="1400">
                        <a:solidFill>
                          <a:srgbClr val="000000"/>
                        </a:solidFill>
                        <a:effectLst/>
                        <a:latin typeface="calibri"/>
                      </a:endParaRPr>
                    </a:p>
                  </a:txBody>
                  <a:tcPr marL="65014" marR="65014" marT="0" marB="0" anchor="b"/>
                </a:tc>
              </a:tr>
              <a:tr h="45857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MY" sz="1400" dirty="0" smtClean="0">
                          <a:effectLst/>
                        </a:rPr>
                        <a:t>No. of Training Sessions</a:t>
                      </a:r>
                      <a:r>
                        <a:rPr lang="en-MY" sz="1400" baseline="0" dirty="0" smtClean="0">
                          <a:effectLst/>
                        </a:rPr>
                        <a:t> Per Centre for 3 Months</a:t>
                      </a:r>
                      <a:endParaRPr lang="en-MY" sz="1400" b="1" dirty="0" smtClean="0">
                        <a:solidFill>
                          <a:srgbClr val="000000"/>
                        </a:solidFill>
                        <a:effectLst/>
                        <a:latin typeface="calibri"/>
                      </a:endParaRPr>
                    </a:p>
                  </a:txBody>
                  <a:tcPr marL="65014" marR="65014" marT="0" marB="0" anchor="b"/>
                </a:tc>
                <a:tc>
                  <a:txBody>
                    <a:bodyPr/>
                    <a:lstStyle/>
                    <a:p>
                      <a:pPr algn="r" rtl="0" fontAlgn="b"/>
                      <a:r>
                        <a:rPr lang="en-US" sz="1400" dirty="0" smtClean="0">
                          <a:effectLst/>
                        </a:rPr>
                        <a:t>                               26</a:t>
                      </a:r>
                      <a:endParaRPr lang="en-MY" sz="1400" dirty="0">
                        <a:effectLst/>
                      </a:endParaRPr>
                    </a:p>
                  </a:txBody>
                  <a:tcPr marL="65014" marR="65014" marT="0" marB="0" anchor="b"/>
                </a:tc>
              </a:tr>
              <a:tr h="370782">
                <a:tc>
                  <a:txBody>
                    <a:bodyPr/>
                    <a:lstStyle/>
                    <a:p>
                      <a:pPr rtl="0" fontAlgn="b"/>
                      <a:r>
                        <a:rPr lang="en-MY" sz="1400" dirty="0">
                          <a:effectLst/>
                        </a:rPr>
                        <a:t>Total No. of Training </a:t>
                      </a:r>
                      <a:r>
                        <a:rPr lang="en-MY" sz="1400" dirty="0" smtClean="0">
                          <a:effectLst/>
                        </a:rPr>
                        <a:t>Sessions Across Centre</a:t>
                      </a:r>
                      <a:endParaRPr lang="en-MY" sz="1400" b="1" dirty="0">
                        <a:solidFill>
                          <a:srgbClr val="000000"/>
                        </a:solidFill>
                        <a:effectLst/>
                        <a:latin typeface="calibri"/>
                      </a:endParaRPr>
                    </a:p>
                  </a:txBody>
                  <a:tcPr marL="65014" marR="65014" marT="0" marB="0" anchor="b"/>
                </a:tc>
                <a:tc>
                  <a:txBody>
                    <a:bodyPr/>
                    <a:lstStyle/>
                    <a:p>
                      <a:pPr algn="r" rtl="0" fontAlgn="b"/>
                      <a:r>
                        <a:rPr lang="en-MY" sz="1400" dirty="0">
                          <a:effectLst/>
                        </a:rPr>
                        <a:t>234</a:t>
                      </a:r>
                      <a:endParaRPr lang="en-MY" sz="1400" dirty="0">
                        <a:solidFill>
                          <a:srgbClr val="000000"/>
                        </a:solidFill>
                        <a:effectLst/>
                        <a:latin typeface="calibri"/>
                      </a:endParaRPr>
                    </a:p>
                  </a:txBody>
                  <a:tcPr marL="65014" marR="65014" marT="0" marB="0" anchor="b"/>
                </a:tc>
              </a:tr>
              <a:tr h="370782">
                <a:tc>
                  <a:txBody>
                    <a:bodyPr/>
                    <a:lstStyle/>
                    <a:p>
                      <a:pPr rtl="0" fontAlgn="b"/>
                      <a:r>
                        <a:rPr lang="en-MY" sz="1400" dirty="0">
                          <a:effectLst/>
                        </a:rPr>
                        <a:t>No. of </a:t>
                      </a:r>
                      <a:r>
                        <a:rPr lang="en-MY" sz="1400" dirty="0" err="1">
                          <a:effectLst/>
                        </a:rPr>
                        <a:t>Pax</a:t>
                      </a:r>
                      <a:r>
                        <a:rPr lang="en-MY" sz="1400" dirty="0">
                          <a:effectLst/>
                        </a:rPr>
                        <a:t> Per Session</a:t>
                      </a:r>
                      <a:endParaRPr lang="en-MY" sz="1400" b="1" dirty="0">
                        <a:solidFill>
                          <a:srgbClr val="000000"/>
                        </a:solidFill>
                        <a:effectLst/>
                        <a:latin typeface="calibri"/>
                      </a:endParaRPr>
                    </a:p>
                  </a:txBody>
                  <a:tcPr marL="65014" marR="65014" marT="0" marB="0" anchor="b"/>
                </a:tc>
                <a:tc>
                  <a:txBody>
                    <a:bodyPr/>
                    <a:lstStyle/>
                    <a:p>
                      <a:pPr algn="r" rtl="0" fontAlgn="b"/>
                      <a:r>
                        <a:rPr lang="en-MY" sz="1400" dirty="0" smtClean="0">
                          <a:effectLst/>
                        </a:rPr>
                        <a:t>25</a:t>
                      </a:r>
                      <a:endParaRPr lang="en-MY" sz="1400" dirty="0">
                        <a:solidFill>
                          <a:srgbClr val="000000"/>
                        </a:solidFill>
                        <a:effectLst/>
                        <a:latin typeface="calibri"/>
                      </a:endParaRPr>
                    </a:p>
                  </a:txBody>
                  <a:tcPr marL="65014" marR="65014" marT="0" marB="0" anchor="b"/>
                </a:tc>
              </a:tr>
              <a:tr h="229285">
                <a:tc>
                  <a:txBody>
                    <a:bodyPr/>
                    <a:lstStyle/>
                    <a:p>
                      <a:pPr rtl="0" fontAlgn="b"/>
                      <a:endParaRPr lang="en-MY" sz="1400" dirty="0" smtClean="0">
                        <a:effectLst/>
                      </a:endParaRPr>
                    </a:p>
                    <a:p>
                      <a:pPr rtl="0" fontAlgn="b"/>
                      <a:r>
                        <a:rPr lang="en-MY" sz="1400" dirty="0" smtClean="0">
                          <a:effectLst/>
                        </a:rPr>
                        <a:t>Total </a:t>
                      </a:r>
                      <a:r>
                        <a:rPr lang="en-MY" sz="1400" dirty="0" err="1">
                          <a:effectLst/>
                        </a:rPr>
                        <a:t>Pax</a:t>
                      </a:r>
                      <a:r>
                        <a:rPr lang="en-MY" sz="1400" dirty="0">
                          <a:effectLst/>
                        </a:rPr>
                        <a:t> </a:t>
                      </a:r>
                      <a:r>
                        <a:rPr lang="en-MY" sz="1400" dirty="0" smtClean="0">
                          <a:effectLst/>
                        </a:rPr>
                        <a:t>Trained</a:t>
                      </a:r>
                    </a:p>
                    <a:p>
                      <a:pPr rtl="0" fontAlgn="b"/>
                      <a:endParaRPr lang="en-MY" sz="1400" b="1" dirty="0">
                        <a:solidFill>
                          <a:srgbClr val="000000"/>
                        </a:solidFill>
                        <a:effectLst/>
                        <a:latin typeface="calibri"/>
                      </a:endParaRPr>
                    </a:p>
                  </a:txBody>
                  <a:tcPr marL="65014" marR="65014" marT="0" marB="0" anchor="b"/>
                </a:tc>
                <a:tc>
                  <a:txBody>
                    <a:bodyPr/>
                    <a:lstStyle/>
                    <a:p>
                      <a:pPr algn="r" rtl="0" fontAlgn="b"/>
                      <a:r>
                        <a:rPr lang="en-US" sz="1400" dirty="0" smtClean="0">
                          <a:effectLst/>
                        </a:rPr>
                        <a:t>5,850</a:t>
                      </a:r>
                      <a:endParaRPr lang="en-MY" sz="1400" dirty="0">
                        <a:solidFill>
                          <a:srgbClr val="000000"/>
                        </a:solidFill>
                        <a:effectLst/>
                        <a:latin typeface="calibri"/>
                      </a:endParaRPr>
                    </a:p>
                  </a:txBody>
                  <a:tcPr marL="65014" marR="65014" marT="0" marB="0" anchor="b"/>
                </a:tc>
              </a:tr>
            </a:tbl>
          </a:graphicData>
        </a:graphic>
      </p:graphicFrame>
    </p:spTree>
    <p:extLst>
      <p:ext uri="{BB962C8B-B14F-4D97-AF65-F5344CB8AC3E}">
        <p14:creationId xmlns:p14="http://schemas.microsoft.com/office/powerpoint/2010/main" val="1193446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PROPOSED APPOINMENT OF AMCAF AS</a:t>
            </a:r>
          </a:p>
          <a:p>
            <a:pPr indent="531813"/>
            <a:r>
              <a:rPr lang="en-US" sz="2800" dirty="0" smtClean="0">
                <a:solidFill>
                  <a:schemeClr val="bg1"/>
                </a:solidFill>
                <a:latin typeface="Calibri" pitchFamily="34" charset="0"/>
                <a:cs typeface="Mongolian Baiti" pitchFamily="66" charset="0"/>
              </a:rPr>
              <a:t>SPS PARTNER</a:t>
            </a:r>
            <a:endParaRPr lang="en-US" sz="2800" dirty="0" smtClean="0">
              <a:solidFill>
                <a:schemeClr val="bg1"/>
              </a:solidFill>
              <a:latin typeface="Calibri" pitchFamily="34" charset="0"/>
              <a:cs typeface="Mongolian Baiti" pitchFamily="66" charset="0"/>
            </a:endParaRPr>
          </a:p>
        </p:txBody>
      </p:sp>
      <p:sp>
        <p:nvSpPr>
          <p:cNvPr id="11"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24</a:t>
            </a:fld>
            <a:endParaRPr lang="en-MY" dirty="0"/>
          </a:p>
        </p:txBody>
      </p:sp>
      <p:sp>
        <p:nvSpPr>
          <p:cNvPr id="12" name="TextBox 11"/>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2" name="TextBox 1"/>
          <p:cNvSpPr txBox="1"/>
          <p:nvPr/>
        </p:nvSpPr>
        <p:spPr>
          <a:xfrm>
            <a:off x="560512" y="1556792"/>
            <a:ext cx="8784976" cy="5078313"/>
          </a:xfrm>
          <a:prstGeom prst="rect">
            <a:avLst/>
          </a:prstGeom>
          <a:noFill/>
        </p:spPr>
        <p:txBody>
          <a:bodyPr wrap="square" rtlCol="0">
            <a:spAutoFit/>
          </a:bodyPr>
          <a:lstStyle/>
          <a:p>
            <a:r>
              <a:rPr lang="en-US" dirty="0" smtClean="0">
                <a:latin typeface="+mj-lt"/>
              </a:rPr>
              <a:t>In connection with this GST Workshop, SALIHIN is further proposing to appoint AMCAS as </a:t>
            </a:r>
            <a:r>
              <a:rPr lang="en-MY" b="1" dirty="0"/>
              <a:t>SALIHIN PREMIER SOLUTIONS (SPS) </a:t>
            </a:r>
            <a:r>
              <a:rPr lang="en-US" dirty="0" smtClean="0">
                <a:latin typeface="+mj-lt"/>
              </a:rPr>
              <a:t>sales and promotion Partner of Software to SKM members within the period of GST Workshop. This is commission based incentive whereby AMCAF will given a commission of </a:t>
            </a:r>
            <a:r>
              <a:rPr lang="en-US" b="1" dirty="0" smtClean="0">
                <a:solidFill>
                  <a:srgbClr val="FF0000"/>
                </a:solidFill>
                <a:latin typeface="+mj-lt"/>
              </a:rPr>
              <a:t>10% </a:t>
            </a:r>
            <a:r>
              <a:rPr lang="en-US" dirty="0" smtClean="0">
                <a:latin typeface="+mj-lt"/>
              </a:rPr>
              <a:t>on each software sold. </a:t>
            </a:r>
          </a:p>
          <a:p>
            <a:pPr marL="342900" indent="-342900">
              <a:buAutoNum type="arabicPeriod"/>
            </a:pPr>
            <a:endParaRPr lang="en-US" dirty="0">
              <a:latin typeface="+mj-lt"/>
            </a:endParaRPr>
          </a:p>
          <a:p>
            <a:r>
              <a:rPr lang="en-US" dirty="0" smtClean="0">
                <a:latin typeface="+mj-lt"/>
              </a:rPr>
              <a:t>The actual price of SPS is RM 2,880. It however it will be sold at a discounted price of </a:t>
            </a:r>
            <a:r>
              <a:rPr lang="en-US" dirty="0" smtClean="0">
                <a:solidFill>
                  <a:srgbClr val="FF0000"/>
                </a:solidFill>
                <a:latin typeface="+mj-lt"/>
              </a:rPr>
              <a:t>RM 1,000 to SKM members only. The price is exclusive of training and support maintenance</a:t>
            </a:r>
          </a:p>
          <a:p>
            <a:endParaRPr lang="en-US" dirty="0">
              <a:solidFill>
                <a:srgbClr val="FF0000"/>
              </a:solidFill>
              <a:latin typeface="+mj-lt"/>
            </a:endParaRPr>
          </a:p>
          <a:p>
            <a:pPr algn="just"/>
            <a:r>
              <a:rPr lang="en-MY" b="1" dirty="0" smtClean="0">
                <a:latin typeface="+mj-lt"/>
              </a:rPr>
              <a:t>SPS </a:t>
            </a:r>
            <a:r>
              <a:rPr lang="en-MY" dirty="0" smtClean="0">
                <a:latin typeface="+mj-lt"/>
              </a:rPr>
              <a:t>is </a:t>
            </a:r>
            <a:r>
              <a:rPr lang="en-MY" dirty="0">
                <a:latin typeface="+mj-lt"/>
              </a:rPr>
              <a:t>an innovative accounting software solution designed by </a:t>
            </a:r>
            <a:r>
              <a:rPr lang="en-MY" dirty="0" smtClean="0">
                <a:latin typeface="+mj-lt"/>
              </a:rPr>
              <a:t>SALIHIN’s professional accountants for accountants. </a:t>
            </a:r>
            <a:r>
              <a:rPr lang="en-MY" dirty="0">
                <a:latin typeface="+mj-lt"/>
              </a:rPr>
              <a:t>It is tailor-made for Small and Medium Enterprises (SMEs). It is a cutting-edge technology driven software that is smartly all-inclusive, innovative and easy to use</a:t>
            </a:r>
            <a:r>
              <a:rPr lang="en-MY" dirty="0" smtClean="0">
                <a:latin typeface="+mj-lt"/>
              </a:rPr>
              <a:t>.</a:t>
            </a:r>
          </a:p>
          <a:p>
            <a:pPr algn="just"/>
            <a:endParaRPr lang="en-MY" dirty="0">
              <a:latin typeface="+mj-lt"/>
            </a:endParaRPr>
          </a:p>
          <a:p>
            <a:pPr algn="just"/>
            <a:r>
              <a:rPr lang="en-MY" dirty="0">
                <a:latin typeface="+mj-lt"/>
              </a:rPr>
              <a:t>It is designed to simplify the handling of numerous aspects of accounting including financial accounting, GST, </a:t>
            </a:r>
            <a:r>
              <a:rPr lang="en-MY" i="1" dirty="0">
                <a:latin typeface="+mj-lt"/>
              </a:rPr>
              <a:t>Zakat </a:t>
            </a:r>
            <a:r>
              <a:rPr lang="en-MY" dirty="0">
                <a:latin typeface="+mj-lt"/>
              </a:rPr>
              <a:t>and </a:t>
            </a:r>
            <a:r>
              <a:rPr lang="en-MY" i="1" dirty="0" err="1">
                <a:latin typeface="+mj-lt"/>
              </a:rPr>
              <a:t>Wakaf</a:t>
            </a:r>
            <a:r>
              <a:rPr lang="en-MY" dirty="0">
                <a:latin typeface="+mj-lt"/>
              </a:rPr>
              <a:t>/Endowment. It is the ONLY premiered accounting software locally conceived and developed to meet the unmet needs of accountants in Malaysia.</a:t>
            </a:r>
            <a:endParaRPr lang="en-MY" dirty="0">
              <a:latin typeface="+mj-lt"/>
            </a:endParaRPr>
          </a:p>
          <a:p>
            <a:endParaRPr lang="en-MY" dirty="0">
              <a:solidFill>
                <a:srgbClr val="FF0000"/>
              </a:solidFill>
              <a:latin typeface="+mj-lt"/>
            </a:endParaRPr>
          </a:p>
        </p:txBody>
      </p:sp>
    </p:spTree>
    <p:extLst>
      <p:ext uri="{BB962C8B-B14F-4D97-AF65-F5344CB8AC3E}">
        <p14:creationId xmlns:p14="http://schemas.microsoft.com/office/powerpoint/2010/main" val="1223873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90" r="1231" b="6250"/>
          <a:stretch/>
        </p:blipFill>
        <p:spPr bwMode="auto">
          <a:xfrm>
            <a:off x="291740" y="1618888"/>
            <a:ext cx="9269772" cy="4474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err="1" smtClean="0">
                <a:solidFill>
                  <a:schemeClr val="bg1"/>
                </a:solidFill>
                <a:latin typeface="Calibri" pitchFamily="34" charset="0"/>
                <a:cs typeface="Mongolian Baiti" pitchFamily="66" charset="0"/>
              </a:rPr>
              <a:t>Salihin</a:t>
            </a:r>
            <a:r>
              <a:rPr lang="en-US" sz="2800" dirty="0" smtClean="0">
                <a:solidFill>
                  <a:schemeClr val="bg1"/>
                </a:solidFill>
                <a:latin typeface="Calibri" pitchFamily="34" charset="0"/>
                <a:cs typeface="Mongolian Baiti" pitchFamily="66" charset="0"/>
              </a:rPr>
              <a:t> Premier Solutions (SPS)</a:t>
            </a:r>
          </a:p>
          <a:p>
            <a:pPr indent="531813"/>
            <a:r>
              <a:rPr lang="en-US" sz="2800" dirty="0" smtClean="0">
                <a:solidFill>
                  <a:schemeClr val="bg1"/>
                </a:solidFill>
                <a:latin typeface="Calibri" pitchFamily="34" charset="0"/>
                <a:cs typeface="Mongolian Baiti" pitchFamily="66" charset="0"/>
              </a:rPr>
              <a:t>Accounting Software</a:t>
            </a:r>
            <a:endParaRPr lang="en-US" sz="2800" dirty="0" smtClean="0">
              <a:solidFill>
                <a:schemeClr val="bg1"/>
              </a:solidFill>
              <a:latin typeface="Calibri" pitchFamily="34" charset="0"/>
              <a:cs typeface="Mongolian Baiti" pitchFamily="66" charset="0"/>
            </a:endParaRPr>
          </a:p>
        </p:txBody>
      </p:sp>
    </p:spTree>
    <p:extLst>
      <p:ext uri="{BB962C8B-B14F-4D97-AF65-F5344CB8AC3E}">
        <p14:creationId xmlns:p14="http://schemas.microsoft.com/office/powerpoint/2010/main" val="3369963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53" r="1135" b="5067"/>
          <a:stretch/>
        </p:blipFill>
        <p:spPr bwMode="auto">
          <a:xfrm>
            <a:off x="262844" y="1484785"/>
            <a:ext cx="9298668" cy="4948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err="1" smtClean="0">
                <a:solidFill>
                  <a:schemeClr val="bg1"/>
                </a:solidFill>
                <a:latin typeface="Calibri" pitchFamily="34" charset="0"/>
                <a:cs typeface="Mongolian Baiti" pitchFamily="66" charset="0"/>
              </a:rPr>
              <a:t>Salihin</a:t>
            </a:r>
            <a:r>
              <a:rPr lang="en-US" sz="2800" dirty="0" smtClean="0">
                <a:solidFill>
                  <a:schemeClr val="bg1"/>
                </a:solidFill>
                <a:latin typeface="Calibri" pitchFamily="34" charset="0"/>
                <a:cs typeface="Mongolian Baiti" pitchFamily="66" charset="0"/>
              </a:rPr>
              <a:t> Premier Solutions (SPS)</a:t>
            </a:r>
          </a:p>
          <a:p>
            <a:pPr indent="531813"/>
            <a:r>
              <a:rPr lang="en-US" sz="2800" dirty="0" smtClean="0">
                <a:solidFill>
                  <a:schemeClr val="bg1"/>
                </a:solidFill>
                <a:latin typeface="Calibri" pitchFamily="34" charset="0"/>
                <a:cs typeface="Mongolian Baiti" pitchFamily="66" charset="0"/>
              </a:rPr>
              <a:t>Accounting Software</a:t>
            </a:r>
            <a:endParaRPr lang="en-US" sz="2800" dirty="0" smtClean="0">
              <a:solidFill>
                <a:schemeClr val="bg1"/>
              </a:solidFill>
              <a:latin typeface="Calibri" pitchFamily="34" charset="0"/>
              <a:cs typeface="Mongolian Baiti" pitchFamily="66" charset="0"/>
            </a:endParaRPr>
          </a:p>
        </p:txBody>
      </p:sp>
    </p:spTree>
    <p:extLst>
      <p:ext uri="{BB962C8B-B14F-4D97-AF65-F5344CB8AC3E}">
        <p14:creationId xmlns:p14="http://schemas.microsoft.com/office/powerpoint/2010/main" val="1353554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err="1" smtClean="0">
                <a:solidFill>
                  <a:schemeClr val="bg1"/>
                </a:solidFill>
                <a:latin typeface="Calibri" pitchFamily="34" charset="0"/>
                <a:cs typeface="Mongolian Baiti" pitchFamily="66" charset="0"/>
              </a:rPr>
              <a:t>Salihin</a:t>
            </a:r>
            <a:r>
              <a:rPr lang="en-US" sz="2800" dirty="0" smtClean="0">
                <a:solidFill>
                  <a:schemeClr val="bg1"/>
                </a:solidFill>
                <a:latin typeface="Calibri" pitchFamily="34" charset="0"/>
                <a:cs typeface="Mongolian Baiti" pitchFamily="66" charset="0"/>
              </a:rPr>
              <a:t> Premier Solutions (SPS)</a:t>
            </a:r>
          </a:p>
          <a:p>
            <a:pPr indent="531813"/>
            <a:r>
              <a:rPr lang="en-US" sz="2800" dirty="0" smtClean="0">
                <a:solidFill>
                  <a:schemeClr val="bg1"/>
                </a:solidFill>
                <a:latin typeface="Calibri" pitchFamily="34" charset="0"/>
                <a:cs typeface="Mongolian Baiti" pitchFamily="66" charset="0"/>
              </a:rPr>
              <a:t>Accounting Software</a:t>
            </a:r>
            <a:endParaRPr lang="en-US" sz="2800" dirty="0" smtClean="0">
              <a:solidFill>
                <a:schemeClr val="bg1"/>
              </a:solidFill>
              <a:latin typeface="Calibri" pitchFamily="34" charset="0"/>
              <a:cs typeface="Mongolian Baiti" pitchFamily="66"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12" r="1501" b="6250"/>
          <a:stretch/>
        </p:blipFill>
        <p:spPr bwMode="auto">
          <a:xfrm>
            <a:off x="219732" y="1412776"/>
            <a:ext cx="4462723" cy="218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92" r="1531" b="5271"/>
          <a:stretch/>
        </p:blipFill>
        <p:spPr bwMode="auto">
          <a:xfrm>
            <a:off x="4960676" y="1412776"/>
            <a:ext cx="4384812" cy="21890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93" t="9104" r="1281" b="6381"/>
          <a:stretch/>
        </p:blipFill>
        <p:spPr bwMode="auto">
          <a:xfrm>
            <a:off x="231725" y="4001695"/>
            <a:ext cx="4361235" cy="2492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23" r="1326" b="5067"/>
          <a:stretch/>
        </p:blipFill>
        <p:spPr bwMode="auto">
          <a:xfrm>
            <a:off x="5015683" y="4149080"/>
            <a:ext cx="4545829" cy="222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3491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7130" y="4653136"/>
            <a:ext cx="6356350" cy="584775"/>
          </a:xfrm>
          <a:prstGeom prst="rect">
            <a:avLst/>
          </a:prstGeom>
          <a:noFill/>
        </p:spPr>
        <p:txBody>
          <a:bodyPr wrap="square" rtlCol="0">
            <a:spAutoFit/>
          </a:bodyPr>
          <a:lstStyle/>
          <a:p>
            <a:r>
              <a:rPr lang="en-US" sz="3200" dirty="0" smtClean="0">
                <a:latin typeface="Calibri" pitchFamily="34" charset="0"/>
                <a:cs typeface="Calibri" pitchFamily="34" charset="0"/>
              </a:rPr>
              <a:t>5.0 OUR CREDENTIALS</a:t>
            </a:r>
            <a:endParaRPr lang="en-MY" sz="3200" b="1" dirty="0">
              <a:latin typeface="Calibri" pitchFamily="34" charset="0"/>
              <a:cs typeface="Calibri" pitchFamily="34" charset="0"/>
            </a:endParaRPr>
          </a:p>
        </p:txBody>
      </p:sp>
      <p:grpSp>
        <p:nvGrpSpPr>
          <p:cNvPr id="2" name="Group 2"/>
          <p:cNvGrpSpPr/>
          <p:nvPr/>
        </p:nvGrpSpPr>
        <p:grpSpPr>
          <a:xfrm>
            <a:off x="660400" y="3008662"/>
            <a:ext cx="866775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28</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1838850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128" y="1700808"/>
            <a:ext cx="4450848" cy="3970312"/>
          </a:xfrm>
          <a:prstGeom prst="rect">
            <a:avLst/>
          </a:prstGeom>
        </p:spPr>
        <p:txBody>
          <a:bodyPr wrap="square" lIns="91433" tIns="45717" rIns="91433" bIns="45717">
            <a:spAutoFit/>
          </a:bodyPr>
          <a:lstStyle/>
          <a:p>
            <a:pPr marL="285728" lvl="0" indent="-285728" algn="just">
              <a:buFont typeface="Arial" pitchFamily="34" charset="0"/>
              <a:buChar char="•"/>
            </a:pPr>
            <a:r>
              <a:rPr lang="en-SG" dirty="0">
                <a:solidFill>
                  <a:schemeClr val="bg1">
                    <a:lumMod val="10000"/>
                  </a:schemeClr>
                </a:solidFill>
                <a:latin typeface="Century Gothic" pitchFamily="34" charset="0"/>
              </a:rPr>
              <a:t>Approved </a:t>
            </a:r>
            <a:r>
              <a:rPr lang="en-SG" b="1" dirty="0">
                <a:solidFill>
                  <a:schemeClr val="bg1">
                    <a:lumMod val="10000"/>
                  </a:schemeClr>
                </a:solidFill>
                <a:latin typeface="Century Gothic" pitchFamily="34" charset="0"/>
              </a:rPr>
              <a:t>GST </a:t>
            </a:r>
            <a:r>
              <a:rPr lang="en-SG" b="1" dirty="0" smtClean="0">
                <a:solidFill>
                  <a:schemeClr val="bg1">
                    <a:lumMod val="10000"/>
                  </a:schemeClr>
                </a:solidFill>
                <a:latin typeface="Century Gothic" pitchFamily="34" charset="0"/>
              </a:rPr>
              <a:t>Agents </a:t>
            </a:r>
            <a:r>
              <a:rPr lang="en-SG" dirty="0">
                <a:solidFill>
                  <a:schemeClr val="bg1">
                    <a:lumMod val="10000"/>
                  </a:schemeClr>
                </a:solidFill>
                <a:latin typeface="Century Gothic" pitchFamily="34" charset="0"/>
              </a:rPr>
              <a:t>and </a:t>
            </a:r>
            <a:r>
              <a:rPr lang="en-SG" b="1" dirty="0">
                <a:solidFill>
                  <a:schemeClr val="bg1">
                    <a:lumMod val="10000"/>
                  </a:schemeClr>
                </a:solidFill>
                <a:latin typeface="Century Gothic" pitchFamily="34" charset="0"/>
              </a:rPr>
              <a:t>Q</a:t>
            </a:r>
            <a:r>
              <a:rPr lang="en-SG" b="1" dirty="0" smtClean="0">
                <a:solidFill>
                  <a:schemeClr val="bg1">
                    <a:lumMod val="10000"/>
                  </a:schemeClr>
                </a:solidFill>
                <a:latin typeface="Century Gothic" pitchFamily="34" charset="0"/>
              </a:rPr>
              <a:t>ualified GST Trainers </a:t>
            </a:r>
            <a:r>
              <a:rPr lang="en-SG" dirty="0">
                <a:solidFill>
                  <a:schemeClr val="bg1">
                    <a:lumMod val="10000"/>
                  </a:schemeClr>
                </a:solidFill>
                <a:latin typeface="Century Gothic" pitchFamily="34" charset="0"/>
              </a:rPr>
              <a:t>that have vast GST knowledge and experience of </a:t>
            </a:r>
            <a:r>
              <a:rPr lang="en-SG" dirty="0" smtClean="0">
                <a:solidFill>
                  <a:schemeClr val="bg1">
                    <a:lumMod val="10000"/>
                  </a:schemeClr>
                </a:solidFill>
                <a:latin typeface="Century Gothic" pitchFamily="34" charset="0"/>
              </a:rPr>
              <a:t>various industries.</a:t>
            </a:r>
          </a:p>
          <a:p>
            <a:pPr lvl="0" algn="just"/>
            <a:endParaRPr lang="en-SG" dirty="0" smtClean="0">
              <a:solidFill>
                <a:schemeClr val="bg1">
                  <a:lumMod val="10000"/>
                </a:schemeClr>
              </a:solidFill>
              <a:latin typeface="Century Gothic" pitchFamily="34" charset="0"/>
            </a:endParaRPr>
          </a:p>
          <a:p>
            <a:pPr marL="285728" lvl="0" indent="-285728" algn="just">
              <a:buFont typeface="Arial" pitchFamily="34" charset="0"/>
              <a:buChar char="•"/>
            </a:pPr>
            <a:r>
              <a:rPr lang="en-SG" dirty="0" smtClean="0">
                <a:solidFill>
                  <a:schemeClr val="bg1">
                    <a:lumMod val="10000"/>
                  </a:schemeClr>
                </a:solidFill>
                <a:latin typeface="Century Gothic" pitchFamily="34" charset="0"/>
              </a:rPr>
              <a:t>A </a:t>
            </a:r>
            <a:r>
              <a:rPr lang="en-SG" dirty="0">
                <a:solidFill>
                  <a:schemeClr val="bg1">
                    <a:lumMod val="10000"/>
                  </a:schemeClr>
                </a:solidFill>
                <a:latin typeface="Century Gothic" pitchFamily="34" charset="0"/>
              </a:rPr>
              <a:t>structured approach that includes comprehensive and practical tools to assist </a:t>
            </a:r>
            <a:r>
              <a:rPr lang="en-SG" dirty="0" smtClean="0">
                <a:solidFill>
                  <a:schemeClr val="bg1">
                    <a:lumMod val="10000"/>
                  </a:schemeClr>
                </a:solidFill>
                <a:latin typeface="Century Gothic" pitchFamily="34" charset="0"/>
              </a:rPr>
              <a:t>the GST Team.</a:t>
            </a:r>
          </a:p>
          <a:p>
            <a:pPr lvl="0" algn="just"/>
            <a:endParaRPr lang="en-SG" dirty="0" smtClean="0">
              <a:solidFill>
                <a:schemeClr val="bg1">
                  <a:lumMod val="10000"/>
                </a:schemeClr>
              </a:solidFill>
              <a:latin typeface="Century Gothic" pitchFamily="34" charset="0"/>
            </a:endParaRPr>
          </a:p>
          <a:p>
            <a:pPr marL="285728" indent="-285728" algn="just">
              <a:buFont typeface="Arial" pitchFamily="34" charset="0"/>
              <a:buChar char="•"/>
            </a:pPr>
            <a:r>
              <a:rPr lang="en-SG" dirty="0" smtClean="0">
                <a:solidFill>
                  <a:schemeClr val="bg1">
                    <a:lumMod val="10000"/>
                  </a:schemeClr>
                </a:solidFill>
                <a:latin typeface="Century Gothic" pitchFamily="34" charset="0"/>
              </a:rPr>
              <a:t>Experienced </a:t>
            </a:r>
            <a:r>
              <a:rPr lang="en-SG" dirty="0">
                <a:solidFill>
                  <a:schemeClr val="bg1">
                    <a:lumMod val="10000"/>
                  </a:schemeClr>
                </a:solidFill>
                <a:latin typeface="Century Gothic" pitchFamily="34" charset="0"/>
              </a:rPr>
              <a:t>IT </a:t>
            </a:r>
            <a:r>
              <a:rPr lang="en-SG" dirty="0" smtClean="0">
                <a:solidFill>
                  <a:schemeClr val="bg1">
                    <a:lumMod val="10000"/>
                  </a:schemeClr>
                </a:solidFill>
                <a:latin typeface="Century Gothic" pitchFamily="34" charset="0"/>
              </a:rPr>
              <a:t>consultants </a:t>
            </a:r>
            <a:r>
              <a:rPr lang="en-SG" dirty="0">
                <a:solidFill>
                  <a:schemeClr val="bg1">
                    <a:lumMod val="10000"/>
                  </a:schemeClr>
                </a:solidFill>
                <a:latin typeface="Century Gothic" pitchFamily="34" charset="0"/>
              </a:rPr>
              <a:t>that can review and provide technical assistance for GST system compliance; accounting for GST.</a:t>
            </a:r>
            <a:endParaRPr lang="ms-MY" dirty="0">
              <a:solidFill>
                <a:schemeClr val="bg1">
                  <a:lumMod val="10000"/>
                </a:schemeClr>
              </a:solidFill>
              <a:latin typeface="Century Gothic" pitchFamily="34" charset="0"/>
            </a:endParaRPr>
          </a:p>
        </p:txBody>
      </p:sp>
      <p:sp>
        <p:nvSpPr>
          <p:cNvPr id="8" name="Rectangle 7"/>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6575"/>
            <a:r>
              <a:rPr lang="en-US" sz="2800" dirty="0" smtClean="0">
                <a:solidFill>
                  <a:schemeClr val="bg1"/>
                </a:solidFill>
                <a:latin typeface="Calibri" pitchFamily="34" charset="0"/>
                <a:cs typeface="Mongolian Baiti" pitchFamily="66" charset="0"/>
              </a:rPr>
              <a:t>OUR CREDENTIALS</a:t>
            </a:r>
          </a:p>
        </p:txBody>
      </p:sp>
      <p:sp>
        <p:nvSpPr>
          <p:cNvPr id="9"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29</a:t>
            </a:fld>
            <a:endParaRPr lang="en-MY" dirty="0"/>
          </a:p>
        </p:txBody>
      </p:sp>
      <p:sp>
        <p:nvSpPr>
          <p:cNvPr id="10" name="TextBox 9"/>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pic>
        <p:nvPicPr>
          <p:cNvPr id="8194" name="Picture 2" descr="C:\Users\Acchead\Pictures\SIJIL AGENT G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146" y="1700808"/>
            <a:ext cx="2119312" cy="3010693"/>
          </a:xfrm>
          <a:prstGeom prst="rect">
            <a:avLst/>
          </a:prstGeom>
          <a:ln w="228600" cap="sq" cmpd="thickThin">
            <a:solidFill>
              <a:schemeClr val="accent5">
                <a:lumMod val="75000"/>
              </a:schemeClr>
            </a:solidFill>
            <a:prstDash val="solid"/>
            <a:miter lim="800000"/>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898" y="2996952"/>
            <a:ext cx="2246219" cy="30286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9044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4655190"/>
            <a:ext cx="6356350"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1.0 </a:t>
            </a:r>
            <a:r>
              <a:rPr lang="en-US" sz="3200" dirty="0" smtClean="0">
                <a:solidFill>
                  <a:schemeClr val="tx2">
                    <a:lumMod val="50000"/>
                  </a:schemeClr>
                </a:solidFill>
                <a:latin typeface="Calibri" pitchFamily="34" charset="0"/>
              </a:rPr>
              <a:t>ABOUT US</a:t>
            </a:r>
            <a:endParaRPr lang="en-MY" sz="3200" dirty="0">
              <a:solidFill>
                <a:schemeClr val="tx2">
                  <a:lumMod val="50000"/>
                </a:schemeClr>
              </a:solidFill>
              <a:latin typeface="Calibri" pitchFamily="34" charset="0"/>
            </a:endParaRPr>
          </a:p>
        </p:txBody>
      </p:sp>
      <p:grpSp>
        <p:nvGrpSpPr>
          <p:cNvPr id="2" name="Group 2"/>
          <p:cNvGrpSpPr/>
          <p:nvPr/>
        </p:nvGrpSpPr>
        <p:grpSpPr>
          <a:xfrm>
            <a:off x="660400" y="3008662"/>
            <a:ext cx="866775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3</a:t>
            </a:fld>
            <a:endParaRPr lang="en-MY" dirty="0"/>
          </a:p>
        </p:txBody>
      </p:sp>
      <p:sp>
        <p:nvSpPr>
          <p:cNvPr id="11" name="TextBox 1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962980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82750157"/>
              </p:ext>
            </p:extLst>
          </p:nvPr>
        </p:nvGraphicFramePr>
        <p:xfrm>
          <a:off x="499492" y="2468563"/>
          <a:ext cx="4381500" cy="2788920"/>
        </p:xfrm>
        <a:graphic>
          <a:graphicData uri="http://schemas.openxmlformats.org/drawingml/2006/table">
            <a:tbl>
              <a:tblPr/>
              <a:tblGrid>
                <a:gridCol w="4381500"/>
              </a:tblGrid>
              <a:tr h="381000">
                <a:tc>
                  <a:txBody>
                    <a:bodyPr/>
                    <a:lstStyle/>
                    <a:p>
                      <a:pPr rtl="0" fontAlgn="t">
                        <a:spcBef>
                          <a:spcPts val="0"/>
                        </a:spcBef>
                        <a:spcAft>
                          <a:spcPts val="0"/>
                        </a:spcAft>
                      </a:pPr>
                      <a:r>
                        <a:rPr lang="en-MY" b="1" i="0" u="none" strike="noStrike" dirty="0">
                          <a:solidFill>
                            <a:srgbClr val="000000"/>
                          </a:solidFill>
                          <a:effectLst/>
                          <a:latin typeface="Calibri"/>
                        </a:rPr>
                        <a:t>1. </a:t>
                      </a:r>
                      <a:r>
                        <a:rPr lang="en-MY" b="1" i="0" u="none" strike="noStrike" dirty="0" err="1">
                          <a:solidFill>
                            <a:srgbClr val="000000"/>
                          </a:solidFill>
                          <a:effectLst/>
                          <a:latin typeface="Calibri"/>
                        </a:rPr>
                        <a:t>En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Salihin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Abang</a:t>
                      </a:r>
                      <a:endParaRPr lang="en-MY"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a:solidFill>
                            <a:srgbClr val="000000"/>
                          </a:solidFill>
                          <a:effectLst/>
                          <a:latin typeface="Calibri"/>
                        </a:rPr>
                        <a:t>2. Tuan Haji Abd. Aziz Abu Bakar</a:t>
                      </a:r>
                      <a:endParaRPr lang="en-MY">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a:solidFill>
                            <a:srgbClr val="000000"/>
                          </a:solidFill>
                          <a:effectLst/>
                          <a:latin typeface="Calibri"/>
                        </a:rPr>
                        <a:t>3. En. Abdussalam Shokhawi</a:t>
                      </a:r>
                      <a:endParaRPr lang="en-MY">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sv-SE" b="1" i="0" u="none" strike="noStrike">
                          <a:solidFill>
                            <a:srgbClr val="000000"/>
                          </a:solidFill>
                          <a:effectLst/>
                          <a:latin typeface="Calibri"/>
                        </a:rPr>
                        <a:t>4. En. Mohd Faried Jamil</a:t>
                      </a:r>
                      <a:endParaRPr lang="sv-SE">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a:solidFill>
                            <a:srgbClr val="000000"/>
                          </a:solidFill>
                          <a:effectLst/>
                          <a:latin typeface="Calibri"/>
                        </a:rPr>
                        <a:t>5. Pn. Anizah bt Ishak </a:t>
                      </a:r>
                      <a:endParaRPr lang="en-MY">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dirty="0">
                          <a:solidFill>
                            <a:srgbClr val="000000"/>
                          </a:solidFill>
                          <a:effectLst/>
                          <a:latin typeface="Calibri"/>
                        </a:rPr>
                        <a:t>6. </a:t>
                      </a:r>
                      <a:r>
                        <a:rPr lang="en-MY" b="1" i="0" u="none" strike="noStrike" dirty="0" err="1">
                          <a:solidFill>
                            <a:srgbClr val="000000"/>
                          </a:solidFill>
                          <a:effectLst/>
                          <a:latin typeface="Calibri"/>
                        </a:rPr>
                        <a:t>Pn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Norzila</a:t>
                      </a:r>
                      <a:r>
                        <a:rPr lang="en-MY" b="1" i="0" u="none" strike="noStrike" dirty="0">
                          <a:solidFill>
                            <a:srgbClr val="000000"/>
                          </a:solidFill>
                          <a:effectLst/>
                          <a:latin typeface="Calibri"/>
                        </a:rPr>
                        <a:t> Othman</a:t>
                      </a:r>
                      <a:endParaRPr lang="en-MY"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762250" y="246856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37570936"/>
              </p:ext>
            </p:extLst>
          </p:nvPr>
        </p:nvGraphicFramePr>
        <p:xfrm>
          <a:off x="5097016" y="2440280"/>
          <a:ext cx="4362450" cy="2788920"/>
        </p:xfrm>
        <a:graphic>
          <a:graphicData uri="http://schemas.openxmlformats.org/drawingml/2006/table">
            <a:tbl>
              <a:tblPr/>
              <a:tblGrid>
                <a:gridCol w="4362450"/>
              </a:tblGrid>
              <a:tr h="381000">
                <a:tc>
                  <a:txBody>
                    <a:bodyPr/>
                    <a:lstStyle/>
                    <a:p>
                      <a:pPr rtl="0" fontAlgn="t">
                        <a:spcBef>
                          <a:spcPts val="0"/>
                        </a:spcBef>
                        <a:spcAft>
                          <a:spcPts val="0"/>
                        </a:spcAft>
                      </a:pPr>
                      <a:r>
                        <a:rPr lang="en-MY" b="1" i="0" u="none" strike="noStrike" dirty="0">
                          <a:solidFill>
                            <a:srgbClr val="000000"/>
                          </a:solidFill>
                          <a:effectLst/>
                          <a:latin typeface="Calibri"/>
                        </a:rPr>
                        <a:t>7. </a:t>
                      </a:r>
                      <a:r>
                        <a:rPr lang="en-MY" b="1" i="0" u="none" strike="noStrike" dirty="0" err="1">
                          <a:solidFill>
                            <a:srgbClr val="000000"/>
                          </a:solidFill>
                          <a:effectLst/>
                          <a:latin typeface="Calibri"/>
                        </a:rPr>
                        <a:t>En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Mohd</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Aizat</a:t>
                      </a:r>
                      <a:r>
                        <a:rPr lang="en-MY" b="1" i="0" u="none" strike="noStrike" dirty="0">
                          <a:solidFill>
                            <a:srgbClr val="000000"/>
                          </a:solidFill>
                          <a:effectLst/>
                          <a:latin typeface="Calibri"/>
                        </a:rPr>
                        <a:t> Jamil </a:t>
                      </a:r>
                      <a:endParaRPr lang="en-MY"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a:solidFill>
                            <a:srgbClr val="000000"/>
                          </a:solidFill>
                          <a:effectLst/>
                          <a:latin typeface="Calibri"/>
                        </a:rPr>
                        <a:t>8. En. Luqman Hakim Hashim</a:t>
                      </a:r>
                      <a:endParaRPr lang="en-MY">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sv-SE" b="1" i="0" u="none" strike="noStrike">
                          <a:solidFill>
                            <a:srgbClr val="000000"/>
                          </a:solidFill>
                          <a:effectLst/>
                          <a:latin typeface="Calibri"/>
                        </a:rPr>
                        <a:t>9. Pn. Rosnita bt. Ahmad</a:t>
                      </a:r>
                      <a:endParaRPr lang="sv-SE">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dirty="0">
                          <a:solidFill>
                            <a:srgbClr val="000000"/>
                          </a:solidFill>
                          <a:effectLst/>
                          <a:latin typeface="Calibri"/>
                        </a:rPr>
                        <a:t>10. </a:t>
                      </a:r>
                      <a:r>
                        <a:rPr lang="en-MY" b="1" i="0" u="none" strike="noStrike" dirty="0" err="1">
                          <a:solidFill>
                            <a:srgbClr val="000000"/>
                          </a:solidFill>
                          <a:effectLst/>
                          <a:latin typeface="Calibri"/>
                        </a:rPr>
                        <a:t>En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Hasbi</a:t>
                      </a:r>
                      <a:r>
                        <a:rPr lang="en-MY" b="1" i="0" u="none" strike="noStrike" dirty="0">
                          <a:solidFill>
                            <a:srgbClr val="000000"/>
                          </a:solidFill>
                          <a:effectLst/>
                          <a:latin typeface="Calibri"/>
                        </a:rPr>
                        <a:t> bin. </a:t>
                      </a:r>
                      <a:r>
                        <a:rPr lang="en-MY" b="1" i="0" u="none" strike="noStrike" dirty="0" err="1">
                          <a:solidFill>
                            <a:srgbClr val="000000"/>
                          </a:solidFill>
                          <a:effectLst/>
                          <a:latin typeface="Calibri"/>
                        </a:rPr>
                        <a:t>Tangge</a:t>
                      </a:r>
                      <a:endParaRPr lang="en-MY"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a:solidFill>
                            <a:srgbClr val="000000"/>
                          </a:solidFill>
                          <a:effectLst/>
                          <a:latin typeface="Calibri"/>
                        </a:rPr>
                        <a:t>11. En. Mohamad Ropaat b. Khamid</a:t>
                      </a:r>
                      <a:endParaRPr lang="en-MY">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rtl="0" fontAlgn="t">
                        <a:spcBef>
                          <a:spcPts val="0"/>
                        </a:spcBef>
                        <a:spcAft>
                          <a:spcPts val="0"/>
                        </a:spcAft>
                      </a:pPr>
                      <a:r>
                        <a:rPr lang="en-MY" b="1" i="0" u="none" strike="noStrike" dirty="0">
                          <a:solidFill>
                            <a:srgbClr val="000000"/>
                          </a:solidFill>
                          <a:effectLst/>
                          <a:latin typeface="Calibri"/>
                        </a:rPr>
                        <a:t>12. </a:t>
                      </a:r>
                      <a:r>
                        <a:rPr lang="en-MY" b="1" i="0" u="none" strike="noStrike" dirty="0" err="1">
                          <a:solidFill>
                            <a:srgbClr val="000000"/>
                          </a:solidFill>
                          <a:effectLst/>
                          <a:latin typeface="Calibri"/>
                        </a:rPr>
                        <a:t>En</a:t>
                      </a:r>
                      <a:r>
                        <a:rPr lang="en-MY" b="1" i="0" u="none" strike="noStrike" dirty="0">
                          <a:solidFill>
                            <a:srgbClr val="000000"/>
                          </a:solidFill>
                          <a:effectLst/>
                          <a:latin typeface="Calibri"/>
                        </a:rPr>
                        <a:t>. </a:t>
                      </a:r>
                      <a:r>
                        <a:rPr lang="en-MY" b="1" i="0" u="none" strike="noStrike" dirty="0" err="1">
                          <a:solidFill>
                            <a:srgbClr val="000000"/>
                          </a:solidFill>
                          <a:effectLst/>
                          <a:latin typeface="Calibri"/>
                        </a:rPr>
                        <a:t>Saizol</a:t>
                      </a:r>
                      <a:r>
                        <a:rPr lang="en-MY" b="1" i="0" u="none" strike="noStrike" dirty="0">
                          <a:solidFill>
                            <a:srgbClr val="000000"/>
                          </a:solidFill>
                          <a:effectLst/>
                          <a:latin typeface="Calibri"/>
                        </a:rPr>
                        <a:t> b. Ismail</a:t>
                      </a:r>
                      <a:endParaRPr lang="en-MY" dirty="0">
                        <a:effectLst/>
                      </a:endParaRP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6575"/>
            <a:r>
              <a:rPr lang="en-US" sz="2800" dirty="0" smtClean="0">
                <a:solidFill>
                  <a:schemeClr val="bg1"/>
                </a:solidFill>
                <a:latin typeface="Calibri" pitchFamily="34" charset="0"/>
                <a:cs typeface="Mongolian Baiti" pitchFamily="66" charset="0"/>
              </a:rPr>
              <a:t>OUR CREDIBLE/CERTIFIED GST TRAINERS</a:t>
            </a:r>
            <a:endParaRPr lang="en-US" sz="2800" dirty="0" smtClean="0">
              <a:solidFill>
                <a:schemeClr val="bg1"/>
              </a:solidFill>
              <a:latin typeface="Calibri" pitchFamily="34" charset="0"/>
              <a:cs typeface="Mongolian Baiti" pitchFamily="66" charset="0"/>
            </a:endParaRPr>
          </a:p>
        </p:txBody>
      </p:sp>
      <p:sp>
        <p:nvSpPr>
          <p:cNvPr id="13" name="TextBox 12"/>
          <p:cNvSpPr txBox="1"/>
          <p:nvPr/>
        </p:nvSpPr>
        <p:spPr>
          <a:xfrm>
            <a:off x="632520" y="1916832"/>
            <a:ext cx="8424936" cy="369332"/>
          </a:xfrm>
          <a:prstGeom prst="rect">
            <a:avLst/>
          </a:prstGeom>
          <a:noFill/>
        </p:spPr>
        <p:txBody>
          <a:bodyPr wrap="square" rtlCol="0">
            <a:spAutoFit/>
          </a:bodyPr>
          <a:lstStyle/>
          <a:p>
            <a:r>
              <a:rPr lang="en-US" dirty="0" smtClean="0"/>
              <a:t>The following are the proposed speakers for the GST Workshop. </a:t>
            </a:r>
            <a:endParaRPr lang="en-MY" dirty="0"/>
          </a:p>
        </p:txBody>
      </p:sp>
    </p:spTree>
    <p:extLst>
      <p:ext uri="{BB962C8B-B14F-4D97-AF65-F5344CB8AC3E}">
        <p14:creationId xmlns:p14="http://schemas.microsoft.com/office/powerpoint/2010/main" val="219086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650" y="304800"/>
            <a:ext cx="7016750" cy="9144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cs typeface="Mongolian Baiti" pitchFamily="66" charset="0"/>
              </a:rPr>
              <a:t>CONTACT US</a:t>
            </a:r>
          </a:p>
          <a:p>
            <a:pPr indent="531813"/>
            <a:r>
              <a:rPr lang="en-US" dirty="0" smtClean="0">
                <a:solidFill>
                  <a:schemeClr val="bg1"/>
                </a:solidFill>
                <a:cs typeface="Mongolian Baiti" pitchFamily="66" charset="0"/>
              </a:rPr>
              <a:t>OFFICIAL ADDRESS &amp; CONTACT PERSON</a:t>
            </a:r>
            <a:endParaRPr lang="en-MY" dirty="0">
              <a:solidFill>
                <a:schemeClr val="bg1"/>
              </a:solidFill>
              <a:cs typeface="Mongolian Baiti" pitchFamily="66" charset="0"/>
            </a:endParaRPr>
          </a:p>
        </p:txBody>
      </p:sp>
      <p:sp>
        <p:nvSpPr>
          <p:cNvPr id="9" name="Rectangle 8"/>
          <p:cNvSpPr/>
          <p:nvPr/>
        </p:nvSpPr>
        <p:spPr>
          <a:xfrm>
            <a:off x="3004677" y="5879079"/>
            <a:ext cx="3919667" cy="307777"/>
          </a:xfrm>
          <a:prstGeom prst="rect">
            <a:avLst/>
          </a:prstGeom>
        </p:spPr>
        <p:txBody>
          <a:bodyPr wrap="square">
            <a:spAutoFit/>
          </a:bodyPr>
          <a:lstStyle/>
          <a:p>
            <a:pPr algn="ctr"/>
            <a:r>
              <a:rPr lang="en-US" sz="1400" b="1" dirty="0" err="1" smtClean="0">
                <a:solidFill>
                  <a:srgbClr val="FF0000"/>
                </a:solidFill>
                <a:latin typeface="Calibri" pitchFamily="34" charset="0"/>
                <a:cs typeface="Calibri" pitchFamily="34" charset="0"/>
              </a:rPr>
              <a:t>Careline</a:t>
            </a:r>
            <a:r>
              <a:rPr lang="en-US" sz="1400" b="1" dirty="0" smtClean="0">
                <a:solidFill>
                  <a:srgbClr val="FF0000"/>
                </a:solidFill>
                <a:latin typeface="Calibri" pitchFamily="34" charset="0"/>
                <a:cs typeface="Calibri" pitchFamily="34" charset="0"/>
              </a:rPr>
              <a:t> : </a:t>
            </a:r>
            <a:r>
              <a:rPr lang="en-US" sz="1400" b="1" dirty="0">
                <a:solidFill>
                  <a:srgbClr val="FF0000"/>
                </a:solidFill>
                <a:latin typeface="Calibri" pitchFamily="34" charset="0"/>
                <a:cs typeface="Calibri" pitchFamily="34" charset="0"/>
              </a:rPr>
              <a:t>1 300 88 5678</a:t>
            </a:r>
            <a:endParaRPr lang="en-US" sz="1400" dirty="0">
              <a:solidFill>
                <a:srgbClr val="FF0000"/>
              </a:solidFill>
              <a:latin typeface="Calibri" pitchFamily="34" charset="0"/>
              <a:cs typeface="Calibri" pitchFamily="34" charset="0"/>
            </a:endParaRPr>
          </a:p>
        </p:txBody>
      </p:sp>
      <p:sp>
        <p:nvSpPr>
          <p:cNvPr id="10" name="Rectangle 9"/>
          <p:cNvSpPr/>
          <p:nvPr/>
        </p:nvSpPr>
        <p:spPr>
          <a:xfrm>
            <a:off x="2559050" y="5013176"/>
            <a:ext cx="4750885" cy="738664"/>
          </a:xfrm>
          <a:prstGeom prst="rect">
            <a:avLst/>
          </a:prstGeom>
        </p:spPr>
        <p:txBody>
          <a:bodyPr wrap="square">
            <a:spAutoFit/>
          </a:bodyPr>
          <a:lstStyle/>
          <a:p>
            <a:pPr algn="ctr"/>
            <a:r>
              <a:rPr lang="en-US" sz="1400" b="1" dirty="0" smtClean="0">
                <a:solidFill>
                  <a:prstClr val="black"/>
                </a:solidFill>
                <a:latin typeface="Calibri" pitchFamily="34" charset="0"/>
                <a:cs typeface="Calibri" pitchFamily="34" charset="0"/>
              </a:rPr>
              <a:t>Official Website </a:t>
            </a:r>
            <a:r>
              <a:rPr lang="en-US" sz="1400" b="1" dirty="0">
                <a:solidFill>
                  <a:prstClr val="black"/>
                </a:solidFill>
                <a:latin typeface="Calibri" pitchFamily="34" charset="0"/>
                <a:cs typeface="Calibri" pitchFamily="34" charset="0"/>
              </a:rPr>
              <a:t>: </a:t>
            </a:r>
            <a:r>
              <a:rPr lang="en-US" sz="1400" b="1" dirty="0" smtClean="0">
                <a:solidFill>
                  <a:prstClr val="black"/>
                </a:solidFill>
                <a:latin typeface="Calibri" pitchFamily="34" charset="0"/>
                <a:cs typeface="Calibri" pitchFamily="34" charset="0"/>
              </a:rPr>
              <a:t>www.</a:t>
            </a:r>
            <a:r>
              <a:rPr lang="en-US" sz="1400" dirty="0" smtClean="0">
                <a:solidFill>
                  <a:srgbClr val="FF0000"/>
                </a:solidFill>
                <a:latin typeface="Neuropol" pitchFamily="34" charset="0"/>
              </a:rPr>
              <a:t>salihin</a:t>
            </a:r>
            <a:r>
              <a:rPr lang="en-US" sz="1400" b="1" dirty="0" smtClean="0">
                <a:solidFill>
                  <a:prstClr val="black"/>
                </a:solidFill>
                <a:latin typeface="Calibri" pitchFamily="34" charset="0"/>
                <a:cs typeface="Calibri" pitchFamily="34" charset="0"/>
              </a:rPr>
              <a:t>.com.my</a:t>
            </a:r>
            <a:endParaRPr lang="en-US" sz="1400" b="1" dirty="0">
              <a:solidFill>
                <a:prstClr val="black"/>
              </a:solidFill>
              <a:latin typeface="Calibri" pitchFamily="34" charset="0"/>
              <a:cs typeface="Calibri" pitchFamily="34" charset="0"/>
            </a:endParaRPr>
          </a:p>
          <a:p>
            <a:pPr algn="ctr"/>
            <a:r>
              <a:rPr lang="en-US" sz="1400" b="1" dirty="0" smtClean="0">
                <a:solidFill>
                  <a:prstClr val="black"/>
                </a:solidFill>
                <a:latin typeface="Calibri" pitchFamily="34" charset="0"/>
                <a:cs typeface="Calibri" pitchFamily="34" charset="0"/>
              </a:rPr>
              <a:t>Customer Service </a:t>
            </a:r>
            <a:r>
              <a:rPr lang="en-US" sz="1400" b="1" dirty="0">
                <a:solidFill>
                  <a:prstClr val="black"/>
                </a:solidFill>
                <a:latin typeface="Calibri" pitchFamily="34" charset="0"/>
                <a:cs typeface="Calibri" pitchFamily="34" charset="0"/>
              </a:rPr>
              <a:t>: </a:t>
            </a:r>
            <a:r>
              <a:rPr lang="en-US" sz="1400" b="1" dirty="0" smtClean="0">
                <a:solidFill>
                  <a:prstClr val="black"/>
                </a:solidFill>
                <a:latin typeface="Calibri" pitchFamily="34" charset="0"/>
                <a:cs typeface="Calibri" pitchFamily="34" charset="0"/>
              </a:rPr>
              <a:t>www.my</a:t>
            </a:r>
            <a:r>
              <a:rPr lang="en-US" sz="1400" dirty="0" smtClean="0">
                <a:solidFill>
                  <a:srgbClr val="FF0000"/>
                </a:solidFill>
                <a:latin typeface="Neuropol" pitchFamily="34" charset="0"/>
              </a:rPr>
              <a:t>salihin</a:t>
            </a:r>
            <a:r>
              <a:rPr lang="en-US" sz="1400" b="1" dirty="0" smtClean="0">
                <a:solidFill>
                  <a:prstClr val="black"/>
                </a:solidFill>
                <a:latin typeface="Calibri" pitchFamily="34" charset="0"/>
                <a:cs typeface="Calibri" pitchFamily="34" charset="0"/>
              </a:rPr>
              <a:t>.com</a:t>
            </a:r>
            <a:endParaRPr lang="en-US" sz="1400" b="1" dirty="0">
              <a:solidFill>
                <a:prstClr val="black"/>
              </a:solidFill>
              <a:latin typeface="Calibri" pitchFamily="34" charset="0"/>
              <a:cs typeface="Calibri" pitchFamily="34" charset="0"/>
            </a:endParaRPr>
          </a:p>
          <a:p>
            <a:pPr algn="ctr"/>
            <a:r>
              <a:rPr lang="en-US" sz="1400" b="1" dirty="0">
                <a:solidFill>
                  <a:prstClr val="black"/>
                </a:solidFill>
                <a:latin typeface="Calibri" pitchFamily="34" charset="0"/>
                <a:cs typeface="Calibri" pitchFamily="34" charset="0"/>
              </a:rPr>
              <a:t>E-mail : </a:t>
            </a:r>
            <a:r>
              <a:rPr lang="en-US" sz="1400" b="1" dirty="0" smtClean="0">
                <a:solidFill>
                  <a:prstClr val="black"/>
                </a:solidFill>
                <a:latin typeface="Calibri" pitchFamily="34" charset="0"/>
                <a:cs typeface="Calibri" pitchFamily="34" charset="0"/>
              </a:rPr>
              <a:t>info@</a:t>
            </a:r>
            <a:r>
              <a:rPr lang="en-US" sz="1400" dirty="0">
                <a:solidFill>
                  <a:srgbClr val="FF0000"/>
                </a:solidFill>
                <a:latin typeface="Neuropol" pitchFamily="34" charset="0"/>
              </a:rPr>
              <a:t>salihin</a:t>
            </a:r>
            <a:r>
              <a:rPr lang="en-US" sz="1400" b="1" dirty="0" smtClean="0">
                <a:solidFill>
                  <a:prstClr val="black"/>
                </a:solidFill>
                <a:latin typeface="Calibri" pitchFamily="34" charset="0"/>
                <a:cs typeface="Calibri" pitchFamily="34" charset="0"/>
              </a:rPr>
              <a:t>.com.my</a:t>
            </a:r>
            <a:endParaRPr lang="en-US" sz="1400" b="1" dirty="0">
              <a:solidFill>
                <a:prstClr val="black"/>
              </a:solidFill>
              <a:latin typeface="Calibri" pitchFamily="34" charset="0"/>
              <a:cs typeface="Calibri" pitchFamily="34" charset="0"/>
            </a:endParaRPr>
          </a:p>
        </p:txBody>
      </p:sp>
      <p:cxnSp>
        <p:nvCxnSpPr>
          <p:cNvPr id="3" name="Straight Connector 2"/>
          <p:cNvCxnSpPr/>
          <p:nvPr/>
        </p:nvCxnSpPr>
        <p:spPr>
          <a:xfrm>
            <a:off x="908050" y="4904785"/>
            <a:ext cx="8255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C:\Users\Account\Desktop\E m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6186" y="1772569"/>
            <a:ext cx="2393950" cy="22098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31</a:t>
            </a:fld>
            <a:endParaRPr lang="en-MY" dirty="0"/>
          </a:p>
        </p:txBody>
      </p:sp>
      <p:sp>
        <p:nvSpPr>
          <p:cNvPr id="14" name="TextBox 13"/>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11" name="Rectangle 10"/>
          <p:cNvSpPr/>
          <p:nvPr/>
        </p:nvSpPr>
        <p:spPr>
          <a:xfrm>
            <a:off x="1132856" y="1412776"/>
            <a:ext cx="5044280" cy="3477875"/>
          </a:xfrm>
          <a:prstGeom prst="rect">
            <a:avLst/>
          </a:prstGeom>
        </p:spPr>
        <p:txBody>
          <a:bodyPr wrap="square">
            <a:spAutoFit/>
          </a:bodyPr>
          <a:lstStyle/>
          <a:p>
            <a:r>
              <a:rPr lang="en-US" sz="1600" b="1" dirty="0" smtClean="0">
                <a:solidFill>
                  <a:schemeClr val="tx2">
                    <a:lumMod val="50000"/>
                  </a:schemeClr>
                </a:solidFill>
                <a:latin typeface="Century Gothic" pitchFamily="34" charset="0"/>
                <a:cs typeface="Calibri" pitchFamily="34" charset="0"/>
              </a:rPr>
              <a:t>CORPORATE CENTRE:</a:t>
            </a:r>
            <a:endParaRPr lang="en-US" sz="1600" b="1" dirty="0">
              <a:solidFill>
                <a:schemeClr val="tx2">
                  <a:lumMod val="50000"/>
                </a:schemeClr>
              </a:solidFill>
              <a:latin typeface="Century Gothic" pitchFamily="34" charset="0"/>
              <a:cs typeface="Calibri" pitchFamily="34" charset="0"/>
            </a:endParaRPr>
          </a:p>
          <a:p>
            <a:endParaRPr lang="en-US" sz="1400" dirty="0" smtClean="0">
              <a:solidFill>
                <a:schemeClr val="tx2">
                  <a:lumMod val="50000"/>
                </a:schemeClr>
              </a:solidFill>
              <a:latin typeface="Century Gothic" pitchFamily="34" charset="0"/>
              <a:cs typeface="Calibri" pitchFamily="34" charset="0"/>
            </a:endParaRPr>
          </a:p>
          <a:p>
            <a:r>
              <a:rPr lang="en-US" sz="1600" dirty="0" smtClean="0">
                <a:solidFill>
                  <a:schemeClr val="tx2">
                    <a:lumMod val="50000"/>
                  </a:schemeClr>
                </a:solidFill>
                <a:latin typeface="Century Gothic" pitchFamily="34" charset="0"/>
                <a:cs typeface="Calibri" pitchFamily="34" charset="0"/>
              </a:rPr>
              <a:t>KL </a:t>
            </a:r>
            <a:r>
              <a:rPr lang="en-US" sz="1600" dirty="0" err="1" smtClean="0">
                <a:solidFill>
                  <a:schemeClr val="tx2">
                    <a:lumMod val="50000"/>
                  </a:schemeClr>
                </a:solidFill>
                <a:latin typeface="Century Gothic" pitchFamily="34" charset="0"/>
                <a:cs typeface="Calibri" pitchFamily="34" charset="0"/>
              </a:rPr>
              <a:t>Sentral</a:t>
            </a:r>
            <a:r>
              <a:rPr lang="en-US" sz="1600" dirty="0" smtClean="0">
                <a:solidFill>
                  <a:schemeClr val="tx2">
                    <a:lumMod val="50000"/>
                  </a:schemeClr>
                </a:solidFill>
                <a:latin typeface="Century Gothic" pitchFamily="34" charset="0"/>
                <a:cs typeface="Calibri" pitchFamily="34" charset="0"/>
              </a:rPr>
              <a:t> Office</a:t>
            </a:r>
            <a:endParaRPr lang="en-US" sz="1600" dirty="0">
              <a:solidFill>
                <a:schemeClr val="tx2">
                  <a:lumMod val="50000"/>
                </a:schemeClr>
              </a:solidFill>
              <a:latin typeface="Century Gothic" pitchFamily="34" charset="0"/>
              <a:cs typeface="Calibri" pitchFamily="34" charset="0"/>
            </a:endParaRPr>
          </a:p>
          <a:p>
            <a:r>
              <a:rPr lang="en-US" sz="1600" dirty="0" smtClean="0">
                <a:solidFill>
                  <a:schemeClr val="tx2">
                    <a:lumMod val="50000"/>
                  </a:schemeClr>
                </a:solidFill>
                <a:latin typeface="Century Gothic" pitchFamily="34" charset="0"/>
                <a:cs typeface="Calibri" pitchFamily="34" charset="0"/>
              </a:rPr>
              <a:t>Unit 2A-1, Level 1</a:t>
            </a:r>
          </a:p>
          <a:p>
            <a:r>
              <a:rPr lang="en-US" sz="1600" dirty="0" smtClean="0">
                <a:solidFill>
                  <a:schemeClr val="tx2">
                    <a:lumMod val="50000"/>
                  </a:schemeClr>
                </a:solidFill>
                <a:latin typeface="Century Gothic" pitchFamily="34" charset="0"/>
                <a:cs typeface="Calibri" pitchFamily="34" charset="0"/>
              </a:rPr>
              <a:t>Tower 2A, Plaza </a:t>
            </a:r>
            <a:r>
              <a:rPr lang="en-US" sz="1600" dirty="0" err="1" smtClean="0">
                <a:solidFill>
                  <a:schemeClr val="tx2">
                    <a:lumMod val="50000"/>
                  </a:schemeClr>
                </a:solidFill>
                <a:latin typeface="Century Gothic" pitchFamily="34" charset="0"/>
                <a:cs typeface="Calibri" pitchFamily="34" charset="0"/>
              </a:rPr>
              <a:t>Sentral</a:t>
            </a:r>
            <a:endParaRPr lang="en-US" sz="1600" dirty="0" smtClean="0">
              <a:solidFill>
                <a:schemeClr val="tx2">
                  <a:lumMod val="50000"/>
                </a:schemeClr>
              </a:solidFill>
              <a:latin typeface="Century Gothic" pitchFamily="34" charset="0"/>
              <a:cs typeface="Calibri" pitchFamily="34" charset="0"/>
            </a:endParaRPr>
          </a:p>
          <a:p>
            <a:r>
              <a:rPr lang="en-US" sz="1600" dirty="0" err="1" smtClean="0">
                <a:solidFill>
                  <a:schemeClr val="tx2">
                    <a:lumMod val="50000"/>
                  </a:schemeClr>
                </a:solidFill>
                <a:latin typeface="Century Gothic" pitchFamily="34" charset="0"/>
                <a:cs typeface="Calibri" pitchFamily="34" charset="0"/>
              </a:rPr>
              <a:t>Jalan</a:t>
            </a:r>
            <a:r>
              <a:rPr lang="en-US" sz="1600" dirty="0" smtClean="0">
                <a:solidFill>
                  <a:schemeClr val="tx2">
                    <a:lumMod val="50000"/>
                  </a:schemeClr>
                </a:solidFill>
                <a:latin typeface="Century Gothic" pitchFamily="34" charset="0"/>
                <a:cs typeface="Calibri" pitchFamily="34" charset="0"/>
              </a:rPr>
              <a:t> </a:t>
            </a:r>
            <a:r>
              <a:rPr lang="en-US" sz="1600" dirty="0" err="1" smtClean="0">
                <a:solidFill>
                  <a:schemeClr val="tx2">
                    <a:lumMod val="50000"/>
                  </a:schemeClr>
                </a:solidFill>
                <a:latin typeface="Century Gothic" pitchFamily="34" charset="0"/>
                <a:cs typeface="Calibri" pitchFamily="34" charset="0"/>
              </a:rPr>
              <a:t>Stesen</a:t>
            </a:r>
            <a:r>
              <a:rPr lang="en-US" sz="1600" dirty="0" smtClean="0">
                <a:solidFill>
                  <a:schemeClr val="tx2">
                    <a:lumMod val="50000"/>
                  </a:schemeClr>
                </a:solidFill>
                <a:latin typeface="Century Gothic" pitchFamily="34" charset="0"/>
                <a:cs typeface="Calibri" pitchFamily="34" charset="0"/>
              </a:rPr>
              <a:t> </a:t>
            </a:r>
            <a:r>
              <a:rPr lang="en-US" sz="1600" dirty="0" err="1" smtClean="0">
                <a:solidFill>
                  <a:schemeClr val="tx2">
                    <a:lumMod val="50000"/>
                  </a:schemeClr>
                </a:solidFill>
                <a:latin typeface="Century Gothic" pitchFamily="34" charset="0"/>
                <a:cs typeface="Calibri" pitchFamily="34" charset="0"/>
              </a:rPr>
              <a:t>Sentral</a:t>
            </a:r>
            <a:r>
              <a:rPr lang="en-US" sz="1600" dirty="0" smtClean="0">
                <a:solidFill>
                  <a:schemeClr val="tx2">
                    <a:lumMod val="50000"/>
                  </a:schemeClr>
                </a:solidFill>
                <a:latin typeface="Century Gothic" pitchFamily="34" charset="0"/>
                <a:cs typeface="Calibri" pitchFamily="34" charset="0"/>
              </a:rPr>
              <a:t> 5</a:t>
            </a:r>
          </a:p>
          <a:p>
            <a:r>
              <a:rPr lang="en-US" sz="1600" dirty="0" smtClean="0">
                <a:solidFill>
                  <a:schemeClr val="tx2">
                    <a:lumMod val="50000"/>
                  </a:schemeClr>
                </a:solidFill>
                <a:latin typeface="Century Gothic" pitchFamily="34" charset="0"/>
                <a:cs typeface="Calibri" pitchFamily="34" charset="0"/>
              </a:rPr>
              <a:t>KL </a:t>
            </a:r>
            <a:r>
              <a:rPr lang="en-US" sz="1600" dirty="0" err="1" smtClean="0">
                <a:solidFill>
                  <a:schemeClr val="tx2">
                    <a:lumMod val="50000"/>
                  </a:schemeClr>
                </a:solidFill>
                <a:latin typeface="Century Gothic" pitchFamily="34" charset="0"/>
                <a:cs typeface="Calibri" pitchFamily="34" charset="0"/>
              </a:rPr>
              <a:t>Sentral</a:t>
            </a:r>
            <a:endParaRPr lang="en-US" sz="1600" dirty="0" smtClean="0">
              <a:solidFill>
                <a:schemeClr val="tx2">
                  <a:lumMod val="50000"/>
                </a:schemeClr>
              </a:solidFill>
              <a:latin typeface="Century Gothic" pitchFamily="34" charset="0"/>
              <a:cs typeface="Calibri" pitchFamily="34" charset="0"/>
            </a:endParaRPr>
          </a:p>
          <a:p>
            <a:r>
              <a:rPr lang="en-US" sz="1600" dirty="0" smtClean="0">
                <a:solidFill>
                  <a:schemeClr val="tx2">
                    <a:lumMod val="50000"/>
                  </a:schemeClr>
                </a:solidFill>
                <a:latin typeface="Century Gothic" pitchFamily="34" charset="0"/>
                <a:cs typeface="Calibri" pitchFamily="34" charset="0"/>
              </a:rPr>
              <a:t>50470, Kuala Lumpur</a:t>
            </a:r>
          </a:p>
          <a:p>
            <a:endParaRPr lang="en-US" sz="1400" dirty="0">
              <a:solidFill>
                <a:schemeClr val="tx2">
                  <a:lumMod val="50000"/>
                </a:schemeClr>
              </a:solidFill>
              <a:latin typeface="Century Gothic" pitchFamily="34" charset="0"/>
              <a:cs typeface="Calibri" pitchFamily="34" charset="0"/>
            </a:endParaRPr>
          </a:p>
          <a:p>
            <a:r>
              <a:rPr lang="en-US" sz="1600" dirty="0">
                <a:solidFill>
                  <a:schemeClr val="tx2">
                    <a:lumMod val="50000"/>
                  </a:schemeClr>
                </a:solidFill>
                <a:latin typeface="Century Gothic" pitchFamily="34" charset="0"/>
                <a:cs typeface="Calibri" pitchFamily="34" charset="0"/>
              </a:rPr>
              <a:t>Tel: +</a:t>
            </a:r>
            <a:r>
              <a:rPr lang="en-US" sz="1600" dirty="0" smtClean="0">
                <a:solidFill>
                  <a:schemeClr val="tx2">
                    <a:lumMod val="50000"/>
                  </a:schemeClr>
                </a:solidFill>
                <a:latin typeface="Century Gothic" pitchFamily="34" charset="0"/>
                <a:cs typeface="Calibri" pitchFamily="34" charset="0"/>
              </a:rPr>
              <a:t>603 2261 4180</a:t>
            </a:r>
            <a:endParaRPr lang="en-US" sz="1600" dirty="0">
              <a:solidFill>
                <a:schemeClr val="tx2">
                  <a:lumMod val="50000"/>
                </a:schemeClr>
              </a:solidFill>
              <a:latin typeface="Century Gothic" pitchFamily="34" charset="0"/>
              <a:cs typeface="Calibri" pitchFamily="34" charset="0"/>
            </a:endParaRPr>
          </a:p>
          <a:p>
            <a:r>
              <a:rPr lang="en-US" sz="1600" dirty="0">
                <a:solidFill>
                  <a:schemeClr val="tx2">
                    <a:lumMod val="50000"/>
                  </a:schemeClr>
                </a:solidFill>
                <a:latin typeface="Century Gothic" pitchFamily="34" charset="0"/>
                <a:cs typeface="Calibri" pitchFamily="34" charset="0"/>
              </a:rPr>
              <a:t>Fax: +</a:t>
            </a:r>
            <a:r>
              <a:rPr lang="en-US" sz="1600" dirty="0" smtClean="0">
                <a:solidFill>
                  <a:schemeClr val="tx2">
                    <a:lumMod val="50000"/>
                  </a:schemeClr>
                </a:solidFill>
                <a:latin typeface="Century Gothic" pitchFamily="34" charset="0"/>
                <a:cs typeface="Calibri" pitchFamily="34" charset="0"/>
              </a:rPr>
              <a:t>603 2261 4182</a:t>
            </a:r>
          </a:p>
          <a:p>
            <a:endParaRPr lang="en-US" sz="1400" dirty="0">
              <a:solidFill>
                <a:schemeClr val="tx2">
                  <a:lumMod val="50000"/>
                </a:schemeClr>
              </a:solidFill>
              <a:latin typeface="Century Gothic" pitchFamily="34" charset="0"/>
              <a:cs typeface="Calibri" pitchFamily="34" charset="0"/>
            </a:endParaRPr>
          </a:p>
          <a:p>
            <a:r>
              <a:rPr lang="en-US" sz="1400" dirty="0" smtClean="0">
                <a:solidFill>
                  <a:srgbClr val="FF0000"/>
                </a:solidFill>
                <a:latin typeface="Century Gothic" pitchFamily="34" charset="0"/>
                <a:cs typeface="Calibri" pitchFamily="34" charset="0"/>
              </a:rPr>
              <a:t>CONSULTANT: 	</a:t>
            </a:r>
            <a:r>
              <a:rPr lang="en-SG" sz="1400" dirty="0" err="1" smtClean="0">
                <a:solidFill>
                  <a:srgbClr val="FF0000"/>
                </a:solidFill>
                <a:latin typeface="Century Gothic" pitchFamily="34" charset="0"/>
                <a:ea typeface="Calibri"/>
                <a:cs typeface="Arial"/>
              </a:rPr>
              <a:t>Abdussalam</a:t>
            </a:r>
            <a:r>
              <a:rPr lang="en-SG" sz="1400" dirty="0" smtClean="0">
                <a:solidFill>
                  <a:srgbClr val="FF0000"/>
                </a:solidFill>
                <a:latin typeface="Century Gothic" pitchFamily="34" charset="0"/>
                <a:ea typeface="Calibri"/>
                <a:cs typeface="Arial"/>
              </a:rPr>
              <a:t> </a:t>
            </a:r>
            <a:r>
              <a:rPr lang="en-SG" sz="1400" dirty="0" err="1" smtClean="0">
                <a:solidFill>
                  <a:srgbClr val="FF0000"/>
                </a:solidFill>
                <a:latin typeface="Century Gothic" pitchFamily="34" charset="0"/>
                <a:ea typeface="Calibri"/>
                <a:cs typeface="Arial"/>
              </a:rPr>
              <a:t>Shokhawi</a:t>
            </a:r>
            <a:endParaRPr lang="ms-MY" sz="2000" dirty="0" smtClean="0">
              <a:solidFill>
                <a:srgbClr val="FF0000"/>
              </a:solidFill>
              <a:latin typeface="Century Gothic" pitchFamily="34" charset="0"/>
              <a:ea typeface="Calibri"/>
              <a:cs typeface="Arial"/>
            </a:endParaRPr>
          </a:p>
          <a:p>
            <a:r>
              <a:rPr lang="en-US" sz="1400" dirty="0" smtClean="0">
                <a:solidFill>
                  <a:srgbClr val="FF0000"/>
                </a:solidFill>
                <a:latin typeface="Century Gothic" pitchFamily="34" charset="0"/>
                <a:cs typeface="Calibri" pitchFamily="34" charset="0"/>
              </a:rPr>
              <a:t>EMAIL: 		</a:t>
            </a:r>
            <a:r>
              <a:rPr lang="en-US" sz="1400" dirty="0" smtClean="0">
                <a:solidFill>
                  <a:srgbClr val="FF0000"/>
                </a:solidFill>
                <a:latin typeface="Century Gothic" pitchFamily="34" charset="0"/>
                <a:cs typeface="Calibri" pitchFamily="34" charset="0"/>
                <a:hlinkClick r:id="rId3"/>
              </a:rPr>
              <a:t>salam</a:t>
            </a:r>
            <a:r>
              <a:rPr lang="en-US" sz="1400" dirty="0" smtClean="0">
                <a:solidFill>
                  <a:srgbClr val="FF0000"/>
                </a:solidFill>
                <a:latin typeface="Century Gothic" pitchFamily="34" charset="0"/>
                <a:hlinkClick r:id="rId3"/>
              </a:rPr>
              <a:t>@salihin.com.my</a:t>
            </a:r>
            <a:endParaRPr lang="en-US" sz="1400" dirty="0" smtClean="0">
              <a:solidFill>
                <a:srgbClr val="FF0000"/>
              </a:solidFill>
              <a:latin typeface="Century Gothic" pitchFamily="34" charset="0"/>
            </a:endParaRPr>
          </a:p>
        </p:txBody>
      </p:sp>
    </p:spTree>
    <p:extLst>
      <p:ext uri="{BB962C8B-B14F-4D97-AF65-F5344CB8AC3E}">
        <p14:creationId xmlns:p14="http://schemas.microsoft.com/office/powerpoint/2010/main" val="929931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2272" y="6525924"/>
            <a:ext cx="3775937" cy="215444"/>
          </a:xfrm>
          <a:prstGeom prst="rect">
            <a:avLst/>
          </a:prstGeom>
          <a:noFill/>
        </p:spPr>
        <p:txBody>
          <a:bodyPr wrap="square" rtlCol="0">
            <a:spAutoFit/>
          </a:bodyPr>
          <a:lstStyle/>
          <a:p>
            <a:pPr algn="ctr"/>
            <a:r>
              <a:rPr lang="en-US" sz="800" dirty="0" smtClean="0">
                <a:latin typeface="Century Gothic" pitchFamily="34" charset="0"/>
              </a:rPr>
              <a:t>Copyright Controlled 2012 @</a:t>
            </a:r>
            <a:r>
              <a:rPr lang="en-US" sz="800" dirty="0" smtClean="0"/>
              <a:t> </a:t>
            </a:r>
            <a:r>
              <a:rPr lang="en-US" sz="800" dirty="0" err="1"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4" name="TextBox 3"/>
          <p:cNvSpPr txBox="1"/>
          <p:nvPr/>
        </p:nvSpPr>
        <p:spPr>
          <a:xfrm>
            <a:off x="2477207" y="4346521"/>
            <a:ext cx="4946067"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864768" y="2492896"/>
            <a:ext cx="4200525" cy="1028700"/>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7761312" y="2636912"/>
            <a:ext cx="1656184" cy="923330"/>
          </a:xfrm>
          <a:prstGeom prst="rect">
            <a:avLst/>
          </a:prstGeom>
          <a:noFill/>
        </p:spPr>
        <p:txBody>
          <a:bodyPr wrap="square" rtlCol="0">
            <a:spAutoFit/>
          </a:bodyPr>
          <a:lstStyle/>
          <a:p>
            <a:r>
              <a:rPr lang="en-GB" dirty="0" smtClean="0"/>
              <a:t>Change…delete IT </a:t>
            </a:r>
            <a:r>
              <a:rPr lang="en-GB" dirty="0" err="1" smtClean="0"/>
              <a:t>Consulancy</a:t>
            </a:r>
            <a:r>
              <a:rPr lang="en-GB" dirty="0" smtClean="0"/>
              <a:t>. Insert GST.</a:t>
            </a:r>
            <a:endParaRPr lang="en-GB" dirty="0"/>
          </a:p>
        </p:txBody>
      </p:sp>
    </p:spTree>
    <p:extLst>
      <p:ext uri="{BB962C8B-B14F-4D97-AF65-F5344CB8AC3E}">
        <p14:creationId xmlns:p14="http://schemas.microsoft.com/office/powerpoint/2010/main" val="1799399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04528" y="2132856"/>
            <a:ext cx="6768752" cy="4278094"/>
          </a:xfrm>
          <a:prstGeom prst="rect">
            <a:avLst/>
          </a:prstGeom>
          <a:noFill/>
        </p:spPr>
        <p:txBody>
          <a:bodyPr wrap="square" rtlCol="0">
            <a:spAutoFit/>
          </a:bodyPr>
          <a:lstStyle/>
          <a:p>
            <a:pPr algn="just"/>
            <a:r>
              <a:rPr lang="en-US" sz="1600" dirty="0" smtClean="0">
                <a:latin typeface="Century Gothic" pitchFamily="34" charset="0"/>
              </a:rPr>
              <a:t>Founded in 2002, </a:t>
            </a:r>
            <a:r>
              <a:rPr lang="en-US" sz="1600" dirty="0" smtClean="0">
                <a:solidFill>
                  <a:srgbClr val="FF0000"/>
                </a:solidFill>
                <a:latin typeface="Neuropol" pitchFamily="34" charset="0"/>
              </a:rPr>
              <a:t>SALIHIN</a:t>
            </a:r>
            <a:r>
              <a:rPr lang="en-US" sz="1600" dirty="0" smtClean="0">
                <a:latin typeface="Century Gothic" pitchFamily="34" charset="0"/>
              </a:rPr>
              <a:t> is a professional business consultancy  firm specializing in Auditing, Taxation, Advisory and  IT Consultancy.</a:t>
            </a:r>
          </a:p>
          <a:p>
            <a:pPr algn="just"/>
            <a:endParaRPr lang="en-US" sz="1600" dirty="0" smtClean="0">
              <a:latin typeface="Century Gothic" pitchFamily="34" charset="0"/>
            </a:endParaRPr>
          </a:p>
          <a:p>
            <a:pPr algn="just"/>
            <a:r>
              <a:rPr lang="en-US" sz="1600" dirty="0" smtClean="0">
                <a:latin typeface="Century Gothic" pitchFamily="34" charset="0"/>
              </a:rPr>
              <a:t>The past decade has witnessed our continuing effort in brand building through commitment to integrity, high quality and business excellence in providing exceptional end-to-end services.</a:t>
            </a:r>
          </a:p>
          <a:p>
            <a:pPr algn="just"/>
            <a:endParaRPr lang="en-US" sz="1600" dirty="0" smtClean="0">
              <a:latin typeface="Century Gothic" pitchFamily="34" charset="0"/>
            </a:endParaRPr>
          </a:p>
          <a:p>
            <a:pPr algn="just"/>
            <a:r>
              <a:rPr lang="en-US" sz="1600" dirty="0" smtClean="0">
                <a:latin typeface="Century Gothic" pitchFamily="34" charset="0"/>
              </a:rPr>
              <a:t>From grass to grace, our endless effort  did not go unnoticed when we are certified as MSC status, 1-Innocert and  Enterprise 50 company. As we progress, we grow along with our valued clients, looking forward to more maturing business relationship.</a:t>
            </a:r>
          </a:p>
          <a:p>
            <a:pPr algn="just"/>
            <a:endParaRPr lang="en-US" sz="1600" dirty="0">
              <a:latin typeface="Century Gothic" pitchFamily="34" charset="0"/>
            </a:endParaRPr>
          </a:p>
          <a:p>
            <a:pPr algn="just"/>
            <a:r>
              <a:rPr lang="en-US" sz="1600" dirty="0" smtClean="0">
                <a:latin typeface="Century Gothic" pitchFamily="34" charset="0"/>
              </a:rPr>
              <a:t>We are certified by the Royal Malaysian Customs Department (RMCD as  approved GST Trainer and by </a:t>
            </a:r>
            <a:r>
              <a:rPr lang="en-US" sz="1600" dirty="0">
                <a:latin typeface="Century Gothic" pitchFamily="34" charset="0"/>
              </a:rPr>
              <a:t>the Pembangunan </a:t>
            </a:r>
            <a:r>
              <a:rPr lang="en-US" sz="1600" dirty="0" err="1">
                <a:latin typeface="Century Gothic" pitchFamily="34" charset="0"/>
              </a:rPr>
              <a:t>Sumber</a:t>
            </a:r>
            <a:r>
              <a:rPr lang="en-US" sz="1600" dirty="0">
                <a:latin typeface="Century Gothic" pitchFamily="34" charset="0"/>
              </a:rPr>
              <a:t> </a:t>
            </a:r>
            <a:r>
              <a:rPr lang="en-US" sz="1600" dirty="0" err="1">
                <a:latin typeface="Century Gothic" pitchFamily="34" charset="0"/>
              </a:rPr>
              <a:t>Manusia</a:t>
            </a:r>
            <a:r>
              <a:rPr lang="en-US" sz="1600" dirty="0">
                <a:latin typeface="Century Gothic" pitchFamily="34" charset="0"/>
              </a:rPr>
              <a:t> </a:t>
            </a:r>
            <a:r>
              <a:rPr lang="en-US" sz="1600" dirty="0" err="1">
                <a:latin typeface="Century Gothic" pitchFamily="34" charset="0"/>
              </a:rPr>
              <a:t>Berhad</a:t>
            </a:r>
            <a:r>
              <a:rPr lang="en-US" sz="1600" dirty="0">
                <a:latin typeface="Century Gothic" pitchFamily="34" charset="0"/>
              </a:rPr>
              <a:t> (PSMB</a:t>
            </a:r>
            <a:r>
              <a:rPr lang="en-US" sz="1600" dirty="0" smtClean="0">
                <a:latin typeface="Century Gothic" pitchFamily="34" charset="0"/>
              </a:rPr>
              <a:t>) as one of the approved trainers under </a:t>
            </a:r>
            <a:r>
              <a:rPr lang="en-US" sz="1600" dirty="0">
                <a:latin typeface="Century Gothic" pitchFamily="34" charset="0"/>
              </a:rPr>
              <a:t>Human Resources Development Fund (HRDF</a:t>
            </a:r>
            <a:r>
              <a:rPr lang="en-US" sz="1600" dirty="0" smtClean="0">
                <a:latin typeface="Century Gothic" pitchFamily="34" charset="0"/>
              </a:rPr>
              <a:t>) which allows our clients to claim 100% training expenses.</a:t>
            </a:r>
            <a:endParaRPr lang="en-US" sz="1600" dirty="0">
              <a:latin typeface="Century Gothic" pitchFamily="34" charset="0"/>
            </a:endParaRPr>
          </a:p>
        </p:txBody>
      </p:sp>
      <p:sp>
        <p:nvSpPr>
          <p:cNvPr id="7" name="Title 1"/>
          <p:cNvSpPr>
            <a:spLocks noGrp="1"/>
          </p:cNvSpPr>
          <p:nvPr>
            <p:ph type="title"/>
          </p:nvPr>
        </p:nvSpPr>
        <p:spPr>
          <a:xfrm>
            <a:off x="3140319" y="1471136"/>
            <a:ext cx="3656025" cy="757073"/>
          </a:xfrm>
        </p:spPr>
        <p:txBody>
          <a:bodyPr>
            <a:normAutofit/>
          </a:bodyPr>
          <a:lstStyle/>
          <a:p>
            <a:pPr algn="l"/>
            <a:r>
              <a:rPr lang="en-US" sz="3600" b="1" dirty="0" smtClean="0">
                <a:solidFill>
                  <a:srgbClr val="9C08AC"/>
                </a:solidFill>
              </a:rPr>
              <a:t>AT THE GLANCE</a:t>
            </a:r>
            <a:endParaRPr lang="en-US" sz="3600" b="1" dirty="0">
              <a:solidFill>
                <a:srgbClr val="9C08A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96" y="1556792"/>
            <a:ext cx="2251248" cy="441161"/>
          </a:xfrm>
          <a:prstGeom prst="rect">
            <a:avLst/>
          </a:prstGeom>
        </p:spPr>
      </p:pic>
      <p:sp>
        <p:nvSpPr>
          <p:cNvPr id="10" name="Rectangle 9"/>
          <p:cNvSpPr/>
          <p:nvPr/>
        </p:nvSpPr>
        <p:spPr>
          <a:xfrm>
            <a:off x="-263550"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531813" lvl="4"/>
            <a:r>
              <a:rPr lang="en-US" sz="2800" dirty="0" smtClean="0">
                <a:latin typeface="Calibri" pitchFamily="34" charset="0"/>
                <a:cs typeface="Calibri" pitchFamily="34" charset="0"/>
              </a:rPr>
              <a:t>ABOUT </a:t>
            </a:r>
            <a:r>
              <a:rPr lang="en-US" sz="2800" dirty="0">
                <a:latin typeface="Calibri" pitchFamily="34" charset="0"/>
                <a:cs typeface="Calibri" pitchFamily="34" charset="0"/>
              </a:rPr>
              <a:t>US </a:t>
            </a:r>
            <a:r>
              <a:rPr lang="en-US" sz="2800" dirty="0">
                <a:cs typeface="Mongolian Baiti" pitchFamily="66" charset="0"/>
              </a:rPr>
              <a:t> </a:t>
            </a:r>
            <a:endParaRPr lang="en-MY" sz="2800" dirty="0">
              <a:latin typeface="Century Gothic" pitchFamily="34" charset="0"/>
            </a:endParaRPr>
          </a:p>
          <a:p>
            <a:pPr marL="531813" lvl="4"/>
            <a:r>
              <a:rPr lang="en-MY" sz="2000" dirty="0" smtClean="0">
                <a:latin typeface="Calibri" pitchFamily="34" charset="0"/>
                <a:cs typeface="Calibri" pitchFamily="34" charset="0"/>
              </a:rPr>
              <a:t>FIRM’S </a:t>
            </a:r>
            <a:r>
              <a:rPr lang="en-MY" sz="2000" dirty="0">
                <a:latin typeface="Calibri" pitchFamily="34" charset="0"/>
                <a:cs typeface="Calibri" pitchFamily="34" charset="0"/>
              </a:rPr>
              <a:t>DESCRIPTION </a:t>
            </a:r>
            <a:endParaRPr lang="en-MY" sz="2000" baseline="100000" dirty="0">
              <a:latin typeface="Calibri" pitchFamily="34" charset="0"/>
              <a:cs typeface="Calibri" pitchFamily="34" charset="0"/>
            </a:endParaRPr>
          </a:p>
        </p:txBody>
      </p:sp>
      <p:pic>
        <p:nvPicPr>
          <p:cNvPr id="1027" name="Picture 3" descr="D:\IT\Work\Audry\Desktop\19 April 2013\Untitled-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074"/>
          <a:stretch/>
        </p:blipFill>
        <p:spPr bwMode="auto">
          <a:xfrm>
            <a:off x="7988667" y="2424453"/>
            <a:ext cx="924773" cy="713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IT\Work\Audry\Desktop\19 April 2013\Untitled-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962" r="32019"/>
          <a:stretch/>
        </p:blipFill>
        <p:spPr bwMode="auto">
          <a:xfrm>
            <a:off x="7869529" y="3419945"/>
            <a:ext cx="1187927" cy="7130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IT\Work\Audry\Desktop\19 April 2013\Untitled-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323"/>
          <a:stretch/>
        </p:blipFill>
        <p:spPr bwMode="auto">
          <a:xfrm>
            <a:off x="7914558" y="4372147"/>
            <a:ext cx="915543" cy="713037"/>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4</a:t>
            </a:fld>
            <a:endParaRPr lang="en-MY" dirty="0"/>
          </a:p>
        </p:txBody>
      </p:sp>
      <p:sp>
        <p:nvSpPr>
          <p:cNvPr id="16" name="TextBox 15"/>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85" y="1389199"/>
            <a:ext cx="788288" cy="77634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3368" y="5197307"/>
            <a:ext cx="820248" cy="811172"/>
          </a:xfrm>
          <a:prstGeom prst="rect">
            <a:avLst/>
          </a:prstGeom>
        </p:spPr>
      </p:pic>
    </p:spTree>
    <p:extLst>
      <p:ext uri="{BB962C8B-B14F-4D97-AF65-F5344CB8AC3E}">
        <p14:creationId xmlns:p14="http://schemas.microsoft.com/office/powerpoint/2010/main" val="4177179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bwMode="auto">
          <a:xfrm>
            <a:off x="-15551" y="404664"/>
            <a:ext cx="619268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Arial" pitchFamily="34" charset="0"/>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lvl="1" algn="l"/>
            <a:r>
              <a:rPr lang="en-US" sz="2800" dirty="0" smtClean="0">
                <a:latin typeface="Calibri" pitchFamily="34" charset="0"/>
                <a:cs typeface="Calibri" pitchFamily="34" charset="0"/>
              </a:rPr>
              <a:t>ABOUT US</a:t>
            </a:r>
            <a:r>
              <a:rPr lang="en-US" sz="2800" dirty="0" smtClean="0">
                <a:latin typeface="Calibri" pitchFamily="34" charset="0"/>
                <a:cs typeface="Mongolian Baiti" pitchFamily="66" charset="0"/>
              </a:rPr>
              <a:t> </a:t>
            </a:r>
            <a:endParaRPr lang="en-MY" sz="2800" dirty="0" smtClean="0">
              <a:latin typeface="Calibri" pitchFamily="34" charset="0"/>
            </a:endParaRPr>
          </a:p>
          <a:p>
            <a:pPr lvl="1" algn="l"/>
            <a:r>
              <a:rPr lang="en-MY" sz="2000" dirty="0" smtClean="0">
                <a:solidFill>
                  <a:schemeClr val="bg1"/>
                </a:solidFill>
                <a:latin typeface="Calibri" pitchFamily="34" charset="0"/>
                <a:cs typeface="Calibri" pitchFamily="34" charset="0"/>
              </a:rPr>
              <a:t>KEY PERSONNAL</a:t>
            </a:r>
            <a:endParaRPr lang="en-MY" sz="2000" baseline="100000" dirty="0">
              <a:solidFill>
                <a:schemeClr val="bg1"/>
              </a:solidFill>
              <a:latin typeface="Calibri" pitchFamily="34" charset="0"/>
              <a:cs typeface="Calibri" pitchFamily="34" charset="0"/>
            </a:endParaRPr>
          </a:p>
        </p:txBody>
      </p:sp>
      <p:sp>
        <p:nvSpPr>
          <p:cNvPr id="3" name="TextBox 2"/>
          <p:cNvSpPr txBox="1"/>
          <p:nvPr/>
        </p:nvSpPr>
        <p:spPr>
          <a:xfrm>
            <a:off x="5143599" y="5118283"/>
            <a:ext cx="4129881" cy="830997"/>
          </a:xfrm>
          <a:prstGeom prst="rect">
            <a:avLst/>
          </a:prstGeom>
          <a:noFill/>
        </p:spPr>
        <p:txBody>
          <a:bodyPr wrap="square" rtlCol="0">
            <a:spAutoFit/>
          </a:bodyPr>
          <a:lstStyle/>
          <a:p>
            <a:r>
              <a:rPr lang="en-US" sz="1200" dirty="0" smtClean="0"/>
              <a:t>In Front: </a:t>
            </a:r>
            <a:r>
              <a:rPr lang="en-US" sz="1200" dirty="0" err="1" smtClean="0"/>
              <a:t>Salihin</a:t>
            </a:r>
            <a:r>
              <a:rPr lang="en-US" sz="1200" dirty="0" smtClean="0"/>
              <a:t> </a:t>
            </a:r>
            <a:r>
              <a:rPr lang="en-US" sz="1200" dirty="0" err="1" smtClean="0"/>
              <a:t>Abang</a:t>
            </a:r>
            <a:endParaRPr lang="en-US" sz="1200" dirty="0" smtClean="0"/>
          </a:p>
          <a:p>
            <a:r>
              <a:rPr lang="en-US" sz="1200" dirty="0" smtClean="0"/>
              <a:t>L-R:</a:t>
            </a:r>
            <a:r>
              <a:rPr lang="en-SG" sz="1200" dirty="0" smtClean="0"/>
              <a:t> </a:t>
            </a:r>
            <a:r>
              <a:rPr lang="en-SG" sz="1200" dirty="0"/>
              <a:t>Ahmad </a:t>
            </a:r>
            <a:r>
              <a:rPr lang="en-SG" sz="1200" dirty="0" err="1"/>
              <a:t>Izwan</a:t>
            </a:r>
            <a:r>
              <a:rPr lang="en-SG" sz="1200" dirty="0"/>
              <a:t> </a:t>
            </a:r>
            <a:r>
              <a:rPr lang="en-SG" sz="1200" dirty="0" smtClean="0"/>
              <a:t>Adnan</a:t>
            </a:r>
            <a:r>
              <a:rPr lang="en-SG" sz="1200" dirty="0"/>
              <a:t>, </a:t>
            </a:r>
            <a:r>
              <a:rPr lang="en-SG" sz="1200" dirty="0" err="1"/>
              <a:t>Faizul</a:t>
            </a:r>
            <a:r>
              <a:rPr lang="en-SG" sz="1200" dirty="0"/>
              <a:t> </a:t>
            </a:r>
            <a:r>
              <a:rPr lang="en-SG" sz="1200" dirty="0" err="1"/>
              <a:t>Nizan</a:t>
            </a:r>
            <a:r>
              <a:rPr lang="en-SG" sz="1200" dirty="0"/>
              <a:t> </a:t>
            </a:r>
            <a:r>
              <a:rPr lang="en-SG" sz="1200" dirty="0" err="1"/>
              <a:t>Zulkefli</a:t>
            </a:r>
            <a:r>
              <a:rPr lang="en-SG" sz="1200" dirty="0"/>
              <a:t> , </a:t>
            </a:r>
            <a:endParaRPr lang="en-SG" sz="1200" dirty="0" smtClean="0"/>
          </a:p>
          <a:p>
            <a:r>
              <a:rPr lang="en-SG" sz="1200" dirty="0" smtClean="0"/>
              <a:t>Tuan </a:t>
            </a:r>
            <a:r>
              <a:rPr lang="en-SG" sz="1200" dirty="0"/>
              <a:t>Haji Abd. Aziz Abu </a:t>
            </a:r>
            <a:r>
              <a:rPr lang="en-SG" sz="1200" dirty="0" smtClean="0"/>
              <a:t>Bakar</a:t>
            </a:r>
            <a:r>
              <a:rPr lang="en-SG" sz="1200" dirty="0"/>
              <a:t>, Ahmad </a:t>
            </a:r>
            <a:r>
              <a:rPr lang="en-SG" sz="1200" dirty="0" err="1"/>
              <a:t>Aljafree</a:t>
            </a:r>
            <a:r>
              <a:rPr lang="en-SG" sz="1200" dirty="0"/>
              <a:t> </a:t>
            </a:r>
            <a:r>
              <a:rPr lang="en-SG" sz="1200" dirty="0" err="1" smtClean="0"/>
              <a:t>Razalli</a:t>
            </a:r>
            <a:r>
              <a:rPr lang="en-SG" sz="1200" dirty="0"/>
              <a:t>, </a:t>
            </a:r>
            <a:endParaRPr lang="en-SG" sz="1200" dirty="0" smtClean="0"/>
          </a:p>
          <a:p>
            <a:r>
              <a:rPr lang="en-SG" sz="1200" dirty="0" smtClean="0"/>
              <a:t>Mohd </a:t>
            </a:r>
            <a:r>
              <a:rPr lang="en-SG" sz="1200" dirty="0" err="1"/>
              <a:t>Faried</a:t>
            </a:r>
            <a:r>
              <a:rPr lang="en-SG" sz="1200" dirty="0"/>
              <a:t> </a:t>
            </a:r>
            <a:r>
              <a:rPr lang="en-SG" sz="1200" dirty="0" smtClean="0"/>
              <a:t>Jamil</a:t>
            </a:r>
            <a:r>
              <a:rPr lang="en-SG" sz="1200" dirty="0"/>
              <a:t>, </a:t>
            </a:r>
            <a:r>
              <a:rPr lang="en-SG" sz="1200" dirty="0" err="1"/>
              <a:t>Abdussalam</a:t>
            </a:r>
            <a:r>
              <a:rPr lang="en-SG" sz="1200" dirty="0"/>
              <a:t> </a:t>
            </a:r>
            <a:r>
              <a:rPr lang="en-SG" sz="1200" dirty="0" err="1" smtClean="0"/>
              <a:t>Shokhawi</a:t>
            </a:r>
            <a:endParaRPr lang="en-SG" sz="1200" dirty="0"/>
          </a:p>
        </p:txBody>
      </p:sp>
      <p:sp>
        <p:nvSpPr>
          <p:cNvPr id="7"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5</a:t>
            </a:fld>
            <a:endParaRPr lang="en-MY" dirty="0"/>
          </a:p>
        </p:txBody>
      </p:sp>
      <p:sp>
        <p:nvSpPr>
          <p:cNvPr id="8" name="TextBox 7"/>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9" name="Rectangle 8"/>
          <p:cNvSpPr/>
          <p:nvPr/>
        </p:nvSpPr>
        <p:spPr>
          <a:xfrm>
            <a:off x="-191542"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2" indent="-382588"/>
            <a:r>
              <a:rPr lang="en-US" sz="2800" dirty="0" smtClean="0">
                <a:latin typeface="Calibri" pitchFamily="34" charset="0"/>
                <a:cs typeface="Calibri" pitchFamily="34" charset="0"/>
              </a:rPr>
              <a:t>ABOUT </a:t>
            </a:r>
            <a:r>
              <a:rPr lang="en-US" sz="2800" dirty="0">
                <a:latin typeface="Calibri" pitchFamily="34" charset="0"/>
                <a:cs typeface="Calibri" pitchFamily="34" charset="0"/>
              </a:rPr>
              <a:t>US </a:t>
            </a:r>
            <a:r>
              <a:rPr lang="en-US" sz="2800" dirty="0">
                <a:cs typeface="Mongolian Baiti" pitchFamily="66" charset="0"/>
              </a:rPr>
              <a:t> </a:t>
            </a:r>
            <a:endParaRPr lang="en-MY" sz="2800" dirty="0">
              <a:latin typeface="Century Gothic" pitchFamily="34" charset="0"/>
            </a:endParaRPr>
          </a:p>
          <a:p>
            <a:pPr lvl="2" indent="-382588"/>
            <a:r>
              <a:rPr lang="en-MY" sz="2000" dirty="0">
                <a:latin typeface="Calibri" pitchFamily="34" charset="0"/>
                <a:cs typeface="Calibri" pitchFamily="34" charset="0"/>
              </a:rPr>
              <a:t>KEY PERSONNAL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664" y="1484784"/>
            <a:ext cx="5791631" cy="392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39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94727" y="1700808"/>
            <a:ext cx="2228850" cy="1231707"/>
            <a:chOff x="488504" y="1371600"/>
            <a:chExt cx="2228850" cy="1231707"/>
          </a:xfrm>
        </p:grpSpPr>
        <p:grpSp>
          <p:nvGrpSpPr>
            <p:cNvPr id="6" name="Group 5"/>
            <p:cNvGrpSpPr/>
            <p:nvPr/>
          </p:nvGrpSpPr>
          <p:grpSpPr>
            <a:xfrm>
              <a:off x="488504" y="1371600"/>
              <a:ext cx="2228850" cy="1231707"/>
              <a:chOff x="990600" y="1371599"/>
              <a:chExt cx="2286000" cy="1539634"/>
            </a:xfrm>
          </p:grpSpPr>
          <p:sp>
            <p:nvSpPr>
              <p:cNvPr id="4" name="Rounded Rectangle 3"/>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Round Same Side Corner Rectangle 4"/>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791022" y="1702549"/>
              <a:ext cx="1622560" cy="646331"/>
            </a:xfrm>
            <a:prstGeom prst="rect">
              <a:avLst/>
            </a:prstGeom>
            <a:noFill/>
          </p:spPr>
          <p:txBody>
            <a:bodyPr wrap="none" rtlCol="0">
              <a:spAutoFit/>
            </a:bodyPr>
            <a:lstStyle/>
            <a:p>
              <a:pPr algn="ctr"/>
              <a:r>
                <a:rPr lang="en-US" sz="900" dirty="0" smtClean="0">
                  <a:latin typeface="Century Gothic" panose="020B0502020202020204" pitchFamily="34" charset="0"/>
                </a:rPr>
                <a:t>Financial Statement Audit</a:t>
              </a:r>
            </a:p>
            <a:p>
              <a:pPr algn="ctr"/>
              <a:r>
                <a:rPr lang="en-US" sz="900" dirty="0" smtClean="0">
                  <a:latin typeface="Century Gothic" panose="020B0502020202020204" pitchFamily="34" charset="0"/>
                </a:rPr>
                <a:t>Compliance Audit</a:t>
              </a:r>
            </a:p>
            <a:p>
              <a:pPr algn="ctr"/>
              <a:r>
                <a:rPr lang="en-US" sz="900" dirty="0" smtClean="0">
                  <a:latin typeface="Century Gothic" panose="020B0502020202020204" pitchFamily="34" charset="0"/>
                </a:rPr>
                <a:t>Operational Audit</a:t>
              </a:r>
            </a:p>
            <a:p>
              <a:pPr algn="ctr"/>
              <a:r>
                <a:rPr lang="en-US" sz="900" dirty="0" smtClean="0">
                  <a:latin typeface="Century Gothic" panose="020B0502020202020204" pitchFamily="34" charset="0"/>
                </a:rPr>
                <a:t>Forensic Audit</a:t>
              </a:r>
              <a:endParaRPr lang="en-US" sz="900" dirty="0">
                <a:latin typeface="Century Gothic" panose="020B0502020202020204" pitchFamily="34" charset="0"/>
              </a:endParaRPr>
            </a:p>
          </p:txBody>
        </p:sp>
        <p:sp>
          <p:nvSpPr>
            <p:cNvPr id="28" name="TextBox 27"/>
            <p:cNvSpPr txBox="1"/>
            <p:nvPr/>
          </p:nvSpPr>
          <p:spPr>
            <a:xfrm>
              <a:off x="925236" y="1394288"/>
              <a:ext cx="1316387" cy="246221"/>
            </a:xfrm>
            <a:prstGeom prst="rect">
              <a:avLst/>
            </a:prstGeom>
            <a:noFill/>
          </p:spPr>
          <p:txBody>
            <a:bodyPr wrap="none" rtlCol="0">
              <a:spAutoFit/>
            </a:bodyPr>
            <a:lstStyle/>
            <a:p>
              <a:r>
                <a:rPr lang="en-US" sz="1000" b="1" dirty="0" smtClean="0">
                  <a:solidFill>
                    <a:schemeClr val="bg1"/>
                  </a:solidFill>
                </a:rPr>
                <a:t>AUDIT &amp; ASSURANCE</a:t>
              </a:r>
              <a:endParaRPr lang="en-US" sz="1000" b="1" dirty="0">
                <a:solidFill>
                  <a:schemeClr val="bg1"/>
                </a:solidFill>
              </a:endParaRPr>
            </a:p>
          </p:txBody>
        </p:sp>
      </p:grpSp>
      <p:grpSp>
        <p:nvGrpSpPr>
          <p:cNvPr id="16" name="Group 15"/>
          <p:cNvGrpSpPr/>
          <p:nvPr/>
        </p:nvGrpSpPr>
        <p:grpSpPr>
          <a:xfrm>
            <a:off x="511317" y="4625438"/>
            <a:ext cx="2367957" cy="1297716"/>
            <a:chOff x="418324" y="4219516"/>
            <a:chExt cx="2367957" cy="1297716"/>
          </a:xfrm>
        </p:grpSpPr>
        <p:grpSp>
          <p:nvGrpSpPr>
            <p:cNvPr id="38" name="Group 37"/>
            <p:cNvGrpSpPr/>
            <p:nvPr/>
          </p:nvGrpSpPr>
          <p:grpSpPr>
            <a:xfrm>
              <a:off x="488505" y="4267201"/>
              <a:ext cx="2228850" cy="1231707"/>
              <a:chOff x="990600" y="1371599"/>
              <a:chExt cx="2286000" cy="1539634"/>
            </a:xfrm>
          </p:grpSpPr>
          <p:sp>
            <p:nvSpPr>
              <p:cNvPr id="41" name="Rounded Rectangle 40"/>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2" name="Round Same Side Corner Rectangle 41"/>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418324" y="4593902"/>
              <a:ext cx="2367957" cy="923330"/>
            </a:xfrm>
            <a:prstGeom prst="rect">
              <a:avLst/>
            </a:prstGeom>
            <a:noFill/>
          </p:spPr>
          <p:txBody>
            <a:bodyPr wrap="none" rtlCol="0">
              <a:spAutoFit/>
            </a:bodyPr>
            <a:lstStyle/>
            <a:p>
              <a:pPr algn="ctr"/>
              <a:r>
                <a:rPr lang="en-US" sz="900" dirty="0" smtClean="0">
                  <a:latin typeface="Century Gothic" panose="020B0502020202020204" pitchFamily="34" charset="0"/>
                </a:rPr>
                <a:t>Due Diligence</a:t>
              </a:r>
            </a:p>
            <a:p>
              <a:pPr algn="ctr"/>
              <a:r>
                <a:rPr lang="en-US" sz="900" dirty="0" smtClean="0">
                  <a:latin typeface="Century Gothic" panose="020B0502020202020204" pitchFamily="34" charset="0"/>
                </a:rPr>
                <a:t>Internal Audit and Forensic Accounting</a:t>
              </a:r>
            </a:p>
            <a:p>
              <a:pPr algn="ctr"/>
              <a:r>
                <a:rPr lang="en-US" sz="900" dirty="0" smtClean="0">
                  <a:latin typeface="Century Gothic" panose="020B0502020202020204" pitchFamily="34" charset="0"/>
                </a:rPr>
                <a:t>Valuation</a:t>
              </a:r>
            </a:p>
            <a:p>
              <a:pPr algn="ctr"/>
              <a:r>
                <a:rPr lang="en-US" sz="900" dirty="0" smtClean="0">
                  <a:latin typeface="Century Gothic" panose="020B0502020202020204" pitchFamily="34" charset="0"/>
                </a:rPr>
                <a:t>Capital Market</a:t>
              </a:r>
            </a:p>
            <a:p>
              <a:pPr algn="ctr"/>
              <a:r>
                <a:rPr lang="en-US" sz="900" dirty="0" smtClean="0">
                  <a:latin typeface="Century Gothic" panose="020B0502020202020204" pitchFamily="34" charset="0"/>
                </a:rPr>
                <a:t>Managerial Finance</a:t>
              </a:r>
            </a:p>
            <a:p>
              <a:pPr algn="ctr"/>
              <a:r>
                <a:rPr lang="en-US" sz="900" dirty="0" smtClean="0">
                  <a:latin typeface="Century Gothic" panose="020B0502020202020204" pitchFamily="34" charset="0"/>
                </a:rPr>
                <a:t>Mergers &amp; Acquisitions</a:t>
              </a:r>
              <a:endParaRPr lang="en-US" sz="900" dirty="0">
                <a:latin typeface="Century Gothic" panose="020B0502020202020204" pitchFamily="34" charset="0"/>
              </a:endParaRPr>
            </a:p>
          </p:txBody>
        </p:sp>
        <p:sp>
          <p:nvSpPr>
            <p:cNvPr id="40" name="TextBox 39"/>
            <p:cNvSpPr txBox="1"/>
            <p:nvPr/>
          </p:nvSpPr>
          <p:spPr>
            <a:xfrm>
              <a:off x="870023" y="4219516"/>
              <a:ext cx="1487909" cy="400110"/>
            </a:xfrm>
            <a:prstGeom prst="rect">
              <a:avLst/>
            </a:prstGeom>
            <a:noFill/>
          </p:spPr>
          <p:txBody>
            <a:bodyPr wrap="none" rtlCol="0">
              <a:spAutoFit/>
            </a:bodyPr>
            <a:lstStyle/>
            <a:p>
              <a:r>
                <a:rPr lang="en-US" sz="1000" b="1" dirty="0" smtClean="0">
                  <a:solidFill>
                    <a:schemeClr val="bg1"/>
                  </a:solidFill>
                </a:rPr>
                <a:t>CORPORATE FINANCE &amp; </a:t>
              </a:r>
            </a:p>
            <a:p>
              <a:r>
                <a:rPr lang="en-US" sz="1000" b="1" dirty="0" smtClean="0">
                  <a:solidFill>
                    <a:schemeClr val="bg1"/>
                  </a:solidFill>
                </a:rPr>
                <a:t>TRANSACTION SERVICES</a:t>
              </a:r>
              <a:endParaRPr lang="en-US" sz="1000" b="1" dirty="0">
                <a:solidFill>
                  <a:schemeClr val="bg1"/>
                </a:solidFill>
              </a:endParaRPr>
            </a:p>
          </p:txBody>
        </p:sp>
      </p:grpSp>
      <p:grpSp>
        <p:nvGrpSpPr>
          <p:cNvPr id="9" name="Group 8"/>
          <p:cNvGrpSpPr/>
          <p:nvPr/>
        </p:nvGrpSpPr>
        <p:grpSpPr>
          <a:xfrm>
            <a:off x="3128987" y="1700808"/>
            <a:ext cx="2228850" cy="1231707"/>
            <a:chOff x="2952584" y="1329720"/>
            <a:chExt cx="2228850" cy="1231707"/>
          </a:xfrm>
        </p:grpSpPr>
        <p:grpSp>
          <p:nvGrpSpPr>
            <p:cNvPr id="44" name="Group 43"/>
            <p:cNvGrpSpPr/>
            <p:nvPr/>
          </p:nvGrpSpPr>
          <p:grpSpPr>
            <a:xfrm>
              <a:off x="2952584" y="1329720"/>
              <a:ext cx="2228850" cy="1231707"/>
              <a:chOff x="990600" y="1371599"/>
              <a:chExt cx="2286000" cy="1539634"/>
            </a:xfrm>
          </p:grpSpPr>
          <p:sp>
            <p:nvSpPr>
              <p:cNvPr id="47" name="Rounded Rectangle 46"/>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8" name="Round Same Side Corner Rectangle 47"/>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122854" y="1702549"/>
              <a:ext cx="1887055" cy="646331"/>
            </a:xfrm>
            <a:prstGeom prst="rect">
              <a:avLst/>
            </a:prstGeom>
            <a:noFill/>
          </p:spPr>
          <p:txBody>
            <a:bodyPr wrap="none" rtlCol="0">
              <a:spAutoFit/>
            </a:bodyPr>
            <a:lstStyle/>
            <a:p>
              <a:pPr algn="ctr"/>
              <a:r>
                <a:rPr lang="en-US" sz="900" dirty="0" smtClean="0">
                  <a:latin typeface="Century Gothic" panose="020B0502020202020204" pitchFamily="34" charset="0"/>
                </a:rPr>
                <a:t>GST Compliance and Advisory</a:t>
              </a:r>
            </a:p>
            <a:p>
              <a:pPr algn="ctr"/>
              <a:r>
                <a:rPr lang="en-US" sz="900" dirty="0" smtClean="0">
                  <a:latin typeface="Century Gothic" panose="020B0502020202020204" pitchFamily="34" charset="0"/>
                </a:rPr>
                <a:t>GST Preparation and Filing</a:t>
              </a:r>
            </a:p>
            <a:p>
              <a:pPr algn="ctr"/>
              <a:r>
                <a:rPr lang="en-US" sz="900" dirty="0" smtClean="0">
                  <a:latin typeface="Century Gothic" panose="020B0502020202020204" pitchFamily="34" charset="0"/>
                </a:rPr>
                <a:t>GST Audit and Investigation</a:t>
              </a:r>
            </a:p>
            <a:p>
              <a:pPr algn="ctr"/>
              <a:r>
                <a:rPr lang="en-US" sz="900" dirty="0" smtClean="0">
                  <a:latin typeface="Century Gothic" panose="020B0502020202020204" pitchFamily="34" charset="0"/>
                </a:rPr>
                <a:t>GST Training</a:t>
              </a:r>
              <a:endParaRPr lang="en-US" sz="900" dirty="0">
                <a:latin typeface="Century Gothic" panose="020B0502020202020204" pitchFamily="34" charset="0"/>
              </a:endParaRPr>
            </a:p>
          </p:txBody>
        </p:sp>
        <p:sp>
          <p:nvSpPr>
            <p:cNvPr id="46" name="TextBox 45"/>
            <p:cNvSpPr txBox="1"/>
            <p:nvPr/>
          </p:nvSpPr>
          <p:spPr>
            <a:xfrm>
              <a:off x="3129084" y="1352408"/>
              <a:ext cx="1931939" cy="246221"/>
            </a:xfrm>
            <a:prstGeom prst="rect">
              <a:avLst/>
            </a:prstGeom>
            <a:noFill/>
          </p:spPr>
          <p:txBody>
            <a:bodyPr wrap="none" rtlCol="0">
              <a:spAutoFit/>
            </a:bodyPr>
            <a:lstStyle/>
            <a:p>
              <a:r>
                <a:rPr lang="en-US" sz="1000" b="1" dirty="0" smtClean="0">
                  <a:solidFill>
                    <a:schemeClr val="bg1"/>
                  </a:solidFill>
                </a:rPr>
                <a:t>GOODS AND SERVICES TAX (GST)</a:t>
              </a:r>
              <a:endParaRPr lang="en-US" sz="1000" b="1" dirty="0">
                <a:solidFill>
                  <a:schemeClr val="bg1"/>
                </a:solidFill>
              </a:endParaRPr>
            </a:p>
          </p:txBody>
        </p:sp>
      </p:grpSp>
      <p:grpSp>
        <p:nvGrpSpPr>
          <p:cNvPr id="15" name="Group 14"/>
          <p:cNvGrpSpPr/>
          <p:nvPr/>
        </p:nvGrpSpPr>
        <p:grpSpPr>
          <a:xfrm>
            <a:off x="3157031" y="4673124"/>
            <a:ext cx="2228850" cy="1231707"/>
            <a:chOff x="2952584" y="4236368"/>
            <a:chExt cx="2228850" cy="1231707"/>
          </a:xfrm>
        </p:grpSpPr>
        <p:grpSp>
          <p:nvGrpSpPr>
            <p:cNvPr id="56" name="Group 55"/>
            <p:cNvGrpSpPr/>
            <p:nvPr/>
          </p:nvGrpSpPr>
          <p:grpSpPr>
            <a:xfrm>
              <a:off x="2952584" y="4236368"/>
              <a:ext cx="2228850" cy="1231707"/>
              <a:chOff x="990600" y="1371599"/>
              <a:chExt cx="2286000" cy="1539634"/>
            </a:xfrm>
          </p:grpSpPr>
          <p:sp>
            <p:nvSpPr>
              <p:cNvPr id="59" name="Rounded Rectangle 58"/>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0" name="Round Same Side Corner Rectangle 59"/>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227049" y="4593902"/>
              <a:ext cx="1678666" cy="646331"/>
            </a:xfrm>
            <a:prstGeom prst="rect">
              <a:avLst/>
            </a:prstGeom>
            <a:noFill/>
          </p:spPr>
          <p:txBody>
            <a:bodyPr wrap="none" rtlCol="0">
              <a:spAutoFit/>
            </a:bodyPr>
            <a:lstStyle/>
            <a:p>
              <a:pPr algn="ctr"/>
              <a:r>
                <a:rPr lang="en-US" sz="900" dirty="0" err="1" smtClean="0">
                  <a:latin typeface="Century Gothic" panose="020B0502020202020204" pitchFamily="34" charset="0"/>
                </a:rPr>
                <a:t>Shariah</a:t>
              </a:r>
              <a:r>
                <a:rPr lang="en-US" sz="900" dirty="0" smtClean="0">
                  <a:latin typeface="Century Gothic" panose="020B0502020202020204" pitchFamily="34" charset="0"/>
                </a:rPr>
                <a:t> Compliance Audit</a:t>
              </a:r>
            </a:p>
            <a:p>
              <a:pPr algn="ctr"/>
              <a:r>
                <a:rPr lang="en-US" sz="900" dirty="0" smtClean="0">
                  <a:latin typeface="Century Gothic" panose="020B0502020202020204" pitchFamily="34" charset="0"/>
                </a:rPr>
                <a:t>Advisory Services  </a:t>
              </a:r>
            </a:p>
            <a:p>
              <a:pPr algn="ctr"/>
              <a:r>
                <a:rPr lang="en-US" sz="900" dirty="0" smtClean="0">
                  <a:latin typeface="Century Gothic" panose="020B0502020202020204" pitchFamily="34" charset="0"/>
                </a:rPr>
                <a:t>Zakat - Alms Giving</a:t>
              </a:r>
            </a:p>
            <a:p>
              <a:pPr algn="ctr"/>
              <a:r>
                <a:rPr lang="en-US" sz="900" dirty="0" err="1" smtClean="0">
                  <a:latin typeface="Century Gothic" panose="020B0502020202020204" pitchFamily="34" charset="0"/>
                </a:rPr>
                <a:t>Waqf</a:t>
              </a:r>
              <a:r>
                <a:rPr lang="en-US" sz="900" dirty="0" smtClean="0">
                  <a:latin typeface="Century Gothic" panose="020B0502020202020204" pitchFamily="34" charset="0"/>
                </a:rPr>
                <a:t> - Islamic Endowment</a:t>
              </a:r>
              <a:endParaRPr lang="en-US" sz="900" dirty="0">
                <a:latin typeface="Century Gothic" panose="020B0502020202020204" pitchFamily="34" charset="0"/>
              </a:endParaRPr>
            </a:p>
          </p:txBody>
        </p:sp>
        <p:sp>
          <p:nvSpPr>
            <p:cNvPr id="58" name="TextBox 57"/>
            <p:cNvSpPr txBox="1"/>
            <p:nvPr/>
          </p:nvSpPr>
          <p:spPr>
            <a:xfrm>
              <a:off x="3057902" y="4268581"/>
              <a:ext cx="2069796" cy="246221"/>
            </a:xfrm>
            <a:prstGeom prst="rect">
              <a:avLst/>
            </a:prstGeom>
            <a:noFill/>
          </p:spPr>
          <p:txBody>
            <a:bodyPr wrap="none" rtlCol="0">
              <a:spAutoFit/>
            </a:bodyPr>
            <a:lstStyle/>
            <a:p>
              <a:r>
                <a:rPr lang="en-US" sz="1000" b="1" dirty="0" smtClean="0">
                  <a:solidFill>
                    <a:schemeClr val="bg1"/>
                  </a:solidFill>
                </a:rPr>
                <a:t>ISLAMIC ACCOUNTING &amp; AUDITING</a:t>
              </a:r>
              <a:endParaRPr lang="en-US" sz="1000" b="1" dirty="0">
                <a:solidFill>
                  <a:schemeClr val="bg1"/>
                </a:solidFill>
              </a:endParaRPr>
            </a:p>
          </p:txBody>
        </p:sp>
      </p:grpSp>
      <p:grpSp>
        <p:nvGrpSpPr>
          <p:cNvPr id="2" name="Group 1"/>
          <p:cNvGrpSpPr/>
          <p:nvPr/>
        </p:nvGrpSpPr>
        <p:grpSpPr>
          <a:xfrm>
            <a:off x="5532762" y="2715335"/>
            <a:ext cx="3461713" cy="3413720"/>
            <a:chOff x="5989010" y="3255640"/>
            <a:chExt cx="3461713" cy="3413720"/>
          </a:xfrm>
        </p:grpSpPr>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137" y="3255640"/>
              <a:ext cx="3273586" cy="3273586"/>
            </a:xfrm>
            <a:prstGeom prst="rect">
              <a:avLst/>
            </a:prstGeom>
          </p:spPr>
        </p:pic>
        <p:sp>
          <p:nvSpPr>
            <p:cNvPr id="76" name="Text Box 1"/>
            <p:cNvSpPr txBox="1"/>
            <p:nvPr/>
          </p:nvSpPr>
          <p:spPr>
            <a:xfrm>
              <a:off x="5989010" y="6135960"/>
              <a:ext cx="3020638" cy="533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MY" sz="1100" b="1" dirty="0" smtClean="0">
                  <a:effectLst>
                    <a:reflection blurRad="6350" stA="55000" endA="50" endPos="85000" dist="60007" dir="5400000" sy="-100000" algn="bl"/>
                  </a:effectLst>
                  <a:latin typeface="Century Gothic"/>
                  <a:ea typeface="Calibri"/>
                  <a:cs typeface="Times New Roman"/>
                </a:rPr>
                <a:t>BATU CAVES . KUALA </a:t>
              </a:r>
              <a:r>
                <a:rPr lang="en-MY" sz="1100" b="1" dirty="0">
                  <a:effectLst>
                    <a:reflection blurRad="6350" stA="55000" endA="50" endPos="85000" dist="60007" dir="5400000" sy="-100000" algn="bl"/>
                  </a:effectLst>
                  <a:latin typeface="Century Gothic"/>
                  <a:ea typeface="Calibri"/>
                  <a:cs typeface="Times New Roman"/>
                </a:rPr>
                <a:t>LUMPUR . JOHOR BAHRU . </a:t>
              </a:r>
              <a:r>
                <a:rPr lang="en-MY" sz="1100" b="1" dirty="0" smtClean="0">
                  <a:effectLst>
                    <a:reflection blurRad="6350" stA="55000" endA="50" endPos="85000" dist="60007" dir="5400000" sy="-100000" algn="bl"/>
                  </a:effectLst>
                  <a:latin typeface="Century Gothic"/>
                  <a:ea typeface="Calibri"/>
                  <a:cs typeface="Times New Roman"/>
                </a:rPr>
                <a:t>KUCHING</a:t>
              </a:r>
              <a:endParaRPr lang="en-MY" sz="1100" dirty="0">
                <a:effectLst/>
                <a:ea typeface="Calibri"/>
                <a:cs typeface="Times New Roman"/>
              </a:endParaRPr>
            </a:p>
          </p:txBody>
        </p:sp>
      </p:grpSp>
      <p:grpSp>
        <p:nvGrpSpPr>
          <p:cNvPr id="13" name="Group 12"/>
          <p:cNvGrpSpPr/>
          <p:nvPr/>
        </p:nvGrpSpPr>
        <p:grpSpPr>
          <a:xfrm>
            <a:off x="594727" y="3190488"/>
            <a:ext cx="2228850" cy="1231707"/>
            <a:chOff x="488504" y="2819400"/>
            <a:chExt cx="2228850" cy="1231707"/>
          </a:xfrm>
        </p:grpSpPr>
        <p:grpSp>
          <p:nvGrpSpPr>
            <p:cNvPr id="32" name="Group 31"/>
            <p:cNvGrpSpPr/>
            <p:nvPr/>
          </p:nvGrpSpPr>
          <p:grpSpPr>
            <a:xfrm>
              <a:off x="488504" y="2819400"/>
              <a:ext cx="2228850" cy="1231707"/>
              <a:chOff x="990600" y="1371599"/>
              <a:chExt cx="2286000" cy="1539634"/>
            </a:xfrm>
          </p:grpSpPr>
          <p:sp>
            <p:nvSpPr>
              <p:cNvPr id="35" name="Rounded Rectangle 34"/>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6" name="Round Same Side Corner Rectangle 35"/>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756558" y="3148226"/>
              <a:ext cx="1691489" cy="784830"/>
            </a:xfrm>
            <a:prstGeom prst="rect">
              <a:avLst/>
            </a:prstGeom>
            <a:noFill/>
          </p:spPr>
          <p:txBody>
            <a:bodyPr wrap="none" rtlCol="0">
              <a:spAutoFit/>
            </a:bodyPr>
            <a:lstStyle/>
            <a:p>
              <a:pPr algn="ctr"/>
              <a:r>
                <a:rPr lang="en-US" sz="900" dirty="0" smtClean="0">
                  <a:latin typeface="Century Gothic" panose="020B0502020202020204" pitchFamily="34" charset="0"/>
                </a:rPr>
                <a:t>Tax Compliance</a:t>
              </a:r>
            </a:p>
            <a:p>
              <a:pPr algn="ctr"/>
              <a:r>
                <a:rPr lang="en-US" sz="900" dirty="0" smtClean="0">
                  <a:latin typeface="Century Gothic" panose="020B0502020202020204" pitchFamily="34" charset="0"/>
                </a:rPr>
                <a:t>Corporate Tax Advisory</a:t>
              </a:r>
            </a:p>
            <a:p>
              <a:pPr algn="ctr"/>
              <a:r>
                <a:rPr lang="en-US" sz="900" dirty="0" smtClean="0">
                  <a:latin typeface="Century Gothic" panose="020B0502020202020204" pitchFamily="34" charset="0"/>
                </a:rPr>
                <a:t>Indirect Tax Services</a:t>
              </a:r>
            </a:p>
            <a:p>
              <a:pPr algn="ctr"/>
              <a:r>
                <a:rPr lang="en-US" sz="900" dirty="0" smtClean="0">
                  <a:latin typeface="Century Gothic" panose="020B0502020202020204" pitchFamily="34" charset="0"/>
                </a:rPr>
                <a:t>Tax Audit and Investigation</a:t>
              </a:r>
            </a:p>
            <a:p>
              <a:pPr algn="ctr"/>
              <a:r>
                <a:rPr lang="en-US" sz="900" dirty="0" smtClean="0">
                  <a:latin typeface="Century Gothic" panose="020B0502020202020204" pitchFamily="34" charset="0"/>
                </a:rPr>
                <a:t>Real Property Gain Tax</a:t>
              </a:r>
              <a:endParaRPr lang="en-US" sz="900" dirty="0">
                <a:latin typeface="Century Gothic" panose="020B0502020202020204" pitchFamily="34" charset="0"/>
              </a:endParaRPr>
            </a:p>
          </p:txBody>
        </p:sp>
        <p:sp>
          <p:nvSpPr>
            <p:cNvPr id="86" name="TextBox 85"/>
            <p:cNvSpPr txBox="1"/>
            <p:nvPr/>
          </p:nvSpPr>
          <p:spPr>
            <a:xfrm>
              <a:off x="1185758" y="2851613"/>
              <a:ext cx="806631" cy="246221"/>
            </a:xfrm>
            <a:prstGeom prst="rect">
              <a:avLst/>
            </a:prstGeom>
            <a:noFill/>
          </p:spPr>
          <p:txBody>
            <a:bodyPr wrap="none" rtlCol="0">
              <a:spAutoFit/>
            </a:bodyPr>
            <a:lstStyle/>
            <a:p>
              <a:r>
                <a:rPr lang="en-US" sz="1000" b="1" dirty="0" smtClean="0">
                  <a:solidFill>
                    <a:schemeClr val="bg1"/>
                  </a:solidFill>
                  <a:latin typeface="Century Gothic" pitchFamily="34" charset="0"/>
                </a:rPr>
                <a:t>TAXATION</a:t>
              </a:r>
              <a:endParaRPr lang="en-US" sz="1000" b="1" dirty="0">
                <a:solidFill>
                  <a:schemeClr val="bg1"/>
                </a:solidFill>
                <a:latin typeface="Century Gothic" pitchFamily="34" charset="0"/>
              </a:endParaRPr>
            </a:p>
          </p:txBody>
        </p:sp>
      </p:grpSp>
      <p:grpSp>
        <p:nvGrpSpPr>
          <p:cNvPr id="10" name="Group 9"/>
          <p:cNvGrpSpPr/>
          <p:nvPr/>
        </p:nvGrpSpPr>
        <p:grpSpPr>
          <a:xfrm>
            <a:off x="5520840" y="1700808"/>
            <a:ext cx="2502378" cy="1231707"/>
            <a:chOff x="5339954" y="1329720"/>
            <a:chExt cx="2502378" cy="1231707"/>
          </a:xfrm>
        </p:grpSpPr>
        <p:grpSp>
          <p:nvGrpSpPr>
            <p:cNvPr id="114" name="Group 113"/>
            <p:cNvGrpSpPr/>
            <p:nvPr/>
          </p:nvGrpSpPr>
          <p:grpSpPr>
            <a:xfrm>
              <a:off x="5406126" y="1329720"/>
              <a:ext cx="2228850" cy="1231707"/>
              <a:chOff x="990600" y="1371599"/>
              <a:chExt cx="2286000" cy="1539634"/>
            </a:xfrm>
          </p:grpSpPr>
          <p:sp>
            <p:nvSpPr>
              <p:cNvPr id="117" name="Rounded Rectangle 116"/>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Century Gothic" pitchFamily="34" charset="0"/>
                </a:endParaRPr>
              </a:p>
            </p:txBody>
          </p:sp>
          <p:sp>
            <p:nvSpPr>
              <p:cNvPr id="118" name="Round Same Side Corner Rectangle 117"/>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sp>
          <p:nvSpPr>
            <p:cNvPr id="115" name="TextBox 114"/>
            <p:cNvSpPr txBox="1"/>
            <p:nvPr/>
          </p:nvSpPr>
          <p:spPr>
            <a:xfrm>
              <a:off x="5339954" y="1702549"/>
              <a:ext cx="2359941" cy="646331"/>
            </a:xfrm>
            <a:prstGeom prst="rect">
              <a:avLst/>
            </a:prstGeom>
            <a:noFill/>
          </p:spPr>
          <p:txBody>
            <a:bodyPr wrap="none" rtlCol="0">
              <a:spAutoFit/>
            </a:bodyPr>
            <a:lstStyle/>
            <a:p>
              <a:pPr algn="ctr"/>
              <a:r>
                <a:rPr lang="en-US" sz="900" dirty="0" smtClean="0">
                  <a:latin typeface="Century Gothic" pitchFamily="34" charset="0"/>
                </a:rPr>
                <a:t>Accounting System Development and </a:t>
              </a:r>
            </a:p>
            <a:p>
              <a:pPr algn="ctr"/>
              <a:r>
                <a:rPr lang="en-US" sz="900" dirty="0" smtClean="0">
                  <a:latin typeface="Century Gothic" pitchFamily="34" charset="0"/>
                </a:rPr>
                <a:t>Implementation</a:t>
              </a:r>
            </a:p>
            <a:p>
              <a:pPr algn="ctr"/>
              <a:r>
                <a:rPr lang="en-US" sz="900" dirty="0" smtClean="0">
                  <a:latin typeface="Century Gothic" pitchFamily="34" charset="0"/>
                </a:rPr>
                <a:t>Financial Statements Review</a:t>
              </a:r>
            </a:p>
            <a:p>
              <a:pPr algn="ctr"/>
              <a:r>
                <a:rPr lang="en-US" sz="900" dirty="0" smtClean="0">
                  <a:latin typeface="Century Gothic" pitchFamily="34" charset="0"/>
                </a:rPr>
                <a:t>Business Process Outsourcing </a:t>
              </a:r>
            </a:p>
          </p:txBody>
        </p:sp>
        <p:sp>
          <p:nvSpPr>
            <p:cNvPr id="116" name="TextBox 115"/>
            <p:cNvSpPr txBox="1"/>
            <p:nvPr/>
          </p:nvSpPr>
          <p:spPr>
            <a:xfrm>
              <a:off x="5351128" y="1352408"/>
              <a:ext cx="2491204" cy="246221"/>
            </a:xfrm>
            <a:prstGeom prst="rect">
              <a:avLst/>
            </a:prstGeom>
            <a:noFill/>
          </p:spPr>
          <p:txBody>
            <a:bodyPr wrap="square" rtlCol="0">
              <a:spAutoFit/>
            </a:bodyPr>
            <a:lstStyle/>
            <a:p>
              <a:r>
                <a:rPr lang="en-US" sz="1000" b="1" dirty="0" smtClean="0">
                  <a:solidFill>
                    <a:schemeClr val="bg1"/>
                  </a:solidFill>
                  <a:latin typeface="Century Gothic" pitchFamily="34" charset="0"/>
                </a:rPr>
                <a:t>FINANCIAL ACCOUNTING SERVICES</a:t>
              </a:r>
              <a:endParaRPr lang="en-US" sz="1000" b="1" dirty="0">
                <a:solidFill>
                  <a:schemeClr val="bg1"/>
                </a:solidFill>
                <a:latin typeface="Century Gothic" pitchFamily="34" charset="0"/>
              </a:endParaRPr>
            </a:p>
          </p:txBody>
        </p:sp>
      </p:grpSp>
      <p:grpSp>
        <p:nvGrpSpPr>
          <p:cNvPr id="11" name="Group 10"/>
          <p:cNvGrpSpPr/>
          <p:nvPr/>
        </p:nvGrpSpPr>
        <p:grpSpPr>
          <a:xfrm>
            <a:off x="3066732" y="3148608"/>
            <a:ext cx="2462332" cy="1231707"/>
            <a:chOff x="5337461" y="2777520"/>
            <a:chExt cx="2500172" cy="1231707"/>
          </a:xfrm>
        </p:grpSpPr>
        <p:grpSp>
          <p:nvGrpSpPr>
            <p:cNvPr id="120" name="Group 119"/>
            <p:cNvGrpSpPr/>
            <p:nvPr/>
          </p:nvGrpSpPr>
          <p:grpSpPr>
            <a:xfrm>
              <a:off x="5406126" y="2777520"/>
              <a:ext cx="2228848" cy="1231707"/>
              <a:chOff x="990600" y="1371599"/>
              <a:chExt cx="2286000" cy="1539634"/>
            </a:xfrm>
          </p:grpSpPr>
          <p:sp>
            <p:nvSpPr>
              <p:cNvPr id="123" name="Rounded Rectangle 122"/>
              <p:cNvSpPr/>
              <p:nvPr/>
            </p:nvSpPr>
            <p:spPr>
              <a:xfrm>
                <a:off x="990600" y="1371599"/>
                <a:ext cx="2286000" cy="1539634"/>
              </a:xfrm>
              <a:prstGeom prst="roundRect">
                <a:avLst>
                  <a:gd name="adj" fmla="val 9410"/>
                </a:avLst>
              </a:prstGeom>
              <a:ln w="38100">
                <a:solidFill>
                  <a:srgbClr val="9C08AC"/>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Century Gothic" pitchFamily="34" charset="0"/>
                </a:endParaRPr>
              </a:p>
            </p:txBody>
          </p:sp>
          <p:sp>
            <p:nvSpPr>
              <p:cNvPr id="124" name="Round Same Side Corner Rectangle 123"/>
              <p:cNvSpPr/>
              <p:nvPr/>
            </p:nvSpPr>
            <p:spPr>
              <a:xfrm>
                <a:off x="990600" y="1371600"/>
                <a:ext cx="2286000" cy="381000"/>
              </a:xfrm>
              <a:prstGeom prst="round2SameRect">
                <a:avLst>
                  <a:gd name="adj1" fmla="val 48698"/>
                  <a:gd name="adj2" fmla="val 0"/>
                </a:avLst>
              </a:prstGeom>
              <a:solidFill>
                <a:srgbClr val="9C0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itchFamily="34" charset="0"/>
                </a:endParaRPr>
              </a:p>
            </p:txBody>
          </p:sp>
        </p:grpSp>
        <p:sp>
          <p:nvSpPr>
            <p:cNvPr id="121" name="TextBox 120"/>
            <p:cNvSpPr txBox="1"/>
            <p:nvPr/>
          </p:nvSpPr>
          <p:spPr>
            <a:xfrm>
              <a:off x="5442881" y="3123552"/>
              <a:ext cx="2185214" cy="646331"/>
            </a:xfrm>
            <a:prstGeom prst="rect">
              <a:avLst/>
            </a:prstGeom>
            <a:noFill/>
          </p:spPr>
          <p:txBody>
            <a:bodyPr wrap="none" rtlCol="0">
              <a:spAutoFit/>
            </a:bodyPr>
            <a:lstStyle/>
            <a:p>
              <a:pPr algn="ctr"/>
              <a:r>
                <a:rPr lang="en-US" sz="900" dirty="0" smtClean="0">
                  <a:latin typeface="Century Gothic" pitchFamily="34" charset="0"/>
                </a:rPr>
                <a:t>Company Incorporation</a:t>
              </a:r>
            </a:p>
            <a:p>
              <a:pPr algn="ctr"/>
              <a:r>
                <a:rPr lang="en-US" sz="900" dirty="0" smtClean="0">
                  <a:latin typeface="Century Gothic" pitchFamily="34" charset="0"/>
                </a:rPr>
                <a:t>Other valuable Secretarial Services</a:t>
              </a:r>
            </a:p>
            <a:p>
              <a:pPr algn="ctr"/>
              <a:r>
                <a:rPr lang="en-US" sz="900" dirty="0" smtClean="0">
                  <a:latin typeface="Century Gothic" pitchFamily="34" charset="0"/>
                </a:rPr>
                <a:t>Registration with Ministry of Finance </a:t>
              </a:r>
            </a:p>
            <a:p>
              <a:pPr algn="ctr"/>
              <a:r>
                <a:rPr lang="en-US" sz="900" dirty="0" smtClean="0">
                  <a:latin typeface="Century Gothic" pitchFamily="34" charset="0"/>
                </a:rPr>
                <a:t>and other Government Agencies</a:t>
              </a:r>
            </a:p>
          </p:txBody>
        </p:sp>
        <p:sp>
          <p:nvSpPr>
            <p:cNvPr id="122" name="TextBox 121"/>
            <p:cNvSpPr txBox="1"/>
            <p:nvPr/>
          </p:nvSpPr>
          <p:spPr>
            <a:xfrm>
              <a:off x="5337461" y="2800208"/>
              <a:ext cx="2500172" cy="246221"/>
            </a:xfrm>
            <a:prstGeom prst="rect">
              <a:avLst/>
            </a:prstGeom>
            <a:noFill/>
          </p:spPr>
          <p:txBody>
            <a:bodyPr wrap="square" rtlCol="0">
              <a:spAutoFit/>
            </a:bodyPr>
            <a:lstStyle/>
            <a:p>
              <a:r>
                <a:rPr lang="en-US" sz="1000" b="1" dirty="0" smtClean="0">
                  <a:solidFill>
                    <a:schemeClr val="bg1"/>
                  </a:solidFill>
                  <a:latin typeface="Century Gothic" pitchFamily="34" charset="0"/>
                </a:rPr>
                <a:t>CORPORATE SECRETARIAL SERVICES</a:t>
              </a:r>
              <a:endParaRPr lang="en-US" sz="1000" b="1" dirty="0">
                <a:solidFill>
                  <a:schemeClr val="bg1"/>
                </a:solidFill>
                <a:latin typeface="Century Gothic" pitchFamily="34" charset="0"/>
              </a:endParaRPr>
            </a:p>
          </p:txBody>
        </p:sp>
      </p:grpSp>
      <p:sp>
        <p:nvSpPr>
          <p:cNvPr id="55"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6</a:t>
            </a:fld>
            <a:endParaRPr lang="en-MY" dirty="0"/>
          </a:p>
        </p:txBody>
      </p:sp>
      <p:sp>
        <p:nvSpPr>
          <p:cNvPr id="61" name="TextBox 60"/>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62" name="Rectangle 61"/>
          <p:cNvSpPr/>
          <p:nvPr/>
        </p:nvSpPr>
        <p:spPr>
          <a:xfrm>
            <a:off x="-191542"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531813" lvl="1"/>
            <a:r>
              <a:rPr lang="en-US" sz="2800" dirty="0" smtClean="0">
                <a:latin typeface="Calibri" pitchFamily="34" charset="0"/>
                <a:cs typeface="Calibri" pitchFamily="34" charset="0"/>
              </a:rPr>
              <a:t>ABOUT </a:t>
            </a:r>
            <a:r>
              <a:rPr lang="en-US" sz="2800" dirty="0">
                <a:latin typeface="Calibri" pitchFamily="34" charset="0"/>
                <a:cs typeface="Calibri" pitchFamily="34" charset="0"/>
              </a:rPr>
              <a:t>US </a:t>
            </a:r>
            <a:r>
              <a:rPr lang="en-US" sz="2800" dirty="0">
                <a:cs typeface="Mongolian Baiti" pitchFamily="66" charset="0"/>
              </a:rPr>
              <a:t> </a:t>
            </a:r>
            <a:endParaRPr lang="en-MY" sz="2800" dirty="0">
              <a:latin typeface="Century Gothic" pitchFamily="34" charset="0"/>
            </a:endParaRPr>
          </a:p>
          <a:p>
            <a:pPr marL="531813" lvl="1"/>
            <a:r>
              <a:rPr lang="en-MY" sz="2000" dirty="0" smtClean="0">
                <a:latin typeface="Calibri" pitchFamily="34" charset="0"/>
                <a:cs typeface="Calibri" pitchFamily="34" charset="0"/>
              </a:rPr>
              <a:t>SERVICE </a:t>
            </a:r>
            <a:r>
              <a:rPr lang="en-MY" sz="2000" dirty="0">
                <a:latin typeface="Calibri" pitchFamily="34" charset="0"/>
                <a:cs typeface="Calibri" pitchFamily="34" charset="0"/>
              </a:rPr>
              <a:t>AND OFFICES</a:t>
            </a:r>
            <a:endParaRPr lang="en-MY" sz="2000" baseline="50000" dirty="0">
              <a:latin typeface="Calibri" pitchFamily="34" charset="0"/>
              <a:cs typeface="Calibri" pitchFamily="34" charset="0"/>
            </a:endParaRPr>
          </a:p>
        </p:txBody>
      </p:sp>
    </p:spTree>
    <p:extLst>
      <p:ext uri="{BB962C8B-B14F-4D97-AF65-F5344CB8AC3E}">
        <p14:creationId xmlns:p14="http://schemas.microsoft.com/office/powerpoint/2010/main" val="3759267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804" y="5233025"/>
            <a:ext cx="897496" cy="8284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915" y="5102379"/>
            <a:ext cx="918448" cy="84779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752" y="5232197"/>
            <a:ext cx="972175" cy="73022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346" y="5102379"/>
            <a:ext cx="918448" cy="8477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4941" y="5039521"/>
            <a:ext cx="1054905" cy="973758"/>
          </a:xfrm>
          <a:prstGeom prst="rect">
            <a:avLst/>
          </a:prstGeom>
        </p:spPr>
      </p:pic>
      <p:graphicFrame>
        <p:nvGraphicFramePr>
          <p:cNvPr id="13" name="Diagram 12"/>
          <p:cNvGraphicFramePr/>
          <p:nvPr>
            <p:extLst>
              <p:ext uri="{D42A27DB-BD31-4B8C-83A1-F6EECF244321}">
                <p14:modId xmlns:p14="http://schemas.microsoft.com/office/powerpoint/2010/main" val="1626082639"/>
              </p:ext>
            </p:extLst>
          </p:nvPr>
        </p:nvGraphicFramePr>
        <p:xfrm>
          <a:off x="743009" y="2195799"/>
          <a:ext cx="8424936" cy="3177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694300" y="1378889"/>
            <a:ext cx="8003116" cy="646331"/>
          </a:xfrm>
          <a:prstGeom prst="rect">
            <a:avLst/>
          </a:prstGeom>
        </p:spPr>
        <p:txBody>
          <a:bodyPr wrap="square">
            <a:spAutoFit/>
          </a:bodyPr>
          <a:lstStyle/>
          <a:p>
            <a:r>
              <a:rPr lang="en-US" dirty="0">
                <a:latin typeface="Century Gothic" pitchFamily="34" charset="0"/>
                <a:cs typeface="Calibri" pitchFamily="34" charset="0"/>
              </a:rPr>
              <a:t>The following are key reasons why </a:t>
            </a:r>
            <a:r>
              <a:rPr lang="en-US" dirty="0">
                <a:solidFill>
                  <a:srgbClr val="FF0000"/>
                </a:solidFill>
                <a:latin typeface="Neuropol" pitchFamily="34" charset="0"/>
                <a:cs typeface="Calibri" pitchFamily="34" charset="0"/>
              </a:rPr>
              <a:t>SALIHIN</a:t>
            </a:r>
            <a:r>
              <a:rPr lang="en-US" dirty="0">
                <a:solidFill>
                  <a:srgbClr val="FF0000"/>
                </a:solidFill>
                <a:latin typeface="Century Gothic" pitchFamily="34" charset="0"/>
                <a:cs typeface="Calibri" pitchFamily="34" charset="0"/>
              </a:rPr>
              <a:t> </a:t>
            </a:r>
            <a:r>
              <a:rPr lang="en-US" dirty="0">
                <a:latin typeface="Century Gothic" pitchFamily="34" charset="0"/>
                <a:cs typeface="Calibri" pitchFamily="34" charset="0"/>
              </a:rPr>
              <a:t>should be </a:t>
            </a:r>
            <a:r>
              <a:rPr lang="en-US" dirty="0" smtClean="0">
                <a:latin typeface="Century Gothic" pitchFamily="34" charset="0"/>
                <a:cs typeface="Calibri" pitchFamily="34" charset="0"/>
              </a:rPr>
              <a:t>the preferred </a:t>
            </a:r>
            <a:r>
              <a:rPr lang="en-US" dirty="0">
                <a:latin typeface="Century Gothic" pitchFamily="34" charset="0"/>
                <a:cs typeface="Calibri" pitchFamily="34" charset="0"/>
              </a:rPr>
              <a:t>choice:</a:t>
            </a:r>
          </a:p>
        </p:txBody>
      </p:sp>
      <p:sp>
        <p:nvSpPr>
          <p:cNvPr id="14"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7</a:t>
            </a:fld>
            <a:endParaRPr lang="en-MY" dirty="0"/>
          </a:p>
        </p:txBody>
      </p:sp>
      <p:sp>
        <p:nvSpPr>
          <p:cNvPr id="16" name="TextBox 15"/>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
        <p:nvSpPr>
          <p:cNvPr id="17" name="Rectangle 16"/>
          <p:cNvSpPr/>
          <p:nvPr/>
        </p:nvSpPr>
        <p:spPr>
          <a:xfrm>
            <a:off x="-191542"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4613"/>
            <a:r>
              <a:rPr lang="en-US" sz="2800" dirty="0" smtClean="0">
                <a:latin typeface="Calibri" pitchFamily="34" charset="0"/>
                <a:cs typeface="Calibri" pitchFamily="34" charset="0"/>
              </a:rPr>
              <a:t>ABOUT </a:t>
            </a:r>
            <a:r>
              <a:rPr lang="en-US" sz="2800" dirty="0">
                <a:latin typeface="Calibri" pitchFamily="34" charset="0"/>
                <a:cs typeface="Calibri" pitchFamily="34" charset="0"/>
              </a:rPr>
              <a:t>US </a:t>
            </a:r>
            <a:r>
              <a:rPr lang="en-US" sz="2800" dirty="0">
                <a:cs typeface="Mongolian Baiti" pitchFamily="66" charset="0"/>
              </a:rPr>
              <a:t> </a:t>
            </a:r>
            <a:endParaRPr lang="en-MY" sz="2800" dirty="0">
              <a:latin typeface="Century Gothic" pitchFamily="34" charset="0"/>
            </a:endParaRPr>
          </a:p>
          <a:p>
            <a:pPr lvl="1" indent="74613"/>
            <a:r>
              <a:rPr lang="en-MY" sz="2000" dirty="0" smtClean="0">
                <a:latin typeface="Calibri" pitchFamily="34" charset="0"/>
                <a:cs typeface="Calibri" pitchFamily="34" charset="0"/>
              </a:rPr>
              <a:t>WHY </a:t>
            </a:r>
            <a:r>
              <a:rPr lang="en-MY" sz="2000" dirty="0">
                <a:latin typeface="Neuropol" pitchFamily="34" charset="0"/>
                <a:cs typeface="Calibri" pitchFamily="34" charset="0"/>
              </a:rPr>
              <a:t>SALIHIN</a:t>
            </a:r>
            <a:r>
              <a:rPr lang="en-MY" sz="2000" dirty="0">
                <a:latin typeface="Calibri" pitchFamily="34" charset="0"/>
                <a:cs typeface="Calibri" pitchFamily="34" charset="0"/>
              </a:rPr>
              <a:t>?</a:t>
            </a:r>
            <a:endParaRPr lang="en-MY" sz="2000" baseline="100000" dirty="0">
              <a:latin typeface="Calibri" pitchFamily="34" charset="0"/>
              <a:cs typeface="Calibri" pitchFamily="34" charset="0"/>
            </a:endParaRPr>
          </a:p>
        </p:txBody>
      </p:sp>
    </p:spTree>
    <p:extLst>
      <p:ext uri="{BB962C8B-B14F-4D97-AF65-F5344CB8AC3E}">
        <p14:creationId xmlns:p14="http://schemas.microsoft.com/office/powerpoint/2010/main" val="2870061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584" y="5181601"/>
            <a:ext cx="5007824"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1845" y="378709"/>
            <a:ext cx="4953000" cy="830997"/>
          </a:xfrm>
          <a:prstGeom prst="rect">
            <a:avLst/>
          </a:prstGeom>
        </p:spPr>
        <p:txBody>
          <a:bodyPr>
            <a:spAutoFit/>
          </a:bodyPr>
          <a:lstStyle/>
          <a:p>
            <a:r>
              <a:rPr lang="en-US" sz="2800" dirty="0">
                <a:latin typeface="Calibri" pitchFamily="34" charset="0"/>
                <a:cs typeface="Calibri" pitchFamily="34" charset="0"/>
              </a:rPr>
              <a:t>ABOUT US</a:t>
            </a:r>
            <a:r>
              <a:rPr lang="en-US" sz="2800" dirty="0">
                <a:latin typeface="Calibri" pitchFamily="34" charset="0"/>
                <a:cs typeface="Mongolian Baiti" pitchFamily="66" charset="0"/>
              </a:rPr>
              <a:t> </a:t>
            </a:r>
          </a:p>
          <a:p>
            <a:r>
              <a:rPr lang="en-US" dirty="0" smtClean="0">
                <a:latin typeface="Calibri" pitchFamily="34" charset="0"/>
                <a:cs typeface="Mongolian Baiti" pitchFamily="66" charset="0"/>
              </a:rPr>
              <a:t>CLIENTELE OVERVIEW</a:t>
            </a:r>
            <a:endParaRPr lang="en-MY" dirty="0">
              <a:latin typeface="Calibri" pitchFamily="34" charset="0"/>
              <a:cs typeface="Mongolian Baiti" pitchFamily="66" charset="0"/>
            </a:endParaRPr>
          </a:p>
        </p:txBody>
      </p:sp>
      <p:sp>
        <p:nvSpPr>
          <p:cNvPr id="59" name="Rectangle 58"/>
          <p:cNvSpPr/>
          <p:nvPr/>
        </p:nvSpPr>
        <p:spPr>
          <a:xfrm>
            <a:off x="-191542"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indent="74613"/>
            <a:r>
              <a:rPr lang="en-US" sz="2800" dirty="0" smtClean="0">
                <a:solidFill>
                  <a:schemeClr val="bg1"/>
                </a:solidFill>
                <a:latin typeface="Calibri" pitchFamily="34" charset="0"/>
                <a:cs typeface="Mongolian Baiti" pitchFamily="66" charset="0"/>
              </a:rPr>
              <a:t>ABOUT US</a:t>
            </a:r>
            <a:endParaRPr lang="en-US" sz="2800" dirty="0" smtClean="0">
              <a:solidFill>
                <a:srgbClr val="FF0000"/>
              </a:solidFill>
              <a:latin typeface="Calibri" pitchFamily="34" charset="0"/>
              <a:cs typeface="Mongolian Baiti" pitchFamily="66" charset="0"/>
            </a:endParaRPr>
          </a:p>
          <a:p>
            <a:pPr lvl="1" indent="74613"/>
            <a:r>
              <a:rPr lang="en-US" dirty="0" smtClean="0">
                <a:solidFill>
                  <a:schemeClr val="bg1"/>
                </a:solidFill>
                <a:latin typeface="Calibri" pitchFamily="34" charset="0"/>
                <a:cs typeface="Mongolian Baiti" pitchFamily="66" charset="0"/>
              </a:rPr>
              <a:t>CLIENTELE OVERVIEW</a:t>
            </a:r>
            <a:endParaRPr lang="en-MY" dirty="0">
              <a:solidFill>
                <a:schemeClr val="bg1"/>
              </a:solidFill>
              <a:latin typeface="Calibri" pitchFamily="34" charset="0"/>
              <a:cs typeface="Mongolian Baiti" pitchFamily="66" charset="0"/>
            </a:endParaRPr>
          </a:p>
        </p:txBody>
      </p:sp>
      <p:sp>
        <p:nvSpPr>
          <p:cNvPr id="67" name="Rectangle 66"/>
          <p:cNvSpPr/>
          <p:nvPr/>
        </p:nvSpPr>
        <p:spPr>
          <a:xfrm>
            <a:off x="1034769" y="2387419"/>
            <a:ext cx="7780538" cy="2677656"/>
          </a:xfrm>
          <a:prstGeom prst="rect">
            <a:avLst/>
          </a:prstGeom>
        </p:spPr>
        <p:txBody>
          <a:bodyPr wrap="square">
            <a:spAutoFit/>
          </a:bodyPr>
          <a:lstStyle/>
          <a:p>
            <a:pPr algn="just"/>
            <a:r>
              <a:rPr lang="en-SG" sz="2800" dirty="0" smtClean="0">
                <a:solidFill>
                  <a:srgbClr val="FF0000"/>
                </a:solidFill>
                <a:latin typeface="Neuropol" pitchFamily="34" charset="0"/>
              </a:rPr>
              <a:t>SALIHIN</a:t>
            </a:r>
            <a:r>
              <a:rPr lang="en-SG" sz="2800" b="1" dirty="0" smtClean="0">
                <a:solidFill>
                  <a:srgbClr val="FF0000"/>
                </a:solidFill>
              </a:rPr>
              <a:t> </a:t>
            </a:r>
            <a:r>
              <a:rPr lang="en-SG" sz="2800" dirty="0" smtClean="0">
                <a:latin typeface="Century Gothic" pitchFamily="34" charset="0"/>
              </a:rPr>
              <a:t>serves </a:t>
            </a:r>
            <a:r>
              <a:rPr lang="en-SG" sz="2800" dirty="0">
                <a:latin typeface="Century Gothic" pitchFamily="34" charset="0"/>
              </a:rPr>
              <a:t>diverse clients including </a:t>
            </a:r>
            <a:r>
              <a:rPr lang="en-SG" sz="2800" dirty="0" smtClean="0">
                <a:latin typeface="Century Gothic" pitchFamily="34" charset="0"/>
              </a:rPr>
              <a:t>corporate companies</a:t>
            </a:r>
            <a:r>
              <a:rPr lang="en-SG" sz="2800" dirty="0">
                <a:latin typeface="Century Gothic" pitchFamily="34" charset="0"/>
              </a:rPr>
              <a:t>, </a:t>
            </a:r>
            <a:r>
              <a:rPr lang="en-SG" sz="2800" dirty="0" smtClean="0">
                <a:latin typeface="Century Gothic" pitchFamily="34" charset="0"/>
              </a:rPr>
              <a:t>foundations/non-profit organisations, government </a:t>
            </a:r>
            <a:r>
              <a:rPr lang="en-SG" sz="2800" dirty="0">
                <a:latin typeface="Century Gothic" pitchFamily="34" charset="0"/>
              </a:rPr>
              <a:t>bodies and government </a:t>
            </a:r>
            <a:r>
              <a:rPr lang="en-SG" sz="2800" dirty="0" smtClean="0">
                <a:latin typeface="Century Gothic" pitchFamily="34" charset="0"/>
              </a:rPr>
              <a:t>linked </a:t>
            </a:r>
            <a:r>
              <a:rPr lang="en-SG" sz="2800" dirty="0">
                <a:latin typeface="Century Gothic" pitchFamily="34" charset="0"/>
              </a:rPr>
              <a:t>companies. </a:t>
            </a:r>
            <a:r>
              <a:rPr lang="en-SG" sz="2800" dirty="0" smtClean="0">
                <a:latin typeface="Century Gothic" pitchFamily="34" charset="0"/>
              </a:rPr>
              <a:t>Their </a:t>
            </a:r>
            <a:r>
              <a:rPr lang="en-SG" sz="2800" dirty="0">
                <a:latin typeface="Century Gothic" pitchFamily="34" charset="0"/>
              </a:rPr>
              <a:t>diversity spans </a:t>
            </a:r>
            <a:r>
              <a:rPr lang="en-SG" sz="2800" dirty="0" smtClean="0">
                <a:latin typeface="Century Gothic" pitchFamily="34" charset="0"/>
              </a:rPr>
              <a:t>across </a:t>
            </a:r>
            <a:r>
              <a:rPr lang="en-SG" sz="2800" dirty="0">
                <a:latin typeface="Century Gothic" pitchFamily="34" charset="0"/>
              </a:rPr>
              <a:t>different sectors of the economy.</a:t>
            </a:r>
          </a:p>
        </p:txBody>
      </p:sp>
      <p:sp>
        <p:nvSpPr>
          <p:cNvPr id="49" name="Slide Number Placeholder 3"/>
          <p:cNvSpPr>
            <a:spLocks noGrp="1"/>
          </p:cNvSpPr>
          <p:nvPr>
            <p:ph type="sldNum" sz="quarter" idx="12"/>
          </p:nvPr>
        </p:nvSpPr>
        <p:spPr>
          <a:xfrm>
            <a:off x="9345488" y="6232227"/>
            <a:ext cx="367184" cy="365125"/>
          </a:xfrm>
        </p:spPr>
        <p:txBody>
          <a:bodyPr/>
          <a:lstStyle/>
          <a:p>
            <a:fld id="{1F45E794-307C-49D3-8CE5-47BF882ED0AE}" type="slidenum">
              <a:rPr lang="en-MY" smtClean="0"/>
              <a:pPr/>
              <a:t>8</a:t>
            </a:fld>
            <a:endParaRPr lang="en-MY" dirty="0"/>
          </a:p>
        </p:txBody>
      </p:sp>
      <p:sp>
        <p:nvSpPr>
          <p:cNvPr id="50" name="TextBox 49"/>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174100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439" y="5181600"/>
            <a:ext cx="5008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7566" y="119997"/>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indent="531813"/>
            <a:r>
              <a:rPr lang="en-US" sz="2800" dirty="0" smtClean="0">
                <a:solidFill>
                  <a:schemeClr val="bg1"/>
                </a:solidFill>
                <a:latin typeface="Calibri" pitchFamily="34" charset="0"/>
                <a:cs typeface="Mongolian Baiti" pitchFamily="66" charset="0"/>
              </a:rPr>
              <a:t>ABOUT US</a:t>
            </a:r>
            <a:endParaRPr lang="en-US" sz="2800" dirty="0" smtClean="0">
              <a:solidFill>
                <a:srgbClr val="FF0000"/>
              </a:solidFill>
              <a:latin typeface="Calibri" pitchFamily="34" charset="0"/>
              <a:cs typeface="Mongolian Baiti" pitchFamily="66" charset="0"/>
            </a:endParaRPr>
          </a:p>
          <a:p>
            <a:pPr indent="531813"/>
            <a:r>
              <a:rPr lang="en-US" dirty="0" smtClean="0">
                <a:solidFill>
                  <a:schemeClr val="bg1"/>
                </a:solidFill>
                <a:latin typeface="Calibri" pitchFamily="34" charset="0"/>
                <a:cs typeface="Mongolian Baiti" pitchFamily="66" charset="0"/>
              </a:rPr>
              <a:t>CLIENTELE OVERVIEW (CONTD.)</a:t>
            </a:r>
            <a:endParaRPr lang="en-MY" dirty="0">
              <a:solidFill>
                <a:schemeClr val="bg1"/>
              </a:solidFill>
              <a:latin typeface="Calibri" pitchFamily="34" charset="0"/>
              <a:cs typeface="Mongolian Baiti" pitchFamily="66" charset="0"/>
            </a:endParaRPr>
          </a:p>
        </p:txBody>
      </p:sp>
      <p:sp>
        <p:nvSpPr>
          <p:cNvPr id="58" name="Slide Number Placeholder 3"/>
          <p:cNvSpPr txBox="1">
            <a:spLocks/>
          </p:cNvSpPr>
          <p:nvPr/>
        </p:nvSpPr>
        <p:spPr>
          <a:xfrm>
            <a:off x="9345488" y="6232227"/>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9</a:t>
            </a:fld>
            <a:endParaRPr lang="en-MY" dirty="0"/>
          </a:p>
        </p:txBody>
      </p:sp>
      <p:sp>
        <p:nvSpPr>
          <p:cNvPr id="59" name="TextBox 58"/>
          <p:cNvSpPr txBox="1"/>
          <p:nvPr/>
        </p:nvSpPr>
        <p:spPr>
          <a:xfrm>
            <a:off x="6609184" y="6293949"/>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SALIHIN</a:t>
            </a:r>
            <a:r>
              <a:rPr lang="en-US" sz="900" dirty="0" smtClean="0">
                <a:solidFill>
                  <a:srgbClr val="FF0000"/>
                </a:solidFill>
              </a:rPr>
              <a:t> </a:t>
            </a:r>
            <a:r>
              <a:rPr lang="en-US" sz="900" dirty="0" smtClean="0"/>
              <a:t>2015. Strictly Private &amp; Confidential</a:t>
            </a:r>
            <a:endParaRPr lang="en-SG" sz="900" dirty="0"/>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1268760"/>
            <a:ext cx="7678760" cy="482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691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SCG Theme</Template>
  <TotalTime>13427</TotalTime>
  <Words>2181</Words>
  <Application>Microsoft Office PowerPoint</Application>
  <PresentationFormat>A4 Paper (210x297 mm)</PresentationFormat>
  <Paragraphs>680</Paragraphs>
  <Slides>32</Slides>
  <Notes>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Custom Design</vt:lpstr>
      <vt:lpstr>Theme2</vt:lpstr>
      <vt:lpstr>PowerPoint Presentation</vt:lpstr>
      <vt:lpstr>PowerPoint Presentation</vt:lpstr>
      <vt:lpstr>PowerPoint Presentation</vt:lpstr>
      <vt:lpstr>AT THE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SALIHIN CONSULTING</dc:title>
  <dc:creator>HP</dc:creator>
  <cp:lastModifiedBy>User</cp:lastModifiedBy>
  <cp:revision>1396</cp:revision>
  <cp:lastPrinted>2014-08-06T01:05:27Z</cp:lastPrinted>
  <dcterms:created xsi:type="dcterms:W3CDTF">2011-02-07T02:34:07Z</dcterms:created>
  <dcterms:modified xsi:type="dcterms:W3CDTF">2015-01-21T05:25:03Z</dcterms:modified>
</cp:coreProperties>
</file>