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16"/>
  </p:notesMasterIdLst>
  <p:handoutMasterIdLst>
    <p:handoutMasterId r:id="rId17"/>
  </p:handoutMasterIdLst>
  <p:sldIdLst>
    <p:sldId id="292" r:id="rId3"/>
    <p:sldId id="293" r:id="rId4"/>
    <p:sldId id="294" r:id="rId5"/>
    <p:sldId id="295" r:id="rId6"/>
    <p:sldId id="296" r:id="rId7"/>
    <p:sldId id="277" r:id="rId8"/>
    <p:sldId id="286" r:id="rId9"/>
    <p:sldId id="288" r:id="rId10"/>
    <p:sldId id="289" r:id="rId11"/>
    <p:sldId id="287" r:id="rId12"/>
    <p:sldId id="291" r:id="rId13"/>
    <p:sldId id="279" r:id="rId14"/>
    <p:sldId id="278" r:id="rId15"/>
  </p:sldIdLst>
  <p:sldSz cx="9906000" cy="6858000" type="A4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F0B261-9C9E-4A46-8FF0-6A87FC477B48}">
  <a:tblStyle styleId="{20F0B261-9C9E-4A46-8FF0-6A87FC477B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038" y="2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0B4A1-2B9F-4FB2-877A-4C3894C78BC0}" type="datetimeFigureOut">
              <a:rPr lang="en-MY" smtClean="0"/>
              <a:t>20/8/2015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7D2A2-49DD-4202-AB53-61CF898FE44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911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7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8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709612" y="742950"/>
            <a:ext cx="5380037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7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55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49BD-A814-45F2-8681-AA32A2770F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1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586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655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477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49BD-A814-45F2-8681-AA32A2770F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4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49BD-A814-45F2-8681-AA32A2770F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5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877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074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961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7702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309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742950" y="2130425"/>
            <a:ext cx="842009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l="2892" t="48002" r="10342" b="41877"/>
          <a:stretch/>
        </p:blipFill>
        <p:spPr>
          <a:xfrm>
            <a:off x="-1460" y="6526939"/>
            <a:ext cx="9906000" cy="43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45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7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9216409" y="6407153"/>
            <a:ext cx="5769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8232" y="6405901"/>
            <a:ext cx="398437" cy="36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4164" y="150543"/>
            <a:ext cx="1559741" cy="5125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6201139" y="6453339"/>
            <a:ext cx="317787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©2013 </a:t>
            </a:r>
            <a:r>
              <a:rPr lang="en-US" sz="1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GST Services.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 l="6312" t="31235"/>
          <a:stretch/>
        </p:blipFill>
        <p:spPr>
          <a:xfrm flipH="1">
            <a:off x="6715093" y="-2781"/>
            <a:ext cx="3213552" cy="206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l="2892" t="48002" r="10342" b="41877"/>
          <a:stretch/>
        </p:blipFill>
        <p:spPr>
          <a:xfrm>
            <a:off x="0" y="6528987"/>
            <a:ext cx="9906000" cy="43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186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0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437514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35550" y="1600200"/>
            <a:ext cx="437514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95300" y="1535112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32110" y="1535112"/>
            <a:ext cx="437858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5032110" y="2174875"/>
            <a:ext cx="437858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5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005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941644" y="4800600"/>
            <a:ext cx="59435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941644" y="612775"/>
            <a:ext cx="59435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941644" y="5367337"/>
            <a:ext cx="59435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2288953" y="6487451"/>
            <a:ext cx="5322574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50" b="1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information contained herein is strictly Private &amp; Confidential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2883009" y="6058980"/>
            <a:ext cx="4134458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AUDIT &amp; ASSURANCE </a:t>
            </a:r>
            <a:r>
              <a:rPr lang="en-US" sz="11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TAXATION </a:t>
            </a:r>
            <a:r>
              <a:rPr lang="en-US" sz="11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ADVISORY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.com.my </a:t>
            </a:r>
            <a:r>
              <a:rPr lang="en-US" sz="11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www.my</a:t>
            </a:r>
            <a:r>
              <a:rPr lang="en-US" sz="11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443163" cy="13716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42038"/>
              </p:ext>
            </p:extLst>
          </p:nvPr>
        </p:nvGraphicFramePr>
        <p:xfrm>
          <a:off x="228600" y="2209800"/>
          <a:ext cx="9429254" cy="2088459"/>
        </p:xfrm>
        <a:graphic>
          <a:graphicData uri="http://schemas.openxmlformats.org/drawingml/2006/table">
            <a:tbl>
              <a:tblPr/>
              <a:tblGrid>
                <a:gridCol w="1637309"/>
                <a:gridCol w="4313153"/>
                <a:gridCol w="2504063"/>
                <a:gridCol w="974729"/>
              </a:tblGrid>
              <a:tr h="4405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2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Meeting No :</a:t>
                      </a:r>
                      <a:endParaRPr lang="en-US" sz="18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MCM 2/2015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Please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Tick</a:t>
                      </a:r>
                      <a:endParaRPr lang="en-US" sz="3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Date :</a:t>
                      </a:r>
                      <a:r>
                        <a:rPr lang="en-US" sz="2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 August 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For Approval</a:t>
                      </a:r>
                      <a:endParaRPr lang="en-US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1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Agenda No :</a:t>
                      </a:r>
                      <a:r>
                        <a:rPr lang="en-US" sz="2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For Ratification</a:t>
                      </a:r>
                      <a:endParaRPr lang="en-US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Subject:</a:t>
                      </a:r>
                      <a:endParaRPr lang="en-US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Department</a:t>
                      </a:r>
                      <a:r>
                        <a:rPr lang="en-US" sz="1800" b="1" baseline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Reporting</a:t>
                      </a:r>
                      <a:endParaRPr lang="en-US" sz="18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For Information</a:t>
                      </a:r>
                      <a:endParaRPr lang="en-US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Department:</a:t>
                      </a:r>
                      <a:endParaRPr lang="en-US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IT Department</a:t>
                      </a:r>
                      <a:endParaRPr lang="en-US" sz="18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For Deliberation</a:t>
                      </a:r>
                      <a:endParaRPr lang="en-US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17636"/>
              </p:ext>
            </p:extLst>
          </p:nvPr>
        </p:nvGraphicFramePr>
        <p:xfrm>
          <a:off x="1443163" y="5410200"/>
          <a:ext cx="8234237" cy="822960"/>
        </p:xfrm>
        <a:graphic>
          <a:graphicData uri="http://schemas.openxmlformats.org/drawingml/2006/table">
            <a:tbl>
              <a:tblPr/>
              <a:tblGrid>
                <a:gridCol w="1757237"/>
                <a:gridCol w="3048000"/>
                <a:gridCol w="914400"/>
                <a:gridCol w="2514600"/>
              </a:tblGrid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Prepared by: 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FARHANA BT ZAHARI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Date :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19 August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Reviewed by</a:t>
                      </a: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Mohd</a:t>
                      </a: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Aizat</a:t>
                      </a: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Bin Jamil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Date :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 August 2015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971800" y="457203"/>
            <a:ext cx="3810000" cy="999414"/>
            <a:chOff x="1376824" y="4778477"/>
            <a:chExt cx="3505021" cy="1269053"/>
          </a:xfrm>
        </p:grpSpPr>
        <p:pic>
          <p:nvPicPr>
            <p:cNvPr id="19" name="Picture 2" descr="http://www.salihin.com.my/images/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824" y="4778477"/>
              <a:ext cx="3505021" cy="73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285340" y="5539471"/>
              <a:ext cx="2345789" cy="508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Think Differently</a:t>
              </a:r>
              <a:endParaRPr lang="en-GB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92457" y="1548825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Management Committee Meeting (MCM)</a:t>
            </a:r>
          </a:p>
        </p:txBody>
      </p:sp>
      <p:pic>
        <p:nvPicPr>
          <p:cNvPr id="2049" name="Picture 2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52400"/>
            <a:ext cx="95567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-663622" y="1556791"/>
            <a:ext cx="7560839" cy="1800198"/>
          </a:xfrm>
          <a:prstGeom prst="roundRect">
            <a:avLst>
              <a:gd name="adj" fmla="val 10047"/>
            </a:avLst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-158365" y="2139533"/>
            <a:ext cx="6983573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PROPOSE PRODUCT TRAINING SCHEDULE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94266" y="6477000"/>
            <a:ext cx="3125182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2014 </a:t>
            </a:r>
            <a:r>
              <a:rPr lang="en-US" sz="11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 Rights Reserved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033120" y="6080410"/>
            <a:ext cx="213658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by: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2159586"/>
            <a:ext cx="2124672" cy="861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0227" y="6141965"/>
            <a:ext cx="226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FARHANA BINTI ZAHARI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78032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9" name="Shape 429"/>
          <p:cNvCxnSpPr/>
          <p:nvPr/>
        </p:nvCxnSpPr>
        <p:spPr>
          <a:xfrm>
            <a:off x="908050" y="6021288"/>
            <a:ext cx="8255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6609184" y="6293948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sp>
        <p:nvSpPr>
          <p:cNvPr id="9" name="Shape 426"/>
          <p:cNvSpPr/>
          <p:nvPr/>
        </p:nvSpPr>
        <p:spPr>
          <a:xfrm>
            <a:off x="-247650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PROPOSE PRODUCT TRAINING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TRAINING</a:t>
            </a:r>
            <a:endParaRPr lang="en-US"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11446"/>
              </p:ext>
            </p:extLst>
          </p:nvPr>
        </p:nvGraphicFramePr>
        <p:xfrm>
          <a:off x="704528" y="1628800"/>
          <a:ext cx="7920880" cy="4328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95503"/>
                <a:gridCol w="4465137"/>
                <a:gridCol w="21602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DATE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TRAINING</a:t>
                      </a:r>
                      <a:r>
                        <a:rPr lang="en-MY" baseline="0" dirty="0" smtClean="0"/>
                        <a:t> DETAILS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TIME</a:t>
                      </a:r>
                      <a:endParaRPr lang="en-MY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smtClean="0"/>
                        <a:t>21/8/2015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Installation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Setup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Process</a:t>
                      </a:r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marL="971550" lvl="1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1200" i="1" dirty="0" smtClean="0">
                          <a:latin typeface="Calibri" panose="020F0502020204030204" pitchFamily="34" charset="0"/>
                        </a:rPr>
                        <a:t>COMPANY SETUP</a:t>
                      </a:r>
                    </a:p>
                    <a:p>
                      <a:pPr marL="971550" lvl="1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1200" i="1" dirty="0" smtClean="0">
                          <a:latin typeface="Calibri" panose="020F0502020204030204" pitchFamily="34" charset="0"/>
                        </a:rPr>
                        <a:t>INVENTORY SETUP</a:t>
                      </a:r>
                      <a:endParaRPr lang="en-US" sz="1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aseline="0" dirty="0" smtClean="0"/>
                        <a:t> 4.00 pm – 5.00 pm</a:t>
                      </a:r>
                      <a:endParaRPr lang="en-MY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smtClean="0"/>
                        <a:t>26/8/2015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dirty="0" smtClean="0">
                          <a:latin typeface="Calibri" panose="020F0502020204030204" pitchFamily="34" charset="0"/>
                        </a:rPr>
                        <a:t>What</a:t>
                      </a: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 is Account Payable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What is Account Receivable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* Theory &amp; Practical)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4.00 pm</a:t>
                      </a:r>
                      <a:r>
                        <a:rPr lang="en-MY" baseline="0" dirty="0" smtClean="0"/>
                        <a:t> – 5.00 pm</a:t>
                      </a:r>
                      <a:endParaRPr lang="en-MY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smtClean="0"/>
                        <a:t>28/8/2015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What is General Ledger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What is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4.00 pm</a:t>
                      </a:r>
                      <a:r>
                        <a:rPr lang="en-MY" baseline="0" dirty="0" smtClean="0"/>
                        <a:t> – 5.00 pm</a:t>
                      </a:r>
                      <a:endParaRPr lang="en-MY" dirty="0" smtClean="0"/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smtClean="0"/>
                        <a:t>4/9/2015 </a:t>
                      </a:r>
                    </a:p>
                    <a:p>
                      <a:pPr algn="ctr"/>
                      <a:r>
                        <a:rPr lang="en-MY" sz="1200" dirty="0" smtClean="0"/>
                        <a:t>&amp; </a:t>
                      </a:r>
                    </a:p>
                    <a:p>
                      <a:pPr algn="ctr"/>
                      <a:r>
                        <a:rPr lang="en-MY" sz="1200" dirty="0" smtClean="0"/>
                        <a:t>9/9/2015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What is GST</a:t>
                      </a:r>
                    </a:p>
                    <a:p>
                      <a:pPr marL="2857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GST Tax Codes</a:t>
                      </a:r>
                    </a:p>
                    <a:p>
                      <a:pPr marL="2857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How to produce GST-03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baseline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4.00 pm</a:t>
                      </a:r>
                      <a:r>
                        <a:rPr lang="en-MY" baseline="0" dirty="0" smtClean="0"/>
                        <a:t> – 5.00 pm</a:t>
                      </a:r>
                      <a:endParaRPr lang="en-MY" dirty="0" smtClean="0"/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dirty="0" smtClean="0"/>
                        <a:t>11/9/2015</a:t>
                      </a:r>
                    </a:p>
                    <a:p>
                      <a:pPr algn="ctr"/>
                      <a:r>
                        <a:rPr lang="en-MY" sz="1200" dirty="0" smtClean="0"/>
                        <a:t>&amp;</a:t>
                      </a:r>
                    </a:p>
                    <a:p>
                      <a:pPr algn="ctr"/>
                      <a:r>
                        <a:rPr lang="en-MY" sz="1200" dirty="0" smtClean="0"/>
                        <a:t>18/9/2015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SPS Troubleshoot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baseline="0" dirty="0" smtClean="0">
                          <a:latin typeface="Calibri" panose="020F0502020204030204" pitchFamily="34" charset="0"/>
                        </a:rPr>
                        <a:t>Helpdesk System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New Features</a:t>
                      </a:r>
                      <a:endParaRPr lang="en-MY" baseline="0" dirty="0" smtClean="0">
                        <a:latin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baseline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4.00 pm</a:t>
                      </a:r>
                      <a:r>
                        <a:rPr lang="en-MY" baseline="0" dirty="0" smtClean="0"/>
                        <a:t> – 5.00 pm</a:t>
                      </a: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37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-247650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US</a:t>
            </a:r>
          </a:p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OFFICIAL ADDRESS &amp; CONTACT PERSON</a:t>
            </a:r>
          </a:p>
        </p:txBody>
      </p:sp>
      <p:sp>
        <p:nvSpPr>
          <p:cNvPr id="427" name="Shape 427"/>
          <p:cNvSpPr/>
          <p:nvPr/>
        </p:nvSpPr>
        <p:spPr>
          <a:xfrm>
            <a:off x="3004676" y="5879078"/>
            <a:ext cx="391966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Careline : 1 300 88 5678</a:t>
            </a:r>
          </a:p>
        </p:txBody>
      </p:sp>
      <p:sp>
        <p:nvSpPr>
          <p:cNvPr id="428" name="Shape 428"/>
          <p:cNvSpPr/>
          <p:nvPr/>
        </p:nvSpPr>
        <p:spPr>
          <a:xfrm>
            <a:off x="2559050" y="5013176"/>
            <a:ext cx="4750884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 Website : www.</a:t>
            </a:r>
            <a:r>
              <a:rPr lang="en-US" sz="1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.com.my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Service : www.salihinpremier.com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 : info@</a:t>
            </a:r>
            <a:r>
              <a:rPr lang="en-US" sz="1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.com.my</a:t>
            </a:r>
          </a:p>
        </p:txBody>
      </p:sp>
      <p:cxnSp>
        <p:nvCxnSpPr>
          <p:cNvPr id="429" name="Shape 429"/>
          <p:cNvCxnSpPr/>
          <p:nvPr/>
        </p:nvCxnSpPr>
        <p:spPr>
          <a:xfrm>
            <a:off x="908050" y="4904785"/>
            <a:ext cx="8255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6185" y="1772568"/>
            <a:ext cx="2393950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6609184" y="6293948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sp>
        <p:nvSpPr>
          <p:cNvPr id="433" name="Shape 433"/>
          <p:cNvSpPr/>
          <p:nvPr/>
        </p:nvSpPr>
        <p:spPr>
          <a:xfrm>
            <a:off x="1132855" y="1412775"/>
            <a:ext cx="5044279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CORPORATE CENTRE: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Office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2A-1, Level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Tower 2A, Plaza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endParaRPr lang="en-US" sz="16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Jalan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Stesen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 </a:t>
            </a:r>
            <a:r>
              <a:rPr lang="en-US" sz="1600" b="0" i="0" u="none" strike="noStrike" cap="none" baseline="0" dirty="0" err="1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Sentral</a:t>
            </a:r>
            <a:endParaRPr lang="en-US" sz="16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50470, Kuala Lumpur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Tel: +603 2261 4180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F24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Fax: +603 2261 4182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rgbClr val="0F24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CONSULTANT: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FARHANA BT ZAHARI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EMAIL: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farhana@salihin.com.m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US" sz="1400" b="0" i="0" u="none" strike="noStrike" cap="none" baseline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77755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3062272" y="6525923"/>
            <a:ext cx="3775936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Controlled 2012 @</a:t>
            </a:r>
            <a:r>
              <a:rPr lang="en-US"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2477207" y="4346521"/>
            <a:ext cx="494606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</a:t>
            </a:r>
            <a:r>
              <a:rPr lang="en-US" sz="1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.com.my   |   www.salihinpremier.com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1 300 88 5678</a:t>
            </a: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767" y="2492896"/>
            <a:ext cx="4200524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0" y="3569515"/>
            <a:ext cx="7562280" cy="2209800"/>
            <a:chOff x="1733272" y="4330869"/>
            <a:chExt cx="7562280" cy="1143000"/>
          </a:xfrm>
          <a:noFill/>
        </p:grpSpPr>
        <p:sp>
          <p:nvSpPr>
            <p:cNvPr id="8" name="Rounded Rectangle 7"/>
            <p:cNvSpPr/>
            <p:nvPr/>
          </p:nvSpPr>
          <p:spPr>
            <a:xfrm>
              <a:off x="2278802" y="4330869"/>
              <a:ext cx="7016750" cy="1143000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33272" y="4808569"/>
              <a:ext cx="6918553" cy="2706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entury Gothic" panose="020B0502020202020204" pitchFamily="34" charset="0"/>
                  <a:cs typeface="Arial" panose="020B0604020202020204" pitchFamily="34" charset="0"/>
                </a:rPr>
                <a:t>IT DEPARTMENT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774746" y="2927696"/>
            <a:ext cx="4727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MCM No. 3/2015</a:t>
            </a:r>
            <a:endParaRPr lang="en-US" sz="4400" b="1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69515"/>
            <a:ext cx="2325095" cy="2209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24200" y="1582097"/>
            <a:ext cx="4191000" cy="1161103"/>
            <a:chOff x="1376824" y="4778477"/>
            <a:chExt cx="3505021" cy="1161103"/>
          </a:xfrm>
        </p:grpSpPr>
        <p:pic>
          <p:nvPicPr>
            <p:cNvPr id="12" name="Picture 2" descr="http://www.salihin.com.my/images/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824" y="4778477"/>
              <a:ext cx="3505021" cy="73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85340" y="5539470"/>
              <a:ext cx="2345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Think Differently…</a:t>
              </a:r>
              <a:endParaRPr lang="en-GB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04999" y="3743980"/>
            <a:ext cx="69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AGENDA No. </a:t>
            </a:r>
            <a:r>
              <a:rPr 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endParaRPr lang="en-US" sz="28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477125" cy="532425"/>
          </a:xfrm>
          <a:ln w="28575">
            <a:solidFill>
              <a:srgbClr val="9C08AC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+mn-lt"/>
              </a:rPr>
              <a:t>  </a:t>
            </a:r>
            <a:r>
              <a:rPr lang="en-US" sz="2400" b="1" dirty="0" smtClean="0">
                <a:latin typeface="Century Gothic" panose="020B0502020202020204" pitchFamily="34" charset="0"/>
              </a:rPr>
              <a:t>Job Progress 2015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3" descr="P:\abstract icons\Abstract-Colorful-Design-Elements-Vector-Set_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-381001"/>
            <a:ext cx="104775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99440"/>
              </p:ext>
            </p:extLst>
          </p:nvPr>
        </p:nvGraphicFramePr>
        <p:xfrm>
          <a:off x="457199" y="1508466"/>
          <a:ext cx="8610600" cy="2685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417"/>
                <a:gridCol w="2212291"/>
                <a:gridCol w="1336392"/>
                <a:gridCol w="1531500"/>
                <a:gridCol w="1531500"/>
                <a:gridCol w="1531500"/>
              </a:tblGrid>
              <a:tr h="293345"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>
                          <a:effectLst/>
                        </a:rPr>
                        <a:t>No.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28" marR="8628" marT="86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 smtClean="0">
                          <a:effectLst/>
                        </a:rPr>
                        <a:t>Revenue Drivers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28" marR="8628" marT="86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 smtClean="0">
                          <a:effectLst/>
                        </a:rPr>
                        <a:t>Total No. of Jobs/Cases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28" marR="8628" marT="86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Jobs/Cases</a:t>
                      </a:r>
                      <a:r>
                        <a:rPr lang="en-MY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Done 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28" marR="8628" marT="86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 in progress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28" marR="8628" marT="86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Remarks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28" marR="8628" marT="8628" marB="0" anchor="ctr"/>
                </a:tc>
              </a:tr>
              <a:tr h="30197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Software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</a:tr>
              <a:tr h="30197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</a:tr>
              <a:tr h="30197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latin typeface="+mn-lt"/>
                        </a:rPr>
                        <a:t>SPS</a:t>
                      </a:r>
                      <a:r>
                        <a:rPr lang="en-GB" sz="1600" b="0" baseline="0" dirty="0" smtClean="0">
                          <a:latin typeface="+mn-lt"/>
                        </a:rPr>
                        <a:t> Consultant</a:t>
                      </a:r>
                      <a:endParaRPr lang="en-GB" sz="1600" b="0" dirty="0" smtClean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</a:tr>
              <a:tr h="30197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Company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</a:tr>
              <a:tr h="30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User License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</a:tr>
              <a:tr h="301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</a:tr>
              <a:tr h="267414">
                <a:tc>
                  <a:txBody>
                    <a:bodyPr/>
                    <a:lstStyle/>
                    <a:p>
                      <a:pPr algn="ctr" fontAlgn="b"/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2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-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28" marR="8628" marT="8628" marB="0" anchor="b"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151627" y="4301017"/>
            <a:ext cx="617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80792" y="3933056"/>
            <a:ext cx="617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477125" cy="532425"/>
          </a:xfrm>
          <a:ln w="28575">
            <a:solidFill>
              <a:srgbClr val="9C08AC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+mn-lt"/>
              </a:rPr>
              <a:t>  </a:t>
            </a:r>
            <a:r>
              <a:rPr lang="en-US" sz="2400" b="1" dirty="0" smtClean="0">
                <a:latin typeface="Century Gothic" panose="020B0502020202020204" pitchFamily="34" charset="0"/>
              </a:rPr>
              <a:t>KPI Monitoring- Financial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3" descr="P:\abstract icons\Abstract-Colorful-Design-Elements-Vector-Set_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-381001"/>
            <a:ext cx="104775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657219"/>
              </p:ext>
            </p:extLst>
          </p:nvPr>
        </p:nvGraphicFramePr>
        <p:xfrm>
          <a:off x="381000" y="1533044"/>
          <a:ext cx="8991599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751"/>
                <a:gridCol w="2218680"/>
                <a:gridCol w="2060203"/>
                <a:gridCol w="1980965"/>
              </a:tblGrid>
              <a:tr h="813916">
                <a:tc>
                  <a:txBody>
                    <a:bodyPr/>
                    <a:lstStyle/>
                    <a:p>
                      <a:r>
                        <a:rPr lang="en-GB" dirty="0" smtClean="0"/>
                        <a:t>Revenue Drivers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Budgeted for the 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Actual for the 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Balance/Deficit</a:t>
                      </a:r>
                      <a:endParaRPr lang="en-GB" dirty="0"/>
                    </a:p>
                  </a:txBody>
                  <a:tcPr/>
                </a:tc>
              </a:tr>
              <a:tr h="329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Software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+mn-lt"/>
                        </a:rPr>
                        <a:t>6,00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/>
                </a:tc>
              </a:tr>
              <a:tr h="359564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latin typeface="+mn-lt"/>
                        </a:rPr>
                        <a:t>SPS</a:t>
                      </a:r>
                      <a:r>
                        <a:rPr lang="en-GB" sz="1600" b="0" baseline="0" dirty="0" smtClean="0">
                          <a:latin typeface="+mn-lt"/>
                        </a:rPr>
                        <a:t> Consultation</a:t>
                      </a:r>
                      <a:endParaRPr lang="en-GB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Support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13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Company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5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User License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2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598" y="718693"/>
            <a:ext cx="779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Sales Performance – </a:t>
            </a:r>
            <a:r>
              <a:rPr lang="en-GB" sz="2800" b="1" dirty="0" smtClean="0"/>
              <a:t>Jun - Current </a:t>
            </a:r>
            <a:r>
              <a:rPr lang="en-GB" sz="2800" b="1" dirty="0" smtClean="0"/>
              <a:t>Month</a:t>
            </a:r>
            <a:endParaRPr lang="en-GB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71235" y="4800600"/>
            <a:ext cx="617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4432639"/>
            <a:ext cx="617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4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154536"/>
              </p:ext>
            </p:extLst>
          </p:nvPr>
        </p:nvGraphicFramePr>
        <p:xfrm>
          <a:off x="457200" y="1524000"/>
          <a:ext cx="9067800" cy="306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902"/>
                <a:gridCol w="2237483"/>
                <a:gridCol w="2077663"/>
                <a:gridCol w="1997752"/>
              </a:tblGrid>
              <a:tr h="684198">
                <a:tc>
                  <a:txBody>
                    <a:bodyPr/>
                    <a:lstStyle/>
                    <a:p>
                      <a:r>
                        <a:rPr lang="en-GB" dirty="0" smtClean="0"/>
                        <a:t>Revenue Drivers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Budgeted for the 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Actual To 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Balance/Deficit</a:t>
                      </a:r>
                      <a:endParaRPr lang="en-GB" dirty="0"/>
                    </a:p>
                  </a:txBody>
                  <a:tcPr/>
                </a:tc>
              </a:tr>
              <a:tr h="396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305,280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400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latin typeface="+mn-lt"/>
                        </a:rPr>
                        <a:t>SPS</a:t>
                      </a:r>
                      <a:r>
                        <a:rPr lang="en-GB" sz="1600" b="0" baseline="0" dirty="0" smtClean="0">
                          <a:latin typeface="+mn-lt"/>
                        </a:rPr>
                        <a:t> Consultant</a:t>
                      </a:r>
                      <a:endParaRPr lang="en-GB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3,800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Company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SPS User License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314,205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477125" cy="532425"/>
          </a:xfrm>
          <a:ln w="28575">
            <a:solidFill>
              <a:srgbClr val="9C08AC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+mn-lt"/>
              </a:rPr>
              <a:t>  </a:t>
            </a:r>
            <a:r>
              <a:rPr lang="en-US" sz="2400" b="1" dirty="0" smtClean="0">
                <a:latin typeface="Century Gothic" panose="020B0502020202020204" pitchFamily="34" charset="0"/>
              </a:rPr>
              <a:t>KPI Monitoring- Financial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3" descr="P:\abstract icons\Abstract-Colorful-Design-Elements-Vector-Set_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-381001"/>
            <a:ext cx="104775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799" y="804216"/>
            <a:ext cx="701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Sales Performance To-date</a:t>
            </a:r>
            <a:endParaRPr lang="en-GB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4572000"/>
            <a:ext cx="617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52800" y="4191000"/>
            <a:ext cx="617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8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-247650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PROPOSE DEALERSHIP SCHEDULE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DEALERSHIP SCHEDULE</a:t>
            </a:r>
            <a:endParaRPr lang="en-US"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9" name="Shape 429"/>
          <p:cNvCxnSpPr/>
          <p:nvPr/>
        </p:nvCxnSpPr>
        <p:spPr>
          <a:xfrm>
            <a:off x="908050" y="6021288"/>
            <a:ext cx="8255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6609184" y="6293948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43977"/>
              </p:ext>
            </p:extLst>
          </p:nvPr>
        </p:nvGraphicFramePr>
        <p:xfrm>
          <a:off x="456518" y="1352404"/>
          <a:ext cx="8890566" cy="4607560"/>
        </p:xfrm>
        <a:graphic>
          <a:graphicData uri="http://schemas.openxmlformats.org/drawingml/2006/table">
            <a:tbl>
              <a:tblPr firstRow="1" bandRow="1">
                <a:tableStyleId>{20F0B261-9C9E-4A46-8FF0-6A87FC477B48}</a:tableStyleId>
              </a:tblPr>
              <a:tblGrid>
                <a:gridCol w="3456382"/>
                <a:gridCol w="1080120"/>
                <a:gridCol w="1080120"/>
                <a:gridCol w="1080120"/>
                <a:gridCol w="1080120"/>
                <a:gridCol w="111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AGENDA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AUGUST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SEPTEMBER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OCTOBER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NOVEMBER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DECEMBER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u="none" baseline="0" dirty="0" smtClean="0"/>
                        <a:t>Visit and get the feedback of SPS system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u="none" baseline="0" dirty="0" smtClean="0"/>
                        <a:t>Any arising matters input from dealer and customer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200" b="0" u="none" baseline="0" dirty="0" smtClean="0"/>
                        <a:t>SPS Kits – SPS Bunting/Brochure/T-Shirt(2)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MY" sz="1200" b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u="sng" dirty="0" smtClean="0">
                          <a:solidFill>
                            <a:srgbClr val="002060"/>
                          </a:solidFill>
                        </a:rPr>
                        <a:t>18/8/2015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P&amp;</a:t>
                      </a:r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P SDN BHD</a:t>
                      </a:r>
                    </a:p>
                    <a:p>
                      <a:pPr algn="ctr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1130AM</a:t>
                      </a:r>
                    </a:p>
                    <a:p>
                      <a:pPr algn="ctr"/>
                      <a:endParaRPr lang="en-MY" sz="11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MY" sz="1100" b="1" u="sng" baseline="0" dirty="0" smtClean="0">
                          <a:solidFill>
                            <a:srgbClr val="002060"/>
                          </a:solidFill>
                        </a:rPr>
                        <a:t>25/8/2015</a:t>
                      </a:r>
                    </a:p>
                    <a:p>
                      <a:pPr algn="ctr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FAIRTAX  10AM</a:t>
                      </a:r>
                    </a:p>
                    <a:p>
                      <a:pPr algn="ctr"/>
                      <a:endParaRPr lang="en-MY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MY" sz="1100" b="1" u="sng" dirty="0" smtClean="0">
                          <a:solidFill>
                            <a:srgbClr val="002060"/>
                          </a:solidFill>
                        </a:rPr>
                        <a:t>25/8/2015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MASSA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12AM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u="sng" dirty="0" smtClean="0">
                          <a:solidFill>
                            <a:srgbClr val="002060"/>
                          </a:solidFill>
                        </a:rPr>
                        <a:t>6/10/2015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P&amp;</a:t>
                      </a:r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P SDN BHD</a:t>
                      </a:r>
                    </a:p>
                    <a:p>
                      <a:pPr algn="ctr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1130AM</a:t>
                      </a:r>
                    </a:p>
                    <a:p>
                      <a:pPr algn="ctr"/>
                      <a:endParaRPr lang="en-MY" sz="11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MY" sz="1100" b="1" u="sng" baseline="0" dirty="0" smtClean="0">
                          <a:solidFill>
                            <a:srgbClr val="002060"/>
                          </a:solidFill>
                        </a:rPr>
                        <a:t>7/10/2015</a:t>
                      </a:r>
                    </a:p>
                    <a:p>
                      <a:pPr algn="ctr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FAIRTAX  10AM</a:t>
                      </a:r>
                    </a:p>
                    <a:p>
                      <a:pPr algn="ctr"/>
                      <a:endParaRPr lang="en-MY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MY" sz="1100" b="1" u="sng" dirty="0" smtClean="0">
                          <a:solidFill>
                            <a:srgbClr val="002060"/>
                          </a:solidFill>
                        </a:rPr>
                        <a:t>7/10/2015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MASSA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12AM</a:t>
                      </a:r>
                    </a:p>
                    <a:p>
                      <a:pPr algn="l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en-MY" sz="1200" dirty="0" smtClean="0"/>
                        <a:t>(TBA)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u="sng" dirty="0" smtClean="0">
                          <a:solidFill>
                            <a:srgbClr val="002060"/>
                          </a:solidFill>
                        </a:rPr>
                        <a:t>8/12/2015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P&amp;</a:t>
                      </a:r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P SDN BHD</a:t>
                      </a:r>
                    </a:p>
                    <a:p>
                      <a:pPr algn="ctr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1130AM</a:t>
                      </a:r>
                    </a:p>
                    <a:p>
                      <a:pPr algn="ctr"/>
                      <a:endParaRPr lang="en-MY" sz="11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MY" sz="1100" b="1" u="sng" baseline="0" dirty="0" smtClean="0">
                          <a:solidFill>
                            <a:srgbClr val="002060"/>
                          </a:solidFill>
                        </a:rPr>
                        <a:t>9/12/2015</a:t>
                      </a:r>
                    </a:p>
                    <a:p>
                      <a:pPr algn="ctr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FAIRTAX  10AM</a:t>
                      </a:r>
                    </a:p>
                    <a:p>
                      <a:pPr algn="ctr"/>
                      <a:endParaRPr lang="en-MY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MY" sz="1100" b="1" u="sng" dirty="0" smtClean="0">
                          <a:solidFill>
                            <a:srgbClr val="002060"/>
                          </a:solidFill>
                        </a:rPr>
                        <a:t>9/12/2015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MASSA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12AM</a:t>
                      </a:r>
                    </a:p>
                    <a:p>
                      <a:pPr algn="ctr"/>
                      <a:endParaRPr lang="en-MY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en-MY" sz="1200" dirty="0" smtClean="0"/>
                        <a:t>(TBA)</a:t>
                      </a:r>
                    </a:p>
                    <a:p>
                      <a:pPr algn="ctr"/>
                      <a:endParaRPr lang="en-MY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u="none" baseline="0" dirty="0" smtClean="0"/>
                        <a:t>Visit and get the feedback of SPS system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u="none" baseline="0" dirty="0" smtClean="0"/>
                        <a:t>Any arising matters input from dealer and customer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200" b="0" u="none" baseline="0" dirty="0" smtClean="0"/>
                        <a:t>SPS Kits – SPS Bunting/Brochure/T-Shirt(2)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 smtClean="0">
                          <a:solidFill>
                            <a:srgbClr val="002060"/>
                          </a:solidFill>
                        </a:rPr>
                        <a:t>End</a:t>
                      </a:r>
                      <a:r>
                        <a:rPr lang="en-MY" sz="1200" b="1" baseline="0" dirty="0" smtClean="0">
                          <a:solidFill>
                            <a:srgbClr val="002060"/>
                          </a:solidFill>
                        </a:rPr>
                        <a:t> of August</a:t>
                      </a:r>
                    </a:p>
                    <a:p>
                      <a:pPr algn="l"/>
                      <a:r>
                        <a:rPr lang="en-MY" sz="1200" b="1" baseline="0" dirty="0" smtClean="0">
                          <a:solidFill>
                            <a:srgbClr val="002060"/>
                          </a:solidFill>
                        </a:rPr>
                        <a:t>-RTMA Consulting</a:t>
                      </a:r>
                    </a:p>
                    <a:p>
                      <a:pPr algn="l"/>
                      <a:r>
                        <a:rPr lang="en-MY" sz="1200" b="1" baseline="0" dirty="0" smtClean="0">
                          <a:solidFill>
                            <a:srgbClr val="002060"/>
                          </a:solidFill>
                        </a:rPr>
                        <a:t>(Johor)</a:t>
                      </a:r>
                      <a:endParaRPr lang="en-MY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u="sng" baseline="0" dirty="0" smtClean="0">
                          <a:solidFill>
                            <a:srgbClr val="002060"/>
                          </a:solidFill>
                        </a:rPr>
                        <a:t>20/10-21/10</a:t>
                      </a:r>
                    </a:p>
                    <a:p>
                      <a:pPr algn="l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-RTMA Consulting</a:t>
                      </a:r>
                    </a:p>
                    <a:p>
                      <a:pPr algn="l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(Johor)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50" b="1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(TBA)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u="sng" baseline="0" dirty="0" smtClean="0">
                          <a:solidFill>
                            <a:srgbClr val="002060"/>
                          </a:solidFill>
                        </a:rPr>
                        <a:t>15/12-16/12</a:t>
                      </a:r>
                    </a:p>
                    <a:p>
                      <a:pPr algn="l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-RTMA Consulting</a:t>
                      </a:r>
                    </a:p>
                    <a:p>
                      <a:pPr algn="l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(Johor)</a:t>
                      </a:r>
                      <a:endParaRPr lang="en-MY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050" b="1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(TBA)</a:t>
                      </a:r>
                    </a:p>
                    <a:p>
                      <a:pPr algn="ctr"/>
                      <a:endParaRPr lang="en-MY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1200" b="0" u="none" baseline="0" dirty="0" smtClean="0"/>
                        <a:t>Propose to have a dealer session at SALIHIN OFFICE (Sarawak). Need cooperation with them to advertise and get at least 10-15 interested companies.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u="sng" dirty="0" smtClean="0">
                          <a:solidFill>
                            <a:srgbClr val="002060"/>
                          </a:solidFill>
                        </a:rPr>
                        <a:t>21/9-23/9</a:t>
                      </a:r>
                    </a:p>
                    <a:p>
                      <a:pPr algn="ctr"/>
                      <a:r>
                        <a:rPr lang="en-MY" sz="1100" b="1" dirty="0" smtClean="0">
                          <a:solidFill>
                            <a:srgbClr val="002060"/>
                          </a:solidFill>
                        </a:rPr>
                        <a:t>SALIHIN</a:t>
                      </a:r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 SARAWAK</a:t>
                      </a:r>
                    </a:p>
                    <a:p>
                      <a:pPr algn="l"/>
                      <a:r>
                        <a:rPr lang="en-MY" sz="1100" b="1" baseline="0" dirty="0" smtClean="0">
                          <a:solidFill>
                            <a:srgbClr val="002060"/>
                          </a:solidFill>
                        </a:rPr>
                        <a:t>*(TBA)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100" b="1" u="sng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9" name="Shape 429"/>
          <p:cNvCxnSpPr/>
          <p:nvPr/>
        </p:nvCxnSpPr>
        <p:spPr>
          <a:xfrm>
            <a:off x="908050" y="6021288"/>
            <a:ext cx="8255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6609184" y="6293948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sp>
        <p:nvSpPr>
          <p:cNvPr id="7" name="Shape 426"/>
          <p:cNvSpPr/>
          <p:nvPr/>
        </p:nvSpPr>
        <p:spPr>
          <a:xfrm>
            <a:off x="-247650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PROPOSE DEALERSHIPS SCHEDULE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DEALERSHIP SCHEDULE</a:t>
            </a:r>
            <a:endParaRPr lang="en-US"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10651"/>
              </p:ext>
            </p:extLst>
          </p:nvPr>
        </p:nvGraphicFramePr>
        <p:xfrm>
          <a:off x="901420" y="1700808"/>
          <a:ext cx="7776864" cy="1630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47966"/>
                <a:gridCol w="4336610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BIL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COMPANY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STATUS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Dealer : Peninsular &amp; Peninsular </a:t>
                      </a:r>
                      <a:r>
                        <a:rPr lang="en-MY" dirty="0" err="1" smtClean="0"/>
                        <a:t>Sdn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Bhd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dirty="0" smtClean="0"/>
                        <a:t>First visit – 18/8/2015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dirty="0" smtClean="0"/>
                        <a:t>Done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Dealer : </a:t>
                      </a:r>
                      <a:r>
                        <a:rPr lang="en-MY" dirty="0" err="1" smtClean="0"/>
                        <a:t>Fairtax</a:t>
                      </a:r>
                      <a:r>
                        <a:rPr lang="en-MY" baseline="0" dirty="0" smtClean="0"/>
                        <a:t> Management System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dirty="0" smtClean="0"/>
                        <a:t>First</a:t>
                      </a:r>
                      <a:r>
                        <a:rPr lang="en-MY" baseline="0" dirty="0" smtClean="0"/>
                        <a:t> visit – 25/8/2015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3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Dealer</a:t>
                      </a:r>
                      <a:r>
                        <a:rPr lang="en-MY" baseline="0" dirty="0" smtClean="0"/>
                        <a:t> : MASSA Associates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dirty="0" smtClean="0"/>
                        <a:t>First</a:t>
                      </a:r>
                      <a:r>
                        <a:rPr lang="en-MY" baseline="0" dirty="0" smtClean="0"/>
                        <a:t> visit – 25/8/2015</a:t>
                      </a: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01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-663622" y="1556791"/>
            <a:ext cx="7560839" cy="1800198"/>
          </a:xfrm>
          <a:prstGeom prst="roundRect">
            <a:avLst>
              <a:gd name="adj" fmla="val 10047"/>
            </a:avLst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-158365" y="2139533"/>
            <a:ext cx="6983573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DEALER &amp; PARTNERSHIP UPDATES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94266" y="6477000"/>
            <a:ext cx="3125182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2014 </a:t>
            </a:r>
            <a:r>
              <a:rPr lang="en-US" sz="11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1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 Rights Reserved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033120" y="6080410"/>
            <a:ext cx="213658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by: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2159586"/>
            <a:ext cx="2124672" cy="861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0227" y="6141965"/>
            <a:ext cx="226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FARHANA BINTI ZAHARI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0112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9" name="Shape 429"/>
          <p:cNvCxnSpPr/>
          <p:nvPr/>
        </p:nvCxnSpPr>
        <p:spPr>
          <a:xfrm>
            <a:off x="908050" y="6021288"/>
            <a:ext cx="8255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6609184" y="6293948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9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sp>
        <p:nvSpPr>
          <p:cNvPr id="7" name="Shape 426"/>
          <p:cNvSpPr/>
          <p:nvPr/>
        </p:nvSpPr>
        <p:spPr>
          <a:xfrm>
            <a:off x="-247650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DEALER &amp; PARTNERSHIP UPDATES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SPS REGISTERED DEALER</a:t>
            </a:r>
            <a:endParaRPr lang="en-US"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75758"/>
              </p:ext>
            </p:extLst>
          </p:nvPr>
        </p:nvGraphicFramePr>
        <p:xfrm>
          <a:off x="332772" y="1471920"/>
          <a:ext cx="8856983" cy="48220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7020"/>
                <a:gridCol w="3731472"/>
                <a:gridCol w="1404156"/>
                <a:gridCol w="3024335"/>
              </a:tblGrid>
              <a:tr h="371948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BIL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DETAILS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STATUS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SPS</a:t>
                      </a:r>
                      <a:r>
                        <a:rPr lang="en-MY" baseline="0" dirty="0" smtClean="0"/>
                        <a:t> INSTALLER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MASSA</a:t>
                      </a:r>
                      <a:r>
                        <a:rPr lang="en-MY" baseline="0" dirty="0" smtClean="0"/>
                        <a:t> ASSOCIATES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ACTIVE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mtClean="0"/>
                        <a:t>22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PENINSULAR &amp; PENINSULAR SDN BHD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ACTIVE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5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3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FAIRTAX</a:t>
                      </a:r>
                      <a:r>
                        <a:rPr lang="en-MY" baseline="0" dirty="0" smtClean="0"/>
                        <a:t> MANAGEMENT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ACTIVE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5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4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EN.</a:t>
                      </a:r>
                      <a:r>
                        <a:rPr lang="en-MY" baseline="0" dirty="0" smtClean="0"/>
                        <a:t> AHMAD RAFAAT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ACTIVE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19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5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HASBI &amp; CO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NOT</a:t>
                      </a:r>
                      <a:r>
                        <a:rPr lang="en-MY" baseline="0" dirty="0" smtClean="0"/>
                        <a:t> ACTIVE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3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6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RIZAN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NEW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AL-JAFREE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NEW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8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RTMA CONSULTING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NEW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4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9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dirty="0" smtClean="0"/>
                        <a:t>MIN NUM BUSINESS</a:t>
                      </a:r>
                      <a:r>
                        <a:rPr lang="en-MY" baseline="0" dirty="0" smtClean="0"/>
                        <a:t> SOLUTIONS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NEW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0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A&amp;K</a:t>
                      </a:r>
                      <a:r>
                        <a:rPr lang="en-US" baseline="0" dirty="0" smtClean="0"/>
                        <a:t> MANAGEMENT SERVICES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PPJ MANAGEMENT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482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743</Words>
  <Application>Microsoft Office PowerPoint</Application>
  <PresentationFormat>A4 Paper (210x297 mm)</PresentationFormat>
  <Paragraphs>340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Theme2</vt:lpstr>
      <vt:lpstr>Custom Design</vt:lpstr>
      <vt:lpstr>PowerPoint Presentation</vt:lpstr>
      <vt:lpstr>PowerPoint Presentation</vt:lpstr>
      <vt:lpstr>  Job Progress 2015</vt:lpstr>
      <vt:lpstr>  KPI Monitoring- Financial</vt:lpstr>
      <vt:lpstr>  KPI Monitoring- Financial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User</cp:lastModifiedBy>
  <cp:revision>98</cp:revision>
  <cp:lastPrinted>2015-08-20T01:57:41Z</cp:lastPrinted>
  <dcterms:modified xsi:type="dcterms:W3CDTF">2015-08-20T06:41:42Z</dcterms:modified>
</cp:coreProperties>
</file>