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25" r:id="rId2"/>
    <p:sldId id="256" r:id="rId3"/>
    <p:sldId id="310" r:id="rId4"/>
    <p:sldId id="317" r:id="rId5"/>
    <p:sldId id="315" r:id="rId6"/>
    <p:sldId id="320" r:id="rId7"/>
    <p:sldId id="319" r:id="rId8"/>
    <p:sldId id="321" r:id="rId9"/>
    <p:sldId id="324" r:id="rId10"/>
    <p:sldId id="326" r:id="rId11"/>
    <p:sldId id="265" r:id="rId12"/>
  </p:sldIdLst>
  <p:sldSz cx="9906000" cy="6858000" type="A4"/>
  <p:notesSz cx="9866313" cy="673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12C4"/>
    <a:srgbClr val="0000CC"/>
    <a:srgbClr val="9C08AC"/>
    <a:srgbClr val="61056B"/>
    <a:srgbClr val="7E078B"/>
    <a:srgbClr val="873D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33" autoAdjust="0"/>
  </p:normalViewPr>
  <p:slideViewPr>
    <p:cSldViewPr>
      <p:cViewPr>
        <p:scale>
          <a:sx n="77" d="100"/>
          <a:sy n="77" d="100"/>
        </p:scale>
        <p:origin x="-990" y="1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95" cy="338169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7785" y="1"/>
            <a:ext cx="4276295" cy="338169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F12C89B5-A576-4228-9F6E-0A632DBF795F}" type="datetimeFigureOut">
              <a:rPr lang="en-GB" smtClean="0"/>
              <a:pPr/>
              <a:t>20/08/2015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397597"/>
            <a:ext cx="4276295" cy="338169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7785" y="6397597"/>
            <a:ext cx="4276295" cy="338169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137D2041-1728-41B0-BB8E-F20EC99A182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662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275402" cy="336788"/>
          </a:xfrm>
          <a:prstGeom prst="rect">
            <a:avLst/>
          </a:prstGeom>
        </p:spPr>
        <p:txBody>
          <a:bodyPr vert="horz" lIns="91325" tIns="45662" rIns="91325" bIns="45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30" y="0"/>
            <a:ext cx="4275402" cy="336788"/>
          </a:xfrm>
          <a:prstGeom prst="rect">
            <a:avLst/>
          </a:prstGeom>
        </p:spPr>
        <p:txBody>
          <a:bodyPr vert="horz" lIns="91325" tIns="45662" rIns="91325" bIns="45662" rtlCol="0"/>
          <a:lstStyle>
            <a:lvl1pPr algn="r">
              <a:defRPr sz="1200"/>
            </a:lvl1pPr>
          </a:lstStyle>
          <a:p>
            <a:fld id="{9A88614F-C2A0-4E2E-BF8A-633E3BD6E688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5" tIns="45662" rIns="91325" bIns="45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3" y="3199489"/>
            <a:ext cx="7893050" cy="3031093"/>
          </a:xfrm>
          <a:prstGeom prst="rect">
            <a:avLst/>
          </a:prstGeom>
        </p:spPr>
        <p:txBody>
          <a:bodyPr vert="horz" lIns="91325" tIns="45662" rIns="91325" bIns="45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6397806"/>
            <a:ext cx="4275402" cy="336788"/>
          </a:xfrm>
          <a:prstGeom prst="rect">
            <a:avLst/>
          </a:prstGeom>
        </p:spPr>
        <p:txBody>
          <a:bodyPr vert="horz" lIns="91325" tIns="45662" rIns="91325" bIns="45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30" y="6397806"/>
            <a:ext cx="4275402" cy="336788"/>
          </a:xfrm>
          <a:prstGeom prst="rect">
            <a:avLst/>
          </a:prstGeom>
        </p:spPr>
        <p:txBody>
          <a:bodyPr vert="horz" lIns="91325" tIns="45662" rIns="91325" bIns="45662" rtlCol="0" anchor="b"/>
          <a:lstStyle>
            <a:lvl1pPr algn="r">
              <a:defRPr sz="1200"/>
            </a:lvl1pPr>
          </a:lstStyle>
          <a:p>
            <a:fld id="{59E549BD-A814-45F2-8681-AA32A2770F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49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81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44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51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34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2" t="48002" r="10342" b="41878"/>
          <a:stretch/>
        </p:blipFill>
        <p:spPr>
          <a:xfrm rot="10800000">
            <a:off x="-1461" y="-101440"/>
            <a:ext cx="9906000" cy="4358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2" t="31236"/>
          <a:stretch/>
        </p:blipFill>
        <p:spPr>
          <a:xfrm rot="10800000" flipH="1">
            <a:off x="0" y="3339986"/>
            <a:ext cx="5484176" cy="3518015"/>
          </a:xfrm>
          <a:prstGeom prst="rect">
            <a:avLst/>
          </a:prstGeom>
        </p:spPr>
      </p:pic>
      <p:sp>
        <p:nvSpPr>
          <p:cNvPr id="10" name="Footer Placeholder 1"/>
          <p:cNvSpPr txBox="1">
            <a:spLocks/>
          </p:cNvSpPr>
          <p:nvPr userDrawn="1"/>
        </p:nvSpPr>
        <p:spPr>
          <a:xfrm>
            <a:off x="3581400" y="6553200"/>
            <a:ext cx="2743200" cy="1682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MY" b="1" dirty="0" smtClean="0">
                <a:solidFill>
                  <a:schemeClr val="tx1"/>
                </a:solidFill>
              </a:rPr>
              <a:t>© 2013 </a:t>
            </a:r>
            <a:r>
              <a:rPr lang="en-MY" b="1" dirty="0" smtClean="0">
                <a:solidFill>
                  <a:srgbClr val="FF0000"/>
                </a:solidFill>
                <a:latin typeface="Neuropol" pitchFamily="34" charset="0"/>
              </a:rPr>
              <a:t>SALIHIN</a:t>
            </a:r>
            <a:r>
              <a:rPr lang="en-MY" b="1" dirty="0" smtClean="0">
                <a:solidFill>
                  <a:schemeClr val="tx1"/>
                </a:solidFill>
              </a:rPr>
              <a:t> All Rights Reserved</a:t>
            </a:r>
            <a:endParaRPr lang="en-MY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91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35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49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2" t="31236"/>
          <a:stretch/>
        </p:blipFill>
        <p:spPr>
          <a:xfrm flipH="1">
            <a:off x="7924800" y="-152400"/>
            <a:ext cx="1905000" cy="11973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2" t="48002" r="10342" b="41878"/>
          <a:stretch/>
        </p:blipFill>
        <p:spPr>
          <a:xfrm>
            <a:off x="0" y="6528988"/>
            <a:ext cx="9906000" cy="435835"/>
          </a:xfrm>
          <a:prstGeom prst="rect">
            <a:avLst/>
          </a:prstGeom>
        </p:spPr>
      </p:pic>
      <p:sp>
        <p:nvSpPr>
          <p:cNvPr id="11" name="Footer Placeholder 1"/>
          <p:cNvSpPr txBox="1">
            <a:spLocks/>
          </p:cNvSpPr>
          <p:nvPr userDrawn="1"/>
        </p:nvSpPr>
        <p:spPr>
          <a:xfrm>
            <a:off x="3581400" y="6553200"/>
            <a:ext cx="2743200" cy="304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MY" b="1" dirty="0" smtClean="0">
                <a:solidFill>
                  <a:schemeClr val="tx1"/>
                </a:solidFill>
              </a:rPr>
              <a:t>© 2013 </a:t>
            </a:r>
            <a:r>
              <a:rPr lang="en-MY" b="1" dirty="0" smtClean="0">
                <a:solidFill>
                  <a:srgbClr val="FF0000"/>
                </a:solidFill>
                <a:latin typeface="Neuropol" pitchFamily="34" charset="0"/>
              </a:rPr>
              <a:t>SALIHIN</a:t>
            </a:r>
            <a:r>
              <a:rPr lang="en-MY" b="1" dirty="0" smtClean="0">
                <a:solidFill>
                  <a:schemeClr val="tx1"/>
                </a:solidFill>
              </a:rPr>
              <a:t> All Rights Reserved</a:t>
            </a:r>
            <a:endParaRPr lang="en-MY" b="1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0479" y="92075"/>
            <a:ext cx="1099771" cy="109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977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39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79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96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6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66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94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08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9A74B-DC87-421D-8C00-2446AF914CC6}" type="datetimeFigureOut">
              <a:rPr lang="en-US" smtClean="0"/>
              <a:pPr/>
              <a:t>8/20/2015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D2989-2F73-4C73-AB4B-4A0998447D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24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29200"/>
            <a:ext cx="1443163" cy="1371600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914441"/>
              </p:ext>
            </p:extLst>
          </p:nvPr>
        </p:nvGraphicFramePr>
        <p:xfrm>
          <a:off x="228600" y="2209800"/>
          <a:ext cx="9429254" cy="2088459"/>
        </p:xfrm>
        <a:graphic>
          <a:graphicData uri="http://schemas.openxmlformats.org/drawingml/2006/table">
            <a:tbl>
              <a:tblPr/>
              <a:tblGrid>
                <a:gridCol w="1637309"/>
                <a:gridCol w="4313153"/>
                <a:gridCol w="2504063"/>
                <a:gridCol w="974729"/>
              </a:tblGrid>
              <a:tr h="4405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22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Meeting No :</a:t>
                      </a:r>
                      <a:endParaRPr lang="en-US" sz="18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MCM 2/2015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Please </a:t>
                      </a:r>
                      <a:r>
                        <a:rPr lang="en-US" sz="24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Tick</a:t>
                      </a:r>
                      <a:endParaRPr lang="en-US" sz="36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119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Date :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20 August 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For Approval</a:t>
                      </a:r>
                      <a:endParaRPr lang="en-US" sz="2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19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Agenda No :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US" sz="18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8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For Ratification</a:t>
                      </a:r>
                      <a:endParaRPr lang="en-US" sz="2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4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Subject:</a:t>
                      </a:r>
                      <a:endParaRPr lang="en-US" sz="2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US" sz="18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Department</a:t>
                      </a:r>
                      <a:r>
                        <a:rPr lang="en-US" sz="1800" b="1" baseline="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Reporting</a:t>
                      </a:r>
                      <a:endParaRPr lang="en-US" sz="18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For Information</a:t>
                      </a:r>
                      <a:endParaRPr lang="en-US" sz="2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  <a:sym typeface="Symbol" panose="05050102010706020507" pitchFamily="18" charset="2"/>
                        </a:rPr>
                        <a:t></a:t>
                      </a: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00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Department:</a:t>
                      </a:r>
                      <a:endParaRPr lang="en-US" sz="2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IT Department</a:t>
                      </a:r>
                      <a:endParaRPr lang="en-US" sz="18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For Deliberation</a:t>
                      </a:r>
                      <a:endParaRPr lang="en-US" sz="2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570520"/>
              </p:ext>
            </p:extLst>
          </p:nvPr>
        </p:nvGraphicFramePr>
        <p:xfrm>
          <a:off x="1443163" y="5410200"/>
          <a:ext cx="8234237" cy="822960"/>
        </p:xfrm>
        <a:graphic>
          <a:graphicData uri="http://schemas.openxmlformats.org/drawingml/2006/table">
            <a:tbl>
              <a:tblPr/>
              <a:tblGrid>
                <a:gridCol w="1757237"/>
                <a:gridCol w="3048000"/>
                <a:gridCol w="914400"/>
                <a:gridCol w="2514600"/>
              </a:tblGrid>
              <a:tr h="3048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Prepared by: 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US" sz="1800" b="1" dirty="0" err="1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Mohd</a:t>
                      </a:r>
                      <a:r>
                        <a:rPr lang="en-US" sz="1800" b="1" baseline="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Aizat</a:t>
                      </a:r>
                      <a:r>
                        <a:rPr lang="en-US" sz="1800" b="1" baseline="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Bin Jamil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Date :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18 August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2015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2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Reviewed by</a:t>
                      </a: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: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US" sz="18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Mohd</a:t>
                      </a:r>
                      <a:r>
                        <a:rPr lang="en-US" sz="18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Aizat</a:t>
                      </a:r>
                      <a:r>
                        <a:rPr lang="en-US" sz="18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Bin Jamil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Date :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18 August 2015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2971800" y="457203"/>
            <a:ext cx="3810000" cy="999414"/>
            <a:chOff x="1376824" y="4778477"/>
            <a:chExt cx="3505021" cy="1269053"/>
          </a:xfrm>
        </p:grpSpPr>
        <p:pic>
          <p:nvPicPr>
            <p:cNvPr id="19" name="Picture 2" descr="http://www.salihin.com.my/images/logo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6824" y="4778477"/>
              <a:ext cx="3505021" cy="7374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2285340" y="5539471"/>
              <a:ext cx="2345789" cy="5080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Think Differently</a:t>
              </a:r>
              <a:endParaRPr lang="en-GB" sz="2000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492457" y="1548825"/>
            <a:ext cx="8915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Management Committee Meeting (MCM)</a:t>
            </a:r>
          </a:p>
        </p:txBody>
      </p:sp>
      <p:pic>
        <p:nvPicPr>
          <p:cNvPr id="2049" name="Picture 2" descr="Untitled-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38" y="38100"/>
            <a:ext cx="955676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8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77125" cy="532425"/>
          </a:xfrm>
          <a:ln w="28575">
            <a:solidFill>
              <a:srgbClr val="9C08AC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latin typeface="+mn-lt"/>
              </a:rPr>
              <a:t>  </a:t>
            </a:r>
            <a:r>
              <a:rPr lang="en-US" sz="2400" b="1" dirty="0" smtClean="0">
                <a:latin typeface="Century Gothic" panose="020B0502020202020204" pitchFamily="34" charset="0"/>
              </a:rPr>
              <a:t>Company Update as at June  2015</a:t>
            </a:r>
            <a:endParaRPr lang="en-GB" sz="2400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41552"/>
              </p:ext>
            </p:extLst>
          </p:nvPr>
        </p:nvGraphicFramePr>
        <p:xfrm>
          <a:off x="495301" y="1371600"/>
          <a:ext cx="81915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300"/>
                <a:gridCol w="2286000"/>
                <a:gridCol w="1981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Existing</a:t>
                      </a:r>
                      <a:r>
                        <a:rPr lang="en-US" b="1" baseline="0" dirty="0" smtClean="0"/>
                        <a:t> Client</a:t>
                      </a:r>
                      <a:endParaRPr lang="en-US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346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New</a:t>
                      </a:r>
                      <a:r>
                        <a:rPr lang="en-US" b="1" baseline="0" dirty="0" smtClean="0"/>
                        <a:t> Client 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Withdraw</a:t>
                      </a:r>
                      <a:r>
                        <a:rPr lang="en-US" b="1" baseline="0" dirty="0" smtClean="0"/>
                        <a:t> As Secretary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Change Company Secretary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TOTAL CLIENT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279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439457"/>
              </p:ext>
            </p:extLst>
          </p:nvPr>
        </p:nvGraphicFramePr>
        <p:xfrm>
          <a:off x="457200" y="4038600"/>
          <a:ext cx="8229601" cy="1354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2553"/>
                <a:gridCol w="2296633"/>
                <a:gridCol w="1990415"/>
              </a:tblGrid>
              <a:tr h="4397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47466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Company Dormant</a:t>
                      </a:r>
                      <a:endParaRPr lang="en-US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</a:tr>
              <a:tr h="439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Company Active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2950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743200"/>
            <a:ext cx="99060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chemeClr val="bg1"/>
                </a:solidFill>
                <a:latin typeface="Bradley Hand ITC" panose="03070402050302030203" pitchFamily="66" charset="0"/>
              </a:rPr>
              <a:t>Thank </a:t>
            </a:r>
            <a:r>
              <a:rPr lang="en-US" sz="9600" b="1" dirty="0" smtClean="0">
                <a:solidFill>
                  <a:schemeClr val="bg1"/>
                </a:solidFill>
                <a:latin typeface="Bradley Hand ITC" panose="03070402050302030203" pitchFamily="66" charset="0"/>
              </a:rPr>
              <a:t>You</a:t>
            </a:r>
            <a:endParaRPr lang="en-US" sz="9600" b="1" dirty="0">
              <a:solidFill>
                <a:schemeClr val="bg1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2" name="Picture 3" descr="P:\abstract icons\Abstract-Colorful-Design-Elements-Vector-Set_3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849" y="-381001"/>
            <a:ext cx="104775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42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05000" y="3569515"/>
            <a:ext cx="7562280" cy="2209800"/>
            <a:chOff x="1733272" y="4330869"/>
            <a:chExt cx="7562280" cy="1143000"/>
          </a:xfrm>
          <a:noFill/>
        </p:grpSpPr>
        <p:sp>
          <p:nvSpPr>
            <p:cNvPr id="8" name="Rounded Rectangle 7"/>
            <p:cNvSpPr/>
            <p:nvPr/>
          </p:nvSpPr>
          <p:spPr>
            <a:xfrm>
              <a:off x="2278802" y="4330869"/>
              <a:ext cx="7016750" cy="1143000"/>
            </a:xfrm>
            <a:prstGeom prst="roundRect">
              <a:avLst>
                <a:gd name="adj" fmla="val 6854"/>
              </a:avLst>
            </a:prstGeom>
            <a:grpFill/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733272" y="4808569"/>
              <a:ext cx="6918553" cy="2706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entury Gothic" panose="020B0502020202020204" pitchFamily="34" charset="0"/>
                  <a:cs typeface="Arial" panose="020B0604020202020204" pitchFamily="34" charset="0"/>
                </a:rPr>
                <a:t>IT DEPARTMENT</a:t>
              </a:r>
              <a:endParaRPr lang="en-US" sz="2800" b="1" dirty="0" smtClean="0"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2774746" y="2927696"/>
            <a:ext cx="47275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MCM No. 3/2015</a:t>
            </a:r>
            <a:endParaRPr lang="en-US" sz="4400" b="1" dirty="0" smtClean="0">
              <a:solidFill>
                <a:srgbClr val="FF00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569515"/>
            <a:ext cx="2325095" cy="220980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124200" y="1582097"/>
            <a:ext cx="4191000" cy="1161103"/>
            <a:chOff x="1376824" y="4778477"/>
            <a:chExt cx="3505021" cy="1161103"/>
          </a:xfrm>
        </p:grpSpPr>
        <p:pic>
          <p:nvPicPr>
            <p:cNvPr id="12" name="Picture 2" descr="http://www.salihin.com.my/images/logo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6824" y="4778477"/>
              <a:ext cx="3505021" cy="7374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2285340" y="5539470"/>
              <a:ext cx="23457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Think Differently…</a:t>
              </a:r>
              <a:endParaRPr lang="en-GB" sz="2000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904999" y="3743980"/>
            <a:ext cx="6918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AGENDA No. </a:t>
            </a:r>
            <a:r>
              <a:rPr lang="en-US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  <a:endParaRPr lang="en-US" sz="28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70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77125" cy="532425"/>
          </a:xfrm>
          <a:ln w="28575">
            <a:solidFill>
              <a:srgbClr val="9C08AC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latin typeface="+mn-lt"/>
              </a:rPr>
              <a:t>  </a:t>
            </a:r>
            <a:r>
              <a:rPr lang="en-US" sz="2400" b="1" dirty="0" smtClean="0">
                <a:latin typeface="Century Gothic" panose="020B0502020202020204" pitchFamily="34" charset="0"/>
              </a:rPr>
              <a:t>Job Progress </a:t>
            </a:r>
            <a:r>
              <a:rPr lang="en-US" sz="2400" b="1" dirty="0" smtClean="0">
                <a:latin typeface="Century Gothic" panose="020B0502020202020204" pitchFamily="34" charset="0"/>
              </a:rPr>
              <a:t>2015</a:t>
            </a:r>
            <a:endParaRPr lang="en-GB" sz="2400" dirty="0">
              <a:latin typeface="Century Gothic" panose="020B0502020202020204" pitchFamily="34" charset="0"/>
            </a:endParaRPr>
          </a:p>
        </p:txBody>
      </p:sp>
      <p:pic>
        <p:nvPicPr>
          <p:cNvPr id="7" name="Picture 3" descr="P:\abstract icons\Abstract-Colorful-Design-Elements-Vector-Set_3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849" y="-381001"/>
            <a:ext cx="104775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981249"/>
              </p:ext>
            </p:extLst>
          </p:nvPr>
        </p:nvGraphicFramePr>
        <p:xfrm>
          <a:off x="457199" y="1508466"/>
          <a:ext cx="8610600" cy="26853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7417"/>
                <a:gridCol w="2212291"/>
                <a:gridCol w="1336392"/>
                <a:gridCol w="1531500"/>
                <a:gridCol w="1531500"/>
                <a:gridCol w="1531500"/>
              </a:tblGrid>
              <a:tr h="293345"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1" u="none" strike="noStrike" dirty="0">
                          <a:effectLst/>
                        </a:rPr>
                        <a:t>No.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1" u="none" strike="noStrike" dirty="0" smtClean="0">
                          <a:effectLst/>
                        </a:rPr>
                        <a:t>Revenue Drivers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1" u="none" strike="noStrike" dirty="0" smtClean="0">
                          <a:effectLst/>
                        </a:rPr>
                        <a:t>Total No. of Jobs/Cases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Jobs/Cases</a:t>
                      </a:r>
                      <a:r>
                        <a:rPr lang="en-MY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Done 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Work in progress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28" marR="8628" marT="862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Remarks</a:t>
                      </a:r>
                      <a:endParaRPr lang="en-MY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28" marR="8628" marT="8628" marB="0" anchor="ctr"/>
                </a:tc>
              </a:tr>
              <a:tr h="301973"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</a:tr>
              <a:tr h="301973"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Installation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</a:tr>
              <a:tr h="301973"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latin typeface="+mn-lt"/>
                        </a:rPr>
                        <a:t>SPS</a:t>
                      </a:r>
                      <a:r>
                        <a:rPr lang="en-GB" sz="1600" b="0" baseline="0" dirty="0" smtClean="0">
                          <a:latin typeface="+mn-lt"/>
                        </a:rPr>
                        <a:t> Consultant</a:t>
                      </a:r>
                      <a:endParaRPr lang="en-GB" sz="1600" b="0" dirty="0" smtClean="0"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</a:tr>
              <a:tr h="301973"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u="none" strike="noStrike" dirty="0" smtClean="0">
                          <a:effectLst/>
                          <a:latin typeface="+mn-lt"/>
                        </a:rPr>
                        <a:t>4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Company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</a:tr>
              <a:tr h="3019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User 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</a:tr>
              <a:tr h="3019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Others 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MY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</a:tr>
              <a:tr h="267414">
                <a:tc>
                  <a:txBody>
                    <a:bodyPr/>
                    <a:lstStyle/>
                    <a:p>
                      <a:pPr algn="ctr" fontAlgn="b"/>
                      <a:endParaRPr lang="en-MY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en-MY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109</a:t>
                      </a:r>
                      <a:endParaRPr lang="en-MY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</a:t>
                      </a:r>
                      <a:endParaRPr lang="en-MY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2</a:t>
                      </a:r>
                      <a:endParaRPr lang="en-MY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MY" sz="1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28" marR="8628" marT="8628" marB="0" anchor="b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98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77125" cy="532425"/>
          </a:xfrm>
          <a:ln w="28575">
            <a:solidFill>
              <a:srgbClr val="9C08AC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latin typeface="+mn-lt"/>
              </a:rPr>
              <a:t>  </a:t>
            </a:r>
            <a:r>
              <a:rPr lang="en-US" sz="2400" b="1" dirty="0" smtClean="0">
                <a:latin typeface="Century Gothic" panose="020B0502020202020204" pitchFamily="34" charset="0"/>
              </a:rPr>
              <a:t>KPI Monitoring- Financial</a:t>
            </a:r>
            <a:endParaRPr lang="en-GB" sz="2400" dirty="0">
              <a:latin typeface="Century Gothic" panose="020B0502020202020204" pitchFamily="34" charset="0"/>
            </a:endParaRPr>
          </a:p>
        </p:txBody>
      </p:sp>
      <p:pic>
        <p:nvPicPr>
          <p:cNvPr id="5" name="Picture 3" descr="P:\abstract icons\Abstract-Colorful-Design-Elements-Vector-Set_3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849" y="-381001"/>
            <a:ext cx="104775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3849384"/>
              </p:ext>
            </p:extLst>
          </p:nvPr>
        </p:nvGraphicFramePr>
        <p:xfrm>
          <a:off x="381000" y="1533044"/>
          <a:ext cx="8991599" cy="321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751"/>
                <a:gridCol w="2218680"/>
                <a:gridCol w="2060203"/>
                <a:gridCol w="1980965"/>
              </a:tblGrid>
              <a:tr h="813916">
                <a:tc>
                  <a:txBody>
                    <a:bodyPr/>
                    <a:lstStyle/>
                    <a:p>
                      <a:r>
                        <a:rPr lang="en-GB" dirty="0" smtClean="0"/>
                        <a:t>Revenue Drivers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Budgeted for the Month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Actual for the month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Balance/Deficit</a:t>
                      </a:r>
                      <a:endParaRPr lang="en-GB" dirty="0"/>
                    </a:p>
                  </a:txBody>
                  <a:tcPr/>
                </a:tc>
              </a:tr>
              <a:tr h="3290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-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24,324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Installation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 smtClean="0">
                          <a:latin typeface="+mn-lt"/>
                        </a:rPr>
                        <a:t>6,00</a:t>
                      </a:r>
                      <a:endParaRPr lang="en-GB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59564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latin typeface="+mn-lt"/>
                        </a:rPr>
                        <a:t>SPS</a:t>
                      </a:r>
                      <a:r>
                        <a:rPr lang="en-GB" sz="1600" b="0" baseline="0" dirty="0" smtClean="0">
                          <a:latin typeface="+mn-lt"/>
                        </a:rPr>
                        <a:t> </a:t>
                      </a:r>
                      <a:r>
                        <a:rPr lang="en-GB" sz="1600" b="0" baseline="0" dirty="0" smtClean="0">
                          <a:latin typeface="+mn-lt"/>
                        </a:rPr>
                        <a:t>Consultation</a:t>
                      </a:r>
                      <a:endParaRPr lang="en-GB" sz="16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1,200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Support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138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Company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25288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User 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22240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9598" y="718693"/>
            <a:ext cx="7096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Sales Performance – Current Month</a:t>
            </a:r>
            <a:endParaRPr lang="en-GB" sz="2800" b="1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271235" y="4800600"/>
            <a:ext cx="6172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200400" y="4432639"/>
            <a:ext cx="6172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943600" y="4432639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26,124</a:t>
            </a:r>
            <a:endParaRPr lang="en-MY" b="1" dirty="0"/>
          </a:p>
        </p:txBody>
      </p:sp>
    </p:spTree>
    <p:extLst>
      <p:ext uri="{BB962C8B-B14F-4D97-AF65-F5344CB8AC3E}">
        <p14:creationId xmlns:p14="http://schemas.microsoft.com/office/powerpoint/2010/main" val="183111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008256"/>
              </p:ext>
            </p:extLst>
          </p:nvPr>
        </p:nvGraphicFramePr>
        <p:xfrm>
          <a:off x="457200" y="1524000"/>
          <a:ext cx="9067800" cy="3062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4902"/>
                <a:gridCol w="2237483"/>
                <a:gridCol w="2077663"/>
                <a:gridCol w="1997752"/>
              </a:tblGrid>
              <a:tr h="684198">
                <a:tc>
                  <a:txBody>
                    <a:bodyPr/>
                    <a:lstStyle/>
                    <a:p>
                      <a:r>
                        <a:rPr lang="en-GB" dirty="0" smtClean="0"/>
                        <a:t>Revenue Drivers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Budgeted for the Year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Actual To Date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Balance/Deficit</a:t>
                      </a:r>
                      <a:endParaRPr lang="en-GB" dirty="0"/>
                    </a:p>
                  </a:txBody>
                  <a:tcPr/>
                </a:tc>
              </a:tr>
              <a:tr h="3964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146,328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6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Installation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1,800</a:t>
                      </a:r>
                      <a:endParaRPr lang="en-GB" sz="16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6400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latin typeface="+mn-lt"/>
                        </a:rPr>
                        <a:t>SPS</a:t>
                      </a:r>
                      <a:r>
                        <a:rPr lang="en-GB" sz="1600" b="0" baseline="0" dirty="0" smtClean="0">
                          <a:latin typeface="+mn-lt"/>
                        </a:rPr>
                        <a:t> </a:t>
                      </a:r>
                      <a:r>
                        <a:rPr lang="en-GB" sz="1600" b="0" baseline="0" dirty="0" smtClean="0">
                          <a:latin typeface="+mn-lt"/>
                        </a:rPr>
                        <a:t>Consultant</a:t>
                      </a:r>
                      <a:endParaRPr lang="en-GB" sz="16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3,800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96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Company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2,000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96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SPS User 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1,325</a:t>
                      </a:r>
                      <a:endParaRPr lang="en-US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96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155,253</a:t>
                      </a:r>
                      <a:endParaRPr lang="en-US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77125" cy="532425"/>
          </a:xfrm>
          <a:ln w="28575">
            <a:solidFill>
              <a:srgbClr val="9C08AC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latin typeface="+mn-lt"/>
              </a:rPr>
              <a:t>  </a:t>
            </a:r>
            <a:r>
              <a:rPr lang="en-US" sz="2400" b="1" dirty="0" smtClean="0">
                <a:latin typeface="Century Gothic" panose="020B0502020202020204" pitchFamily="34" charset="0"/>
              </a:rPr>
              <a:t>KPI Monitoring- Financial</a:t>
            </a:r>
            <a:endParaRPr lang="en-GB" sz="2400" dirty="0">
              <a:latin typeface="Century Gothic" panose="020B0502020202020204" pitchFamily="34" charset="0"/>
            </a:endParaRPr>
          </a:p>
        </p:txBody>
      </p:sp>
      <p:pic>
        <p:nvPicPr>
          <p:cNvPr id="5" name="Picture 3" descr="P:\abstract icons\Abstract-Colorful-Design-Elements-Vector-Set_3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849" y="-381001"/>
            <a:ext cx="104775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799" y="804216"/>
            <a:ext cx="7019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Sales Performance To-date</a:t>
            </a:r>
            <a:endParaRPr lang="en-GB" sz="2800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352800" y="4572000"/>
            <a:ext cx="6172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352800" y="4191000"/>
            <a:ext cx="61722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28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77125" cy="532425"/>
          </a:xfrm>
          <a:ln w="28575">
            <a:solidFill>
              <a:srgbClr val="9C08AC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latin typeface="+mn-lt"/>
              </a:rPr>
              <a:t>  </a:t>
            </a:r>
            <a:r>
              <a:rPr lang="en-US" sz="2400" b="1" dirty="0" smtClean="0">
                <a:latin typeface="Century Gothic" panose="020B0502020202020204" pitchFamily="34" charset="0"/>
              </a:rPr>
              <a:t>KPI Monitoring- Financial</a:t>
            </a:r>
            <a:endParaRPr lang="en-GB" sz="2400" dirty="0">
              <a:latin typeface="Century Gothic" panose="020B0502020202020204" pitchFamily="34" charset="0"/>
            </a:endParaRPr>
          </a:p>
        </p:txBody>
      </p:sp>
      <p:pic>
        <p:nvPicPr>
          <p:cNvPr id="5" name="Picture 3" descr="P:\abstract icons\Abstract-Colorful-Design-Elements-Vector-Set_3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849" y="-381001"/>
            <a:ext cx="104775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9915034"/>
              </p:ext>
            </p:extLst>
          </p:nvPr>
        </p:nvGraphicFramePr>
        <p:xfrm>
          <a:off x="457200" y="1676400"/>
          <a:ext cx="89916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447800"/>
                <a:gridCol w="1295400"/>
                <a:gridCol w="1524000"/>
                <a:gridCol w="9144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Revenue Drivers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Budgeted for the Month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Actual for the month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Accounts Receivable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Last Year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Retainer fee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-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954.00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954.00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Incorporation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5,600.00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(5,600.00)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/>
                      <a:r>
                        <a:rPr lang="en-GB" sz="1600" b="0" dirty="0" smtClean="0">
                          <a:latin typeface="+mn-lt"/>
                        </a:rPr>
                        <a:t>Annual Return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412.00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3,729.00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3,317.00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Board Meeting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Certified True Copy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2,500.00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(2,500.00)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Change of company info.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12,000.00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22,747.30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10,747.30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E-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Perolehan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Strike-off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1,590.00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(1,590.00)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400.00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(400.00)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Total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22,502.00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27,430.30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4,928.30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4,231.40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9599" y="990600"/>
            <a:ext cx="7096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Collection Performance– Current Month</a:t>
            </a:r>
            <a:endParaRPr lang="en-GB" sz="28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819400" y="5679989"/>
            <a:ext cx="6477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19400" y="6019800"/>
            <a:ext cx="6477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610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77125" cy="532425"/>
          </a:xfrm>
          <a:ln w="28575">
            <a:solidFill>
              <a:srgbClr val="9C08AC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latin typeface="+mn-lt"/>
              </a:rPr>
              <a:t>  </a:t>
            </a:r>
            <a:r>
              <a:rPr lang="en-US" sz="2400" b="1" dirty="0" smtClean="0">
                <a:latin typeface="Century Gothic" panose="020B0502020202020204" pitchFamily="34" charset="0"/>
              </a:rPr>
              <a:t>KPI Monitoring- Financial</a:t>
            </a:r>
            <a:endParaRPr lang="en-GB" sz="2400" dirty="0">
              <a:latin typeface="Century Gothic" panose="020B0502020202020204" pitchFamily="34" charset="0"/>
            </a:endParaRPr>
          </a:p>
        </p:txBody>
      </p:sp>
      <p:pic>
        <p:nvPicPr>
          <p:cNvPr id="5" name="Picture 3" descr="P:\abstract icons\Abstract-Colorful-Design-Elements-Vector-Set_3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849" y="-381001"/>
            <a:ext cx="104775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799" y="652790"/>
            <a:ext cx="6496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Collection Performance To-date</a:t>
            </a:r>
            <a:endParaRPr lang="en-GB" sz="2800" b="1" dirty="0"/>
          </a:p>
        </p:txBody>
      </p:sp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5790992"/>
              </p:ext>
            </p:extLst>
          </p:nvPr>
        </p:nvGraphicFramePr>
        <p:xfrm>
          <a:off x="381000" y="1371600"/>
          <a:ext cx="9220198" cy="4772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313"/>
                <a:gridCol w="1512687"/>
                <a:gridCol w="1457850"/>
                <a:gridCol w="1423462"/>
                <a:gridCol w="1264810"/>
                <a:gridCol w="680076"/>
              </a:tblGrid>
              <a:tr h="88490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Revenue Drivers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Budgeted for the Year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Budgeted To-date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Actual   To-date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Accounts Receivable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</a:tr>
              <a:tr h="3588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Retainer fee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267,900.00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177,587.63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32,614.00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(144,973.63)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Incorporation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88,200.00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33,569.10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30,856.00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(2,713.10)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877">
                <a:tc>
                  <a:txBody>
                    <a:bodyPr/>
                    <a:lstStyle/>
                    <a:p>
                      <a:pPr marL="0" indent="0" algn="l"/>
                      <a:r>
                        <a:rPr lang="en-GB" sz="1600" b="0" dirty="0" smtClean="0">
                          <a:latin typeface="+mn-lt"/>
                        </a:rPr>
                        <a:t>Annual Return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127,308.00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42,318.75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9,533.00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(32,785.75)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Board Meeting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35,144.00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3,577.50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(3,577.50)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8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Certified True Copy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30,000.00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8,701.20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53.00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(8,648.20)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Change of company info.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150,000.00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48,726.41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61,090.60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(12,364.19)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E-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Perolehan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17,808.00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2,226.00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(2,226.00)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Strike-off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19,080.00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13,117.50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1,590.00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(11,527.50)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184,560.00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24,424.88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28,620.00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(4,195.13)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04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dirty="0" smtClean="0"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>
                          <a:latin typeface="+mn-lt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920,000.00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354,248.96 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164,356.60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(189,892.36)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GB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429000" y="5867400"/>
            <a:ext cx="5486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429000" y="6324600"/>
            <a:ext cx="5486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989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77125" cy="532425"/>
          </a:xfrm>
          <a:ln w="28575">
            <a:solidFill>
              <a:srgbClr val="9C08AC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latin typeface="+mn-lt"/>
              </a:rPr>
              <a:t>  </a:t>
            </a:r>
            <a:r>
              <a:rPr lang="en-US" sz="2400" b="1" dirty="0" smtClean="0">
                <a:latin typeface="Century Gothic" panose="020B0502020202020204" pitchFamily="34" charset="0"/>
              </a:rPr>
              <a:t>Profitability</a:t>
            </a:r>
            <a:endParaRPr lang="en-GB" sz="2400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070989"/>
              </p:ext>
            </p:extLst>
          </p:nvPr>
        </p:nvGraphicFramePr>
        <p:xfrm>
          <a:off x="495300" y="1371600"/>
          <a:ext cx="83439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230"/>
                <a:gridCol w="1936154"/>
                <a:gridCol w="829780"/>
                <a:gridCol w="1843956"/>
                <a:gridCol w="82978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Month Sales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To-Date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Revenue</a:t>
                      </a:r>
                      <a:endParaRPr lang="en-US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4,783.20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472,331.95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Direct Costs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Operating Cost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(16,462.05)</a:t>
                      </a:r>
                    </a:p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(5,227.47)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(163,873.46)</a:t>
                      </a:r>
                    </a:p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(44,700.23)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GROSS PROFIT/(LOSS)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(16,906.32)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263,758.26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Allocated/Shared</a:t>
                      </a:r>
                      <a:r>
                        <a:rPr lang="en-US" b="0" baseline="0" dirty="0" smtClean="0"/>
                        <a:t> Costs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MY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(9,168.21)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MY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(52,677.38)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NET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dirty="0" smtClean="0"/>
                        <a:t>PROFIT/(LOSS)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(26,074.53)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211,080.88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37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77125" cy="532425"/>
          </a:xfrm>
          <a:ln w="28575">
            <a:solidFill>
              <a:srgbClr val="9C08AC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latin typeface="+mn-lt"/>
              </a:rPr>
              <a:t>  </a:t>
            </a:r>
            <a:r>
              <a:rPr lang="en-US" sz="2400" b="1" dirty="0" smtClean="0">
                <a:latin typeface="Century Gothic" panose="020B0502020202020204" pitchFamily="34" charset="0"/>
              </a:rPr>
              <a:t>KPI Monitoring- Financial</a:t>
            </a:r>
            <a:endParaRPr lang="en-GB" sz="2400" dirty="0">
              <a:latin typeface="Century Gothic" panose="020B0502020202020204" pitchFamily="34" charset="0"/>
            </a:endParaRPr>
          </a:p>
        </p:txBody>
      </p:sp>
      <p:pic>
        <p:nvPicPr>
          <p:cNvPr id="5" name="Picture 3" descr="P:\abstract icons\Abstract-Colorful-Design-Elements-Vector-Set_3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849" y="-381001"/>
            <a:ext cx="1047750" cy="12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799" y="65279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Expected Sales &amp; Collection – August 2015</a:t>
            </a:r>
          </a:p>
          <a:p>
            <a:r>
              <a:rPr lang="en-GB" sz="2800" b="1" dirty="0" smtClean="0"/>
              <a:t> 2014</a:t>
            </a:r>
            <a:endParaRPr lang="en-GB" sz="2800" b="1" dirty="0"/>
          </a:p>
        </p:txBody>
      </p:sp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830740"/>
              </p:ext>
            </p:extLst>
          </p:nvPr>
        </p:nvGraphicFramePr>
        <p:xfrm>
          <a:off x="381000" y="1176010"/>
          <a:ext cx="8305801" cy="4843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7610"/>
                <a:gridCol w="2180273"/>
                <a:gridCol w="2387918"/>
              </a:tblGrid>
              <a:tr h="916806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Revenue Drivers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Expected Sales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Expected Collection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18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Retainer fee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-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18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Incorporation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5,600.00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4,200.00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1816">
                <a:tc>
                  <a:txBody>
                    <a:bodyPr/>
                    <a:lstStyle/>
                    <a:p>
                      <a:pPr marL="0" indent="0" algn="l"/>
                      <a:r>
                        <a:rPr lang="en-GB" sz="1600" b="0" dirty="0" smtClean="0">
                          <a:latin typeface="+mn-lt"/>
                        </a:rPr>
                        <a:t>Annual Return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824.00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618.00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718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Board Meeting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18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Certified True Copy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2,500.00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1,875.00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18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Change of company info.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12,000.00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9,000.00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18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E-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Perolehan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/>
                </a:tc>
              </a:tr>
              <a:tr h="3718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Strike-off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1,590.00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1,192.50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18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55,500.00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41,625.00</a:t>
                      </a:r>
                      <a:endParaRPr lang="en-GB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58064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dirty="0" smtClean="0"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>
                          <a:latin typeface="+mn-lt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  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78,014.00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58,510.50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114800" y="5679989"/>
            <a:ext cx="457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114800" y="6019800"/>
            <a:ext cx="457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171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10310</TotalTime>
  <Words>581</Words>
  <Application>Microsoft Office PowerPoint</Application>
  <PresentationFormat>A4 Paper (210x297 mm)</PresentationFormat>
  <Paragraphs>362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  Job Progress 2015</vt:lpstr>
      <vt:lpstr>  KPI Monitoring- Financial</vt:lpstr>
      <vt:lpstr>  KPI Monitoring- Financial</vt:lpstr>
      <vt:lpstr>  KPI Monitoring- Financial</vt:lpstr>
      <vt:lpstr>  KPI Monitoring- Financial</vt:lpstr>
      <vt:lpstr>  Profitability</vt:lpstr>
      <vt:lpstr>  KPI Monitoring- Financial</vt:lpstr>
      <vt:lpstr>  Company Update as at June  2015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SCG-IT</dc:creator>
  <cp:lastModifiedBy>User</cp:lastModifiedBy>
  <cp:revision>835</cp:revision>
  <cp:lastPrinted>2015-06-02T11:12:01Z</cp:lastPrinted>
  <dcterms:created xsi:type="dcterms:W3CDTF">2013-10-03T00:42:02Z</dcterms:created>
  <dcterms:modified xsi:type="dcterms:W3CDTF">2015-08-20T02:32:24Z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MPPTTimer_TimerInfoPresent">
    <vt:lpwstr>True</vt:lpwstr>
  </property>
  <property fmtid="{D5CDD505-2E9C-101B-9397-08002B2CF9AE}" pid="3" name="TMPPTTimer_CountDownTime">
    <vt:lpwstr>Text=00:10:00</vt:lpwstr>
  </property>
  <property fmtid="{D5CDD505-2E9C-101B-9397-08002B2CF9AE}" pid="4" name="TMPPTTimer_ForceStop">
    <vt:lpwstr>Value=False</vt:lpwstr>
  </property>
  <property fmtid="{D5CDD505-2E9C-101B-9397-08002B2CF9AE}" pid="5" name="TMPPTTimer_ForceStopGraceTime">
    <vt:lpwstr>Text=hh:mm:ss</vt:lpwstr>
  </property>
  <property fmtid="{D5CDD505-2E9C-101B-9397-08002B2CF9AE}" pid="6" name="TMPPTTimer_CountDown">
    <vt:lpwstr>Value=True</vt:lpwstr>
  </property>
  <property fmtid="{D5CDD505-2E9C-101B-9397-08002B2CF9AE}" pid="7" name="TMPPTTimer_UpdateFrequency">
    <vt:lpwstr>Text=0:0:01</vt:lpwstr>
  </property>
  <property fmtid="{D5CDD505-2E9C-101B-9397-08002B2CF9AE}" pid="8" name="TMPPTTimer_ForceStopUpdateFrequency">
    <vt:lpwstr>Text=hh:mm:ss</vt:lpwstr>
  </property>
  <property fmtid="{D5CDD505-2E9C-101B-9397-08002B2CF9AE}" pid="9" name="TMPPTTimer_cbAddTimerBoxAsNeeded">
    <vt:lpwstr>Value=True</vt:lpwstr>
  </property>
  <property fmtid="{D5CDD505-2E9C-101B-9397-08002B2CF9AE}" pid="10" name="TMPPTTimer_obLDeleteNone">
    <vt:lpwstr>Value=True</vt:lpwstr>
  </property>
  <property fmtid="{D5CDD505-2E9C-101B-9397-08002B2CF9AE}" pid="11" name="TMPPTTimer_DisplayFormat">
    <vt:lpwstr>Text=n:ss</vt:lpwstr>
  </property>
  <property fmtid="{D5CDD505-2E9C-101B-9397-08002B2CF9AE}" pid="12" name="TMPPTTimer_CheckBox1">
    <vt:lpwstr>Value=False</vt:lpwstr>
  </property>
</Properties>
</file>