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3"/>
  </p:notesMasterIdLst>
  <p:handoutMasterIdLst>
    <p:handoutMasterId r:id="rId14"/>
  </p:handoutMasterIdLst>
  <p:sldIdLst>
    <p:sldId id="310" r:id="rId2"/>
    <p:sldId id="365" r:id="rId3"/>
    <p:sldId id="346" r:id="rId4"/>
    <p:sldId id="342" r:id="rId5"/>
    <p:sldId id="394" r:id="rId6"/>
    <p:sldId id="396" r:id="rId7"/>
    <p:sldId id="397" r:id="rId8"/>
    <p:sldId id="398" r:id="rId9"/>
    <p:sldId id="390" r:id="rId10"/>
    <p:sldId id="395" r:id="rId11"/>
    <p:sldId id="30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8" autoAdjust="0"/>
    <p:restoredTop sz="94660"/>
  </p:normalViewPr>
  <p:slideViewPr>
    <p:cSldViewPr>
      <p:cViewPr>
        <p:scale>
          <a:sx n="50" d="100"/>
          <a:sy n="50" d="100"/>
        </p:scale>
        <p:origin x="-2310" y="-606"/>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271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F68C2-1480-4627-B267-6FA2823F4396}" type="doc">
      <dgm:prSet loTypeId="urn:microsoft.com/office/officeart/2005/8/layout/StepDownProcess" loCatId="process" qsTypeId="urn:microsoft.com/office/officeart/2005/8/quickstyle/simple4" qsCatId="simple" csTypeId="urn:microsoft.com/office/officeart/2005/8/colors/accent2_2" csCatId="accent2" phldr="1"/>
      <dgm:spPr/>
      <dgm:t>
        <a:bodyPr/>
        <a:lstStyle/>
        <a:p>
          <a:endParaRPr lang="en-MY"/>
        </a:p>
      </dgm:t>
    </dgm:pt>
    <dgm:pt modelId="{67F8D59F-8099-4DD0-897A-92A5209DAAE3}">
      <dgm:prSet phldrT="[Text]" custT="1"/>
      <dgm:spPr/>
      <dgm:t>
        <a:bodyPr/>
        <a:lstStyle/>
        <a:p>
          <a:r>
            <a:rPr lang="en-US" sz="1600" dirty="0" smtClean="0">
              <a:latin typeface="Century Gothic" panose="020B0502020202020204" pitchFamily="34" charset="0"/>
              <a:ea typeface="Calibri"/>
              <a:cs typeface="Calibri"/>
              <a:sym typeface="Calibri"/>
            </a:rPr>
            <a:t>CAPACITY BUILDING</a:t>
          </a:r>
          <a:endParaRPr lang="en-MY" sz="1600" dirty="0">
            <a:latin typeface="Century Gothic" panose="020B0502020202020204" pitchFamily="34" charset="0"/>
          </a:endParaRPr>
        </a:p>
      </dgm:t>
    </dgm:pt>
    <dgm:pt modelId="{8CEDF556-DDD0-41AA-BE9E-B7BBA15756A2}" type="parTrans" cxnId="{A6E84015-0BF0-412B-B9B4-A1AEE6FC8FC2}">
      <dgm:prSet/>
      <dgm:spPr/>
      <dgm:t>
        <a:bodyPr/>
        <a:lstStyle/>
        <a:p>
          <a:endParaRPr lang="en-MY" sz="1600">
            <a:latin typeface="Century Gothic" panose="020B0502020202020204" pitchFamily="34" charset="0"/>
          </a:endParaRPr>
        </a:p>
      </dgm:t>
    </dgm:pt>
    <dgm:pt modelId="{B2AB82DF-1A70-4245-B501-643AFAEFEA18}" type="sibTrans" cxnId="{A6E84015-0BF0-412B-B9B4-A1AEE6FC8FC2}">
      <dgm:prSet/>
      <dgm:spPr/>
      <dgm:t>
        <a:bodyPr/>
        <a:lstStyle/>
        <a:p>
          <a:endParaRPr lang="en-MY" sz="1600">
            <a:latin typeface="Century Gothic" panose="020B0502020202020204" pitchFamily="34" charset="0"/>
          </a:endParaRPr>
        </a:p>
      </dgm:t>
    </dgm:pt>
    <dgm:pt modelId="{42605E62-8CCC-4617-99CA-9BDCE3D451C1}">
      <dgm:prSet phldrT="[Text]" custT="1"/>
      <dgm:spPr/>
      <dgm:t>
        <a:bodyPr/>
        <a:lstStyle/>
        <a:p>
          <a:r>
            <a:rPr lang="en-US" sz="1600" dirty="0" smtClean="0">
              <a:latin typeface="Century Gothic" panose="020B0502020202020204" pitchFamily="34" charset="0"/>
              <a:ea typeface="Calibri"/>
              <a:cs typeface="Calibri"/>
              <a:sym typeface="Calibri"/>
            </a:rPr>
            <a:t>SKILLS ENHANCEMENT</a:t>
          </a:r>
          <a:endParaRPr lang="en-MY" sz="1600" dirty="0">
            <a:latin typeface="Century Gothic" panose="020B0502020202020204" pitchFamily="34" charset="0"/>
          </a:endParaRPr>
        </a:p>
      </dgm:t>
    </dgm:pt>
    <dgm:pt modelId="{D76D5CA5-82C2-4D30-BAB2-9BD7785486B9}" type="parTrans" cxnId="{856C302C-6125-48B2-A86E-B13FD9F144D0}">
      <dgm:prSet/>
      <dgm:spPr/>
      <dgm:t>
        <a:bodyPr/>
        <a:lstStyle/>
        <a:p>
          <a:endParaRPr lang="en-MY" sz="1600">
            <a:latin typeface="Century Gothic" panose="020B0502020202020204" pitchFamily="34" charset="0"/>
          </a:endParaRPr>
        </a:p>
      </dgm:t>
    </dgm:pt>
    <dgm:pt modelId="{76799B24-4394-4DF8-8D5D-223C7630E45C}" type="sibTrans" cxnId="{856C302C-6125-48B2-A86E-B13FD9F144D0}">
      <dgm:prSet/>
      <dgm:spPr/>
      <dgm:t>
        <a:bodyPr/>
        <a:lstStyle/>
        <a:p>
          <a:endParaRPr lang="en-MY" sz="1600">
            <a:latin typeface="Century Gothic" panose="020B0502020202020204" pitchFamily="34" charset="0"/>
          </a:endParaRPr>
        </a:p>
      </dgm:t>
    </dgm:pt>
    <dgm:pt modelId="{31C62D6B-C760-46AA-960F-D1D980247D97}">
      <dgm:prSet phldrT="[Text]" custT="1"/>
      <dgm:spPr/>
      <dgm:t>
        <a:bodyPr/>
        <a:lstStyle/>
        <a:p>
          <a:r>
            <a:rPr lang="en-US" sz="1600" dirty="0" smtClean="0">
              <a:latin typeface="Century Gothic" panose="020B0502020202020204" pitchFamily="34" charset="0"/>
              <a:ea typeface="Calibri"/>
              <a:cs typeface="Calibri"/>
              <a:sym typeface="Calibri"/>
            </a:rPr>
            <a:t>INDUSTRIAL</a:t>
          </a:r>
        </a:p>
        <a:p>
          <a:r>
            <a:rPr lang="en-US" sz="1600" dirty="0" smtClean="0">
              <a:latin typeface="Century Gothic" panose="020B0502020202020204" pitchFamily="34" charset="0"/>
              <a:sym typeface="Calibri"/>
            </a:rPr>
            <a:t>RELEVANCE</a:t>
          </a:r>
          <a:endParaRPr lang="en-MY" sz="1600" dirty="0">
            <a:latin typeface="Century Gothic" panose="020B0502020202020204" pitchFamily="34" charset="0"/>
          </a:endParaRPr>
        </a:p>
      </dgm:t>
    </dgm:pt>
    <dgm:pt modelId="{543DD264-87BB-4478-8136-10ECD2F697A1}" type="parTrans" cxnId="{996BEA35-13E3-40D1-8E08-B7C05072879C}">
      <dgm:prSet/>
      <dgm:spPr/>
      <dgm:t>
        <a:bodyPr/>
        <a:lstStyle/>
        <a:p>
          <a:endParaRPr lang="en-MY" sz="1600">
            <a:latin typeface="Century Gothic" panose="020B0502020202020204" pitchFamily="34" charset="0"/>
          </a:endParaRPr>
        </a:p>
      </dgm:t>
    </dgm:pt>
    <dgm:pt modelId="{5958E8D2-A4C5-4C22-866F-262322E69367}" type="sibTrans" cxnId="{996BEA35-13E3-40D1-8E08-B7C05072879C}">
      <dgm:prSet/>
      <dgm:spPr/>
      <dgm:t>
        <a:bodyPr/>
        <a:lstStyle/>
        <a:p>
          <a:endParaRPr lang="en-MY" sz="1600">
            <a:latin typeface="Century Gothic" panose="020B0502020202020204" pitchFamily="34" charset="0"/>
          </a:endParaRPr>
        </a:p>
      </dgm:t>
    </dgm:pt>
    <dgm:pt modelId="{B6F00676-1533-4974-827F-63452AD59366}" type="pres">
      <dgm:prSet presAssocID="{8CCF68C2-1480-4627-B267-6FA2823F4396}" presName="rootnode" presStyleCnt="0">
        <dgm:presLayoutVars>
          <dgm:chMax/>
          <dgm:chPref/>
          <dgm:dir/>
          <dgm:animLvl val="lvl"/>
        </dgm:presLayoutVars>
      </dgm:prSet>
      <dgm:spPr/>
      <dgm:t>
        <a:bodyPr/>
        <a:lstStyle/>
        <a:p>
          <a:endParaRPr lang="en-MY"/>
        </a:p>
      </dgm:t>
    </dgm:pt>
    <dgm:pt modelId="{B0E13E94-C008-4EE2-ABA2-65933D74F53A}" type="pres">
      <dgm:prSet presAssocID="{67F8D59F-8099-4DD0-897A-92A5209DAAE3}" presName="composite" presStyleCnt="0"/>
      <dgm:spPr/>
      <dgm:t>
        <a:bodyPr/>
        <a:lstStyle/>
        <a:p>
          <a:endParaRPr lang="en-MY"/>
        </a:p>
      </dgm:t>
    </dgm:pt>
    <dgm:pt modelId="{0096CC62-3618-4D4C-BA2C-9D82BF2F923A}" type="pres">
      <dgm:prSet presAssocID="{67F8D59F-8099-4DD0-897A-92A5209DAAE3}" presName="bentUpArrow1" presStyleLbl="alignImgPlace1" presStyleIdx="0" presStyleCnt="2" custLinFactNeighborX="11981" custLinFactNeighborY="3364"/>
      <dgm:spPr/>
      <dgm:t>
        <a:bodyPr/>
        <a:lstStyle/>
        <a:p>
          <a:endParaRPr lang="en-MY"/>
        </a:p>
      </dgm:t>
    </dgm:pt>
    <dgm:pt modelId="{CE76D86C-9A52-4EB5-A47C-DB52C8842610}" type="pres">
      <dgm:prSet presAssocID="{67F8D59F-8099-4DD0-897A-92A5209DAAE3}" presName="ParentText" presStyleLbl="node1" presStyleIdx="0" presStyleCnt="3" custLinFactNeighborX="-23376" custLinFactNeighborY="3902">
        <dgm:presLayoutVars>
          <dgm:chMax val="1"/>
          <dgm:chPref val="1"/>
          <dgm:bulletEnabled val="1"/>
        </dgm:presLayoutVars>
      </dgm:prSet>
      <dgm:spPr/>
      <dgm:t>
        <a:bodyPr/>
        <a:lstStyle/>
        <a:p>
          <a:endParaRPr lang="en-MY"/>
        </a:p>
      </dgm:t>
    </dgm:pt>
    <dgm:pt modelId="{C9152587-F524-4CEF-A9E8-75DEF38913A3}" type="pres">
      <dgm:prSet presAssocID="{67F8D59F-8099-4DD0-897A-92A5209DAAE3}" presName="ChildText" presStyleLbl="revTx" presStyleIdx="0" presStyleCnt="2" custScaleX="177516" custScaleY="103578" custLinFactNeighborX="37412" custLinFactNeighborY="2899">
        <dgm:presLayoutVars>
          <dgm:chMax val="0"/>
          <dgm:chPref val="0"/>
          <dgm:bulletEnabled val="1"/>
        </dgm:presLayoutVars>
      </dgm:prSet>
      <dgm:spPr/>
      <dgm:t>
        <a:bodyPr/>
        <a:lstStyle/>
        <a:p>
          <a:endParaRPr lang="en-MY"/>
        </a:p>
      </dgm:t>
    </dgm:pt>
    <dgm:pt modelId="{965B6A3E-A3A6-4B1A-B38D-E35232D49EC2}" type="pres">
      <dgm:prSet presAssocID="{B2AB82DF-1A70-4245-B501-643AFAEFEA18}" presName="sibTrans" presStyleCnt="0"/>
      <dgm:spPr/>
      <dgm:t>
        <a:bodyPr/>
        <a:lstStyle/>
        <a:p>
          <a:endParaRPr lang="en-MY"/>
        </a:p>
      </dgm:t>
    </dgm:pt>
    <dgm:pt modelId="{549B3276-5D68-464F-A6D5-D6C07F28D953}" type="pres">
      <dgm:prSet presAssocID="{42605E62-8CCC-4617-99CA-9BDCE3D451C1}" presName="composite" presStyleCnt="0"/>
      <dgm:spPr/>
      <dgm:t>
        <a:bodyPr/>
        <a:lstStyle/>
        <a:p>
          <a:endParaRPr lang="en-MY"/>
        </a:p>
      </dgm:t>
    </dgm:pt>
    <dgm:pt modelId="{C2276F1C-8CB6-407F-B12A-A0081376288B}" type="pres">
      <dgm:prSet presAssocID="{42605E62-8CCC-4617-99CA-9BDCE3D451C1}" presName="bentUpArrow1" presStyleLbl="alignImgPlace1" presStyleIdx="1" presStyleCnt="2" custLinFactNeighborX="28719" custLinFactNeighborY="1610"/>
      <dgm:spPr/>
      <dgm:t>
        <a:bodyPr/>
        <a:lstStyle/>
        <a:p>
          <a:endParaRPr lang="en-MY"/>
        </a:p>
      </dgm:t>
    </dgm:pt>
    <dgm:pt modelId="{5747BD0D-098C-4EF2-AAD0-871C1AFA4B9D}" type="pres">
      <dgm:prSet presAssocID="{42605E62-8CCC-4617-99CA-9BDCE3D451C1}" presName="ParentText" presStyleLbl="node1" presStyleIdx="1" presStyleCnt="3" custLinFactNeighborX="-8606" custLinFactNeighborY="17">
        <dgm:presLayoutVars>
          <dgm:chMax val="1"/>
          <dgm:chPref val="1"/>
          <dgm:bulletEnabled val="1"/>
        </dgm:presLayoutVars>
      </dgm:prSet>
      <dgm:spPr/>
      <dgm:t>
        <a:bodyPr/>
        <a:lstStyle/>
        <a:p>
          <a:endParaRPr lang="en-MY"/>
        </a:p>
      </dgm:t>
    </dgm:pt>
    <dgm:pt modelId="{612A9C02-FFCC-4CE5-AAE7-5CF440DB60E5}" type="pres">
      <dgm:prSet presAssocID="{42605E62-8CCC-4617-99CA-9BDCE3D451C1}" presName="ChildText" presStyleLbl="revTx" presStyleIdx="1" presStyleCnt="2" custScaleX="185581" custLinFactNeighborX="48898" custLinFactNeighborY="-785">
        <dgm:presLayoutVars>
          <dgm:chMax val="0"/>
          <dgm:chPref val="0"/>
          <dgm:bulletEnabled val="1"/>
        </dgm:presLayoutVars>
      </dgm:prSet>
      <dgm:spPr/>
      <dgm:t>
        <a:bodyPr/>
        <a:lstStyle/>
        <a:p>
          <a:endParaRPr lang="en-MY"/>
        </a:p>
      </dgm:t>
    </dgm:pt>
    <dgm:pt modelId="{0ED5480D-8AD2-4BE0-9B26-2C28349AFFB0}" type="pres">
      <dgm:prSet presAssocID="{76799B24-4394-4DF8-8D5D-223C7630E45C}" presName="sibTrans" presStyleCnt="0"/>
      <dgm:spPr/>
      <dgm:t>
        <a:bodyPr/>
        <a:lstStyle/>
        <a:p>
          <a:endParaRPr lang="en-MY"/>
        </a:p>
      </dgm:t>
    </dgm:pt>
    <dgm:pt modelId="{FDCA67E1-2D7A-4357-BCDA-53D48F830A14}" type="pres">
      <dgm:prSet presAssocID="{31C62D6B-C760-46AA-960F-D1D980247D97}" presName="composite" presStyleCnt="0"/>
      <dgm:spPr/>
      <dgm:t>
        <a:bodyPr/>
        <a:lstStyle/>
        <a:p>
          <a:endParaRPr lang="en-MY"/>
        </a:p>
      </dgm:t>
    </dgm:pt>
    <dgm:pt modelId="{132B1CAC-0393-42A9-A16E-44E96B95086D}" type="pres">
      <dgm:prSet presAssocID="{31C62D6B-C760-46AA-960F-D1D980247D97}" presName="ParentText" presStyleLbl="node1" presStyleIdx="2" presStyleCnt="3" custLinFactNeighborX="1474" custLinFactNeighborY="3574">
        <dgm:presLayoutVars>
          <dgm:chMax val="1"/>
          <dgm:chPref val="1"/>
          <dgm:bulletEnabled val="1"/>
        </dgm:presLayoutVars>
      </dgm:prSet>
      <dgm:spPr/>
      <dgm:t>
        <a:bodyPr/>
        <a:lstStyle/>
        <a:p>
          <a:endParaRPr lang="en-MY"/>
        </a:p>
      </dgm:t>
    </dgm:pt>
  </dgm:ptLst>
  <dgm:cxnLst>
    <dgm:cxn modelId="{856C302C-6125-48B2-A86E-B13FD9F144D0}" srcId="{8CCF68C2-1480-4627-B267-6FA2823F4396}" destId="{42605E62-8CCC-4617-99CA-9BDCE3D451C1}" srcOrd="1" destOrd="0" parTransId="{D76D5CA5-82C2-4D30-BAB2-9BD7785486B9}" sibTransId="{76799B24-4394-4DF8-8D5D-223C7630E45C}"/>
    <dgm:cxn modelId="{AB08F194-6E51-4867-9B90-9F88207C2C65}" type="presOf" srcId="{8CCF68C2-1480-4627-B267-6FA2823F4396}" destId="{B6F00676-1533-4974-827F-63452AD59366}" srcOrd="0" destOrd="0" presId="urn:microsoft.com/office/officeart/2005/8/layout/StepDownProcess"/>
    <dgm:cxn modelId="{3CDA8B98-0967-49E3-851B-C1BA52A4E8C1}" type="presOf" srcId="{67F8D59F-8099-4DD0-897A-92A5209DAAE3}" destId="{CE76D86C-9A52-4EB5-A47C-DB52C8842610}" srcOrd="0" destOrd="0" presId="urn:microsoft.com/office/officeart/2005/8/layout/StepDownProcess"/>
    <dgm:cxn modelId="{A6E84015-0BF0-412B-B9B4-A1AEE6FC8FC2}" srcId="{8CCF68C2-1480-4627-B267-6FA2823F4396}" destId="{67F8D59F-8099-4DD0-897A-92A5209DAAE3}" srcOrd="0" destOrd="0" parTransId="{8CEDF556-DDD0-41AA-BE9E-B7BBA15756A2}" sibTransId="{B2AB82DF-1A70-4245-B501-643AFAEFEA18}"/>
    <dgm:cxn modelId="{5FE0A6D6-441C-468E-B8EC-492AA35745D5}" type="presOf" srcId="{42605E62-8CCC-4617-99CA-9BDCE3D451C1}" destId="{5747BD0D-098C-4EF2-AAD0-871C1AFA4B9D}" srcOrd="0" destOrd="0" presId="urn:microsoft.com/office/officeart/2005/8/layout/StepDownProcess"/>
    <dgm:cxn modelId="{49B45B1C-9864-482F-BCE9-F052A8947431}" type="presOf" srcId="{31C62D6B-C760-46AA-960F-D1D980247D97}" destId="{132B1CAC-0393-42A9-A16E-44E96B95086D}" srcOrd="0" destOrd="0" presId="urn:microsoft.com/office/officeart/2005/8/layout/StepDownProcess"/>
    <dgm:cxn modelId="{996BEA35-13E3-40D1-8E08-B7C05072879C}" srcId="{8CCF68C2-1480-4627-B267-6FA2823F4396}" destId="{31C62D6B-C760-46AA-960F-D1D980247D97}" srcOrd="2" destOrd="0" parTransId="{543DD264-87BB-4478-8136-10ECD2F697A1}" sibTransId="{5958E8D2-A4C5-4C22-866F-262322E69367}"/>
    <dgm:cxn modelId="{7FFC1AF4-0942-4564-8D1B-E2FC7DCB891E}" type="presParOf" srcId="{B6F00676-1533-4974-827F-63452AD59366}" destId="{B0E13E94-C008-4EE2-ABA2-65933D74F53A}" srcOrd="0" destOrd="0" presId="urn:microsoft.com/office/officeart/2005/8/layout/StepDownProcess"/>
    <dgm:cxn modelId="{4BBF106A-FBBF-40AC-9098-0337FB54F65D}" type="presParOf" srcId="{B0E13E94-C008-4EE2-ABA2-65933D74F53A}" destId="{0096CC62-3618-4D4C-BA2C-9D82BF2F923A}" srcOrd="0" destOrd="0" presId="urn:microsoft.com/office/officeart/2005/8/layout/StepDownProcess"/>
    <dgm:cxn modelId="{4DB5A773-099A-4134-97C4-DBFD3324AF8C}" type="presParOf" srcId="{B0E13E94-C008-4EE2-ABA2-65933D74F53A}" destId="{CE76D86C-9A52-4EB5-A47C-DB52C8842610}" srcOrd="1" destOrd="0" presId="urn:microsoft.com/office/officeart/2005/8/layout/StepDownProcess"/>
    <dgm:cxn modelId="{B27EE465-8EEE-4E2F-ADC9-87FB25E35900}" type="presParOf" srcId="{B0E13E94-C008-4EE2-ABA2-65933D74F53A}" destId="{C9152587-F524-4CEF-A9E8-75DEF38913A3}" srcOrd="2" destOrd="0" presId="urn:microsoft.com/office/officeart/2005/8/layout/StepDownProcess"/>
    <dgm:cxn modelId="{0986B0CF-3715-436D-8869-B2E7519BA0B7}" type="presParOf" srcId="{B6F00676-1533-4974-827F-63452AD59366}" destId="{965B6A3E-A3A6-4B1A-B38D-E35232D49EC2}" srcOrd="1" destOrd="0" presId="urn:microsoft.com/office/officeart/2005/8/layout/StepDownProcess"/>
    <dgm:cxn modelId="{C33654AE-AC12-44FA-8547-C57CAE0CC3F8}" type="presParOf" srcId="{B6F00676-1533-4974-827F-63452AD59366}" destId="{549B3276-5D68-464F-A6D5-D6C07F28D953}" srcOrd="2" destOrd="0" presId="urn:microsoft.com/office/officeart/2005/8/layout/StepDownProcess"/>
    <dgm:cxn modelId="{FA2E5C0C-B281-4DC2-8D6F-DF4CD0DFB0D5}" type="presParOf" srcId="{549B3276-5D68-464F-A6D5-D6C07F28D953}" destId="{C2276F1C-8CB6-407F-B12A-A0081376288B}" srcOrd="0" destOrd="0" presId="urn:microsoft.com/office/officeart/2005/8/layout/StepDownProcess"/>
    <dgm:cxn modelId="{E1669CF3-00C1-4057-A189-649B66631E0F}" type="presParOf" srcId="{549B3276-5D68-464F-A6D5-D6C07F28D953}" destId="{5747BD0D-098C-4EF2-AAD0-871C1AFA4B9D}" srcOrd="1" destOrd="0" presId="urn:microsoft.com/office/officeart/2005/8/layout/StepDownProcess"/>
    <dgm:cxn modelId="{EA1FF298-3350-4514-96FE-D1169181F0DE}" type="presParOf" srcId="{549B3276-5D68-464F-A6D5-D6C07F28D953}" destId="{612A9C02-FFCC-4CE5-AAE7-5CF440DB60E5}" srcOrd="2" destOrd="0" presId="urn:microsoft.com/office/officeart/2005/8/layout/StepDownProcess"/>
    <dgm:cxn modelId="{E3783606-5D42-4BE8-A010-2C45CE09E417}" type="presParOf" srcId="{B6F00676-1533-4974-827F-63452AD59366}" destId="{0ED5480D-8AD2-4BE0-9B26-2C28349AFFB0}" srcOrd="3" destOrd="0" presId="urn:microsoft.com/office/officeart/2005/8/layout/StepDownProcess"/>
    <dgm:cxn modelId="{335EE82F-CEBC-46F2-B2B6-6EF0B2FFC928}" type="presParOf" srcId="{B6F00676-1533-4974-827F-63452AD59366}" destId="{FDCA67E1-2D7A-4357-BCDA-53D48F830A14}" srcOrd="4" destOrd="0" presId="urn:microsoft.com/office/officeart/2005/8/layout/StepDownProcess"/>
    <dgm:cxn modelId="{3A64F684-1ACD-4F3A-BDDE-F7DF676652A7}" type="presParOf" srcId="{FDCA67E1-2D7A-4357-BCDA-53D48F830A14}" destId="{132B1CAC-0393-42A9-A16E-44E96B95086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6CC62-3618-4D4C-BA2C-9D82BF2F923A}">
      <dsp:nvSpPr>
        <dsp:cNvPr id="0" name=""/>
        <dsp:cNvSpPr/>
      </dsp:nvSpPr>
      <dsp:spPr>
        <a:xfrm rot="5400000">
          <a:off x="1977698" y="1222701"/>
          <a:ext cx="1050131" cy="1195537"/>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E76D86C-9A52-4EB5-A47C-DB52C8842610}">
      <dsp:nvSpPr>
        <dsp:cNvPr id="0" name=""/>
        <dsp:cNvSpPr/>
      </dsp:nvSpPr>
      <dsp:spPr>
        <a:xfrm>
          <a:off x="1142998" y="71567"/>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CAPACITY BUILDING</a:t>
          </a:r>
          <a:endParaRPr lang="en-MY" sz="1600" kern="1200" dirty="0">
            <a:latin typeface="Century Gothic" panose="020B0502020202020204" pitchFamily="34" charset="0"/>
          </a:endParaRPr>
        </a:p>
      </dsp:txBody>
      <dsp:txXfrm>
        <a:off x="1203414" y="131983"/>
        <a:ext cx="1646970" cy="1116572"/>
      </dsp:txXfrm>
    </dsp:sp>
    <dsp:sp modelId="{C9152587-F524-4CEF-A9E8-75DEF38913A3}">
      <dsp:nvSpPr>
        <dsp:cNvPr id="0" name=""/>
        <dsp:cNvSpPr/>
      </dsp:nvSpPr>
      <dsp:spPr>
        <a:xfrm>
          <a:off x="3306737" y="152400"/>
          <a:ext cx="2282378" cy="1035909"/>
        </a:xfrm>
        <a:prstGeom prst="rect">
          <a:avLst/>
        </a:prstGeom>
        <a:noFill/>
        <a:ln>
          <a:noFill/>
        </a:ln>
        <a:effectLst/>
      </dsp:spPr>
      <dsp:style>
        <a:lnRef idx="0">
          <a:scrgbClr r="0" g="0" b="0"/>
        </a:lnRef>
        <a:fillRef idx="0">
          <a:scrgbClr r="0" g="0" b="0"/>
        </a:fillRef>
        <a:effectRef idx="0">
          <a:scrgbClr r="0" g="0" b="0"/>
        </a:effectRef>
        <a:fontRef idx="minor"/>
      </dsp:style>
    </dsp:sp>
    <dsp:sp modelId="{C2276F1C-8CB6-407F-B12A-A0081376288B}">
      <dsp:nvSpPr>
        <dsp:cNvPr id="0" name=""/>
        <dsp:cNvSpPr/>
      </dsp:nvSpPr>
      <dsp:spPr>
        <a:xfrm rot="5400000">
          <a:off x="3882699" y="2594296"/>
          <a:ext cx="1050131" cy="1195537"/>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747BD0D-098C-4EF2-AAD0-871C1AFA4B9D}">
      <dsp:nvSpPr>
        <dsp:cNvPr id="0" name=""/>
        <dsp:cNvSpPr/>
      </dsp:nvSpPr>
      <dsp:spPr>
        <a:xfrm>
          <a:off x="3108995" y="1413508"/>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SKILLS ENHANCEMENT</a:t>
          </a:r>
          <a:endParaRPr lang="en-MY" sz="1600" kern="1200" dirty="0">
            <a:latin typeface="Century Gothic" panose="020B0502020202020204" pitchFamily="34" charset="0"/>
          </a:endParaRPr>
        </a:p>
      </dsp:txBody>
      <dsp:txXfrm>
        <a:off x="3169411" y="1473924"/>
        <a:ext cx="1646970" cy="1116572"/>
      </dsp:txXfrm>
    </dsp:sp>
    <dsp:sp modelId="{612A9C02-FFCC-4CE5-AAE7-5CF440DB60E5}">
      <dsp:nvSpPr>
        <dsp:cNvPr id="0" name=""/>
        <dsp:cNvSpPr/>
      </dsp:nvSpPr>
      <dsp:spPr>
        <a:xfrm>
          <a:off x="5107461" y="1523461"/>
          <a:ext cx="2386073" cy="1000125"/>
        </a:xfrm>
        <a:prstGeom prst="rect">
          <a:avLst/>
        </a:prstGeom>
        <a:noFill/>
        <a:ln>
          <a:noFill/>
        </a:ln>
        <a:effectLst/>
      </dsp:spPr>
      <dsp:style>
        <a:lnRef idx="0">
          <a:scrgbClr r="0" g="0" b="0"/>
        </a:lnRef>
        <a:fillRef idx="0">
          <a:scrgbClr r="0" g="0" b="0"/>
        </a:fillRef>
        <a:effectRef idx="0">
          <a:scrgbClr r="0" g="0" b="0"/>
        </a:effectRef>
        <a:fontRef idx="minor"/>
      </dsp:style>
    </dsp:sp>
    <dsp:sp modelId="{132B1CAC-0393-42A9-A16E-44E96B95086D}">
      <dsp:nvSpPr>
        <dsp:cNvPr id="0" name=""/>
        <dsp:cNvSpPr/>
      </dsp:nvSpPr>
      <dsp:spPr>
        <a:xfrm>
          <a:off x="4992081" y="2826595"/>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INDUSTRIAL</a:t>
          </a:r>
        </a:p>
        <a:p>
          <a:pPr lvl="0" algn="ctr" defTabSz="711200">
            <a:lnSpc>
              <a:spcPct val="90000"/>
            </a:lnSpc>
            <a:spcBef>
              <a:spcPct val="0"/>
            </a:spcBef>
            <a:spcAft>
              <a:spcPct val="35000"/>
            </a:spcAft>
          </a:pPr>
          <a:r>
            <a:rPr lang="en-US" sz="1600" kern="1200" dirty="0" smtClean="0">
              <a:latin typeface="Century Gothic" panose="020B0502020202020204" pitchFamily="34" charset="0"/>
              <a:sym typeface="Calibri"/>
            </a:rPr>
            <a:t>RELEVANCE</a:t>
          </a:r>
          <a:endParaRPr lang="en-MY" sz="1600" kern="1200" dirty="0">
            <a:latin typeface="Century Gothic" panose="020B0502020202020204" pitchFamily="34" charset="0"/>
          </a:endParaRPr>
        </a:p>
      </dsp:txBody>
      <dsp:txXfrm>
        <a:off x="5052497" y="2887011"/>
        <a:ext cx="1646970" cy="111657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CE0CDF-C16C-4B6D-96CC-4EBCD24C6A90}" type="datetimeFigureOut">
              <a:rPr lang="en-US" smtClean="0"/>
              <a:t>3/23/2016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CB4D0E-2C5D-468A-92BC-53DCE99ECB5E}" type="slidenum">
              <a:rPr lang="en-US" smtClean="0"/>
              <a:t>‹#›</a:t>
            </a:fld>
            <a:endParaRPr lang="en-US"/>
          </a:p>
        </p:txBody>
      </p:sp>
    </p:spTree>
    <p:extLst>
      <p:ext uri="{BB962C8B-B14F-4D97-AF65-F5344CB8AC3E}">
        <p14:creationId xmlns:p14="http://schemas.microsoft.com/office/powerpoint/2010/main" val="2964635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F39C7-B17B-435E-85F5-AEFC191F2C4D}" type="datetimeFigureOut">
              <a:rPr lang="en-MY" smtClean="0"/>
              <a:t>23/3/2016</a:t>
            </a:fld>
            <a:endParaRPr lang="en-M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277F8-8325-499B-9DB7-773770049012}" type="slidenum">
              <a:rPr lang="en-MY" smtClean="0"/>
              <a:t>‹#›</a:t>
            </a:fld>
            <a:endParaRPr lang="en-MY"/>
          </a:p>
        </p:txBody>
      </p:sp>
    </p:spTree>
    <p:extLst>
      <p:ext uri="{BB962C8B-B14F-4D97-AF65-F5344CB8AC3E}">
        <p14:creationId xmlns:p14="http://schemas.microsoft.com/office/powerpoint/2010/main" val="236985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07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36" name="Shape 436"/>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5407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07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4373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7"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
        <p:nvSpPr>
          <p:cNvPr id="8" name="Rectangle 7"/>
          <p:cNvSpPr/>
          <p:nvPr userDrawn="1"/>
        </p:nvSpPr>
        <p:spPr>
          <a:xfrm>
            <a:off x="0" y="0"/>
            <a:ext cx="9147176"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D:\IT\Work\Audry\Desktop\Printing Item\Salihin Premier\stationery\label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4162" r="10865" b="33566"/>
          <a:stretch/>
        </p:blipFill>
        <p:spPr bwMode="auto">
          <a:xfrm rot="5400000">
            <a:off x="-3278189" y="3278188"/>
            <a:ext cx="6858003" cy="301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IT\Work\Audry\Desktop\Printing Item\Salihin Premier\stationery\slide6.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8091" t="15622" r="32030" b="16255"/>
          <a:stretch/>
        </p:blipFill>
        <p:spPr bwMode="auto">
          <a:xfrm>
            <a:off x="1" y="1600200"/>
            <a:ext cx="9147176" cy="525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IT\Work\Audry\Desktop\Printing Item\Salihin Premier\stationery\slide5.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2477" y="304800"/>
            <a:ext cx="3776723" cy="762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606647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5984343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5562600"/>
            <a:ext cx="2362200" cy="1071148"/>
          </a:xfrm>
          <a:prstGeom prst="rect">
            <a:avLst/>
          </a:prstGeom>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7" name="Picture 2" descr="D:\IT\Work\Audry\Desktop\Printing Item\Salihin Premier\stationery\bg-0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90" b="2928"/>
          <a:stretch/>
        </p:blipFill>
        <p:spPr bwMode="auto">
          <a:xfrm>
            <a:off x="0" y="205099"/>
            <a:ext cx="9144000" cy="64520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IT\Work\Audry\Desktop\Printing Item\Salihin Premier\stationery\label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33566"/>
          <a:stretch/>
        </p:blipFill>
        <p:spPr bwMode="auto">
          <a:xfrm>
            <a:off x="0" y="6556375"/>
            <a:ext cx="9147176" cy="301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IT\Work\Audry\Desktop\Printing Item\MIA 2015\MIA - Sponsorship logo-0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0809" cy="556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IT\Work\Audry\Desktop\Printing Item\Salihin Premier\stationery\slide7.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33800" y="97536"/>
            <a:ext cx="5318199" cy="48554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
        <p:nvSpPr>
          <p:cNvPr id="12" name="Slide Number Placeholder 3"/>
          <p:cNvSpPr txBox="1">
            <a:spLocks/>
          </p:cNvSpPr>
          <p:nvPr userDrawn="1"/>
        </p:nvSpPr>
        <p:spPr>
          <a:xfrm>
            <a:off x="8681566" y="6515100"/>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z="900" smtClean="0">
                <a:solidFill>
                  <a:schemeClr val="tx1"/>
                </a:solidFill>
              </a:rPr>
              <a:pPr/>
              <a:t>‹#›</a:t>
            </a:fld>
            <a:endParaRPr lang="en-MY" sz="1100" dirty="0">
              <a:solidFill>
                <a:schemeClr val="tx1"/>
              </a:solidFill>
            </a:endParaRPr>
          </a:p>
        </p:txBody>
      </p:sp>
    </p:spTree>
    <p:extLst>
      <p:ext uri="{BB962C8B-B14F-4D97-AF65-F5344CB8AC3E}">
        <p14:creationId xmlns:p14="http://schemas.microsoft.com/office/powerpoint/2010/main" val="27582735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FBCCFCF-26A9-4D7A-970A-2239FACBBEE9}" type="datetimeFigureOut">
              <a:rPr lang="en-US" smtClean="0"/>
              <a:t>3/23/2016</a:t>
            </a:fld>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25777271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9247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2577727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DFBCCFCF-26A9-4D7A-970A-2239FACBBEE9}" type="datetimeFigureOut">
              <a:rPr lang="en-US" smtClean="0"/>
              <a:t>3/23/2016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230483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FBCCFCF-26A9-4D7A-970A-2239FACBBEE9}" type="datetimeFigureOut">
              <a:rPr lang="en-US" smtClean="0"/>
              <a:t>3/23/2016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753094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CCFCF-26A9-4D7A-970A-2239FACBBEE9}" type="datetimeFigureOut">
              <a:rPr lang="en-US" smtClean="0"/>
              <a:t>3/23/2016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5770462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1"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6305063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6544906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CCFCF-26A9-4D7A-970A-2239FACBBEE9}" type="datetimeFigureOut">
              <a:rPr lang="en-US" smtClean="0"/>
              <a:t>3/23/2016</a:t>
            </a:fld>
            <a:endParaRPr lang="en-US"/>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56640-CBAE-40A4-AF00-960698FEEE04}" type="slidenum">
              <a:rPr lang="en-US" smtClean="0"/>
              <a:t>‹#›</a:t>
            </a:fld>
            <a:endParaRPr lang="en-US"/>
          </a:p>
        </p:txBody>
      </p:sp>
      <p:sp>
        <p:nvSpPr>
          <p:cNvPr id="7" name="Shape 119"/>
          <p:cNvSpPr txBox="1"/>
          <p:nvPr/>
        </p:nvSpPr>
        <p:spPr>
          <a:xfrm>
            <a:off x="6100790" y="6293948"/>
            <a:ext cx="2459349"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dirty="0">
                <a:solidFill>
                  <a:schemeClr val="dk1"/>
                </a:solidFill>
                <a:latin typeface="Calibri"/>
                <a:ea typeface="Calibri"/>
                <a:cs typeface="Calibri"/>
                <a:sym typeface="Calibri"/>
              </a:rPr>
              <a:t>© </a:t>
            </a:r>
            <a:r>
              <a:rPr lang="en-US" sz="900" b="0" i="0" u="none" strike="noStrike" cap="none" baseline="0" dirty="0">
                <a:solidFill>
                  <a:srgbClr val="FF0000"/>
                </a:solidFill>
                <a:latin typeface="Arial"/>
                <a:ea typeface="Arial"/>
                <a:cs typeface="Arial"/>
                <a:sym typeface="Arial"/>
              </a:rPr>
              <a:t>SALIHIN</a:t>
            </a:r>
            <a:r>
              <a:rPr lang="en-US" sz="900" b="0" i="0" u="none" strike="noStrike" cap="none" baseline="0" dirty="0">
                <a:solidFill>
                  <a:srgbClr val="FF0000"/>
                </a:solidFill>
                <a:latin typeface="Calibri"/>
                <a:ea typeface="Calibri"/>
                <a:cs typeface="Calibri"/>
                <a:sym typeface="Calibri"/>
              </a:rPr>
              <a:t> </a:t>
            </a:r>
            <a:r>
              <a:rPr lang="en-US" sz="900" b="0" i="0" u="none" strike="noStrike" cap="none" baseline="0" dirty="0">
                <a:solidFill>
                  <a:schemeClr val="dk1"/>
                </a:solidFill>
                <a:latin typeface="Calibri"/>
                <a:ea typeface="Calibri"/>
                <a:cs typeface="Calibri"/>
                <a:sym typeface="Calibri"/>
              </a:rPr>
              <a:t>2015. Strictly Private &amp; Confidential</a:t>
            </a:r>
          </a:p>
        </p:txBody>
      </p:sp>
    </p:spTree>
    <p:extLst>
      <p:ext uri="{BB962C8B-B14F-4D97-AF65-F5344CB8AC3E}">
        <p14:creationId xmlns:p14="http://schemas.microsoft.com/office/powerpoint/2010/main" val="34603952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876800"/>
            <a:ext cx="2362200" cy="1071148"/>
          </a:xfrm>
          <a:prstGeom prst="rect">
            <a:avLst/>
          </a:prstGeom>
        </p:spPr>
      </p:pic>
      <p:sp>
        <p:nvSpPr>
          <p:cNvPr id="6" name="Title 1"/>
          <p:cNvSpPr>
            <a:spLocks noGrp="1"/>
          </p:cNvSpPr>
          <p:nvPr>
            <p:ph type="title"/>
          </p:nvPr>
        </p:nvSpPr>
        <p:spPr>
          <a:xfrm>
            <a:off x="762000" y="2438400"/>
            <a:ext cx="8229600" cy="1143000"/>
          </a:xfrm>
        </p:spPr>
        <p:txBody>
          <a:bodyPr>
            <a:normAutofit fontScale="90000"/>
          </a:bodyPr>
          <a:lstStyle/>
          <a:p>
            <a:pPr algn="l">
              <a:buSzPct val="25000"/>
            </a:pPr>
            <a:r>
              <a:rPr lang="en-US" sz="3200" dirty="0">
                <a:latin typeface="Century Gothic" panose="020B0502020202020204" pitchFamily="34" charset="0"/>
                <a:ea typeface="Century Gothic"/>
                <a:cs typeface="Century Gothic"/>
                <a:sym typeface="Century Gothic"/>
              </a:rPr>
              <a:t>PROPOSAL FOR </a:t>
            </a:r>
            <a:r>
              <a:rPr lang="en-US" sz="3200" dirty="0" smtClean="0">
                <a:latin typeface="Century Gothic" panose="020B0502020202020204" pitchFamily="34" charset="0"/>
                <a:ea typeface="Century Gothic"/>
                <a:cs typeface="Century Gothic"/>
                <a:sym typeface="Century Gothic"/>
              </a:rPr>
              <a:t>STRATEGIC COLLABORATION</a:t>
            </a:r>
            <a:br>
              <a:rPr lang="en-US" sz="3200" dirty="0" smtClean="0">
                <a:latin typeface="Century Gothic" panose="020B0502020202020204" pitchFamily="34" charset="0"/>
                <a:ea typeface="Century Gothic"/>
                <a:cs typeface="Century Gothic"/>
                <a:sym typeface="Century Gothic"/>
              </a:rPr>
            </a:br>
            <a:r>
              <a:rPr lang="en-US" sz="3200" dirty="0" smtClean="0">
                <a:latin typeface="Century Gothic" panose="020B0502020202020204" pitchFamily="34" charset="0"/>
                <a:ea typeface="Century Gothic"/>
                <a:cs typeface="Century Gothic"/>
                <a:sym typeface="Century Gothic"/>
              </a:rPr>
              <a:t>IN LEARNING &amp; GRADUATE SKILLS ENHANCEMENT</a:t>
            </a:r>
            <a:endParaRPr lang="en-US" sz="3200" dirty="0">
              <a:latin typeface="Century Gothic" panose="020B0502020202020204" pitchFamily="34" charset="0"/>
              <a:ea typeface="Century Gothic"/>
              <a:cs typeface="Century Gothic"/>
              <a:sym typeface="Century Gothic"/>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9" y="1143000"/>
            <a:ext cx="2188473" cy="871994"/>
          </a:xfrm>
          <a:prstGeom prst="rect">
            <a:avLst/>
          </a:prstGeom>
        </p:spPr>
      </p:pic>
      <p:sp>
        <p:nvSpPr>
          <p:cNvPr id="8" name="TextBox 7"/>
          <p:cNvSpPr txBox="1"/>
          <p:nvPr/>
        </p:nvSpPr>
        <p:spPr>
          <a:xfrm>
            <a:off x="1143000" y="4495800"/>
            <a:ext cx="1473480" cy="338554"/>
          </a:xfrm>
          <a:prstGeom prst="rect">
            <a:avLst/>
          </a:prstGeom>
          <a:noFill/>
        </p:spPr>
        <p:txBody>
          <a:bodyPr wrap="none" rtlCol="0">
            <a:spAutoFit/>
          </a:bodyPr>
          <a:lstStyle/>
          <a:p>
            <a:r>
              <a:rPr lang="en-MY" sz="1600" b="1" dirty="0" smtClean="0">
                <a:latin typeface="Century Gothic" panose="020B0502020202020204" pitchFamily="34" charset="0"/>
              </a:rPr>
              <a:t>Prepared for:</a:t>
            </a:r>
            <a:endParaRPr lang="en-MY" sz="1600" b="1" dirty="0">
              <a:latin typeface="Century Gothic" panose="020B0502020202020204" pitchFamily="34" charset="0"/>
            </a:endParaRPr>
          </a:p>
        </p:txBody>
      </p:sp>
      <p:sp>
        <p:nvSpPr>
          <p:cNvPr id="9" name="TextBox 8"/>
          <p:cNvSpPr txBox="1"/>
          <p:nvPr/>
        </p:nvSpPr>
        <p:spPr>
          <a:xfrm>
            <a:off x="5004209" y="4495800"/>
            <a:ext cx="1473480" cy="338554"/>
          </a:xfrm>
          <a:prstGeom prst="rect">
            <a:avLst/>
          </a:prstGeom>
          <a:noFill/>
        </p:spPr>
        <p:txBody>
          <a:bodyPr wrap="none" rtlCol="0">
            <a:spAutoFit/>
          </a:bodyPr>
          <a:lstStyle/>
          <a:p>
            <a:r>
              <a:rPr lang="en-MY" sz="1600" b="1" dirty="0" smtClean="0">
                <a:latin typeface="Century Gothic" panose="020B0502020202020204" pitchFamily="34" charset="0"/>
              </a:rPr>
              <a:t>Prepared by:</a:t>
            </a:r>
            <a:endParaRPr lang="en-MY" sz="1600" b="1" dirty="0">
              <a:latin typeface="Century Gothic" panose="020B0502020202020204" pitchFamily="34" charset="0"/>
            </a:endParaRPr>
          </a:p>
        </p:txBody>
      </p:sp>
      <p:pic>
        <p:nvPicPr>
          <p:cNvPr id="14" name="Shape 109"/>
          <p:cNvPicPr preferRelativeResize="0"/>
          <p:nvPr/>
        </p:nvPicPr>
        <p:blipFill rotWithShape="1">
          <a:blip r:embed="rId4">
            <a:alphaModFix/>
          </a:blip>
          <a:srcRect/>
          <a:stretch/>
        </p:blipFill>
        <p:spPr>
          <a:xfrm>
            <a:off x="5053652" y="4940253"/>
            <a:ext cx="2667000" cy="523590"/>
          </a:xfrm>
          <a:prstGeom prst="rect">
            <a:avLst/>
          </a:prstGeom>
          <a:noFill/>
          <a:ln>
            <a:noFill/>
          </a:ln>
        </p:spPr>
      </p:pic>
    </p:spTree>
    <p:extLst>
      <p:ext uri="{BB962C8B-B14F-4D97-AF65-F5344CB8AC3E}">
        <p14:creationId xmlns:p14="http://schemas.microsoft.com/office/powerpoint/2010/main" val="18000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Roles &amp; Responsibility</a:t>
            </a:r>
            <a:endParaRPr lang="en-MY" sz="2000" dirty="0">
              <a:solidFill>
                <a:prstClr val="black"/>
              </a:solidFill>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23514334"/>
              </p:ext>
            </p:extLst>
          </p:nvPr>
        </p:nvGraphicFramePr>
        <p:xfrm>
          <a:off x="304800" y="1407160"/>
          <a:ext cx="8534400" cy="3850640"/>
        </p:xfrm>
        <a:graphic>
          <a:graphicData uri="http://schemas.openxmlformats.org/drawingml/2006/table">
            <a:tbl>
              <a:tblPr firstRow="1" bandRow="1">
                <a:tableStyleId>{5C22544A-7EE6-4342-B048-85BDC9FD1C3A}</a:tableStyleId>
              </a:tblPr>
              <a:tblGrid>
                <a:gridCol w="4267200"/>
                <a:gridCol w="4267200"/>
              </a:tblGrid>
              <a:tr h="370840">
                <a:tc>
                  <a:txBody>
                    <a:bodyPr/>
                    <a:lstStyle/>
                    <a:p>
                      <a:pPr algn="ctr"/>
                      <a:r>
                        <a:rPr lang="en-US" dirty="0" err="1" smtClean="0"/>
                        <a:t>UiTM</a:t>
                      </a:r>
                      <a:endParaRPr lang="en-MY" dirty="0"/>
                    </a:p>
                  </a:txBody>
                  <a:tcPr>
                    <a:solidFill>
                      <a:srgbClr val="92D050"/>
                    </a:solidFill>
                  </a:tcPr>
                </a:tc>
                <a:tc>
                  <a:txBody>
                    <a:bodyPr/>
                    <a:lstStyle/>
                    <a:p>
                      <a:pPr algn="ctr"/>
                      <a:r>
                        <a:rPr lang="en-US" dirty="0" smtClean="0"/>
                        <a:t>SALIHIN</a:t>
                      </a:r>
                      <a:endParaRPr lang="en-MY" dirty="0"/>
                    </a:p>
                  </a:txBody>
                  <a:tcPr>
                    <a:solidFill>
                      <a:srgbClr val="92D050"/>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To fully utilized SPS as main teaching tools / software.</a:t>
                      </a:r>
                    </a:p>
                  </a:txBody>
                  <a:tcPr>
                    <a:solidFill>
                      <a:schemeClr val="bg1">
                        <a:lumMod val="9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ym typeface="Calibri"/>
                        </a:rPr>
                        <a:t>To provide education version software</a:t>
                      </a:r>
                    </a:p>
                    <a:p>
                      <a:pPr marL="285750" indent="-285750">
                        <a:buFont typeface="Arial" panose="020B0604020202020204" pitchFamily="34" charset="0"/>
                        <a:buChar char="•"/>
                      </a:pPr>
                      <a:endParaRPr lang="en-MY" sz="1400" dirty="0"/>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Provide facilities </a:t>
                      </a:r>
                      <a:r>
                        <a:rPr lang="en-US" sz="1400" dirty="0" err="1" smtClean="0">
                          <a:sym typeface="Calibri"/>
                        </a:rPr>
                        <a:t>i.e</a:t>
                      </a:r>
                      <a:r>
                        <a:rPr lang="en-US" sz="1400" dirty="0" smtClean="0">
                          <a:sym typeface="Calibri"/>
                        </a:rPr>
                        <a:t> classes &amp; computer lab</a:t>
                      </a:r>
                    </a:p>
                  </a:txBody>
                  <a:tcPr>
                    <a:solidFill>
                      <a:schemeClr val="bg1">
                        <a:lumMod val="95000"/>
                      </a:schemeClr>
                    </a:solidFill>
                  </a:tcPr>
                </a:tc>
                <a:tc>
                  <a:txBody>
                    <a:bodyPr/>
                    <a:lstStyle/>
                    <a:p>
                      <a:pPr marL="285750" lvl="1" indent="-285750">
                        <a:lnSpc>
                          <a:spcPct val="90000"/>
                        </a:lnSpc>
                        <a:spcBef>
                          <a:spcPts val="180"/>
                        </a:spcBef>
                        <a:buClr>
                          <a:schemeClr val="dk1"/>
                        </a:buClr>
                        <a:buSzPct val="100000"/>
                        <a:buFont typeface="Arial" panose="020B0604020202020204" pitchFamily="34" charset="0"/>
                        <a:buChar char="•"/>
                      </a:pPr>
                      <a:r>
                        <a:rPr lang="en-US" sz="1400" dirty="0" smtClean="0">
                          <a:sym typeface="Calibri"/>
                        </a:rPr>
                        <a:t>Train the trainer (Lecturers) </a:t>
                      </a:r>
                    </a:p>
                    <a:p>
                      <a:pPr marL="742950" lvl="2" indent="-285750">
                        <a:lnSpc>
                          <a:spcPct val="90000"/>
                        </a:lnSpc>
                        <a:spcBef>
                          <a:spcPts val="180"/>
                        </a:spcBef>
                        <a:buClr>
                          <a:schemeClr val="dk1"/>
                        </a:buClr>
                        <a:buSzPct val="100000"/>
                        <a:buFont typeface="Arial" panose="020B0604020202020204" pitchFamily="34" charset="0"/>
                        <a:buChar char="•"/>
                      </a:pPr>
                      <a:r>
                        <a:rPr lang="en-US" sz="1400" dirty="0" smtClean="0">
                          <a:sym typeface="Calibri"/>
                        </a:rPr>
                        <a:t>On site (2 -3 Days)</a:t>
                      </a:r>
                    </a:p>
                    <a:p>
                      <a:pPr marL="742950" lvl="2" indent="-285750">
                        <a:lnSpc>
                          <a:spcPct val="90000"/>
                        </a:lnSpc>
                        <a:spcBef>
                          <a:spcPts val="180"/>
                        </a:spcBef>
                        <a:buClr>
                          <a:schemeClr val="dk1"/>
                        </a:buClr>
                        <a:buSzPct val="100000"/>
                        <a:buFont typeface="Arial" panose="020B0604020202020204" pitchFamily="34" charset="0"/>
                        <a:buChar char="•"/>
                      </a:pPr>
                      <a:r>
                        <a:rPr lang="en-US" sz="1400" dirty="0" smtClean="0">
                          <a:sym typeface="Calibri"/>
                        </a:rPr>
                        <a:t>In house (30 Days)</a:t>
                      </a:r>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Provide trainers/ lecturers</a:t>
                      </a:r>
                    </a:p>
                  </a:txBody>
                  <a:tcPr>
                    <a:solidFill>
                      <a:schemeClr val="bg1">
                        <a:lumMod val="9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ym typeface="Calibri"/>
                        </a:rPr>
                        <a:t>Provide user manual (text book), exam , scoring, marking &amp; certification. </a:t>
                      </a:r>
                    </a:p>
                    <a:p>
                      <a:pPr marL="285750" indent="-285750">
                        <a:buFont typeface="Arial" panose="020B0604020202020204" pitchFamily="34" charset="0"/>
                        <a:buChar char="•"/>
                      </a:pPr>
                      <a:endParaRPr lang="en-MY" sz="1400" dirty="0"/>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Assist  SALIHIN to promote SPS to students</a:t>
                      </a:r>
                    </a:p>
                  </a:txBody>
                  <a:tcPr>
                    <a:solidFill>
                      <a:schemeClr val="bg1">
                        <a:lumMod val="9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ym typeface="Calibri"/>
                        </a:rPr>
                        <a:t>Provide full support &amp; hotline no</a:t>
                      </a:r>
                    </a:p>
                    <a:p>
                      <a:pPr marL="285750" indent="-285750">
                        <a:buFont typeface="Arial" panose="020B0604020202020204" pitchFamily="34" charset="0"/>
                        <a:buChar char="•"/>
                      </a:pPr>
                      <a:endParaRPr lang="en-MY" sz="1400" dirty="0"/>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err="1" smtClean="0">
                          <a:sym typeface="Calibri"/>
                        </a:rPr>
                        <a:t>Uitm</a:t>
                      </a:r>
                      <a:r>
                        <a:rPr lang="en-US" sz="1400" dirty="0" smtClean="0">
                          <a:sym typeface="Calibri"/>
                        </a:rPr>
                        <a:t> to allow SALIHIN to use </a:t>
                      </a:r>
                      <a:r>
                        <a:rPr lang="en-US" sz="1400" dirty="0" err="1" smtClean="0">
                          <a:sym typeface="Calibri"/>
                        </a:rPr>
                        <a:t>UiTM</a:t>
                      </a:r>
                      <a:r>
                        <a:rPr lang="en-US" sz="1400" dirty="0" smtClean="0">
                          <a:sym typeface="Calibri"/>
                        </a:rPr>
                        <a:t> brand, image  recognition in promotional and advertising purposes</a:t>
                      </a:r>
                    </a:p>
                  </a:txBody>
                  <a:tcPr>
                    <a:solidFill>
                      <a:schemeClr val="bg1">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Assist </a:t>
                      </a:r>
                      <a:r>
                        <a:rPr lang="en-US" sz="1400" dirty="0" err="1" smtClean="0"/>
                        <a:t>UiTM</a:t>
                      </a:r>
                      <a:r>
                        <a:rPr lang="en-US" sz="1400" dirty="0" smtClean="0"/>
                        <a:t> in develop new course syllabus.</a:t>
                      </a:r>
                    </a:p>
                    <a:p>
                      <a:pPr marL="285750" indent="-285750">
                        <a:buFont typeface="Arial" panose="020B0604020202020204" pitchFamily="34" charset="0"/>
                        <a:buChar char="•"/>
                      </a:pPr>
                      <a:endParaRPr lang="en-MY" sz="1400" dirty="0"/>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Expand new coursework program (where applicable) </a:t>
                      </a:r>
                      <a:endParaRPr lang="en-US" sz="1400" dirty="0"/>
                    </a:p>
                  </a:txBody>
                  <a:tcPr>
                    <a:solidFill>
                      <a:schemeClr val="bg1">
                        <a:lumMod val="95000"/>
                      </a:schemeClr>
                    </a:solidFill>
                  </a:tcPr>
                </a:tc>
                <a:tc>
                  <a:txBody>
                    <a:bodyPr/>
                    <a:lstStyle/>
                    <a:p>
                      <a:pPr marL="285750" indent="-285750">
                        <a:buFont typeface="Arial" panose="020B0604020202020204" pitchFamily="34" charset="0"/>
                        <a:buChar char="•"/>
                      </a:pPr>
                      <a:endParaRPr lang="en-MY" sz="1400" dirty="0"/>
                    </a:p>
                  </a:txBody>
                  <a:tcPr>
                    <a:solidFill>
                      <a:schemeClr val="bg1">
                        <a:lumMod val="95000"/>
                      </a:schemeClr>
                    </a:solidFill>
                  </a:tcPr>
                </a:tc>
              </a:tr>
            </a:tbl>
          </a:graphicData>
        </a:graphic>
      </p:graphicFrame>
    </p:spTree>
    <p:extLst>
      <p:ext uri="{BB962C8B-B14F-4D97-AF65-F5344CB8AC3E}">
        <p14:creationId xmlns:p14="http://schemas.microsoft.com/office/powerpoint/2010/main" val="3511617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7" name="Shape 427"/>
          <p:cNvSpPr/>
          <p:nvPr/>
        </p:nvSpPr>
        <p:spPr>
          <a:xfrm>
            <a:off x="2773547" y="5690611"/>
            <a:ext cx="3618153" cy="284102"/>
          </a:xfrm>
          <a:prstGeom prst="rect">
            <a:avLst/>
          </a:prstGeom>
          <a:noFill/>
          <a:ln>
            <a:noFill/>
          </a:ln>
        </p:spPr>
        <p:txBody>
          <a:bodyPr lIns="84392" tIns="42185" rIns="84392" bIns="42185" anchor="t" anchorCtr="0">
            <a:noAutofit/>
          </a:bodyPr>
          <a:lstStyle/>
          <a:p>
            <a:pPr algn="ctr">
              <a:buSzPct val="25000"/>
            </a:pPr>
            <a:r>
              <a:rPr lang="en-US" sz="1292" b="1">
                <a:solidFill>
                  <a:srgbClr val="FF0000"/>
                </a:solidFill>
                <a:latin typeface="Calibri"/>
                <a:ea typeface="Calibri"/>
                <a:cs typeface="Calibri"/>
                <a:sym typeface="Calibri"/>
              </a:rPr>
              <a:t>Careline : 1 300 88 5678</a:t>
            </a:r>
          </a:p>
        </p:txBody>
      </p:sp>
      <p:sp>
        <p:nvSpPr>
          <p:cNvPr id="428" name="Shape 428"/>
          <p:cNvSpPr/>
          <p:nvPr/>
        </p:nvSpPr>
        <p:spPr>
          <a:xfrm>
            <a:off x="2362200" y="4891316"/>
            <a:ext cx="4385431" cy="681844"/>
          </a:xfrm>
          <a:prstGeom prst="rect">
            <a:avLst/>
          </a:prstGeom>
          <a:noFill/>
          <a:ln>
            <a:noFill/>
          </a:ln>
        </p:spPr>
        <p:txBody>
          <a:bodyPr lIns="84392" tIns="42185" rIns="84392" bIns="42185" anchor="t" anchorCtr="0">
            <a:noAutofit/>
          </a:bodyPr>
          <a:lstStyle/>
          <a:p>
            <a:pPr algn="ctr">
              <a:buSzPct val="25000"/>
            </a:pPr>
            <a:r>
              <a:rPr lang="en-US" sz="1292" b="1" dirty="0">
                <a:latin typeface="Calibri"/>
                <a:ea typeface="Calibri"/>
                <a:cs typeface="Calibri"/>
                <a:sym typeface="Calibri"/>
              </a:rPr>
              <a:t>Official Website : </a:t>
            </a:r>
            <a:r>
              <a:rPr lang="en-US" sz="1292" b="1" dirty="0" smtClean="0">
                <a:latin typeface="Calibri"/>
                <a:ea typeface="Calibri"/>
                <a:cs typeface="Calibri"/>
                <a:sym typeface="Calibri"/>
              </a:rPr>
              <a:t>www.</a:t>
            </a:r>
            <a:r>
              <a:rPr lang="en-US" sz="1292" dirty="0" smtClean="0">
                <a:latin typeface="Arial"/>
                <a:ea typeface="Arial"/>
                <a:cs typeface="Arial"/>
                <a:sym typeface="Arial"/>
              </a:rPr>
              <a:t>salihin</a:t>
            </a:r>
            <a:r>
              <a:rPr lang="en-US" sz="1292" b="1" dirty="0" smtClean="0">
                <a:latin typeface="Calibri"/>
                <a:ea typeface="Calibri"/>
                <a:cs typeface="Calibri"/>
                <a:sym typeface="Calibri"/>
              </a:rPr>
              <a:t>.com.my</a:t>
            </a:r>
            <a:endParaRPr lang="en-US" sz="1292" b="1" dirty="0">
              <a:latin typeface="Calibri"/>
              <a:ea typeface="Calibri"/>
              <a:cs typeface="Calibri"/>
              <a:sym typeface="Calibri"/>
            </a:endParaRPr>
          </a:p>
          <a:p>
            <a:pPr algn="ctr">
              <a:buSzPct val="25000"/>
            </a:pPr>
            <a:r>
              <a:rPr lang="en-US" sz="1292" b="1" dirty="0">
                <a:latin typeface="Calibri"/>
                <a:ea typeface="Calibri"/>
                <a:cs typeface="Calibri"/>
                <a:sym typeface="Calibri"/>
              </a:rPr>
              <a:t>Customer Service : </a:t>
            </a:r>
            <a:r>
              <a:rPr lang="en-US" sz="1292" b="1" dirty="0" smtClean="0">
                <a:latin typeface="Calibri"/>
                <a:ea typeface="Calibri"/>
                <a:cs typeface="Calibri"/>
                <a:sym typeface="Calibri"/>
              </a:rPr>
              <a:t>www.salihinpremier.com</a:t>
            </a:r>
            <a:endParaRPr lang="en-US" sz="1292" b="1" dirty="0">
              <a:latin typeface="Calibri"/>
              <a:ea typeface="Calibri"/>
              <a:cs typeface="Calibri"/>
              <a:sym typeface="Calibri"/>
            </a:endParaRPr>
          </a:p>
          <a:p>
            <a:pPr algn="ctr">
              <a:buSzPct val="25000"/>
            </a:pPr>
            <a:r>
              <a:rPr lang="en-US" sz="1292" b="1" dirty="0">
                <a:latin typeface="Calibri"/>
                <a:ea typeface="Calibri"/>
                <a:cs typeface="Calibri"/>
                <a:sym typeface="Calibri"/>
              </a:rPr>
              <a:t>E-mail : </a:t>
            </a:r>
            <a:r>
              <a:rPr lang="en-US" sz="1292" b="1" dirty="0" smtClean="0">
                <a:latin typeface="Calibri"/>
                <a:ea typeface="Calibri"/>
                <a:cs typeface="Calibri"/>
                <a:sym typeface="Calibri"/>
              </a:rPr>
              <a:t>info@</a:t>
            </a:r>
            <a:r>
              <a:rPr lang="en-US" sz="1292" dirty="0" smtClean="0">
                <a:latin typeface="Arial"/>
                <a:ea typeface="Arial"/>
                <a:cs typeface="Arial"/>
                <a:sym typeface="Arial"/>
              </a:rPr>
              <a:t>salihin</a:t>
            </a:r>
            <a:r>
              <a:rPr lang="en-US" sz="1292" b="1" dirty="0" smtClean="0">
                <a:latin typeface="Calibri"/>
                <a:ea typeface="Calibri"/>
                <a:cs typeface="Calibri"/>
                <a:sym typeface="Calibri"/>
              </a:rPr>
              <a:t>.com.my</a:t>
            </a:r>
            <a:endParaRPr lang="en-US" sz="1292" b="1" dirty="0">
              <a:latin typeface="Calibri"/>
              <a:ea typeface="Calibri"/>
              <a:cs typeface="Calibri"/>
              <a:sym typeface="Calibri"/>
            </a:endParaRPr>
          </a:p>
        </p:txBody>
      </p:sp>
      <p:cxnSp>
        <p:nvCxnSpPr>
          <p:cNvPr id="429" name="Shape 429"/>
          <p:cNvCxnSpPr/>
          <p:nvPr/>
        </p:nvCxnSpPr>
        <p:spPr>
          <a:xfrm>
            <a:off x="838200" y="4791263"/>
            <a:ext cx="7620000" cy="0"/>
          </a:xfrm>
          <a:prstGeom prst="straightConnector1">
            <a:avLst/>
          </a:prstGeom>
          <a:noFill/>
          <a:ln w="38100" cap="flat" cmpd="sng">
            <a:solidFill>
              <a:schemeClr val="accent2"/>
            </a:solidFill>
            <a:prstDash val="solid"/>
            <a:round/>
            <a:headEnd type="none" w="med" len="med"/>
            <a:tailEnd type="none" w="med" len="med"/>
          </a:ln>
        </p:spPr>
      </p:cxnSp>
      <p:pic>
        <p:nvPicPr>
          <p:cNvPr id="430" name="Shape 430"/>
          <p:cNvPicPr preferRelativeResize="0"/>
          <p:nvPr/>
        </p:nvPicPr>
        <p:blipFill rotWithShape="1">
          <a:blip r:embed="rId3">
            <a:alphaModFix/>
          </a:blip>
          <a:srcRect/>
          <a:stretch/>
        </p:blipFill>
        <p:spPr>
          <a:xfrm>
            <a:off x="5618017" y="1899987"/>
            <a:ext cx="2209800" cy="2039814"/>
          </a:xfrm>
          <a:prstGeom prst="rect">
            <a:avLst/>
          </a:prstGeom>
          <a:noFill/>
          <a:ln>
            <a:noFill/>
          </a:ln>
        </p:spPr>
      </p:pic>
      <p:sp>
        <p:nvSpPr>
          <p:cNvPr id="433" name="Shape 433"/>
          <p:cNvSpPr/>
          <p:nvPr/>
        </p:nvSpPr>
        <p:spPr>
          <a:xfrm>
            <a:off x="1045713" y="1567869"/>
            <a:ext cx="5701919" cy="3210345"/>
          </a:xfrm>
          <a:prstGeom prst="rect">
            <a:avLst/>
          </a:prstGeom>
          <a:noFill/>
          <a:ln>
            <a:noFill/>
          </a:ln>
        </p:spPr>
        <p:txBody>
          <a:bodyPr lIns="84392" tIns="42185" rIns="84392" bIns="42185" anchor="t" anchorCtr="0">
            <a:noAutofit/>
          </a:bodyPr>
          <a:lstStyle/>
          <a:p>
            <a:pPr>
              <a:buSzPct val="25000"/>
            </a:pPr>
            <a:r>
              <a:rPr lang="en-US" sz="1400" b="1" dirty="0">
                <a:solidFill>
                  <a:srgbClr val="0F243E"/>
                </a:solidFill>
                <a:ea typeface="Century Gothic"/>
                <a:cs typeface="Century Gothic"/>
                <a:sym typeface="Century Gothic"/>
              </a:rPr>
              <a:t>CORPORATE CENTRE:</a:t>
            </a:r>
          </a:p>
          <a:p>
            <a:endParaRPr sz="1400" dirty="0">
              <a:solidFill>
                <a:srgbClr val="0F243E"/>
              </a:solidFill>
              <a:ea typeface="Century Gothic"/>
              <a:cs typeface="Century Gothic"/>
              <a:sym typeface="Century Gothic"/>
            </a:endParaRPr>
          </a:p>
          <a:p>
            <a:pPr>
              <a:buSzPct val="25000"/>
            </a:pPr>
            <a:r>
              <a:rPr lang="en-US" sz="1400" dirty="0">
                <a:solidFill>
                  <a:srgbClr val="0F243E"/>
                </a:solidFill>
                <a:ea typeface="Century Gothic"/>
                <a:cs typeface="Century Gothic"/>
                <a:sym typeface="Century Gothic"/>
              </a:rPr>
              <a:t>KL </a:t>
            </a:r>
            <a:r>
              <a:rPr lang="en-US" sz="1400" dirty="0" err="1">
                <a:solidFill>
                  <a:srgbClr val="0F243E"/>
                </a:solidFill>
                <a:ea typeface="Century Gothic"/>
                <a:cs typeface="Century Gothic"/>
                <a:sym typeface="Century Gothic"/>
              </a:rPr>
              <a:t>Sentral</a:t>
            </a:r>
            <a:r>
              <a:rPr lang="en-US" sz="1400" dirty="0">
                <a:solidFill>
                  <a:srgbClr val="0F243E"/>
                </a:solidFill>
                <a:ea typeface="Century Gothic"/>
                <a:cs typeface="Century Gothic"/>
                <a:sym typeface="Century Gothic"/>
              </a:rPr>
              <a:t> Office</a:t>
            </a:r>
          </a:p>
          <a:p>
            <a:pPr>
              <a:buSzPct val="25000"/>
            </a:pPr>
            <a:r>
              <a:rPr lang="en-US" sz="1400" dirty="0">
                <a:solidFill>
                  <a:srgbClr val="0F243E"/>
                </a:solidFill>
                <a:ea typeface="Century Gothic"/>
                <a:cs typeface="Century Gothic"/>
                <a:sym typeface="Century Gothic"/>
              </a:rPr>
              <a:t>Unit 2A-1, Level 1</a:t>
            </a:r>
          </a:p>
          <a:p>
            <a:pPr>
              <a:buSzPct val="25000"/>
            </a:pPr>
            <a:r>
              <a:rPr lang="en-US" sz="1400" dirty="0">
                <a:solidFill>
                  <a:srgbClr val="0F243E"/>
                </a:solidFill>
                <a:ea typeface="Century Gothic"/>
                <a:cs typeface="Century Gothic"/>
                <a:sym typeface="Century Gothic"/>
              </a:rPr>
              <a:t>Tower 2A, Plaza </a:t>
            </a:r>
            <a:r>
              <a:rPr lang="en-US" sz="1400" dirty="0" err="1">
                <a:solidFill>
                  <a:srgbClr val="0F243E"/>
                </a:solidFill>
                <a:ea typeface="Century Gothic"/>
                <a:cs typeface="Century Gothic"/>
                <a:sym typeface="Century Gothic"/>
              </a:rPr>
              <a:t>Sentral</a:t>
            </a:r>
            <a:endParaRPr lang="en-US" sz="1400" dirty="0">
              <a:solidFill>
                <a:srgbClr val="0F243E"/>
              </a:solidFill>
              <a:ea typeface="Century Gothic"/>
              <a:cs typeface="Century Gothic"/>
              <a:sym typeface="Century Gothic"/>
            </a:endParaRPr>
          </a:p>
          <a:p>
            <a:pPr>
              <a:buSzPct val="25000"/>
            </a:pPr>
            <a:r>
              <a:rPr lang="en-US" sz="1400" dirty="0" err="1">
                <a:solidFill>
                  <a:srgbClr val="0F243E"/>
                </a:solidFill>
                <a:ea typeface="Century Gothic"/>
                <a:cs typeface="Century Gothic"/>
                <a:sym typeface="Century Gothic"/>
              </a:rPr>
              <a:t>Jalan</a:t>
            </a:r>
            <a:r>
              <a:rPr lang="en-US" sz="1400" dirty="0">
                <a:solidFill>
                  <a:srgbClr val="0F243E"/>
                </a:solidFill>
                <a:ea typeface="Century Gothic"/>
                <a:cs typeface="Century Gothic"/>
                <a:sym typeface="Century Gothic"/>
              </a:rPr>
              <a:t> </a:t>
            </a:r>
            <a:r>
              <a:rPr lang="en-US" sz="1400" dirty="0" err="1">
                <a:solidFill>
                  <a:srgbClr val="0F243E"/>
                </a:solidFill>
                <a:ea typeface="Century Gothic"/>
                <a:cs typeface="Century Gothic"/>
                <a:sym typeface="Century Gothic"/>
              </a:rPr>
              <a:t>Stesen</a:t>
            </a:r>
            <a:r>
              <a:rPr lang="en-US" sz="1400" dirty="0">
                <a:solidFill>
                  <a:srgbClr val="0F243E"/>
                </a:solidFill>
                <a:ea typeface="Century Gothic"/>
                <a:cs typeface="Century Gothic"/>
                <a:sym typeface="Century Gothic"/>
              </a:rPr>
              <a:t> </a:t>
            </a:r>
            <a:r>
              <a:rPr lang="en-US" sz="1400" dirty="0" err="1">
                <a:solidFill>
                  <a:srgbClr val="0F243E"/>
                </a:solidFill>
                <a:ea typeface="Century Gothic"/>
                <a:cs typeface="Century Gothic"/>
                <a:sym typeface="Century Gothic"/>
              </a:rPr>
              <a:t>Sentral</a:t>
            </a:r>
            <a:r>
              <a:rPr lang="en-US" sz="1400" dirty="0">
                <a:solidFill>
                  <a:srgbClr val="0F243E"/>
                </a:solidFill>
                <a:ea typeface="Century Gothic"/>
                <a:cs typeface="Century Gothic"/>
                <a:sym typeface="Century Gothic"/>
              </a:rPr>
              <a:t> 5</a:t>
            </a:r>
          </a:p>
          <a:p>
            <a:pPr>
              <a:buSzPct val="25000"/>
            </a:pPr>
            <a:r>
              <a:rPr lang="en-US" sz="1400" dirty="0">
                <a:solidFill>
                  <a:srgbClr val="0F243E"/>
                </a:solidFill>
                <a:ea typeface="Century Gothic"/>
                <a:cs typeface="Century Gothic"/>
                <a:sym typeface="Century Gothic"/>
              </a:rPr>
              <a:t>KL </a:t>
            </a:r>
            <a:r>
              <a:rPr lang="en-US" sz="1400" dirty="0" err="1">
                <a:solidFill>
                  <a:srgbClr val="0F243E"/>
                </a:solidFill>
                <a:ea typeface="Century Gothic"/>
                <a:cs typeface="Century Gothic"/>
                <a:sym typeface="Century Gothic"/>
              </a:rPr>
              <a:t>Sentral</a:t>
            </a:r>
            <a:endParaRPr lang="en-US" sz="1400" dirty="0">
              <a:solidFill>
                <a:srgbClr val="0F243E"/>
              </a:solidFill>
              <a:ea typeface="Century Gothic"/>
              <a:cs typeface="Century Gothic"/>
              <a:sym typeface="Century Gothic"/>
            </a:endParaRPr>
          </a:p>
          <a:p>
            <a:pPr>
              <a:buSzPct val="25000"/>
            </a:pPr>
            <a:r>
              <a:rPr lang="en-US" sz="1400" dirty="0">
                <a:solidFill>
                  <a:srgbClr val="0F243E"/>
                </a:solidFill>
                <a:ea typeface="Century Gothic"/>
                <a:cs typeface="Century Gothic"/>
                <a:sym typeface="Century Gothic"/>
              </a:rPr>
              <a:t>50470, Kuala Lumpur</a:t>
            </a:r>
          </a:p>
          <a:p>
            <a:endParaRPr sz="1400" dirty="0">
              <a:solidFill>
                <a:srgbClr val="0F243E"/>
              </a:solidFill>
              <a:ea typeface="Century Gothic"/>
              <a:cs typeface="Century Gothic"/>
              <a:sym typeface="Century Gothic"/>
            </a:endParaRPr>
          </a:p>
          <a:p>
            <a:pPr>
              <a:buSzPct val="25000"/>
            </a:pPr>
            <a:r>
              <a:rPr lang="en-US" sz="1400" dirty="0">
                <a:solidFill>
                  <a:srgbClr val="0F243E"/>
                </a:solidFill>
                <a:ea typeface="Century Gothic"/>
                <a:cs typeface="Century Gothic"/>
                <a:sym typeface="Century Gothic"/>
              </a:rPr>
              <a:t>Tel: +603 2261 4180</a:t>
            </a:r>
          </a:p>
          <a:p>
            <a:pPr>
              <a:buSzPct val="25000"/>
            </a:pPr>
            <a:r>
              <a:rPr lang="en-US" sz="1400" dirty="0">
                <a:solidFill>
                  <a:srgbClr val="0F243E"/>
                </a:solidFill>
                <a:ea typeface="Century Gothic"/>
                <a:cs typeface="Century Gothic"/>
                <a:sym typeface="Century Gothic"/>
              </a:rPr>
              <a:t>Fax: +603 2261 4182</a:t>
            </a:r>
          </a:p>
          <a:p>
            <a:endParaRPr sz="1400" dirty="0">
              <a:solidFill>
                <a:srgbClr val="0F243E"/>
              </a:solidFill>
              <a:ea typeface="Century Gothic"/>
              <a:cs typeface="Century Gothic"/>
              <a:sym typeface="Century Gothic"/>
            </a:endParaRPr>
          </a:p>
          <a:p>
            <a:pPr>
              <a:buSzPct val="25000"/>
            </a:pPr>
            <a:r>
              <a:rPr lang="en-US" sz="1400" b="1" dirty="0">
                <a:solidFill>
                  <a:srgbClr val="FF0000"/>
                </a:solidFill>
                <a:ea typeface="Century Gothic"/>
                <a:cs typeface="Century Gothic"/>
                <a:sym typeface="Century Gothic"/>
              </a:rPr>
              <a:t>CONSULTANT: </a:t>
            </a:r>
            <a:r>
              <a:rPr lang="en-US" sz="1400" dirty="0">
                <a:solidFill>
                  <a:srgbClr val="FF0000"/>
                </a:solidFill>
                <a:ea typeface="Century Gothic"/>
                <a:cs typeface="Century Gothic"/>
                <a:sym typeface="Century Gothic"/>
              </a:rPr>
              <a:t>WAN MOHD ISKANDAR B. WAN OMAR 	</a:t>
            </a:r>
          </a:p>
          <a:p>
            <a:pPr>
              <a:buSzPct val="25000"/>
            </a:pPr>
            <a:r>
              <a:rPr lang="en-US" sz="1400" b="1" dirty="0">
                <a:solidFill>
                  <a:srgbClr val="FF0000"/>
                </a:solidFill>
                <a:ea typeface="Century Gothic"/>
                <a:cs typeface="Century Gothic"/>
                <a:sym typeface="Century Gothic"/>
              </a:rPr>
              <a:t>EMAIL: </a:t>
            </a:r>
            <a:r>
              <a:rPr lang="en-US" sz="1400" dirty="0" smtClean="0">
                <a:solidFill>
                  <a:srgbClr val="FF0000"/>
                </a:solidFill>
                <a:ea typeface="Century Gothic"/>
                <a:cs typeface="Century Gothic"/>
                <a:sym typeface="Century Gothic"/>
              </a:rPr>
              <a:t>wanmohdiskandar@salihin.com.my</a:t>
            </a:r>
            <a:r>
              <a:rPr lang="en-US" sz="1400" dirty="0">
                <a:solidFill>
                  <a:srgbClr val="FF0000"/>
                </a:solidFill>
                <a:ea typeface="Century Gothic"/>
                <a:cs typeface="Century Gothic"/>
                <a:sym typeface="Century Gothic"/>
              </a:rPr>
              <a:t>	</a:t>
            </a:r>
          </a:p>
        </p:txBody>
      </p:sp>
      <p:sp>
        <p:nvSpPr>
          <p:cNvPr id="10" name="Rectangle 9"/>
          <p:cNvSpPr/>
          <p:nvPr/>
        </p:nvSpPr>
        <p:spPr>
          <a:xfrm>
            <a:off x="4343400" y="670779"/>
            <a:ext cx="4876799" cy="400110"/>
          </a:xfrm>
          <a:prstGeom prst="rect">
            <a:avLst/>
          </a:prstGeom>
        </p:spPr>
        <p:txBody>
          <a:bodyPr wrap="square">
            <a:spAutoFit/>
          </a:bodyPr>
          <a:lstStyle/>
          <a:p>
            <a:pPr indent="480658">
              <a:buSzPct val="25000"/>
            </a:pPr>
            <a:r>
              <a:rPr lang="en-US" sz="2000" dirty="0" smtClean="0">
                <a:ea typeface="Calibri"/>
                <a:cs typeface="Calibri"/>
                <a:sym typeface="Calibri"/>
              </a:rPr>
              <a:t>OFFICIAL ADDRESS &amp; CONTACT PERSON</a:t>
            </a:r>
            <a:endParaRPr lang="en-US" sz="2000" dirty="0">
              <a:ea typeface="Calibri"/>
              <a:cs typeface="Calibri"/>
              <a:sym typeface="Calibri"/>
            </a:endParaRPr>
          </a:p>
        </p:txBody>
      </p:sp>
      <p:sp>
        <p:nvSpPr>
          <p:cNvPr id="11" name="TextBox 10"/>
          <p:cNvSpPr txBox="1"/>
          <p:nvPr/>
        </p:nvSpPr>
        <p:spPr>
          <a:xfrm>
            <a:off x="6747631" y="209642"/>
            <a:ext cx="2472568" cy="584775"/>
          </a:xfrm>
          <a:prstGeom prst="rect">
            <a:avLst/>
          </a:prstGeom>
          <a:noFill/>
        </p:spPr>
        <p:txBody>
          <a:bodyPr wrap="square" rtlCol="0">
            <a:spAutoFit/>
          </a:bodyPr>
          <a:lstStyle/>
          <a:p>
            <a:r>
              <a:rPr lang="en-MY" sz="3200" b="1" dirty="0" smtClean="0"/>
              <a:t>CONTACT US</a:t>
            </a:r>
            <a:endParaRPr lang="en-MY" sz="2800" dirty="0"/>
          </a:p>
        </p:txBody>
      </p:sp>
    </p:spTree>
    <p:extLst>
      <p:ext uri="{BB962C8B-B14F-4D97-AF65-F5344CB8AC3E}">
        <p14:creationId xmlns:p14="http://schemas.microsoft.com/office/powerpoint/2010/main" val="4479505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3" name="TextBox 12"/>
          <p:cNvSpPr txBox="1"/>
          <p:nvPr/>
        </p:nvSpPr>
        <p:spPr>
          <a:xfrm>
            <a:off x="457200" y="209642"/>
            <a:ext cx="4648200" cy="523220"/>
          </a:xfrm>
          <a:prstGeom prst="rect">
            <a:avLst/>
          </a:prstGeom>
          <a:noFill/>
        </p:spPr>
        <p:txBody>
          <a:bodyPr wrap="square" rtlCol="0">
            <a:spAutoFit/>
          </a:bodyPr>
          <a:lstStyle/>
          <a:p>
            <a:r>
              <a:rPr lang="en-US" sz="2800" b="1" dirty="0" smtClean="0">
                <a:latin typeface="Century Gothic" panose="020B0502020202020204" pitchFamily="34" charset="0"/>
              </a:rPr>
              <a:t>EXECUTIVE SUMMARY</a:t>
            </a:r>
            <a:endParaRPr lang="en-MY" sz="2800" b="1" dirty="0">
              <a:latin typeface="Century Gothic" panose="020B0502020202020204" pitchFamily="34" charset="0"/>
            </a:endParaRPr>
          </a:p>
        </p:txBody>
      </p:sp>
      <p:sp>
        <p:nvSpPr>
          <p:cNvPr id="14" name="Rectangle 13"/>
          <p:cNvSpPr/>
          <p:nvPr/>
        </p:nvSpPr>
        <p:spPr>
          <a:xfrm>
            <a:off x="381000" y="670779"/>
            <a:ext cx="5562600" cy="400110"/>
          </a:xfrm>
          <a:prstGeom prst="rect">
            <a:avLst/>
          </a:prstGeom>
        </p:spPr>
        <p:txBody>
          <a:bodyPr wrap="square">
            <a:spAutoFit/>
          </a:bodyPr>
          <a:lstStyle/>
          <a:p>
            <a:pPr algn="r"/>
            <a:r>
              <a:rPr lang="en-US" sz="2000" dirty="0" smtClean="0">
                <a:latin typeface="Century Gothic" panose="020B0502020202020204" pitchFamily="34" charset="0"/>
              </a:rPr>
              <a:t>Enhancing learning experience with </a:t>
            </a:r>
            <a:r>
              <a:rPr lang="en-US" sz="2000" dirty="0" smtClean="0">
                <a:solidFill>
                  <a:srgbClr val="C00000"/>
                </a:solidFill>
                <a:latin typeface="Neuropol" panose="020F0607030201010804" pitchFamily="34" charset="0"/>
              </a:rPr>
              <a:t>SPS</a:t>
            </a:r>
            <a:endParaRPr lang="en-MY" sz="2000" dirty="0">
              <a:solidFill>
                <a:srgbClr val="C00000"/>
              </a:solidFill>
              <a:latin typeface="Neuropol" panose="020F0607030201010804" pitchFamily="34" charset="0"/>
            </a:endParaRPr>
          </a:p>
        </p:txBody>
      </p:sp>
      <p:sp>
        <p:nvSpPr>
          <p:cNvPr id="5" name="TextBox 4"/>
          <p:cNvSpPr txBox="1"/>
          <p:nvPr/>
        </p:nvSpPr>
        <p:spPr>
          <a:xfrm>
            <a:off x="914400" y="1302127"/>
            <a:ext cx="7391400" cy="4031873"/>
          </a:xfrm>
          <a:prstGeom prst="rect">
            <a:avLst/>
          </a:prstGeom>
          <a:noFill/>
        </p:spPr>
        <p:txBody>
          <a:bodyPr wrap="square" rtlCol="0">
            <a:spAutoFit/>
          </a:bodyPr>
          <a:lstStyle/>
          <a:p>
            <a:pPr algn="just"/>
            <a:r>
              <a:rPr lang="en-US" sz="1600" dirty="0" smtClean="0">
                <a:latin typeface="Century Gothic" panose="020B0502020202020204" pitchFamily="34" charset="0"/>
              </a:rPr>
              <a:t>With the current shift towards efficient governance, the implementation of GST resulted in the requirement of further understanding of the tax structure in accounting. As one of the prestigious university in Malaysia, UITM can lead the shift through utilization of accounting information system(AIS) as a practical tool in demonstrating tax structure in accounting. </a:t>
            </a:r>
          </a:p>
          <a:p>
            <a:pPr algn="just"/>
            <a:endParaRPr lang="en-US" sz="1600" dirty="0" smtClean="0">
              <a:latin typeface="Century Gothic" panose="020B0502020202020204" pitchFamily="34" charset="0"/>
            </a:endParaRPr>
          </a:p>
          <a:p>
            <a:pPr algn="just"/>
            <a:r>
              <a:rPr lang="en-US" sz="1600" dirty="0" smtClean="0">
                <a:latin typeface="Century Gothic" panose="020B0502020202020204" pitchFamily="34" charset="0"/>
              </a:rPr>
              <a:t>This requires certified accounting software, developed with direct input from the customs department, the </a:t>
            </a:r>
            <a:r>
              <a:rPr lang="en-US" sz="1600" dirty="0" err="1" smtClean="0">
                <a:latin typeface="Century Gothic" panose="020B0502020202020204" pitchFamily="34" charset="0"/>
              </a:rPr>
              <a:t>Salihin</a:t>
            </a:r>
            <a:r>
              <a:rPr lang="en-US" sz="1600" dirty="0" smtClean="0">
                <a:latin typeface="Century Gothic" panose="020B0502020202020204" pitchFamily="34" charset="0"/>
              </a:rPr>
              <a:t> Premier Solution (SPS) will provide the competitive edge for UITM to enhance the learning experience of its accounting students in gaining the practical understanding on GST implementations and its impacts in financial reports. </a:t>
            </a:r>
          </a:p>
          <a:p>
            <a:pPr algn="just"/>
            <a:endParaRPr lang="en-US" sz="1600" dirty="0">
              <a:latin typeface="Century Gothic" panose="020B0502020202020204" pitchFamily="34" charset="0"/>
            </a:endParaRPr>
          </a:p>
          <a:p>
            <a:pPr algn="just"/>
            <a:r>
              <a:rPr lang="en-US" sz="1600" dirty="0" smtClean="0">
                <a:latin typeface="Century Gothic" panose="020B0502020202020204" pitchFamily="34" charset="0"/>
              </a:rPr>
              <a:t>It can be implemented as a learning tool in </a:t>
            </a:r>
            <a:r>
              <a:rPr lang="en-US" sz="1600" b="1" dirty="0" smtClean="0">
                <a:latin typeface="Century Gothic" panose="020B0502020202020204" pitchFamily="34" charset="0"/>
              </a:rPr>
              <a:t>Accounting Information System subject</a:t>
            </a:r>
            <a:r>
              <a:rPr lang="en-US" sz="1600" dirty="0" smtClean="0">
                <a:latin typeface="Century Gothic" panose="020B0502020202020204" pitchFamily="34" charset="0"/>
              </a:rPr>
              <a:t>.</a:t>
            </a:r>
            <a:endParaRPr lang="en-MY" sz="1600" dirty="0">
              <a:latin typeface="Century Gothic" panose="020B0502020202020204" pitchFamily="34" charset="0"/>
            </a:endParaRPr>
          </a:p>
        </p:txBody>
      </p:sp>
    </p:spTree>
    <p:extLst>
      <p:ext uri="{BB962C8B-B14F-4D97-AF65-F5344CB8AC3E}">
        <p14:creationId xmlns:p14="http://schemas.microsoft.com/office/powerpoint/2010/main" val="8928725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3" name="TextBox 12"/>
          <p:cNvSpPr txBox="1"/>
          <p:nvPr/>
        </p:nvSpPr>
        <p:spPr>
          <a:xfrm>
            <a:off x="457200" y="22860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5" name="Rectangle 14"/>
          <p:cNvSpPr/>
          <p:nvPr/>
        </p:nvSpPr>
        <p:spPr>
          <a:xfrm>
            <a:off x="457200" y="685800"/>
            <a:ext cx="6172200" cy="400110"/>
          </a:xfrm>
          <a:prstGeom prst="rect">
            <a:avLst/>
          </a:prstGeom>
        </p:spPr>
        <p:txBody>
          <a:bodyPr wrap="square">
            <a:spAutoFit/>
          </a:bodyPr>
          <a:lstStyle/>
          <a:p>
            <a:r>
              <a:rPr lang="en-MY" sz="2000" dirty="0" smtClean="0">
                <a:solidFill>
                  <a:prstClr val="black"/>
                </a:solidFill>
                <a:latin typeface="Century Gothic" panose="020B0502020202020204" pitchFamily="34" charset="0"/>
              </a:rPr>
              <a:t>Main Objective: Enhancing Graduates</a:t>
            </a:r>
            <a:endParaRPr lang="en-MY" sz="2800" dirty="0">
              <a:solidFill>
                <a:prstClr val="black"/>
              </a:solidFill>
              <a:latin typeface="Century Gothic" panose="020B0502020202020204" pitchFamily="34" charset="0"/>
            </a:endParaRPr>
          </a:p>
        </p:txBody>
      </p:sp>
      <p:graphicFrame>
        <p:nvGraphicFramePr>
          <p:cNvPr id="16" name="Diagram 15"/>
          <p:cNvGraphicFramePr/>
          <p:nvPr>
            <p:extLst>
              <p:ext uri="{D42A27DB-BD31-4B8C-83A1-F6EECF244321}">
                <p14:modId xmlns:p14="http://schemas.microsoft.com/office/powerpoint/2010/main" val="145115575"/>
              </p:ext>
            </p:extLst>
          </p:nvPr>
        </p:nvGraphicFramePr>
        <p:xfrm>
          <a:off x="-685800" y="1249065"/>
          <a:ext cx="842107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286000" y="1600200"/>
            <a:ext cx="4495800" cy="584775"/>
          </a:xfrm>
          <a:prstGeom prst="rect">
            <a:avLst/>
          </a:prstGeom>
          <a:noFill/>
        </p:spPr>
        <p:txBody>
          <a:bodyPr wrap="square" rtlCol="0">
            <a:spAutoFit/>
          </a:bodyPr>
          <a:lstStyle/>
          <a:p>
            <a:r>
              <a:rPr lang="en-MY" sz="1600" dirty="0">
                <a:latin typeface="Century Gothic" panose="020B0502020202020204" pitchFamily="34" charset="0"/>
              </a:rPr>
              <a:t>To equip </a:t>
            </a:r>
            <a:r>
              <a:rPr lang="en-MY" sz="1600" dirty="0" err="1" smtClean="0">
                <a:latin typeface="Century Gothic" panose="020B0502020202020204" pitchFamily="34" charset="0"/>
              </a:rPr>
              <a:t>UiTM</a:t>
            </a:r>
            <a:r>
              <a:rPr lang="en-MY" sz="1600" dirty="0" smtClean="0">
                <a:latin typeface="Century Gothic" panose="020B0502020202020204" pitchFamily="34" charset="0"/>
              </a:rPr>
              <a:t> </a:t>
            </a:r>
            <a:r>
              <a:rPr lang="en-MY" sz="1600" dirty="0">
                <a:latin typeface="Century Gothic" panose="020B0502020202020204" pitchFamily="34" charset="0"/>
              </a:rPr>
              <a:t>graduate student with </a:t>
            </a:r>
            <a:r>
              <a:rPr lang="en-MY" sz="1600" b="1" dirty="0">
                <a:latin typeface="Century Gothic" panose="020B0502020202020204" pitchFamily="34" charset="0"/>
              </a:rPr>
              <a:t>value added </a:t>
            </a:r>
            <a:r>
              <a:rPr lang="en-MY" sz="1600" dirty="0">
                <a:latin typeface="Century Gothic" panose="020B0502020202020204" pitchFamily="34" charset="0"/>
              </a:rPr>
              <a:t>accounting software skills</a:t>
            </a:r>
          </a:p>
        </p:txBody>
      </p:sp>
      <p:sp>
        <p:nvSpPr>
          <p:cNvPr id="3" name="TextBox 2"/>
          <p:cNvSpPr txBox="1"/>
          <p:nvPr/>
        </p:nvSpPr>
        <p:spPr>
          <a:xfrm>
            <a:off x="4343400" y="2895600"/>
            <a:ext cx="4191000" cy="584775"/>
          </a:xfrm>
          <a:prstGeom prst="rect">
            <a:avLst/>
          </a:prstGeom>
          <a:noFill/>
        </p:spPr>
        <p:txBody>
          <a:bodyPr wrap="square" rtlCol="0">
            <a:spAutoFit/>
          </a:bodyPr>
          <a:lstStyle/>
          <a:p>
            <a:r>
              <a:rPr lang="en-MY" sz="1600" dirty="0">
                <a:latin typeface="Century Gothic" panose="020B0502020202020204" pitchFamily="34" charset="0"/>
              </a:rPr>
              <a:t>To </a:t>
            </a:r>
            <a:r>
              <a:rPr lang="en-MY" sz="1600" dirty="0" smtClean="0">
                <a:latin typeface="Century Gothic" panose="020B0502020202020204" pitchFamily="34" charset="0"/>
              </a:rPr>
              <a:t>provide avenue for </a:t>
            </a:r>
            <a:r>
              <a:rPr lang="en-MY" sz="1600" dirty="0" err="1" smtClean="0">
                <a:latin typeface="Century Gothic" panose="020B0502020202020204" pitchFamily="34" charset="0"/>
              </a:rPr>
              <a:t>UiTM</a:t>
            </a:r>
            <a:r>
              <a:rPr lang="en-MY" sz="1600" dirty="0" smtClean="0">
                <a:latin typeface="Century Gothic" panose="020B0502020202020204" pitchFamily="34" charset="0"/>
              </a:rPr>
              <a:t> to </a:t>
            </a:r>
            <a:r>
              <a:rPr lang="en-MY" sz="1600" b="1" dirty="0" smtClean="0">
                <a:latin typeface="Century Gothic" panose="020B0502020202020204" pitchFamily="34" charset="0"/>
              </a:rPr>
              <a:t>enhance</a:t>
            </a:r>
            <a:r>
              <a:rPr lang="en-MY" sz="1600" dirty="0" smtClean="0">
                <a:latin typeface="Century Gothic" panose="020B0502020202020204" pitchFamily="34" charset="0"/>
              </a:rPr>
              <a:t> graduate skills and accreditations</a:t>
            </a:r>
            <a:endParaRPr lang="en-MY" sz="1600" dirty="0">
              <a:latin typeface="Century Gothic" panose="020B0502020202020204" pitchFamily="34" charset="0"/>
            </a:endParaRPr>
          </a:p>
        </p:txBody>
      </p:sp>
      <p:sp>
        <p:nvSpPr>
          <p:cNvPr id="7" name="TextBox 6"/>
          <p:cNvSpPr txBox="1"/>
          <p:nvPr/>
        </p:nvSpPr>
        <p:spPr>
          <a:xfrm>
            <a:off x="6096000" y="4009072"/>
            <a:ext cx="2781300" cy="1569660"/>
          </a:xfrm>
          <a:prstGeom prst="rect">
            <a:avLst/>
          </a:prstGeom>
          <a:noFill/>
        </p:spPr>
        <p:txBody>
          <a:bodyPr wrap="square" rtlCol="0">
            <a:spAutoFit/>
          </a:bodyPr>
          <a:lstStyle/>
          <a:p>
            <a:pPr algn="just"/>
            <a:r>
              <a:rPr lang="en-US" sz="1600" dirty="0" smtClean="0">
                <a:latin typeface="Century Gothic" panose="020B0502020202020204" pitchFamily="34" charset="0"/>
              </a:rPr>
              <a:t>To provide practical expertise and experience for </a:t>
            </a:r>
            <a:r>
              <a:rPr lang="en-US" sz="1600" dirty="0" err="1" smtClean="0">
                <a:latin typeface="Century Gothic" panose="020B0502020202020204" pitchFamily="34" charset="0"/>
              </a:rPr>
              <a:t>UiTM</a:t>
            </a:r>
            <a:r>
              <a:rPr lang="en-US" sz="1600" dirty="0" smtClean="0">
                <a:latin typeface="Century Gothic" panose="020B0502020202020204" pitchFamily="34" charset="0"/>
              </a:rPr>
              <a:t> in delivering courses </a:t>
            </a:r>
            <a:r>
              <a:rPr lang="en-US" sz="1600" b="1" dirty="0" smtClean="0">
                <a:latin typeface="Century Gothic" panose="020B0502020202020204" pitchFamily="34" charset="0"/>
              </a:rPr>
              <a:t>relevant</a:t>
            </a:r>
            <a:r>
              <a:rPr lang="en-US" sz="1600" dirty="0" smtClean="0">
                <a:latin typeface="Century Gothic" panose="020B0502020202020204" pitchFamily="34" charset="0"/>
              </a:rPr>
              <a:t> to </a:t>
            </a:r>
            <a:r>
              <a:rPr lang="en-US" sz="1600" b="1" dirty="0" smtClean="0">
                <a:latin typeface="Century Gothic" panose="020B0502020202020204" pitchFamily="34" charset="0"/>
              </a:rPr>
              <a:t>current</a:t>
            </a:r>
            <a:r>
              <a:rPr lang="en-US" sz="1600" dirty="0" smtClean="0">
                <a:latin typeface="Century Gothic" panose="020B0502020202020204" pitchFamily="34" charset="0"/>
              </a:rPr>
              <a:t> and </a:t>
            </a:r>
            <a:r>
              <a:rPr lang="en-US" sz="1600" b="1" dirty="0" smtClean="0">
                <a:latin typeface="Century Gothic" panose="020B0502020202020204" pitchFamily="34" charset="0"/>
              </a:rPr>
              <a:t>future </a:t>
            </a:r>
            <a:r>
              <a:rPr lang="en-US" sz="1600" dirty="0" smtClean="0">
                <a:latin typeface="Century Gothic" panose="020B0502020202020204" pitchFamily="34" charset="0"/>
              </a:rPr>
              <a:t>industrial practices.</a:t>
            </a:r>
          </a:p>
        </p:txBody>
      </p:sp>
    </p:spTree>
    <p:extLst>
      <p:ext uri="{BB962C8B-B14F-4D97-AF65-F5344CB8AC3E}">
        <p14:creationId xmlns:p14="http://schemas.microsoft.com/office/powerpoint/2010/main" val="8775971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cxnSp>
        <p:nvCxnSpPr>
          <p:cNvPr id="9" name="Straight Connector 8"/>
          <p:cNvCxnSpPr>
            <a:stCxn id="62" idx="2"/>
          </p:cNvCxnSpPr>
          <p:nvPr/>
        </p:nvCxnSpPr>
        <p:spPr>
          <a:xfrm>
            <a:off x="5532608" y="2333133"/>
            <a:ext cx="0" cy="1617759"/>
          </a:xfrm>
          <a:prstGeom prst="line">
            <a:avLst/>
          </a:prstGeom>
        </p:spPr>
        <p:style>
          <a:lnRef idx="1">
            <a:schemeClr val="accent2"/>
          </a:lnRef>
          <a:fillRef idx="0">
            <a:schemeClr val="accent2"/>
          </a:fillRef>
          <a:effectRef idx="0">
            <a:schemeClr val="accent2"/>
          </a:effectRef>
          <a:fontRef idx="minor">
            <a:schemeClr val="tx1"/>
          </a:fontRef>
        </p:style>
      </p:cxnSp>
      <p:cxnSp>
        <p:nvCxnSpPr>
          <p:cNvPr id="45" name="Straight Connector 44"/>
          <p:cNvCxnSpPr>
            <a:endCxn id="66" idx="0"/>
          </p:cNvCxnSpPr>
          <p:nvPr/>
        </p:nvCxnSpPr>
        <p:spPr>
          <a:xfrm>
            <a:off x="5532608" y="4701787"/>
            <a:ext cx="0" cy="556013"/>
          </a:xfrm>
          <a:prstGeom prst="line">
            <a:avLst/>
          </a:prstGeom>
        </p:spPr>
        <p:style>
          <a:lnRef idx="1">
            <a:schemeClr val="accent2"/>
          </a:lnRef>
          <a:fillRef idx="0">
            <a:schemeClr val="accent2"/>
          </a:fillRef>
          <a:effectRef idx="0">
            <a:schemeClr val="accent2"/>
          </a:effectRef>
          <a:fontRef idx="minor">
            <a:schemeClr val="tx1"/>
          </a:fontRef>
        </p:style>
      </p:cxnSp>
      <p:sp>
        <p:nvSpPr>
          <p:cNvPr id="62" name="Rounded Rectangle 61"/>
          <p:cNvSpPr/>
          <p:nvPr/>
        </p:nvSpPr>
        <p:spPr>
          <a:xfrm>
            <a:off x="4923008" y="1441346"/>
            <a:ext cx="1219200"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Not Bound to University Program</a:t>
            </a:r>
            <a:endParaRPr lang="en-MY" sz="1400" b="1" dirty="0"/>
          </a:p>
        </p:txBody>
      </p:sp>
      <p:sp>
        <p:nvSpPr>
          <p:cNvPr id="66" name="Rounded Rectangle 65"/>
          <p:cNvSpPr/>
          <p:nvPr/>
        </p:nvSpPr>
        <p:spPr>
          <a:xfrm>
            <a:off x="4923008" y="5257800"/>
            <a:ext cx="1219200"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Lecturer’s Decision</a:t>
            </a:r>
            <a:endParaRPr lang="en-MY" sz="1400" b="1" dirty="0"/>
          </a:p>
        </p:txBody>
      </p:sp>
      <p:sp>
        <p:nvSpPr>
          <p:cNvPr id="70" name="Rounded Rectangle 69"/>
          <p:cNvSpPr/>
          <p:nvPr/>
        </p:nvSpPr>
        <p:spPr>
          <a:xfrm>
            <a:off x="6400801" y="1441346"/>
            <a:ext cx="1409698"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Does Not Require Senate </a:t>
            </a:r>
            <a:r>
              <a:rPr lang="en-US" sz="1400" b="1" dirty="0" smtClean="0"/>
              <a:t>Permission</a:t>
            </a:r>
            <a:endParaRPr lang="en-MY" sz="1400" b="1" dirty="0"/>
          </a:p>
        </p:txBody>
      </p:sp>
      <p:cxnSp>
        <p:nvCxnSpPr>
          <p:cNvPr id="74" name="Elbow Connector 73"/>
          <p:cNvCxnSpPr>
            <a:stCxn id="70" idx="2"/>
          </p:cNvCxnSpPr>
          <p:nvPr/>
        </p:nvCxnSpPr>
        <p:spPr>
          <a:xfrm rot="5400000">
            <a:off x="6286394" y="2401611"/>
            <a:ext cx="887735" cy="750779"/>
          </a:xfrm>
          <a:prstGeom prst="bentConnector3">
            <a:avLst>
              <a:gd name="adj1" fmla="val 36164"/>
            </a:avLst>
          </a:prstGeom>
        </p:spPr>
        <p:style>
          <a:lnRef idx="1">
            <a:schemeClr val="accent2"/>
          </a:lnRef>
          <a:fillRef idx="0">
            <a:schemeClr val="accent2"/>
          </a:fillRef>
          <a:effectRef idx="0">
            <a:schemeClr val="accent2"/>
          </a:effectRef>
          <a:fontRef idx="minor">
            <a:schemeClr val="tx1"/>
          </a:fontRef>
        </p:style>
      </p:cxnSp>
      <p:sp>
        <p:nvSpPr>
          <p:cNvPr id="76" name="Rounded Rectangle 75"/>
          <p:cNvSpPr/>
          <p:nvPr/>
        </p:nvSpPr>
        <p:spPr>
          <a:xfrm>
            <a:off x="6552061" y="5257801"/>
            <a:ext cx="1258438"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Student’s Willingness</a:t>
            </a:r>
            <a:endParaRPr lang="en-MY" sz="1400" b="1" dirty="0"/>
          </a:p>
        </p:txBody>
      </p:sp>
      <p:sp>
        <p:nvSpPr>
          <p:cNvPr id="77" name="Rounded Rectangle 76"/>
          <p:cNvSpPr/>
          <p:nvPr/>
        </p:nvSpPr>
        <p:spPr>
          <a:xfrm>
            <a:off x="7924799" y="5272334"/>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300" b="1" dirty="0" smtClean="0"/>
              <a:t>Monitoring &amp; Marking By SALIHIN</a:t>
            </a:r>
            <a:endParaRPr lang="en-MY" sz="1300" b="1" dirty="0"/>
          </a:p>
        </p:txBody>
      </p:sp>
      <p:cxnSp>
        <p:nvCxnSpPr>
          <p:cNvPr id="78" name="Elbow Connector 77"/>
          <p:cNvCxnSpPr>
            <a:stCxn id="7" idx="5"/>
            <a:endCxn id="76" idx="0"/>
          </p:cNvCxnSpPr>
          <p:nvPr/>
        </p:nvCxnSpPr>
        <p:spPr>
          <a:xfrm rot="16200000" flipH="1">
            <a:off x="6468912" y="4545432"/>
            <a:ext cx="611229" cy="81350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81" name="Elbow Connector 80"/>
          <p:cNvCxnSpPr>
            <a:stCxn id="7" idx="5"/>
            <a:endCxn id="77" idx="0"/>
          </p:cNvCxnSpPr>
          <p:nvPr/>
        </p:nvCxnSpPr>
        <p:spPr>
          <a:xfrm rot="16200000" flipH="1">
            <a:off x="7100105" y="3914239"/>
            <a:ext cx="625762" cy="20904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84" name="Rounded Rectangle 83"/>
          <p:cNvSpPr/>
          <p:nvPr/>
        </p:nvSpPr>
        <p:spPr>
          <a:xfrm>
            <a:off x="7924799" y="1441346"/>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prstClr val="black"/>
                </a:solidFill>
              </a:rPr>
              <a:t>SPS Student  </a:t>
            </a:r>
            <a:r>
              <a:rPr lang="en-US" sz="1400" b="1" dirty="0" smtClean="0">
                <a:solidFill>
                  <a:prstClr val="black"/>
                </a:solidFill>
              </a:rPr>
              <a:t> Manual  &amp; Installer</a:t>
            </a:r>
            <a:endParaRPr lang="en-US" sz="1400" b="1" dirty="0">
              <a:solidFill>
                <a:prstClr val="black"/>
              </a:solidFill>
            </a:endParaRPr>
          </a:p>
        </p:txBody>
      </p:sp>
      <p:cxnSp>
        <p:nvCxnSpPr>
          <p:cNvPr id="85" name="Elbow Connector 84"/>
          <p:cNvCxnSpPr>
            <a:stCxn id="84" idx="2"/>
            <a:endCxn id="7" idx="7"/>
          </p:cNvCxnSpPr>
          <p:nvPr/>
        </p:nvCxnSpPr>
        <p:spPr>
          <a:xfrm rot="5400000">
            <a:off x="7105964" y="1624008"/>
            <a:ext cx="614044" cy="20904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88" name="Rounded Rectangle 87"/>
          <p:cNvSpPr/>
          <p:nvPr/>
        </p:nvSpPr>
        <p:spPr>
          <a:xfrm>
            <a:off x="7924800" y="2736746"/>
            <a:ext cx="1066800"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1 Hour Online Exam</a:t>
            </a:r>
            <a:endParaRPr lang="en-MY" sz="1400" b="1" dirty="0"/>
          </a:p>
        </p:txBody>
      </p:sp>
      <p:cxnSp>
        <p:nvCxnSpPr>
          <p:cNvPr id="89" name="Elbow Connector 88"/>
          <p:cNvCxnSpPr>
            <a:stCxn id="88" idx="1"/>
            <a:endCxn id="7" idx="6"/>
          </p:cNvCxnSpPr>
          <p:nvPr/>
        </p:nvCxnSpPr>
        <p:spPr>
          <a:xfrm rot="10800000" flipV="1">
            <a:off x="6713708" y="3197172"/>
            <a:ext cx="1211092" cy="614235"/>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92" name="Rounded Rectangle 91"/>
          <p:cNvSpPr/>
          <p:nvPr/>
        </p:nvSpPr>
        <p:spPr>
          <a:xfrm>
            <a:off x="7924798" y="3931312"/>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Separate Session in Lab</a:t>
            </a:r>
            <a:endParaRPr lang="en-MY" sz="1400" b="1" dirty="0"/>
          </a:p>
        </p:txBody>
      </p:sp>
      <p:cxnSp>
        <p:nvCxnSpPr>
          <p:cNvPr id="93" name="Elbow Connector 92"/>
          <p:cNvCxnSpPr>
            <a:stCxn id="92" idx="1"/>
            <a:endCxn id="7" idx="6"/>
          </p:cNvCxnSpPr>
          <p:nvPr/>
        </p:nvCxnSpPr>
        <p:spPr>
          <a:xfrm rot="10800000">
            <a:off x="6713708" y="3811409"/>
            <a:ext cx="1211090" cy="580331"/>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96" name="Rounded Rectangle 95"/>
          <p:cNvSpPr/>
          <p:nvPr/>
        </p:nvSpPr>
        <p:spPr>
          <a:xfrm>
            <a:off x="3429000" y="1441346"/>
            <a:ext cx="1219200"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Part of </a:t>
            </a:r>
          </a:p>
          <a:p>
            <a:pPr algn="ctr"/>
            <a:r>
              <a:rPr lang="en-US" sz="1400" b="1" dirty="0" smtClean="0"/>
              <a:t>Up Scaling</a:t>
            </a:r>
            <a:endParaRPr lang="en-MY" sz="1400" b="1" dirty="0"/>
          </a:p>
        </p:txBody>
      </p:sp>
      <p:cxnSp>
        <p:nvCxnSpPr>
          <p:cNvPr id="97" name="Elbow Connector 96"/>
          <p:cNvCxnSpPr>
            <a:stCxn id="96" idx="2"/>
            <a:endCxn id="7" idx="1"/>
          </p:cNvCxnSpPr>
          <p:nvPr/>
        </p:nvCxnSpPr>
        <p:spPr>
          <a:xfrm rot="16200000" flipH="1">
            <a:off x="4061000" y="2339800"/>
            <a:ext cx="614044" cy="658844"/>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100" name="Rounded Rectangle 99"/>
          <p:cNvSpPr/>
          <p:nvPr/>
        </p:nvSpPr>
        <p:spPr>
          <a:xfrm>
            <a:off x="3429001" y="5257800"/>
            <a:ext cx="1219200" cy="8917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SPS Certification</a:t>
            </a:r>
            <a:endParaRPr lang="en-MY" sz="1400" b="1" dirty="0"/>
          </a:p>
        </p:txBody>
      </p:sp>
      <p:cxnSp>
        <p:nvCxnSpPr>
          <p:cNvPr id="101" name="Elbow Connector 100"/>
          <p:cNvCxnSpPr>
            <a:stCxn id="7" idx="3"/>
            <a:endCxn id="100" idx="0"/>
          </p:cNvCxnSpPr>
          <p:nvPr/>
        </p:nvCxnSpPr>
        <p:spPr>
          <a:xfrm rot="5400000">
            <a:off x="4062409" y="4622765"/>
            <a:ext cx="611228" cy="658843"/>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7" name="Oval 6"/>
          <p:cNvSpPr/>
          <p:nvPr/>
        </p:nvSpPr>
        <p:spPr>
          <a:xfrm>
            <a:off x="4351508" y="2630308"/>
            <a:ext cx="2362200" cy="23622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bg1"/>
                </a:solidFill>
                <a:latin typeface="Neuropol" panose="020F0607030201010804" pitchFamily="34" charset="0"/>
              </a:rPr>
              <a:t>SPS</a:t>
            </a:r>
            <a:r>
              <a:rPr lang="en-US" sz="2400" b="1" dirty="0" smtClean="0">
                <a:solidFill>
                  <a:schemeClr val="bg1"/>
                </a:solidFill>
              </a:rPr>
              <a:t>  </a:t>
            </a:r>
            <a:r>
              <a:rPr lang="en-US" sz="2400" b="1" dirty="0" smtClean="0"/>
              <a:t>as Optional Learning Tool</a:t>
            </a:r>
            <a:endParaRPr lang="en-MY" sz="2400" b="1" dirty="0"/>
          </a:p>
        </p:txBody>
      </p:sp>
      <p:sp>
        <p:nvSpPr>
          <p:cNvPr id="25" name="TextBox 24"/>
          <p:cNvSpPr txBox="1"/>
          <p:nvPr/>
        </p:nvSpPr>
        <p:spPr>
          <a:xfrm>
            <a:off x="152400" y="1436906"/>
            <a:ext cx="3200399" cy="427809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solidFill>
                  <a:prstClr val="black"/>
                </a:solidFill>
                <a:latin typeface="Century Gothic" panose="020B0502020202020204" pitchFamily="34" charset="0"/>
              </a:rPr>
              <a:t>SPS is used to support the curriculum based on self initiatives by student with the assistance from lecturers.</a:t>
            </a:r>
          </a:p>
          <a:p>
            <a:pPr lvl="1" algn="just"/>
            <a:endParaRPr lang="en-US" sz="1600" dirty="0" smtClean="0">
              <a:solidFill>
                <a:prstClr val="black"/>
              </a:solidFill>
              <a:latin typeface="Century Gothic" panose="020B0502020202020204" pitchFamily="34" charset="0"/>
            </a:endParaRPr>
          </a:p>
          <a:p>
            <a:pPr marL="342900" indent="-342900" algn="just">
              <a:buFont typeface="Arial" panose="020B0604020202020204" pitchFamily="34" charset="0"/>
              <a:buChar char="•"/>
            </a:pPr>
            <a:r>
              <a:rPr lang="en-US" sz="1600" dirty="0" smtClean="0">
                <a:solidFill>
                  <a:prstClr val="black"/>
                </a:solidFill>
                <a:latin typeface="Century Gothic" panose="020B0502020202020204" pitchFamily="34" charset="0"/>
              </a:rPr>
              <a:t>For better positioning of SPS,  exam will be given as an optional (to test student understanding of each particular subject)</a:t>
            </a:r>
          </a:p>
          <a:p>
            <a:pPr marL="342900" indent="-342900" algn="just">
              <a:buFont typeface="Arial" panose="020B0604020202020204" pitchFamily="34" charset="0"/>
              <a:buChar char="•"/>
            </a:pPr>
            <a:endParaRPr lang="en-US" sz="1600" dirty="0" smtClean="0">
              <a:solidFill>
                <a:prstClr val="black"/>
              </a:solidFill>
              <a:latin typeface="Century Gothic" panose="020B0502020202020204" pitchFamily="34" charset="0"/>
            </a:endParaRPr>
          </a:p>
          <a:p>
            <a:pPr marL="342900" indent="-342900" algn="just">
              <a:buFont typeface="Arial" panose="020B0604020202020204" pitchFamily="34" charset="0"/>
              <a:buChar char="•"/>
            </a:pPr>
            <a:r>
              <a:rPr lang="en-US" sz="1600" dirty="0" smtClean="0">
                <a:solidFill>
                  <a:prstClr val="black"/>
                </a:solidFill>
                <a:latin typeface="Century Gothic" panose="020B0502020202020204" pitchFamily="34" charset="0"/>
              </a:rPr>
              <a:t>Exam, Marking &amp; Certification will be provided by SALIHIN (For those who seat for exam).</a:t>
            </a:r>
          </a:p>
          <a:p>
            <a:pPr marL="342900" indent="-342900" algn="just">
              <a:buFont typeface="Arial" panose="020B0604020202020204" pitchFamily="34" charset="0"/>
              <a:buChar char="•"/>
            </a:pPr>
            <a:endParaRPr lang="en-US" sz="1600" dirty="0" smtClean="0">
              <a:solidFill>
                <a:prstClr val="black"/>
              </a:solidFill>
              <a:latin typeface="Century Gothic" panose="020B0502020202020204" pitchFamily="34" charset="0"/>
            </a:endParaRPr>
          </a:p>
        </p:txBody>
      </p:sp>
      <p:sp>
        <p:nvSpPr>
          <p:cNvPr id="26" name="TextBox 2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27" name="Rectangle 2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SPS As Optional Learning Tool </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9681281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Modules</a:t>
            </a:r>
            <a:endParaRPr lang="en-MY" sz="2000" dirty="0">
              <a:solidFill>
                <a:prstClr val="black"/>
              </a:solidFill>
              <a:latin typeface="Century Gothic" panose="020B0502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17695249"/>
              </p:ext>
            </p:extLst>
          </p:nvPr>
        </p:nvGraphicFramePr>
        <p:xfrm>
          <a:off x="457200" y="2087880"/>
          <a:ext cx="8305800" cy="2560320"/>
        </p:xfrm>
        <a:graphic>
          <a:graphicData uri="http://schemas.openxmlformats.org/drawingml/2006/table">
            <a:tbl>
              <a:tblPr firstRow="1" bandRow="1">
                <a:tableStyleId>{F5AB1C69-6EDB-4FF4-983F-18BD219EF322}</a:tableStyleId>
              </a:tblPr>
              <a:tblGrid>
                <a:gridCol w="1854693"/>
                <a:gridCol w="6451107"/>
              </a:tblGrid>
              <a:tr h="227015">
                <a:tc>
                  <a:txBody>
                    <a:bodyPr/>
                    <a:lstStyle/>
                    <a:p>
                      <a:pPr algn="just"/>
                      <a:r>
                        <a:rPr lang="en-US" sz="1800" b="0" dirty="0" smtClean="0">
                          <a:solidFill>
                            <a:schemeClr val="tx1"/>
                          </a:solidFill>
                        </a:rPr>
                        <a:t>Modules</a:t>
                      </a:r>
                      <a:endParaRPr lang="en-MY" sz="1800" b="0" dirty="0">
                        <a:solidFill>
                          <a:schemeClr val="tx1"/>
                        </a:solidFill>
                      </a:endParaRPr>
                    </a:p>
                  </a:txBody>
                  <a:tcPr anchor="ctr">
                    <a:solidFill>
                      <a:schemeClr val="bg1">
                        <a:lumMod val="95000"/>
                      </a:schemeClr>
                    </a:solidFill>
                  </a:tcPr>
                </a:tc>
                <a:tc>
                  <a:txBody>
                    <a:bodyPr/>
                    <a:lstStyle/>
                    <a:p>
                      <a:pPr marL="342900" indent="-342900" algn="just">
                        <a:buAutoNum type="arabicPeriod"/>
                      </a:pPr>
                      <a:r>
                        <a:rPr lang="en-US" sz="1800" b="0" dirty="0" smtClean="0">
                          <a:solidFill>
                            <a:schemeClr val="tx1"/>
                          </a:solidFill>
                        </a:rPr>
                        <a:t>Setup &amp; Operate Admin</a:t>
                      </a:r>
                      <a:r>
                        <a:rPr lang="en-US" sz="1800" b="0" baseline="0" dirty="0" smtClean="0">
                          <a:solidFill>
                            <a:schemeClr val="tx1"/>
                          </a:solidFill>
                        </a:rPr>
                        <a:t> &amp; General Setup Module</a:t>
                      </a:r>
                    </a:p>
                    <a:p>
                      <a:pPr marL="342900" indent="-342900" algn="just">
                        <a:buAutoNum type="arabicPeriod"/>
                      </a:pPr>
                      <a:r>
                        <a:rPr lang="en-US" sz="1800" b="0" dirty="0" smtClean="0">
                          <a:solidFill>
                            <a:schemeClr val="tx1"/>
                          </a:solidFill>
                        </a:rPr>
                        <a:t>Setup</a:t>
                      </a:r>
                      <a:r>
                        <a:rPr lang="en-US" sz="1800" b="0" baseline="0" dirty="0" smtClean="0">
                          <a:solidFill>
                            <a:schemeClr val="tx1"/>
                          </a:solidFill>
                        </a:rPr>
                        <a:t> General Ledger Module</a:t>
                      </a:r>
                    </a:p>
                    <a:p>
                      <a:pPr marL="342900" indent="-342900" algn="just">
                        <a:buAutoNum type="arabicPeriod"/>
                      </a:pPr>
                      <a:r>
                        <a:rPr lang="en-US" sz="1800" b="0" baseline="0" dirty="0" smtClean="0">
                          <a:solidFill>
                            <a:schemeClr val="tx1"/>
                          </a:solidFill>
                        </a:rPr>
                        <a:t>Setup Account Receivables Module</a:t>
                      </a:r>
                    </a:p>
                    <a:p>
                      <a:pPr marL="342900" indent="-342900" algn="just">
                        <a:buAutoNum type="arabicPeriod"/>
                      </a:pPr>
                      <a:r>
                        <a:rPr lang="en-US" sz="1800" b="0" baseline="0" dirty="0" smtClean="0">
                          <a:solidFill>
                            <a:schemeClr val="tx1"/>
                          </a:solidFill>
                        </a:rPr>
                        <a:t>Setup Account Payables Module</a:t>
                      </a:r>
                    </a:p>
                    <a:p>
                      <a:pPr marL="342900" indent="-342900" algn="just">
                        <a:buAutoNum type="arabicPeriod"/>
                      </a:pPr>
                      <a:r>
                        <a:rPr lang="en-US" sz="1800" b="0" baseline="0" dirty="0" smtClean="0">
                          <a:solidFill>
                            <a:schemeClr val="tx1"/>
                          </a:solidFill>
                        </a:rPr>
                        <a:t>Setup &amp; Operate Sales Order Module</a:t>
                      </a:r>
                    </a:p>
                    <a:p>
                      <a:pPr marL="342900" indent="-342900" algn="just">
                        <a:buAutoNum type="arabicPeriod"/>
                      </a:pPr>
                      <a:r>
                        <a:rPr lang="en-US" sz="1800" b="0" baseline="0" dirty="0" smtClean="0">
                          <a:solidFill>
                            <a:schemeClr val="tx1"/>
                          </a:solidFill>
                        </a:rPr>
                        <a:t>Setup and Operate Purchasing Module</a:t>
                      </a:r>
                    </a:p>
                    <a:p>
                      <a:pPr marL="342900" indent="-342900" algn="just">
                        <a:buAutoNum type="arabicPeriod"/>
                      </a:pPr>
                      <a:r>
                        <a:rPr lang="en-US" sz="1800" b="0" baseline="0" dirty="0" smtClean="0">
                          <a:solidFill>
                            <a:schemeClr val="tx1"/>
                          </a:solidFill>
                        </a:rPr>
                        <a:t>Setup &amp; Operate Inventory Control Module</a:t>
                      </a:r>
                    </a:p>
                    <a:p>
                      <a:pPr marL="342900" indent="-342900" algn="just">
                        <a:buAutoNum type="arabicPeriod"/>
                      </a:pPr>
                      <a:r>
                        <a:rPr lang="en-US" sz="1800" b="0" baseline="0" dirty="0" smtClean="0">
                          <a:solidFill>
                            <a:schemeClr val="tx1"/>
                          </a:solidFill>
                        </a:rPr>
                        <a:t>Setup &amp; Operate GST Module</a:t>
                      </a:r>
                    </a:p>
                    <a:p>
                      <a:pPr marL="342900" indent="-342900" algn="just">
                        <a:buAutoNum type="arabicPeriod"/>
                      </a:pPr>
                      <a:r>
                        <a:rPr lang="en-US" sz="1800" b="0" baseline="0" dirty="0" smtClean="0">
                          <a:solidFill>
                            <a:schemeClr val="tx1"/>
                          </a:solidFill>
                        </a:rPr>
                        <a:t>Setup &amp; Operate Zakat &amp; </a:t>
                      </a:r>
                      <a:r>
                        <a:rPr lang="en-US" sz="1800" b="0" baseline="0" dirty="0" err="1" smtClean="0">
                          <a:solidFill>
                            <a:schemeClr val="tx1"/>
                          </a:solidFill>
                        </a:rPr>
                        <a:t>Waqf</a:t>
                      </a:r>
                      <a:r>
                        <a:rPr lang="en-US" sz="1800" b="0" baseline="0" dirty="0" smtClean="0">
                          <a:solidFill>
                            <a:schemeClr val="tx1"/>
                          </a:solidFill>
                        </a:rPr>
                        <a:t> Modules</a:t>
                      </a:r>
                      <a:endParaRPr lang="en-MY" sz="1800" b="0" dirty="0">
                        <a:solidFill>
                          <a:schemeClr val="tx1"/>
                        </a:solidFill>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30101924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a:t>
            </a:r>
            <a:r>
              <a:rPr lang="en-US" sz="2000" dirty="0" smtClean="0">
                <a:solidFill>
                  <a:prstClr val="black"/>
                </a:solidFill>
                <a:latin typeface="Century Gothic" panose="020B0502020202020204" pitchFamily="34" charset="0"/>
              </a:rPr>
              <a:t>Set Up</a:t>
            </a:r>
            <a:endParaRPr lang="en-MY" sz="2000" dirty="0">
              <a:solidFill>
                <a:prstClr val="black"/>
              </a:solidFill>
              <a:latin typeface="Century Gothic" panose="020B0502020202020204" pitchFamily="34" charset="0"/>
            </a:endParaRPr>
          </a:p>
        </p:txBody>
      </p:sp>
      <p:sp>
        <p:nvSpPr>
          <p:cNvPr id="8" name="TextBox 7"/>
          <p:cNvSpPr txBox="1"/>
          <p:nvPr/>
        </p:nvSpPr>
        <p:spPr>
          <a:xfrm>
            <a:off x="457200" y="1302127"/>
            <a:ext cx="8077200" cy="4278094"/>
          </a:xfrm>
          <a:prstGeom prst="rect">
            <a:avLst/>
          </a:prstGeom>
          <a:noFill/>
        </p:spPr>
        <p:txBody>
          <a:bodyPr wrap="square" rtlCol="0">
            <a:spAutoFit/>
          </a:bodyPr>
          <a:lstStyle/>
          <a:p>
            <a:pPr marL="285750" indent="-285750" algn="just">
              <a:buFont typeface="Arial" panose="020B0604020202020204" pitchFamily="34" charset="0"/>
              <a:buChar char="•"/>
            </a:pPr>
            <a:r>
              <a:rPr lang="en-US" sz="1600" b="1" dirty="0" smtClean="0">
                <a:latin typeface="Century Gothic" panose="020B0502020202020204" pitchFamily="34" charset="0"/>
              </a:rPr>
              <a:t>Installation</a:t>
            </a:r>
          </a:p>
          <a:p>
            <a:pPr marL="742950" lvl="1" indent="-285750" algn="just">
              <a:buFont typeface="Arial" panose="020B0604020202020204" pitchFamily="34" charset="0"/>
              <a:buChar char="•"/>
            </a:pPr>
            <a:r>
              <a:rPr lang="en-US" sz="1600" dirty="0" smtClean="0">
                <a:latin typeface="Century Gothic" panose="020B0502020202020204" pitchFamily="34" charset="0"/>
              </a:rPr>
              <a:t>SPS will be install at </a:t>
            </a:r>
            <a:r>
              <a:rPr lang="en-US" sz="1600" dirty="0" err="1" smtClean="0">
                <a:latin typeface="Century Gothic" panose="020B0502020202020204" pitchFamily="34" charset="0"/>
              </a:rPr>
              <a:t>UiTM</a:t>
            </a:r>
            <a:r>
              <a:rPr lang="en-US" sz="1600" dirty="0" smtClean="0">
                <a:latin typeface="Century Gothic" panose="020B0502020202020204" pitchFamily="34" charset="0"/>
              </a:rPr>
              <a:t> server and accessible to all PCs/ Laptops as long as connected to the </a:t>
            </a:r>
            <a:r>
              <a:rPr lang="en-US" sz="1600" dirty="0" err="1" smtClean="0">
                <a:latin typeface="Century Gothic" panose="020B0502020202020204" pitchFamily="34" charset="0"/>
              </a:rPr>
              <a:t>UiTM</a:t>
            </a:r>
            <a:r>
              <a:rPr lang="en-US" sz="1600" dirty="0" smtClean="0">
                <a:latin typeface="Century Gothic" panose="020B0502020202020204" pitchFamily="34" charset="0"/>
              </a:rPr>
              <a:t> Network.</a:t>
            </a:r>
          </a:p>
          <a:p>
            <a:pPr marL="742950" lvl="1" indent="-285750" algn="just">
              <a:buFont typeface="Arial" panose="020B0604020202020204" pitchFamily="34" charset="0"/>
              <a:buChar char="•"/>
            </a:pPr>
            <a:r>
              <a:rPr lang="en-US" sz="1600" dirty="0" smtClean="0">
                <a:latin typeface="Century Gothic" panose="020B0502020202020204" pitchFamily="34" charset="0"/>
              </a:rPr>
              <a:t>This will ensure minimal trouble shooting and updating the software pack when needed.</a:t>
            </a:r>
          </a:p>
          <a:p>
            <a:pPr marL="742950" lvl="1" indent="-285750" algn="just">
              <a:buFont typeface="Arial" panose="020B0604020202020204" pitchFamily="34" charset="0"/>
              <a:buChar char="•"/>
            </a:pPr>
            <a:r>
              <a:rPr lang="en-US" sz="1600" dirty="0" smtClean="0">
                <a:latin typeface="Century Gothic" panose="020B0502020202020204" pitchFamily="34" charset="0"/>
              </a:rPr>
              <a:t>If this mechanism not been granted, then SPS will be install individually on each and every PCs in lab.</a:t>
            </a:r>
            <a:endParaRPr lang="en-US" sz="1600" dirty="0" smtClean="0">
              <a:latin typeface="Century Gothic" panose="020B0502020202020204" pitchFamily="34" charset="0"/>
            </a:endParaRPr>
          </a:p>
          <a:p>
            <a:pPr marL="285750" indent="-285750" algn="just">
              <a:buFont typeface="Arial" panose="020B0604020202020204" pitchFamily="34" charset="0"/>
              <a:buChar char="•"/>
            </a:pPr>
            <a:r>
              <a:rPr lang="en-US" sz="1600" b="1" dirty="0" smtClean="0">
                <a:latin typeface="Century Gothic" panose="020B0502020202020204" pitchFamily="34" charset="0"/>
              </a:rPr>
              <a:t>Licensing</a:t>
            </a:r>
          </a:p>
          <a:p>
            <a:pPr marL="742950" lvl="1" indent="-285750" algn="just">
              <a:buFont typeface="Arial" panose="020B0604020202020204" pitchFamily="34" charset="0"/>
              <a:buChar char="•"/>
            </a:pPr>
            <a:r>
              <a:rPr lang="en-US" sz="1600" dirty="0" smtClean="0">
                <a:latin typeface="Century Gothic" panose="020B0502020202020204" pitchFamily="34" charset="0"/>
              </a:rPr>
              <a:t>SALIHIN will  grant student version SPS will unlimited license to be use during learning period and 1 year extended individual license (for those who sit for exam)</a:t>
            </a:r>
          </a:p>
          <a:p>
            <a:pPr marL="285750" indent="-285750" algn="just">
              <a:buFont typeface="Arial" panose="020B0604020202020204" pitchFamily="34" charset="0"/>
              <a:buChar char="•"/>
            </a:pPr>
            <a:r>
              <a:rPr lang="en-US" sz="1600" b="1" dirty="0" smtClean="0">
                <a:latin typeface="Century Gothic" panose="020B0502020202020204" pitchFamily="34" charset="0"/>
              </a:rPr>
              <a:t>Train the Trainer Program</a:t>
            </a:r>
          </a:p>
          <a:p>
            <a:pPr marL="742950" lvl="1" indent="-285750" algn="just">
              <a:buFont typeface="Arial" panose="020B0604020202020204" pitchFamily="34" charset="0"/>
              <a:buChar char="•"/>
            </a:pPr>
            <a:r>
              <a:rPr lang="en-US" sz="1600" dirty="0" smtClean="0">
                <a:latin typeface="Century Gothic" panose="020B0502020202020204" pitchFamily="34" charset="0"/>
              </a:rPr>
              <a:t>SAALIHIN will conduct 2 phase of training to each participating lecturers.</a:t>
            </a:r>
          </a:p>
          <a:p>
            <a:pPr marL="1200150" lvl="2" indent="-285750" algn="just">
              <a:buFont typeface="Arial" panose="020B0604020202020204" pitchFamily="34" charset="0"/>
              <a:buChar char="•"/>
            </a:pPr>
            <a:r>
              <a:rPr lang="en-US" sz="1600" dirty="0" smtClean="0">
                <a:latin typeface="Century Gothic" panose="020B0502020202020204" pitchFamily="34" charset="0"/>
              </a:rPr>
              <a:t>Phase 1: SPS full module training. Duration will be 2 days.</a:t>
            </a:r>
          </a:p>
          <a:p>
            <a:pPr marL="1200150" lvl="2" indent="-285750" algn="just">
              <a:buFont typeface="Arial" panose="020B0604020202020204" pitchFamily="34" charset="0"/>
              <a:buChar char="•"/>
            </a:pPr>
            <a:r>
              <a:rPr lang="en-US" sz="1600" dirty="0" smtClean="0">
                <a:latin typeface="Century Gothic" panose="020B0502020202020204" pitchFamily="34" charset="0"/>
              </a:rPr>
              <a:t>Phase 2:  SPS trouble shooting training. Duration will be 2 days.</a:t>
            </a:r>
          </a:p>
          <a:p>
            <a:pPr marL="742950" lvl="1" indent="-285750" algn="just">
              <a:buFont typeface="Arial" panose="020B0604020202020204" pitchFamily="34" charset="0"/>
              <a:buChar char="•"/>
            </a:pPr>
            <a:r>
              <a:rPr lang="en-US" sz="1600" dirty="0" smtClean="0">
                <a:latin typeface="Century Gothic" panose="020B0502020202020204" pitchFamily="34" charset="0"/>
              </a:rPr>
              <a:t>Shall lecturers need extra training, a series of small batch training will be conducted at our training room in Plaza </a:t>
            </a:r>
            <a:r>
              <a:rPr lang="en-US" sz="1600" dirty="0" err="1" smtClean="0">
                <a:latin typeface="Century Gothic" panose="020B0502020202020204" pitchFamily="34" charset="0"/>
              </a:rPr>
              <a:t>Sentral</a:t>
            </a:r>
            <a:r>
              <a:rPr lang="en-US" sz="1600" dirty="0" smtClean="0">
                <a:latin typeface="Century Gothic" panose="020B0502020202020204" pitchFamily="34" charset="0"/>
              </a:rPr>
              <a:t>, KL.</a:t>
            </a:r>
          </a:p>
        </p:txBody>
      </p:sp>
    </p:spTree>
    <p:extLst>
      <p:ext uri="{BB962C8B-B14F-4D97-AF65-F5344CB8AC3E}">
        <p14:creationId xmlns:p14="http://schemas.microsoft.com/office/powerpoint/2010/main" val="2893755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a:t>
            </a:r>
            <a:r>
              <a:rPr lang="en-US" sz="2000" dirty="0" smtClean="0">
                <a:solidFill>
                  <a:prstClr val="black"/>
                </a:solidFill>
                <a:latin typeface="Century Gothic" panose="020B0502020202020204" pitchFamily="34" charset="0"/>
              </a:rPr>
              <a:t>Set Up</a:t>
            </a:r>
            <a:endParaRPr lang="en-MY" sz="2000" dirty="0">
              <a:solidFill>
                <a:prstClr val="black"/>
              </a:solidFill>
              <a:latin typeface="Century Gothic" panose="020B0502020202020204" pitchFamily="34" charset="0"/>
            </a:endParaRPr>
          </a:p>
        </p:txBody>
      </p:sp>
      <p:sp>
        <p:nvSpPr>
          <p:cNvPr id="8" name="TextBox 7"/>
          <p:cNvSpPr txBox="1"/>
          <p:nvPr/>
        </p:nvSpPr>
        <p:spPr>
          <a:xfrm>
            <a:off x="457200" y="1302127"/>
            <a:ext cx="8153400" cy="4278094"/>
          </a:xfrm>
          <a:prstGeom prst="rect">
            <a:avLst/>
          </a:prstGeom>
          <a:noFill/>
        </p:spPr>
        <p:txBody>
          <a:bodyPr wrap="square" rtlCol="0">
            <a:spAutoFit/>
          </a:bodyPr>
          <a:lstStyle/>
          <a:p>
            <a:pPr marL="285750" indent="-285750" algn="just">
              <a:buFont typeface="Arial" panose="020B0604020202020204" pitchFamily="34" charset="0"/>
              <a:buChar char="•"/>
            </a:pPr>
            <a:r>
              <a:rPr lang="en-US" sz="1600" b="1" dirty="0" smtClean="0">
                <a:latin typeface="Century Gothic" panose="020B0502020202020204" pitchFamily="34" charset="0"/>
              </a:rPr>
              <a:t>Learning Process</a:t>
            </a:r>
          </a:p>
          <a:p>
            <a:pPr marL="742950" lvl="1" indent="-285750" algn="just">
              <a:buFont typeface="Arial" panose="020B0604020202020204" pitchFamily="34" charset="0"/>
              <a:buChar char="•"/>
            </a:pPr>
            <a:r>
              <a:rPr lang="en-US" sz="1600" dirty="0" smtClean="0">
                <a:latin typeface="Century Gothic" panose="020B0502020202020204" pitchFamily="34" charset="0"/>
              </a:rPr>
              <a:t>SPS will be fully utilized during the lab session to support related subject approved by </a:t>
            </a:r>
            <a:r>
              <a:rPr lang="en-US" sz="1600" dirty="0" err="1" smtClean="0">
                <a:latin typeface="Century Gothic" panose="020B0502020202020204" pitchFamily="34" charset="0"/>
              </a:rPr>
              <a:t>UiTM</a:t>
            </a:r>
            <a:r>
              <a:rPr lang="en-US" sz="1600" dirty="0" smtClean="0">
                <a:latin typeface="Century Gothic" panose="020B0502020202020204" pitchFamily="34" charset="0"/>
              </a:rPr>
              <a:t>. Our recommendations is to attached SPS with AIS based subject such as:</a:t>
            </a:r>
          </a:p>
          <a:p>
            <a:pPr marL="1200150" lvl="2" indent="-285750">
              <a:buFont typeface="Arial" panose="020B0604020202020204" pitchFamily="34" charset="0"/>
              <a:buChar char="•"/>
            </a:pPr>
            <a:r>
              <a:rPr lang="en-US" sz="1600" dirty="0">
                <a:solidFill>
                  <a:prstClr val="black"/>
                </a:solidFill>
                <a:latin typeface="Century Gothic" panose="020B0502020202020204" pitchFamily="34" charset="0"/>
              </a:rPr>
              <a:t>AIS 130 </a:t>
            </a:r>
            <a:r>
              <a:rPr lang="en-US" sz="1600" i="1" dirty="0">
                <a:solidFill>
                  <a:prstClr val="black"/>
                </a:solidFill>
                <a:latin typeface="Century Gothic" panose="020B0502020202020204" pitchFamily="34" charset="0"/>
              </a:rPr>
              <a:t>( Computers Applications &amp; Communications in Accounting).</a:t>
            </a:r>
          </a:p>
          <a:p>
            <a:pPr marL="1200150" lvl="2" indent="-285750">
              <a:buFont typeface="Arial" panose="020B0604020202020204" pitchFamily="34" charset="0"/>
              <a:buChar char="•"/>
            </a:pPr>
            <a:r>
              <a:rPr lang="en-US" sz="1600" dirty="0">
                <a:solidFill>
                  <a:prstClr val="black"/>
                </a:solidFill>
                <a:latin typeface="Century Gothic" panose="020B0502020202020204" pitchFamily="34" charset="0"/>
              </a:rPr>
              <a:t>AIS 210 </a:t>
            </a:r>
            <a:r>
              <a:rPr lang="en-US" sz="1600" i="1" dirty="0">
                <a:solidFill>
                  <a:prstClr val="black"/>
                </a:solidFill>
                <a:latin typeface="Century Gothic" panose="020B0502020202020204" pitchFamily="34" charset="0"/>
              </a:rPr>
              <a:t>(Computerized Accounting).</a:t>
            </a:r>
          </a:p>
          <a:p>
            <a:pPr marL="1200150" lvl="2" indent="-285750">
              <a:buFont typeface="Arial" panose="020B0604020202020204" pitchFamily="34" charset="0"/>
              <a:buChar char="•"/>
            </a:pPr>
            <a:r>
              <a:rPr lang="en-US" sz="1600" i="1" dirty="0">
                <a:solidFill>
                  <a:prstClr val="black"/>
                </a:solidFill>
                <a:latin typeface="Century Gothic" panose="020B0502020202020204" pitchFamily="34" charset="0"/>
              </a:rPr>
              <a:t>AIS 510 (Accounting Information System).</a:t>
            </a:r>
          </a:p>
          <a:p>
            <a:pPr marL="1200150" lvl="2" indent="-285750">
              <a:buFont typeface="Arial" panose="020B0604020202020204" pitchFamily="34" charset="0"/>
              <a:buChar char="•"/>
            </a:pPr>
            <a:r>
              <a:rPr lang="en-US" sz="1600" dirty="0">
                <a:solidFill>
                  <a:prstClr val="black"/>
                </a:solidFill>
                <a:latin typeface="Century Gothic" panose="020B0502020202020204" pitchFamily="34" charset="0"/>
              </a:rPr>
              <a:t>AIS630 </a:t>
            </a:r>
            <a:r>
              <a:rPr lang="en-US" sz="1600" i="1" dirty="0">
                <a:solidFill>
                  <a:prstClr val="black"/>
                </a:solidFill>
                <a:latin typeface="Century Gothic" panose="020B0502020202020204" pitchFamily="34" charset="0"/>
              </a:rPr>
              <a:t>(Accounting System Analysis  &amp; Design</a:t>
            </a:r>
            <a:r>
              <a:rPr lang="en-US" sz="1600" i="1" dirty="0" smtClean="0">
                <a:solidFill>
                  <a:prstClr val="black"/>
                </a:solidFill>
                <a:latin typeface="Century Gothic" panose="020B0502020202020204" pitchFamily="34" charset="0"/>
              </a:rPr>
              <a:t>).</a:t>
            </a:r>
          </a:p>
          <a:p>
            <a:pPr marL="742950" lvl="1" indent="-285750">
              <a:buFont typeface="Arial" panose="020B0604020202020204" pitchFamily="34" charset="0"/>
              <a:buChar char="•"/>
            </a:pPr>
            <a:r>
              <a:rPr lang="en-US" sz="1600" dirty="0" smtClean="0">
                <a:solidFill>
                  <a:prstClr val="black"/>
                </a:solidFill>
                <a:latin typeface="Century Gothic" panose="020B0502020202020204" pitchFamily="34" charset="0"/>
              </a:rPr>
              <a:t>Each student will be given attending certification.</a:t>
            </a:r>
            <a:endParaRPr lang="en-US" sz="1600" dirty="0">
              <a:solidFill>
                <a:prstClr val="black"/>
              </a:solidFill>
              <a:latin typeface="Century Gothic" panose="020B0502020202020204" pitchFamily="34" charset="0"/>
            </a:endParaRPr>
          </a:p>
          <a:p>
            <a:pPr marL="285750" indent="-285750" algn="just">
              <a:buFont typeface="Arial" panose="020B0604020202020204" pitchFamily="34" charset="0"/>
              <a:buChar char="•"/>
            </a:pPr>
            <a:r>
              <a:rPr lang="en-US" sz="1600" b="1" dirty="0" smtClean="0">
                <a:latin typeface="Century Gothic" panose="020B0502020202020204" pitchFamily="34" charset="0"/>
              </a:rPr>
              <a:t>Exam &amp; Certification</a:t>
            </a:r>
          </a:p>
          <a:p>
            <a:pPr marL="742950" lvl="1" indent="-285750" algn="just">
              <a:buFont typeface="Arial" panose="020B0604020202020204" pitchFamily="34" charset="0"/>
              <a:buChar char="•"/>
            </a:pPr>
            <a:r>
              <a:rPr lang="en-US" sz="1600" dirty="0" smtClean="0">
                <a:latin typeface="Century Gothic" panose="020B0502020202020204" pitchFamily="34" charset="0"/>
              </a:rPr>
              <a:t>For those who want to learn more and testify themselves on SPS, we will conduct an examination and extensive course. Course will be held in 2 weeks and 1 day for exam.</a:t>
            </a:r>
          </a:p>
          <a:p>
            <a:pPr marL="742950" lvl="1" indent="-285750" algn="just">
              <a:buFont typeface="Arial" panose="020B0604020202020204" pitchFamily="34" charset="0"/>
              <a:buChar char="•"/>
            </a:pPr>
            <a:r>
              <a:rPr lang="en-US" sz="1600" dirty="0" smtClean="0">
                <a:latin typeface="Century Gothic" panose="020B0502020202020204" pitchFamily="34" charset="0"/>
              </a:rPr>
              <a:t>On initial stage, we will conduct the </a:t>
            </a:r>
            <a:r>
              <a:rPr lang="en-US" sz="1600" dirty="0" err="1" smtClean="0">
                <a:latin typeface="Century Gothic" panose="020B0502020202020204" pitchFamily="34" charset="0"/>
              </a:rPr>
              <a:t>programme</a:t>
            </a:r>
            <a:r>
              <a:rPr lang="en-US" sz="1600" dirty="0" smtClean="0">
                <a:latin typeface="Century Gothic" panose="020B0502020202020204" pitchFamily="34" charset="0"/>
              </a:rPr>
              <a:t>. Later on, the </a:t>
            </a:r>
            <a:r>
              <a:rPr lang="en-US" sz="1600" dirty="0" err="1" smtClean="0">
                <a:latin typeface="Century Gothic" panose="020B0502020202020204" pitchFamily="34" charset="0"/>
              </a:rPr>
              <a:t>programme</a:t>
            </a:r>
            <a:r>
              <a:rPr lang="en-US" sz="1600" dirty="0" smtClean="0">
                <a:latin typeface="Century Gothic" panose="020B0502020202020204" pitchFamily="34" charset="0"/>
              </a:rPr>
              <a:t> will be handover to lecturer respectively.</a:t>
            </a:r>
            <a:endParaRPr lang="en-US" sz="1600" dirty="0" smtClean="0">
              <a:latin typeface="Century Gothic" panose="020B0502020202020204" pitchFamily="34" charset="0"/>
            </a:endParaRPr>
          </a:p>
          <a:p>
            <a:pPr marL="742950" lvl="1" indent="-285750" algn="just">
              <a:buFont typeface="Arial" panose="020B0604020202020204" pitchFamily="34" charset="0"/>
              <a:buChar char="•"/>
            </a:pPr>
            <a:r>
              <a:rPr lang="en-US" sz="1600" dirty="0" smtClean="0">
                <a:latin typeface="Century Gothic" panose="020B0502020202020204" pitchFamily="34" charset="0"/>
              </a:rPr>
              <a:t>Certification (attending &amp; pass) will be given to student respectively.</a:t>
            </a:r>
            <a:endParaRPr lang="en-US" sz="1600" dirty="0" smtClean="0">
              <a:latin typeface="Century Gothic" panose="020B0502020202020204" pitchFamily="34" charset="0"/>
            </a:endParaRPr>
          </a:p>
        </p:txBody>
      </p:sp>
    </p:spTree>
    <p:extLst>
      <p:ext uri="{BB962C8B-B14F-4D97-AF65-F5344CB8AC3E}">
        <p14:creationId xmlns:p14="http://schemas.microsoft.com/office/powerpoint/2010/main" val="35455653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a:t>
            </a:r>
            <a:r>
              <a:rPr lang="en-US" sz="2000" dirty="0" smtClean="0">
                <a:solidFill>
                  <a:prstClr val="black"/>
                </a:solidFill>
                <a:latin typeface="Century Gothic" panose="020B0502020202020204" pitchFamily="34" charset="0"/>
              </a:rPr>
              <a:t>Set Up</a:t>
            </a:r>
            <a:endParaRPr lang="en-MY" sz="2000" dirty="0">
              <a:solidFill>
                <a:prstClr val="black"/>
              </a:solidFill>
              <a:latin typeface="Century Gothic" panose="020B0502020202020204" pitchFamily="34" charset="0"/>
            </a:endParaRPr>
          </a:p>
        </p:txBody>
      </p:sp>
      <p:sp>
        <p:nvSpPr>
          <p:cNvPr id="8" name="TextBox 7"/>
          <p:cNvSpPr txBox="1"/>
          <p:nvPr/>
        </p:nvSpPr>
        <p:spPr>
          <a:xfrm>
            <a:off x="457200" y="1302127"/>
            <a:ext cx="8153400" cy="3539430"/>
          </a:xfrm>
          <a:prstGeom prst="rect">
            <a:avLst/>
          </a:prstGeom>
          <a:noFill/>
        </p:spPr>
        <p:txBody>
          <a:bodyPr wrap="square" rtlCol="0">
            <a:spAutoFit/>
          </a:bodyPr>
          <a:lstStyle/>
          <a:p>
            <a:pPr marL="285750" indent="-285750" algn="just">
              <a:buFont typeface="Arial" panose="020B0604020202020204" pitchFamily="34" charset="0"/>
              <a:buChar char="•"/>
            </a:pPr>
            <a:r>
              <a:rPr lang="en-US" sz="1600" b="1" dirty="0" smtClean="0">
                <a:latin typeface="Century Gothic" panose="020B0502020202020204" pitchFamily="34" charset="0"/>
              </a:rPr>
              <a:t>Cost &amp; Pricing</a:t>
            </a:r>
          </a:p>
          <a:p>
            <a:pPr marL="742950" lvl="1" indent="-285750" algn="just">
              <a:buFont typeface="Arial" panose="020B0604020202020204" pitchFamily="34" charset="0"/>
              <a:buChar char="•"/>
            </a:pPr>
            <a:r>
              <a:rPr lang="en-US" sz="1600" dirty="0" smtClean="0">
                <a:latin typeface="Century Gothic" panose="020B0502020202020204" pitchFamily="34" charset="0"/>
              </a:rPr>
              <a:t>Training</a:t>
            </a:r>
          </a:p>
          <a:p>
            <a:pPr marL="1200150" lvl="2" indent="-285750" algn="just">
              <a:buFont typeface="Arial" panose="020B0604020202020204" pitchFamily="34" charset="0"/>
              <a:buChar char="•"/>
            </a:pPr>
            <a:r>
              <a:rPr lang="en-US" sz="1600" dirty="0" smtClean="0">
                <a:latin typeface="Century Gothic" panose="020B0502020202020204" pitchFamily="34" charset="0"/>
              </a:rPr>
              <a:t>Cost of trainer to </a:t>
            </a:r>
            <a:r>
              <a:rPr lang="en-US" sz="1600" dirty="0" err="1" smtClean="0">
                <a:latin typeface="Century Gothic" panose="020B0502020202020204" pitchFamily="34" charset="0"/>
              </a:rPr>
              <a:t>tain</a:t>
            </a:r>
            <a:r>
              <a:rPr lang="en-US" sz="1600" dirty="0" smtClean="0">
                <a:latin typeface="Century Gothic" panose="020B0502020202020204" pitchFamily="34" charset="0"/>
              </a:rPr>
              <a:t> lecturers under “Train the Trainer </a:t>
            </a:r>
            <a:r>
              <a:rPr lang="en-US" sz="1600" dirty="0" err="1" smtClean="0">
                <a:latin typeface="Century Gothic" panose="020B0502020202020204" pitchFamily="34" charset="0"/>
              </a:rPr>
              <a:t>Programme</a:t>
            </a:r>
            <a:r>
              <a:rPr lang="en-US" sz="1600" dirty="0" smtClean="0">
                <a:latin typeface="Century Gothic" panose="020B0502020202020204" pitchFamily="34" charset="0"/>
              </a:rPr>
              <a:t>” will be </a:t>
            </a:r>
            <a:r>
              <a:rPr lang="en-US" sz="1600" dirty="0" err="1" smtClean="0">
                <a:latin typeface="Century Gothic" panose="020B0502020202020204" pitchFamily="34" charset="0"/>
              </a:rPr>
              <a:t>bourne</a:t>
            </a:r>
            <a:r>
              <a:rPr lang="en-US" sz="1600" dirty="0" smtClean="0">
                <a:latin typeface="Century Gothic" panose="020B0502020202020204" pitchFamily="34" charset="0"/>
              </a:rPr>
              <a:t> by us. </a:t>
            </a:r>
            <a:r>
              <a:rPr lang="en-US" sz="1600" dirty="0" err="1" smtClean="0">
                <a:latin typeface="Century Gothic" panose="020B0502020202020204" pitchFamily="34" charset="0"/>
              </a:rPr>
              <a:t>UiTM</a:t>
            </a:r>
            <a:r>
              <a:rPr lang="en-US" sz="1600" dirty="0" smtClean="0">
                <a:latin typeface="Century Gothic" panose="020B0502020202020204" pitchFamily="34" charset="0"/>
              </a:rPr>
              <a:t> need to provide training facilities.</a:t>
            </a:r>
          </a:p>
          <a:p>
            <a:pPr marL="1200150" lvl="2" indent="-285750" algn="just">
              <a:buFont typeface="Arial" panose="020B0604020202020204" pitchFamily="34" charset="0"/>
              <a:buChar char="•"/>
            </a:pPr>
            <a:r>
              <a:rPr lang="en-US" sz="1600" dirty="0" smtClean="0">
                <a:latin typeface="Century Gothic" panose="020B0502020202020204" pitchFamily="34" charset="0"/>
              </a:rPr>
              <a:t>Cost of training in Plaza </a:t>
            </a:r>
            <a:r>
              <a:rPr lang="en-US" sz="1600" dirty="0" err="1" smtClean="0">
                <a:latin typeface="Century Gothic" panose="020B0502020202020204" pitchFamily="34" charset="0"/>
              </a:rPr>
              <a:t>Sentral</a:t>
            </a:r>
            <a:r>
              <a:rPr lang="en-US" sz="1600" dirty="0" smtClean="0">
                <a:latin typeface="Century Gothic" panose="020B0502020202020204" pitchFamily="34" charset="0"/>
              </a:rPr>
              <a:t> for a small batch of </a:t>
            </a:r>
            <a:r>
              <a:rPr lang="en-US" sz="1600" dirty="0" err="1" smtClean="0">
                <a:latin typeface="Century Gothic" panose="020B0502020202020204" pitchFamily="34" charset="0"/>
              </a:rPr>
              <a:t>UiTM</a:t>
            </a:r>
            <a:r>
              <a:rPr lang="en-US" sz="1600" dirty="0" smtClean="0">
                <a:latin typeface="Century Gothic" panose="020B0502020202020204" pitchFamily="34" charset="0"/>
              </a:rPr>
              <a:t> lecturers will be </a:t>
            </a:r>
            <a:r>
              <a:rPr lang="en-US" sz="1600" dirty="0" err="1" smtClean="0">
                <a:latin typeface="Century Gothic" panose="020B0502020202020204" pitchFamily="34" charset="0"/>
              </a:rPr>
              <a:t>bourne</a:t>
            </a:r>
            <a:r>
              <a:rPr lang="en-US" sz="1600" dirty="0" smtClean="0">
                <a:latin typeface="Century Gothic" panose="020B0502020202020204" pitchFamily="34" charset="0"/>
              </a:rPr>
              <a:t> by SALIHIN vice versa.</a:t>
            </a:r>
          </a:p>
          <a:p>
            <a:pPr marL="742950" lvl="1" indent="-285750" algn="just">
              <a:buFont typeface="Arial" panose="020B0604020202020204" pitchFamily="34" charset="0"/>
              <a:buChar char="•"/>
            </a:pPr>
            <a:r>
              <a:rPr lang="en-US" sz="1600" dirty="0" smtClean="0">
                <a:latin typeface="Century Gothic" panose="020B0502020202020204" pitchFamily="34" charset="0"/>
              </a:rPr>
              <a:t>SPS Related </a:t>
            </a:r>
            <a:r>
              <a:rPr lang="en-US" sz="1600" dirty="0" smtClean="0">
                <a:latin typeface="Century Gothic" panose="020B0502020202020204" pitchFamily="34" charset="0"/>
              </a:rPr>
              <a:t>Materials</a:t>
            </a:r>
          </a:p>
          <a:p>
            <a:pPr marL="1200150" lvl="2" indent="-285750" algn="just">
              <a:buFont typeface="Arial" panose="020B0604020202020204" pitchFamily="34" charset="0"/>
              <a:buChar char="•"/>
            </a:pPr>
            <a:r>
              <a:rPr lang="en-US" sz="1600" dirty="0" smtClean="0">
                <a:latin typeface="Century Gothic" panose="020B0502020202020204" pitchFamily="34" charset="0"/>
              </a:rPr>
              <a:t>Student manual, student personal version (personal Laptop), extensive course &amp; examination will be provide separately to student at the cost RM68.00</a:t>
            </a:r>
          </a:p>
          <a:p>
            <a:pPr marL="742950" lvl="1" indent="-285750" algn="just">
              <a:buFont typeface="Arial" panose="020B0604020202020204" pitchFamily="34" charset="0"/>
              <a:buChar char="•"/>
            </a:pPr>
            <a:r>
              <a:rPr lang="en-US" sz="1600" dirty="0" smtClean="0">
                <a:latin typeface="Century Gothic" panose="020B0502020202020204" pitchFamily="34" charset="0"/>
              </a:rPr>
              <a:t>Target Launch</a:t>
            </a:r>
          </a:p>
          <a:p>
            <a:pPr marL="1200150" lvl="2" indent="-285750" algn="just">
              <a:buFont typeface="Arial" panose="020B0604020202020204" pitchFamily="34" charset="0"/>
              <a:buChar char="•"/>
            </a:pPr>
            <a:r>
              <a:rPr lang="en-US" sz="1600" dirty="0" smtClean="0">
                <a:latin typeface="Century Gothic" panose="020B0502020202020204" pitchFamily="34" charset="0"/>
              </a:rPr>
              <a:t>Semester II (June-Sep 2016)</a:t>
            </a:r>
          </a:p>
          <a:p>
            <a:pPr marL="1200150" lvl="2" indent="-285750" algn="just">
              <a:buFont typeface="Arial" panose="020B0604020202020204" pitchFamily="34" charset="0"/>
              <a:buChar char="•"/>
            </a:pPr>
            <a:r>
              <a:rPr lang="en-US" sz="1600" dirty="0" smtClean="0">
                <a:latin typeface="Century Gothic" panose="020B0502020202020204" pitchFamily="34" charset="0"/>
              </a:rPr>
              <a:t>Target Train the Trainer </a:t>
            </a:r>
            <a:r>
              <a:rPr lang="en-US" sz="1600" dirty="0" err="1" smtClean="0">
                <a:latin typeface="Century Gothic" panose="020B0502020202020204" pitchFamily="34" charset="0"/>
              </a:rPr>
              <a:t>Programme</a:t>
            </a:r>
            <a:r>
              <a:rPr lang="en-US" sz="1600" dirty="0" smtClean="0">
                <a:latin typeface="Century Gothic" panose="020B0502020202020204" pitchFamily="34" charset="0"/>
              </a:rPr>
              <a:t> – May 2016 </a:t>
            </a:r>
            <a:endParaRPr lang="en-US" sz="1600" dirty="0" smtClean="0">
              <a:latin typeface="Century Gothic" panose="020B0502020202020204" pitchFamily="34" charset="0"/>
            </a:endParaRPr>
          </a:p>
          <a:p>
            <a:pPr marL="742950" lvl="1" indent="-285750" algn="just">
              <a:buFont typeface="Arial" panose="020B0604020202020204" pitchFamily="34" charset="0"/>
              <a:buChar char="•"/>
            </a:pPr>
            <a:endParaRPr lang="en-US" sz="1600" dirty="0" smtClean="0">
              <a:latin typeface="Century Gothic" panose="020B0502020202020204" pitchFamily="34" charset="0"/>
            </a:endParaRPr>
          </a:p>
        </p:txBody>
      </p:sp>
    </p:spTree>
    <p:extLst>
      <p:ext uri="{BB962C8B-B14F-4D97-AF65-F5344CB8AC3E}">
        <p14:creationId xmlns:p14="http://schemas.microsoft.com/office/powerpoint/2010/main" val="18429618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47330" y="1447801"/>
            <a:ext cx="8043858" cy="1295400"/>
          </a:xfrm>
          <a:prstGeom prst="rect">
            <a:avLst/>
          </a:prstGeom>
          <a:noFill/>
          <a:ln>
            <a:noFill/>
          </a:ln>
        </p:spPr>
        <p:txBody>
          <a:bodyPr lIns="84392" tIns="42185" rIns="84392" bIns="42185" anchor="t" anchorCtr="0">
            <a:noAutofit/>
          </a:bodyPr>
          <a:lstStyle/>
          <a:p>
            <a:pPr marL="203200" indent="0">
              <a:buNone/>
            </a:pPr>
            <a:r>
              <a:rPr lang="ms-MY" dirty="0">
                <a:latin typeface="Calibri" panose="020F0502020204030204" pitchFamily="34" charset="0"/>
              </a:rPr>
              <a:t>At the end of the programme, we expected each graduates would be able to</a:t>
            </a:r>
            <a:r>
              <a:rPr lang="ms-MY" dirty="0" smtClean="0">
                <a:latin typeface="Calibri" panose="020F0502020204030204" pitchFamily="34" charset="0"/>
              </a:rPr>
              <a:t>:</a:t>
            </a:r>
          </a:p>
          <a:p>
            <a:pPr marL="203200" indent="0">
              <a:buNone/>
            </a:pPr>
            <a:endParaRPr lang="ms-MY" sz="500" dirty="0">
              <a:latin typeface="Calibri" panose="020F0502020204030204" pitchFamily="34" charset="0"/>
            </a:endParaRPr>
          </a:p>
          <a:p>
            <a:pPr marL="742950" lvl="1" indent="-285750">
              <a:buFont typeface="Arial" panose="020B0604020202020204" pitchFamily="34" charset="0"/>
              <a:buChar char="•"/>
            </a:pPr>
            <a:r>
              <a:rPr lang="en-MY" sz="1600" dirty="0" smtClean="0">
                <a:latin typeface="Calibri" panose="020F0502020204030204" pitchFamily="34" charset="0"/>
              </a:rPr>
              <a:t>Operate and utilize SPS Software (Install, configure &amp; operate).</a:t>
            </a:r>
            <a:endParaRPr lang="en-MY" sz="1600" dirty="0">
              <a:latin typeface="Calibri" panose="020F0502020204030204" pitchFamily="34" charset="0"/>
            </a:endParaRPr>
          </a:p>
          <a:p>
            <a:pPr marL="742950" lvl="1" indent="-285750">
              <a:buFont typeface="Arial" panose="020B0604020202020204" pitchFamily="34" charset="0"/>
              <a:buChar char="•"/>
            </a:pPr>
            <a:r>
              <a:rPr lang="en-US" sz="1600" dirty="0" smtClean="0">
                <a:latin typeface="Calibri" panose="020F0502020204030204" pitchFamily="34" charset="0"/>
              </a:rPr>
              <a:t>Provide consultation &amp; training on SPS.</a:t>
            </a:r>
          </a:p>
          <a:p>
            <a:pPr marL="285750" indent="-285750">
              <a:buFont typeface="Arial" panose="020B0604020202020204" pitchFamily="34" charset="0"/>
              <a:buChar char="•"/>
            </a:pPr>
            <a:endParaRPr lang="en-US" dirty="0">
              <a:latin typeface="Calibri" panose="020F0502020204030204" pitchFamily="34" charset="0"/>
            </a:endParaRPr>
          </a:p>
          <a:p>
            <a:endParaRPr lang="en-US" dirty="0" smtClean="0">
              <a:latin typeface="Calibri" panose="020F0502020204030204" pitchFamily="34" charset="0"/>
            </a:endParaRPr>
          </a:p>
          <a:p>
            <a:r>
              <a:rPr lang="en-US" dirty="0">
                <a:latin typeface="Calibri" panose="020F0502020204030204" pitchFamily="34" charset="0"/>
              </a:rPr>
              <a:t> </a:t>
            </a:r>
            <a:r>
              <a:rPr lang="en-US" dirty="0" smtClean="0">
                <a:latin typeface="Calibri" panose="020F0502020204030204" pitchFamily="34" charset="0"/>
              </a:rPr>
              <a:t> </a:t>
            </a:r>
            <a:endParaRPr lang="en-MY" dirty="0">
              <a:latin typeface="Calibri" panose="020F0502020204030204" pitchFamily="34" charset="0"/>
            </a:endParaRPr>
          </a:p>
        </p:txBody>
      </p:sp>
      <p:sp>
        <p:nvSpPr>
          <p:cNvPr id="9" name="Shape 288"/>
          <p:cNvSpPr txBox="1"/>
          <p:nvPr/>
        </p:nvSpPr>
        <p:spPr>
          <a:xfrm>
            <a:off x="547329" y="2667000"/>
            <a:ext cx="7998793" cy="2667000"/>
          </a:xfrm>
          <a:prstGeom prst="rect">
            <a:avLst/>
          </a:prstGeom>
          <a:noFill/>
          <a:ln>
            <a:noFill/>
          </a:ln>
        </p:spPr>
        <p:txBody>
          <a:bodyPr lIns="84392" tIns="42185" rIns="84392" bIns="42185" anchor="t" anchorCtr="0">
            <a:noAutofit/>
          </a:bodyPr>
          <a:lstStyle/>
          <a:p>
            <a:pPr marL="203200" indent="0">
              <a:buNone/>
            </a:pPr>
            <a:r>
              <a:rPr lang="ms-MY" dirty="0" smtClean="0">
                <a:latin typeface="Calibri" panose="020F0502020204030204" pitchFamily="34" charset="0"/>
              </a:rPr>
              <a:t>SALIHIN deliverables to partipated graduates:</a:t>
            </a:r>
          </a:p>
          <a:p>
            <a:pPr marL="203200" indent="0">
              <a:buNone/>
            </a:pPr>
            <a:endParaRPr lang="ms-MY" sz="500" dirty="0">
              <a:latin typeface="Calibri" panose="020F0502020204030204" pitchFamily="34" charset="0"/>
            </a:endParaRPr>
          </a:p>
          <a:p>
            <a:pPr marL="742950" lvl="1" indent="-285750">
              <a:buFont typeface="Arial" panose="020B0604020202020204" pitchFamily="34" charset="0"/>
              <a:buChar char="•"/>
            </a:pPr>
            <a:r>
              <a:rPr lang="en-MY" sz="1600" dirty="0" smtClean="0">
                <a:latin typeface="Calibri" panose="020F0502020204030204" pitchFamily="34" charset="0"/>
              </a:rPr>
              <a:t>SPS Certifications</a:t>
            </a:r>
          </a:p>
          <a:p>
            <a:pPr marL="1200150" lvl="2" indent="-285750">
              <a:buFont typeface="Arial" panose="020B0604020202020204" pitchFamily="34" charset="0"/>
              <a:buChar char="•"/>
            </a:pPr>
            <a:r>
              <a:rPr lang="en-US" sz="1400" dirty="0" smtClean="0">
                <a:latin typeface="Calibri" panose="020F0502020204030204" pitchFamily="34" charset="0"/>
              </a:rPr>
              <a:t>SPS Participation Certificate</a:t>
            </a:r>
          </a:p>
          <a:p>
            <a:pPr marL="1200150" lvl="2" indent="-285750">
              <a:buFont typeface="Arial" panose="020B0604020202020204" pitchFamily="34" charset="0"/>
              <a:buChar char="•"/>
            </a:pPr>
            <a:r>
              <a:rPr lang="en-US" sz="1400" dirty="0" smtClean="0">
                <a:latin typeface="Calibri" panose="020F0502020204030204" pitchFamily="34" charset="0"/>
              </a:rPr>
              <a:t>SPS Certified Engineer Certificate</a:t>
            </a:r>
          </a:p>
          <a:p>
            <a:pPr marL="1200150" lvl="2" indent="-285750">
              <a:buFont typeface="Arial" panose="020B0604020202020204" pitchFamily="34" charset="0"/>
              <a:buChar char="•"/>
            </a:pPr>
            <a:r>
              <a:rPr lang="en-US" sz="1400" dirty="0" smtClean="0">
                <a:latin typeface="Calibri" panose="020F0502020204030204" pitchFamily="34" charset="0"/>
              </a:rPr>
              <a:t>SPS Consultant Certificate</a:t>
            </a:r>
            <a:endParaRPr lang="en-MY" sz="1400" dirty="0">
              <a:latin typeface="Calibri" panose="020F0502020204030204" pitchFamily="34" charset="0"/>
            </a:endParaRPr>
          </a:p>
          <a:p>
            <a:pPr marL="742950" lvl="1" indent="-285750">
              <a:buFont typeface="Arial" panose="020B0604020202020204" pitchFamily="34" charset="0"/>
              <a:buChar char="•"/>
            </a:pPr>
            <a:r>
              <a:rPr lang="en-US" sz="1600" dirty="0" smtClean="0">
                <a:latin typeface="Calibri" panose="020F0502020204030204" pitchFamily="34" charset="0"/>
              </a:rPr>
              <a:t>1 Year Free SPS License</a:t>
            </a:r>
          </a:p>
          <a:p>
            <a:pPr marL="742950" lvl="1" indent="-285750">
              <a:buFont typeface="Arial" panose="020B0604020202020204" pitchFamily="34" charset="0"/>
              <a:buChar char="•"/>
            </a:pPr>
            <a:r>
              <a:rPr lang="en-US" sz="1600" dirty="0" smtClean="0">
                <a:latin typeface="Calibri" panose="020F0502020204030204" pitchFamily="34" charset="0"/>
              </a:rPr>
              <a:t>1 Year Free SPS Support Service</a:t>
            </a:r>
          </a:p>
          <a:p>
            <a:pPr marL="742950" lvl="1" indent="-285750">
              <a:buFont typeface="Arial" panose="020B0604020202020204" pitchFamily="34" charset="0"/>
              <a:buChar char="•"/>
            </a:pPr>
            <a:r>
              <a:rPr lang="en-US" sz="1600" dirty="0" smtClean="0">
                <a:latin typeface="Calibri" panose="020F0502020204030204" pitchFamily="34" charset="0"/>
              </a:rPr>
              <a:t>SPS Training Kits</a:t>
            </a:r>
          </a:p>
          <a:p>
            <a:pPr marL="1200150" lvl="2" indent="-285750">
              <a:buFont typeface="Arial" panose="020B0604020202020204" pitchFamily="34" charset="0"/>
              <a:buChar char="•"/>
            </a:pPr>
            <a:r>
              <a:rPr lang="en-US" sz="1400" dirty="0" smtClean="0">
                <a:latin typeface="Calibri" panose="020F0502020204030204" pitchFamily="34" charset="0"/>
              </a:rPr>
              <a:t>SPS Installer</a:t>
            </a:r>
          </a:p>
          <a:p>
            <a:pPr marL="1200150" lvl="2" indent="-285750">
              <a:buFont typeface="Arial" panose="020B0604020202020204" pitchFamily="34" charset="0"/>
              <a:buChar char="•"/>
            </a:pPr>
            <a:r>
              <a:rPr lang="en-US" sz="1400" dirty="0" smtClean="0">
                <a:latin typeface="Calibri" panose="020F0502020204030204" pitchFamily="34" charset="0"/>
              </a:rPr>
              <a:t>SPS Student Manual</a:t>
            </a:r>
          </a:p>
          <a:p>
            <a:pPr marL="1200150" lvl="2" indent="-285750">
              <a:buFont typeface="Arial" panose="020B0604020202020204" pitchFamily="34" charset="0"/>
              <a:buChar char="•"/>
            </a:pPr>
            <a:r>
              <a:rPr lang="en-US" sz="1400" dirty="0" smtClean="0">
                <a:latin typeface="Calibri" panose="020F0502020204030204" pitchFamily="34" charset="0"/>
              </a:rPr>
              <a:t>CD Interactive</a:t>
            </a:r>
          </a:p>
          <a:p>
            <a:pPr marL="285750" indent="-285750">
              <a:buFont typeface="Arial" panose="020B0604020202020204" pitchFamily="34" charset="0"/>
              <a:buChar char="•"/>
            </a:pPr>
            <a:endParaRPr lang="en-US" dirty="0">
              <a:latin typeface="Calibri" panose="020F0502020204030204" pitchFamily="34" charset="0"/>
            </a:endParaRPr>
          </a:p>
          <a:p>
            <a:endParaRPr lang="en-US" dirty="0" smtClean="0">
              <a:latin typeface="Calibri" panose="020F0502020204030204" pitchFamily="34" charset="0"/>
            </a:endParaRPr>
          </a:p>
          <a:p>
            <a:r>
              <a:rPr lang="en-US" dirty="0">
                <a:latin typeface="Calibri" panose="020F0502020204030204" pitchFamily="34" charset="0"/>
              </a:rPr>
              <a:t> </a:t>
            </a:r>
            <a:r>
              <a:rPr lang="en-US" dirty="0" smtClean="0">
                <a:latin typeface="Calibri" panose="020F0502020204030204" pitchFamily="34" charset="0"/>
              </a:rPr>
              <a:t> </a:t>
            </a:r>
            <a:endParaRPr lang="en-MY" dirty="0">
              <a:latin typeface="Calibri" panose="020F0502020204030204" pitchFamily="34" charset="0"/>
            </a:endParaRPr>
          </a:p>
        </p:txBody>
      </p:sp>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Expected Outcomes &amp; Deliverables </a:t>
            </a:r>
            <a:endParaRPr lang="en-MY" sz="2000" dirty="0">
              <a:solidFill>
                <a:prstClr val="black"/>
              </a:solidFill>
              <a:latin typeface="Century Gothic" panose="020B0502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743200"/>
            <a:ext cx="2438400" cy="3183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9203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3670</TotalTime>
  <Words>1038</Words>
  <Application>Microsoft Office PowerPoint</Application>
  <PresentationFormat>On-screen Show (4:3)</PresentationFormat>
  <Paragraphs>148</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Theme2</vt:lpstr>
      <vt:lpstr>PROPOSAL FOR STRATEGIC COLLABORATION IN LEARNING &amp; GRADUATE SKILLS ENHANCEMENT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SCG-IT</dc:creator>
  <cp:lastModifiedBy>User</cp:lastModifiedBy>
  <cp:revision>524</cp:revision>
  <dcterms:created xsi:type="dcterms:W3CDTF">2015-09-02T03:54:44Z</dcterms:created>
  <dcterms:modified xsi:type="dcterms:W3CDTF">2016-03-23T02:22:32Z</dcterms:modified>
</cp:coreProperties>
</file>