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9"/>
  </p:notesMasterIdLst>
  <p:handoutMasterIdLst>
    <p:handoutMasterId r:id="rId20"/>
  </p:handoutMasterIdLst>
  <p:sldIdLst>
    <p:sldId id="310" r:id="rId2"/>
    <p:sldId id="365" r:id="rId3"/>
    <p:sldId id="346" r:id="rId4"/>
    <p:sldId id="314" r:id="rId5"/>
    <p:sldId id="342" r:id="rId6"/>
    <p:sldId id="394" r:id="rId7"/>
    <p:sldId id="399" r:id="rId8"/>
    <p:sldId id="400" r:id="rId9"/>
    <p:sldId id="401" r:id="rId10"/>
    <p:sldId id="390" r:id="rId11"/>
    <p:sldId id="395" r:id="rId12"/>
    <p:sldId id="391" r:id="rId13"/>
    <p:sldId id="387" r:id="rId14"/>
    <p:sldId id="388" r:id="rId15"/>
    <p:sldId id="397" r:id="rId16"/>
    <p:sldId id="389" r:id="rId17"/>
    <p:sldId id="307" r:id="rId1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8" autoAdjust="0"/>
    <p:restoredTop sz="94660"/>
  </p:normalViewPr>
  <p:slideViewPr>
    <p:cSldViewPr>
      <p:cViewPr>
        <p:scale>
          <a:sx n="70" d="100"/>
          <a:sy n="70" d="100"/>
        </p:scale>
        <p:origin x="-1728" y="-180"/>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712" y="-7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F68C2-1480-4627-B267-6FA2823F4396}" type="doc">
      <dgm:prSet loTypeId="urn:microsoft.com/office/officeart/2005/8/layout/StepDownProcess" loCatId="process" qsTypeId="urn:microsoft.com/office/officeart/2005/8/quickstyle/simple4" qsCatId="simple" csTypeId="urn:microsoft.com/office/officeart/2005/8/colors/accent2_2" csCatId="accent2" phldr="1"/>
      <dgm:spPr/>
      <dgm:t>
        <a:bodyPr/>
        <a:lstStyle/>
        <a:p>
          <a:endParaRPr lang="en-MY"/>
        </a:p>
      </dgm:t>
    </dgm:pt>
    <dgm:pt modelId="{67F8D59F-8099-4DD0-897A-92A5209DAAE3}">
      <dgm:prSet phldrT="[Text]" custT="1"/>
      <dgm:spPr/>
      <dgm:t>
        <a:bodyPr/>
        <a:lstStyle/>
        <a:p>
          <a:r>
            <a:rPr lang="en-US" sz="1600" dirty="0" smtClean="0">
              <a:latin typeface="Century Gothic" panose="020B0502020202020204" pitchFamily="34" charset="0"/>
              <a:ea typeface="Calibri"/>
              <a:cs typeface="Calibri"/>
              <a:sym typeface="Calibri"/>
            </a:rPr>
            <a:t>CAPACITY BUILDING</a:t>
          </a:r>
          <a:endParaRPr lang="en-MY" sz="1600" dirty="0">
            <a:latin typeface="Century Gothic" panose="020B0502020202020204" pitchFamily="34" charset="0"/>
          </a:endParaRPr>
        </a:p>
      </dgm:t>
    </dgm:pt>
    <dgm:pt modelId="{8CEDF556-DDD0-41AA-BE9E-B7BBA15756A2}" type="parTrans" cxnId="{A6E84015-0BF0-412B-B9B4-A1AEE6FC8FC2}">
      <dgm:prSet/>
      <dgm:spPr/>
      <dgm:t>
        <a:bodyPr/>
        <a:lstStyle/>
        <a:p>
          <a:endParaRPr lang="en-MY" sz="1600">
            <a:latin typeface="Century Gothic" panose="020B0502020202020204" pitchFamily="34" charset="0"/>
          </a:endParaRPr>
        </a:p>
      </dgm:t>
    </dgm:pt>
    <dgm:pt modelId="{B2AB82DF-1A70-4245-B501-643AFAEFEA18}" type="sibTrans" cxnId="{A6E84015-0BF0-412B-B9B4-A1AEE6FC8FC2}">
      <dgm:prSet/>
      <dgm:spPr/>
      <dgm:t>
        <a:bodyPr/>
        <a:lstStyle/>
        <a:p>
          <a:endParaRPr lang="en-MY" sz="1600">
            <a:latin typeface="Century Gothic" panose="020B0502020202020204" pitchFamily="34" charset="0"/>
          </a:endParaRPr>
        </a:p>
      </dgm:t>
    </dgm:pt>
    <dgm:pt modelId="{42605E62-8CCC-4617-99CA-9BDCE3D451C1}">
      <dgm:prSet phldrT="[Text]" custT="1"/>
      <dgm:spPr/>
      <dgm:t>
        <a:bodyPr/>
        <a:lstStyle/>
        <a:p>
          <a:r>
            <a:rPr lang="en-US" sz="1600" dirty="0" smtClean="0">
              <a:latin typeface="Century Gothic" panose="020B0502020202020204" pitchFamily="34" charset="0"/>
              <a:ea typeface="Calibri"/>
              <a:cs typeface="Calibri"/>
              <a:sym typeface="Calibri"/>
            </a:rPr>
            <a:t>SKILLS ENHANCEMENT</a:t>
          </a:r>
          <a:endParaRPr lang="en-MY" sz="1600" dirty="0">
            <a:latin typeface="Century Gothic" panose="020B0502020202020204" pitchFamily="34" charset="0"/>
          </a:endParaRPr>
        </a:p>
      </dgm:t>
    </dgm:pt>
    <dgm:pt modelId="{D76D5CA5-82C2-4D30-BAB2-9BD7785486B9}" type="parTrans" cxnId="{856C302C-6125-48B2-A86E-B13FD9F144D0}">
      <dgm:prSet/>
      <dgm:spPr/>
      <dgm:t>
        <a:bodyPr/>
        <a:lstStyle/>
        <a:p>
          <a:endParaRPr lang="en-MY" sz="1600">
            <a:latin typeface="Century Gothic" panose="020B0502020202020204" pitchFamily="34" charset="0"/>
          </a:endParaRPr>
        </a:p>
      </dgm:t>
    </dgm:pt>
    <dgm:pt modelId="{76799B24-4394-4DF8-8D5D-223C7630E45C}" type="sibTrans" cxnId="{856C302C-6125-48B2-A86E-B13FD9F144D0}">
      <dgm:prSet/>
      <dgm:spPr/>
      <dgm:t>
        <a:bodyPr/>
        <a:lstStyle/>
        <a:p>
          <a:endParaRPr lang="en-MY" sz="1600">
            <a:latin typeface="Century Gothic" panose="020B0502020202020204" pitchFamily="34" charset="0"/>
          </a:endParaRPr>
        </a:p>
      </dgm:t>
    </dgm:pt>
    <dgm:pt modelId="{31C62D6B-C760-46AA-960F-D1D980247D97}">
      <dgm:prSet phldrT="[Text]" custT="1"/>
      <dgm:spPr/>
      <dgm:t>
        <a:bodyPr/>
        <a:lstStyle/>
        <a:p>
          <a:r>
            <a:rPr lang="en-US" sz="1600" dirty="0" smtClean="0">
              <a:latin typeface="Century Gothic" panose="020B0502020202020204" pitchFamily="34" charset="0"/>
              <a:ea typeface="Calibri"/>
              <a:cs typeface="Calibri"/>
              <a:sym typeface="Calibri"/>
            </a:rPr>
            <a:t>INDUSTRIAL</a:t>
          </a:r>
        </a:p>
        <a:p>
          <a:r>
            <a:rPr lang="en-US" sz="1600" dirty="0" smtClean="0">
              <a:latin typeface="Century Gothic" panose="020B0502020202020204" pitchFamily="34" charset="0"/>
              <a:sym typeface="Calibri"/>
            </a:rPr>
            <a:t>RELEVANCE</a:t>
          </a:r>
          <a:endParaRPr lang="en-MY" sz="1600" dirty="0">
            <a:latin typeface="Century Gothic" panose="020B0502020202020204" pitchFamily="34" charset="0"/>
          </a:endParaRPr>
        </a:p>
      </dgm:t>
    </dgm:pt>
    <dgm:pt modelId="{543DD264-87BB-4478-8136-10ECD2F697A1}" type="parTrans" cxnId="{996BEA35-13E3-40D1-8E08-B7C05072879C}">
      <dgm:prSet/>
      <dgm:spPr/>
      <dgm:t>
        <a:bodyPr/>
        <a:lstStyle/>
        <a:p>
          <a:endParaRPr lang="en-MY" sz="1600">
            <a:latin typeface="Century Gothic" panose="020B0502020202020204" pitchFamily="34" charset="0"/>
          </a:endParaRPr>
        </a:p>
      </dgm:t>
    </dgm:pt>
    <dgm:pt modelId="{5958E8D2-A4C5-4C22-866F-262322E69367}" type="sibTrans" cxnId="{996BEA35-13E3-40D1-8E08-B7C05072879C}">
      <dgm:prSet/>
      <dgm:spPr/>
      <dgm:t>
        <a:bodyPr/>
        <a:lstStyle/>
        <a:p>
          <a:endParaRPr lang="en-MY" sz="1600">
            <a:latin typeface="Century Gothic" panose="020B0502020202020204" pitchFamily="34" charset="0"/>
          </a:endParaRPr>
        </a:p>
      </dgm:t>
    </dgm:pt>
    <dgm:pt modelId="{B6F00676-1533-4974-827F-63452AD59366}" type="pres">
      <dgm:prSet presAssocID="{8CCF68C2-1480-4627-B267-6FA2823F4396}" presName="rootnode" presStyleCnt="0">
        <dgm:presLayoutVars>
          <dgm:chMax/>
          <dgm:chPref/>
          <dgm:dir/>
          <dgm:animLvl val="lvl"/>
        </dgm:presLayoutVars>
      </dgm:prSet>
      <dgm:spPr/>
      <dgm:t>
        <a:bodyPr/>
        <a:lstStyle/>
        <a:p>
          <a:endParaRPr lang="en-MY"/>
        </a:p>
      </dgm:t>
    </dgm:pt>
    <dgm:pt modelId="{B0E13E94-C008-4EE2-ABA2-65933D74F53A}" type="pres">
      <dgm:prSet presAssocID="{67F8D59F-8099-4DD0-897A-92A5209DAAE3}" presName="composite" presStyleCnt="0"/>
      <dgm:spPr/>
      <dgm:t>
        <a:bodyPr/>
        <a:lstStyle/>
        <a:p>
          <a:endParaRPr lang="en-MY"/>
        </a:p>
      </dgm:t>
    </dgm:pt>
    <dgm:pt modelId="{0096CC62-3618-4D4C-BA2C-9D82BF2F923A}" type="pres">
      <dgm:prSet presAssocID="{67F8D59F-8099-4DD0-897A-92A5209DAAE3}" presName="bentUpArrow1" presStyleLbl="alignImgPlace1" presStyleIdx="0" presStyleCnt="2" custLinFactNeighborX="11981" custLinFactNeighborY="3364"/>
      <dgm:spPr/>
      <dgm:t>
        <a:bodyPr/>
        <a:lstStyle/>
        <a:p>
          <a:endParaRPr lang="en-MY"/>
        </a:p>
      </dgm:t>
    </dgm:pt>
    <dgm:pt modelId="{CE76D86C-9A52-4EB5-A47C-DB52C8842610}" type="pres">
      <dgm:prSet presAssocID="{67F8D59F-8099-4DD0-897A-92A5209DAAE3}" presName="ParentText" presStyleLbl="node1" presStyleIdx="0" presStyleCnt="3" custLinFactNeighborX="-23376" custLinFactNeighborY="3902">
        <dgm:presLayoutVars>
          <dgm:chMax val="1"/>
          <dgm:chPref val="1"/>
          <dgm:bulletEnabled val="1"/>
        </dgm:presLayoutVars>
      </dgm:prSet>
      <dgm:spPr/>
      <dgm:t>
        <a:bodyPr/>
        <a:lstStyle/>
        <a:p>
          <a:endParaRPr lang="en-MY"/>
        </a:p>
      </dgm:t>
    </dgm:pt>
    <dgm:pt modelId="{C9152587-F524-4CEF-A9E8-75DEF38913A3}" type="pres">
      <dgm:prSet presAssocID="{67F8D59F-8099-4DD0-897A-92A5209DAAE3}" presName="ChildText" presStyleLbl="revTx" presStyleIdx="0" presStyleCnt="2" custScaleX="177516" custScaleY="103578" custLinFactNeighborX="37412" custLinFactNeighborY="2899">
        <dgm:presLayoutVars>
          <dgm:chMax val="0"/>
          <dgm:chPref val="0"/>
          <dgm:bulletEnabled val="1"/>
        </dgm:presLayoutVars>
      </dgm:prSet>
      <dgm:spPr/>
      <dgm:t>
        <a:bodyPr/>
        <a:lstStyle/>
        <a:p>
          <a:endParaRPr lang="en-MY"/>
        </a:p>
      </dgm:t>
    </dgm:pt>
    <dgm:pt modelId="{965B6A3E-A3A6-4B1A-B38D-E35232D49EC2}" type="pres">
      <dgm:prSet presAssocID="{B2AB82DF-1A70-4245-B501-643AFAEFEA18}" presName="sibTrans" presStyleCnt="0"/>
      <dgm:spPr/>
      <dgm:t>
        <a:bodyPr/>
        <a:lstStyle/>
        <a:p>
          <a:endParaRPr lang="en-MY"/>
        </a:p>
      </dgm:t>
    </dgm:pt>
    <dgm:pt modelId="{549B3276-5D68-464F-A6D5-D6C07F28D953}" type="pres">
      <dgm:prSet presAssocID="{42605E62-8CCC-4617-99CA-9BDCE3D451C1}" presName="composite" presStyleCnt="0"/>
      <dgm:spPr/>
      <dgm:t>
        <a:bodyPr/>
        <a:lstStyle/>
        <a:p>
          <a:endParaRPr lang="en-MY"/>
        </a:p>
      </dgm:t>
    </dgm:pt>
    <dgm:pt modelId="{C2276F1C-8CB6-407F-B12A-A0081376288B}" type="pres">
      <dgm:prSet presAssocID="{42605E62-8CCC-4617-99CA-9BDCE3D451C1}" presName="bentUpArrow1" presStyleLbl="alignImgPlace1" presStyleIdx="1" presStyleCnt="2" custLinFactNeighborX="28719" custLinFactNeighborY="1610"/>
      <dgm:spPr/>
      <dgm:t>
        <a:bodyPr/>
        <a:lstStyle/>
        <a:p>
          <a:endParaRPr lang="en-MY"/>
        </a:p>
      </dgm:t>
    </dgm:pt>
    <dgm:pt modelId="{5747BD0D-098C-4EF2-AAD0-871C1AFA4B9D}" type="pres">
      <dgm:prSet presAssocID="{42605E62-8CCC-4617-99CA-9BDCE3D451C1}" presName="ParentText" presStyleLbl="node1" presStyleIdx="1" presStyleCnt="3" custLinFactNeighborX="-8606" custLinFactNeighborY="17">
        <dgm:presLayoutVars>
          <dgm:chMax val="1"/>
          <dgm:chPref val="1"/>
          <dgm:bulletEnabled val="1"/>
        </dgm:presLayoutVars>
      </dgm:prSet>
      <dgm:spPr/>
      <dgm:t>
        <a:bodyPr/>
        <a:lstStyle/>
        <a:p>
          <a:endParaRPr lang="en-MY"/>
        </a:p>
      </dgm:t>
    </dgm:pt>
    <dgm:pt modelId="{612A9C02-FFCC-4CE5-AAE7-5CF440DB60E5}" type="pres">
      <dgm:prSet presAssocID="{42605E62-8CCC-4617-99CA-9BDCE3D451C1}" presName="ChildText" presStyleLbl="revTx" presStyleIdx="1" presStyleCnt="2" custScaleX="185581" custLinFactNeighborX="48898" custLinFactNeighborY="-785">
        <dgm:presLayoutVars>
          <dgm:chMax val="0"/>
          <dgm:chPref val="0"/>
          <dgm:bulletEnabled val="1"/>
        </dgm:presLayoutVars>
      </dgm:prSet>
      <dgm:spPr/>
      <dgm:t>
        <a:bodyPr/>
        <a:lstStyle/>
        <a:p>
          <a:endParaRPr lang="en-MY"/>
        </a:p>
      </dgm:t>
    </dgm:pt>
    <dgm:pt modelId="{0ED5480D-8AD2-4BE0-9B26-2C28349AFFB0}" type="pres">
      <dgm:prSet presAssocID="{76799B24-4394-4DF8-8D5D-223C7630E45C}" presName="sibTrans" presStyleCnt="0"/>
      <dgm:spPr/>
      <dgm:t>
        <a:bodyPr/>
        <a:lstStyle/>
        <a:p>
          <a:endParaRPr lang="en-MY"/>
        </a:p>
      </dgm:t>
    </dgm:pt>
    <dgm:pt modelId="{FDCA67E1-2D7A-4357-BCDA-53D48F830A14}" type="pres">
      <dgm:prSet presAssocID="{31C62D6B-C760-46AA-960F-D1D980247D97}" presName="composite" presStyleCnt="0"/>
      <dgm:spPr/>
      <dgm:t>
        <a:bodyPr/>
        <a:lstStyle/>
        <a:p>
          <a:endParaRPr lang="en-MY"/>
        </a:p>
      </dgm:t>
    </dgm:pt>
    <dgm:pt modelId="{132B1CAC-0393-42A9-A16E-44E96B95086D}" type="pres">
      <dgm:prSet presAssocID="{31C62D6B-C760-46AA-960F-D1D980247D97}" presName="ParentText" presStyleLbl="node1" presStyleIdx="2" presStyleCnt="3" custLinFactNeighborX="1474" custLinFactNeighborY="3574">
        <dgm:presLayoutVars>
          <dgm:chMax val="1"/>
          <dgm:chPref val="1"/>
          <dgm:bulletEnabled val="1"/>
        </dgm:presLayoutVars>
      </dgm:prSet>
      <dgm:spPr/>
      <dgm:t>
        <a:bodyPr/>
        <a:lstStyle/>
        <a:p>
          <a:endParaRPr lang="en-MY"/>
        </a:p>
      </dgm:t>
    </dgm:pt>
  </dgm:ptLst>
  <dgm:cxnLst>
    <dgm:cxn modelId="{856C302C-6125-48B2-A86E-B13FD9F144D0}" srcId="{8CCF68C2-1480-4627-B267-6FA2823F4396}" destId="{42605E62-8CCC-4617-99CA-9BDCE3D451C1}" srcOrd="1" destOrd="0" parTransId="{D76D5CA5-82C2-4D30-BAB2-9BD7785486B9}" sibTransId="{76799B24-4394-4DF8-8D5D-223C7630E45C}"/>
    <dgm:cxn modelId="{AB08F194-6E51-4867-9B90-9F88207C2C65}" type="presOf" srcId="{8CCF68C2-1480-4627-B267-6FA2823F4396}" destId="{B6F00676-1533-4974-827F-63452AD59366}" srcOrd="0" destOrd="0" presId="urn:microsoft.com/office/officeart/2005/8/layout/StepDownProcess"/>
    <dgm:cxn modelId="{3CDA8B98-0967-49E3-851B-C1BA52A4E8C1}" type="presOf" srcId="{67F8D59F-8099-4DD0-897A-92A5209DAAE3}" destId="{CE76D86C-9A52-4EB5-A47C-DB52C8842610}" srcOrd="0" destOrd="0" presId="urn:microsoft.com/office/officeart/2005/8/layout/StepDownProcess"/>
    <dgm:cxn modelId="{A6E84015-0BF0-412B-B9B4-A1AEE6FC8FC2}" srcId="{8CCF68C2-1480-4627-B267-6FA2823F4396}" destId="{67F8D59F-8099-4DD0-897A-92A5209DAAE3}" srcOrd="0" destOrd="0" parTransId="{8CEDF556-DDD0-41AA-BE9E-B7BBA15756A2}" sibTransId="{B2AB82DF-1A70-4245-B501-643AFAEFEA18}"/>
    <dgm:cxn modelId="{5FE0A6D6-441C-468E-B8EC-492AA35745D5}" type="presOf" srcId="{42605E62-8CCC-4617-99CA-9BDCE3D451C1}" destId="{5747BD0D-098C-4EF2-AAD0-871C1AFA4B9D}" srcOrd="0" destOrd="0" presId="urn:microsoft.com/office/officeart/2005/8/layout/StepDownProcess"/>
    <dgm:cxn modelId="{49B45B1C-9864-482F-BCE9-F052A8947431}" type="presOf" srcId="{31C62D6B-C760-46AA-960F-D1D980247D97}" destId="{132B1CAC-0393-42A9-A16E-44E96B95086D}" srcOrd="0" destOrd="0" presId="urn:microsoft.com/office/officeart/2005/8/layout/StepDownProcess"/>
    <dgm:cxn modelId="{996BEA35-13E3-40D1-8E08-B7C05072879C}" srcId="{8CCF68C2-1480-4627-B267-6FA2823F4396}" destId="{31C62D6B-C760-46AA-960F-D1D980247D97}" srcOrd="2" destOrd="0" parTransId="{543DD264-87BB-4478-8136-10ECD2F697A1}" sibTransId="{5958E8D2-A4C5-4C22-866F-262322E69367}"/>
    <dgm:cxn modelId="{7FFC1AF4-0942-4564-8D1B-E2FC7DCB891E}" type="presParOf" srcId="{B6F00676-1533-4974-827F-63452AD59366}" destId="{B0E13E94-C008-4EE2-ABA2-65933D74F53A}" srcOrd="0" destOrd="0" presId="urn:microsoft.com/office/officeart/2005/8/layout/StepDownProcess"/>
    <dgm:cxn modelId="{4BBF106A-FBBF-40AC-9098-0337FB54F65D}" type="presParOf" srcId="{B0E13E94-C008-4EE2-ABA2-65933D74F53A}" destId="{0096CC62-3618-4D4C-BA2C-9D82BF2F923A}" srcOrd="0" destOrd="0" presId="urn:microsoft.com/office/officeart/2005/8/layout/StepDownProcess"/>
    <dgm:cxn modelId="{4DB5A773-099A-4134-97C4-DBFD3324AF8C}" type="presParOf" srcId="{B0E13E94-C008-4EE2-ABA2-65933D74F53A}" destId="{CE76D86C-9A52-4EB5-A47C-DB52C8842610}" srcOrd="1" destOrd="0" presId="urn:microsoft.com/office/officeart/2005/8/layout/StepDownProcess"/>
    <dgm:cxn modelId="{B27EE465-8EEE-4E2F-ADC9-87FB25E35900}" type="presParOf" srcId="{B0E13E94-C008-4EE2-ABA2-65933D74F53A}" destId="{C9152587-F524-4CEF-A9E8-75DEF38913A3}" srcOrd="2" destOrd="0" presId="urn:microsoft.com/office/officeart/2005/8/layout/StepDownProcess"/>
    <dgm:cxn modelId="{0986B0CF-3715-436D-8869-B2E7519BA0B7}" type="presParOf" srcId="{B6F00676-1533-4974-827F-63452AD59366}" destId="{965B6A3E-A3A6-4B1A-B38D-E35232D49EC2}" srcOrd="1" destOrd="0" presId="urn:microsoft.com/office/officeart/2005/8/layout/StepDownProcess"/>
    <dgm:cxn modelId="{C33654AE-AC12-44FA-8547-C57CAE0CC3F8}" type="presParOf" srcId="{B6F00676-1533-4974-827F-63452AD59366}" destId="{549B3276-5D68-464F-A6D5-D6C07F28D953}" srcOrd="2" destOrd="0" presId="urn:microsoft.com/office/officeart/2005/8/layout/StepDownProcess"/>
    <dgm:cxn modelId="{FA2E5C0C-B281-4DC2-8D6F-DF4CD0DFB0D5}" type="presParOf" srcId="{549B3276-5D68-464F-A6D5-D6C07F28D953}" destId="{C2276F1C-8CB6-407F-B12A-A0081376288B}" srcOrd="0" destOrd="0" presId="urn:microsoft.com/office/officeart/2005/8/layout/StepDownProcess"/>
    <dgm:cxn modelId="{E1669CF3-00C1-4057-A189-649B66631E0F}" type="presParOf" srcId="{549B3276-5D68-464F-A6D5-D6C07F28D953}" destId="{5747BD0D-098C-4EF2-AAD0-871C1AFA4B9D}" srcOrd="1" destOrd="0" presId="urn:microsoft.com/office/officeart/2005/8/layout/StepDownProcess"/>
    <dgm:cxn modelId="{EA1FF298-3350-4514-96FE-D1169181F0DE}" type="presParOf" srcId="{549B3276-5D68-464F-A6D5-D6C07F28D953}" destId="{612A9C02-FFCC-4CE5-AAE7-5CF440DB60E5}" srcOrd="2" destOrd="0" presId="urn:microsoft.com/office/officeart/2005/8/layout/StepDownProcess"/>
    <dgm:cxn modelId="{E3783606-5D42-4BE8-A010-2C45CE09E417}" type="presParOf" srcId="{B6F00676-1533-4974-827F-63452AD59366}" destId="{0ED5480D-8AD2-4BE0-9B26-2C28349AFFB0}" srcOrd="3" destOrd="0" presId="urn:microsoft.com/office/officeart/2005/8/layout/StepDownProcess"/>
    <dgm:cxn modelId="{335EE82F-CEBC-46F2-B2B6-6EF0B2FFC928}" type="presParOf" srcId="{B6F00676-1533-4974-827F-63452AD59366}" destId="{FDCA67E1-2D7A-4357-BCDA-53D48F830A14}" srcOrd="4" destOrd="0" presId="urn:microsoft.com/office/officeart/2005/8/layout/StepDownProcess"/>
    <dgm:cxn modelId="{3A64F684-1ACD-4F3A-BDDE-F7DF676652A7}" type="presParOf" srcId="{FDCA67E1-2D7A-4357-BCDA-53D48F830A14}" destId="{132B1CAC-0393-42A9-A16E-44E96B95086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B43E1C-69CA-46E5-89C7-AE3D318864F8}" type="doc">
      <dgm:prSet loTypeId="urn:microsoft.com/office/officeart/2005/8/layout/hierarchy3" loCatId="list" qsTypeId="urn:microsoft.com/office/officeart/2005/8/quickstyle/simple4" qsCatId="simple" csTypeId="urn:microsoft.com/office/officeart/2005/8/colors/accent2_2" csCatId="accent2" phldr="1"/>
      <dgm:spPr/>
      <dgm:t>
        <a:bodyPr/>
        <a:lstStyle/>
        <a:p>
          <a:endParaRPr lang="en-MY"/>
        </a:p>
      </dgm:t>
    </dgm:pt>
    <dgm:pt modelId="{90776EC7-850B-4A6B-9CAA-E91FBBC8CD1E}">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500" dirty="0" smtClean="0">
              <a:latin typeface="+mn-lt"/>
            </a:rPr>
            <a:t>Integrated SPS Course</a:t>
          </a:r>
        </a:p>
        <a:p>
          <a:r>
            <a:rPr lang="en-US" sz="2500" dirty="0" smtClean="0">
              <a:latin typeface="+mn-lt"/>
            </a:rPr>
            <a:t>(Accounting Information System)</a:t>
          </a:r>
          <a:endParaRPr lang="en-MY" sz="2500" dirty="0">
            <a:latin typeface="+mn-lt"/>
          </a:endParaRPr>
        </a:p>
      </dgm:t>
    </dgm:pt>
    <dgm:pt modelId="{4C19E73E-C6DB-461B-A3A2-E62675B43A88}" type="parTrans" cxnId="{1252947E-815B-418E-AD4D-3906A83DC6F0}">
      <dgm:prSet/>
      <dgm:spPr/>
      <dgm:t>
        <a:bodyPr/>
        <a:lstStyle/>
        <a:p>
          <a:endParaRPr lang="en-MY"/>
        </a:p>
      </dgm:t>
    </dgm:pt>
    <dgm:pt modelId="{4572F2FB-71EC-4CF9-82F0-42873924B6E3}" type="sibTrans" cxnId="{1252947E-815B-418E-AD4D-3906A83DC6F0}">
      <dgm:prSet/>
      <dgm:spPr/>
      <dgm:t>
        <a:bodyPr/>
        <a:lstStyle/>
        <a:p>
          <a:endParaRPr lang="en-MY"/>
        </a:p>
      </dgm:t>
    </dgm:pt>
    <dgm:pt modelId="{EEF09BBD-47C6-4969-980C-23579381C29F}">
      <dgm:prSet/>
      <dgm:spPr/>
      <dgm:t>
        <a:bodyPr/>
        <a:lstStyle/>
        <a:p>
          <a:r>
            <a:rPr lang="en-US" b="1" dirty="0" smtClean="0"/>
            <a:t>Part of Learning Tools</a:t>
          </a:r>
          <a:endParaRPr lang="en-US" dirty="0">
            <a:latin typeface="Calibri" panose="020F0502020204030204" pitchFamily="34" charset="0"/>
          </a:endParaRPr>
        </a:p>
      </dgm:t>
    </dgm:pt>
    <dgm:pt modelId="{5037522F-ACA4-4080-BBFE-F94B5C939879}" type="parTrans" cxnId="{D4977073-E6C4-408E-872A-D5C827472CDE}">
      <dgm:prSet/>
      <dgm:spPr/>
      <dgm:t>
        <a:bodyPr/>
        <a:lstStyle/>
        <a:p>
          <a:endParaRPr lang="en-MY"/>
        </a:p>
      </dgm:t>
    </dgm:pt>
    <dgm:pt modelId="{9399A8F6-EF23-4F07-9374-2AA3E34FEF22}" type="sibTrans" cxnId="{D4977073-E6C4-408E-872A-D5C827472CDE}">
      <dgm:prSet/>
      <dgm:spPr/>
      <dgm:t>
        <a:bodyPr/>
        <a:lstStyle/>
        <a:p>
          <a:endParaRPr lang="en-MY"/>
        </a:p>
      </dgm:t>
    </dgm:pt>
    <dgm:pt modelId="{3D2F721D-FC84-4F30-AA36-623D1B629EDA}" type="pres">
      <dgm:prSet presAssocID="{5DB43E1C-69CA-46E5-89C7-AE3D318864F8}" presName="diagram" presStyleCnt="0">
        <dgm:presLayoutVars>
          <dgm:chPref val="1"/>
          <dgm:dir/>
          <dgm:animOne val="branch"/>
          <dgm:animLvl val="lvl"/>
          <dgm:resizeHandles/>
        </dgm:presLayoutVars>
      </dgm:prSet>
      <dgm:spPr/>
      <dgm:t>
        <a:bodyPr/>
        <a:lstStyle/>
        <a:p>
          <a:endParaRPr lang="en-MY"/>
        </a:p>
      </dgm:t>
    </dgm:pt>
    <dgm:pt modelId="{55C54AD0-7FD3-495D-BA3D-CB273A7D8F5A}" type="pres">
      <dgm:prSet presAssocID="{90776EC7-850B-4A6B-9CAA-E91FBBC8CD1E}" presName="root" presStyleCnt="0"/>
      <dgm:spPr/>
      <dgm:t>
        <a:bodyPr/>
        <a:lstStyle/>
        <a:p>
          <a:endParaRPr lang="en-MY"/>
        </a:p>
      </dgm:t>
    </dgm:pt>
    <dgm:pt modelId="{E930D4AB-4EB9-45F2-AD0E-E6AFAB4B4F54}" type="pres">
      <dgm:prSet presAssocID="{90776EC7-850B-4A6B-9CAA-E91FBBC8CD1E}" presName="rootComposite" presStyleCnt="0"/>
      <dgm:spPr/>
      <dgm:t>
        <a:bodyPr/>
        <a:lstStyle/>
        <a:p>
          <a:endParaRPr lang="en-MY"/>
        </a:p>
      </dgm:t>
    </dgm:pt>
    <dgm:pt modelId="{929C0EAD-81F1-49F4-B35E-A7255BB52930}" type="pres">
      <dgm:prSet presAssocID="{90776EC7-850B-4A6B-9CAA-E91FBBC8CD1E}" presName="rootText" presStyleLbl="node1" presStyleIdx="0" presStyleCnt="1" custScaleX="172010" custLinFactNeighborX="-5418" custLinFactNeighborY="14571"/>
      <dgm:spPr/>
      <dgm:t>
        <a:bodyPr/>
        <a:lstStyle/>
        <a:p>
          <a:endParaRPr lang="en-MY"/>
        </a:p>
      </dgm:t>
    </dgm:pt>
    <dgm:pt modelId="{0F39A9CB-7799-4A9B-A6A9-52E6CF429449}" type="pres">
      <dgm:prSet presAssocID="{90776EC7-850B-4A6B-9CAA-E91FBBC8CD1E}" presName="rootConnector" presStyleLbl="node1" presStyleIdx="0" presStyleCnt="1"/>
      <dgm:spPr/>
      <dgm:t>
        <a:bodyPr/>
        <a:lstStyle/>
        <a:p>
          <a:endParaRPr lang="en-MY"/>
        </a:p>
      </dgm:t>
    </dgm:pt>
    <dgm:pt modelId="{7CC02D02-2FCA-43E0-AB44-0868B8A762FC}" type="pres">
      <dgm:prSet presAssocID="{90776EC7-850B-4A6B-9CAA-E91FBBC8CD1E}" presName="childShape" presStyleCnt="0"/>
      <dgm:spPr/>
      <dgm:t>
        <a:bodyPr/>
        <a:lstStyle/>
        <a:p>
          <a:endParaRPr lang="en-MY"/>
        </a:p>
      </dgm:t>
    </dgm:pt>
    <dgm:pt modelId="{59577929-3C93-42CB-97A8-5BCD85F38058}" type="pres">
      <dgm:prSet presAssocID="{5037522F-ACA4-4080-BBFE-F94B5C939879}" presName="Name13" presStyleLbl="parChTrans1D2" presStyleIdx="0" presStyleCnt="1"/>
      <dgm:spPr/>
      <dgm:t>
        <a:bodyPr/>
        <a:lstStyle/>
        <a:p>
          <a:endParaRPr lang="en-MY"/>
        </a:p>
      </dgm:t>
    </dgm:pt>
    <dgm:pt modelId="{9B361662-9DDF-4D8D-90BF-CDED4596A9A9}" type="pres">
      <dgm:prSet presAssocID="{EEF09BBD-47C6-4969-980C-23579381C29F}" presName="childText" presStyleLbl="bgAcc1" presStyleIdx="0" presStyleCnt="1">
        <dgm:presLayoutVars>
          <dgm:bulletEnabled val="1"/>
        </dgm:presLayoutVars>
      </dgm:prSet>
      <dgm:spPr/>
      <dgm:t>
        <a:bodyPr/>
        <a:lstStyle/>
        <a:p>
          <a:endParaRPr lang="en-MY"/>
        </a:p>
      </dgm:t>
    </dgm:pt>
  </dgm:ptLst>
  <dgm:cxnLst>
    <dgm:cxn modelId="{D4977073-E6C4-408E-872A-D5C827472CDE}" srcId="{90776EC7-850B-4A6B-9CAA-E91FBBC8CD1E}" destId="{EEF09BBD-47C6-4969-980C-23579381C29F}" srcOrd="0" destOrd="0" parTransId="{5037522F-ACA4-4080-BBFE-F94B5C939879}" sibTransId="{9399A8F6-EF23-4F07-9374-2AA3E34FEF22}"/>
    <dgm:cxn modelId="{246069DC-C4C9-4587-B553-919FE144031F}" type="presOf" srcId="{5DB43E1C-69CA-46E5-89C7-AE3D318864F8}" destId="{3D2F721D-FC84-4F30-AA36-623D1B629EDA}" srcOrd="0" destOrd="0" presId="urn:microsoft.com/office/officeart/2005/8/layout/hierarchy3"/>
    <dgm:cxn modelId="{B89DF5F4-83ED-4C20-A8DD-C01F2A1483DB}" type="presOf" srcId="{90776EC7-850B-4A6B-9CAA-E91FBBC8CD1E}" destId="{0F39A9CB-7799-4A9B-A6A9-52E6CF429449}" srcOrd="1" destOrd="0" presId="urn:microsoft.com/office/officeart/2005/8/layout/hierarchy3"/>
    <dgm:cxn modelId="{96F1C377-24A8-44BA-A13D-3FB6E5213898}" type="presOf" srcId="{5037522F-ACA4-4080-BBFE-F94B5C939879}" destId="{59577929-3C93-42CB-97A8-5BCD85F38058}" srcOrd="0" destOrd="0" presId="urn:microsoft.com/office/officeart/2005/8/layout/hierarchy3"/>
    <dgm:cxn modelId="{C23E49ED-2440-43F4-9C40-64CC06B4FD6E}" type="presOf" srcId="{EEF09BBD-47C6-4969-980C-23579381C29F}" destId="{9B361662-9DDF-4D8D-90BF-CDED4596A9A9}" srcOrd="0" destOrd="0" presId="urn:microsoft.com/office/officeart/2005/8/layout/hierarchy3"/>
    <dgm:cxn modelId="{9C28A88B-0CA5-4940-83C1-FD24AE04BA61}" type="presOf" srcId="{90776EC7-850B-4A6B-9CAA-E91FBBC8CD1E}" destId="{929C0EAD-81F1-49F4-B35E-A7255BB52930}" srcOrd="0" destOrd="0" presId="urn:microsoft.com/office/officeart/2005/8/layout/hierarchy3"/>
    <dgm:cxn modelId="{1252947E-815B-418E-AD4D-3906A83DC6F0}" srcId="{5DB43E1C-69CA-46E5-89C7-AE3D318864F8}" destId="{90776EC7-850B-4A6B-9CAA-E91FBBC8CD1E}" srcOrd="0" destOrd="0" parTransId="{4C19E73E-C6DB-461B-A3A2-E62675B43A88}" sibTransId="{4572F2FB-71EC-4CF9-82F0-42873924B6E3}"/>
    <dgm:cxn modelId="{482CC014-64B4-43D8-8CCA-F16D7ABA80D2}" type="presParOf" srcId="{3D2F721D-FC84-4F30-AA36-623D1B629EDA}" destId="{55C54AD0-7FD3-495D-BA3D-CB273A7D8F5A}" srcOrd="0" destOrd="0" presId="urn:microsoft.com/office/officeart/2005/8/layout/hierarchy3"/>
    <dgm:cxn modelId="{279E6CD0-7498-4D08-9466-5A22AC7271AC}" type="presParOf" srcId="{55C54AD0-7FD3-495D-BA3D-CB273A7D8F5A}" destId="{E930D4AB-4EB9-45F2-AD0E-E6AFAB4B4F54}" srcOrd="0" destOrd="0" presId="urn:microsoft.com/office/officeart/2005/8/layout/hierarchy3"/>
    <dgm:cxn modelId="{F7BE2269-3FD5-484A-9622-687CD9E10C93}" type="presParOf" srcId="{E930D4AB-4EB9-45F2-AD0E-E6AFAB4B4F54}" destId="{929C0EAD-81F1-49F4-B35E-A7255BB52930}" srcOrd="0" destOrd="0" presId="urn:microsoft.com/office/officeart/2005/8/layout/hierarchy3"/>
    <dgm:cxn modelId="{421746A7-277F-40BF-AFBF-EB6C725FE063}" type="presParOf" srcId="{E930D4AB-4EB9-45F2-AD0E-E6AFAB4B4F54}" destId="{0F39A9CB-7799-4A9B-A6A9-52E6CF429449}" srcOrd="1" destOrd="0" presId="urn:microsoft.com/office/officeart/2005/8/layout/hierarchy3"/>
    <dgm:cxn modelId="{BE44C00B-53BF-4712-A463-2AB2CF0543F5}" type="presParOf" srcId="{55C54AD0-7FD3-495D-BA3D-CB273A7D8F5A}" destId="{7CC02D02-2FCA-43E0-AB44-0868B8A762FC}" srcOrd="1" destOrd="0" presId="urn:microsoft.com/office/officeart/2005/8/layout/hierarchy3"/>
    <dgm:cxn modelId="{E4A2F6A0-6B4F-486C-8308-53EBB8AC6A04}" type="presParOf" srcId="{7CC02D02-2FCA-43E0-AB44-0868B8A762FC}" destId="{59577929-3C93-42CB-97A8-5BCD85F38058}" srcOrd="0" destOrd="0" presId="urn:microsoft.com/office/officeart/2005/8/layout/hierarchy3"/>
    <dgm:cxn modelId="{79771E48-F738-4B63-A34A-3EEFCC9E3570}" type="presParOf" srcId="{7CC02D02-2FCA-43E0-AB44-0868B8A762FC}" destId="{9B361662-9DDF-4D8D-90BF-CDED4596A9A9}"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F35ED3-D3D9-4FBF-A72F-E76F62EAAB98}" type="doc">
      <dgm:prSet loTypeId="urn:microsoft.com/office/officeart/2005/8/layout/cycle6" loCatId="cycle" qsTypeId="urn:microsoft.com/office/officeart/2005/8/quickstyle/simple5" qsCatId="simple" csTypeId="urn:microsoft.com/office/officeart/2005/8/colors/colorful2" csCatId="colorful" phldr="1"/>
      <dgm:spPr/>
      <dgm:t>
        <a:bodyPr/>
        <a:lstStyle/>
        <a:p>
          <a:endParaRPr lang="en-MY"/>
        </a:p>
      </dgm:t>
    </dgm:pt>
    <dgm:pt modelId="{8CB6CF8A-0847-476F-95E5-9937B220B2CB}">
      <dgm:prSet phldrT="[Text]"/>
      <dgm:spPr/>
      <dgm:t>
        <a:bodyPr/>
        <a:lstStyle/>
        <a:p>
          <a:r>
            <a:rPr lang="en-US" dirty="0" smtClean="0"/>
            <a:t>Financial Module</a:t>
          </a:r>
          <a:endParaRPr lang="en-MY" dirty="0"/>
        </a:p>
      </dgm:t>
    </dgm:pt>
    <dgm:pt modelId="{9C3F3443-8877-4F9F-94D2-A3F35610FE07}" type="parTrans" cxnId="{E7CFB7BA-FE2E-4F4D-83CD-983822D25A5D}">
      <dgm:prSet/>
      <dgm:spPr/>
      <dgm:t>
        <a:bodyPr/>
        <a:lstStyle/>
        <a:p>
          <a:endParaRPr lang="en-MY"/>
        </a:p>
      </dgm:t>
    </dgm:pt>
    <dgm:pt modelId="{50C911B0-F986-416F-9967-5BDEC37285AB}" type="sibTrans" cxnId="{E7CFB7BA-FE2E-4F4D-83CD-983822D25A5D}">
      <dgm:prSet/>
      <dgm:spPr/>
      <dgm:t>
        <a:bodyPr/>
        <a:lstStyle/>
        <a:p>
          <a:endParaRPr lang="en-MY"/>
        </a:p>
      </dgm:t>
    </dgm:pt>
    <dgm:pt modelId="{217DF204-7CDB-4498-84B7-40B8AB53ECCA}">
      <dgm:prSet phldrT="[Text]"/>
      <dgm:spPr/>
      <dgm:t>
        <a:bodyPr/>
        <a:lstStyle/>
        <a:p>
          <a:r>
            <a:rPr lang="en-US" dirty="0" smtClean="0"/>
            <a:t>Inventory Module</a:t>
          </a:r>
          <a:endParaRPr lang="en-MY" dirty="0"/>
        </a:p>
      </dgm:t>
    </dgm:pt>
    <dgm:pt modelId="{26F0A5B5-9AD0-40FC-BA01-98D2FC9EFE96}" type="parTrans" cxnId="{C1C834CC-7651-4D3F-9D15-001E5C03843B}">
      <dgm:prSet/>
      <dgm:spPr/>
      <dgm:t>
        <a:bodyPr/>
        <a:lstStyle/>
        <a:p>
          <a:endParaRPr lang="en-MY"/>
        </a:p>
      </dgm:t>
    </dgm:pt>
    <dgm:pt modelId="{F2C364C2-F4A9-4F80-BC4A-DA5A60DA1531}" type="sibTrans" cxnId="{C1C834CC-7651-4D3F-9D15-001E5C03843B}">
      <dgm:prSet/>
      <dgm:spPr/>
      <dgm:t>
        <a:bodyPr/>
        <a:lstStyle/>
        <a:p>
          <a:endParaRPr lang="en-MY"/>
        </a:p>
      </dgm:t>
    </dgm:pt>
    <dgm:pt modelId="{26533736-1668-46F5-893A-71292DEE370A}">
      <dgm:prSet phldrT="[Text]"/>
      <dgm:spPr/>
      <dgm:t>
        <a:bodyPr/>
        <a:lstStyle/>
        <a:p>
          <a:r>
            <a:rPr lang="en-US" dirty="0" smtClean="0"/>
            <a:t>GST Module</a:t>
          </a:r>
          <a:endParaRPr lang="en-MY" dirty="0"/>
        </a:p>
      </dgm:t>
    </dgm:pt>
    <dgm:pt modelId="{E4D028A6-1E9E-4A79-AC68-5A6C8CD6A563}" type="parTrans" cxnId="{3598788E-A99D-4787-9693-9C959B9181B8}">
      <dgm:prSet/>
      <dgm:spPr/>
      <dgm:t>
        <a:bodyPr/>
        <a:lstStyle/>
        <a:p>
          <a:endParaRPr lang="en-MY"/>
        </a:p>
      </dgm:t>
    </dgm:pt>
    <dgm:pt modelId="{052707EE-A87C-4865-88B8-8A4BBA3D67C4}" type="sibTrans" cxnId="{3598788E-A99D-4787-9693-9C959B9181B8}">
      <dgm:prSet/>
      <dgm:spPr/>
      <dgm:t>
        <a:bodyPr/>
        <a:lstStyle/>
        <a:p>
          <a:endParaRPr lang="en-MY"/>
        </a:p>
      </dgm:t>
    </dgm:pt>
    <dgm:pt modelId="{867D0334-AC7A-4D06-891C-68B74A630BED}">
      <dgm:prSet phldrT="[Text]"/>
      <dgm:spPr/>
      <dgm:t>
        <a:bodyPr/>
        <a:lstStyle/>
        <a:p>
          <a:r>
            <a:rPr lang="en-US" dirty="0" smtClean="0"/>
            <a:t>Zakat Module</a:t>
          </a:r>
          <a:endParaRPr lang="en-MY" dirty="0"/>
        </a:p>
      </dgm:t>
    </dgm:pt>
    <dgm:pt modelId="{2798F285-9DBE-4D70-8998-8E0206698575}" type="parTrans" cxnId="{E1E24287-8456-427F-8A6F-4B3227408E06}">
      <dgm:prSet/>
      <dgm:spPr/>
      <dgm:t>
        <a:bodyPr/>
        <a:lstStyle/>
        <a:p>
          <a:endParaRPr lang="en-MY"/>
        </a:p>
      </dgm:t>
    </dgm:pt>
    <dgm:pt modelId="{9C069953-96E6-4554-A40B-7C2604BE5643}" type="sibTrans" cxnId="{E1E24287-8456-427F-8A6F-4B3227408E06}">
      <dgm:prSet/>
      <dgm:spPr/>
      <dgm:t>
        <a:bodyPr/>
        <a:lstStyle/>
        <a:p>
          <a:endParaRPr lang="en-MY"/>
        </a:p>
      </dgm:t>
    </dgm:pt>
    <dgm:pt modelId="{51BB526B-63E0-45F9-80CE-8F663C269FB9}">
      <dgm:prSet phldrT="[Text]"/>
      <dgm:spPr/>
      <dgm:t>
        <a:bodyPr/>
        <a:lstStyle/>
        <a:p>
          <a:r>
            <a:rPr lang="en-US" dirty="0" smtClean="0"/>
            <a:t>Waqf / Endowment Module</a:t>
          </a:r>
          <a:endParaRPr lang="en-MY" dirty="0"/>
        </a:p>
      </dgm:t>
    </dgm:pt>
    <dgm:pt modelId="{51B0C3BE-A93B-410F-8D4A-828016B6CFCB}" type="parTrans" cxnId="{8CEE3AA0-13AC-46AD-908B-029F9A2D51F0}">
      <dgm:prSet/>
      <dgm:spPr/>
      <dgm:t>
        <a:bodyPr/>
        <a:lstStyle/>
        <a:p>
          <a:endParaRPr lang="en-MY"/>
        </a:p>
      </dgm:t>
    </dgm:pt>
    <dgm:pt modelId="{45B81521-09D5-4AB2-9E75-91B20B3D4D21}" type="sibTrans" cxnId="{8CEE3AA0-13AC-46AD-908B-029F9A2D51F0}">
      <dgm:prSet/>
      <dgm:spPr/>
      <dgm:t>
        <a:bodyPr/>
        <a:lstStyle/>
        <a:p>
          <a:endParaRPr lang="en-MY"/>
        </a:p>
      </dgm:t>
    </dgm:pt>
    <dgm:pt modelId="{3C920333-BC8A-4CE5-8445-943691A01437}" type="pres">
      <dgm:prSet presAssocID="{B7F35ED3-D3D9-4FBF-A72F-E76F62EAAB98}" presName="cycle" presStyleCnt="0">
        <dgm:presLayoutVars>
          <dgm:dir/>
          <dgm:resizeHandles val="exact"/>
        </dgm:presLayoutVars>
      </dgm:prSet>
      <dgm:spPr/>
      <dgm:t>
        <a:bodyPr/>
        <a:lstStyle/>
        <a:p>
          <a:endParaRPr lang="en-MY"/>
        </a:p>
      </dgm:t>
    </dgm:pt>
    <dgm:pt modelId="{F93D98E7-4F84-4883-B469-4B57B15D5830}" type="pres">
      <dgm:prSet presAssocID="{8CB6CF8A-0847-476F-95E5-9937B220B2CB}" presName="node" presStyleLbl="node1" presStyleIdx="0" presStyleCnt="5">
        <dgm:presLayoutVars>
          <dgm:bulletEnabled val="1"/>
        </dgm:presLayoutVars>
      </dgm:prSet>
      <dgm:spPr/>
      <dgm:t>
        <a:bodyPr/>
        <a:lstStyle/>
        <a:p>
          <a:endParaRPr lang="en-MY"/>
        </a:p>
      </dgm:t>
    </dgm:pt>
    <dgm:pt modelId="{BF961D28-A608-46FF-8118-CBD79381E961}" type="pres">
      <dgm:prSet presAssocID="{8CB6CF8A-0847-476F-95E5-9937B220B2CB}" presName="spNode" presStyleCnt="0"/>
      <dgm:spPr/>
      <dgm:t>
        <a:bodyPr/>
        <a:lstStyle/>
        <a:p>
          <a:endParaRPr lang="en-MY"/>
        </a:p>
      </dgm:t>
    </dgm:pt>
    <dgm:pt modelId="{1F1505D0-3E04-468A-AC4C-B0DA0ABFC8A3}" type="pres">
      <dgm:prSet presAssocID="{50C911B0-F986-416F-9967-5BDEC37285AB}" presName="sibTrans" presStyleLbl="sibTrans1D1" presStyleIdx="0" presStyleCnt="5"/>
      <dgm:spPr/>
      <dgm:t>
        <a:bodyPr/>
        <a:lstStyle/>
        <a:p>
          <a:endParaRPr lang="en-MY"/>
        </a:p>
      </dgm:t>
    </dgm:pt>
    <dgm:pt modelId="{11936D8A-0E9E-43B9-945B-0C7E1FDBBB88}" type="pres">
      <dgm:prSet presAssocID="{217DF204-7CDB-4498-84B7-40B8AB53ECCA}" presName="node" presStyleLbl="node1" presStyleIdx="1" presStyleCnt="5">
        <dgm:presLayoutVars>
          <dgm:bulletEnabled val="1"/>
        </dgm:presLayoutVars>
      </dgm:prSet>
      <dgm:spPr/>
      <dgm:t>
        <a:bodyPr/>
        <a:lstStyle/>
        <a:p>
          <a:endParaRPr lang="en-MY"/>
        </a:p>
      </dgm:t>
    </dgm:pt>
    <dgm:pt modelId="{4FF55BC2-20CA-4F6E-A7B3-5A26B7A4FE6F}" type="pres">
      <dgm:prSet presAssocID="{217DF204-7CDB-4498-84B7-40B8AB53ECCA}" presName="spNode" presStyleCnt="0"/>
      <dgm:spPr/>
      <dgm:t>
        <a:bodyPr/>
        <a:lstStyle/>
        <a:p>
          <a:endParaRPr lang="en-MY"/>
        </a:p>
      </dgm:t>
    </dgm:pt>
    <dgm:pt modelId="{1471DCD8-21F8-440E-90A3-A9B3436E95E4}" type="pres">
      <dgm:prSet presAssocID="{F2C364C2-F4A9-4F80-BC4A-DA5A60DA1531}" presName="sibTrans" presStyleLbl="sibTrans1D1" presStyleIdx="1" presStyleCnt="5"/>
      <dgm:spPr/>
      <dgm:t>
        <a:bodyPr/>
        <a:lstStyle/>
        <a:p>
          <a:endParaRPr lang="en-MY"/>
        </a:p>
      </dgm:t>
    </dgm:pt>
    <dgm:pt modelId="{A8FA639B-2291-4B3D-8E89-90459838ADF4}" type="pres">
      <dgm:prSet presAssocID="{26533736-1668-46F5-893A-71292DEE370A}" presName="node" presStyleLbl="node1" presStyleIdx="2" presStyleCnt="5">
        <dgm:presLayoutVars>
          <dgm:bulletEnabled val="1"/>
        </dgm:presLayoutVars>
      </dgm:prSet>
      <dgm:spPr/>
      <dgm:t>
        <a:bodyPr/>
        <a:lstStyle/>
        <a:p>
          <a:endParaRPr lang="en-MY"/>
        </a:p>
      </dgm:t>
    </dgm:pt>
    <dgm:pt modelId="{D272C9DC-22E9-45A4-B822-B57038B949E1}" type="pres">
      <dgm:prSet presAssocID="{26533736-1668-46F5-893A-71292DEE370A}" presName="spNode" presStyleCnt="0"/>
      <dgm:spPr/>
      <dgm:t>
        <a:bodyPr/>
        <a:lstStyle/>
        <a:p>
          <a:endParaRPr lang="en-MY"/>
        </a:p>
      </dgm:t>
    </dgm:pt>
    <dgm:pt modelId="{30A478CF-2F51-43BC-9A0C-256864938F94}" type="pres">
      <dgm:prSet presAssocID="{052707EE-A87C-4865-88B8-8A4BBA3D67C4}" presName="sibTrans" presStyleLbl="sibTrans1D1" presStyleIdx="2" presStyleCnt="5"/>
      <dgm:spPr/>
      <dgm:t>
        <a:bodyPr/>
        <a:lstStyle/>
        <a:p>
          <a:endParaRPr lang="en-MY"/>
        </a:p>
      </dgm:t>
    </dgm:pt>
    <dgm:pt modelId="{3A855AC6-EEE5-4A3F-9F36-5F8737753F18}" type="pres">
      <dgm:prSet presAssocID="{867D0334-AC7A-4D06-891C-68B74A630BED}" presName="node" presStyleLbl="node1" presStyleIdx="3" presStyleCnt="5">
        <dgm:presLayoutVars>
          <dgm:bulletEnabled val="1"/>
        </dgm:presLayoutVars>
      </dgm:prSet>
      <dgm:spPr/>
      <dgm:t>
        <a:bodyPr/>
        <a:lstStyle/>
        <a:p>
          <a:endParaRPr lang="en-MY"/>
        </a:p>
      </dgm:t>
    </dgm:pt>
    <dgm:pt modelId="{D98331F9-CF82-4CB5-A883-A7F12D9F4CEF}" type="pres">
      <dgm:prSet presAssocID="{867D0334-AC7A-4D06-891C-68B74A630BED}" presName="spNode" presStyleCnt="0"/>
      <dgm:spPr/>
      <dgm:t>
        <a:bodyPr/>
        <a:lstStyle/>
        <a:p>
          <a:endParaRPr lang="en-MY"/>
        </a:p>
      </dgm:t>
    </dgm:pt>
    <dgm:pt modelId="{E639C2D0-7068-4F9B-A6CD-DA05990C857A}" type="pres">
      <dgm:prSet presAssocID="{9C069953-96E6-4554-A40B-7C2604BE5643}" presName="sibTrans" presStyleLbl="sibTrans1D1" presStyleIdx="3" presStyleCnt="5"/>
      <dgm:spPr/>
      <dgm:t>
        <a:bodyPr/>
        <a:lstStyle/>
        <a:p>
          <a:endParaRPr lang="en-MY"/>
        </a:p>
      </dgm:t>
    </dgm:pt>
    <dgm:pt modelId="{A9993D5E-80C6-411A-8C50-7530E2C8486F}" type="pres">
      <dgm:prSet presAssocID="{51BB526B-63E0-45F9-80CE-8F663C269FB9}" presName="node" presStyleLbl="node1" presStyleIdx="4" presStyleCnt="5">
        <dgm:presLayoutVars>
          <dgm:bulletEnabled val="1"/>
        </dgm:presLayoutVars>
      </dgm:prSet>
      <dgm:spPr/>
      <dgm:t>
        <a:bodyPr/>
        <a:lstStyle/>
        <a:p>
          <a:endParaRPr lang="en-MY"/>
        </a:p>
      </dgm:t>
    </dgm:pt>
    <dgm:pt modelId="{21E27AEC-E276-4C75-9D3F-7995D2360247}" type="pres">
      <dgm:prSet presAssocID="{51BB526B-63E0-45F9-80CE-8F663C269FB9}" presName="spNode" presStyleCnt="0"/>
      <dgm:spPr/>
      <dgm:t>
        <a:bodyPr/>
        <a:lstStyle/>
        <a:p>
          <a:endParaRPr lang="en-MY"/>
        </a:p>
      </dgm:t>
    </dgm:pt>
    <dgm:pt modelId="{BE8FAAC0-DD1E-4799-B27E-14D21731CC41}" type="pres">
      <dgm:prSet presAssocID="{45B81521-09D5-4AB2-9E75-91B20B3D4D21}" presName="sibTrans" presStyleLbl="sibTrans1D1" presStyleIdx="4" presStyleCnt="5"/>
      <dgm:spPr/>
      <dgm:t>
        <a:bodyPr/>
        <a:lstStyle/>
        <a:p>
          <a:endParaRPr lang="en-MY"/>
        </a:p>
      </dgm:t>
    </dgm:pt>
  </dgm:ptLst>
  <dgm:cxnLst>
    <dgm:cxn modelId="{3598788E-A99D-4787-9693-9C959B9181B8}" srcId="{B7F35ED3-D3D9-4FBF-A72F-E76F62EAAB98}" destId="{26533736-1668-46F5-893A-71292DEE370A}" srcOrd="2" destOrd="0" parTransId="{E4D028A6-1E9E-4A79-AC68-5A6C8CD6A563}" sibTransId="{052707EE-A87C-4865-88B8-8A4BBA3D67C4}"/>
    <dgm:cxn modelId="{C1C834CC-7651-4D3F-9D15-001E5C03843B}" srcId="{B7F35ED3-D3D9-4FBF-A72F-E76F62EAAB98}" destId="{217DF204-7CDB-4498-84B7-40B8AB53ECCA}" srcOrd="1" destOrd="0" parTransId="{26F0A5B5-9AD0-40FC-BA01-98D2FC9EFE96}" sibTransId="{F2C364C2-F4A9-4F80-BC4A-DA5A60DA1531}"/>
    <dgm:cxn modelId="{E7CFB7BA-FE2E-4F4D-83CD-983822D25A5D}" srcId="{B7F35ED3-D3D9-4FBF-A72F-E76F62EAAB98}" destId="{8CB6CF8A-0847-476F-95E5-9937B220B2CB}" srcOrd="0" destOrd="0" parTransId="{9C3F3443-8877-4F9F-94D2-A3F35610FE07}" sibTransId="{50C911B0-F986-416F-9967-5BDEC37285AB}"/>
    <dgm:cxn modelId="{8CEE3AA0-13AC-46AD-908B-029F9A2D51F0}" srcId="{B7F35ED3-D3D9-4FBF-A72F-E76F62EAAB98}" destId="{51BB526B-63E0-45F9-80CE-8F663C269FB9}" srcOrd="4" destOrd="0" parTransId="{51B0C3BE-A93B-410F-8D4A-828016B6CFCB}" sibTransId="{45B81521-09D5-4AB2-9E75-91B20B3D4D21}"/>
    <dgm:cxn modelId="{A45ABAA9-C2F0-4AD8-BAA3-2CC5617C831C}" type="presOf" srcId="{8CB6CF8A-0847-476F-95E5-9937B220B2CB}" destId="{F93D98E7-4F84-4883-B469-4B57B15D5830}" srcOrd="0" destOrd="0" presId="urn:microsoft.com/office/officeart/2005/8/layout/cycle6"/>
    <dgm:cxn modelId="{A9F84F5E-F907-401C-A399-E6D22E3289C4}" type="presOf" srcId="{9C069953-96E6-4554-A40B-7C2604BE5643}" destId="{E639C2D0-7068-4F9B-A6CD-DA05990C857A}" srcOrd="0" destOrd="0" presId="urn:microsoft.com/office/officeart/2005/8/layout/cycle6"/>
    <dgm:cxn modelId="{E1E24287-8456-427F-8A6F-4B3227408E06}" srcId="{B7F35ED3-D3D9-4FBF-A72F-E76F62EAAB98}" destId="{867D0334-AC7A-4D06-891C-68B74A630BED}" srcOrd="3" destOrd="0" parTransId="{2798F285-9DBE-4D70-8998-8E0206698575}" sibTransId="{9C069953-96E6-4554-A40B-7C2604BE5643}"/>
    <dgm:cxn modelId="{C207A91C-9BB3-4344-B3A6-4FDD2FA1B767}" type="presOf" srcId="{F2C364C2-F4A9-4F80-BC4A-DA5A60DA1531}" destId="{1471DCD8-21F8-440E-90A3-A9B3436E95E4}" srcOrd="0" destOrd="0" presId="urn:microsoft.com/office/officeart/2005/8/layout/cycle6"/>
    <dgm:cxn modelId="{3A774186-1EF6-4266-8F93-A8DD8189D533}" type="presOf" srcId="{052707EE-A87C-4865-88B8-8A4BBA3D67C4}" destId="{30A478CF-2F51-43BC-9A0C-256864938F94}" srcOrd="0" destOrd="0" presId="urn:microsoft.com/office/officeart/2005/8/layout/cycle6"/>
    <dgm:cxn modelId="{3B34839E-CC3D-4803-98AC-D3018FE45346}" type="presOf" srcId="{45B81521-09D5-4AB2-9E75-91B20B3D4D21}" destId="{BE8FAAC0-DD1E-4799-B27E-14D21731CC41}" srcOrd="0" destOrd="0" presId="urn:microsoft.com/office/officeart/2005/8/layout/cycle6"/>
    <dgm:cxn modelId="{CAFD2DF2-3523-4D73-9F97-385ABD6D6FDC}" type="presOf" srcId="{26533736-1668-46F5-893A-71292DEE370A}" destId="{A8FA639B-2291-4B3D-8E89-90459838ADF4}" srcOrd="0" destOrd="0" presId="urn:microsoft.com/office/officeart/2005/8/layout/cycle6"/>
    <dgm:cxn modelId="{380793B7-2BF6-482D-AB92-ACFD72334D40}" type="presOf" srcId="{50C911B0-F986-416F-9967-5BDEC37285AB}" destId="{1F1505D0-3E04-468A-AC4C-B0DA0ABFC8A3}" srcOrd="0" destOrd="0" presId="urn:microsoft.com/office/officeart/2005/8/layout/cycle6"/>
    <dgm:cxn modelId="{DC2E50AF-C4CF-478C-A549-65744A90CCFB}" type="presOf" srcId="{217DF204-7CDB-4498-84B7-40B8AB53ECCA}" destId="{11936D8A-0E9E-43B9-945B-0C7E1FDBBB88}" srcOrd="0" destOrd="0" presId="urn:microsoft.com/office/officeart/2005/8/layout/cycle6"/>
    <dgm:cxn modelId="{15279078-9B97-48C0-BF61-E1990EFA270C}" type="presOf" srcId="{51BB526B-63E0-45F9-80CE-8F663C269FB9}" destId="{A9993D5E-80C6-411A-8C50-7530E2C8486F}" srcOrd="0" destOrd="0" presId="urn:microsoft.com/office/officeart/2005/8/layout/cycle6"/>
    <dgm:cxn modelId="{4BAD37B9-82FE-432B-8DB6-887CF91BD999}" type="presOf" srcId="{867D0334-AC7A-4D06-891C-68B74A630BED}" destId="{3A855AC6-EEE5-4A3F-9F36-5F8737753F18}" srcOrd="0" destOrd="0" presId="urn:microsoft.com/office/officeart/2005/8/layout/cycle6"/>
    <dgm:cxn modelId="{B0A3AD19-73D7-46CC-AE98-EEF7BBF71E9C}" type="presOf" srcId="{B7F35ED3-D3D9-4FBF-A72F-E76F62EAAB98}" destId="{3C920333-BC8A-4CE5-8445-943691A01437}" srcOrd="0" destOrd="0" presId="urn:microsoft.com/office/officeart/2005/8/layout/cycle6"/>
    <dgm:cxn modelId="{1BEB0C5A-8E18-41B8-9D2F-568658E48AA0}" type="presParOf" srcId="{3C920333-BC8A-4CE5-8445-943691A01437}" destId="{F93D98E7-4F84-4883-B469-4B57B15D5830}" srcOrd="0" destOrd="0" presId="urn:microsoft.com/office/officeart/2005/8/layout/cycle6"/>
    <dgm:cxn modelId="{69D0F52E-90A2-451D-822D-4A370AA27E56}" type="presParOf" srcId="{3C920333-BC8A-4CE5-8445-943691A01437}" destId="{BF961D28-A608-46FF-8118-CBD79381E961}" srcOrd="1" destOrd="0" presId="urn:microsoft.com/office/officeart/2005/8/layout/cycle6"/>
    <dgm:cxn modelId="{ADB7BC39-7999-4C2D-829C-26669D645216}" type="presParOf" srcId="{3C920333-BC8A-4CE5-8445-943691A01437}" destId="{1F1505D0-3E04-468A-AC4C-B0DA0ABFC8A3}" srcOrd="2" destOrd="0" presId="urn:microsoft.com/office/officeart/2005/8/layout/cycle6"/>
    <dgm:cxn modelId="{8A2B5175-208D-4800-ABE3-C31EF5AAE07F}" type="presParOf" srcId="{3C920333-BC8A-4CE5-8445-943691A01437}" destId="{11936D8A-0E9E-43B9-945B-0C7E1FDBBB88}" srcOrd="3" destOrd="0" presId="urn:microsoft.com/office/officeart/2005/8/layout/cycle6"/>
    <dgm:cxn modelId="{0E2E64F0-7236-4283-97A8-B9A6F3D9C018}" type="presParOf" srcId="{3C920333-BC8A-4CE5-8445-943691A01437}" destId="{4FF55BC2-20CA-4F6E-A7B3-5A26B7A4FE6F}" srcOrd="4" destOrd="0" presId="urn:microsoft.com/office/officeart/2005/8/layout/cycle6"/>
    <dgm:cxn modelId="{601CA1B5-EA32-480F-B834-978E52162B24}" type="presParOf" srcId="{3C920333-BC8A-4CE5-8445-943691A01437}" destId="{1471DCD8-21F8-440E-90A3-A9B3436E95E4}" srcOrd="5" destOrd="0" presId="urn:microsoft.com/office/officeart/2005/8/layout/cycle6"/>
    <dgm:cxn modelId="{73C36A98-4BD6-48A0-AA2E-BA3DDC765300}" type="presParOf" srcId="{3C920333-BC8A-4CE5-8445-943691A01437}" destId="{A8FA639B-2291-4B3D-8E89-90459838ADF4}" srcOrd="6" destOrd="0" presId="urn:microsoft.com/office/officeart/2005/8/layout/cycle6"/>
    <dgm:cxn modelId="{657BD8EE-DC11-4A04-9C67-54DEDB42AF11}" type="presParOf" srcId="{3C920333-BC8A-4CE5-8445-943691A01437}" destId="{D272C9DC-22E9-45A4-B822-B57038B949E1}" srcOrd="7" destOrd="0" presId="urn:microsoft.com/office/officeart/2005/8/layout/cycle6"/>
    <dgm:cxn modelId="{3F77494D-42A0-4E19-9906-0AEACACF8119}" type="presParOf" srcId="{3C920333-BC8A-4CE5-8445-943691A01437}" destId="{30A478CF-2F51-43BC-9A0C-256864938F94}" srcOrd="8" destOrd="0" presId="urn:microsoft.com/office/officeart/2005/8/layout/cycle6"/>
    <dgm:cxn modelId="{3026C58B-ED66-480F-BE1F-7473C5794F1A}" type="presParOf" srcId="{3C920333-BC8A-4CE5-8445-943691A01437}" destId="{3A855AC6-EEE5-4A3F-9F36-5F8737753F18}" srcOrd="9" destOrd="0" presId="urn:microsoft.com/office/officeart/2005/8/layout/cycle6"/>
    <dgm:cxn modelId="{38A72876-CFED-497E-A118-E6C0864175D5}" type="presParOf" srcId="{3C920333-BC8A-4CE5-8445-943691A01437}" destId="{D98331F9-CF82-4CB5-A883-A7F12D9F4CEF}" srcOrd="10" destOrd="0" presId="urn:microsoft.com/office/officeart/2005/8/layout/cycle6"/>
    <dgm:cxn modelId="{ED11ACB6-EEC9-46E8-BFD0-7B8D8F4AFB4B}" type="presParOf" srcId="{3C920333-BC8A-4CE5-8445-943691A01437}" destId="{E639C2D0-7068-4F9B-A6CD-DA05990C857A}" srcOrd="11" destOrd="0" presId="urn:microsoft.com/office/officeart/2005/8/layout/cycle6"/>
    <dgm:cxn modelId="{2D5159C3-CFB5-4237-9C7E-3836967E5EFF}" type="presParOf" srcId="{3C920333-BC8A-4CE5-8445-943691A01437}" destId="{A9993D5E-80C6-411A-8C50-7530E2C8486F}" srcOrd="12" destOrd="0" presId="urn:microsoft.com/office/officeart/2005/8/layout/cycle6"/>
    <dgm:cxn modelId="{F2861B7E-2712-4BB4-8723-BF33DE6CF91F}" type="presParOf" srcId="{3C920333-BC8A-4CE5-8445-943691A01437}" destId="{21E27AEC-E276-4C75-9D3F-7995D2360247}" srcOrd="13" destOrd="0" presId="urn:microsoft.com/office/officeart/2005/8/layout/cycle6"/>
    <dgm:cxn modelId="{EE59F71A-D1F6-490C-A588-5779479FE6D6}" type="presParOf" srcId="{3C920333-BC8A-4CE5-8445-943691A01437}" destId="{BE8FAAC0-DD1E-4799-B27E-14D21731CC4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BA153A-BA9D-4C62-91FC-486AF098C39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MY"/>
        </a:p>
      </dgm:t>
    </dgm:pt>
    <dgm:pt modelId="{B80D21B7-716A-4FC4-8145-583B8D2D37CE}">
      <dgm:prSet/>
      <dgm:spPr/>
      <dgm:t>
        <a:bodyPr/>
        <a:lstStyle/>
        <a:p>
          <a:pPr rtl="0"/>
          <a:r>
            <a:rPr lang="en-MY" dirty="0" smtClean="0"/>
            <a:t>POS System</a:t>
          </a:r>
          <a:endParaRPr lang="en-MY" dirty="0"/>
        </a:p>
      </dgm:t>
    </dgm:pt>
    <dgm:pt modelId="{F1342649-C82F-4093-BF3A-0CF04CF1D13F}" type="parTrans" cxnId="{C46717EF-F7DA-420F-BA0B-9C70610FDE94}">
      <dgm:prSet/>
      <dgm:spPr/>
      <dgm:t>
        <a:bodyPr/>
        <a:lstStyle/>
        <a:p>
          <a:endParaRPr lang="en-MY"/>
        </a:p>
      </dgm:t>
    </dgm:pt>
    <dgm:pt modelId="{0FE535BB-5C13-466D-8D29-F7C4F2F43A39}" type="sibTrans" cxnId="{C46717EF-F7DA-420F-BA0B-9C70610FDE94}">
      <dgm:prSet/>
      <dgm:spPr/>
      <dgm:t>
        <a:bodyPr/>
        <a:lstStyle/>
        <a:p>
          <a:endParaRPr lang="en-MY"/>
        </a:p>
      </dgm:t>
    </dgm:pt>
    <dgm:pt modelId="{C2547EAD-2BDD-46B7-8623-72AAFDC3C6C4}">
      <dgm:prSet/>
      <dgm:spPr/>
      <dgm:t>
        <a:bodyPr/>
        <a:lstStyle/>
        <a:p>
          <a:pPr rtl="0"/>
          <a:r>
            <a:rPr lang="en-MY" smtClean="0"/>
            <a:t>Fixed Asset Management</a:t>
          </a:r>
          <a:endParaRPr lang="en-MY"/>
        </a:p>
      </dgm:t>
    </dgm:pt>
    <dgm:pt modelId="{164B28B8-B624-40C8-9432-5D170F019CC2}" type="parTrans" cxnId="{C9EC0A6B-AB0C-4235-98C3-680C751653BE}">
      <dgm:prSet/>
      <dgm:spPr/>
      <dgm:t>
        <a:bodyPr/>
        <a:lstStyle/>
        <a:p>
          <a:endParaRPr lang="en-MY"/>
        </a:p>
      </dgm:t>
    </dgm:pt>
    <dgm:pt modelId="{DBA85BD9-EC20-4B19-8386-3186BC405488}" type="sibTrans" cxnId="{C9EC0A6B-AB0C-4235-98C3-680C751653BE}">
      <dgm:prSet/>
      <dgm:spPr/>
      <dgm:t>
        <a:bodyPr/>
        <a:lstStyle/>
        <a:p>
          <a:endParaRPr lang="en-MY"/>
        </a:p>
      </dgm:t>
    </dgm:pt>
    <dgm:pt modelId="{E20DFF6A-1852-4F72-B2BF-1207A4DE0B86}">
      <dgm:prSet/>
      <dgm:spPr/>
      <dgm:t>
        <a:bodyPr/>
        <a:lstStyle/>
        <a:p>
          <a:pPr rtl="0"/>
          <a:r>
            <a:rPr lang="en-MY" smtClean="0"/>
            <a:t>Payroll System</a:t>
          </a:r>
          <a:endParaRPr lang="en-MY"/>
        </a:p>
      </dgm:t>
    </dgm:pt>
    <dgm:pt modelId="{1BD78303-4D9C-4B12-8414-A07FEA54EC0A}" type="parTrans" cxnId="{EE95966C-D7E3-4AB4-AA1B-02AD25D8B6C3}">
      <dgm:prSet/>
      <dgm:spPr/>
      <dgm:t>
        <a:bodyPr/>
        <a:lstStyle/>
        <a:p>
          <a:endParaRPr lang="en-MY"/>
        </a:p>
      </dgm:t>
    </dgm:pt>
    <dgm:pt modelId="{C609970A-0A77-49C3-BAA7-6A35C43F0FB6}" type="sibTrans" cxnId="{EE95966C-D7E3-4AB4-AA1B-02AD25D8B6C3}">
      <dgm:prSet/>
      <dgm:spPr/>
      <dgm:t>
        <a:bodyPr/>
        <a:lstStyle/>
        <a:p>
          <a:endParaRPr lang="en-MY"/>
        </a:p>
      </dgm:t>
    </dgm:pt>
    <dgm:pt modelId="{8DCB5D89-907A-45EC-8CCC-05A4E6F5C6D7}">
      <dgm:prSet/>
      <dgm:spPr/>
      <dgm:t>
        <a:bodyPr/>
        <a:lstStyle/>
        <a:p>
          <a:pPr rtl="0"/>
          <a:r>
            <a:rPr lang="en-MY" smtClean="0"/>
            <a:t>CRM System</a:t>
          </a:r>
          <a:endParaRPr lang="en-MY"/>
        </a:p>
      </dgm:t>
    </dgm:pt>
    <dgm:pt modelId="{C3ECE9D1-09AD-4E4E-AC8D-71468FC087A3}" type="parTrans" cxnId="{1F2757BC-7344-43F4-BA64-9A15E52AB160}">
      <dgm:prSet/>
      <dgm:spPr/>
      <dgm:t>
        <a:bodyPr/>
        <a:lstStyle/>
        <a:p>
          <a:endParaRPr lang="en-MY"/>
        </a:p>
      </dgm:t>
    </dgm:pt>
    <dgm:pt modelId="{EEE2B533-68DB-4A4F-ACFB-9FE2AC2FF907}" type="sibTrans" cxnId="{1F2757BC-7344-43F4-BA64-9A15E52AB160}">
      <dgm:prSet/>
      <dgm:spPr/>
      <dgm:t>
        <a:bodyPr/>
        <a:lstStyle/>
        <a:p>
          <a:endParaRPr lang="en-MY"/>
        </a:p>
      </dgm:t>
    </dgm:pt>
    <dgm:pt modelId="{C08755EC-F6C5-420D-BD2B-0EDD82818CEE}">
      <dgm:prSet/>
      <dgm:spPr/>
      <dgm:t>
        <a:bodyPr/>
        <a:lstStyle/>
        <a:p>
          <a:pPr rtl="0"/>
          <a:r>
            <a:rPr lang="en-MY" dirty="0" smtClean="0"/>
            <a:t>Cash Book System</a:t>
          </a:r>
          <a:endParaRPr lang="en-MY" dirty="0"/>
        </a:p>
      </dgm:t>
    </dgm:pt>
    <dgm:pt modelId="{6A29DC54-A498-4389-9316-F642F07D2ACC}" type="sibTrans" cxnId="{8D075C6D-B517-4566-AACB-C812AE01810E}">
      <dgm:prSet/>
      <dgm:spPr/>
      <dgm:t>
        <a:bodyPr/>
        <a:lstStyle/>
        <a:p>
          <a:endParaRPr lang="en-MY"/>
        </a:p>
      </dgm:t>
    </dgm:pt>
    <dgm:pt modelId="{E816FCEA-D2D9-41F0-8FDB-4987D8892A16}" type="parTrans" cxnId="{8D075C6D-B517-4566-AACB-C812AE01810E}">
      <dgm:prSet/>
      <dgm:spPr/>
      <dgm:t>
        <a:bodyPr/>
        <a:lstStyle/>
        <a:p>
          <a:endParaRPr lang="en-MY"/>
        </a:p>
      </dgm:t>
    </dgm:pt>
    <dgm:pt modelId="{AB0D6DB7-6B5D-4F3F-BF8C-397B13D4B178}" type="pres">
      <dgm:prSet presAssocID="{45BA153A-BA9D-4C62-91FC-486AF098C394}" presName="linear" presStyleCnt="0">
        <dgm:presLayoutVars>
          <dgm:animLvl val="lvl"/>
          <dgm:resizeHandles val="exact"/>
        </dgm:presLayoutVars>
      </dgm:prSet>
      <dgm:spPr/>
      <dgm:t>
        <a:bodyPr/>
        <a:lstStyle/>
        <a:p>
          <a:endParaRPr lang="en-MY"/>
        </a:p>
      </dgm:t>
    </dgm:pt>
    <dgm:pt modelId="{9CBB304F-D530-40F5-BBC6-13F8E06A133B}" type="pres">
      <dgm:prSet presAssocID="{C08755EC-F6C5-420D-BD2B-0EDD82818CEE}" presName="parentText" presStyleLbl="node1" presStyleIdx="0" presStyleCnt="5" custLinFactY="-32290" custLinFactNeighborX="2172" custLinFactNeighborY="-100000">
        <dgm:presLayoutVars>
          <dgm:chMax val="0"/>
          <dgm:bulletEnabled val="1"/>
        </dgm:presLayoutVars>
      </dgm:prSet>
      <dgm:spPr/>
      <dgm:t>
        <a:bodyPr/>
        <a:lstStyle/>
        <a:p>
          <a:endParaRPr lang="en-MY"/>
        </a:p>
      </dgm:t>
    </dgm:pt>
    <dgm:pt modelId="{E6B96454-346E-4B46-BDF5-A0C990666CA4}" type="pres">
      <dgm:prSet presAssocID="{6A29DC54-A498-4389-9316-F642F07D2ACC}" presName="spacer" presStyleCnt="0"/>
      <dgm:spPr/>
      <dgm:t>
        <a:bodyPr/>
        <a:lstStyle/>
        <a:p>
          <a:endParaRPr lang="en-MY"/>
        </a:p>
      </dgm:t>
    </dgm:pt>
    <dgm:pt modelId="{1B24C026-57A6-42C2-A041-F51D277D6346}" type="pres">
      <dgm:prSet presAssocID="{B80D21B7-716A-4FC4-8145-583B8D2D37CE}" presName="parentText" presStyleLbl="node1" presStyleIdx="1" presStyleCnt="5">
        <dgm:presLayoutVars>
          <dgm:chMax val="0"/>
          <dgm:bulletEnabled val="1"/>
        </dgm:presLayoutVars>
      </dgm:prSet>
      <dgm:spPr/>
      <dgm:t>
        <a:bodyPr/>
        <a:lstStyle/>
        <a:p>
          <a:endParaRPr lang="en-MY"/>
        </a:p>
      </dgm:t>
    </dgm:pt>
    <dgm:pt modelId="{737EDECE-CB2F-4C37-9324-36996463EC31}" type="pres">
      <dgm:prSet presAssocID="{0FE535BB-5C13-466D-8D29-F7C4F2F43A39}" presName="spacer" presStyleCnt="0"/>
      <dgm:spPr/>
      <dgm:t>
        <a:bodyPr/>
        <a:lstStyle/>
        <a:p>
          <a:endParaRPr lang="en-MY"/>
        </a:p>
      </dgm:t>
    </dgm:pt>
    <dgm:pt modelId="{0E404BC9-02B3-4B30-8D0B-EB6575441CA4}" type="pres">
      <dgm:prSet presAssocID="{C2547EAD-2BDD-46B7-8623-72AAFDC3C6C4}" presName="parentText" presStyleLbl="node1" presStyleIdx="2" presStyleCnt="5">
        <dgm:presLayoutVars>
          <dgm:chMax val="0"/>
          <dgm:bulletEnabled val="1"/>
        </dgm:presLayoutVars>
      </dgm:prSet>
      <dgm:spPr/>
      <dgm:t>
        <a:bodyPr/>
        <a:lstStyle/>
        <a:p>
          <a:endParaRPr lang="en-MY"/>
        </a:p>
      </dgm:t>
    </dgm:pt>
    <dgm:pt modelId="{D73E191B-D557-4E79-B3A9-C445C14B9C94}" type="pres">
      <dgm:prSet presAssocID="{DBA85BD9-EC20-4B19-8386-3186BC405488}" presName="spacer" presStyleCnt="0"/>
      <dgm:spPr/>
      <dgm:t>
        <a:bodyPr/>
        <a:lstStyle/>
        <a:p>
          <a:endParaRPr lang="en-MY"/>
        </a:p>
      </dgm:t>
    </dgm:pt>
    <dgm:pt modelId="{7C3D1297-A24A-4689-A875-62E09BCFE2FD}" type="pres">
      <dgm:prSet presAssocID="{E20DFF6A-1852-4F72-B2BF-1207A4DE0B86}" presName="parentText" presStyleLbl="node1" presStyleIdx="3" presStyleCnt="5">
        <dgm:presLayoutVars>
          <dgm:chMax val="0"/>
          <dgm:bulletEnabled val="1"/>
        </dgm:presLayoutVars>
      </dgm:prSet>
      <dgm:spPr/>
      <dgm:t>
        <a:bodyPr/>
        <a:lstStyle/>
        <a:p>
          <a:endParaRPr lang="en-MY"/>
        </a:p>
      </dgm:t>
    </dgm:pt>
    <dgm:pt modelId="{E2A4627B-FB77-49C6-959E-E73BF6521053}" type="pres">
      <dgm:prSet presAssocID="{C609970A-0A77-49C3-BAA7-6A35C43F0FB6}" presName="spacer" presStyleCnt="0"/>
      <dgm:spPr/>
      <dgm:t>
        <a:bodyPr/>
        <a:lstStyle/>
        <a:p>
          <a:endParaRPr lang="en-MY"/>
        </a:p>
      </dgm:t>
    </dgm:pt>
    <dgm:pt modelId="{9A5EF4A0-AF59-4D40-8DBB-70FA311B4030}" type="pres">
      <dgm:prSet presAssocID="{8DCB5D89-907A-45EC-8CCC-05A4E6F5C6D7}" presName="parentText" presStyleLbl="node1" presStyleIdx="4" presStyleCnt="5">
        <dgm:presLayoutVars>
          <dgm:chMax val="0"/>
          <dgm:bulletEnabled val="1"/>
        </dgm:presLayoutVars>
      </dgm:prSet>
      <dgm:spPr/>
      <dgm:t>
        <a:bodyPr/>
        <a:lstStyle/>
        <a:p>
          <a:endParaRPr lang="en-MY"/>
        </a:p>
      </dgm:t>
    </dgm:pt>
  </dgm:ptLst>
  <dgm:cxnLst>
    <dgm:cxn modelId="{EE95966C-D7E3-4AB4-AA1B-02AD25D8B6C3}" srcId="{45BA153A-BA9D-4C62-91FC-486AF098C394}" destId="{E20DFF6A-1852-4F72-B2BF-1207A4DE0B86}" srcOrd="3" destOrd="0" parTransId="{1BD78303-4D9C-4B12-8414-A07FEA54EC0A}" sibTransId="{C609970A-0A77-49C3-BAA7-6A35C43F0FB6}"/>
    <dgm:cxn modelId="{1F2757BC-7344-43F4-BA64-9A15E52AB160}" srcId="{45BA153A-BA9D-4C62-91FC-486AF098C394}" destId="{8DCB5D89-907A-45EC-8CCC-05A4E6F5C6D7}" srcOrd="4" destOrd="0" parTransId="{C3ECE9D1-09AD-4E4E-AC8D-71468FC087A3}" sibTransId="{EEE2B533-68DB-4A4F-ACFB-9FE2AC2FF907}"/>
    <dgm:cxn modelId="{EA0C4B8B-E5E3-4D71-B4E8-2042797B046E}" type="presOf" srcId="{C2547EAD-2BDD-46B7-8623-72AAFDC3C6C4}" destId="{0E404BC9-02B3-4B30-8D0B-EB6575441CA4}" srcOrd="0" destOrd="0" presId="urn:microsoft.com/office/officeart/2005/8/layout/vList2"/>
    <dgm:cxn modelId="{1B452BAE-677F-415D-A548-C362A7E24F47}" type="presOf" srcId="{8DCB5D89-907A-45EC-8CCC-05A4E6F5C6D7}" destId="{9A5EF4A0-AF59-4D40-8DBB-70FA311B4030}" srcOrd="0" destOrd="0" presId="urn:microsoft.com/office/officeart/2005/8/layout/vList2"/>
    <dgm:cxn modelId="{C9EC0A6B-AB0C-4235-98C3-680C751653BE}" srcId="{45BA153A-BA9D-4C62-91FC-486AF098C394}" destId="{C2547EAD-2BDD-46B7-8623-72AAFDC3C6C4}" srcOrd="2" destOrd="0" parTransId="{164B28B8-B624-40C8-9432-5D170F019CC2}" sibTransId="{DBA85BD9-EC20-4B19-8386-3186BC405488}"/>
    <dgm:cxn modelId="{393DA6E2-F39C-41CF-8141-AAB5413DD393}" type="presOf" srcId="{B80D21B7-716A-4FC4-8145-583B8D2D37CE}" destId="{1B24C026-57A6-42C2-A041-F51D277D6346}" srcOrd="0" destOrd="0" presId="urn:microsoft.com/office/officeart/2005/8/layout/vList2"/>
    <dgm:cxn modelId="{C46717EF-F7DA-420F-BA0B-9C70610FDE94}" srcId="{45BA153A-BA9D-4C62-91FC-486AF098C394}" destId="{B80D21B7-716A-4FC4-8145-583B8D2D37CE}" srcOrd="1" destOrd="0" parTransId="{F1342649-C82F-4093-BF3A-0CF04CF1D13F}" sibTransId="{0FE535BB-5C13-466D-8D29-F7C4F2F43A39}"/>
    <dgm:cxn modelId="{C90187E1-E1B1-411D-913E-028A5E24AC6D}" type="presOf" srcId="{45BA153A-BA9D-4C62-91FC-486AF098C394}" destId="{AB0D6DB7-6B5D-4F3F-BF8C-397B13D4B178}" srcOrd="0" destOrd="0" presId="urn:microsoft.com/office/officeart/2005/8/layout/vList2"/>
    <dgm:cxn modelId="{8D075C6D-B517-4566-AACB-C812AE01810E}" srcId="{45BA153A-BA9D-4C62-91FC-486AF098C394}" destId="{C08755EC-F6C5-420D-BD2B-0EDD82818CEE}" srcOrd="0" destOrd="0" parTransId="{E816FCEA-D2D9-41F0-8FDB-4987D8892A16}" sibTransId="{6A29DC54-A498-4389-9316-F642F07D2ACC}"/>
    <dgm:cxn modelId="{054DAE9A-0094-4071-ACA9-B495E054DCE6}" type="presOf" srcId="{C08755EC-F6C5-420D-BD2B-0EDD82818CEE}" destId="{9CBB304F-D530-40F5-BBC6-13F8E06A133B}" srcOrd="0" destOrd="0" presId="urn:microsoft.com/office/officeart/2005/8/layout/vList2"/>
    <dgm:cxn modelId="{5CAF0551-5F11-4232-B9F7-89AAADA30BB2}" type="presOf" srcId="{E20DFF6A-1852-4F72-B2BF-1207A4DE0B86}" destId="{7C3D1297-A24A-4689-A875-62E09BCFE2FD}" srcOrd="0" destOrd="0" presId="urn:microsoft.com/office/officeart/2005/8/layout/vList2"/>
    <dgm:cxn modelId="{30BDE3DB-FE81-4676-9D35-46DB47B57900}" type="presParOf" srcId="{AB0D6DB7-6B5D-4F3F-BF8C-397B13D4B178}" destId="{9CBB304F-D530-40F5-BBC6-13F8E06A133B}" srcOrd="0" destOrd="0" presId="urn:microsoft.com/office/officeart/2005/8/layout/vList2"/>
    <dgm:cxn modelId="{4BD2B355-84BC-4785-9F44-148C6E93BAA0}" type="presParOf" srcId="{AB0D6DB7-6B5D-4F3F-BF8C-397B13D4B178}" destId="{E6B96454-346E-4B46-BDF5-A0C990666CA4}" srcOrd="1" destOrd="0" presId="urn:microsoft.com/office/officeart/2005/8/layout/vList2"/>
    <dgm:cxn modelId="{03FB5AD8-C9D9-4D6B-9C50-9D86932C3ACE}" type="presParOf" srcId="{AB0D6DB7-6B5D-4F3F-BF8C-397B13D4B178}" destId="{1B24C026-57A6-42C2-A041-F51D277D6346}" srcOrd="2" destOrd="0" presId="urn:microsoft.com/office/officeart/2005/8/layout/vList2"/>
    <dgm:cxn modelId="{830848BC-7F0F-413C-AC45-5BD104CFC3CD}" type="presParOf" srcId="{AB0D6DB7-6B5D-4F3F-BF8C-397B13D4B178}" destId="{737EDECE-CB2F-4C37-9324-36996463EC31}" srcOrd="3" destOrd="0" presId="urn:microsoft.com/office/officeart/2005/8/layout/vList2"/>
    <dgm:cxn modelId="{8B0C4038-ABCD-4216-83CC-7312AF78B680}" type="presParOf" srcId="{AB0D6DB7-6B5D-4F3F-BF8C-397B13D4B178}" destId="{0E404BC9-02B3-4B30-8D0B-EB6575441CA4}" srcOrd="4" destOrd="0" presId="urn:microsoft.com/office/officeart/2005/8/layout/vList2"/>
    <dgm:cxn modelId="{53DA75A1-7D01-43C8-AFE6-518F2987C54B}" type="presParOf" srcId="{AB0D6DB7-6B5D-4F3F-BF8C-397B13D4B178}" destId="{D73E191B-D557-4E79-B3A9-C445C14B9C94}" srcOrd="5" destOrd="0" presId="urn:microsoft.com/office/officeart/2005/8/layout/vList2"/>
    <dgm:cxn modelId="{2B18D358-3030-4352-B3AB-6CF9879BCB9C}" type="presParOf" srcId="{AB0D6DB7-6B5D-4F3F-BF8C-397B13D4B178}" destId="{7C3D1297-A24A-4689-A875-62E09BCFE2FD}" srcOrd="6" destOrd="0" presId="urn:microsoft.com/office/officeart/2005/8/layout/vList2"/>
    <dgm:cxn modelId="{40EA7519-74B4-4E5F-86D8-A40A12EC6FFD}" type="presParOf" srcId="{AB0D6DB7-6B5D-4F3F-BF8C-397B13D4B178}" destId="{E2A4627B-FB77-49C6-959E-E73BF6521053}" srcOrd="7" destOrd="0" presId="urn:microsoft.com/office/officeart/2005/8/layout/vList2"/>
    <dgm:cxn modelId="{EF58155E-0DC2-4CEE-A75C-12E403FDE53B}" type="presParOf" srcId="{AB0D6DB7-6B5D-4F3F-BF8C-397B13D4B178}" destId="{9A5EF4A0-AF59-4D40-8DBB-70FA311B4030}"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6CC62-3618-4D4C-BA2C-9D82BF2F923A}">
      <dsp:nvSpPr>
        <dsp:cNvPr id="0" name=""/>
        <dsp:cNvSpPr/>
      </dsp:nvSpPr>
      <dsp:spPr>
        <a:xfrm rot="5400000">
          <a:off x="1977698" y="1222701"/>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E76D86C-9A52-4EB5-A47C-DB52C8842610}">
      <dsp:nvSpPr>
        <dsp:cNvPr id="0" name=""/>
        <dsp:cNvSpPr/>
      </dsp:nvSpPr>
      <dsp:spPr>
        <a:xfrm>
          <a:off x="1142998" y="71567"/>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CAPACITY BUILDING</a:t>
          </a:r>
          <a:endParaRPr lang="en-MY" sz="1600" kern="1200" dirty="0">
            <a:latin typeface="Century Gothic" panose="020B0502020202020204" pitchFamily="34" charset="0"/>
          </a:endParaRPr>
        </a:p>
      </dsp:txBody>
      <dsp:txXfrm>
        <a:off x="1203414" y="131983"/>
        <a:ext cx="1646970" cy="1116572"/>
      </dsp:txXfrm>
    </dsp:sp>
    <dsp:sp modelId="{C9152587-F524-4CEF-A9E8-75DEF38913A3}">
      <dsp:nvSpPr>
        <dsp:cNvPr id="0" name=""/>
        <dsp:cNvSpPr/>
      </dsp:nvSpPr>
      <dsp:spPr>
        <a:xfrm>
          <a:off x="3306737" y="152400"/>
          <a:ext cx="2282378" cy="1035909"/>
        </a:xfrm>
        <a:prstGeom prst="rect">
          <a:avLst/>
        </a:prstGeom>
        <a:noFill/>
        <a:ln>
          <a:noFill/>
        </a:ln>
        <a:effectLst/>
      </dsp:spPr>
      <dsp:style>
        <a:lnRef idx="0">
          <a:scrgbClr r="0" g="0" b="0"/>
        </a:lnRef>
        <a:fillRef idx="0">
          <a:scrgbClr r="0" g="0" b="0"/>
        </a:fillRef>
        <a:effectRef idx="0">
          <a:scrgbClr r="0" g="0" b="0"/>
        </a:effectRef>
        <a:fontRef idx="minor"/>
      </dsp:style>
    </dsp:sp>
    <dsp:sp modelId="{C2276F1C-8CB6-407F-B12A-A0081376288B}">
      <dsp:nvSpPr>
        <dsp:cNvPr id="0" name=""/>
        <dsp:cNvSpPr/>
      </dsp:nvSpPr>
      <dsp:spPr>
        <a:xfrm rot="5400000">
          <a:off x="3882699" y="2594296"/>
          <a:ext cx="1050131" cy="1195537"/>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747BD0D-098C-4EF2-AAD0-871C1AFA4B9D}">
      <dsp:nvSpPr>
        <dsp:cNvPr id="0" name=""/>
        <dsp:cNvSpPr/>
      </dsp:nvSpPr>
      <dsp:spPr>
        <a:xfrm>
          <a:off x="3108995" y="1413508"/>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SKILLS ENHANCEMENT</a:t>
          </a:r>
          <a:endParaRPr lang="en-MY" sz="1600" kern="1200" dirty="0">
            <a:latin typeface="Century Gothic" panose="020B0502020202020204" pitchFamily="34" charset="0"/>
          </a:endParaRPr>
        </a:p>
      </dsp:txBody>
      <dsp:txXfrm>
        <a:off x="3169411" y="1473924"/>
        <a:ext cx="1646970" cy="1116572"/>
      </dsp:txXfrm>
    </dsp:sp>
    <dsp:sp modelId="{612A9C02-FFCC-4CE5-AAE7-5CF440DB60E5}">
      <dsp:nvSpPr>
        <dsp:cNvPr id="0" name=""/>
        <dsp:cNvSpPr/>
      </dsp:nvSpPr>
      <dsp:spPr>
        <a:xfrm>
          <a:off x="5107461" y="1523461"/>
          <a:ext cx="2386073" cy="1000125"/>
        </a:xfrm>
        <a:prstGeom prst="rect">
          <a:avLst/>
        </a:prstGeom>
        <a:noFill/>
        <a:ln>
          <a:noFill/>
        </a:ln>
        <a:effectLst/>
      </dsp:spPr>
      <dsp:style>
        <a:lnRef idx="0">
          <a:scrgbClr r="0" g="0" b="0"/>
        </a:lnRef>
        <a:fillRef idx="0">
          <a:scrgbClr r="0" g="0" b="0"/>
        </a:fillRef>
        <a:effectRef idx="0">
          <a:scrgbClr r="0" g="0" b="0"/>
        </a:effectRef>
        <a:fontRef idx="minor"/>
      </dsp:style>
    </dsp:sp>
    <dsp:sp modelId="{132B1CAC-0393-42A9-A16E-44E96B95086D}">
      <dsp:nvSpPr>
        <dsp:cNvPr id="0" name=""/>
        <dsp:cNvSpPr/>
      </dsp:nvSpPr>
      <dsp:spPr>
        <a:xfrm>
          <a:off x="4992081" y="2826595"/>
          <a:ext cx="1767802" cy="1237404"/>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anose="020B0502020202020204" pitchFamily="34" charset="0"/>
              <a:ea typeface="Calibri"/>
              <a:cs typeface="Calibri"/>
              <a:sym typeface="Calibri"/>
            </a:rPr>
            <a:t>INDUSTRIAL</a:t>
          </a:r>
        </a:p>
        <a:p>
          <a:pPr lvl="0" algn="ctr" defTabSz="711200">
            <a:lnSpc>
              <a:spcPct val="90000"/>
            </a:lnSpc>
            <a:spcBef>
              <a:spcPct val="0"/>
            </a:spcBef>
            <a:spcAft>
              <a:spcPct val="35000"/>
            </a:spcAft>
          </a:pPr>
          <a:r>
            <a:rPr lang="en-US" sz="1600" kern="1200" dirty="0" smtClean="0">
              <a:latin typeface="Century Gothic" panose="020B0502020202020204" pitchFamily="34" charset="0"/>
              <a:sym typeface="Calibri"/>
            </a:rPr>
            <a:t>RELEVANCE</a:t>
          </a:r>
          <a:endParaRPr lang="en-MY" sz="1600" kern="1200" dirty="0">
            <a:latin typeface="Century Gothic" panose="020B0502020202020204" pitchFamily="34" charset="0"/>
          </a:endParaRPr>
        </a:p>
      </dsp:txBody>
      <dsp:txXfrm>
        <a:off x="5052497" y="2887011"/>
        <a:ext cx="1646970" cy="1116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C0EAD-81F1-49F4-B35E-A7255BB52930}">
      <dsp:nvSpPr>
        <dsp:cNvPr id="0" name=""/>
        <dsp:cNvSpPr/>
      </dsp:nvSpPr>
      <dsp:spPr>
        <a:xfrm>
          <a:off x="437421" y="293444"/>
          <a:ext cx="6918891" cy="2011188"/>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latin typeface="+mn-lt"/>
            </a:rPr>
            <a:t>Integrated SPS Course</a:t>
          </a:r>
        </a:p>
        <a:p>
          <a:pPr lvl="0" algn="ctr" defTabSz="1111250">
            <a:lnSpc>
              <a:spcPct val="90000"/>
            </a:lnSpc>
            <a:spcBef>
              <a:spcPct val="0"/>
            </a:spcBef>
            <a:spcAft>
              <a:spcPct val="35000"/>
            </a:spcAft>
          </a:pPr>
          <a:r>
            <a:rPr lang="en-US" sz="2500" kern="1200" dirty="0" smtClean="0">
              <a:latin typeface="+mn-lt"/>
            </a:rPr>
            <a:t>(Accounting Information System)</a:t>
          </a:r>
          <a:endParaRPr lang="en-MY" sz="2500" kern="1200" dirty="0">
            <a:latin typeface="+mn-lt"/>
          </a:endParaRPr>
        </a:p>
      </dsp:txBody>
      <dsp:txXfrm>
        <a:off x="496327" y="352350"/>
        <a:ext cx="6801079" cy="1893376"/>
      </dsp:txXfrm>
    </dsp:sp>
    <dsp:sp modelId="{59577929-3C93-42CB-97A8-5BCD85F38058}">
      <dsp:nvSpPr>
        <dsp:cNvPr id="0" name=""/>
        <dsp:cNvSpPr/>
      </dsp:nvSpPr>
      <dsp:spPr>
        <a:xfrm>
          <a:off x="1129310" y="2304633"/>
          <a:ext cx="909821" cy="1215341"/>
        </a:xfrm>
        <a:custGeom>
          <a:avLst/>
          <a:gdLst/>
          <a:ahLst/>
          <a:cxnLst/>
          <a:rect l="0" t="0" r="0" b="0"/>
          <a:pathLst>
            <a:path>
              <a:moveTo>
                <a:pt x="0" y="0"/>
              </a:moveTo>
              <a:lnTo>
                <a:pt x="0" y="1215341"/>
              </a:lnTo>
              <a:lnTo>
                <a:pt x="909821" y="1215341"/>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361662-9DDF-4D8D-90BF-CDED4596A9A9}">
      <dsp:nvSpPr>
        <dsp:cNvPr id="0" name=""/>
        <dsp:cNvSpPr/>
      </dsp:nvSpPr>
      <dsp:spPr>
        <a:xfrm>
          <a:off x="2039132" y="2514380"/>
          <a:ext cx="3217902" cy="201118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n-US" sz="4200" b="1" kern="1200" dirty="0" smtClean="0"/>
            <a:t>Part of Learning Tools</a:t>
          </a:r>
          <a:endParaRPr lang="en-US" sz="4200" kern="1200" dirty="0">
            <a:latin typeface="Calibri" panose="020F0502020204030204" pitchFamily="34" charset="0"/>
          </a:endParaRPr>
        </a:p>
      </dsp:txBody>
      <dsp:txXfrm>
        <a:off x="2098038" y="2573286"/>
        <a:ext cx="3100090" cy="1893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D98E7-4F84-4883-B469-4B57B15D5830}">
      <dsp:nvSpPr>
        <dsp:cNvPr id="0" name=""/>
        <dsp:cNvSpPr/>
      </dsp:nvSpPr>
      <dsp:spPr>
        <a:xfrm>
          <a:off x="2588799" y="2578"/>
          <a:ext cx="1451799" cy="94366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Financial Module</a:t>
          </a:r>
          <a:endParaRPr lang="en-MY" sz="1700" kern="1200" dirty="0"/>
        </a:p>
      </dsp:txBody>
      <dsp:txXfrm>
        <a:off x="2634865" y="48644"/>
        <a:ext cx="1359667" cy="851537"/>
      </dsp:txXfrm>
    </dsp:sp>
    <dsp:sp modelId="{1F1505D0-3E04-468A-AC4C-B0DA0ABFC8A3}">
      <dsp:nvSpPr>
        <dsp:cNvPr id="0" name=""/>
        <dsp:cNvSpPr/>
      </dsp:nvSpPr>
      <dsp:spPr>
        <a:xfrm>
          <a:off x="1430503" y="474413"/>
          <a:ext cx="3768392" cy="3768392"/>
        </a:xfrm>
        <a:custGeom>
          <a:avLst/>
          <a:gdLst/>
          <a:ahLst/>
          <a:cxnLst/>
          <a:rect l="0" t="0" r="0" b="0"/>
          <a:pathLst>
            <a:path>
              <a:moveTo>
                <a:pt x="2620055" y="149633"/>
              </a:moveTo>
              <a:arcTo wR="1884196" hR="1884196" stAng="17579295" swAng="195999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936D8A-0E9E-43B9-945B-0C7E1FDBBB88}">
      <dsp:nvSpPr>
        <dsp:cNvPr id="0" name=""/>
        <dsp:cNvSpPr/>
      </dsp:nvSpPr>
      <dsp:spPr>
        <a:xfrm>
          <a:off x="4380777" y="1304525"/>
          <a:ext cx="1451799" cy="943669"/>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Inventory Module</a:t>
          </a:r>
          <a:endParaRPr lang="en-MY" sz="1700" kern="1200" dirty="0"/>
        </a:p>
      </dsp:txBody>
      <dsp:txXfrm>
        <a:off x="4426843" y="1350591"/>
        <a:ext cx="1359667" cy="851537"/>
      </dsp:txXfrm>
    </dsp:sp>
    <dsp:sp modelId="{1471DCD8-21F8-440E-90A3-A9B3436E95E4}">
      <dsp:nvSpPr>
        <dsp:cNvPr id="0" name=""/>
        <dsp:cNvSpPr/>
      </dsp:nvSpPr>
      <dsp:spPr>
        <a:xfrm>
          <a:off x="1430503" y="474413"/>
          <a:ext cx="3768392" cy="3768392"/>
        </a:xfrm>
        <a:custGeom>
          <a:avLst/>
          <a:gdLst/>
          <a:ahLst/>
          <a:cxnLst/>
          <a:rect l="0" t="0" r="0" b="0"/>
          <a:pathLst>
            <a:path>
              <a:moveTo>
                <a:pt x="3765822" y="1785820"/>
              </a:moveTo>
              <a:arcTo wR="1884196" hR="1884196" stAng="21420430" swAng="2195114"/>
            </a:path>
          </a:pathLst>
        </a:custGeom>
        <a:noFill/>
        <a:ln w="9525" cap="flat" cmpd="sng" algn="ctr">
          <a:solidFill>
            <a:schemeClr val="accent2">
              <a:hueOff val="1170380"/>
              <a:satOff val="-1460"/>
              <a:lumOff val="343"/>
              <a:alphaOff val="0"/>
            </a:schemeClr>
          </a:solidFill>
          <a:prstDash val="solid"/>
        </a:ln>
        <a:effectLst/>
      </dsp:spPr>
      <dsp:style>
        <a:lnRef idx="1">
          <a:scrgbClr r="0" g="0" b="0"/>
        </a:lnRef>
        <a:fillRef idx="0">
          <a:scrgbClr r="0" g="0" b="0"/>
        </a:fillRef>
        <a:effectRef idx="0">
          <a:scrgbClr r="0" g="0" b="0"/>
        </a:effectRef>
        <a:fontRef idx="minor"/>
      </dsp:style>
    </dsp:sp>
    <dsp:sp modelId="{A8FA639B-2291-4B3D-8E89-90459838ADF4}">
      <dsp:nvSpPr>
        <dsp:cNvPr id="0" name=""/>
        <dsp:cNvSpPr/>
      </dsp:nvSpPr>
      <dsp:spPr>
        <a:xfrm>
          <a:off x="3696302" y="3411121"/>
          <a:ext cx="1451799" cy="94366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GST Module</a:t>
          </a:r>
          <a:endParaRPr lang="en-MY" sz="1700" kern="1200" dirty="0"/>
        </a:p>
      </dsp:txBody>
      <dsp:txXfrm>
        <a:off x="3742368" y="3457187"/>
        <a:ext cx="1359667" cy="851537"/>
      </dsp:txXfrm>
    </dsp:sp>
    <dsp:sp modelId="{30A478CF-2F51-43BC-9A0C-256864938F94}">
      <dsp:nvSpPr>
        <dsp:cNvPr id="0" name=""/>
        <dsp:cNvSpPr/>
      </dsp:nvSpPr>
      <dsp:spPr>
        <a:xfrm>
          <a:off x="1430503" y="474413"/>
          <a:ext cx="3768392" cy="3768392"/>
        </a:xfrm>
        <a:custGeom>
          <a:avLst/>
          <a:gdLst/>
          <a:ahLst/>
          <a:cxnLst/>
          <a:rect l="0" t="0" r="0" b="0"/>
          <a:pathLst>
            <a:path>
              <a:moveTo>
                <a:pt x="2258322" y="3730876"/>
              </a:moveTo>
              <a:arcTo wR="1884196" hR="1884196" stAng="4712834" swAng="1374332"/>
            </a:path>
          </a:pathLst>
        </a:custGeom>
        <a:noFill/>
        <a:ln w="9525" cap="flat" cmpd="sng" algn="ctr">
          <a:solidFill>
            <a:schemeClr val="accent2">
              <a:hueOff val="2340759"/>
              <a:satOff val="-2919"/>
              <a:lumOff val="686"/>
              <a:alphaOff val="0"/>
            </a:schemeClr>
          </a:solidFill>
          <a:prstDash val="solid"/>
        </a:ln>
        <a:effectLst/>
      </dsp:spPr>
      <dsp:style>
        <a:lnRef idx="1">
          <a:scrgbClr r="0" g="0" b="0"/>
        </a:lnRef>
        <a:fillRef idx="0">
          <a:scrgbClr r="0" g="0" b="0"/>
        </a:fillRef>
        <a:effectRef idx="0">
          <a:scrgbClr r="0" g="0" b="0"/>
        </a:effectRef>
        <a:fontRef idx="minor"/>
      </dsp:style>
    </dsp:sp>
    <dsp:sp modelId="{3A855AC6-EEE5-4A3F-9F36-5F8737753F18}">
      <dsp:nvSpPr>
        <dsp:cNvPr id="0" name=""/>
        <dsp:cNvSpPr/>
      </dsp:nvSpPr>
      <dsp:spPr>
        <a:xfrm>
          <a:off x="1481296" y="3411121"/>
          <a:ext cx="1451799" cy="943669"/>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Zakat Module</a:t>
          </a:r>
          <a:endParaRPr lang="en-MY" sz="1700" kern="1200" dirty="0"/>
        </a:p>
      </dsp:txBody>
      <dsp:txXfrm>
        <a:off x="1527362" y="3457187"/>
        <a:ext cx="1359667" cy="851537"/>
      </dsp:txXfrm>
    </dsp:sp>
    <dsp:sp modelId="{E639C2D0-7068-4F9B-A6CD-DA05990C857A}">
      <dsp:nvSpPr>
        <dsp:cNvPr id="0" name=""/>
        <dsp:cNvSpPr/>
      </dsp:nvSpPr>
      <dsp:spPr>
        <a:xfrm>
          <a:off x="1430503" y="474413"/>
          <a:ext cx="3768392" cy="3768392"/>
        </a:xfrm>
        <a:custGeom>
          <a:avLst/>
          <a:gdLst/>
          <a:ahLst/>
          <a:cxnLst/>
          <a:rect l="0" t="0" r="0" b="0"/>
          <a:pathLst>
            <a:path>
              <a:moveTo>
                <a:pt x="314671" y="2926686"/>
              </a:moveTo>
              <a:arcTo wR="1884196" hR="1884196" stAng="8784455" swAng="2195114"/>
            </a:path>
          </a:pathLst>
        </a:custGeom>
        <a:noFill/>
        <a:ln w="9525" cap="flat" cmpd="sng" algn="ctr">
          <a:solidFill>
            <a:schemeClr val="accent2">
              <a:hueOff val="3511139"/>
              <a:satOff val="-4379"/>
              <a:lumOff val="1030"/>
              <a:alphaOff val="0"/>
            </a:schemeClr>
          </a:solidFill>
          <a:prstDash val="solid"/>
        </a:ln>
        <a:effectLst/>
      </dsp:spPr>
      <dsp:style>
        <a:lnRef idx="1">
          <a:scrgbClr r="0" g="0" b="0"/>
        </a:lnRef>
        <a:fillRef idx="0">
          <a:scrgbClr r="0" g="0" b="0"/>
        </a:fillRef>
        <a:effectRef idx="0">
          <a:scrgbClr r="0" g="0" b="0"/>
        </a:effectRef>
        <a:fontRef idx="minor"/>
      </dsp:style>
    </dsp:sp>
    <dsp:sp modelId="{A9993D5E-80C6-411A-8C50-7530E2C8486F}">
      <dsp:nvSpPr>
        <dsp:cNvPr id="0" name=""/>
        <dsp:cNvSpPr/>
      </dsp:nvSpPr>
      <dsp:spPr>
        <a:xfrm>
          <a:off x="796822" y="1304525"/>
          <a:ext cx="1451799" cy="94366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Waqf / Endowment Module</a:t>
          </a:r>
          <a:endParaRPr lang="en-MY" sz="1700" kern="1200" dirty="0"/>
        </a:p>
      </dsp:txBody>
      <dsp:txXfrm>
        <a:off x="842888" y="1350591"/>
        <a:ext cx="1359667" cy="851537"/>
      </dsp:txXfrm>
    </dsp:sp>
    <dsp:sp modelId="{BE8FAAC0-DD1E-4799-B27E-14D21731CC41}">
      <dsp:nvSpPr>
        <dsp:cNvPr id="0" name=""/>
        <dsp:cNvSpPr/>
      </dsp:nvSpPr>
      <dsp:spPr>
        <a:xfrm>
          <a:off x="1430503" y="474413"/>
          <a:ext cx="3768392" cy="3768392"/>
        </a:xfrm>
        <a:custGeom>
          <a:avLst/>
          <a:gdLst/>
          <a:ahLst/>
          <a:cxnLst/>
          <a:rect l="0" t="0" r="0" b="0"/>
          <a:pathLst>
            <a:path>
              <a:moveTo>
                <a:pt x="328503" y="821174"/>
              </a:moveTo>
              <a:arcTo wR="1884196" hR="1884196" stAng="12860713" swAng="1959991"/>
            </a:path>
          </a:pathLst>
        </a:custGeom>
        <a:noFill/>
        <a:ln w="9525" cap="flat" cmpd="sng" algn="ctr">
          <a:solidFill>
            <a:schemeClr val="accent2">
              <a:hueOff val="4681519"/>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B304F-D530-40F5-BBC6-13F8E06A133B}">
      <dsp:nvSpPr>
        <dsp:cNvPr id="0" name=""/>
        <dsp:cNvSpPr/>
      </dsp:nvSpPr>
      <dsp:spPr>
        <a:xfrm>
          <a:off x="0" y="0"/>
          <a:ext cx="5949395" cy="55165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dirty="0" smtClean="0"/>
            <a:t>Cash Book System</a:t>
          </a:r>
          <a:endParaRPr lang="en-MY" sz="2300" kern="1200" dirty="0"/>
        </a:p>
      </dsp:txBody>
      <dsp:txXfrm>
        <a:off x="26930" y="26930"/>
        <a:ext cx="5895535" cy="497795"/>
      </dsp:txXfrm>
    </dsp:sp>
    <dsp:sp modelId="{1B24C026-57A6-42C2-A041-F51D277D6346}">
      <dsp:nvSpPr>
        <dsp:cNvPr id="0" name=""/>
        <dsp:cNvSpPr/>
      </dsp:nvSpPr>
      <dsp:spPr>
        <a:xfrm>
          <a:off x="0" y="668377"/>
          <a:ext cx="5949395" cy="551655"/>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dirty="0" smtClean="0"/>
            <a:t>POS System</a:t>
          </a:r>
          <a:endParaRPr lang="en-MY" sz="2300" kern="1200" dirty="0"/>
        </a:p>
      </dsp:txBody>
      <dsp:txXfrm>
        <a:off x="26930" y="695307"/>
        <a:ext cx="5895535" cy="497795"/>
      </dsp:txXfrm>
    </dsp:sp>
    <dsp:sp modelId="{0E404BC9-02B3-4B30-8D0B-EB6575441CA4}">
      <dsp:nvSpPr>
        <dsp:cNvPr id="0" name=""/>
        <dsp:cNvSpPr/>
      </dsp:nvSpPr>
      <dsp:spPr>
        <a:xfrm>
          <a:off x="0" y="1286272"/>
          <a:ext cx="5949395" cy="551655"/>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Fixed Asset Management</a:t>
          </a:r>
          <a:endParaRPr lang="en-MY" sz="2300" kern="1200"/>
        </a:p>
      </dsp:txBody>
      <dsp:txXfrm>
        <a:off x="26930" y="1313202"/>
        <a:ext cx="5895535" cy="497795"/>
      </dsp:txXfrm>
    </dsp:sp>
    <dsp:sp modelId="{7C3D1297-A24A-4689-A875-62E09BCFE2FD}">
      <dsp:nvSpPr>
        <dsp:cNvPr id="0" name=""/>
        <dsp:cNvSpPr/>
      </dsp:nvSpPr>
      <dsp:spPr>
        <a:xfrm>
          <a:off x="0" y="1904167"/>
          <a:ext cx="5949395" cy="551655"/>
        </a:xfrm>
        <a:prstGeom prst="round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Payroll System</a:t>
          </a:r>
          <a:endParaRPr lang="en-MY" sz="2300" kern="1200"/>
        </a:p>
      </dsp:txBody>
      <dsp:txXfrm>
        <a:off x="26930" y="1931097"/>
        <a:ext cx="5895535" cy="497795"/>
      </dsp:txXfrm>
    </dsp:sp>
    <dsp:sp modelId="{9A5EF4A0-AF59-4D40-8DBB-70FA311B4030}">
      <dsp:nvSpPr>
        <dsp:cNvPr id="0" name=""/>
        <dsp:cNvSpPr/>
      </dsp:nvSpPr>
      <dsp:spPr>
        <a:xfrm>
          <a:off x="0" y="2522062"/>
          <a:ext cx="5949395" cy="551655"/>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MY" sz="2300" kern="1200" smtClean="0"/>
            <a:t>CRM System</a:t>
          </a:r>
          <a:endParaRPr lang="en-MY" sz="2300" kern="1200"/>
        </a:p>
      </dsp:txBody>
      <dsp:txXfrm>
        <a:off x="26930" y="2548992"/>
        <a:ext cx="5895535"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18CE0CDF-C16C-4B6D-96CC-4EBCD24C6A90}" type="datetimeFigureOut">
              <a:rPr lang="en-US" smtClean="0"/>
              <a:t>3/23/2016</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DCCB4D0E-2C5D-468A-92BC-53DCE99ECB5E}" type="slidenum">
              <a:rPr lang="en-US" smtClean="0"/>
              <a:t>‹#›</a:t>
            </a:fld>
            <a:endParaRPr lang="en-US"/>
          </a:p>
        </p:txBody>
      </p:sp>
    </p:spTree>
    <p:extLst>
      <p:ext uri="{BB962C8B-B14F-4D97-AF65-F5344CB8AC3E}">
        <p14:creationId xmlns:p14="http://schemas.microsoft.com/office/powerpoint/2010/main" val="2964635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D3F39C7-B17B-435E-85F5-AEFC191F2C4D}" type="datetimeFigureOut">
              <a:rPr lang="en-MY" smtClean="0"/>
              <a:t>23/3/2016</a:t>
            </a:fld>
            <a:endParaRPr lang="en-MY"/>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67277F8-8325-499B-9DB7-773770049012}" type="slidenum">
              <a:rPr lang="en-MY" smtClean="0"/>
              <a:t>‹#›</a:t>
            </a:fld>
            <a:endParaRPr lang="en-MY"/>
          </a:p>
        </p:txBody>
      </p:sp>
    </p:spTree>
    <p:extLst>
      <p:ext uri="{BB962C8B-B14F-4D97-AF65-F5344CB8AC3E}">
        <p14:creationId xmlns:p14="http://schemas.microsoft.com/office/powerpoint/2010/main" val="236985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308" name="Shape 308"/>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5571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314" name="Shape 314"/>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196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4098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323" name="Shape 323"/>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9409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436" name="Shape 436"/>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5407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807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339" name="Shape 339"/>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9093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4373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3"/>
            <a:ext cx="5341211" cy="4819848"/>
          </a:xfrm>
          <a:prstGeom prst="rect">
            <a:avLst/>
          </a:prstGeom>
        </p:spPr>
        <p:txBody>
          <a:bodyPr lIns="91425" tIns="91425" rIns="91425" bIns="91425" anchor="t" anchorCtr="0">
            <a:noAutofit/>
          </a:bodyPr>
          <a:lstStyle/>
          <a:p>
            <a:pPr>
              <a:spcBef>
                <a:spcPts val="0"/>
              </a:spcBef>
              <a:buNone/>
            </a:pPr>
            <a:endParaRPr/>
          </a:p>
        </p:txBody>
      </p:sp>
      <p:sp>
        <p:nvSpPr>
          <p:cNvPr id="291" name="Shape 291"/>
          <p:cNvSpPr>
            <a:spLocks noGrp="1" noRot="1" noChangeAspect="1"/>
          </p:cNvSpPr>
          <p:nvPr>
            <p:ph type="sldImg" idx="2"/>
          </p:nvPr>
        </p:nvSpPr>
        <p:spPr>
          <a:xfrm>
            <a:off x="660400" y="801688"/>
            <a:ext cx="5357813"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8656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
        <p:nvSpPr>
          <p:cNvPr id="8" name="Rectangle 7"/>
          <p:cNvSpPr/>
          <p:nvPr userDrawn="1"/>
        </p:nvSpPr>
        <p:spPr>
          <a:xfrm>
            <a:off x="0" y="0"/>
            <a:ext cx="9147176"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4162" r="10865" b="33566"/>
          <a:stretch/>
        </p:blipFill>
        <p:spPr bwMode="auto">
          <a:xfrm rot="5400000">
            <a:off x="-3278189" y="3278188"/>
            <a:ext cx="6858003" cy="301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IT\Work\Audry\Desktop\Printing Item\Salihin Premier\stationery\slide6.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8091" t="15622" r="32030" b="16255"/>
          <a:stretch/>
        </p:blipFill>
        <p:spPr bwMode="auto">
          <a:xfrm>
            <a:off x="1" y="1600200"/>
            <a:ext cx="9147176" cy="52578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IT\Work\Audry\Desktop\Printing Item\Salihin Premier\stationery\slide5.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2477" y="304800"/>
            <a:ext cx="3776723" cy="762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06647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5984343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5562600"/>
            <a:ext cx="2362200" cy="1071148"/>
          </a:xfrm>
          <a:prstGeom prst="rect">
            <a:avLst/>
          </a:prstGeom>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5" name="Shape 109"/>
          <p:cNvPicPr preferRelativeResize="0"/>
          <p:nvPr/>
        </p:nvPicPr>
        <p:blipFill rotWithShape="1">
          <a:blip r:embed="rId2">
            <a:alphaModFix/>
          </a:blip>
          <a:srcRect/>
          <a:stretch/>
        </p:blipFill>
        <p:spPr>
          <a:xfrm>
            <a:off x="6566068" y="549182"/>
            <a:ext cx="2326412" cy="481349"/>
          </a:xfrm>
          <a:prstGeom prst="rect">
            <a:avLst/>
          </a:prstGeom>
          <a:noFill/>
          <a:ln>
            <a:noFill/>
          </a:ln>
        </p:spPr>
      </p:pic>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Picture 2" descr="D:\IT\Work\Audry\Desktop\Printing Item\Salihin Premier\stationery\bg-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90" b="2928"/>
          <a:stretch/>
        </p:blipFill>
        <p:spPr bwMode="auto">
          <a:xfrm>
            <a:off x="0" y="205099"/>
            <a:ext cx="9144000" cy="6452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IT\Work\Audry\Desktop\Printing Item\MIA 2015\MIA - Sponsorship logo-0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IT\Work\Audry\Desktop\Printing Item\Salihin Premier\stationery\slide7.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33800" y="97536"/>
            <a:ext cx="5318199" cy="48554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2"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275827352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20675244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881172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3/23/2016</a:t>
            </a:fld>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DFBCCFCF-26A9-4D7A-970A-2239FACBBEE9}"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9247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42577727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DFBCCFCF-26A9-4D7A-970A-2239FACBBEE9}" type="datetimeFigureOut">
              <a:rPr lang="en-US" smtClean="0"/>
              <a:t>3/23/2016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230483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FBCCFCF-26A9-4D7A-970A-2239FACBBEE9}" type="datetimeFigureOut">
              <a:rPr lang="en-US" smtClean="0"/>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753094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CCFCF-26A9-4D7A-970A-2239FACBBEE9}" type="datetimeFigureOut">
              <a:rPr lang="en-US" smtClean="0"/>
              <a:t>3/23/2016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5770462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1"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305063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6544906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CCFCF-26A9-4D7A-970A-2239FACBBEE9}" type="datetimeFigureOut">
              <a:rPr lang="en-US" smtClean="0"/>
              <a:t>3/23/2016</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6640-CBAE-40A4-AF00-960698FEEE04}" type="slidenum">
              <a:rPr lang="en-US" smtClean="0"/>
              <a:t>‹#›</a:t>
            </a:fld>
            <a:endParaRPr lang="en-US"/>
          </a:p>
        </p:txBody>
      </p:sp>
      <p:sp>
        <p:nvSpPr>
          <p:cNvPr id="7" name="Shape 119"/>
          <p:cNvSpPr txBox="1"/>
          <p:nvPr/>
        </p:nvSpPr>
        <p:spPr>
          <a:xfrm>
            <a:off x="6100790" y="6293948"/>
            <a:ext cx="2459349" cy="23083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00" b="0" i="0" u="none" strike="noStrike" cap="none" baseline="0" dirty="0">
                <a:solidFill>
                  <a:schemeClr val="dk1"/>
                </a:solidFill>
                <a:latin typeface="Calibri"/>
                <a:ea typeface="Calibri"/>
                <a:cs typeface="Calibri"/>
                <a:sym typeface="Calibri"/>
              </a:rPr>
              <a:t>© </a:t>
            </a:r>
            <a:r>
              <a:rPr lang="en-US" sz="900" b="0" i="0" u="none" strike="noStrike" cap="none" baseline="0" dirty="0">
                <a:solidFill>
                  <a:srgbClr val="FF0000"/>
                </a:solidFill>
                <a:latin typeface="Arial"/>
                <a:ea typeface="Arial"/>
                <a:cs typeface="Arial"/>
                <a:sym typeface="Arial"/>
              </a:rPr>
              <a:t>SALIHIN</a:t>
            </a:r>
            <a:r>
              <a:rPr lang="en-US" sz="900" b="0" i="0" u="none" strike="noStrike" cap="none" baseline="0" dirty="0">
                <a:solidFill>
                  <a:srgbClr val="FF0000"/>
                </a:solidFill>
                <a:latin typeface="Calibri"/>
                <a:ea typeface="Calibri"/>
                <a:cs typeface="Calibri"/>
                <a:sym typeface="Calibri"/>
              </a:rPr>
              <a:t> </a:t>
            </a:r>
            <a:r>
              <a:rPr lang="en-US" sz="900" b="0" i="0" u="none" strike="noStrike" cap="none" baseline="0" dirty="0">
                <a:solidFill>
                  <a:schemeClr val="dk1"/>
                </a:solidFill>
                <a:latin typeface="Calibri"/>
                <a:ea typeface="Calibri"/>
                <a:cs typeface="Calibri"/>
                <a:sym typeface="Calibri"/>
              </a:rPr>
              <a:t>2015. Strictly Private &amp; Confidential</a:t>
            </a:r>
          </a:p>
        </p:txBody>
      </p:sp>
    </p:spTree>
    <p:extLst>
      <p:ext uri="{BB962C8B-B14F-4D97-AF65-F5344CB8AC3E}">
        <p14:creationId xmlns:p14="http://schemas.microsoft.com/office/powerpoint/2010/main" val="346039529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876800"/>
            <a:ext cx="2362200" cy="1071148"/>
          </a:xfrm>
          <a:prstGeom prst="rect">
            <a:avLst/>
          </a:prstGeom>
        </p:spPr>
      </p:pic>
      <p:sp>
        <p:nvSpPr>
          <p:cNvPr id="6" name="Title 1"/>
          <p:cNvSpPr>
            <a:spLocks noGrp="1"/>
          </p:cNvSpPr>
          <p:nvPr>
            <p:ph type="title"/>
          </p:nvPr>
        </p:nvSpPr>
        <p:spPr>
          <a:xfrm>
            <a:off x="762000" y="2438400"/>
            <a:ext cx="8229600" cy="1143000"/>
          </a:xfrm>
        </p:spPr>
        <p:txBody>
          <a:bodyPr>
            <a:normAutofit fontScale="90000"/>
          </a:bodyPr>
          <a:lstStyle/>
          <a:p>
            <a:pPr algn="l">
              <a:buSzPct val="25000"/>
            </a:pPr>
            <a:r>
              <a:rPr lang="en-US" sz="3200" dirty="0">
                <a:latin typeface="Century Gothic" panose="020B0502020202020204" pitchFamily="34" charset="0"/>
                <a:ea typeface="Century Gothic"/>
                <a:cs typeface="Century Gothic"/>
                <a:sym typeface="Century Gothic"/>
              </a:rPr>
              <a:t>PROPOSAL FOR </a:t>
            </a:r>
            <a:r>
              <a:rPr lang="en-US" sz="3200" dirty="0" smtClean="0">
                <a:latin typeface="Century Gothic" panose="020B0502020202020204" pitchFamily="34" charset="0"/>
                <a:ea typeface="Century Gothic"/>
                <a:cs typeface="Century Gothic"/>
                <a:sym typeface="Century Gothic"/>
              </a:rPr>
              <a:t>STRATEGIC COLLABORATION</a:t>
            </a:r>
            <a:br>
              <a:rPr lang="en-US" sz="3200" dirty="0" smtClean="0">
                <a:latin typeface="Century Gothic" panose="020B0502020202020204" pitchFamily="34" charset="0"/>
                <a:ea typeface="Century Gothic"/>
                <a:cs typeface="Century Gothic"/>
                <a:sym typeface="Century Gothic"/>
              </a:rPr>
            </a:br>
            <a:r>
              <a:rPr lang="en-US" sz="3200" dirty="0" smtClean="0">
                <a:latin typeface="Century Gothic" panose="020B0502020202020204" pitchFamily="34" charset="0"/>
                <a:ea typeface="Century Gothic"/>
                <a:cs typeface="Century Gothic"/>
                <a:sym typeface="Century Gothic"/>
              </a:rPr>
              <a:t>IN LEARNING &amp; GRADUATE SKILLS ENHANCEMENT</a:t>
            </a:r>
            <a:endParaRPr lang="en-US" sz="3200" dirty="0">
              <a:latin typeface="Century Gothic" panose="020B0502020202020204" pitchFamily="34" charset="0"/>
              <a:ea typeface="Century Gothic"/>
              <a:cs typeface="Century Gothic"/>
              <a:sym typeface="Century Gothic"/>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99" y="1143000"/>
            <a:ext cx="2188473" cy="871994"/>
          </a:xfrm>
          <a:prstGeom prst="rect">
            <a:avLst/>
          </a:prstGeom>
        </p:spPr>
      </p:pic>
      <p:sp>
        <p:nvSpPr>
          <p:cNvPr id="8" name="TextBox 7"/>
          <p:cNvSpPr txBox="1"/>
          <p:nvPr/>
        </p:nvSpPr>
        <p:spPr>
          <a:xfrm>
            <a:off x="1143000"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for:</a:t>
            </a:r>
            <a:endParaRPr lang="en-MY" sz="1600" b="1" dirty="0">
              <a:latin typeface="Century Gothic" panose="020B0502020202020204" pitchFamily="34" charset="0"/>
            </a:endParaRPr>
          </a:p>
        </p:txBody>
      </p:sp>
      <p:sp>
        <p:nvSpPr>
          <p:cNvPr id="9" name="TextBox 8"/>
          <p:cNvSpPr txBox="1"/>
          <p:nvPr/>
        </p:nvSpPr>
        <p:spPr>
          <a:xfrm>
            <a:off x="5004209" y="4495800"/>
            <a:ext cx="1473480" cy="338554"/>
          </a:xfrm>
          <a:prstGeom prst="rect">
            <a:avLst/>
          </a:prstGeom>
          <a:noFill/>
        </p:spPr>
        <p:txBody>
          <a:bodyPr wrap="none" rtlCol="0">
            <a:spAutoFit/>
          </a:bodyPr>
          <a:lstStyle/>
          <a:p>
            <a:r>
              <a:rPr lang="en-MY" sz="1600" b="1" dirty="0" smtClean="0">
                <a:latin typeface="Century Gothic" panose="020B0502020202020204" pitchFamily="34" charset="0"/>
              </a:rPr>
              <a:t>Prepared by:</a:t>
            </a:r>
            <a:endParaRPr lang="en-MY" sz="1600" b="1" dirty="0">
              <a:latin typeface="Century Gothic" panose="020B0502020202020204" pitchFamily="34" charset="0"/>
            </a:endParaRPr>
          </a:p>
        </p:txBody>
      </p:sp>
      <p:pic>
        <p:nvPicPr>
          <p:cNvPr id="14" name="Shape 109"/>
          <p:cNvPicPr preferRelativeResize="0"/>
          <p:nvPr/>
        </p:nvPicPr>
        <p:blipFill rotWithShape="1">
          <a:blip r:embed="rId4">
            <a:alphaModFix/>
          </a:blip>
          <a:srcRect/>
          <a:stretch/>
        </p:blipFill>
        <p:spPr>
          <a:xfrm>
            <a:off x="5053652" y="4940253"/>
            <a:ext cx="2667000" cy="523590"/>
          </a:xfrm>
          <a:prstGeom prst="rect">
            <a:avLst/>
          </a:prstGeom>
          <a:noFill/>
          <a:ln>
            <a:noFill/>
          </a:ln>
        </p:spPr>
      </p:pic>
    </p:spTree>
    <p:extLst>
      <p:ext uri="{BB962C8B-B14F-4D97-AF65-F5344CB8AC3E}">
        <p14:creationId xmlns:p14="http://schemas.microsoft.com/office/powerpoint/2010/main" val="180003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47330" y="1447801"/>
            <a:ext cx="8043858" cy="1295400"/>
          </a:xfrm>
          <a:prstGeom prst="rect">
            <a:avLst/>
          </a:prstGeom>
          <a:noFill/>
          <a:ln>
            <a:noFill/>
          </a:ln>
        </p:spPr>
        <p:txBody>
          <a:bodyPr lIns="84392" tIns="42185" rIns="84392" bIns="42185" anchor="t" anchorCtr="0">
            <a:noAutofit/>
          </a:bodyPr>
          <a:lstStyle/>
          <a:p>
            <a:pPr marL="203200" indent="0">
              <a:buNone/>
            </a:pPr>
            <a:r>
              <a:rPr lang="ms-MY" dirty="0">
                <a:latin typeface="Calibri" panose="020F0502020204030204" pitchFamily="34" charset="0"/>
              </a:rPr>
              <a:t>At the end of the programme, we expected each graduates would be able to</a:t>
            </a:r>
            <a:r>
              <a:rPr lang="ms-MY" dirty="0" smtClean="0">
                <a:latin typeface="Calibri" panose="020F0502020204030204" pitchFamily="34" charset="0"/>
              </a:rPr>
              <a:t>:</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Operate and utilize SPS Software ( Setup &amp; operate).</a:t>
            </a:r>
            <a:endParaRPr lang="en-MY" sz="1600" dirty="0">
              <a:latin typeface="Calibri" panose="020F0502020204030204" pitchFamily="34" charset="0"/>
            </a:endParaRPr>
          </a:p>
          <a:p>
            <a:pPr marL="742950" lvl="1" indent="-285750">
              <a:buFont typeface="Arial" panose="020B0604020202020204" pitchFamily="34" charset="0"/>
              <a:buChar char="•"/>
            </a:pPr>
            <a:r>
              <a:rPr lang="en-US" sz="1600" dirty="0" smtClean="0">
                <a:latin typeface="Calibri" panose="020F0502020204030204" pitchFamily="34" charset="0"/>
              </a:rPr>
              <a:t>Provide consultation &amp; training on SPS.</a:t>
            </a:r>
          </a:p>
          <a:p>
            <a:pPr marL="285750" indent="-285750">
              <a:buFont typeface="Arial" panose="020B0604020202020204" pitchFamily="34" charset="0"/>
              <a:buChar char="•"/>
            </a:pPr>
            <a:endParaRPr lang="en-US" dirty="0">
              <a:latin typeface="Calibri" panose="020F0502020204030204" pitchFamily="34" charset="0"/>
            </a:endParaRPr>
          </a:p>
          <a:p>
            <a:endParaRPr lang="en-US" dirty="0" smtClean="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endParaRPr lang="en-MY" dirty="0">
              <a:latin typeface="Calibri" panose="020F0502020204030204" pitchFamily="34" charset="0"/>
            </a:endParaRPr>
          </a:p>
        </p:txBody>
      </p:sp>
      <p:sp>
        <p:nvSpPr>
          <p:cNvPr id="9" name="Shape 288"/>
          <p:cNvSpPr txBox="1"/>
          <p:nvPr/>
        </p:nvSpPr>
        <p:spPr>
          <a:xfrm>
            <a:off x="547329" y="2667000"/>
            <a:ext cx="7998793" cy="2895600"/>
          </a:xfrm>
          <a:prstGeom prst="rect">
            <a:avLst/>
          </a:prstGeom>
          <a:noFill/>
          <a:ln>
            <a:noFill/>
          </a:ln>
        </p:spPr>
        <p:txBody>
          <a:bodyPr lIns="84392" tIns="42185" rIns="84392" bIns="42185" anchor="t" anchorCtr="0">
            <a:noAutofit/>
          </a:bodyPr>
          <a:lstStyle/>
          <a:p>
            <a:pPr marL="203200" indent="0">
              <a:buNone/>
            </a:pPr>
            <a:r>
              <a:rPr lang="ms-MY" dirty="0" smtClean="0">
                <a:latin typeface="Calibri" panose="020F0502020204030204" pitchFamily="34" charset="0"/>
              </a:rPr>
              <a:t>SALIHIN deliverables to partipated graduates:</a:t>
            </a:r>
          </a:p>
          <a:p>
            <a:pPr marL="203200" indent="0">
              <a:buNone/>
            </a:pPr>
            <a:endParaRPr lang="ms-MY" sz="500" dirty="0">
              <a:latin typeface="Calibri" panose="020F0502020204030204" pitchFamily="34" charset="0"/>
            </a:endParaRPr>
          </a:p>
          <a:p>
            <a:pPr marL="742950" lvl="1" indent="-285750">
              <a:buFont typeface="Arial" panose="020B0604020202020204" pitchFamily="34" charset="0"/>
              <a:buChar char="•"/>
            </a:pPr>
            <a:r>
              <a:rPr lang="en-MY" sz="1600" dirty="0" smtClean="0">
                <a:latin typeface="Calibri" panose="020F0502020204030204" pitchFamily="34" charset="0"/>
              </a:rPr>
              <a:t>SPS Certifications</a:t>
            </a:r>
          </a:p>
          <a:p>
            <a:pPr marL="1200150" lvl="2" indent="-285750">
              <a:buFont typeface="Arial" panose="020B0604020202020204" pitchFamily="34" charset="0"/>
              <a:buChar char="•"/>
            </a:pPr>
            <a:r>
              <a:rPr lang="en-US" sz="1400" dirty="0" smtClean="0">
                <a:latin typeface="Calibri" panose="020F0502020204030204" pitchFamily="34" charset="0"/>
              </a:rPr>
              <a:t>SPS Participation Certificate</a:t>
            </a:r>
          </a:p>
          <a:p>
            <a:pPr marL="1200150" lvl="2" indent="-285750">
              <a:buFont typeface="Arial" panose="020B0604020202020204" pitchFamily="34" charset="0"/>
              <a:buChar char="•"/>
            </a:pPr>
            <a:r>
              <a:rPr lang="en-US" sz="1400" dirty="0" smtClean="0">
                <a:latin typeface="Calibri" panose="020F0502020204030204" pitchFamily="34" charset="0"/>
              </a:rPr>
              <a:t>SPS Consultant </a:t>
            </a:r>
            <a:r>
              <a:rPr lang="en-US" sz="1400" dirty="0" smtClean="0">
                <a:latin typeface="+mj-lt"/>
              </a:rPr>
              <a:t>Certificate (for </a:t>
            </a:r>
            <a:r>
              <a:rPr lang="en-US" sz="1400" dirty="0">
                <a:latin typeface="+mj-lt"/>
              </a:rPr>
              <a:t>those who </a:t>
            </a:r>
            <a:r>
              <a:rPr lang="en-US" sz="1400" dirty="0" smtClean="0">
                <a:latin typeface="+mj-lt"/>
              </a:rPr>
              <a:t>sits </a:t>
            </a:r>
            <a:r>
              <a:rPr lang="en-US" sz="1400" dirty="0">
                <a:latin typeface="+mj-lt"/>
              </a:rPr>
              <a:t>for </a:t>
            </a:r>
            <a:r>
              <a:rPr lang="en-US" sz="1400" dirty="0" smtClean="0">
                <a:latin typeface="+mj-lt"/>
              </a:rPr>
              <a:t>exam </a:t>
            </a:r>
          </a:p>
          <a:p>
            <a:pPr lvl="2"/>
            <a:r>
              <a:rPr lang="en-US" sz="1400" dirty="0" smtClean="0">
                <a:latin typeface="+mj-lt"/>
              </a:rPr>
              <a:t>       and pass the exam)</a:t>
            </a:r>
            <a:endParaRPr lang="en-MY" sz="1400" dirty="0">
              <a:latin typeface="+mj-lt"/>
            </a:endParaRPr>
          </a:p>
          <a:p>
            <a:pPr marL="742950" lvl="1" indent="-285750">
              <a:buFont typeface="Arial" panose="020B0604020202020204" pitchFamily="34" charset="0"/>
              <a:buChar char="•"/>
            </a:pPr>
            <a:r>
              <a:rPr lang="en-US" sz="1600" dirty="0" smtClean="0">
                <a:latin typeface="Calibri" panose="020F0502020204030204" pitchFamily="34" charset="0"/>
              </a:rPr>
              <a:t>1 Year Free SPS License ( 1 user &amp; 3 Companies License)</a:t>
            </a:r>
          </a:p>
          <a:p>
            <a:pPr marL="742950" lvl="1" indent="-285750">
              <a:buFont typeface="Arial" panose="020B0604020202020204" pitchFamily="34" charset="0"/>
              <a:buChar char="•"/>
            </a:pPr>
            <a:r>
              <a:rPr lang="en-US" sz="1600" dirty="0" smtClean="0">
                <a:latin typeface="Calibri" panose="020F0502020204030204" pitchFamily="34" charset="0"/>
              </a:rPr>
              <a:t>1 Year Free SPS Support Service</a:t>
            </a:r>
          </a:p>
          <a:p>
            <a:pPr marL="742950" lvl="1" indent="-285750">
              <a:buFont typeface="Arial" panose="020B0604020202020204" pitchFamily="34" charset="0"/>
              <a:buChar char="•"/>
            </a:pPr>
            <a:r>
              <a:rPr lang="en-US" sz="1600" dirty="0" smtClean="0">
                <a:latin typeface="Calibri" panose="020F0502020204030204" pitchFamily="34" charset="0"/>
              </a:rPr>
              <a:t>SPS Training Kits</a:t>
            </a:r>
          </a:p>
          <a:p>
            <a:pPr marL="1200150" lvl="2" indent="-285750">
              <a:buFont typeface="Arial" panose="020B0604020202020204" pitchFamily="34" charset="0"/>
              <a:buChar char="•"/>
            </a:pPr>
            <a:r>
              <a:rPr lang="en-US" sz="1400" dirty="0" smtClean="0">
                <a:latin typeface="Calibri" panose="020F0502020204030204" pitchFamily="34" charset="0"/>
              </a:rPr>
              <a:t>SPS User License</a:t>
            </a:r>
          </a:p>
          <a:p>
            <a:pPr marL="1200150" lvl="2" indent="-285750">
              <a:buFont typeface="Arial" panose="020B0604020202020204" pitchFamily="34" charset="0"/>
              <a:buChar char="•"/>
            </a:pPr>
            <a:r>
              <a:rPr lang="en-US" sz="1400" dirty="0" smtClean="0">
                <a:latin typeface="Calibri" panose="020F0502020204030204" pitchFamily="34" charset="0"/>
              </a:rPr>
              <a:t>SPS Student Manual</a:t>
            </a:r>
            <a:endParaRPr lang="en-US" dirty="0">
              <a:latin typeface="Calibri" panose="020F0502020204030204" pitchFamily="34" charset="0"/>
            </a:endParaRPr>
          </a:p>
        </p:txBody>
      </p:sp>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Expected Outcomes &amp; Deliverables </a:t>
            </a:r>
            <a:endParaRPr lang="en-MY" sz="2000" dirty="0">
              <a:solidFill>
                <a:prstClr val="black"/>
              </a:solidFill>
              <a:latin typeface="Century Gothic" panose="020B0502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743200"/>
            <a:ext cx="2438400" cy="3183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9203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0" name="TextBox 9"/>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1" name="Rectangle 10"/>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Roles &amp; Responsibility</a:t>
            </a:r>
            <a:endParaRPr lang="en-MY" sz="2000" dirty="0">
              <a:solidFill>
                <a:prstClr val="black"/>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37154771"/>
              </p:ext>
            </p:extLst>
          </p:nvPr>
        </p:nvGraphicFramePr>
        <p:xfrm>
          <a:off x="304800" y="1407160"/>
          <a:ext cx="8534400" cy="3850640"/>
        </p:xfrm>
        <a:graphic>
          <a:graphicData uri="http://schemas.openxmlformats.org/drawingml/2006/table">
            <a:tbl>
              <a:tblPr firstRow="1" bandRow="1">
                <a:tableStyleId>{5C22544A-7EE6-4342-B048-85BDC9FD1C3A}</a:tableStyleId>
              </a:tblPr>
              <a:tblGrid>
                <a:gridCol w="4267200"/>
                <a:gridCol w="4267200"/>
              </a:tblGrid>
              <a:tr h="370840">
                <a:tc>
                  <a:txBody>
                    <a:bodyPr/>
                    <a:lstStyle/>
                    <a:p>
                      <a:pPr algn="ctr"/>
                      <a:r>
                        <a:rPr lang="en-US" dirty="0" err="1" smtClean="0"/>
                        <a:t>UiTM</a:t>
                      </a:r>
                      <a:endParaRPr lang="en-MY" dirty="0"/>
                    </a:p>
                  </a:txBody>
                  <a:tcPr>
                    <a:solidFill>
                      <a:srgbClr val="92D050"/>
                    </a:solidFill>
                  </a:tcPr>
                </a:tc>
                <a:tc>
                  <a:txBody>
                    <a:bodyPr/>
                    <a:lstStyle/>
                    <a:p>
                      <a:pPr algn="ctr"/>
                      <a:r>
                        <a:rPr lang="en-US" dirty="0" smtClean="0"/>
                        <a:t>SALIHIN</a:t>
                      </a:r>
                      <a:endParaRPr lang="en-MY" dirty="0"/>
                    </a:p>
                  </a:txBody>
                  <a:tcPr>
                    <a:solidFill>
                      <a:srgbClr val="92D050"/>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To fully utilized SPS as main teaching tools / software.</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To provide education version software</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Provide facilities </a:t>
                      </a:r>
                      <a:r>
                        <a:rPr lang="en-US" sz="1400" dirty="0" err="1" smtClean="0">
                          <a:sym typeface="Calibri"/>
                        </a:rPr>
                        <a:t>i.e</a:t>
                      </a:r>
                      <a:r>
                        <a:rPr lang="en-US" sz="1400" dirty="0" smtClean="0">
                          <a:sym typeface="Calibri"/>
                        </a:rPr>
                        <a:t> classes &amp; computer lab</a:t>
                      </a:r>
                    </a:p>
                  </a:txBody>
                  <a:tcPr>
                    <a:solidFill>
                      <a:schemeClr val="bg1">
                        <a:lumMod val="95000"/>
                      </a:schemeClr>
                    </a:solidFill>
                  </a:tcPr>
                </a:tc>
                <a:tc>
                  <a:txBody>
                    <a:bodyPr/>
                    <a:lstStyle/>
                    <a:p>
                      <a:pPr marL="285750" lvl="1" indent="-285750">
                        <a:lnSpc>
                          <a:spcPct val="90000"/>
                        </a:lnSpc>
                        <a:spcBef>
                          <a:spcPts val="180"/>
                        </a:spcBef>
                        <a:buClr>
                          <a:schemeClr val="dk1"/>
                        </a:buClr>
                        <a:buSzPct val="100000"/>
                        <a:buFont typeface="Arial" panose="020B0604020202020204" pitchFamily="34" charset="0"/>
                        <a:buChar char="•"/>
                      </a:pPr>
                      <a:r>
                        <a:rPr lang="en-US" sz="1400" dirty="0" err="1" smtClean="0">
                          <a:sym typeface="Calibri"/>
                        </a:rPr>
                        <a:t>ToT</a:t>
                      </a:r>
                      <a:r>
                        <a:rPr lang="en-US" sz="1400" baseline="0" dirty="0" smtClean="0">
                          <a:sym typeface="Calibri"/>
                        </a:rPr>
                        <a:t> </a:t>
                      </a:r>
                      <a:r>
                        <a:rPr lang="en-US" sz="1400" baseline="0" dirty="0" err="1" smtClean="0">
                          <a:sym typeface="Calibri"/>
                        </a:rPr>
                        <a:t>Programme</a:t>
                      </a:r>
                      <a:r>
                        <a:rPr lang="en-US" sz="1400" dirty="0" smtClean="0">
                          <a:sym typeface="Calibri"/>
                        </a:rPr>
                        <a:t> (Lecturers) </a:t>
                      </a:r>
                    </a:p>
                    <a:p>
                      <a:pPr marL="742950" lvl="2"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On site (2 -3 Days)</a:t>
                      </a:r>
                    </a:p>
                    <a:p>
                      <a:pPr marL="742950" lvl="2" indent="-285750">
                        <a:lnSpc>
                          <a:spcPct val="90000"/>
                        </a:lnSpc>
                        <a:spcBef>
                          <a:spcPts val="180"/>
                        </a:spcBef>
                        <a:buClr>
                          <a:schemeClr val="dk1"/>
                        </a:buClr>
                        <a:buSzPct val="100000"/>
                        <a:buFont typeface="Arial" panose="020B0604020202020204" pitchFamily="34" charset="0"/>
                        <a:buChar char="•"/>
                      </a:pPr>
                      <a:r>
                        <a:rPr lang="en-US" sz="1400" dirty="0" smtClean="0">
                          <a:sym typeface="Calibri"/>
                        </a:rPr>
                        <a:t>In house (30 Days)</a:t>
                      </a:r>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Provide trainers/ lecturers</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Provide user manual (text book), exam , scoring, marking &amp; certification. </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Assist  SALIHIN to promote SPS to students</a:t>
                      </a:r>
                    </a:p>
                  </a:txBody>
                  <a:tcPr>
                    <a:solidFill>
                      <a:schemeClr val="bg1">
                        <a:lumMod val="9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ym typeface="Calibri"/>
                        </a:rPr>
                        <a:t>Provide full support &amp; hotline number</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err="1" smtClean="0">
                          <a:sym typeface="Calibri"/>
                        </a:rPr>
                        <a:t>UiTM</a:t>
                      </a:r>
                      <a:r>
                        <a:rPr lang="en-US" sz="1400" dirty="0" smtClean="0">
                          <a:sym typeface="Calibri"/>
                        </a:rPr>
                        <a:t> to allow SALIHIN to use </a:t>
                      </a:r>
                      <a:r>
                        <a:rPr lang="en-US" sz="1400" dirty="0" err="1" smtClean="0">
                          <a:sym typeface="Calibri"/>
                        </a:rPr>
                        <a:t>UiTM</a:t>
                      </a:r>
                      <a:r>
                        <a:rPr lang="en-US" sz="1400" dirty="0" smtClean="0">
                          <a:sym typeface="Calibri"/>
                        </a:rPr>
                        <a:t> brand, image  recognition in promotional and advertising purposes</a:t>
                      </a:r>
                    </a:p>
                  </a:txBody>
                  <a:tcPr>
                    <a:solidFill>
                      <a:schemeClr val="bg1">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Assist </a:t>
                      </a:r>
                      <a:r>
                        <a:rPr lang="en-US" sz="1400" dirty="0" err="1" smtClean="0"/>
                        <a:t>UiTM</a:t>
                      </a:r>
                      <a:r>
                        <a:rPr lang="en-US" sz="1400" dirty="0" smtClean="0"/>
                        <a:t> in developing new course syllabus.</a:t>
                      </a:r>
                    </a:p>
                    <a:p>
                      <a:pPr marL="285750" indent="-285750">
                        <a:buFont typeface="Arial" panose="020B0604020202020204" pitchFamily="34" charset="0"/>
                        <a:buChar char="•"/>
                      </a:pPr>
                      <a:endParaRPr lang="en-MY" sz="1400" dirty="0"/>
                    </a:p>
                  </a:txBody>
                  <a:tcPr>
                    <a:solidFill>
                      <a:schemeClr val="bg1">
                        <a:lumMod val="95000"/>
                      </a:schemeClr>
                    </a:solidFill>
                  </a:tcPr>
                </a:tc>
              </a:tr>
              <a:tr h="370840">
                <a:tc>
                  <a:txBody>
                    <a:bodyPr/>
                    <a:lstStyle/>
                    <a:p>
                      <a:pPr marL="285750" lvl="1" indent="-285750" algn="just">
                        <a:lnSpc>
                          <a:spcPct val="90000"/>
                        </a:lnSpc>
                        <a:spcBef>
                          <a:spcPts val="210"/>
                        </a:spcBef>
                        <a:buClr>
                          <a:schemeClr val="dk1"/>
                        </a:buClr>
                        <a:buSzPct val="100000"/>
                        <a:buFont typeface="Arial" panose="020B0604020202020204" pitchFamily="34" charset="0"/>
                        <a:buChar char="•"/>
                      </a:pPr>
                      <a:r>
                        <a:rPr lang="en-US" sz="1400" dirty="0" smtClean="0">
                          <a:sym typeface="Calibri"/>
                        </a:rPr>
                        <a:t>Expand new coursework program (where applicable) </a:t>
                      </a:r>
                      <a:endParaRPr lang="en-US" sz="1400" dirty="0"/>
                    </a:p>
                  </a:txBody>
                  <a:tcPr>
                    <a:solidFill>
                      <a:schemeClr val="bg1">
                        <a:lumMod val="95000"/>
                      </a:schemeClr>
                    </a:solidFill>
                  </a:tcPr>
                </a:tc>
                <a:tc>
                  <a:txBody>
                    <a:bodyPr/>
                    <a:lstStyle/>
                    <a:p>
                      <a:pPr marL="285750" indent="-285750">
                        <a:buFont typeface="Arial" panose="020B0604020202020204" pitchFamily="34" charset="0"/>
                        <a:buChar char="•"/>
                      </a:pPr>
                      <a:r>
                        <a:rPr lang="en-US" sz="1400" dirty="0" smtClean="0"/>
                        <a:t>Provide </a:t>
                      </a:r>
                      <a:r>
                        <a:rPr lang="en-US" sz="1400" dirty="0" err="1" smtClean="0"/>
                        <a:t>UiTM</a:t>
                      </a:r>
                      <a:r>
                        <a:rPr lang="en-US" sz="1400" dirty="0" smtClean="0"/>
                        <a:t> with new version system update</a:t>
                      </a:r>
                      <a:endParaRPr lang="en-MY" sz="1400" dirty="0"/>
                    </a:p>
                  </a:txBody>
                  <a:tcPr>
                    <a:solidFill>
                      <a:schemeClr val="bg1">
                        <a:lumMod val="95000"/>
                      </a:schemeClr>
                    </a:solidFill>
                  </a:tcPr>
                </a:tc>
              </a:tr>
            </a:tbl>
          </a:graphicData>
        </a:graphic>
      </p:graphicFrame>
    </p:spTree>
    <p:extLst>
      <p:ext uri="{BB962C8B-B14F-4D97-AF65-F5344CB8AC3E}">
        <p14:creationId xmlns:p14="http://schemas.microsoft.com/office/powerpoint/2010/main" val="3511617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8" name="Shape 288"/>
          <p:cNvSpPr txBox="1"/>
          <p:nvPr/>
        </p:nvSpPr>
        <p:spPr>
          <a:xfrm>
            <a:off x="502265" y="1371600"/>
            <a:ext cx="8088923" cy="3920599"/>
          </a:xfrm>
          <a:prstGeom prst="rect">
            <a:avLst/>
          </a:prstGeom>
          <a:noFill/>
          <a:ln>
            <a:noFill/>
          </a:ln>
        </p:spPr>
        <p:txBody>
          <a:bodyPr lIns="84392" tIns="42185" rIns="84392" bIns="42185" anchor="t" anchorCtr="0">
            <a:noAutofit/>
          </a:bodyPr>
          <a:lstStyle/>
          <a:p>
            <a:pPr algn="just">
              <a:buSzPct val="25000"/>
            </a:pPr>
            <a:r>
              <a:rPr lang="en-US" sz="1600" dirty="0" smtClean="0">
                <a:solidFill>
                  <a:schemeClr val="dk1"/>
                </a:solidFill>
                <a:latin typeface="Century Gothic" panose="020B0502020202020204" pitchFamily="34" charset="0"/>
                <a:ea typeface="Calibri"/>
                <a:cs typeface="Calibri"/>
                <a:sym typeface="Calibri"/>
              </a:rPr>
              <a:t>The </a:t>
            </a:r>
            <a:r>
              <a:rPr lang="en-US" sz="1600" b="1" dirty="0" smtClean="0">
                <a:solidFill>
                  <a:srgbClr val="FF0000"/>
                </a:solidFill>
                <a:latin typeface="Century Gothic" panose="020B0502020202020204" pitchFamily="34" charset="0"/>
                <a:ea typeface="Calibri"/>
                <a:cs typeface="Calibri"/>
                <a:sym typeface="Calibri"/>
              </a:rPr>
              <a:t>SALIHIN PREMIER SOLUTIONS</a:t>
            </a:r>
            <a:r>
              <a:rPr lang="en-US" sz="1600" dirty="0" smtClean="0">
                <a:solidFill>
                  <a:srgbClr val="FF0000"/>
                </a:solidFill>
                <a:latin typeface="Century Gothic" panose="020B0502020202020204" pitchFamily="34" charset="0"/>
                <a:ea typeface="Calibri"/>
                <a:cs typeface="Calibri"/>
                <a:sym typeface="Calibri"/>
              </a:rPr>
              <a:t> </a:t>
            </a:r>
            <a:r>
              <a:rPr lang="en-US" sz="1600" dirty="0" smtClean="0">
                <a:solidFill>
                  <a:schemeClr val="dk1"/>
                </a:solidFill>
                <a:latin typeface="Century Gothic" panose="020B0502020202020204" pitchFamily="34" charset="0"/>
                <a:ea typeface="Calibri"/>
                <a:cs typeface="Calibri"/>
                <a:sym typeface="Calibri"/>
              </a:rPr>
              <a:t>also known as </a:t>
            </a:r>
            <a:r>
              <a:rPr lang="en-US" sz="1600" b="1" dirty="0" smtClean="0">
                <a:solidFill>
                  <a:srgbClr val="FF0000"/>
                </a:solidFill>
                <a:latin typeface="Century Gothic" panose="020B0502020202020204" pitchFamily="34" charset="0"/>
                <a:ea typeface="Calibri"/>
                <a:cs typeface="Calibri"/>
                <a:sym typeface="Calibri"/>
              </a:rPr>
              <a:t>SPS</a:t>
            </a:r>
            <a:r>
              <a:rPr lang="en-US" sz="1600" dirty="0" smtClean="0">
                <a:solidFill>
                  <a:schemeClr val="dk1"/>
                </a:solidFill>
                <a:latin typeface="Century Gothic" panose="020B0502020202020204" pitchFamily="34" charset="0"/>
                <a:ea typeface="Calibri"/>
                <a:cs typeface="Calibri"/>
                <a:sym typeface="Calibri"/>
              </a:rPr>
              <a:t>, </a:t>
            </a:r>
            <a:r>
              <a:rPr lang="en-US" sz="1600" dirty="0">
                <a:solidFill>
                  <a:schemeClr val="dk1"/>
                </a:solidFill>
                <a:latin typeface="Century Gothic" panose="020B0502020202020204" pitchFamily="34" charset="0"/>
                <a:ea typeface="Calibri"/>
                <a:cs typeface="Calibri"/>
                <a:sym typeface="Calibri"/>
              </a:rPr>
              <a:t>the intelligent software in the world that can manage numerous aspects of financial accounting including Goods and Services Tax (GST) and Zakat calculation, customized specially for Small and Medium Enterprises (SMEs). </a:t>
            </a:r>
          </a:p>
          <a:p>
            <a:pPr algn="just"/>
            <a:endParaRPr sz="1600" dirty="0">
              <a:solidFill>
                <a:schemeClr val="dk1"/>
              </a:solidFill>
              <a:latin typeface="Century Gothic" panose="020B0502020202020204" pitchFamily="34" charset="0"/>
              <a:ea typeface="Calibri"/>
              <a:cs typeface="Calibri"/>
              <a:sym typeface="Calibri"/>
            </a:endParaRPr>
          </a:p>
          <a:p>
            <a:pPr algn="just">
              <a:buSzPct val="25000"/>
            </a:pPr>
            <a:r>
              <a:rPr lang="en-US" sz="1600" b="1" dirty="0" smtClean="0">
                <a:solidFill>
                  <a:srgbClr val="FF0000"/>
                </a:solidFill>
                <a:latin typeface="Century Gothic" panose="020B0502020202020204" pitchFamily="34" charset="0"/>
                <a:ea typeface="Calibri"/>
                <a:cs typeface="Calibri"/>
                <a:sym typeface="Calibri"/>
              </a:rPr>
              <a:t>SPS </a:t>
            </a:r>
            <a:r>
              <a:rPr lang="en-US" sz="1600" dirty="0" smtClean="0">
                <a:solidFill>
                  <a:schemeClr val="dk1"/>
                </a:solidFill>
                <a:latin typeface="Century Gothic" panose="020B0502020202020204" pitchFamily="34" charset="0"/>
                <a:ea typeface="Calibri"/>
                <a:cs typeface="Calibri"/>
                <a:sym typeface="Calibri"/>
              </a:rPr>
              <a:t>is an efficient and effective accounting software that accommodates changes affecting invoicing and billing system of the business process. The software is powered by the latest security features to secure data or information for optimal integrity and confidentiality. It is tailor made for small and medium industries by professional accountants. </a:t>
            </a:r>
          </a:p>
          <a:p>
            <a:pPr algn="just"/>
            <a:endParaRPr sz="1600" dirty="0" smtClean="0">
              <a:solidFill>
                <a:schemeClr val="dk1"/>
              </a:solidFill>
              <a:latin typeface="Century Gothic" panose="020B0502020202020204" pitchFamily="34" charset="0"/>
              <a:ea typeface="Calibri"/>
              <a:cs typeface="Calibri"/>
              <a:sym typeface="Calibri"/>
            </a:endParaRPr>
          </a:p>
          <a:p>
            <a:pPr algn="just">
              <a:buSzPct val="25000"/>
            </a:pPr>
            <a:r>
              <a:rPr lang="en-US" sz="1600" dirty="0" smtClean="0">
                <a:solidFill>
                  <a:schemeClr val="dk1"/>
                </a:solidFill>
                <a:latin typeface="Century Gothic" panose="020B0502020202020204" pitchFamily="34" charset="0"/>
                <a:ea typeface="Calibri"/>
                <a:cs typeface="Calibri"/>
                <a:sym typeface="Calibri"/>
              </a:rPr>
              <a:t>The Zakat module makes </a:t>
            </a:r>
            <a:r>
              <a:rPr lang="en-US" sz="1600" b="1" dirty="0" smtClean="0">
                <a:solidFill>
                  <a:srgbClr val="FF0000"/>
                </a:solidFill>
                <a:latin typeface="Century Gothic" panose="020B0502020202020204" pitchFamily="34" charset="0"/>
                <a:ea typeface="Calibri"/>
                <a:cs typeface="Calibri"/>
                <a:sym typeface="Calibri"/>
              </a:rPr>
              <a:t>SPS </a:t>
            </a:r>
            <a:r>
              <a:rPr lang="en-US" sz="1600" dirty="0" smtClean="0">
                <a:solidFill>
                  <a:schemeClr val="dk1"/>
                </a:solidFill>
                <a:latin typeface="Century Gothic" panose="020B0502020202020204" pitchFamily="34" charset="0"/>
                <a:ea typeface="Calibri"/>
                <a:cs typeface="Calibri"/>
                <a:sym typeface="Calibri"/>
              </a:rPr>
              <a:t>the first comprehensive accounting software with Zakat solution. It will make it easier than ever for Muslim businesses, corporations and organizations to determine the amount payable as Zakat. With Zakat feature built in, it is simply the best accounting software yet. </a:t>
            </a:r>
            <a:endParaRPr lang="en-US" sz="1600" dirty="0">
              <a:solidFill>
                <a:schemeClr val="dk1"/>
              </a:solidFill>
              <a:latin typeface="Century Gothic" panose="020B0502020202020204" pitchFamily="34" charset="0"/>
              <a:ea typeface="Calibri"/>
              <a:cs typeface="Calibri"/>
              <a:sym typeface="Calibri"/>
            </a:endParaRPr>
          </a:p>
        </p:txBody>
      </p:sp>
      <p:sp>
        <p:nvSpPr>
          <p:cNvPr id="4" name="TextBox 3"/>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5" name="Rectangle 4"/>
          <p:cNvSpPr/>
          <p:nvPr/>
        </p:nvSpPr>
        <p:spPr>
          <a:xfrm>
            <a:off x="457200" y="666690"/>
            <a:ext cx="6172200" cy="400110"/>
          </a:xfrm>
          <a:prstGeom prst="rect">
            <a:avLst/>
          </a:prstGeom>
        </p:spPr>
        <p:txBody>
          <a:bodyPr wrap="square">
            <a:spAutoFit/>
          </a:bodyPr>
          <a:lstStyle/>
          <a:p>
            <a:r>
              <a:rPr lang="en-US" sz="2000" dirty="0" err="1" smtClean="0">
                <a:solidFill>
                  <a:prstClr val="black"/>
                </a:solidFill>
                <a:latin typeface="Century Gothic" panose="020B0502020202020204" pitchFamily="34" charset="0"/>
              </a:rPr>
              <a:t>Salihin</a:t>
            </a:r>
            <a:r>
              <a:rPr lang="en-US" sz="2000" dirty="0" smtClean="0">
                <a:solidFill>
                  <a:prstClr val="black"/>
                </a:solidFill>
                <a:latin typeface="Century Gothic" panose="020B0502020202020204" pitchFamily="34" charset="0"/>
              </a:rPr>
              <a:t> Premier Solutions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54120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6" name="Shape 296"/>
          <p:cNvSpPr txBox="1"/>
          <p:nvPr/>
        </p:nvSpPr>
        <p:spPr>
          <a:xfrm>
            <a:off x="2468539" y="1061113"/>
            <a:ext cx="4501661" cy="596491"/>
          </a:xfrm>
          <a:prstGeom prst="rect">
            <a:avLst/>
          </a:prstGeom>
          <a:noFill/>
          <a:ln>
            <a:noFill/>
          </a:ln>
        </p:spPr>
        <p:txBody>
          <a:bodyPr lIns="84392" tIns="42185" rIns="84392" bIns="42185" anchor="t" anchorCtr="0">
            <a:noAutofit/>
          </a:bodyPr>
          <a:lstStyle/>
          <a:p>
            <a:pPr algn="ctr">
              <a:buSzPct val="25000"/>
            </a:pPr>
            <a:r>
              <a:rPr lang="en-US" b="1" dirty="0">
                <a:solidFill>
                  <a:schemeClr val="dk1"/>
                </a:solidFill>
                <a:latin typeface="Calibri"/>
                <a:ea typeface="Calibri"/>
                <a:cs typeface="Calibri"/>
                <a:sym typeface="Calibri"/>
              </a:rPr>
              <a:t>There is 5 main </a:t>
            </a:r>
            <a:r>
              <a:rPr lang="en-US" b="1" dirty="0" smtClean="0">
                <a:solidFill>
                  <a:schemeClr val="dk1"/>
                </a:solidFill>
                <a:latin typeface="Calibri"/>
                <a:ea typeface="Calibri"/>
                <a:cs typeface="Calibri"/>
                <a:sym typeface="Calibri"/>
              </a:rPr>
              <a:t>modules of SPS</a:t>
            </a:r>
            <a:endParaRPr lang="en-US" b="1" dirty="0">
              <a:solidFill>
                <a:schemeClr val="dk1"/>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2841045435"/>
              </p:ext>
            </p:extLst>
          </p:nvPr>
        </p:nvGraphicFramePr>
        <p:xfrm>
          <a:off x="1219201" y="1524000"/>
          <a:ext cx="6629399"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6" name="Rectangle 5"/>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The Main Modules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964749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32" y="1447800"/>
            <a:ext cx="4262633" cy="3967417"/>
          </a:xfrm>
          <a:prstGeom prst="rect">
            <a:avLst/>
          </a:prstGeom>
        </p:spPr>
      </p:pic>
      <p:sp>
        <p:nvSpPr>
          <p:cNvPr id="36" name="Pentagon 35"/>
          <p:cNvSpPr/>
          <p:nvPr/>
        </p:nvSpPr>
        <p:spPr>
          <a:xfrm>
            <a:off x="4417649" y="2134668"/>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37" name="Pentagon 36"/>
          <p:cNvSpPr/>
          <p:nvPr/>
        </p:nvSpPr>
        <p:spPr>
          <a:xfrm>
            <a:off x="4417649" y="2710340"/>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38" name="Rectangle 37"/>
          <p:cNvSpPr/>
          <p:nvPr/>
        </p:nvSpPr>
        <p:spPr>
          <a:xfrm>
            <a:off x="4417647" y="2795585"/>
            <a:ext cx="1840449"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Biz Dashboard</a:t>
            </a:r>
          </a:p>
        </p:txBody>
      </p:sp>
      <p:sp>
        <p:nvSpPr>
          <p:cNvPr id="39" name="Rectangle 38"/>
          <p:cNvSpPr/>
          <p:nvPr/>
        </p:nvSpPr>
        <p:spPr>
          <a:xfrm>
            <a:off x="4417648" y="2134668"/>
            <a:ext cx="1840448"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Predefined Accounting Chart</a:t>
            </a:r>
          </a:p>
        </p:txBody>
      </p:sp>
      <p:sp>
        <p:nvSpPr>
          <p:cNvPr id="40" name="Pentagon 39"/>
          <p:cNvSpPr/>
          <p:nvPr/>
        </p:nvSpPr>
        <p:spPr>
          <a:xfrm>
            <a:off x="4417650" y="3326573"/>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1" name="Rectangle 40"/>
          <p:cNvSpPr/>
          <p:nvPr/>
        </p:nvSpPr>
        <p:spPr>
          <a:xfrm>
            <a:off x="4399365" y="3311596"/>
            <a:ext cx="2087366"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GST-03 Online Submission</a:t>
            </a:r>
            <a:endParaRPr lang="en-MY" sz="1400" b="1" spc="50" dirty="0">
              <a:ln w="0"/>
              <a:solidFill>
                <a:schemeClr val="bg2"/>
              </a:solidFill>
              <a:effectLst>
                <a:innerShdw blurRad="63500" dist="50800" dir="13500000">
                  <a:srgbClr val="000000">
                    <a:alpha val="50000"/>
                  </a:srgbClr>
                </a:innerShdw>
              </a:effectLst>
            </a:endParaRPr>
          </a:p>
        </p:txBody>
      </p:sp>
      <p:sp>
        <p:nvSpPr>
          <p:cNvPr id="42" name="Pentagon 41"/>
          <p:cNvSpPr/>
          <p:nvPr/>
        </p:nvSpPr>
        <p:spPr>
          <a:xfrm rot="10800000">
            <a:off x="6535882" y="2112339"/>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3" name="Rectangle 42"/>
          <p:cNvSpPr/>
          <p:nvPr/>
        </p:nvSpPr>
        <p:spPr>
          <a:xfrm>
            <a:off x="6568515" y="2196303"/>
            <a:ext cx="2183104"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Default GST Setup</a:t>
            </a:r>
          </a:p>
        </p:txBody>
      </p:sp>
      <p:sp>
        <p:nvSpPr>
          <p:cNvPr id="44" name="Pentagon 43"/>
          <p:cNvSpPr/>
          <p:nvPr/>
        </p:nvSpPr>
        <p:spPr>
          <a:xfrm rot="10800000">
            <a:off x="6535882" y="270767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5" name="Rectangle 44"/>
          <p:cNvSpPr/>
          <p:nvPr/>
        </p:nvSpPr>
        <p:spPr>
          <a:xfrm>
            <a:off x="6411781" y="2794786"/>
            <a:ext cx="2718267"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Regulate User Access</a:t>
            </a:r>
          </a:p>
        </p:txBody>
      </p:sp>
      <p:sp>
        <p:nvSpPr>
          <p:cNvPr id="46" name="Pentagon 45"/>
          <p:cNvSpPr/>
          <p:nvPr/>
        </p:nvSpPr>
        <p:spPr>
          <a:xfrm rot="10800000">
            <a:off x="6540749" y="3331163"/>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sz="1400" b="1" dirty="0">
              <a:ln w="22225">
                <a:solidFill>
                  <a:schemeClr val="accent2"/>
                </a:solidFill>
                <a:prstDash val="solid"/>
              </a:ln>
              <a:solidFill>
                <a:schemeClr val="accent2">
                  <a:lumMod val="40000"/>
                  <a:lumOff val="60000"/>
                </a:schemeClr>
              </a:solidFill>
            </a:endParaRPr>
          </a:p>
        </p:txBody>
      </p:sp>
      <p:sp>
        <p:nvSpPr>
          <p:cNvPr id="47" name="Rectangle 46"/>
          <p:cNvSpPr/>
          <p:nvPr/>
        </p:nvSpPr>
        <p:spPr>
          <a:xfrm>
            <a:off x="6523925" y="3331163"/>
            <a:ext cx="2227693"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Dynamic Graph Propagation</a:t>
            </a:r>
          </a:p>
        </p:txBody>
      </p:sp>
      <p:sp>
        <p:nvSpPr>
          <p:cNvPr id="48" name="Pentagon 47"/>
          <p:cNvSpPr/>
          <p:nvPr/>
        </p:nvSpPr>
        <p:spPr>
          <a:xfrm>
            <a:off x="4407777" y="3954707"/>
            <a:ext cx="2106278"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49" name="Pentagon 48"/>
          <p:cNvSpPr/>
          <p:nvPr/>
        </p:nvSpPr>
        <p:spPr>
          <a:xfrm>
            <a:off x="4380455" y="4530379"/>
            <a:ext cx="212154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b="1" dirty="0" smtClean="0">
                <a:ln w="22225">
                  <a:solidFill>
                    <a:schemeClr val="accent2"/>
                  </a:solidFill>
                  <a:prstDash val="solid"/>
                </a:ln>
                <a:solidFill>
                  <a:schemeClr val="accent2">
                    <a:lumMod val="40000"/>
                    <a:lumOff val="60000"/>
                  </a:schemeClr>
                </a:solidFill>
              </a:rPr>
              <a:t> </a:t>
            </a:r>
            <a:endParaRPr lang="en-MY" b="1" dirty="0">
              <a:ln w="22225">
                <a:solidFill>
                  <a:schemeClr val="accent2"/>
                </a:solidFill>
                <a:prstDash val="solid"/>
              </a:ln>
              <a:solidFill>
                <a:schemeClr val="accent2">
                  <a:lumMod val="40000"/>
                  <a:lumOff val="60000"/>
                </a:schemeClr>
              </a:solidFill>
            </a:endParaRPr>
          </a:p>
        </p:txBody>
      </p:sp>
      <p:sp>
        <p:nvSpPr>
          <p:cNvPr id="50" name="Pentagon 49"/>
          <p:cNvSpPr/>
          <p:nvPr/>
        </p:nvSpPr>
        <p:spPr>
          <a:xfrm>
            <a:off x="4380455" y="5146612"/>
            <a:ext cx="2106276" cy="512020"/>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b="1" spc="50" dirty="0" smtClean="0">
                <a:ln w="0"/>
                <a:solidFill>
                  <a:schemeClr val="bg2"/>
                </a:solidFill>
                <a:effectLst>
                  <a:innerShdw blurRad="63500" dist="50800" dir="13500000">
                    <a:srgbClr val="000000">
                      <a:alpha val="50000"/>
                    </a:srgbClr>
                  </a:innerShdw>
                </a:effectLst>
              </a:rPr>
              <a:t>Auto Calculation </a:t>
            </a:r>
            <a:r>
              <a:rPr lang="en-US" sz="1400" b="1" spc="50" dirty="0" err="1" smtClean="0">
                <a:ln w="0"/>
                <a:solidFill>
                  <a:schemeClr val="bg2"/>
                </a:solidFill>
                <a:effectLst>
                  <a:innerShdw blurRad="63500" dist="50800" dir="13500000">
                    <a:srgbClr val="000000">
                      <a:alpha val="50000"/>
                    </a:srgbClr>
                  </a:innerShdw>
                </a:effectLst>
              </a:rPr>
              <a:t>Wakaf</a:t>
            </a:r>
            <a:endParaRPr lang="en-MY" sz="1400" b="1" spc="50" dirty="0">
              <a:ln w="0"/>
              <a:solidFill>
                <a:schemeClr val="bg2"/>
              </a:solidFill>
              <a:effectLst>
                <a:innerShdw blurRad="63500" dist="50800" dir="13500000">
                  <a:srgbClr val="000000">
                    <a:alpha val="50000"/>
                  </a:srgbClr>
                </a:innerShdw>
              </a:effectLst>
            </a:endParaRPr>
          </a:p>
        </p:txBody>
      </p:sp>
      <p:sp>
        <p:nvSpPr>
          <p:cNvPr id="51" name="Pentagon 50"/>
          <p:cNvSpPr/>
          <p:nvPr/>
        </p:nvSpPr>
        <p:spPr>
          <a:xfrm rot="10800000">
            <a:off x="6568514" y="39320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2" name="Rectangle 51"/>
          <p:cNvSpPr/>
          <p:nvPr/>
        </p:nvSpPr>
        <p:spPr>
          <a:xfrm>
            <a:off x="6695316" y="3918498"/>
            <a:ext cx="212864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Auto Notification of</a:t>
            </a:r>
          </a:p>
          <a:p>
            <a:pPr algn="ctr"/>
            <a:r>
              <a:rPr lang="en-US" sz="1400" b="1" spc="50" dirty="0" smtClean="0">
                <a:ln w="0"/>
                <a:solidFill>
                  <a:schemeClr val="bg2"/>
                </a:solidFill>
                <a:effectLst>
                  <a:innerShdw blurRad="63500" dist="50800" dir="13500000">
                    <a:srgbClr val="000000">
                      <a:alpha val="50000"/>
                    </a:srgbClr>
                  </a:innerShdw>
                </a:effectLst>
              </a:rPr>
              <a:t>any New Update</a:t>
            </a:r>
          </a:p>
        </p:txBody>
      </p:sp>
      <p:sp>
        <p:nvSpPr>
          <p:cNvPr id="53" name="Pentagon 52"/>
          <p:cNvSpPr/>
          <p:nvPr/>
        </p:nvSpPr>
        <p:spPr>
          <a:xfrm rot="10800000">
            <a:off x="6593654" y="4510755"/>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4" name="Pentagon 53"/>
          <p:cNvSpPr/>
          <p:nvPr/>
        </p:nvSpPr>
        <p:spPr>
          <a:xfrm rot="10800000">
            <a:off x="6595208" y="5151202"/>
            <a:ext cx="2183106"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endParaRPr lang="en-MY" b="1" dirty="0">
              <a:ln w="22225">
                <a:solidFill>
                  <a:schemeClr val="accent2"/>
                </a:solidFill>
                <a:prstDash val="solid"/>
              </a:ln>
              <a:solidFill>
                <a:schemeClr val="accent2">
                  <a:lumMod val="40000"/>
                  <a:lumOff val="60000"/>
                </a:schemeClr>
              </a:solidFill>
            </a:endParaRPr>
          </a:p>
        </p:txBody>
      </p:sp>
      <p:sp>
        <p:nvSpPr>
          <p:cNvPr id="55" name="Rectangle 54"/>
          <p:cNvSpPr/>
          <p:nvPr/>
        </p:nvSpPr>
        <p:spPr>
          <a:xfrm>
            <a:off x="4380455" y="3950943"/>
            <a:ext cx="2155427"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Void Unconfirmed Transaction</a:t>
            </a:r>
            <a:endParaRPr lang="en-MY" sz="1400" b="1" spc="50" dirty="0">
              <a:ln w="0"/>
              <a:solidFill>
                <a:schemeClr val="bg2"/>
              </a:solidFill>
              <a:effectLst>
                <a:innerShdw blurRad="63500" dist="50800" dir="13500000">
                  <a:srgbClr val="000000">
                    <a:alpha val="50000"/>
                  </a:srgbClr>
                </a:innerShdw>
              </a:effectLst>
            </a:endParaRPr>
          </a:p>
        </p:txBody>
      </p:sp>
      <p:sp>
        <p:nvSpPr>
          <p:cNvPr id="56" name="Pentagon 55"/>
          <p:cNvSpPr/>
          <p:nvPr/>
        </p:nvSpPr>
        <p:spPr>
          <a:xfrm>
            <a:off x="4417648" y="1445730"/>
            <a:ext cx="4333971" cy="513833"/>
          </a:xfrm>
          <a:prstGeom prst="homePlate">
            <a:avLst/>
          </a:prstGeom>
          <a:solidFill>
            <a:srgbClr val="C00000"/>
          </a:solidFill>
        </p:spPr>
        <p:style>
          <a:lnRef idx="3">
            <a:schemeClr val="lt1"/>
          </a:lnRef>
          <a:fillRef idx="1">
            <a:schemeClr val="accent4"/>
          </a:fillRef>
          <a:effectRef idx="1">
            <a:schemeClr val="accent4"/>
          </a:effectRef>
          <a:fontRef idx="minor">
            <a:schemeClr val="lt1"/>
          </a:fontRef>
        </p:style>
        <p:txBody>
          <a:bodyPr rtlCol="0" anchor="ctr"/>
          <a:lstStyle/>
          <a:p>
            <a:pPr algn="r"/>
            <a:r>
              <a:rPr lang="en-MY" sz="1400" b="1" dirty="0" smtClean="0">
                <a:ln w="22225">
                  <a:solidFill>
                    <a:schemeClr val="accent2"/>
                  </a:solidFill>
                  <a:prstDash val="solid"/>
                </a:ln>
                <a:solidFill>
                  <a:schemeClr val="accent2">
                    <a:lumMod val="40000"/>
                    <a:lumOff val="60000"/>
                  </a:schemeClr>
                </a:solidFill>
              </a:rPr>
              <a:t> </a:t>
            </a:r>
            <a:endParaRPr lang="en-MY" sz="1400" b="1" dirty="0">
              <a:ln w="22225">
                <a:solidFill>
                  <a:schemeClr val="accent2"/>
                </a:solidFill>
                <a:prstDash val="solid"/>
              </a:ln>
              <a:solidFill>
                <a:schemeClr val="accent2">
                  <a:lumMod val="40000"/>
                  <a:lumOff val="60000"/>
                </a:schemeClr>
              </a:solidFill>
            </a:endParaRPr>
          </a:p>
        </p:txBody>
      </p:sp>
      <p:sp>
        <p:nvSpPr>
          <p:cNvPr id="57" name="Rectangle 56"/>
          <p:cNvSpPr/>
          <p:nvPr/>
        </p:nvSpPr>
        <p:spPr>
          <a:xfrm>
            <a:off x="5089636" y="1508989"/>
            <a:ext cx="2718267" cy="338554"/>
          </a:xfrm>
          <a:prstGeom prst="rect">
            <a:avLst/>
          </a:prstGeom>
          <a:noFill/>
        </p:spPr>
        <p:txBody>
          <a:bodyPr wrap="square" lIns="91440" tIns="45720" rIns="91440" bIns="45720">
            <a:spAutoFit/>
          </a:bodyPr>
          <a:lstStyle/>
          <a:p>
            <a:pPr algn="ctr"/>
            <a:r>
              <a:rPr lang="en-US" sz="1600" b="1" spc="50" dirty="0" smtClean="0">
                <a:ln w="0"/>
                <a:solidFill>
                  <a:schemeClr val="bg2"/>
                </a:solidFill>
                <a:effectLst>
                  <a:innerShdw blurRad="63500" dist="50800" dir="13500000">
                    <a:srgbClr val="000000">
                      <a:alpha val="50000"/>
                    </a:srgbClr>
                  </a:innerShdw>
                </a:effectLst>
              </a:rPr>
              <a:t>SPS</a:t>
            </a:r>
          </a:p>
        </p:txBody>
      </p:sp>
      <p:sp>
        <p:nvSpPr>
          <p:cNvPr id="58" name="Rectangle 57"/>
          <p:cNvSpPr/>
          <p:nvPr/>
        </p:nvSpPr>
        <p:spPr>
          <a:xfrm>
            <a:off x="4380455" y="4536149"/>
            <a:ext cx="2143471" cy="523220"/>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Zakat Calculation Enhancement</a:t>
            </a:r>
            <a:endParaRPr lang="en-MY" sz="1400" b="1" spc="50" dirty="0">
              <a:ln w="0"/>
              <a:solidFill>
                <a:schemeClr val="bg2"/>
              </a:solidFill>
              <a:effectLst>
                <a:innerShdw blurRad="63500" dist="50800" dir="13500000">
                  <a:srgbClr val="000000">
                    <a:alpha val="50000"/>
                  </a:srgbClr>
                </a:innerShdw>
              </a:effectLst>
            </a:endParaRPr>
          </a:p>
        </p:txBody>
      </p:sp>
      <p:sp>
        <p:nvSpPr>
          <p:cNvPr id="59" name="Rectangle 58"/>
          <p:cNvSpPr/>
          <p:nvPr/>
        </p:nvSpPr>
        <p:spPr>
          <a:xfrm>
            <a:off x="6690363" y="4606545"/>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Simplified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60" name="Rectangle 59"/>
          <p:cNvSpPr/>
          <p:nvPr/>
        </p:nvSpPr>
        <p:spPr>
          <a:xfrm>
            <a:off x="6690363" y="5261329"/>
            <a:ext cx="2157965" cy="307777"/>
          </a:xfrm>
          <a:prstGeom prst="rect">
            <a:avLst/>
          </a:prstGeom>
          <a:noFill/>
        </p:spPr>
        <p:txBody>
          <a:bodyPr wrap="square" lIns="91440" tIns="45720" rIns="91440" bIns="45720">
            <a:spAutoFit/>
          </a:bodyPr>
          <a:lstStyle/>
          <a:p>
            <a:pPr algn="ctr"/>
            <a:r>
              <a:rPr lang="en-US" sz="1400" b="1" spc="50" dirty="0" smtClean="0">
                <a:ln w="0"/>
                <a:solidFill>
                  <a:schemeClr val="bg2"/>
                </a:solidFill>
                <a:effectLst>
                  <a:innerShdw blurRad="63500" dist="50800" dir="13500000">
                    <a:srgbClr val="000000">
                      <a:alpha val="50000"/>
                    </a:srgbClr>
                  </a:innerShdw>
                </a:effectLst>
              </a:rPr>
              <a:t>Self Billed Tax Invoice</a:t>
            </a:r>
            <a:endParaRPr lang="en-MY" sz="1400" b="1" spc="50" dirty="0">
              <a:ln w="0"/>
              <a:solidFill>
                <a:schemeClr val="bg2"/>
              </a:solidFill>
              <a:effectLst>
                <a:innerShdw blurRad="63500" dist="50800" dir="13500000">
                  <a:srgbClr val="000000">
                    <a:alpha val="50000"/>
                  </a:srgbClr>
                </a:innerShdw>
              </a:effectLst>
            </a:endParaRPr>
          </a:p>
        </p:txBody>
      </p:sp>
      <p:sp>
        <p:nvSpPr>
          <p:cNvPr id="29" name="TextBox 28"/>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30" name="Rectangle 29"/>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Function </a:t>
            </a:r>
            <a:r>
              <a:rPr lang="en-US" sz="2000" dirty="0">
                <a:solidFill>
                  <a:prstClr val="black"/>
                </a:solidFill>
                <a:latin typeface="Century Gothic" panose="020B0502020202020204" pitchFamily="34" charset="0"/>
              </a:rPr>
              <a:t>A</a:t>
            </a:r>
            <a:r>
              <a:rPr lang="en-US" sz="2000" dirty="0" smtClean="0">
                <a:solidFill>
                  <a:prstClr val="black"/>
                </a:solidFill>
                <a:latin typeface="Century Gothic" panose="020B0502020202020204" pitchFamily="34" charset="0"/>
              </a:rPr>
              <a:t>nd Features</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2450019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Product Comparisons</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vs Other Accounting Software</a:t>
            </a:r>
            <a:endParaRPr lang="en-MY" sz="2000" dirty="0">
              <a:solidFill>
                <a:prstClr val="black"/>
              </a:solidFill>
              <a:latin typeface="Century Gothic" panose="020B0502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066800"/>
            <a:ext cx="73342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6729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2514600"/>
            <a:ext cx="2857500" cy="2695575"/>
          </a:xfrm>
          <a:prstGeom prst="rect">
            <a:avLst/>
          </a:prstGeom>
        </p:spPr>
      </p:pic>
      <p:sp>
        <p:nvSpPr>
          <p:cNvPr id="8" name="TextBox 7"/>
          <p:cNvSpPr txBox="1"/>
          <p:nvPr/>
        </p:nvSpPr>
        <p:spPr>
          <a:xfrm>
            <a:off x="457200" y="238780"/>
            <a:ext cx="4038600" cy="523220"/>
          </a:xfrm>
          <a:prstGeom prst="rect">
            <a:avLst/>
          </a:prstGeom>
          <a:noFill/>
        </p:spPr>
        <p:txBody>
          <a:bodyPr wrap="square" rtlCol="0">
            <a:spAutoFit/>
          </a:bodyPr>
          <a:lstStyle/>
          <a:p>
            <a:r>
              <a:rPr lang="en-US" sz="2800" b="1" dirty="0" smtClean="0">
                <a:latin typeface="Century Gothic" panose="020B0502020202020204" pitchFamily="34" charset="0"/>
              </a:rPr>
              <a:t>SPS Background</a:t>
            </a:r>
            <a:endParaRPr lang="en-MY" sz="2800" dirty="0">
              <a:latin typeface="Century Gothic" panose="020B0502020202020204" pitchFamily="34" charset="0"/>
            </a:endParaRPr>
          </a:p>
        </p:txBody>
      </p:sp>
      <p:sp>
        <p:nvSpPr>
          <p:cNvPr id="9" name="Rectangle 8"/>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Future Developments</a:t>
            </a:r>
            <a:endParaRPr lang="en-MY" sz="2000" dirty="0">
              <a:solidFill>
                <a:prstClr val="black"/>
              </a:solidFill>
              <a:latin typeface="Century Gothic" panose="020B0502020202020204" pitchFamily="34" charset="0"/>
            </a:endParaRPr>
          </a:p>
        </p:txBody>
      </p:sp>
      <p:graphicFrame>
        <p:nvGraphicFramePr>
          <p:cNvPr id="10" name="Content Placeholder 2"/>
          <p:cNvGraphicFramePr>
            <a:graphicFrameLocks noGrp="1"/>
          </p:cNvGraphicFramePr>
          <p:nvPr>
            <p:ph idx="1"/>
            <p:extLst>
              <p:ext uri="{D42A27DB-BD31-4B8C-83A1-F6EECF244321}">
                <p14:modId xmlns:p14="http://schemas.microsoft.com/office/powerpoint/2010/main" val="2224267948"/>
              </p:ext>
            </p:extLst>
          </p:nvPr>
        </p:nvGraphicFramePr>
        <p:xfrm>
          <a:off x="3042205" y="1714500"/>
          <a:ext cx="5949395"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53485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Shape 427"/>
          <p:cNvSpPr/>
          <p:nvPr/>
        </p:nvSpPr>
        <p:spPr>
          <a:xfrm>
            <a:off x="2773547" y="5690611"/>
            <a:ext cx="3618153" cy="284102"/>
          </a:xfrm>
          <a:prstGeom prst="rect">
            <a:avLst/>
          </a:prstGeom>
          <a:noFill/>
          <a:ln>
            <a:noFill/>
          </a:ln>
        </p:spPr>
        <p:txBody>
          <a:bodyPr lIns="84392" tIns="42185" rIns="84392" bIns="42185" anchor="t" anchorCtr="0">
            <a:noAutofit/>
          </a:bodyPr>
          <a:lstStyle/>
          <a:p>
            <a:pPr algn="ctr">
              <a:buSzPct val="25000"/>
            </a:pPr>
            <a:r>
              <a:rPr lang="en-US" sz="1292" b="1">
                <a:solidFill>
                  <a:srgbClr val="FF0000"/>
                </a:solidFill>
                <a:latin typeface="Calibri"/>
                <a:ea typeface="Calibri"/>
                <a:cs typeface="Calibri"/>
                <a:sym typeface="Calibri"/>
              </a:rPr>
              <a:t>Careline : 1 300 88 5678</a:t>
            </a:r>
          </a:p>
        </p:txBody>
      </p:sp>
      <p:sp>
        <p:nvSpPr>
          <p:cNvPr id="428" name="Shape 428"/>
          <p:cNvSpPr/>
          <p:nvPr/>
        </p:nvSpPr>
        <p:spPr>
          <a:xfrm>
            <a:off x="2362200" y="4891316"/>
            <a:ext cx="4385431" cy="681844"/>
          </a:xfrm>
          <a:prstGeom prst="rect">
            <a:avLst/>
          </a:prstGeom>
          <a:noFill/>
          <a:ln>
            <a:noFill/>
          </a:ln>
        </p:spPr>
        <p:txBody>
          <a:bodyPr lIns="84392" tIns="42185" rIns="84392" bIns="42185" anchor="t" anchorCtr="0">
            <a:noAutofit/>
          </a:bodyPr>
          <a:lstStyle/>
          <a:p>
            <a:pPr algn="ctr">
              <a:buSzPct val="25000"/>
            </a:pPr>
            <a:r>
              <a:rPr lang="en-US" sz="1292" b="1" dirty="0">
                <a:latin typeface="Calibri"/>
                <a:ea typeface="Calibri"/>
                <a:cs typeface="Calibri"/>
                <a:sym typeface="Calibri"/>
              </a:rPr>
              <a:t>Official Website : </a:t>
            </a:r>
            <a:r>
              <a:rPr lang="en-US" sz="1292" b="1" dirty="0" smtClean="0">
                <a:latin typeface="Calibri"/>
                <a:ea typeface="Calibri"/>
                <a:cs typeface="Calibri"/>
                <a:sym typeface="Calibri"/>
              </a:rPr>
              <a:t>www.</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Customer Service : </a:t>
            </a:r>
            <a:r>
              <a:rPr lang="en-US" sz="1292" b="1" dirty="0" smtClean="0">
                <a:latin typeface="Calibri"/>
                <a:ea typeface="Calibri"/>
                <a:cs typeface="Calibri"/>
                <a:sym typeface="Calibri"/>
              </a:rPr>
              <a:t>www.salihinpremier.com</a:t>
            </a:r>
            <a:endParaRPr lang="en-US" sz="1292" b="1" dirty="0">
              <a:latin typeface="Calibri"/>
              <a:ea typeface="Calibri"/>
              <a:cs typeface="Calibri"/>
              <a:sym typeface="Calibri"/>
            </a:endParaRPr>
          </a:p>
          <a:p>
            <a:pPr algn="ctr">
              <a:buSzPct val="25000"/>
            </a:pPr>
            <a:r>
              <a:rPr lang="en-US" sz="1292" b="1" dirty="0">
                <a:latin typeface="Calibri"/>
                <a:ea typeface="Calibri"/>
                <a:cs typeface="Calibri"/>
                <a:sym typeface="Calibri"/>
              </a:rPr>
              <a:t>E-mail : </a:t>
            </a:r>
            <a:r>
              <a:rPr lang="en-US" sz="1292" b="1" dirty="0" smtClean="0">
                <a:latin typeface="Calibri"/>
                <a:ea typeface="Calibri"/>
                <a:cs typeface="Calibri"/>
                <a:sym typeface="Calibri"/>
              </a:rPr>
              <a:t>info@</a:t>
            </a:r>
            <a:r>
              <a:rPr lang="en-US" sz="1292" dirty="0" smtClean="0">
                <a:latin typeface="Arial"/>
                <a:ea typeface="Arial"/>
                <a:cs typeface="Arial"/>
                <a:sym typeface="Arial"/>
              </a:rPr>
              <a:t>salihin</a:t>
            </a:r>
            <a:r>
              <a:rPr lang="en-US" sz="1292" b="1" dirty="0" smtClean="0">
                <a:latin typeface="Calibri"/>
                <a:ea typeface="Calibri"/>
                <a:cs typeface="Calibri"/>
                <a:sym typeface="Calibri"/>
              </a:rPr>
              <a:t>.com.my</a:t>
            </a:r>
            <a:endParaRPr lang="en-US" sz="1292" b="1" dirty="0">
              <a:latin typeface="Calibri"/>
              <a:ea typeface="Calibri"/>
              <a:cs typeface="Calibri"/>
              <a:sym typeface="Calibri"/>
            </a:endParaRPr>
          </a:p>
        </p:txBody>
      </p:sp>
      <p:cxnSp>
        <p:nvCxnSpPr>
          <p:cNvPr id="429" name="Shape 429"/>
          <p:cNvCxnSpPr/>
          <p:nvPr/>
        </p:nvCxnSpPr>
        <p:spPr>
          <a:xfrm>
            <a:off x="838200" y="4791263"/>
            <a:ext cx="7620000" cy="0"/>
          </a:xfrm>
          <a:prstGeom prst="straightConnector1">
            <a:avLst/>
          </a:prstGeom>
          <a:noFill/>
          <a:ln w="38100" cap="flat" cmpd="sng">
            <a:solidFill>
              <a:schemeClr val="accent2"/>
            </a:solidFill>
            <a:prstDash val="solid"/>
            <a:round/>
            <a:headEnd type="none" w="med" len="med"/>
            <a:tailEnd type="none" w="med" len="med"/>
          </a:ln>
        </p:spPr>
      </p:cxnSp>
      <p:pic>
        <p:nvPicPr>
          <p:cNvPr id="430" name="Shape 430"/>
          <p:cNvPicPr preferRelativeResize="0"/>
          <p:nvPr/>
        </p:nvPicPr>
        <p:blipFill rotWithShape="1">
          <a:blip r:embed="rId3">
            <a:alphaModFix/>
          </a:blip>
          <a:srcRect/>
          <a:stretch/>
        </p:blipFill>
        <p:spPr>
          <a:xfrm>
            <a:off x="5618017" y="1899987"/>
            <a:ext cx="2209800" cy="2039814"/>
          </a:xfrm>
          <a:prstGeom prst="rect">
            <a:avLst/>
          </a:prstGeom>
          <a:noFill/>
          <a:ln>
            <a:noFill/>
          </a:ln>
        </p:spPr>
      </p:pic>
      <p:sp>
        <p:nvSpPr>
          <p:cNvPr id="433" name="Shape 433"/>
          <p:cNvSpPr/>
          <p:nvPr/>
        </p:nvSpPr>
        <p:spPr>
          <a:xfrm>
            <a:off x="1045713" y="1567869"/>
            <a:ext cx="5701919" cy="3210345"/>
          </a:xfrm>
          <a:prstGeom prst="rect">
            <a:avLst/>
          </a:prstGeom>
          <a:noFill/>
          <a:ln>
            <a:noFill/>
          </a:ln>
        </p:spPr>
        <p:txBody>
          <a:bodyPr lIns="84392" tIns="42185" rIns="84392" bIns="42185" anchor="t" anchorCtr="0">
            <a:noAutofit/>
          </a:bodyPr>
          <a:lstStyle/>
          <a:p>
            <a:pPr>
              <a:buSzPct val="25000"/>
            </a:pPr>
            <a:r>
              <a:rPr lang="en-US" sz="1400" b="1" dirty="0">
                <a:solidFill>
                  <a:srgbClr val="0F243E"/>
                </a:solidFill>
                <a:ea typeface="Century Gothic"/>
                <a:cs typeface="Century Gothic"/>
                <a:sym typeface="Century Gothic"/>
              </a:rPr>
              <a:t>CORPORATE CENTRE:</a:t>
            </a:r>
          </a:p>
          <a:p>
            <a:endParaRPr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KL </a:t>
            </a:r>
            <a:r>
              <a:rPr lang="en-US" sz="1400" dirty="0" err="1">
                <a:solidFill>
                  <a:srgbClr val="0F243E"/>
                </a:solidFill>
                <a:ea typeface="Century Gothic"/>
                <a:cs typeface="Century Gothic"/>
                <a:sym typeface="Century Gothic"/>
              </a:rPr>
              <a:t>Sentral</a:t>
            </a:r>
            <a:r>
              <a:rPr lang="en-US" sz="1400" dirty="0">
                <a:solidFill>
                  <a:srgbClr val="0F243E"/>
                </a:solidFill>
                <a:ea typeface="Century Gothic"/>
                <a:cs typeface="Century Gothic"/>
                <a:sym typeface="Century Gothic"/>
              </a:rPr>
              <a:t> Office</a:t>
            </a:r>
          </a:p>
          <a:p>
            <a:pPr>
              <a:buSzPct val="25000"/>
            </a:pPr>
            <a:r>
              <a:rPr lang="en-US" sz="1400" dirty="0">
                <a:solidFill>
                  <a:srgbClr val="0F243E"/>
                </a:solidFill>
                <a:ea typeface="Century Gothic"/>
                <a:cs typeface="Century Gothic"/>
                <a:sym typeface="Century Gothic"/>
              </a:rPr>
              <a:t>Unit 2A-1, Level 1</a:t>
            </a:r>
          </a:p>
          <a:p>
            <a:pPr>
              <a:buSzPct val="25000"/>
            </a:pPr>
            <a:r>
              <a:rPr lang="en-US" sz="1400" dirty="0">
                <a:solidFill>
                  <a:srgbClr val="0F243E"/>
                </a:solidFill>
                <a:ea typeface="Century Gothic"/>
                <a:cs typeface="Century Gothic"/>
                <a:sym typeface="Century Gothic"/>
              </a:rPr>
              <a:t>Tower 2A, Plaza </a:t>
            </a:r>
            <a:r>
              <a:rPr lang="en-US" sz="1400" dirty="0" err="1">
                <a:solidFill>
                  <a:srgbClr val="0F243E"/>
                </a:solidFill>
                <a:ea typeface="Century Gothic"/>
                <a:cs typeface="Century Gothic"/>
                <a:sym typeface="Century Gothic"/>
              </a:rPr>
              <a:t>Sentral</a:t>
            </a:r>
            <a:endParaRPr lang="en-US" sz="1400" dirty="0">
              <a:solidFill>
                <a:srgbClr val="0F243E"/>
              </a:solidFill>
              <a:ea typeface="Century Gothic"/>
              <a:cs typeface="Century Gothic"/>
              <a:sym typeface="Century Gothic"/>
            </a:endParaRPr>
          </a:p>
          <a:p>
            <a:pPr>
              <a:buSzPct val="25000"/>
            </a:pPr>
            <a:r>
              <a:rPr lang="en-US" sz="1400" dirty="0" err="1">
                <a:solidFill>
                  <a:srgbClr val="0F243E"/>
                </a:solidFill>
                <a:ea typeface="Century Gothic"/>
                <a:cs typeface="Century Gothic"/>
                <a:sym typeface="Century Gothic"/>
              </a:rPr>
              <a:t>Jalan</a:t>
            </a:r>
            <a:r>
              <a:rPr lang="en-US" sz="1400" dirty="0">
                <a:solidFill>
                  <a:srgbClr val="0F243E"/>
                </a:solidFill>
                <a:ea typeface="Century Gothic"/>
                <a:cs typeface="Century Gothic"/>
                <a:sym typeface="Century Gothic"/>
              </a:rPr>
              <a:t> </a:t>
            </a:r>
            <a:r>
              <a:rPr lang="en-US" sz="1400" dirty="0" err="1">
                <a:solidFill>
                  <a:srgbClr val="0F243E"/>
                </a:solidFill>
                <a:ea typeface="Century Gothic"/>
                <a:cs typeface="Century Gothic"/>
                <a:sym typeface="Century Gothic"/>
              </a:rPr>
              <a:t>Stesen</a:t>
            </a:r>
            <a:r>
              <a:rPr lang="en-US" sz="1400" dirty="0">
                <a:solidFill>
                  <a:srgbClr val="0F243E"/>
                </a:solidFill>
                <a:ea typeface="Century Gothic"/>
                <a:cs typeface="Century Gothic"/>
                <a:sym typeface="Century Gothic"/>
              </a:rPr>
              <a:t> </a:t>
            </a:r>
            <a:r>
              <a:rPr lang="en-US" sz="1400" dirty="0" err="1">
                <a:solidFill>
                  <a:srgbClr val="0F243E"/>
                </a:solidFill>
                <a:ea typeface="Century Gothic"/>
                <a:cs typeface="Century Gothic"/>
                <a:sym typeface="Century Gothic"/>
              </a:rPr>
              <a:t>Sentral</a:t>
            </a:r>
            <a:r>
              <a:rPr lang="en-US" sz="1400" dirty="0">
                <a:solidFill>
                  <a:srgbClr val="0F243E"/>
                </a:solidFill>
                <a:ea typeface="Century Gothic"/>
                <a:cs typeface="Century Gothic"/>
                <a:sym typeface="Century Gothic"/>
              </a:rPr>
              <a:t> 5</a:t>
            </a:r>
          </a:p>
          <a:p>
            <a:pPr>
              <a:buSzPct val="25000"/>
            </a:pPr>
            <a:r>
              <a:rPr lang="en-US" sz="1400" dirty="0">
                <a:solidFill>
                  <a:srgbClr val="0F243E"/>
                </a:solidFill>
                <a:ea typeface="Century Gothic"/>
                <a:cs typeface="Century Gothic"/>
                <a:sym typeface="Century Gothic"/>
              </a:rPr>
              <a:t>KL </a:t>
            </a:r>
            <a:r>
              <a:rPr lang="en-US" sz="1400" dirty="0" err="1">
                <a:solidFill>
                  <a:srgbClr val="0F243E"/>
                </a:solidFill>
                <a:ea typeface="Century Gothic"/>
                <a:cs typeface="Century Gothic"/>
                <a:sym typeface="Century Gothic"/>
              </a:rPr>
              <a:t>Sentral</a:t>
            </a:r>
            <a:endParaRPr lang="en-US"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50470, Kuala Lumpur</a:t>
            </a:r>
          </a:p>
          <a:p>
            <a:endParaRPr sz="1400" dirty="0">
              <a:solidFill>
                <a:srgbClr val="0F243E"/>
              </a:solidFill>
              <a:ea typeface="Century Gothic"/>
              <a:cs typeface="Century Gothic"/>
              <a:sym typeface="Century Gothic"/>
            </a:endParaRPr>
          </a:p>
          <a:p>
            <a:pPr>
              <a:buSzPct val="25000"/>
            </a:pPr>
            <a:r>
              <a:rPr lang="en-US" sz="1400" dirty="0">
                <a:solidFill>
                  <a:srgbClr val="0F243E"/>
                </a:solidFill>
                <a:ea typeface="Century Gothic"/>
                <a:cs typeface="Century Gothic"/>
                <a:sym typeface="Century Gothic"/>
              </a:rPr>
              <a:t>Tel: +603 2261 4180</a:t>
            </a:r>
          </a:p>
          <a:p>
            <a:pPr>
              <a:buSzPct val="25000"/>
            </a:pPr>
            <a:r>
              <a:rPr lang="en-US" sz="1400" dirty="0">
                <a:solidFill>
                  <a:srgbClr val="0F243E"/>
                </a:solidFill>
                <a:ea typeface="Century Gothic"/>
                <a:cs typeface="Century Gothic"/>
                <a:sym typeface="Century Gothic"/>
              </a:rPr>
              <a:t>Fax: +603 2261 4182</a:t>
            </a:r>
          </a:p>
          <a:p>
            <a:endParaRPr sz="1400" dirty="0">
              <a:solidFill>
                <a:srgbClr val="0F243E"/>
              </a:solidFill>
              <a:ea typeface="Century Gothic"/>
              <a:cs typeface="Century Gothic"/>
              <a:sym typeface="Century Gothic"/>
            </a:endParaRPr>
          </a:p>
          <a:p>
            <a:pPr>
              <a:buSzPct val="25000"/>
            </a:pPr>
            <a:r>
              <a:rPr lang="en-US" sz="1400" b="1" dirty="0">
                <a:solidFill>
                  <a:srgbClr val="FF0000"/>
                </a:solidFill>
                <a:ea typeface="Century Gothic"/>
                <a:cs typeface="Century Gothic"/>
                <a:sym typeface="Century Gothic"/>
              </a:rPr>
              <a:t>CONSULTANT: </a:t>
            </a:r>
            <a:r>
              <a:rPr lang="en-US" sz="1400" dirty="0">
                <a:solidFill>
                  <a:srgbClr val="FF0000"/>
                </a:solidFill>
                <a:ea typeface="Century Gothic"/>
                <a:cs typeface="Century Gothic"/>
                <a:sym typeface="Century Gothic"/>
              </a:rPr>
              <a:t>WAN MOHD ISKANDAR B. WAN OMAR 	</a:t>
            </a:r>
          </a:p>
          <a:p>
            <a:pPr>
              <a:buSzPct val="25000"/>
            </a:pPr>
            <a:r>
              <a:rPr lang="en-US" sz="1400" b="1" dirty="0">
                <a:solidFill>
                  <a:srgbClr val="FF0000"/>
                </a:solidFill>
                <a:ea typeface="Century Gothic"/>
                <a:cs typeface="Century Gothic"/>
                <a:sym typeface="Century Gothic"/>
              </a:rPr>
              <a:t>EMAIL: </a:t>
            </a:r>
            <a:r>
              <a:rPr lang="en-US" sz="1400" dirty="0" smtClean="0">
                <a:solidFill>
                  <a:srgbClr val="FF0000"/>
                </a:solidFill>
                <a:ea typeface="Century Gothic"/>
                <a:cs typeface="Century Gothic"/>
                <a:sym typeface="Century Gothic"/>
              </a:rPr>
              <a:t>wanmohdiskandar@salihin.com.my</a:t>
            </a:r>
            <a:r>
              <a:rPr lang="en-US" sz="1400" dirty="0">
                <a:solidFill>
                  <a:srgbClr val="FF0000"/>
                </a:solidFill>
                <a:ea typeface="Century Gothic"/>
                <a:cs typeface="Century Gothic"/>
                <a:sym typeface="Century Gothic"/>
              </a:rPr>
              <a:t>	</a:t>
            </a:r>
          </a:p>
        </p:txBody>
      </p:sp>
      <p:sp>
        <p:nvSpPr>
          <p:cNvPr id="10" name="Rectangle 9"/>
          <p:cNvSpPr/>
          <p:nvPr/>
        </p:nvSpPr>
        <p:spPr>
          <a:xfrm>
            <a:off x="4343400" y="670779"/>
            <a:ext cx="4876799" cy="400110"/>
          </a:xfrm>
          <a:prstGeom prst="rect">
            <a:avLst/>
          </a:prstGeom>
        </p:spPr>
        <p:txBody>
          <a:bodyPr wrap="square">
            <a:spAutoFit/>
          </a:bodyPr>
          <a:lstStyle/>
          <a:p>
            <a:pPr indent="480658">
              <a:buSzPct val="25000"/>
            </a:pPr>
            <a:r>
              <a:rPr lang="en-US" sz="2000" dirty="0" smtClean="0">
                <a:ea typeface="Calibri"/>
                <a:cs typeface="Calibri"/>
                <a:sym typeface="Calibri"/>
              </a:rPr>
              <a:t>OFFICIAL ADDRESS &amp; CONTACT PERSON</a:t>
            </a:r>
            <a:endParaRPr lang="en-US" sz="2000" dirty="0">
              <a:ea typeface="Calibri"/>
              <a:cs typeface="Calibri"/>
              <a:sym typeface="Calibri"/>
            </a:endParaRPr>
          </a:p>
        </p:txBody>
      </p:sp>
      <p:sp>
        <p:nvSpPr>
          <p:cNvPr id="11" name="TextBox 10"/>
          <p:cNvSpPr txBox="1"/>
          <p:nvPr/>
        </p:nvSpPr>
        <p:spPr>
          <a:xfrm>
            <a:off x="6747631" y="209642"/>
            <a:ext cx="2472568" cy="584775"/>
          </a:xfrm>
          <a:prstGeom prst="rect">
            <a:avLst/>
          </a:prstGeom>
          <a:noFill/>
        </p:spPr>
        <p:txBody>
          <a:bodyPr wrap="square" rtlCol="0">
            <a:spAutoFit/>
          </a:bodyPr>
          <a:lstStyle/>
          <a:p>
            <a:r>
              <a:rPr lang="en-MY" sz="3200" b="1" dirty="0" smtClean="0"/>
              <a:t>CONTACT US</a:t>
            </a:r>
            <a:endParaRPr lang="en-MY" sz="2800" dirty="0"/>
          </a:p>
        </p:txBody>
      </p:sp>
    </p:spTree>
    <p:extLst>
      <p:ext uri="{BB962C8B-B14F-4D97-AF65-F5344CB8AC3E}">
        <p14:creationId xmlns:p14="http://schemas.microsoft.com/office/powerpoint/2010/main" val="4479505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09642"/>
            <a:ext cx="4648200" cy="523220"/>
          </a:xfrm>
          <a:prstGeom prst="rect">
            <a:avLst/>
          </a:prstGeom>
          <a:noFill/>
        </p:spPr>
        <p:txBody>
          <a:bodyPr wrap="square" rtlCol="0">
            <a:spAutoFit/>
          </a:bodyPr>
          <a:lstStyle/>
          <a:p>
            <a:r>
              <a:rPr lang="en-US" sz="2800" b="1" dirty="0" smtClean="0">
                <a:latin typeface="Century Gothic" panose="020B0502020202020204" pitchFamily="34" charset="0"/>
              </a:rPr>
              <a:t>EXECUTIVE SUMMARY</a:t>
            </a:r>
            <a:endParaRPr lang="en-MY" sz="2800" b="1" dirty="0">
              <a:latin typeface="Century Gothic" panose="020B0502020202020204" pitchFamily="34" charset="0"/>
            </a:endParaRPr>
          </a:p>
        </p:txBody>
      </p:sp>
      <p:sp>
        <p:nvSpPr>
          <p:cNvPr id="14" name="Rectangle 13"/>
          <p:cNvSpPr/>
          <p:nvPr/>
        </p:nvSpPr>
        <p:spPr>
          <a:xfrm>
            <a:off x="381000" y="762000"/>
            <a:ext cx="5562600" cy="400110"/>
          </a:xfrm>
          <a:prstGeom prst="rect">
            <a:avLst/>
          </a:prstGeom>
        </p:spPr>
        <p:txBody>
          <a:bodyPr wrap="square">
            <a:spAutoFit/>
          </a:bodyPr>
          <a:lstStyle/>
          <a:p>
            <a:pPr algn="r"/>
            <a:r>
              <a:rPr lang="en-US" sz="2000" dirty="0" smtClean="0">
                <a:latin typeface="Century Gothic" panose="020B0502020202020204" pitchFamily="34" charset="0"/>
              </a:rPr>
              <a:t>Enhancing learning experience with </a:t>
            </a:r>
            <a:r>
              <a:rPr lang="en-US" sz="2000" dirty="0" smtClean="0">
                <a:solidFill>
                  <a:srgbClr val="C00000"/>
                </a:solidFill>
                <a:latin typeface="Neuropol" panose="020F0607030201010804" pitchFamily="34" charset="0"/>
              </a:rPr>
              <a:t>SPS</a:t>
            </a:r>
            <a:endParaRPr lang="en-MY" sz="2000" dirty="0">
              <a:solidFill>
                <a:srgbClr val="C00000"/>
              </a:solidFill>
              <a:latin typeface="Neuropol" panose="020F0607030201010804" pitchFamily="34" charset="0"/>
            </a:endParaRPr>
          </a:p>
        </p:txBody>
      </p:sp>
      <p:sp>
        <p:nvSpPr>
          <p:cNvPr id="5" name="TextBox 4"/>
          <p:cNvSpPr txBox="1"/>
          <p:nvPr/>
        </p:nvSpPr>
        <p:spPr>
          <a:xfrm>
            <a:off x="914400" y="1302127"/>
            <a:ext cx="7391400" cy="4031873"/>
          </a:xfrm>
          <a:prstGeom prst="rect">
            <a:avLst/>
          </a:prstGeom>
          <a:noFill/>
        </p:spPr>
        <p:txBody>
          <a:bodyPr wrap="square" rtlCol="0">
            <a:spAutoFit/>
          </a:bodyPr>
          <a:lstStyle/>
          <a:p>
            <a:pPr algn="just"/>
            <a:r>
              <a:rPr lang="en-US" sz="1600" dirty="0" smtClean="0">
                <a:latin typeface="Century Gothic" panose="020B0502020202020204" pitchFamily="34" charset="0"/>
              </a:rPr>
              <a:t>With the current shift towards efficient governance, the implementation of GST resulted in the requirement of further understanding of the tax structure in accounting. As one of the prestigious universities in Malaysia, </a:t>
            </a:r>
            <a:r>
              <a:rPr lang="en-US" sz="1600" dirty="0" err="1" smtClean="0">
                <a:latin typeface="Century Gothic" panose="020B0502020202020204" pitchFamily="34" charset="0"/>
              </a:rPr>
              <a:t>UiTM</a:t>
            </a:r>
            <a:r>
              <a:rPr lang="en-US" sz="1600" dirty="0" smtClean="0">
                <a:latin typeface="Century Gothic" panose="020B0502020202020204" pitchFamily="34" charset="0"/>
              </a:rPr>
              <a:t> can lead the shift through utilization of accounting information system(AIS) as practical tool in demonstrating tax structure in accounting. </a:t>
            </a:r>
          </a:p>
          <a:p>
            <a:pPr algn="just"/>
            <a:endParaRPr lang="en-US" sz="1600" dirty="0" smtClean="0">
              <a:latin typeface="Century Gothic" panose="020B0502020202020204" pitchFamily="34" charset="0"/>
            </a:endParaRPr>
          </a:p>
          <a:p>
            <a:pPr algn="just"/>
            <a:r>
              <a:rPr lang="en-US" sz="1600" dirty="0" smtClean="0">
                <a:latin typeface="Century Gothic" panose="020B0502020202020204" pitchFamily="34" charset="0"/>
              </a:rPr>
              <a:t>This requires certified accounting software, developed with direct input from the Customs department, the </a:t>
            </a:r>
            <a:r>
              <a:rPr lang="en-US" sz="1600" dirty="0" err="1" smtClean="0">
                <a:latin typeface="Century Gothic" panose="020B0502020202020204" pitchFamily="34" charset="0"/>
              </a:rPr>
              <a:t>Salihin</a:t>
            </a:r>
            <a:r>
              <a:rPr lang="en-US" sz="1600" dirty="0" smtClean="0">
                <a:latin typeface="Century Gothic" panose="020B0502020202020204" pitchFamily="34" charset="0"/>
              </a:rPr>
              <a:t> Premier Solutions (SPS) will provide the competitive edge for </a:t>
            </a:r>
            <a:r>
              <a:rPr lang="en-US" sz="1600" dirty="0" err="1" smtClean="0">
                <a:latin typeface="Century Gothic" panose="020B0502020202020204" pitchFamily="34" charset="0"/>
              </a:rPr>
              <a:t>UiTM</a:t>
            </a:r>
            <a:r>
              <a:rPr lang="en-US" sz="1600" dirty="0" smtClean="0">
                <a:latin typeface="Century Gothic" panose="020B0502020202020204" pitchFamily="34" charset="0"/>
              </a:rPr>
              <a:t> to enhance the learning experience of its accounting students in gaining the practical understanding on GST implementations and its impacts in financial reports. </a:t>
            </a:r>
          </a:p>
          <a:p>
            <a:pPr algn="just"/>
            <a:endParaRPr lang="en-US" sz="1600" dirty="0">
              <a:latin typeface="Century Gothic" panose="020B0502020202020204" pitchFamily="34" charset="0"/>
            </a:endParaRPr>
          </a:p>
          <a:p>
            <a:pPr algn="just"/>
            <a:r>
              <a:rPr lang="en-US" sz="1600" dirty="0" smtClean="0">
                <a:latin typeface="Century Gothic" panose="020B0502020202020204" pitchFamily="34" charset="0"/>
              </a:rPr>
              <a:t>It can be implemented as a learning tool in </a:t>
            </a:r>
            <a:r>
              <a:rPr lang="en-US" sz="1600" b="1" dirty="0" smtClean="0">
                <a:latin typeface="Century Gothic" panose="020B0502020202020204" pitchFamily="34" charset="0"/>
              </a:rPr>
              <a:t>Accounting Information System subject</a:t>
            </a:r>
            <a:r>
              <a:rPr lang="en-US" sz="1600" dirty="0" smtClean="0">
                <a:latin typeface="Century Gothic" panose="020B0502020202020204" pitchFamily="34" charset="0"/>
              </a:rPr>
              <a:t>.</a:t>
            </a:r>
            <a:endParaRPr lang="en-MY" sz="1600" dirty="0">
              <a:latin typeface="Century Gothic" panose="020B0502020202020204" pitchFamily="34" charset="0"/>
            </a:endParaRPr>
          </a:p>
        </p:txBody>
      </p:sp>
    </p:spTree>
    <p:extLst>
      <p:ext uri="{BB962C8B-B14F-4D97-AF65-F5344CB8AC3E}">
        <p14:creationId xmlns:p14="http://schemas.microsoft.com/office/powerpoint/2010/main" val="8928725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13" name="TextBox 12"/>
          <p:cNvSpPr txBox="1"/>
          <p:nvPr/>
        </p:nvSpPr>
        <p:spPr>
          <a:xfrm>
            <a:off x="457200" y="22860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5" name="Rectangle 14"/>
          <p:cNvSpPr/>
          <p:nvPr/>
        </p:nvSpPr>
        <p:spPr>
          <a:xfrm>
            <a:off x="457200" y="685800"/>
            <a:ext cx="6172200" cy="400110"/>
          </a:xfrm>
          <a:prstGeom prst="rect">
            <a:avLst/>
          </a:prstGeom>
        </p:spPr>
        <p:txBody>
          <a:bodyPr wrap="square">
            <a:spAutoFit/>
          </a:bodyPr>
          <a:lstStyle/>
          <a:p>
            <a:r>
              <a:rPr lang="en-MY" sz="2000" dirty="0" smtClean="0">
                <a:solidFill>
                  <a:prstClr val="black"/>
                </a:solidFill>
                <a:latin typeface="Century Gothic" panose="020B0502020202020204" pitchFamily="34" charset="0"/>
              </a:rPr>
              <a:t>Main Objective: Enhancing Graduates</a:t>
            </a:r>
            <a:endParaRPr lang="en-MY" sz="2800" dirty="0">
              <a:solidFill>
                <a:prstClr val="black"/>
              </a:solidFill>
              <a:latin typeface="Century Gothic" panose="020B0502020202020204" pitchFamily="34" charset="0"/>
            </a:endParaRPr>
          </a:p>
        </p:txBody>
      </p:sp>
      <p:graphicFrame>
        <p:nvGraphicFramePr>
          <p:cNvPr id="16" name="Diagram 15"/>
          <p:cNvGraphicFramePr/>
          <p:nvPr>
            <p:extLst>
              <p:ext uri="{D42A27DB-BD31-4B8C-83A1-F6EECF244321}">
                <p14:modId xmlns:p14="http://schemas.microsoft.com/office/powerpoint/2010/main" val="145115575"/>
              </p:ext>
            </p:extLst>
          </p:nvPr>
        </p:nvGraphicFramePr>
        <p:xfrm>
          <a:off x="-685800" y="1249065"/>
          <a:ext cx="84210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286000" y="1600200"/>
            <a:ext cx="4495800" cy="584775"/>
          </a:xfrm>
          <a:prstGeom prst="rect">
            <a:avLst/>
          </a:prstGeom>
          <a:noFill/>
        </p:spPr>
        <p:txBody>
          <a:bodyPr wrap="square" rtlCol="0">
            <a:spAutoFit/>
          </a:bodyPr>
          <a:lstStyle/>
          <a:p>
            <a:r>
              <a:rPr lang="en-MY" sz="1600" dirty="0">
                <a:latin typeface="Century Gothic" panose="020B0502020202020204" pitchFamily="34" charset="0"/>
              </a:rPr>
              <a:t>To equip </a:t>
            </a:r>
            <a:r>
              <a:rPr lang="en-MY" sz="1600" dirty="0" err="1" smtClean="0">
                <a:latin typeface="Century Gothic" panose="020B0502020202020204" pitchFamily="34" charset="0"/>
              </a:rPr>
              <a:t>UiTM</a:t>
            </a:r>
            <a:r>
              <a:rPr lang="en-MY" sz="1600" dirty="0" smtClean="0">
                <a:latin typeface="Century Gothic" panose="020B0502020202020204" pitchFamily="34" charset="0"/>
              </a:rPr>
              <a:t> </a:t>
            </a:r>
            <a:r>
              <a:rPr lang="en-MY" sz="1600" dirty="0">
                <a:latin typeface="Century Gothic" panose="020B0502020202020204" pitchFamily="34" charset="0"/>
              </a:rPr>
              <a:t>graduate student with </a:t>
            </a:r>
            <a:r>
              <a:rPr lang="en-MY" sz="1600" b="1" dirty="0">
                <a:latin typeface="Century Gothic" panose="020B0502020202020204" pitchFamily="34" charset="0"/>
              </a:rPr>
              <a:t>value added </a:t>
            </a:r>
            <a:r>
              <a:rPr lang="en-MY" sz="1600" dirty="0">
                <a:latin typeface="Century Gothic" panose="020B0502020202020204" pitchFamily="34" charset="0"/>
              </a:rPr>
              <a:t>accounting software skills</a:t>
            </a:r>
          </a:p>
        </p:txBody>
      </p:sp>
      <p:sp>
        <p:nvSpPr>
          <p:cNvPr id="3" name="TextBox 2"/>
          <p:cNvSpPr txBox="1"/>
          <p:nvPr/>
        </p:nvSpPr>
        <p:spPr>
          <a:xfrm>
            <a:off x="4343400" y="2895600"/>
            <a:ext cx="4191000" cy="584775"/>
          </a:xfrm>
          <a:prstGeom prst="rect">
            <a:avLst/>
          </a:prstGeom>
          <a:noFill/>
        </p:spPr>
        <p:txBody>
          <a:bodyPr wrap="square" rtlCol="0">
            <a:spAutoFit/>
          </a:bodyPr>
          <a:lstStyle/>
          <a:p>
            <a:r>
              <a:rPr lang="en-MY" sz="1600" dirty="0">
                <a:latin typeface="Century Gothic" panose="020B0502020202020204" pitchFamily="34" charset="0"/>
              </a:rPr>
              <a:t>To </a:t>
            </a:r>
            <a:r>
              <a:rPr lang="en-MY" sz="1600" dirty="0" smtClean="0">
                <a:latin typeface="Century Gothic" panose="020B0502020202020204" pitchFamily="34" charset="0"/>
              </a:rPr>
              <a:t>provide avenue for </a:t>
            </a:r>
            <a:r>
              <a:rPr lang="en-MY" sz="1600" dirty="0" err="1" smtClean="0">
                <a:latin typeface="Century Gothic" panose="020B0502020202020204" pitchFamily="34" charset="0"/>
              </a:rPr>
              <a:t>UiTM</a:t>
            </a:r>
            <a:r>
              <a:rPr lang="en-MY" sz="1600" dirty="0" smtClean="0">
                <a:latin typeface="Century Gothic" panose="020B0502020202020204" pitchFamily="34" charset="0"/>
              </a:rPr>
              <a:t> to </a:t>
            </a:r>
            <a:r>
              <a:rPr lang="en-MY" sz="1600" b="1" dirty="0" smtClean="0">
                <a:latin typeface="Century Gothic" panose="020B0502020202020204" pitchFamily="34" charset="0"/>
              </a:rPr>
              <a:t>enhance</a:t>
            </a:r>
            <a:r>
              <a:rPr lang="en-MY" sz="1600" dirty="0" smtClean="0">
                <a:latin typeface="Century Gothic" panose="020B0502020202020204" pitchFamily="34" charset="0"/>
              </a:rPr>
              <a:t> graduate skills and accreditations</a:t>
            </a:r>
            <a:endParaRPr lang="en-MY" sz="1600" dirty="0">
              <a:latin typeface="Century Gothic" panose="020B0502020202020204" pitchFamily="34" charset="0"/>
            </a:endParaRPr>
          </a:p>
        </p:txBody>
      </p:sp>
      <p:sp>
        <p:nvSpPr>
          <p:cNvPr id="7" name="TextBox 6"/>
          <p:cNvSpPr txBox="1"/>
          <p:nvPr/>
        </p:nvSpPr>
        <p:spPr>
          <a:xfrm>
            <a:off x="6096000" y="4009072"/>
            <a:ext cx="2781300" cy="1569660"/>
          </a:xfrm>
          <a:prstGeom prst="rect">
            <a:avLst/>
          </a:prstGeom>
          <a:noFill/>
        </p:spPr>
        <p:txBody>
          <a:bodyPr wrap="square" rtlCol="0">
            <a:spAutoFit/>
          </a:bodyPr>
          <a:lstStyle/>
          <a:p>
            <a:pPr algn="just"/>
            <a:r>
              <a:rPr lang="en-US" sz="1600" dirty="0" smtClean="0">
                <a:latin typeface="Century Gothic" panose="020B0502020202020204" pitchFamily="34" charset="0"/>
              </a:rPr>
              <a:t>To provide practical expertise and experience for </a:t>
            </a:r>
            <a:r>
              <a:rPr lang="en-US" sz="1600" dirty="0" err="1" smtClean="0">
                <a:latin typeface="Century Gothic" panose="020B0502020202020204" pitchFamily="34" charset="0"/>
              </a:rPr>
              <a:t>UiTM</a:t>
            </a:r>
            <a:r>
              <a:rPr lang="en-US" sz="1600" dirty="0" smtClean="0">
                <a:latin typeface="Century Gothic" panose="020B0502020202020204" pitchFamily="34" charset="0"/>
              </a:rPr>
              <a:t> in delivering courses </a:t>
            </a:r>
            <a:r>
              <a:rPr lang="en-US" sz="1600" b="1" dirty="0" smtClean="0">
                <a:latin typeface="Century Gothic" panose="020B0502020202020204" pitchFamily="34" charset="0"/>
              </a:rPr>
              <a:t>relevant</a:t>
            </a:r>
            <a:r>
              <a:rPr lang="en-US" sz="1600" dirty="0" smtClean="0">
                <a:latin typeface="Century Gothic" panose="020B0502020202020204" pitchFamily="34" charset="0"/>
              </a:rPr>
              <a:t> to </a:t>
            </a:r>
            <a:r>
              <a:rPr lang="en-US" sz="1600" b="1" dirty="0" smtClean="0">
                <a:latin typeface="Century Gothic" panose="020B0502020202020204" pitchFamily="34" charset="0"/>
              </a:rPr>
              <a:t>current</a:t>
            </a:r>
            <a:r>
              <a:rPr lang="en-US" sz="1600" dirty="0" smtClean="0">
                <a:latin typeface="Century Gothic" panose="020B0502020202020204" pitchFamily="34" charset="0"/>
              </a:rPr>
              <a:t> and </a:t>
            </a:r>
            <a:r>
              <a:rPr lang="en-US" sz="1600" b="1" dirty="0" smtClean="0">
                <a:latin typeface="Century Gothic" panose="020B0502020202020204" pitchFamily="34" charset="0"/>
              </a:rPr>
              <a:t>future </a:t>
            </a:r>
            <a:r>
              <a:rPr lang="en-US" sz="1600" dirty="0" smtClean="0">
                <a:latin typeface="Century Gothic" panose="020B0502020202020204" pitchFamily="34" charset="0"/>
              </a:rPr>
              <a:t>industrial practices.</a:t>
            </a:r>
          </a:p>
        </p:txBody>
      </p:sp>
    </p:spTree>
    <p:extLst>
      <p:ext uri="{BB962C8B-B14F-4D97-AF65-F5344CB8AC3E}">
        <p14:creationId xmlns:p14="http://schemas.microsoft.com/office/powerpoint/2010/main" val="8775971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aphicFrame>
        <p:nvGraphicFramePr>
          <p:cNvPr id="6" name="Content Placeholder 8"/>
          <p:cNvGraphicFramePr>
            <a:graphicFrameLocks noGrp="1"/>
          </p:cNvGraphicFramePr>
          <p:nvPr>
            <p:ph idx="1"/>
            <p:extLst>
              <p:ext uri="{D42A27DB-BD31-4B8C-83A1-F6EECF244321}">
                <p14:modId xmlns:p14="http://schemas.microsoft.com/office/powerpoint/2010/main" val="3017837617"/>
              </p:ext>
            </p:extLst>
          </p:nvPr>
        </p:nvGraphicFramePr>
        <p:xfrm>
          <a:off x="685800" y="1219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12" name="Rectangle 11"/>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Integration In Accounting </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6634797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cxnSp>
        <p:nvCxnSpPr>
          <p:cNvPr id="9" name="Straight Connector 8"/>
          <p:cNvCxnSpPr>
            <a:stCxn id="62" idx="2"/>
          </p:cNvCxnSpPr>
          <p:nvPr/>
        </p:nvCxnSpPr>
        <p:spPr>
          <a:xfrm>
            <a:off x="5532608" y="2333133"/>
            <a:ext cx="0" cy="1617759"/>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Straight Connector 44"/>
          <p:cNvCxnSpPr>
            <a:endCxn id="66" idx="0"/>
          </p:cNvCxnSpPr>
          <p:nvPr/>
        </p:nvCxnSpPr>
        <p:spPr>
          <a:xfrm>
            <a:off x="5532608" y="4701787"/>
            <a:ext cx="0" cy="556013"/>
          </a:xfrm>
          <a:prstGeom prst="line">
            <a:avLst/>
          </a:prstGeom>
        </p:spPr>
        <p:style>
          <a:lnRef idx="1">
            <a:schemeClr val="accent2"/>
          </a:lnRef>
          <a:fillRef idx="0">
            <a:schemeClr val="accent2"/>
          </a:fillRef>
          <a:effectRef idx="0">
            <a:schemeClr val="accent2"/>
          </a:effectRef>
          <a:fontRef idx="minor">
            <a:schemeClr val="tx1"/>
          </a:fontRef>
        </p:style>
      </p:cxnSp>
      <p:sp>
        <p:nvSpPr>
          <p:cNvPr id="62" name="Rounded Rectangle 61"/>
          <p:cNvSpPr/>
          <p:nvPr/>
        </p:nvSpPr>
        <p:spPr>
          <a:xfrm>
            <a:off x="4923008" y="1441346"/>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Not Bound to University Program</a:t>
            </a:r>
            <a:endParaRPr lang="en-MY" sz="1400" b="1" dirty="0"/>
          </a:p>
        </p:txBody>
      </p:sp>
      <p:sp>
        <p:nvSpPr>
          <p:cNvPr id="66" name="Rounded Rectangle 65"/>
          <p:cNvSpPr/>
          <p:nvPr/>
        </p:nvSpPr>
        <p:spPr>
          <a:xfrm>
            <a:off x="4923008" y="5257800"/>
            <a:ext cx="1219200"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Lecturer’s Decision</a:t>
            </a:r>
            <a:endParaRPr lang="en-MY" sz="1400" b="1" dirty="0"/>
          </a:p>
        </p:txBody>
      </p:sp>
      <p:sp>
        <p:nvSpPr>
          <p:cNvPr id="70" name="Rounded Rectangle 69"/>
          <p:cNvSpPr/>
          <p:nvPr/>
        </p:nvSpPr>
        <p:spPr>
          <a:xfrm>
            <a:off x="6400801" y="1441346"/>
            <a:ext cx="1409698" cy="89178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Does Not Require Senate </a:t>
            </a:r>
            <a:r>
              <a:rPr lang="en-US" sz="1400" b="1" dirty="0" smtClean="0"/>
              <a:t>Permission</a:t>
            </a:r>
            <a:endParaRPr lang="en-MY" sz="1400" b="1" dirty="0"/>
          </a:p>
        </p:txBody>
      </p:sp>
      <p:cxnSp>
        <p:nvCxnSpPr>
          <p:cNvPr id="74" name="Elbow Connector 73"/>
          <p:cNvCxnSpPr>
            <a:stCxn id="70" idx="2"/>
          </p:cNvCxnSpPr>
          <p:nvPr/>
        </p:nvCxnSpPr>
        <p:spPr>
          <a:xfrm rot="5400000">
            <a:off x="6286394" y="2401611"/>
            <a:ext cx="887735" cy="750779"/>
          </a:xfrm>
          <a:prstGeom prst="bentConnector3">
            <a:avLst>
              <a:gd name="adj1" fmla="val 36164"/>
            </a:avLst>
          </a:prstGeom>
        </p:spPr>
        <p:style>
          <a:lnRef idx="1">
            <a:schemeClr val="accent2"/>
          </a:lnRef>
          <a:fillRef idx="0">
            <a:schemeClr val="accent2"/>
          </a:fillRef>
          <a:effectRef idx="0">
            <a:schemeClr val="accent2"/>
          </a:effectRef>
          <a:fontRef idx="minor">
            <a:schemeClr val="tx1"/>
          </a:fontRef>
        </p:style>
      </p:cxnSp>
      <p:sp>
        <p:nvSpPr>
          <p:cNvPr id="76" name="Rounded Rectangle 75"/>
          <p:cNvSpPr/>
          <p:nvPr/>
        </p:nvSpPr>
        <p:spPr>
          <a:xfrm>
            <a:off x="6552061" y="5257801"/>
            <a:ext cx="1258438"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Student’s Willingness</a:t>
            </a:r>
            <a:endParaRPr lang="en-MY" sz="1400" b="1" dirty="0"/>
          </a:p>
        </p:txBody>
      </p:sp>
      <p:sp>
        <p:nvSpPr>
          <p:cNvPr id="77" name="Rounded Rectangle 76"/>
          <p:cNvSpPr/>
          <p:nvPr/>
        </p:nvSpPr>
        <p:spPr>
          <a:xfrm>
            <a:off x="7924799" y="5272334"/>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300" b="1" dirty="0" smtClean="0"/>
              <a:t>Monitoring &amp; Marking By SALIHIN</a:t>
            </a:r>
            <a:endParaRPr lang="en-MY" sz="1300" b="1" dirty="0"/>
          </a:p>
        </p:txBody>
      </p:sp>
      <p:cxnSp>
        <p:nvCxnSpPr>
          <p:cNvPr id="78" name="Elbow Connector 77"/>
          <p:cNvCxnSpPr>
            <a:stCxn id="7" idx="5"/>
            <a:endCxn id="76" idx="0"/>
          </p:cNvCxnSpPr>
          <p:nvPr/>
        </p:nvCxnSpPr>
        <p:spPr>
          <a:xfrm rot="16200000" flipH="1">
            <a:off x="6468912" y="4545432"/>
            <a:ext cx="611229" cy="81350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cxnSp>
        <p:nvCxnSpPr>
          <p:cNvPr id="81" name="Elbow Connector 80"/>
          <p:cNvCxnSpPr>
            <a:stCxn id="7" idx="5"/>
            <a:endCxn id="77" idx="0"/>
          </p:cNvCxnSpPr>
          <p:nvPr/>
        </p:nvCxnSpPr>
        <p:spPr>
          <a:xfrm rot="16200000" flipH="1">
            <a:off x="7100105" y="3914239"/>
            <a:ext cx="625762"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4" name="Rounded Rectangle 83"/>
          <p:cNvSpPr/>
          <p:nvPr/>
        </p:nvSpPr>
        <p:spPr>
          <a:xfrm>
            <a:off x="7924799" y="1441346"/>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prstClr val="black"/>
                </a:solidFill>
              </a:rPr>
              <a:t>SPS Student  </a:t>
            </a:r>
            <a:r>
              <a:rPr lang="en-US" sz="1400" b="1" dirty="0" smtClean="0">
                <a:solidFill>
                  <a:prstClr val="black"/>
                </a:solidFill>
              </a:rPr>
              <a:t> Manual  &amp; Installer</a:t>
            </a:r>
            <a:endParaRPr lang="en-US" sz="1400" b="1" dirty="0">
              <a:solidFill>
                <a:prstClr val="black"/>
              </a:solidFill>
            </a:endParaRPr>
          </a:p>
        </p:txBody>
      </p:sp>
      <p:cxnSp>
        <p:nvCxnSpPr>
          <p:cNvPr id="85" name="Elbow Connector 84"/>
          <p:cNvCxnSpPr>
            <a:stCxn id="84" idx="2"/>
            <a:endCxn id="7" idx="7"/>
          </p:cNvCxnSpPr>
          <p:nvPr/>
        </p:nvCxnSpPr>
        <p:spPr>
          <a:xfrm rot="5400000">
            <a:off x="7105964" y="1624008"/>
            <a:ext cx="614044" cy="2090428"/>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88" name="Rounded Rectangle 87"/>
          <p:cNvSpPr/>
          <p:nvPr/>
        </p:nvSpPr>
        <p:spPr>
          <a:xfrm>
            <a:off x="7924800" y="2736746"/>
            <a:ext cx="10668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2 Hours Online Exam</a:t>
            </a:r>
            <a:endParaRPr lang="en-MY" sz="1400" b="1" dirty="0"/>
          </a:p>
        </p:txBody>
      </p:sp>
      <p:cxnSp>
        <p:nvCxnSpPr>
          <p:cNvPr id="89" name="Elbow Connector 88"/>
          <p:cNvCxnSpPr>
            <a:stCxn id="88" idx="1"/>
            <a:endCxn id="7" idx="6"/>
          </p:cNvCxnSpPr>
          <p:nvPr/>
        </p:nvCxnSpPr>
        <p:spPr>
          <a:xfrm rot="10800000" flipV="1">
            <a:off x="6713708" y="3197172"/>
            <a:ext cx="1211092" cy="614235"/>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2" name="Rounded Rectangle 91"/>
          <p:cNvSpPr/>
          <p:nvPr/>
        </p:nvSpPr>
        <p:spPr>
          <a:xfrm>
            <a:off x="7924798" y="3931312"/>
            <a:ext cx="1066801"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t>Separate Session in Lab</a:t>
            </a:r>
            <a:endParaRPr lang="en-MY" sz="1400" b="1" dirty="0"/>
          </a:p>
        </p:txBody>
      </p:sp>
      <p:cxnSp>
        <p:nvCxnSpPr>
          <p:cNvPr id="93" name="Elbow Connector 92"/>
          <p:cNvCxnSpPr>
            <a:stCxn id="92" idx="1"/>
            <a:endCxn id="7" idx="6"/>
          </p:cNvCxnSpPr>
          <p:nvPr/>
        </p:nvCxnSpPr>
        <p:spPr>
          <a:xfrm rot="10800000">
            <a:off x="6713708" y="3811409"/>
            <a:ext cx="1211090" cy="580331"/>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96" name="Rounded Rectangle 95"/>
          <p:cNvSpPr/>
          <p:nvPr/>
        </p:nvSpPr>
        <p:spPr>
          <a:xfrm>
            <a:off x="3429000" y="1441346"/>
            <a:ext cx="1219200" cy="9208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Part of </a:t>
            </a:r>
          </a:p>
          <a:p>
            <a:pPr algn="ctr"/>
            <a:r>
              <a:rPr lang="en-US" sz="1400" b="1" dirty="0" smtClean="0"/>
              <a:t>Up Scaling</a:t>
            </a:r>
            <a:endParaRPr lang="en-MY" sz="1400" b="1" dirty="0"/>
          </a:p>
        </p:txBody>
      </p:sp>
      <p:cxnSp>
        <p:nvCxnSpPr>
          <p:cNvPr id="97" name="Elbow Connector 96"/>
          <p:cNvCxnSpPr>
            <a:stCxn id="96" idx="2"/>
            <a:endCxn id="7" idx="1"/>
          </p:cNvCxnSpPr>
          <p:nvPr/>
        </p:nvCxnSpPr>
        <p:spPr>
          <a:xfrm rot="16200000" flipH="1">
            <a:off x="4061000" y="2339800"/>
            <a:ext cx="614044" cy="658844"/>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100" name="Rounded Rectangle 99"/>
          <p:cNvSpPr/>
          <p:nvPr/>
        </p:nvSpPr>
        <p:spPr>
          <a:xfrm>
            <a:off x="3429001" y="5257800"/>
            <a:ext cx="1219200" cy="8917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t>SPS Certification</a:t>
            </a:r>
            <a:endParaRPr lang="en-MY" sz="1400" b="1" dirty="0"/>
          </a:p>
        </p:txBody>
      </p:sp>
      <p:cxnSp>
        <p:nvCxnSpPr>
          <p:cNvPr id="101" name="Elbow Connector 100"/>
          <p:cNvCxnSpPr>
            <a:stCxn id="7" idx="3"/>
            <a:endCxn id="100" idx="0"/>
          </p:cNvCxnSpPr>
          <p:nvPr/>
        </p:nvCxnSpPr>
        <p:spPr>
          <a:xfrm rot="5400000">
            <a:off x="4062409" y="4622765"/>
            <a:ext cx="611228" cy="658843"/>
          </a:xfrm>
          <a:prstGeom prst="bentConnector3">
            <a:avLst>
              <a:gd name="adj1" fmla="val 50000"/>
            </a:avLst>
          </a:prstGeom>
        </p:spPr>
        <p:style>
          <a:lnRef idx="1">
            <a:schemeClr val="accent2"/>
          </a:lnRef>
          <a:fillRef idx="0">
            <a:schemeClr val="accent2"/>
          </a:fillRef>
          <a:effectRef idx="0">
            <a:schemeClr val="accent2"/>
          </a:effectRef>
          <a:fontRef idx="minor">
            <a:schemeClr val="tx1"/>
          </a:fontRef>
        </p:style>
      </p:cxnSp>
      <p:sp>
        <p:nvSpPr>
          <p:cNvPr id="7" name="Oval 6"/>
          <p:cNvSpPr/>
          <p:nvPr/>
        </p:nvSpPr>
        <p:spPr>
          <a:xfrm>
            <a:off x="4351508" y="2630308"/>
            <a:ext cx="2362200" cy="23622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bg1"/>
                </a:solidFill>
                <a:latin typeface="Neuropol" panose="020F0607030201010804" pitchFamily="34" charset="0"/>
              </a:rPr>
              <a:t>SPS</a:t>
            </a:r>
            <a:r>
              <a:rPr lang="en-US" sz="2400" b="1" dirty="0" smtClean="0">
                <a:solidFill>
                  <a:schemeClr val="bg1"/>
                </a:solidFill>
              </a:rPr>
              <a:t>  </a:t>
            </a:r>
            <a:r>
              <a:rPr lang="en-US" sz="2400" b="1" dirty="0" smtClean="0"/>
              <a:t>as Optional Learning Tool</a:t>
            </a:r>
            <a:endParaRPr lang="en-MY" sz="2400" b="1" dirty="0"/>
          </a:p>
        </p:txBody>
      </p:sp>
      <p:sp>
        <p:nvSpPr>
          <p:cNvPr id="25" name="TextBox 24"/>
          <p:cNvSpPr txBox="1"/>
          <p:nvPr/>
        </p:nvSpPr>
        <p:spPr>
          <a:xfrm>
            <a:off x="152400" y="1436906"/>
            <a:ext cx="3200399" cy="4524315"/>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prstClr val="black"/>
                </a:solidFill>
                <a:latin typeface="Century Gothic" panose="020B0502020202020204" pitchFamily="34" charset="0"/>
              </a:rPr>
              <a:t>SPS is used to support the curriculum-based learning on self initiatives by student with the assistance from lecturers.</a:t>
            </a:r>
          </a:p>
          <a:p>
            <a:pPr lvl="1" algn="just"/>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For better positioning of SPS,  exam will be given as an optional (to test student’s understanding of each particular subject).</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a:p>
            <a:pPr marL="342900" indent="-342900" algn="just">
              <a:buFont typeface="Arial" panose="020B0604020202020204" pitchFamily="34" charset="0"/>
              <a:buChar char="•"/>
            </a:pPr>
            <a:r>
              <a:rPr lang="en-US" sz="1600" dirty="0" smtClean="0">
                <a:solidFill>
                  <a:prstClr val="black"/>
                </a:solidFill>
                <a:latin typeface="Century Gothic" panose="020B0502020202020204" pitchFamily="34" charset="0"/>
              </a:rPr>
              <a:t>Exam, Marking &amp; Certification will be provided by SALIHIN (for those who seat for the exam).</a:t>
            </a:r>
          </a:p>
          <a:p>
            <a:pPr marL="342900" indent="-342900" algn="just">
              <a:buFont typeface="Arial" panose="020B0604020202020204" pitchFamily="34" charset="0"/>
              <a:buChar char="•"/>
            </a:pPr>
            <a:endParaRPr lang="en-US" sz="1600" dirty="0" smtClean="0">
              <a:solidFill>
                <a:prstClr val="black"/>
              </a:solidFill>
              <a:latin typeface="Century Gothic" panose="020B0502020202020204" pitchFamily="34" charset="0"/>
            </a:endParaRPr>
          </a:p>
        </p:txBody>
      </p:sp>
      <p:sp>
        <p:nvSpPr>
          <p:cNvPr id="26" name="TextBox 2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27" name="Rectangle 2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SPS as Optional Learning Tool </a:t>
            </a:r>
            <a:endParaRPr lang="en-MY" sz="20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9681281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Modules</a:t>
            </a:r>
            <a:endParaRPr lang="en-MY" sz="2000" dirty="0">
              <a:solidFill>
                <a:prstClr val="black"/>
              </a:solidFill>
              <a:latin typeface="Century Gothic" panose="020B0502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40224831"/>
              </p:ext>
            </p:extLst>
          </p:nvPr>
        </p:nvGraphicFramePr>
        <p:xfrm>
          <a:off x="457200" y="2087880"/>
          <a:ext cx="8305800" cy="2560320"/>
        </p:xfrm>
        <a:graphic>
          <a:graphicData uri="http://schemas.openxmlformats.org/drawingml/2006/table">
            <a:tbl>
              <a:tblPr firstRow="1" bandRow="1">
                <a:tableStyleId>{3B4B98B0-60AC-42C2-AFA5-B58CD77FA1E5}</a:tableStyleId>
              </a:tblPr>
              <a:tblGrid>
                <a:gridCol w="1854693"/>
                <a:gridCol w="6451107"/>
              </a:tblGrid>
              <a:tr h="227015">
                <a:tc>
                  <a:txBody>
                    <a:bodyPr/>
                    <a:lstStyle/>
                    <a:p>
                      <a:pPr algn="just"/>
                      <a:r>
                        <a:rPr lang="en-US" sz="1800" dirty="0" smtClean="0"/>
                        <a:t>Modules</a:t>
                      </a:r>
                      <a:endParaRPr lang="en-MY" sz="1800" b="0" dirty="0">
                        <a:solidFill>
                          <a:schemeClr val="tx1"/>
                        </a:solidFill>
                      </a:endParaRPr>
                    </a:p>
                  </a:txBody>
                  <a:tcPr anchor="ctr"/>
                </a:tc>
                <a:tc>
                  <a:txBody>
                    <a:bodyPr/>
                    <a:lstStyle/>
                    <a:p>
                      <a:pPr marL="342900" indent="-342900" algn="just">
                        <a:buAutoNum type="arabicPeriod"/>
                      </a:pPr>
                      <a:r>
                        <a:rPr lang="en-US" sz="1800" dirty="0" smtClean="0"/>
                        <a:t>Setup &amp; Operate Admin</a:t>
                      </a:r>
                      <a:r>
                        <a:rPr lang="en-US" sz="1800" baseline="0" dirty="0" smtClean="0"/>
                        <a:t> &amp; General Setup Module</a:t>
                      </a:r>
                    </a:p>
                    <a:p>
                      <a:pPr marL="342900" indent="-342900" algn="just">
                        <a:buAutoNum type="arabicPeriod"/>
                      </a:pPr>
                      <a:r>
                        <a:rPr lang="en-US" sz="1800" dirty="0" smtClean="0"/>
                        <a:t>Setup</a:t>
                      </a:r>
                      <a:r>
                        <a:rPr lang="en-US" sz="1800" baseline="0" dirty="0" smtClean="0"/>
                        <a:t> General Ledger Module</a:t>
                      </a:r>
                    </a:p>
                    <a:p>
                      <a:pPr marL="342900" indent="-342900" algn="just">
                        <a:buAutoNum type="arabicPeriod"/>
                      </a:pPr>
                      <a:r>
                        <a:rPr lang="en-US" sz="1800" baseline="0" dirty="0" smtClean="0"/>
                        <a:t>Setup Account Receivables Module</a:t>
                      </a:r>
                    </a:p>
                    <a:p>
                      <a:pPr marL="342900" indent="-342900" algn="just">
                        <a:buAutoNum type="arabicPeriod"/>
                      </a:pPr>
                      <a:r>
                        <a:rPr lang="en-US" sz="1800" baseline="0" dirty="0" smtClean="0"/>
                        <a:t>Setup Account Payables Module</a:t>
                      </a:r>
                    </a:p>
                    <a:p>
                      <a:pPr marL="342900" indent="-342900" algn="just">
                        <a:buAutoNum type="arabicPeriod"/>
                      </a:pPr>
                      <a:r>
                        <a:rPr lang="en-US" sz="1800" baseline="0" dirty="0" smtClean="0"/>
                        <a:t>Setup &amp; Operate Sales Order Module</a:t>
                      </a:r>
                    </a:p>
                    <a:p>
                      <a:pPr marL="342900" indent="-342900" algn="just">
                        <a:buAutoNum type="arabicPeriod"/>
                      </a:pPr>
                      <a:r>
                        <a:rPr lang="en-US" sz="1800" baseline="0" dirty="0" smtClean="0"/>
                        <a:t>Setup and Operate Purchasing Module</a:t>
                      </a:r>
                    </a:p>
                    <a:p>
                      <a:pPr marL="342900" indent="-342900" algn="just">
                        <a:buAutoNum type="arabicPeriod"/>
                      </a:pPr>
                      <a:r>
                        <a:rPr lang="en-US" sz="1800" baseline="0" dirty="0" smtClean="0"/>
                        <a:t>Setup &amp; Operate Inventory Control Module</a:t>
                      </a:r>
                    </a:p>
                    <a:p>
                      <a:pPr marL="342900" indent="-342900" algn="just">
                        <a:buAutoNum type="arabicPeriod"/>
                      </a:pPr>
                      <a:r>
                        <a:rPr lang="en-US" sz="1800" baseline="0" dirty="0" smtClean="0"/>
                        <a:t>Setup &amp; Operate GST Module</a:t>
                      </a:r>
                    </a:p>
                    <a:p>
                      <a:pPr marL="342900" indent="-342900" algn="just">
                        <a:buAutoNum type="arabicPeriod"/>
                      </a:pPr>
                      <a:r>
                        <a:rPr lang="en-US" sz="1800" baseline="0" dirty="0" smtClean="0"/>
                        <a:t>Setup &amp; Operate Zakat &amp; </a:t>
                      </a:r>
                      <a:r>
                        <a:rPr lang="en-US" sz="1800" baseline="0" dirty="0" err="1" smtClean="0"/>
                        <a:t>Waqf</a:t>
                      </a:r>
                      <a:r>
                        <a:rPr lang="en-US" sz="1800" baseline="0" dirty="0" smtClean="0"/>
                        <a:t> Modules</a:t>
                      </a:r>
                      <a:endParaRPr lang="en-MY" sz="1800" b="0" dirty="0">
                        <a:solidFill>
                          <a:schemeClr val="tx1"/>
                        </a:solidFill>
                      </a:endParaRPr>
                    </a:p>
                  </a:txBody>
                  <a:tcPr/>
                </a:tc>
              </a:tr>
            </a:tbl>
          </a:graphicData>
        </a:graphic>
      </p:graphicFrame>
    </p:spTree>
    <p:extLst>
      <p:ext uri="{BB962C8B-B14F-4D97-AF65-F5344CB8AC3E}">
        <p14:creationId xmlns:p14="http://schemas.microsoft.com/office/powerpoint/2010/main" val="30101924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Set Up</a:t>
            </a:r>
            <a:endParaRPr lang="en-MY" sz="2000" dirty="0">
              <a:solidFill>
                <a:prstClr val="black"/>
              </a:solidFill>
              <a:latin typeface="Century Gothic" panose="020B0502020202020204" pitchFamily="34" charset="0"/>
            </a:endParaRPr>
          </a:p>
        </p:txBody>
      </p:sp>
      <p:sp>
        <p:nvSpPr>
          <p:cNvPr id="8" name="TextBox 7"/>
          <p:cNvSpPr txBox="1"/>
          <p:nvPr/>
        </p:nvSpPr>
        <p:spPr>
          <a:xfrm>
            <a:off x="457200" y="1143000"/>
            <a:ext cx="8077200" cy="4524315"/>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smtClean="0">
                <a:latin typeface="Century Gothic" panose="020B0502020202020204" pitchFamily="34" charset="0"/>
              </a:rPr>
              <a:t>Installation</a:t>
            </a:r>
          </a:p>
          <a:p>
            <a:pPr marL="742950" lvl="1" indent="-285750" algn="just">
              <a:buFont typeface="Arial" panose="020B0604020202020204" pitchFamily="34" charset="0"/>
              <a:buChar char="•"/>
            </a:pPr>
            <a:r>
              <a:rPr lang="en-US" sz="1600" dirty="0" smtClean="0">
                <a:latin typeface="Century Gothic" panose="020B0502020202020204" pitchFamily="34" charset="0"/>
              </a:rPr>
              <a:t>SPS will be installed at </a:t>
            </a:r>
            <a:r>
              <a:rPr lang="en-US" sz="1600" dirty="0" err="1" smtClean="0">
                <a:latin typeface="Century Gothic" panose="020B0502020202020204" pitchFamily="34" charset="0"/>
              </a:rPr>
              <a:t>UiTM</a:t>
            </a:r>
            <a:r>
              <a:rPr lang="en-US" sz="1600" dirty="0" smtClean="0">
                <a:latin typeface="Century Gothic" panose="020B0502020202020204" pitchFamily="34" charset="0"/>
              </a:rPr>
              <a:t> server and accessible to all PCs/ Laptops as long as connected to the </a:t>
            </a:r>
            <a:r>
              <a:rPr lang="en-US" sz="1600" dirty="0" err="1" smtClean="0">
                <a:latin typeface="Century Gothic" panose="020B0502020202020204" pitchFamily="34" charset="0"/>
              </a:rPr>
              <a:t>UiTM</a:t>
            </a:r>
            <a:r>
              <a:rPr lang="en-US" sz="1600" dirty="0" smtClean="0">
                <a:latin typeface="Century Gothic" panose="020B0502020202020204" pitchFamily="34" charset="0"/>
              </a:rPr>
              <a:t> Network.</a:t>
            </a:r>
          </a:p>
          <a:p>
            <a:pPr marL="742950" lvl="1" indent="-285750" algn="just">
              <a:buFont typeface="Arial" panose="020B0604020202020204" pitchFamily="34" charset="0"/>
              <a:buChar char="•"/>
            </a:pPr>
            <a:r>
              <a:rPr lang="en-US" sz="1600" dirty="0" smtClean="0">
                <a:latin typeface="Century Gothic" panose="020B0502020202020204" pitchFamily="34" charset="0"/>
              </a:rPr>
              <a:t>This will ensure minimal trouble shooting and updating the software pack when it is needed.</a:t>
            </a:r>
          </a:p>
          <a:p>
            <a:pPr marL="742950" lvl="1" indent="-285750" algn="just">
              <a:buFont typeface="Arial" panose="020B0604020202020204" pitchFamily="34" charset="0"/>
              <a:buChar char="•"/>
            </a:pPr>
            <a:r>
              <a:rPr lang="en-US" sz="1600" dirty="0" smtClean="0">
                <a:latin typeface="Century Gothic" panose="020B0502020202020204" pitchFamily="34" charset="0"/>
              </a:rPr>
              <a:t>If this mechanism is not being permissible, then SPS will be installed individually on each and every PCs in lab.</a:t>
            </a:r>
          </a:p>
          <a:p>
            <a:pPr marL="285750" indent="-285750" algn="just">
              <a:buFont typeface="Arial" panose="020B0604020202020204" pitchFamily="34" charset="0"/>
              <a:buChar char="•"/>
            </a:pPr>
            <a:r>
              <a:rPr lang="en-US" sz="1600" b="1" dirty="0" smtClean="0">
                <a:latin typeface="Century Gothic" panose="020B0502020202020204" pitchFamily="34" charset="0"/>
              </a:rPr>
              <a:t>Licensing</a:t>
            </a:r>
          </a:p>
          <a:p>
            <a:pPr marL="742950" lvl="1" indent="-285750" algn="just">
              <a:buFont typeface="Arial" panose="020B0604020202020204" pitchFamily="34" charset="0"/>
              <a:buChar char="•"/>
            </a:pPr>
            <a:r>
              <a:rPr lang="en-US" sz="1600" dirty="0" smtClean="0">
                <a:latin typeface="Century Gothic" panose="020B0502020202020204" pitchFamily="34" charset="0"/>
              </a:rPr>
              <a:t>SALIHIN will  grant student version of SPS with unlimited license to be used during learning period and 1-year extended individual license with 3 companies license (for those who sits for exam)</a:t>
            </a:r>
          </a:p>
          <a:p>
            <a:pPr marL="285750" indent="-285750" algn="just">
              <a:buFont typeface="Arial" panose="020B0604020202020204" pitchFamily="34" charset="0"/>
              <a:buChar char="•"/>
            </a:pPr>
            <a:r>
              <a:rPr lang="en-US" sz="1600" b="1" dirty="0" smtClean="0">
                <a:latin typeface="Century Gothic" panose="020B0502020202020204" pitchFamily="34" charset="0"/>
              </a:rPr>
              <a:t>Train the Trainer Program</a:t>
            </a:r>
          </a:p>
          <a:p>
            <a:pPr marL="742950" lvl="1" indent="-285750" algn="just">
              <a:buFont typeface="Arial" panose="020B0604020202020204" pitchFamily="34" charset="0"/>
              <a:buChar char="•"/>
            </a:pPr>
            <a:r>
              <a:rPr lang="en-US" sz="1600" dirty="0" smtClean="0">
                <a:latin typeface="Century Gothic" panose="020B0502020202020204" pitchFamily="34" charset="0"/>
              </a:rPr>
              <a:t>SALIHIN will conduct 2 phase of training to each participating lecturers.</a:t>
            </a:r>
          </a:p>
          <a:p>
            <a:pPr marL="1200150" lvl="2" indent="-285750" algn="just">
              <a:buFont typeface="Arial" panose="020B0604020202020204" pitchFamily="34" charset="0"/>
              <a:buChar char="•"/>
            </a:pPr>
            <a:r>
              <a:rPr lang="en-US" sz="1600" dirty="0" smtClean="0">
                <a:latin typeface="Century Gothic" panose="020B0502020202020204" pitchFamily="34" charset="0"/>
              </a:rPr>
              <a:t>Phase 1: SPS full module training. Duration will be within 2 days.</a:t>
            </a:r>
          </a:p>
          <a:p>
            <a:pPr marL="1200150" lvl="2" indent="-285750" algn="just">
              <a:buFont typeface="Arial" panose="020B0604020202020204" pitchFamily="34" charset="0"/>
              <a:buChar char="•"/>
            </a:pPr>
            <a:r>
              <a:rPr lang="en-US" sz="1600" dirty="0" smtClean="0">
                <a:latin typeface="Century Gothic" panose="020B0502020202020204" pitchFamily="34" charset="0"/>
              </a:rPr>
              <a:t>Phase 2:  SPS trouble shooting training. Duration will be within 2 days.</a:t>
            </a:r>
          </a:p>
          <a:p>
            <a:pPr marL="742950" lvl="1" indent="-285750" algn="just">
              <a:buFont typeface="Arial" panose="020B0604020202020204" pitchFamily="34" charset="0"/>
              <a:buChar char="•"/>
            </a:pPr>
            <a:r>
              <a:rPr lang="en-US" sz="1600" dirty="0" smtClean="0">
                <a:latin typeface="Century Gothic" panose="020B0502020202020204" pitchFamily="34" charset="0"/>
              </a:rPr>
              <a:t>Shall lecturers need extra training, a series of small batch training will be conducted at our training room at Plaza </a:t>
            </a:r>
            <a:r>
              <a:rPr lang="en-US" sz="1600" dirty="0" err="1" smtClean="0">
                <a:latin typeface="Century Gothic" panose="020B0502020202020204" pitchFamily="34" charset="0"/>
              </a:rPr>
              <a:t>Sentral</a:t>
            </a:r>
            <a:r>
              <a:rPr lang="en-US" sz="1600" dirty="0" smtClean="0">
                <a:latin typeface="Century Gothic" panose="020B0502020202020204" pitchFamily="34" charset="0"/>
              </a:rPr>
              <a:t>, KL or SALIHIN HQ at </a:t>
            </a:r>
            <a:r>
              <a:rPr lang="en-US" sz="1600" dirty="0" err="1" smtClean="0">
                <a:latin typeface="Century Gothic" panose="020B0502020202020204" pitchFamily="34" charset="0"/>
              </a:rPr>
              <a:t>Batu</a:t>
            </a:r>
            <a:r>
              <a:rPr lang="en-US" sz="1600" dirty="0" smtClean="0">
                <a:latin typeface="Century Gothic" panose="020B0502020202020204" pitchFamily="34" charset="0"/>
              </a:rPr>
              <a:t> Caves, Selangor .</a:t>
            </a:r>
          </a:p>
        </p:txBody>
      </p:sp>
    </p:spTree>
    <p:extLst>
      <p:ext uri="{BB962C8B-B14F-4D97-AF65-F5344CB8AC3E}">
        <p14:creationId xmlns:p14="http://schemas.microsoft.com/office/powerpoint/2010/main" val="31917586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Set Up</a:t>
            </a:r>
            <a:endParaRPr lang="en-MY" sz="2000" dirty="0">
              <a:solidFill>
                <a:prstClr val="black"/>
              </a:solidFill>
              <a:latin typeface="Century Gothic" panose="020B0502020202020204" pitchFamily="34" charset="0"/>
            </a:endParaRPr>
          </a:p>
        </p:txBody>
      </p:sp>
      <p:sp>
        <p:nvSpPr>
          <p:cNvPr id="8" name="TextBox 7"/>
          <p:cNvSpPr txBox="1"/>
          <p:nvPr/>
        </p:nvSpPr>
        <p:spPr>
          <a:xfrm>
            <a:off x="457200" y="1302127"/>
            <a:ext cx="8153400" cy="3539430"/>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smtClean="0">
                <a:latin typeface="Century Gothic" panose="020B0502020202020204" pitchFamily="34" charset="0"/>
              </a:rPr>
              <a:t>Learning Process</a:t>
            </a:r>
          </a:p>
          <a:p>
            <a:pPr marL="742950" lvl="1" indent="-285750" algn="just">
              <a:buFont typeface="Arial" panose="020B0604020202020204" pitchFamily="34" charset="0"/>
              <a:buChar char="•"/>
            </a:pPr>
            <a:r>
              <a:rPr lang="en-US" sz="1600" dirty="0" smtClean="0">
                <a:latin typeface="Century Gothic" panose="020B0502020202020204" pitchFamily="34" charset="0"/>
              </a:rPr>
              <a:t>SPS will be fully utilized during the lab session to support related subject approved by </a:t>
            </a:r>
            <a:r>
              <a:rPr lang="en-US" sz="1600" dirty="0" err="1" smtClean="0">
                <a:latin typeface="Century Gothic" panose="020B0502020202020204" pitchFamily="34" charset="0"/>
              </a:rPr>
              <a:t>UiTM</a:t>
            </a:r>
            <a:r>
              <a:rPr lang="en-US" sz="1600" dirty="0" smtClean="0">
                <a:latin typeface="Century Gothic" panose="020B0502020202020204" pitchFamily="34" charset="0"/>
              </a:rPr>
              <a:t>. Our recommendations is to attach SPS with AIS based subject such as:</a:t>
            </a:r>
          </a:p>
          <a:p>
            <a:pPr marL="1200150" lvl="2" indent="-285750">
              <a:buFont typeface="Arial" panose="020B0604020202020204" pitchFamily="34" charset="0"/>
              <a:buChar char="•"/>
            </a:pPr>
            <a:r>
              <a:rPr lang="en-US" sz="1600" dirty="0">
                <a:solidFill>
                  <a:prstClr val="black"/>
                </a:solidFill>
                <a:latin typeface="Century Gothic" panose="020B0502020202020204" pitchFamily="34" charset="0"/>
              </a:rPr>
              <a:t>AIS 130 </a:t>
            </a:r>
            <a:r>
              <a:rPr lang="en-US" sz="1600" i="1" dirty="0">
                <a:solidFill>
                  <a:prstClr val="black"/>
                </a:solidFill>
                <a:latin typeface="Century Gothic" panose="020B0502020202020204" pitchFamily="34" charset="0"/>
              </a:rPr>
              <a:t>( Computers Applications &amp; Communications in Accounting).</a:t>
            </a:r>
          </a:p>
          <a:p>
            <a:pPr marL="1200150" lvl="2" indent="-285750">
              <a:buFont typeface="Arial" panose="020B0604020202020204" pitchFamily="34" charset="0"/>
              <a:buChar char="•"/>
            </a:pPr>
            <a:r>
              <a:rPr lang="en-US" sz="1600" dirty="0">
                <a:solidFill>
                  <a:prstClr val="black"/>
                </a:solidFill>
                <a:latin typeface="Century Gothic" panose="020B0502020202020204" pitchFamily="34" charset="0"/>
              </a:rPr>
              <a:t>AIS 210 </a:t>
            </a:r>
            <a:r>
              <a:rPr lang="en-US" sz="1600" i="1" dirty="0">
                <a:solidFill>
                  <a:prstClr val="black"/>
                </a:solidFill>
                <a:latin typeface="Century Gothic" panose="020B0502020202020204" pitchFamily="34" charset="0"/>
              </a:rPr>
              <a:t>(Computerized Accounting).</a:t>
            </a:r>
          </a:p>
          <a:p>
            <a:pPr marL="1200150" lvl="2" indent="-285750">
              <a:buFont typeface="Arial" panose="020B0604020202020204" pitchFamily="34" charset="0"/>
              <a:buChar char="•"/>
            </a:pPr>
            <a:r>
              <a:rPr lang="en-US" sz="1600" i="1" dirty="0">
                <a:solidFill>
                  <a:prstClr val="black"/>
                </a:solidFill>
                <a:latin typeface="Century Gothic" panose="020B0502020202020204" pitchFamily="34" charset="0"/>
              </a:rPr>
              <a:t>AIS 510 (Accounting Information System).</a:t>
            </a:r>
          </a:p>
          <a:p>
            <a:pPr marL="1200150" lvl="2" indent="-285750">
              <a:buFont typeface="Arial" panose="020B0604020202020204" pitchFamily="34" charset="0"/>
              <a:buChar char="•"/>
            </a:pPr>
            <a:r>
              <a:rPr lang="en-US" sz="1600" dirty="0">
                <a:solidFill>
                  <a:prstClr val="black"/>
                </a:solidFill>
                <a:latin typeface="Century Gothic" panose="020B0502020202020204" pitchFamily="34" charset="0"/>
              </a:rPr>
              <a:t>AIS630 </a:t>
            </a:r>
            <a:r>
              <a:rPr lang="en-US" sz="1600" i="1" dirty="0">
                <a:solidFill>
                  <a:prstClr val="black"/>
                </a:solidFill>
                <a:latin typeface="Century Gothic" panose="020B0502020202020204" pitchFamily="34" charset="0"/>
              </a:rPr>
              <a:t>(Accounting System Analysis  &amp; Design</a:t>
            </a:r>
            <a:r>
              <a:rPr lang="en-US" sz="1600" i="1" dirty="0" smtClean="0">
                <a:solidFill>
                  <a:prstClr val="black"/>
                </a:solidFill>
                <a:latin typeface="Century Gothic" panose="020B0502020202020204" pitchFamily="34" charset="0"/>
              </a:rPr>
              <a:t>).</a:t>
            </a:r>
          </a:p>
          <a:p>
            <a:pPr marL="742950" lvl="1" indent="-285750">
              <a:buFont typeface="Arial" panose="020B0604020202020204" pitchFamily="34" charset="0"/>
              <a:buChar char="•"/>
            </a:pPr>
            <a:r>
              <a:rPr lang="en-US" sz="1600" dirty="0" smtClean="0">
                <a:solidFill>
                  <a:prstClr val="black"/>
                </a:solidFill>
                <a:latin typeface="Century Gothic" panose="020B0502020202020204" pitchFamily="34" charset="0"/>
              </a:rPr>
              <a:t>Each students will be given attending certification.</a:t>
            </a:r>
            <a:endParaRPr lang="en-US" sz="1600" dirty="0">
              <a:solidFill>
                <a:prstClr val="black"/>
              </a:solidFill>
              <a:latin typeface="Century Gothic" panose="020B0502020202020204" pitchFamily="34" charset="0"/>
            </a:endParaRPr>
          </a:p>
          <a:p>
            <a:pPr marL="285750" indent="-285750" algn="just">
              <a:buFont typeface="Arial" panose="020B0604020202020204" pitchFamily="34" charset="0"/>
              <a:buChar char="•"/>
            </a:pPr>
            <a:r>
              <a:rPr lang="en-US" sz="1600" b="1" dirty="0" smtClean="0">
                <a:latin typeface="Century Gothic" panose="020B0502020202020204" pitchFamily="34" charset="0"/>
              </a:rPr>
              <a:t>Exam &amp; Certification</a:t>
            </a:r>
          </a:p>
          <a:p>
            <a:pPr marL="742950" lvl="1" indent="-285750" algn="just">
              <a:buFont typeface="Arial" panose="020B0604020202020204" pitchFamily="34" charset="0"/>
              <a:buChar char="•"/>
            </a:pPr>
            <a:r>
              <a:rPr lang="en-US" sz="1600" dirty="0" smtClean="0">
                <a:latin typeface="Century Gothic" panose="020B0502020202020204" pitchFamily="34" charset="0"/>
              </a:rPr>
              <a:t>We will conduct 2-hours online examination on weekend.</a:t>
            </a:r>
          </a:p>
          <a:p>
            <a:pPr marL="742950" lvl="1" indent="-285750" algn="just">
              <a:buFont typeface="Arial" panose="020B0604020202020204" pitchFamily="34" charset="0"/>
              <a:buChar char="•"/>
            </a:pPr>
            <a:r>
              <a:rPr lang="en-US" sz="1600" dirty="0" smtClean="0">
                <a:latin typeface="Century Gothic" panose="020B0502020202020204" pitchFamily="34" charset="0"/>
              </a:rPr>
              <a:t>Certification (attending &amp; pass) will be given to lectures and will be passed to </a:t>
            </a:r>
            <a:r>
              <a:rPr lang="en-US" sz="1600" dirty="0">
                <a:latin typeface="Century Gothic" panose="020B0502020202020204" pitchFamily="34" charset="0"/>
              </a:rPr>
              <a:t>students respectively.</a:t>
            </a:r>
            <a:endParaRPr lang="en-US" sz="1600" dirty="0" smtClean="0">
              <a:latin typeface="Century Gothic" panose="020B0502020202020204" pitchFamily="34" charset="0"/>
            </a:endParaRPr>
          </a:p>
        </p:txBody>
      </p:sp>
    </p:spTree>
    <p:extLst>
      <p:ext uri="{BB962C8B-B14F-4D97-AF65-F5344CB8AC3E}">
        <p14:creationId xmlns:p14="http://schemas.microsoft.com/office/powerpoint/2010/main" val="7577916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6" name="TextBox 5"/>
          <p:cNvSpPr txBox="1"/>
          <p:nvPr/>
        </p:nvSpPr>
        <p:spPr>
          <a:xfrm>
            <a:off x="457200" y="238780"/>
            <a:ext cx="4038600" cy="523220"/>
          </a:xfrm>
          <a:prstGeom prst="rect">
            <a:avLst/>
          </a:prstGeom>
          <a:noFill/>
        </p:spPr>
        <p:txBody>
          <a:bodyPr wrap="square" rtlCol="0">
            <a:spAutoFit/>
          </a:bodyPr>
          <a:lstStyle/>
          <a:p>
            <a:r>
              <a:rPr lang="en-MY" sz="2800" b="1" dirty="0" smtClean="0">
                <a:latin typeface="Century Gothic" panose="020B0502020202020204" pitchFamily="34" charset="0"/>
              </a:rPr>
              <a:t>THE PROPOSAL</a:t>
            </a:r>
            <a:endParaRPr lang="en-MY" sz="2800" dirty="0">
              <a:latin typeface="Century Gothic" panose="020B0502020202020204" pitchFamily="34" charset="0"/>
            </a:endParaRPr>
          </a:p>
        </p:txBody>
      </p:sp>
      <p:sp>
        <p:nvSpPr>
          <p:cNvPr id="7" name="Rectangle 6"/>
          <p:cNvSpPr/>
          <p:nvPr/>
        </p:nvSpPr>
        <p:spPr>
          <a:xfrm>
            <a:off x="457200" y="666690"/>
            <a:ext cx="6172200" cy="400110"/>
          </a:xfrm>
          <a:prstGeom prst="rect">
            <a:avLst/>
          </a:prstGeom>
        </p:spPr>
        <p:txBody>
          <a:bodyPr wrap="square">
            <a:spAutoFit/>
          </a:bodyPr>
          <a:lstStyle/>
          <a:p>
            <a:r>
              <a:rPr lang="en-US" sz="2000" dirty="0" smtClean="0">
                <a:solidFill>
                  <a:prstClr val="black"/>
                </a:solidFill>
                <a:latin typeface="Century Gothic" panose="020B0502020202020204" pitchFamily="34" charset="0"/>
              </a:rPr>
              <a:t>Proposed Set Up</a:t>
            </a:r>
            <a:endParaRPr lang="en-MY" sz="2000" dirty="0">
              <a:solidFill>
                <a:prstClr val="black"/>
              </a:solidFill>
              <a:latin typeface="Century Gothic" panose="020B0502020202020204" pitchFamily="34" charset="0"/>
            </a:endParaRPr>
          </a:p>
        </p:txBody>
      </p:sp>
      <p:sp>
        <p:nvSpPr>
          <p:cNvPr id="8" name="TextBox 7"/>
          <p:cNvSpPr txBox="1"/>
          <p:nvPr/>
        </p:nvSpPr>
        <p:spPr>
          <a:xfrm>
            <a:off x="457200" y="1302127"/>
            <a:ext cx="8153400" cy="4278094"/>
          </a:xfrm>
          <a:prstGeom prst="rect">
            <a:avLst/>
          </a:prstGeom>
          <a:noFill/>
        </p:spPr>
        <p:txBody>
          <a:bodyPr wrap="square" rtlCol="0">
            <a:spAutoFit/>
          </a:bodyPr>
          <a:lstStyle/>
          <a:p>
            <a:pPr marL="285750" indent="-285750" algn="just">
              <a:buFont typeface="Arial" panose="020B0604020202020204" pitchFamily="34" charset="0"/>
              <a:buChar char="•"/>
            </a:pPr>
            <a:r>
              <a:rPr lang="en-US" sz="1600" b="1" dirty="0" smtClean="0">
                <a:latin typeface="Century Gothic" panose="020B0502020202020204" pitchFamily="34" charset="0"/>
              </a:rPr>
              <a:t>Cost &amp; Pricing</a:t>
            </a:r>
          </a:p>
          <a:p>
            <a:pPr marL="742950" lvl="1" indent="-285750" algn="just">
              <a:buFont typeface="Arial" panose="020B0604020202020204" pitchFamily="34" charset="0"/>
              <a:buChar char="•"/>
            </a:pPr>
            <a:r>
              <a:rPr lang="en-US" sz="1600" dirty="0" smtClean="0">
                <a:latin typeface="Century Gothic" panose="020B0502020202020204" pitchFamily="34" charset="0"/>
              </a:rPr>
              <a:t>Training</a:t>
            </a:r>
          </a:p>
          <a:p>
            <a:pPr marL="1200150" lvl="2" indent="-285750" algn="just">
              <a:buFont typeface="Arial" panose="020B0604020202020204" pitchFamily="34" charset="0"/>
              <a:buChar char="•"/>
            </a:pPr>
            <a:r>
              <a:rPr lang="en-US" sz="1600" dirty="0" smtClean="0">
                <a:latin typeface="Century Gothic" panose="020B0502020202020204" pitchFamily="34" charset="0"/>
              </a:rPr>
              <a:t>Cost of trainer to train lecturers under “Training of Trainer (</a:t>
            </a:r>
            <a:r>
              <a:rPr lang="en-US" sz="1600" dirty="0" err="1" smtClean="0">
                <a:latin typeface="Century Gothic" panose="020B0502020202020204" pitchFamily="34" charset="0"/>
              </a:rPr>
              <a:t>ToT</a:t>
            </a:r>
            <a:r>
              <a:rPr lang="en-US" sz="1600" dirty="0" smtClean="0">
                <a:latin typeface="Century Gothic" panose="020B0502020202020204" pitchFamily="34" charset="0"/>
              </a:rPr>
              <a:t>) </a:t>
            </a:r>
            <a:r>
              <a:rPr lang="en-US" sz="1600" dirty="0" err="1" smtClean="0">
                <a:latin typeface="Century Gothic" panose="020B0502020202020204" pitchFamily="34" charset="0"/>
              </a:rPr>
              <a:t>Programme</a:t>
            </a:r>
            <a:r>
              <a:rPr lang="en-US" sz="1600" dirty="0" smtClean="0">
                <a:latin typeface="Century Gothic" panose="020B0502020202020204" pitchFamily="34" charset="0"/>
              </a:rPr>
              <a:t>” will be borne </a:t>
            </a:r>
            <a:r>
              <a:rPr lang="en-US" sz="1600" dirty="0">
                <a:latin typeface="Century Gothic" panose="020B0502020202020204" pitchFamily="34" charset="0"/>
              </a:rPr>
              <a:t>by </a:t>
            </a:r>
            <a:r>
              <a:rPr lang="en-US" sz="1600" dirty="0" smtClean="0">
                <a:latin typeface="Century Gothic" panose="020B0502020202020204" pitchFamily="34" charset="0"/>
              </a:rPr>
              <a:t>SALIHIN. </a:t>
            </a:r>
            <a:r>
              <a:rPr lang="en-US" sz="1600" dirty="0" err="1" smtClean="0">
                <a:latin typeface="Century Gothic" panose="020B0502020202020204" pitchFamily="34" charset="0"/>
              </a:rPr>
              <a:t>UiTM</a:t>
            </a:r>
            <a:r>
              <a:rPr lang="en-US" sz="1600" dirty="0" smtClean="0">
                <a:latin typeface="Century Gothic" panose="020B0502020202020204" pitchFamily="34" charset="0"/>
              </a:rPr>
              <a:t> need to provide training facilities.</a:t>
            </a:r>
          </a:p>
          <a:p>
            <a:pPr marL="1200150" lvl="2" indent="-285750" algn="just">
              <a:buFont typeface="Arial" panose="020B0604020202020204" pitchFamily="34" charset="0"/>
              <a:buChar char="•"/>
            </a:pPr>
            <a:r>
              <a:rPr lang="en-US" sz="1600" dirty="0" smtClean="0">
                <a:latin typeface="Century Gothic" panose="020B0502020202020204" pitchFamily="34" charset="0"/>
              </a:rPr>
              <a:t>Cost of training in Plaza </a:t>
            </a:r>
            <a:r>
              <a:rPr lang="en-US" sz="1600" dirty="0" err="1" smtClean="0">
                <a:latin typeface="Century Gothic" panose="020B0502020202020204" pitchFamily="34" charset="0"/>
              </a:rPr>
              <a:t>Sentral</a:t>
            </a:r>
            <a:r>
              <a:rPr lang="en-US" sz="1600" dirty="0" smtClean="0">
                <a:latin typeface="Century Gothic" panose="020B0502020202020204" pitchFamily="34" charset="0"/>
              </a:rPr>
              <a:t> for a small batch of </a:t>
            </a:r>
            <a:r>
              <a:rPr lang="en-US" sz="1600" dirty="0" err="1" smtClean="0">
                <a:latin typeface="Century Gothic" panose="020B0502020202020204" pitchFamily="34" charset="0"/>
              </a:rPr>
              <a:t>UiTM</a:t>
            </a:r>
            <a:r>
              <a:rPr lang="en-US" sz="1600" dirty="0" smtClean="0">
                <a:latin typeface="Century Gothic" panose="020B0502020202020204" pitchFamily="34" charset="0"/>
              </a:rPr>
              <a:t> lecturers will be borne by SALIHIN vice versa.</a:t>
            </a:r>
          </a:p>
          <a:p>
            <a:pPr marL="742950" lvl="1" indent="-285750" algn="just">
              <a:buFont typeface="Arial" panose="020B0604020202020204" pitchFamily="34" charset="0"/>
              <a:buChar char="•"/>
            </a:pPr>
            <a:r>
              <a:rPr lang="en-US" sz="1600" dirty="0" smtClean="0">
                <a:latin typeface="Century Gothic" panose="020B0502020202020204" pitchFamily="34" charset="0"/>
              </a:rPr>
              <a:t>SPS Related Materials</a:t>
            </a:r>
          </a:p>
          <a:p>
            <a:pPr marL="1200150" lvl="2" indent="-285750" algn="just">
              <a:buFont typeface="Arial" panose="020B0604020202020204" pitchFamily="34" charset="0"/>
              <a:buChar char="•"/>
            </a:pPr>
            <a:r>
              <a:rPr lang="en-US" sz="1600" dirty="0" smtClean="0">
                <a:latin typeface="Century Gothic" panose="020B0502020202020204" pitchFamily="34" charset="0"/>
              </a:rPr>
              <a:t>Student manual and student license will be charged to student at the cost of RM 88 (TBD) and examination will be provided separately to student at the cost of RM30.00 (TBD) (optional)</a:t>
            </a:r>
          </a:p>
          <a:p>
            <a:pPr marL="742950" lvl="1" indent="-285750" algn="just">
              <a:buFont typeface="Arial" panose="020B0604020202020204" pitchFamily="34" charset="0"/>
              <a:buChar char="•"/>
            </a:pPr>
            <a:r>
              <a:rPr lang="en-US" sz="1600" dirty="0">
                <a:latin typeface="Century Gothic" panose="020B0502020202020204" pitchFamily="34" charset="0"/>
              </a:rPr>
              <a:t>System Update</a:t>
            </a:r>
          </a:p>
          <a:p>
            <a:pPr marL="1200150" lvl="2" indent="-285750" algn="just">
              <a:buFont typeface="Arial" panose="020B0604020202020204" pitchFamily="34" charset="0"/>
              <a:buChar char="•"/>
            </a:pPr>
            <a:r>
              <a:rPr lang="en-US" sz="1600" dirty="0" err="1">
                <a:latin typeface="Century Gothic" panose="020B0502020202020204" pitchFamily="34" charset="0"/>
              </a:rPr>
              <a:t>UiTM</a:t>
            </a:r>
            <a:r>
              <a:rPr lang="en-US" sz="1600" dirty="0">
                <a:latin typeface="Century Gothic" panose="020B0502020202020204" pitchFamily="34" charset="0"/>
              </a:rPr>
              <a:t> </a:t>
            </a:r>
            <a:r>
              <a:rPr lang="en-US" sz="1600" dirty="0" smtClean="0">
                <a:latin typeface="Century Gothic" panose="020B0502020202020204" pitchFamily="34" charset="0"/>
              </a:rPr>
              <a:t>will receive new version system </a:t>
            </a:r>
            <a:r>
              <a:rPr lang="en-US" sz="1600" dirty="0">
                <a:latin typeface="Century Gothic" panose="020B0502020202020204" pitchFamily="34" charset="0"/>
              </a:rPr>
              <a:t>update and cost will be </a:t>
            </a:r>
            <a:r>
              <a:rPr lang="en-US" sz="1600" dirty="0" smtClean="0">
                <a:latin typeface="Century Gothic" panose="020B0502020202020204" pitchFamily="34" charset="0"/>
              </a:rPr>
              <a:t>borne by SALIHIN</a:t>
            </a:r>
          </a:p>
          <a:p>
            <a:pPr marL="742950" lvl="1" indent="-285750" algn="just">
              <a:buFont typeface="Arial" panose="020B0604020202020204" pitchFamily="34" charset="0"/>
              <a:buChar char="•"/>
            </a:pPr>
            <a:r>
              <a:rPr lang="en-US" sz="1600" dirty="0" smtClean="0">
                <a:latin typeface="Century Gothic" panose="020B0502020202020204" pitchFamily="34" charset="0"/>
              </a:rPr>
              <a:t>Timeline of Target Launch</a:t>
            </a:r>
          </a:p>
          <a:p>
            <a:pPr marL="1200150" lvl="2" indent="-285750" algn="just">
              <a:buFont typeface="Arial" panose="020B0604020202020204" pitchFamily="34" charset="0"/>
              <a:buChar char="•"/>
            </a:pPr>
            <a:r>
              <a:rPr lang="en-US" sz="1600" dirty="0" smtClean="0">
                <a:latin typeface="Century Gothic" panose="020B0502020202020204" pitchFamily="34" charset="0"/>
              </a:rPr>
              <a:t>Commencing Semester V (Sep 2016 – Jan 2017)</a:t>
            </a:r>
          </a:p>
          <a:p>
            <a:pPr marL="1200150" lvl="2" indent="-285750" algn="just">
              <a:buFont typeface="Arial" panose="020B0604020202020204" pitchFamily="34" charset="0"/>
              <a:buChar char="•"/>
            </a:pPr>
            <a:r>
              <a:rPr lang="en-US" sz="1600" dirty="0" smtClean="0">
                <a:latin typeface="Century Gothic" panose="020B0502020202020204" pitchFamily="34" charset="0"/>
              </a:rPr>
              <a:t>Target </a:t>
            </a:r>
            <a:r>
              <a:rPr lang="en-US" sz="1600" dirty="0" err="1" smtClean="0">
                <a:latin typeface="Century Gothic" panose="020B0502020202020204" pitchFamily="34" charset="0"/>
              </a:rPr>
              <a:t>ToT</a:t>
            </a:r>
            <a:r>
              <a:rPr lang="en-US" sz="1600" dirty="0" smtClean="0">
                <a:latin typeface="Century Gothic" panose="020B0502020202020204" pitchFamily="34" charset="0"/>
              </a:rPr>
              <a:t> </a:t>
            </a:r>
            <a:r>
              <a:rPr lang="en-US" sz="1600" dirty="0" err="1" smtClean="0">
                <a:latin typeface="Century Gothic" panose="020B0502020202020204" pitchFamily="34" charset="0"/>
              </a:rPr>
              <a:t>Programme</a:t>
            </a:r>
            <a:r>
              <a:rPr lang="en-US" sz="1600" dirty="0" smtClean="0">
                <a:latin typeface="Century Gothic" panose="020B0502020202020204" pitchFamily="34" charset="0"/>
              </a:rPr>
              <a:t> – June 2016 </a:t>
            </a:r>
          </a:p>
        </p:txBody>
      </p:sp>
    </p:spTree>
    <p:extLst>
      <p:ext uri="{BB962C8B-B14F-4D97-AF65-F5344CB8AC3E}">
        <p14:creationId xmlns:p14="http://schemas.microsoft.com/office/powerpoint/2010/main" val="13182933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3884</TotalTime>
  <Words>1336</Words>
  <Application>Microsoft Office PowerPoint</Application>
  <PresentationFormat>On-screen Show (4:3)</PresentationFormat>
  <Paragraphs>193</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Theme2</vt:lpstr>
      <vt:lpstr>PROPOSAL FOR STRATEGIC COLLABORATION IN LEARNING &amp; GRADUATE SKILLS ENHANCEMENT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SCG-IT</dc:creator>
  <cp:lastModifiedBy>User</cp:lastModifiedBy>
  <cp:revision>534</cp:revision>
  <dcterms:created xsi:type="dcterms:W3CDTF">2015-09-02T03:54:44Z</dcterms:created>
  <dcterms:modified xsi:type="dcterms:W3CDTF">2016-03-23T08:25:22Z</dcterms:modified>
</cp:coreProperties>
</file>