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omments/comment1.xml" ContentType="application/vnd.openxmlformats-officedocument.presentationml.comments+xml"/>
  <Override PartName="/ppt/comments/comment2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95" r:id="rId3"/>
    <p:sldId id="298" r:id="rId4"/>
    <p:sldId id="301" r:id="rId5"/>
    <p:sldId id="300" r:id="rId6"/>
    <p:sldId id="299" r:id="rId7"/>
    <p:sldId id="296" r:id="rId8"/>
    <p:sldId id="257" r:id="rId9"/>
    <p:sldId id="266" r:id="rId10"/>
    <p:sldId id="281" r:id="rId11"/>
    <p:sldId id="302" r:id="rId12"/>
    <p:sldId id="306" r:id="rId13"/>
    <p:sldId id="290" r:id="rId14"/>
    <p:sldId id="291" r:id="rId15"/>
    <p:sldId id="292" r:id="rId16"/>
    <p:sldId id="304" r:id="rId17"/>
    <p:sldId id="293" r:id="rId18"/>
    <p:sldId id="307" r:id="rId19"/>
    <p:sldId id="294" r:id="rId20"/>
    <p:sldId id="263" r:id="rId21"/>
    <p:sldId id="258" r:id="rId22"/>
    <p:sldId id="261" r:id="rId23"/>
    <p:sldId id="305" r:id="rId24"/>
    <p:sldId id="283" r:id="rId25"/>
    <p:sldId id="310" r:id="rId26"/>
    <p:sldId id="309" r:id="rId27"/>
    <p:sldId id="308" r:id="rId28"/>
    <p:sldId id="268" r:id="rId29"/>
    <p:sldId id="311" r:id="rId30"/>
    <p:sldId id="312" r:id="rId31"/>
    <p:sldId id="313" r:id="rId32"/>
    <p:sldId id="314" r:id="rId33"/>
    <p:sldId id="270" r:id="rId34"/>
    <p:sldId id="262" r:id="rId35"/>
    <p:sldId id="271" r:id="rId36"/>
    <p:sldId id="259" r:id="rId37"/>
    <p:sldId id="272" r:id="rId38"/>
    <p:sldId id="284" r:id="rId39"/>
    <p:sldId id="274" r:id="rId40"/>
    <p:sldId id="285" r:id="rId41"/>
    <p:sldId id="275" r:id="rId42"/>
    <p:sldId id="276" r:id="rId43"/>
    <p:sldId id="277" r:id="rId44"/>
    <p:sldId id="273" r:id="rId45"/>
    <p:sldId id="264" r:id="rId46"/>
    <p:sldId id="286" r:id="rId47"/>
    <p:sldId id="265" r:id="rId48"/>
    <p:sldId id="287" r:id="rId49"/>
    <p:sldId id="288" r:id="rId50"/>
    <p:sldId id="289" r:id="rId51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User" initials="U" lastIdx="10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15620" autoAdjust="0"/>
    <p:restoredTop sz="94639" autoAdjust="0"/>
  </p:normalViewPr>
  <p:slideViewPr>
    <p:cSldViewPr>
      <p:cViewPr>
        <p:scale>
          <a:sx n="77" d="100"/>
          <a:sy n="77" d="100"/>
        </p:scale>
        <p:origin x="-2604" y="-93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tableStyles" Target="tableStyle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15-11-18T19:34:08.891" idx="1">
    <p:pos x="2795" y="1128"/>
    <p:text>Default current date- Date for Balance, will effect in ledger loan</p:text>
  </p:cm>
  <p:cm authorId="0" dt="2015-11-18T19:23:08.372" idx="2">
    <p:pos x="2040" y="1137"/>
    <p:text>Default with "0" balance</p:text>
  </p:cm>
  <p:cm authorId="0" dt="2015-11-18T19:23:26.019" idx="3">
    <p:pos x="1221" y="1117"/>
    <p:text>Can rename/edit</p:text>
  </p:cm>
  <p:cm authorId="0" dt="2015-11-18T19:33:11.043" idx="4">
    <p:pos x="3578" y="1145"/>
    <p:text>COA - Automatic genarated</p:text>
  </p:cm>
  <p:cm authorId="0" dt="2015-11-18T19:34:32.459" idx="5">
    <p:pos x="4455" y="1119"/>
    <p:text>Can edit</p:text>
  </p:cm>
  <p:cm authorId="0" dt="2015-11-18T19:34:46.556" idx="6">
    <p:pos x="5099" y="1136"/>
    <p:text>save button</p:text>
  </p:cm>
</p:cmLst>
</file>

<file path=ppt/comments/comment2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15-11-18T19:43:30.459" idx="9">
    <p:pos x="1411" y="930"/>
    <p:text>Can rename/edit</p:text>
  </p:cm>
</p:cmLst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7DFBFE-B924-48A0-A29B-6EEC0DE5989F}" type="datetimeFigureOut">
              <a:rPr lang="en-MY" smtClean="0"/>
              <a:t>21/11/2015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AEA9B4-0855-4D9D-BDE9-21C4D96E94C9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2136201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7DFBFE-B924-48A0-A29B-6EEC0DE5989F}" type="datetimeFigureOut">
              <a:rPr lang="en-MY" smtClean="0"/>
              <a:t>21/11/2015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AEA9B4-0855-4D9D-BDE9-21C4D96E94C9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1067132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7DFBFE-B924-48A0-A29B-6EEC0DE5989F}" type="datetimeFigureOut">
              <a:rPr lang="en-MY" smtClean="0"/>
              <a:t>21/11/2015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AEA9B4-0855-4D9D-BDE9-21C4D96E94C9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5804702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7DFBFE-B924-48A0-A29B-6EEC0DE5989F}" type="datetimeFigureOut">
              <a:rPr lang="en-MY" smtClean="0"/>
              <a:t>21/11/2015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AEA9B4-0855-4D9D-BDE9-21C4D96E94C9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8679469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7DFBFE-B924-48A0-A29B-6EEC0DE5989F}" type="datetimeFigureOut">
              <a:rPr lang="en-MY" smtClean="0"/>
              <a:t>21/11/2015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AEA9B4-0855-4D9D-BDE9-21C4D96E94C9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4170938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7DFBFE-B924-48A0-A29B-6EEC0DE5989F}" type="datetimeFigureOut">
              <a:rPr lang="en-MY" smtClean="0"/>
              <a:t>21/11/2015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AEA9B4-0855-4D9D-BDE9-21C4D96E94C9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3555180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7DFBFE-B924-48A0-A29B-6EEC0DE5989F}" type="datetimeFigureOut">
              <a:rPr lang="en-MY" smtClean="0"/>
              <a:t>21/11/2015</a:t>
            </a:fld>
            <a:endParaRPr lang="en-MY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AEA9B4-0855-4D9D-BDE9-21C4D96E94C9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5053804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7DFBFE-B924-48A0-A29B-6EEC0DE5989F}" type="datetimeFigureOut">
              <a:rPr lang="en-MY" smtClean="0"/>
              <a:t>21/11/2015</a:t>
            </a:fld>
            <a:endParaRPr lang="en-MY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AEA9B4-0855-4D9D-BDE9-21C4D96E94C9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8660962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7DFBFE-B924-48A0-A29B-6EEC0DE5989F}" type="datetimeFigureOut">
              <a:rPr lang="en-MY" smtClean="0"/>
              <a:t>21/11/2015</a:t>
            </a:fld>
            <a:endParaRPr lang="en-MY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AEA9B4-0855-4D9D-BDE9-21C4D96E94C9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6752038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7DFBFE-B924-48A0-A29B-6EEC0DE5989F}" type="datetimeFigureOut">
              <a:rPr lang="en-MY" smtClean="0"/>
              <a:t>21/11/2015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AEA9B4-0855-4D9D-BDE9-21C4D96E94C9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7738233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MY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7DFBFE-B924-48A0-A29B-6EEC0DE5989F}" type="datetimeFigureOut">
              <a:rPr lang="en-MY" smtClean="0"/>
              <a:t>21/11/2015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AEA9B4-0855-4D9D-BDE9-21C4D96E94C9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397287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7DFBFE-B924-48A0-A29B-6EEC0DE5989F}" type="datetimeFigureOut">
              <a:rPr lang="en-MY" smtClean="0"/>
              <a:t>21/11/2015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AEA9B4-0855-4D9D-BDE9-21C4D96E94C9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7595988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omments" Target="../comments/comment1.xml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omments" Target="../comments/comment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SPS Micro Software </a:t>
            </a:r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36806327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Rounded Rectangle 35"/>
          <p:cNvSpPr/>
          <p:nvPr/>
        </p:nvSpPr>
        <p:spPr>
          <a:xfrm>
            <a:off x="7163950" y="3261126"/>
            <a:ext cx="1656522" cy="369332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28" name="Rounded Rectangle 27"/>
          <p:cNvSpPr/>
          <p:nvPr/>
        </p:nvSpPr>
        <p:spPr>
          <a:xfrm>
            <a:off x="2267406" y="3302982"/>
            <a:ext cx="1656522" cy="36933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29" name="Isosceles Triangle 28"/>
          <p:cNvSpPr/>
          <p:nvPr/>
        </p:nvSpPr>
        <p:spPr>
          <a:xfrm rot="10800000">
            <a:off x="3620670" y="3433119"/>
            <a:ext cx="216024" cy="216024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26" name="Rounded Rectangle 25"/>
          <p:cNvSpPr/>
          <p:nvPr/>
        </p:nvSpPr>
        <p:spPr>
          <a:xfrm>
            <a:off x="2267406" y="2699628"/>
            <a:ext cx="1656522" cy="36933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15" name="Rounded Rectangle 14"/>
          <p:cNvSpPr/>
          <p:nvPr/>
        </p:nvSpPr>
        <p:spPr>
          <a:xfrm>
            <a:off x="6732240" y="2636912"/>
            <a:ext cx="2088232" cy="369332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Hasil</a:t>
            </a:r>
            <a:r>
              <a:rPr lang="en-US" dirty="0" smtClean="0"/>
              <a:t> </a:t>
            </a:r>
            <a:r>
              <a:rPr lang="en-US" dirty="0" err="1" smtClean="0"/>
              <a:t>Jualan</a:t>
            </a:r>
            <a:r>
              <a:rPr lang="en-US" dirty="0" smtClean="0"/>
              <a:t>(S1)</a:t>
            </a:r>
            <a:endParaRPr lang="en-MY" dirty="0"/>
          </a:p>
        </p:txBody>
      </p:sp>
      <p:sp>
        <p:nvSpPr>
          <p:cNvPr id="3" name="TextBox 2"/>
          <p:cNvSpPr txBox="1"/>
          <p:nvPr/>
        </p:nvSpPr>
        <p:spPr>
          <a:xfrm>
            <a:off x="611560" y="2699628"/>
            <a:ext cx="29318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Tarikh</a:t>
            </a:r>
            <a:r>
              <a:rPr lang="en-US" dirty="0" smtClean="0"/>
              <a:t>               :    01/02/2016</a:t>
            </a:r>
            <a:endParaRPr lang="en-MY" dirty="0"/>
          </a:p>
        </p:txBody>
      </p:sp>
      <p:sp>
        <p:nvSpPr>
          <p:cNvPr id="9" name="TextBox 8"/>
          <p:cNvSpPr txBox="1"/>
          <p:nvPr/>
        </p:nvSpPr>
        <p:spPr>
          <a:xfrm>
            <a:off x="539552" y="3296067"/>
            <a:ext cx="24086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Terima</a:t>
            </a:r>
            <a:r>
              <a:rPr lang="en-US" dirty="0" smtClean="0"/>
              <a:t> </a:t>
            </a:r>
            <a:r>
              <a:rPr lang="en-US" dirty="0" err="1" smtClean="0"/>
              <a:t>bayaran</a:t>
            </a:r>
            <a:r>
              <a:rPr lang="en-US" dirty="0" smtClean="0"/>
              <a:t>:     Bank</a:t>
            </a:r>
            <a:endParaRPr lang="en-MY" dirty="0"/>
          </a:p>
        </p:txBody>
      </p:sp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24149689"/>
              </p:ext>
            </p:extLst>
          </p:nvPr>
        </p:nvGraphicFramePr>
        <p:xfrm>
          <a:off x="564559" y="4258643"/>
          <a:ext cx="8259619" cy="150215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76811"/>
                <a:gridCol w="5197266"/>
                <a:gridCol w="1158635"/>
                <a:gridCol w="926907"/>
              </a:tblGrid>
              <a:tr h="394493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No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Butiran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Jumlah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</a:tr>
              <a:tr h="376138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Tudung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neelofa</a:t>
                      </a:r>
                      <a:r>
                        <a:rPr lang="en-US" baseline="0" dirty="0" smtClean="0"/>
                        <a:t> 3 bundles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900.00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MY" dirty="0"/>
                    </a:p>
                  </a:txBody>
                  <a:tcPr/>
                </a:tc>
              </a:tr>
              <a:tr h="339693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Tudung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Bawal</a:t>
                      </a:r>
                      <a:r>
                        <a:rPr lang="en-US" baseline="0" dirty="0" smtClean="0"/>
                        <a:t> 2 bundles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600.00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MY" dirty="0"/>
                    </a:p>
                  </a:txBody>
                  <a:tcPr/>
                </a:tc>
              </a:tr>
              <a:tr h="339693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Tudung</a:t>
                      </a:r>
                      <a:r>
                        <a:rPr lang="en-US" baseline="0" dirty="0" smtClean="0"/>
                        <a:t> half month 1 bundles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300.00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MY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5733739" y="5867980"/>
            <a:ext cx="12472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Grand total</a:t>
            </a:r>
            <a:endParaRPr lang="en-MY" dirty="0"/>
          </a:p>
        </p:txBody>
      </p:sp>
      <p:sp>
        <p:nvSpPr>
          <p:cNvPr id="18" name="TextBox 17"/>
          <p:cNvSpPr txBox="1"/>
          <p:nvPr/>
        </p:nvSpPr>
        <p:spPr>
          <a:xfrm>
            <a:off x="5579525" y="2636912"/>
            <a:ext cx="29728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  Form No. : Auto-generated</a:t>
            </a:r>
            <a:endParaRPr lang="en-MY" dirty="0"/>
          </a:p>
        </p:txBody>
      </p:sp>
      <p:sp>
        <p:nvSpPr>
          <p:cNvPr id="19" name="TextBox 18"/>
          <p:cNvSpPr txBox="1"/>
          <p:nvPr/>
        </p:nvSpPr>
        <p:spPr>
          <a:xfrm>
            <a:off x="7560953" y="5867980"/>
            <a:ext cx="10021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1,800.00</a:t>
            </a:r>
            <a:endParaRPr lang="en-MY" dirty="0"/>
          </a:p>
        </p:txBody>
      </p:sp>
      <p:sp>
        <p:nvSpPr>
          <p:cNvPr id="27" name="Isosceles Triangle 26"/>
          <p:cNvSpPr/>
          <p:nvPr/>
        </p:nvSpPr>
        <p:spPr>
          <a:xfrm rot="10800000">
            <a:off x="3702193" y="2776282"/>
            <a:ext cx="216024" cy="216024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35" name="TextBox 34"/>
          <p:cNvSpPr txBox="1"/>
          <p:nvPr/>
        </p:nvSpPr>
        <p:spPr>
          <a:xfrm>
            <a:off x="5795549" y="3261126"/>
            <a:ext cx="23182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Jenis</a:t>
            </a:r>
            <a:r>
              <a:rPr lang="en-US" dirty="0" smtClean="0"/>
              <a:t> </a:t>
            </a:r>
            <a:r>
              <a:rPr lang="en-US" dirty="0" err="1" smtClean="0"/>
              <a:t>Jualan</a:t>
            </a:r>
            <a:r>
              <a:rPr lang="en-US" dirty="0" smtClean="0"/>
              <a:t> :   </a:t>
            </a:r>
            <a:r>
              <a:rPr lang="en-US" dirty="0" err="1" smtClean="0"/>
              <a:t>Jualan</a:t>
            </a:r>
            <a:r>
              <a:rPr lang="en-US" dirty="0" smtClean="0"/>
              <a:t> 1</a:t>
            </a:r>
            <a:endParaRPr lang="en-MY" dirty="0"/>
          </a:p>
        </p:txBody>
      </p:sp>
      <p:grpSp>
        <p:nvGrpSpPr>
          <p:cNvPr id="37" name="Group 36"/>
          <p:cNvGrpSpPr/>
          <p:nvPr/>
        </p:nvGrpSpPr>
        <p:grpSpPr>
          <a:xfrm>
            <a:off x="395536" y="1844824"/>
            <a:ext cx="8484994" cy="434424"/>
            <a:chOff x="395536" y="1844824"/>
            <a:chExt cx="8484994" cy="434424"/>
          </a:xfrm>
        </p:grpSpPr>
        <p:sp>
          <p:nvSpPr>
            <p:cNvPr id="38" name="Rectangle 37"/>
            <p:cNvSpPr/>
            <p:nvPr/>
          </p:nvSpPr>
          <p:spPr>
            <a:xfrm>
              <a:off x="395536" y="1844824"/>
              <a:ext cx="1549690" cy="432048"/>
            </a:xfrm>
            <a:prstGeom prst="rect">
              <a:avLst/>
            </a:prstGeom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Hasil</a:t>
              </a:r>
              <a:r>
                <a:rPr lang="en-US" dirty="0" smtClean="0"/>
                <a:t> </a:t>
              </a:r>
              <a:r>
                <a:rPr lang="en-US" dirty="0" err="1" smtClean="0"/>
                <a:t>Jualan</a:t>
              </a:r>
              <a:endParaRPr lang="en-MY" dirty="0"/>
            </a:p>
          </p:txBody>
        </p:sp>
        <p:sp>
          <p:nvSpPr>
            <p:cNvPr id="39" name="Rectangle 38"/>
            <p:cNvSpPr/>
            <p:nvPr/>
          </p:nvSpPr>
          <p:spPr>
            <a:xfrm>
              <a:off x="3131840" y="1847200"/>
              <a:ext cx="1696002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/>
                <a:t>Perbelanjaan</a:t>
              </a:r>
              <a:endParaRPr lang="en-MY" dirty="0"/>
            </a:p>
          </p:txBody>
        </p:sp>
        <p:sp>
          <p:nvSpPr>
            <p:cNvPr id="40" name="Rectangle 39"/>
            <p:cNvSpPr/>
            <p:nvPr/>
          </p:nvSpPr>
          <p:spPr>
            <a:xfrm>
              <a:off x="6269169" y="1844824"/>
              <a:ext cx="1111143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Laporan</a:t>
              </a:r>
              <a:endParaRPr lang="en-MY" dirty="0"/>
            </a:p>
          </p:txBody>
        </p:sp>
        <p:sp>
          <p:nvSpPr>
            <p:cNvPr id="41" name="Rectangle 40"/>
            <p:cNvSpPr/>
            <p:nvPr/>
          </p:nvSpPr>
          <p:spPr>
            <a:xfrm>
              <a:off x="7396549" y="1844824"/>
              <a:ext cx="1483981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Tetapan</a:t>
              </a:r>
              <a:endParaRPr lang="en-MY" dirty="0"/>
            </a:p>
          </p:txBody>
        </p:sp>
        <p:sp>
          <p:nvSpPr>
            <p:cNvPr id="42" name="Rectangle 41"/>
            <p:cNvSpPr/>
            <p:nvPr/>
          </p:nvSpPr>
          <p:spPr>
            <a:xfrm>
              <a:off x="4804939" y="1847200"/>
              <a:ext cx="1464230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Pemindahan</a:t>
              </a:r>
              <a:endParaRPr lang="en-MY" dirty="0"/>
            </a:p>
          </p:txBody>
        </p:sp>
        <p:sp>
          <p:nvSpPr>
            <p:cNvPr id="43" name="Rectangle 42"/>
            <p:cNvSpPr/>
            <p:nvPr/>
          </p:nvSpPr>
          <p:spPr>
            <a:xfrm>
              <a:off x="1907704" y="1844824"/>
              <a:ext cx="1258622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Kos </a:t>
              </a:r>
              <a:r>
                <a:rPr lang="en-US" dirty="0" err="1" smtClean="0"/>
                <a:t>Jualan</a:t>
              </a:r>
              <a:endParaRPr lang="en-MY" dirty="0"/>
            </a:p>
          </p:txBody>
        </p:sp>
      </p:grpSp>
      <p:sp>
        <p:nvSpPr>
          <p:cNvPr id="44" name="Rounded Rectangle 43"/>
          <p:cNvSpPr/>
          <p:nvPr/>
        </p:nvSpPr>
        <p:spPr>
          <a:xfrm>
            <a:off x="7771812" y="3927232"/>
            <a:ext cx="518821" cy="25132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/>
              <a:t>-</a:t>
            </a:r>
            <a:endParaRPr lang="en-MY" sz="1100" dirty="0"/>
          </a:p>
        </p:txBody>
      </p:sp>
      <p:sp>
        <p:nvSpPr>
          <p:cNvPr id="45" name="Rounded Rectangle 44"/>
          <p:cNvSpPr/>
          <p:nvPr/>
        </p:nvSpPr>
        <p:spPr>
          <a:xfrm>
            <a:off x="8369243" y="3921883"/>
            <a:ext cx="451229" cy="25667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P</a:t>
            </a:r>
            <a:endParaRPr lang="en-MY" sz="1100" dirty="0"/>
          </a:p>
        </p:txBody>
      </p:sp>
      <p:sp>
        <p:nvSpPr>
          <p:cNvPr id="46" name="Rounded Rectangle 45"/>
          <p:cNvSpPr/>
          <p:nvPr/>
        </p:nvSpPr>
        <p:spPr>
          <a:xfrm>
            <a:off x="7152277" y="3933056"/>
            <a:ext cx="444606" cy="25667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/>
              <a:t>+</a:t>
            </a:r>
            <a:endParaRPr lang="en-MY" sz="1100" dirty="0"/>
          </a:p>
        </p:txBody>
      </p:sp>
      <p:sp>
        <p:nvSpPr>
          <p:cNvPr id="47" name="Rounded Rectangle 46"/>
          <p:cNvSpPr/>
          <p:nvPr/>
        </p:nvSpPr>
        <p:spPr>
          <a:xfrm>
            <a:off x="7767813" y="6418035"/>
            <a:ext cx="1056365" cy="25132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Save</a:t>
            </a:r>
            <a:endParaRPr lang="en-MY" sz="1100" dirty="0"/>
          </a:p>
        </p:txBody>
      </p:sp>
      <p:sp>
        <p:nvSpPr>
          <p:cNvPr id="48" name="Rectangle 47"/>
          <p:cNvSpPr/>
          <p:nvPr/>
        </p:nvSpPr>
        <p:spPr>
          <a:xfrm>
            <a:off x="8316416" y="4797152"/>
            <a:ext cx="144016" cy="1440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49" name="Rectangle 48"/>
          <p:cNvSpPr/>
          <p:nvPr/>
        </p:nvSpPr>
        <p:spPr>
          <a:xfrm>
            <a:off x="8311952" y="5157192"/>
            <a:ext cx="144016" cy="1440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50" name="Rectangle 49"/>
          <p:cNvSpPr/>
          <p:nvPr/>
        </p:nvSpPr>
        <p:spPr>
          <a:xfrm>
            <a:off x="8311952" y="5517232"/>
            <a:ext cx="144016" cy="1440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51" name="Rectangle 50"/>
          <p:cNvSpPr/>
          <p:nvPr/>
        </p:nvSpPr>
        <p:spPr>
          <a:xfrm>
            <a:off x="8311952" y="4365104"/>
            <a:ext cx="144016" cy="1440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2413846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1979712" y="260648"/>
            <a:ext cx="4824536" cy="6480720"/>
          </a:xfrm>
          <a:prstGeom prst="rect">
            <a:avLst/>
          </a:prstGeom>
          <a:ln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 dirty="0"/>
          </a:p>
        </p:txBody>
      </p:sp>
      <p:sp>
        <p:nvSpPr>
          <p:cNvPr id="5" name="Rounded Rectangle 4"/>
          <p:cNvSpPr/>
          <p:nvPr/>
        </p:nvSpPr>
        <p:spPr>
          <a:xfrm>
            <a:off x="2843808" y="2060848"/>
            <a:ext cx="3096344" cy="64807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 dirty="0"/>
          </a:p>
        </p:txBody>
      </p:sp>
      <p:sp>
        <p:nvSpPr>
          <p:cNvPr id="6" name="Rounded Rectangle 5"/>
          <p:cNvSpPr/>
          <p:nvPr/>
        </p:nvSpPr>
        <p:spPr>
          <a:xfrm>
            <a:off x="2841861" y="3609020"/>
            <a:ext cx="3096344" cy="64807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8" name="TextBox 7"/>
          <p:cNvSpPr txBox="1"/>
          <p:nvPr/>
        </p:nvSpPr>
        <p:spPr>
          <a:xfrm>
            <a:off x="2810292" y="1484784"/>
            <a:ext cx="12576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Description</a:t>
            </a:r>
            <a:endParaRPr lang="en-MY" dirty="0"/>
          </a:p>
        </p:txBody>
      </p:sp>
      <p:sp>
        <p:nvSpPr>
          <p:cNvPr id="9" name="TextBox 8"/>
          <p:cNvSpPr txBox="1"/>
          <p:nvPr/>
        </p:nvSpPr>
        <p:spPr>
          <a:xfrm>
            <a:off x="2845112" y="3068960"/>
            <a:ext cx="9423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Amount</a:t>
            </a:r>
            <a:endParaRPr lang="en-MY" dirty="0"/>
          </a:p>
        </p:txBody>
      </p:sp>
      <p:sp>
        <p:nvSpPr>
          <p:cNvPr id="10" name="Rounded Rectangle 9"/>
          <p:cNvSpPr/>
          <p:nvPr/>
        </p:nvSpPr>
        <p:spPr>
          <a:xfrm>
            <a:off x="4277896" y="5373216"/>
            <a:ext cx="1086192" cy="28803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Add &amp; update</a:t>
            </a:r>
            <a:endParaRPr lang="en-MY" sz="1100" dirty="0"/>
          </a:p>
        </p:txBody>
      </p:sp>
      <p:sp>
        <p:nvSpPr>
          <p:cNvPr id="12" name="TextBox 11"/>
          <p:cNvSpPr txBox="1"/>
          <p:nvPr/>
        </p:nvSpPr>
        <p:spPr>
          <a:xfrm>
            <a:off x="4060455" y="534550"/>
            <a:ext cx="6591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Sales</a:t>
            </a:r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7904031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Hasil</a:t>
            </a:r>
            <a:r>
              <a:rPr lang="en-US" dirty="0" smtClean="0"/>
              <a:t> </a:t>
            </a:r>
            <a:r>
              <a:rPr lang="en-US" dirty="0" err="1" smtClean="0"/>
              <a:t>Jualan</a:t>
            </a:r>
            <a:endParaRPr lang="en-MY" dirty="0"/>
          </a:p>
        </p:txBody>
      </p:sp>
      <p:sp>
        <p:nvSpPr>
          <p:cNvPr id="28" name="Rounded Rectangle 27"/>
          <p:cNvSpPr/>
          <p:nvPr/>
        </p:nvSpPr>
        <p:spPr>
          <a:xfrm>
            <a:off x="7241308" y="3573016"/>
            <a:ext cx="518821" cy="25132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/>
              <a:t>-</a:t>
            </a:r>
            <a:endParaRPr lang="en-MY" sz="1100" dirty="0"/>
          </a:p>
        </p:txBody>
      </p:sp>
      <p:sp>
        <p:nvSpPr>
          <p:cNvPr id="29" name="Rounded Rectangle 28"/>
          <p:cNvSpPr/>
          <p:nvPr/>
        </p:nvSpPr>
        <p:spPr>
          <a:xfrm>
            <a:off x="7865187" y="3573436"/>
            <a:ext cx="451229" cy="25667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P</a:t>
            </a:r>
            <a:endParaRPr lang="en-MY" sz="1100" dirty="0"/>
          </a:p>
        </p:txBody>
      </p:sp>
      <p:sp>
        <p:nvSpPr>
          <p:cNvPr id="31" name="Rounded Rectangle 30"/>
          <p:cNvSpPr/>
          <p:nvPr/>
        </p:nvSpPr>
        <p:spPr>
          <a:xfrm>
            <a:off x="6683672" y="3573016"/>
            <a:ext cx="444606" cy="25667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/>
              <a:t>+</a:t>
            </a:r>
            <a:endParaRPr lang="en-MY" sz="1100" dirty="0"/>
          </a:p>
        </p:txBody>
      </p:sp>
      <p:graphicFrame>
        <p:nvGraphicFramePr>
          <p:cNvPr id="32" name="Table 3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99997635"/>
              </p:ext>
            </p:extLst>
          </p:nvPr>
        </p:nvGraphicFramePr>
        <p:xfrm>
          <a:off x="467544" y="3889856"/>
          <a:ext cx="7848873" cy="227544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86650"/>
                <a:gridCol w="1617606"/>
                <a:gridCol w="1728193"/>
                <a:gridCol w="1800200"/>
                <a:gridCol w="936104"/>
                <a:gridCol w="108012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No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Date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Form No.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Amount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Print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</a:tr>
              <a:tr h="421248"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01/02/2016</a:t>
                      </a:r>
                      <a:endParaRPr lang="en-MY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CS00001</a:t>
                      </a:r>
                      <a:endParaRPr lang="en-MY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/>
                        <a:t>1,800.00</a:t>
                      </a:r>
                      <a:endParaRPr lang="en-MY" sz="18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MY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3" name="Rectangle 32"/>
          <p:cNvSpPr/>
          <p:nvPr/>
        </p:nvSpPr>
        <p:spPr>
          <a:xfrm>
            <a:off x="7668344" y="4027297"/>
            <a:ext cx="144016" cy="1440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34" name="Rectangle 33"/>
          <p:cNvSpPr/>
          <p:nvPr/>
        </p:nvSpPr>
        <p:spPr>
          <a:xfrm>
            <a:off x="7668344" y="4487520"/>
            <a:ext cx="144016" cy="1440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35" name="Rectangle 34"/>
          <p:cNvSpPr/>
          <p:nvPr/>
        </p:nvSpPr>
        <p:spPr>
          <a:xfrm>
            <a:off x="7663880" y="4847560"/>
            <a:ext cx="144016" cy="1440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36" name="Rectangle 35"/>
          <p:cNvSpPr/>
          <p:nvPr/>
        </p:nvSpPr>
        <p:spPr>
          <a:xfrm>
            <a:off x="7663880" y="5207600"/>
            <a:ext cx="144016" cy="1440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37" name="Rectangle 36"/>
          <p:cNvSpPr/>
          <p:nvPr/>
        </p:nvSpPr>
        <p:spPr>
          <a:xfrm>
            <a:off x="7668344" y="5589240"/>
            <a:ext cx="144016" cy="1440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38" name="Rectangle 37"/>
          <p:cNvSpPr/>
          <p:nvPr/>
        </p:nvSpPr>
        <p:spPr>
          <a:xfrm>
            <a:off x="7663880" y="5949280"/>
            <a:ext cx="144016" cy="1440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41" name="TextBox 40"/>
          <p:cNvSpPr txBox="1"/>
          <p:nvPr/>
        </p:nvSpPr>
        <p:spPr>
          <a:xfrm>
            <a:off x="611560" y="2492896"/>
            <a:ext cx="20506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Senarai</a:t>
            </a:r>
            <a:r>
              <a:rPr lang="en-US" dirty="0" smtClean="0"/>
              <a:t> </a:t>
            </a:r>
            <a:r>
              <a:rPr lang="en-US" dirty="0" err="1" smtClean="0"/>
              <a:t>Pendapatan</a:t>
            </a:r>
            <a:endParaRPr lang="en-MY" dirty="0"/>
          </a:p>
        </p:txBody>
      </p:sp>
      <p:grpSp>
        <p:nvGrpSpPr>
          <p:cNvPr id="3" name="Group 2"/>
          <p:cNvGrpSpPr/>
          <p:nvPr/>
        </p:nvGrpSpPr>
        <p:grpSpPr>
          <a:xfrm>
            <a:off x="395536" y="1844824"/>
            <a:ext cx="8484994" cy="434424"/>
            <a:chOff x="395536" y="1844824"/>
            <a:chExt cx="8484994" cy="434424"/>
          </a:xfrm>
        </p:grpSpPr>
        <p:sp>
          <p:nvSpPr>
            <p:cNvPr id="9" name="Rectangle 8"/>
            <p:cNvSpPr/>
            <p:nvPr/>
          </p:nvSpPr>
          <p:spPr>
            <a:xfrm>
              <a:off x="395536" y="1844824"/>
              <a:ext cx="1549690" cy="432048"/>
            </a:xfrm>
            <a:prstGeom prst="rect">
              <a:avLst/>
            </a:prstGeom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Hasil</a:t>
              </a:r>
              <a:r>
                <a:rPr lang="en-US" dirty="0" smtClean="0"/>
                <a:t> </a:t>
              </a:r>
              <a:r>
                <a:rPr lang="en-US" dirty="0" err="1" smtClean="0"/>
                <a:t>Jualan</a:t>
              </a:r>
              <a:endParaRPr lang="en-MY" dirty="0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3131840" y="1847200"/>
              <a:ext cx="1696002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/>
                <a:t>Perbelanjaan</a:t>
              </a:r>
              <a:endParaRPr lang="en-MY" dirty="0"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6269169" y="1844824"/>
              <a:ext cx="1111143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Laporan</a:t>
              </a:r>
              <a:endParaRPr lang="en-MY" dirty="0"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7396549" y="1844824"/>
              <a:ext cx="1483981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Tetapan</a:t>
              </a:r>
              <a:endParaRPr lang="en-MY" dirty="0"/>
            </a:p>
          </p:txBody>
        </p:sp>
        <p:sp>
          <p:nvSpPr>
            <p:cNvPr id="13" name="Rectangle 12"/>
            <p:cNvSpPr/>
            <p:nvPr/>
          </p:nvSpPr>
          <p:spPr>
            <a:xfrm>
              <a:off x="4804939" y="1847200"/>
              <a:ext cx="1464230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Pemindahan</a:t>
              </a:r>
              <a:endParaRPr lang="en-MY" dirty="0"/>
            </a:p>
          </p:txBody>
        </p:sp>
        <p:sp>
          <p:nvSpPr>
            <p:cNvPr id="23" name="Rectangle 22"/>
            <p:cNvSpPr/>
            <p:nvPr/>
          </p:nvSpPr>
          <p:spPr>
            <a:xfrm>
              <a:off x="1907704" y="1844824"/>
              <a:ext cx="1258622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Kos </a:t>
              </a:r>
              <a:r>
                <a:rPr lang="en-US" dirty="0" err="1" smtClean="0"/>
                <a:t>Jualan</a:t>
              </a:r>
              <a:endParaRPr lang="en-MY" dirty="0"/>
            </a:p>
          </p:txBody>
        </p:sp>
      </p:grpSp>
      <p:sp>
        <p:nvSpPr>
          <p:cNvPr id="24" name="Rounded Rectangle 23"/>
          <p:cNvSpPr/>
          <p:nvPr/>
        </p:nvSpPr>
        <p:spPr>
          <a:xfrm>
            <a:off x="2051382" y="3068960"/>
            <a:ext cx="1656522" cy="36933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25" name="TextBox 24"/>
          <p:cNvSpPr txBox="1"/>
          <p:nvPr/>
        </p:nvSpPr>
        <p:spPr>
          <a:xfrm>
            <a:off x="539552" y="3068960"/>
            <a:ext cx="28918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Date from       :    01/02/2016</a:t>
            </a:r>
            <a:endParaRPr lang="en-MY" dirty="0"/>
          </a:p>
        </p:txBody>
      </p:sp>
      <p:sp>
        <p:nvSpPr>
          <p:cNvPr id="26" name="Isosceles Triangle 25"/>
          <p:cNvSpPr/>
          <p:nvPr/>
        </p:nvSpPr>
        <p:spPr>
          <a:xfrm rot="10800000">
            <a:off x="3486169" y="3145614"/>
            <a:ext cx="216024" cy="216024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27" name="Rounded Rectangle 26"/>
          <p:cNvSpPr/>
          <p:nvPr/>
        </p:nvSpPr>
        <p:spPr>
          <a:xfrm>
            <a:off x="5375401" y="3069682"/>
            <a:ext cx="1656522" cy="36933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42" name="TextBox 41"/>
          <p:cNvSpPr txBox="1"/>
          <p:nvPr/>
        </p:nvSpPr>
        <p:spPr>
          <a:xfrm>
            <a:off x="3863571" y="3069682"/>
            <a:ext cx="28997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Date to            :    01/02/2016</a:t>
            </a:r>
            <a:endParaRPr lang="en-MY" dirty="0"/>
          </a:p>
        </p:txBody>
      </p:sp>
      <p:sp>
        <p:nvSpPr>
          <p:cNvPr id="43" name="Isosceles Triangle 42"/>
          <p:cNvSpPr/>
          <p:nvPr/>
        </p:nvSpPr>
        <p:spPr>
          <a:xfrm rot="10800000">
            <a:off x="6810188" y="3146336"/>
            <a:ext cx="216024" cy="216024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5" name="Action Button: Home 4">
            <a:hlinkClick r:id="" action="ppaction://hlinkshowjump?jump=firstslide" highlightClick="1"/>
          </p:cNvPr>
          <p:cNvSpPr/>
          <p:nvPr/>
        </p:nvSpPr>
        <p:spPr>
          <a:xfrm>
            <a:off x="6632339" y="4365104"/>
            <a:ext cx="243917" cy="266432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44" name="Action Button: Home 43">
            <a:hlinkClick r:id="" action="ppaction://hlinkshowjump?jump=firstslide" highlightClick="1"/>
          </p:cNvPr>
          <p:cNvSpPr/>
          <p:nvPr/>
        </p:nvSpPr>
        <p:spPr>
          <a:xfrm>
            <a:off x="6632338" y="4714344"/>
            <a:ext cx="243917" cy="266432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45" name="Action Button: Home 44">
            <a:hlinkClick r:id="" action="ppaction://hlinkshowjump?jump=firstslide" highlightClick="1"/>
          </p:cNvPr>
          <p:cNvSpPr/>
          <p:nvPr/>
        </p:nvSpPr>
        <p:spPr>
          <a:xfrm>
            <a:off x="6625442" y="5146392"/>
            <a:ext cx="243917" cy="266432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46" name="Action Button: Home 45">
            <a:hlinkClick r:id="" action="ppaction://hlinkshowjump?jump=firstslide" highlightClick="1"/>
          </p:cNvPr>
          <p:cNvSpPr/>
          <p:nvPr/>
        </p:nvSpPr>
        <p:spPr>
          <a:xfrm>
            <a:off x="6618546" y="5528032"/>
            <a:ext cx="243917" cy="266432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47" name="Action Button: Home 46">
            <a:hlinkClick r:id="" action="ppaction://hlinkshowjump?jump=firstslide" highlightClick="1"/>
          </p:cNvPr>
          <p:cNvSpPr/>
          <p:nvPr/>
        </p:nvSpPr>
        <p:spPr>
          <a:xfrm>
            <a:off x="6618545" y="5846378"/>
            <a:ext cx="243917" cy="266432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6" name="Line Callout 1 5"/>
          <p:cNvSpPr/>
          <p:nvPr/>
        </p:nvSpPr>
        <p:spPr>
          <a:xfrm>
            <a:off x="7824918" y="5001254"/>
            <a:ext cx="936104" cy="676247"/>
          </a:xfrm>
          <a:prstGeom prst="borderCallout1">
            <a:avLst>
              <a:gd name="adj1" fmla="val 47004"/>
              <a:gd name="adj2" fmla="val -2501"/>
              <a:gd name="adj3" fmla="val 162953"/>
              <a:gd name="adj4" fmla="val -89361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Print detail</a:t>
            </a:r>
            <a:endParaRPr lang="en-MY" dirty="0"/>
          </a:p>
        </p:txBody>
      </p:sp>
      <p:sp>
        <p:nvSpPr>
          <p:cNvPr id="49" name="Rounded Rectangle 48"/>
          <p:cNvSpPr/>
          <p:nvPr/>
        </p:nvSpPr>
        <p:spPr>
          <a:xfrm>
            <a:off x="7380312" y="3100544"/>
            <a:ext cx="912658" cy="33846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Submit</a:t>
            </a:r>
            <a:endParaRPr lang="en-MY" sz="1100" dirty="0"/>
          </a:p>
        </p:txBody>
      </p:sp>
    </p:spTree>
    <p:extLst>
      <p:ext uri="{BB962C8B-B14F-4D97-AF65-F5344CB8AC3E}">
        <p14:creationId xmlns:p14="http://schemas.microsoft.com/office/powerpoint/2010/main" val="10080164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Kos </a:t>
            </a:r>
            <a:r>
              <a:rPr lang="en-US" dirty="0" err="1" smtClean="0"/>
              <a:t>Jualan</a:t>
            </a:r>
            <a:endParaRPr lang="en-MY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363272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dirty="0" err="1" smtClean="0"/>
              <a:t>Senario</a:t>
            </a:r>
            <a:endParaRPr lang="en-US" sz="2800" dirty="0" smtClean="0"/>
          </a:p>
          <a:p>
            <a:pPr marL="514350" indent="-514350">
              <a:buFont typeface="+mj-lt"/>
              <a:buAutoNum type="arabicPeriod"/>
            </a:pPr>
            <a:r>
              <a:rPr lang="en-US" sz="2800" dirty="0" err="1" smtClean="0"/>
              <a:t>Pembelian</a:t>
            </a:r>
            <a:r>
              <a:rPr lang="en-US" sz="2800" dirty="0" smtClean="0"/>
              <a:t> </a:t>
            </a:r>
            <a:r>
              <a:rPr lang="en-US" sz="2800" dirty="0" err="1" smtClean="0"/>
              <a:t>bahan</a:t>
            </a:r>
            <a:r>
              <a:rPr lang="en-US" sz="2800" dirty="0" smtClean="0"/>
              <a:t> </a:t>
            </a:r>
            <a:r>
              <a:rPr lang="en-US" sz="2800" dirty="0" err="1" smtClean="0"/>
              <a:t>mentah</a:t>
            </a:r>
            <a:r>
              <a:rPr lang="en-US" sz="2800" dirty="0" smtClean="0"/>
              <a:t> (cost of goods sold)</a:t>
            </a:r>
          </a:p>
          <a:p>
            <a:pPr marL="514350" indent="-514350">
              <a:buFont typeface="+mj-lt"/>
              <a:buAutoNum type="arabicPeriod"/>
            </a:pPr>
            <a:endParaRPr lang="en-US" sz="2800" dirty="0" smtClean="0"/>
          </a:p>
          <a:p>
            <a:pPr marL="514350" indent="-514350">
              <a:buFont typeface="+mj-lt"/>
              <a:buAutoNum type="arabicPeriod"/>
            </a:pPr>
            <a:endParaRPr lang="en-US" sz="2800" dirty="0" smtClean="0"/>
          </a:p>
          <a:p>
            <a:pPr marL="514350" indent="-514350">
              <a:buFont typeface="+mj-lt"/>
              <a:buAutoNum type="arabicPeriod"/>
            </a:pPr>
            <a:endParaRPr lang="en-MY" sz="2800" dirty="0"/>
          </a:p>
        </p:txBody>
      </p:sp>
    </p:spTree>
    <p:extLst>
      <p:ext uri="{BB962C8B-B14F-4D97-AF65-F5344CB8AC3E}">
        <p14:creationId xmlns:p14="http://schemas.microsoft.com/office/powerpoint/2010/main" val="6837983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Kos </a:t>
            </a:r>
            <a:r>
              <a:rPr lang="en-US" dirty="0" err="1" smtClean="0"/>
              <a:t>Jualan</a:t>
            </a:r>
            <a:endParaRPr lang="en-MY" dirty="0"/>
          </a:p>
        </p:txBody>
      </p:sp>
      <p:sp>
        <p:nvSpPr>
          <p:cNvPr id="37" name="TextBox 36"/>
          <p:cNvSpPr txBox="1"/>
          <p:nvPr/>
        </p:nvSpPr>
        <p:spPr>
          <a:xfrm>
            <a:off x="611560" y="2492896"/>
            <a:ext cx="19021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Senarai</a:t>
            </a:r>
            <a:r>
              <a:rPr lang="en-US" dirty="0" smtClean="0"/>
              <a:t> Kos </a:t>
            </a:r>
            <a:r>
              <a:rPr lang="en-US" dirty="0" err="1" smtClean="0"/>
              <a:t>Jualan</a:t>
            </a:r>
            <a:endParaRPr lang="en-MY" dirty="0"/>
          </a:p>
        </p:txBody>
      </p:sp>
      <p:grpSp>
        <p:nvGrpSpPr>
          <p:cNvPr id="26" name="Group 25"/>
          <p:cNvGrpSpPr/>
          <p:nvPr/>
        </p:nvGrpSpPr>
        <p:grpSpPr>
          <a:xfrm>
            <a:off x="395536" y="1844824"/>
            <a:ext cx="8484994" cy="434424"/>
            <a:chOff x="395536" y="1844824"/>
            <a:chExt cx="8484994" cy="434424"/>
          </a:xfrm>
        </p:grpSpPr>
        <p:sp>
          <p:nvSpPr>
            <p:cNvPr id="27" name="Rectangle 26"/>
            <p:cNvSpPr/>
            <p:nvPr/>
          </p:nvSpPr>
          <p:spPr>
            <a:xfrm>
              <a:off x="395536" y="1844824"/>
              <a:ext cx="1549690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Hasil</a:t>
              </a:r>
              <a:r>
                <a:rPr lang="en-US" dirty="0" smtClean="0"/>
                <a:t> </a:t>
              </a:r>
              <a:r>
                <a:rPr lang="en-US" dirty="0" err="1" smtClean="0"/>
                <a:t>Jualan</a:t>
              </a:r>
              <a:endParaRPr lang="en-MY" dirty="0"/>
            </a:p>
          </p:txBody>
        </p:sp>
        <p:sp>
          <p:nvSpPr>
            <p:cNvPr id="47" name="Rectangle 46"/>
            <p:cNvSpPr/>
            <p:nvPr/>
          </p:nvSpPr>
          <p:spPr>
            <a:xfrm>
              <a:off x="3131840" y="1847200"/>
              <a:ext cx="1696002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/>
                <a:t>Perbelanjaan</a:t>
              </a:r>
              <a:endParaRPr lang="en-MY" dirty="0"/>
            </a:p>
          </p:txBody>
        </p:sp>
        <p:sp>
          <p:nvSpPr>
            <p:cNvPr id="48" name="Rectangle 47"/>
            <p:cNvSpPr/>
            <p:nvPr/>
          </p:nvSpPr>
          <p:spPr>
            <a:xfrm>
              <a:off x="6269169" y="1844824"/>
              <a:ext cx="1111143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Laporan</a:t>
              </a:r>
              <a:endParaRPr lang="en-MY" dirty="0"/>
            </a:p>
          </p:txBody>
        </p:sp>
        <p:sp>
          <p:nvSpPr>
            <p:cNvPr id="49" name="Rectangle 48"/>
            <p:cNvSpPr/>
            <p:nvPr/>
          </p:nvSpPr>
          <p:spPr>
            <a:xfrm>
              <a:off x="7396549" y="1844824"/>
              <a:ext cx="1483981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Tetapan</a:t>
              </a:r>
              <a:endParaRPr lang="en-MY" dirty="0"/>
            </a:p>
          </p:txBody>
        </p:sp>
        <p:sp>
          <p:nvSpPr>
            <p:cNvPr id="50" name="Rectangle 49"/>
            <p:cNvSpPr/>
            <p:nvPr/>
          </p:nvSpPr>
          <p:spPr>
            <a:xfrm>
              <a:off x="4804939" y="1847200"/>
              <a:ext cx="1464230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Pemindahan</a:t>
              </a:r>
              <a:endParaRPr lang="en-MY" dirty="0"/>
            </a:p>
          </p:txBody>
        </p:sp>
        <p:sp>
          <p:nvSpPr>
            <p:cNvPr id="51" name="Rectangle 50"/>
            <p:cNvSpPr/>
            <p:nvPr/>
          </p:nvSpPr>
          <p:spPr>
            <a:xfrm>
              <a:off x="1907704" y="1844824"/>
              <a:ext cx="1258622" cy="432048"/>
            </a:xfrm>
            <a:prstGeom prst="rect">
              <a:avLst/>
            </a:prstGeom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Kos </a:t>
              </a:r>
              <a:r>
                <a:rPr lang="en-US" dirty="0" err="1" smtClean="0"/>
                <a:t>Jualan</a:t>
              </a:r>
              <a:endParaRPr lang="en-MY" dirty="0"/>
            </a:p>
          </p:txBody>
        </p:sp>
      </p:grpSp>
      <p:sp>
        <p:nvSpPr>
          <p:cNvPr id="31" name="Rounded Rectangle 30"/>
          <p:cNvSpPr/>
          <p:nvPr/>
        </p:nvSpPr>
        <p:spPr>
          <a:xfrm>
            <a:off x="7241308" y="3573016"/>
            <a:ext cx="518821" cy="25132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/>
              <a:t>-</a:t>
            </a:r>
            <a:endParaRPr lang="en-MY" sz="1100" dirty="0"/>
          </a:p>
        </p:txBody>
      </p:sp>
      <p:sp>
        <p:nvSpPr>
          <p:cNvPr id="32" name="Rounded Rectangle 31"/>
          <p:cNvSpPr/>
          <p:nvPr/>
        </p:nvSpPr>
        <p:spPr>
          <a:xfrm>
            <a:off x="7865187" y="3573436"/>
            <a:ext cx="451229" cy="25667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P</a:t>
            </a:r>
            <a:endParaRPr lang="en-MY" sz="1100" dirty="0"/>
          </a:p>
        </p:txBody>
      </p:sp>
      <p:sp>
        <p:nvSpPr>
          <p:cNvPr id="33" name="Rounded Rectangle 32"/>
          <p:cNvSpPr/>
          <p:nvPr/>
        </p:nvSpPr>
        <p:spPr>
          <a:xfrm>
            <a:off x="6683672" y="3573016"/>
            <a:ext cx="444606" cy="25667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/>
              <a:t>+</a:t>
            </a:r>
            <a:endParaRPr lang="en-MY" sz="1100" dirty="0"/>
          </a:p>
        </p:txBody>
      </p:sp>
      <p:graphicFrame>
        <p:nvGraphicFramePr>
          <p:cNvPr id="34" name="Table 3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75965064"/>
              </p:ext>
            </p:extLst>
          </p:nvPr>
        </p:nvGraphicFramePr>
        <p:xfrm>
          <a:off x="467544" y="3889856"/>
          <a:ext cx="7848872" cy="227544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86650"/>
                <a:gridCol w="1137878"/>
                <a:gridCol w="1703864"/>
                <a:gridCol w="2304256"/>
                <a:gridCol w="936104"/>
                <a:gridCol w="108012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No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Date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Form No.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Amount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Print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</a:tr>
              <a:tr h="421248"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MY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5" name="Rectangle 34"/>
          <p:cNvSpPr/>
          <p:nvPr/>
        </p:nvSpPr>
        <p:spPr>
          <a:xfrm>
            <a:off x="7668344" y="4027297"/>
            <a:ext cx="144016" cy="1440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36" name="Rectangle 35"/>
          <p:cNvSpPr/>
          <p:nvPr/>
        </p:nvSpPr>
        <p:spPr>
          <a:xfrm>
            <a:off x="7668344" y="4487520"/>
            <a:ext cx="144016" cy="1440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52" name="Rectangle 51"/>
          <p:cNvSpPr/>
          <p:nvPr/>
        </p:nvSpPr>
        <p:spPr>
          <a:xfrm>
            <a:off x="7663880" y="4847560"/>
            <a:ext cx="144016" cy="1440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53" name="Rectangle 52"/>
          <p:cNvSpPr/>
          <p:nvPr/>
        </p:nvSpPr>
        <p:spPr>
          <a:xfrm>
            <a:off x="7663880" y="5207600"/>
            <a:ext cx="144016" cy="1440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54" name="Rectangle 53"/>
          <p:cNvSpPr/>
          <p:nvPr/>
        </p:nvSpPr>
        <p:spPr>
          <a:xfrm>
            <a:off x="7668344" y="5589240"/>
            <a:ext cx="144016" cy="1440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55" name="Rectangle 54"/>
          <p:cNvSpPr/>
          <p:nvPr/>
        </p:nvSpPr>
        <p:spPr>
          <a:xfrm>
            <a:off x="7663880" y="5949280"/>
            <a:ext cx="144016" cy="1440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56" name="Rounded Rectangle 55"/>
          <p:cNvSpPr/>
          <p:nvPr/>
        </p:nvSpPr>
        <p:spPr>
          <a:xfrm>
            <a:off x="2051382" y="3068960"/>
            <a:ext cx="1656522" cy="36933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57" name="TextBox 56"/>
          <p:cNvSpPr txBox="1"/>
          <p:nvPr/>
        </p:nvSpPr>
        <p:spPr>
          <a:xfrm>
            <a:off x="539552" y="3068960"/>
            <a:ext cx="28918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Date from       :    01/02/2016</a:t>
            </a:r>
            <a:endParaRPr lang="en-MY" dirty="0"/>
          </a:p>
        </p:txBody>
      </p:sp>
      <p:sp>
        <p:nvSpPr>
          <p:cNvPr id="58" name="Isosceles Triangle 57"/>
          <p:cNvSpPr/>
          <p:nvPr/>
        </p:nvSpPr>
        <p:spPr>
          <a:xfrm rot="10800000">
            <a:off x="3486169" y="3145614"/>
            <a:ext cx="216024" cy="216024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59" name="Rounded Rectangle 58"/>
          <p:cNvSpPr/>
          <p:nvPr/>
        </p:nvSpPr>
        <p:spPr>
          <a:xfrm>
            <a:off x="5375401" y="3069682"/>
            <a:ext cx="1656522" cy="36933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60" name="TextBox 59"/>
          <p:cNvSpPr txBox="1"/>
          <p:nvPr/>
        </p:nvSpPr>
        <p:spPr>
          <a:xfrm>
            <a:off x="3863571" y="3069682"/>
            <a:ext cx="28997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Date to            :    01/02/2016</a:t>
            </a:r>
            <a:endParaRPr lang="en-MY" dirty="0"/>
          </a:p>
        </p:txBody>
      </p:sp>
      <p:sp>
        <p:nvSpPr>
          <p:cNvPr id="61" name="Isosceles Triangle 60"/>
          <p:cNvSpPr/>
          <p:nvPr/>
        </p:nvSpPr>
        <p:spPr>
          <a:xfrm rot="10800000">
            <a:off x="6810188" y="3146336"/>
            <a:ext cx="216024" cy="216024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62" name="Action Button: Home 61">
            <a:hlinkClick r:id="" action="ppaction://hlinkshowjump?jump=firstslide" highlightClick="1"/>
          </p:cNvPr>
          <p:cNvSpPr/>
          <p:nvPr/>
        </p:nvSpPr>
        <p:spPr>
          <a:xfrm>
            <a:off x="6632339" y="4365104"/>
            <a:ext cx="243917" cy="266432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63" name="Action Button: Home 62">
            <a:hlinkClick r:id="" action="ppaction://hlinkshowjump?jump=firstslide" highlightClick="1"/>
          </p:cNvPr>
          <p:cNvSpPr/>
          <p:nvPr/>
        </p:nvSpPr>
        <p:spPr>
          <a:xfrm>
            <a:off x="6632338" y="4714344"/>
            <a:ext cx="243917" cy="266432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64" name="Action Button: Home 63">
            <a:hlinkClick r:id="" action="ppaction://hlinkshowjump?jump=firstslide" highlightClick="1"/>
          </p:cNvPr>
          <p:cNvSpPr/>
          <p:nvPr/>
        </p:nvSpPr>
        <p:spPr>
          <a:xfrm>
            <a:off x="6625442" y="5146392"/>
            <a:ext cx="243917" cy="266432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65" name="Action Button: Home 64">
            <a:hlinkClick r:id="" action="ppaction://hlinkshowjump?jump=firstslide" highlightClick="1"/>
          </p:cNvPr>
          <p:cNvSpPr/>
          <p:nvPr/>
        </p:nvSpPr>
        <p:spPr>
          <a:xfrm>
            <a:off x="6618546" y="5528032"/>
            <a:ext cx="243917" cy="266432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66" name="Action Button: Home 65">
            <a:hlinkClick r:id="" action="ppaction://hlinkshowjump?jump=firstslide" highlightClick="1"/>
          </p:cNvPr>
          <p:cNvSpPr/>
          <p:nvPr/>
        </p:nvSpPr>
        <p:spPr>
          <a:xfrm>
            <a:off x="6618545" y="5846378"/>
            <a:ext cx="243917" cy="266432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67" name="Line Callout 1 66"/>
          <p:cNvSpPr/>
          <p:nvPr/>
        </p:nvSpPr>
        <p:spPr>
          <a:xfrm>
            <a:off x="7824918" y="5001254"/>
            <a:ext cx="936104" cy="676247"/>
          </a:xfrm>
          <a:prstGeom prst="borderCallout1">
            <a:avLst>
              <a:gd name="adj1" fmla="val 47004"/>
              <a:gd name="adj2" fmla="val -2501"/>
              <a:gd name="adj3" fmla="val 162953"/>
              <a:gd name="adj4" fmla="val -89361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Print detail</a:t>
            </a:r>
            <a:endParaRPr lang="en-MY" dirty="0"/>
          </a:p>
        </p:txBody>
      </p:sp>
      <p:sp>
        <p:nvSpPr>
          <p:cNvPr id="68" name="Rounded Rectangle 67"/>
          <p:cNvSpPr/>
          <p:nvPr/>
        </p:nvSpPr>
        <p:spPr>
          <a:xfrm>
            <a:off x="7380312" y="3100544"/>
            <a:ext cx="912658" cy="33846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Submit</a:t>
            </a:r>
            <a:endParaRPr lang="en-MY" sz="1100" dirty="0"/>
          </a:p>
        </p:txBody>
      </p:sp>
    </p:spTree>
    <p:extLst>
      <p:ext uri="{BB962C8B-B14F-4D97-AF65-F5344CB8AC3E}">
        <p14:creationId xmlns:p14="http://schemas.microsoft.com/office/powerpoint/2010/main" val="6212469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ounded Rectangle 27"/>
          <p:cNvSpPr/>
          <p:nvPr/>
        </p:nvSpPr>
        <p:spPr>
          <a:xfrm>
            <a:off x="2037345" y="3296067"/>
            <a:ext cx="1656522" cy="36933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29" name="Isosceles Triangle 28"/>
          <p:cNvSpPr/>
          <p:nvPr/>
        </p:nvSpPr>
        <p:spPr>
          <a:xfrm rot="10800000">
            <a:off x="3472132" y="3372721"/>
            <a:ext cx="216024" cy="216024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26" name="Rounded Rectangle 25"/>
          <p:cNvSpPr/>
          <p:nvPr/>
        </p:nvSpPr>
        <p:spPr>
          <a:xfrm>
            <a:off x="1998669" y="2780928"/>
            <a:ext cx="1656522" cy="36933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15" name="Rounded Rectangle 14"/>
          <p:cNvSpPr/>
          <p:nvPr/>
        </p:nvSpPr>
        <p:spPr>
          <a:xfrm>
            <a:off x="6588562" y="2780928"/>
            <a:ext cx="1656522" cy="36933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Kos </a:t>
            </a:r>
            <a:r>
              <a:rPr lang="en-US" dirty="0" err="1" smtClean="0"/>
              <a:t>Jualan</a:t>
            </a:r>
            <a:r>
              <a:rPr lang="en-US" dirty="0" smtClean="0"/>
              <a:t>(S1)</a:t>
            </a:r>
            <a:endParaRPr lang="en-MY" dirty="0"/>
          </a:p>
        </p:txBody>
      </p:sp>
      <p:sp>
        <p:nvSpPr>
          <p:cNvPr id="3" name="TextBox 2"/>
          <p:cNvSpPr txBox="1"/>
          <p:nvPr/>
        </p:nvSpPr>
        <p:spPr>
          <a:xfrm>
            <a:off x="611560" y="2780928"/>
            <a:ext cx="26673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Tarikh</a:t>
            </a:r>
            <a:r>
              <a:rPr lang="en-US" dirty="0" smtClean="0"/>
              <a:t>             : 01/01/2016</a:t>
            </a:r>
            <a:endParaRPr lang="en-MY" dirty="0"/>
          </a:p>
        </p:txBody>
      </p:sp>
      <p:sp>
        <p:nvSpPr>
          <p:cNvPr id="9" name="TextBox 8"/>
          <p:cNvSpPr txBox="1"/>
          <p:nvPr/>
        </p:nvSpPr>
        <p:spPr>
          <a:xfrm>
            <a:off x="611560" y="3296067"/>
            <a:ext cx="21873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Pembayaran</a:t>
            </a:r>
            <a:r>
              <a:rPr lang="en-US" dirty="0" smtClean="0"/>
              <a:t>: </a:t>
            </a:r>
            <a:r>
              <a:rPr lang="en-US" dirty="0"/>
              <a:t> </a:t>
            </a:r>
            <a:r>
              <a:rPr lang="en-US" dirty="0" smtClean="0"/>
              <a:t>    Bank</a:t>
            </a:r>
            <a:endParaRPr lang="en-MY" dirty="0"/>
          </a:p>
        </p:txBody>
      </p:sp>
      <p:sp>
        <p:nvSpPr>
          <p:cNvPr id="12" name="TextBox 11"/>
          <p:cNvSpPr txBox="1"/>
          <p:nvPr/>
        </p:nvSpPr>
        <p:spPr>
          <a:xfrm>
            <a:off x="5733739" y="5867980"/>
            <a:ext cx="12472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Grand total</a:t>
            </a:r>
            <a:endParaRPr lang="en-MY" dirty="0"/>
          </a:p>
        </p:txBody>
      </p:sp>
      <p:sp>
        <p:nvSpPr>
          <p:cNvPr id="18" name="TextBox 17"/>
          <p:cNvSpPr txBox="1"/>
          <p:nvPr/>
        </p:nvSpPr>
        <p:spPr>
          <a:xfrm>
            <a:off x="5483590" y="2780928"/>
            <a:ext cx="27007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Form No. : Auto-generated</a:t>
            </a:r>
            <a:endParaRPr lang="en-MY" dirty="0"/>
          </a:p>
        </p:txBody>
      </p:sp>
      <p:sp>
        <p:nvSpPr>
          <p:cNvPr id="19" name="TextBox 18"/>
          <p:cNvSpPr txBox="1"/>
          <p:nvPr/>
        </p:nvSpPr>
        <p:spPr>
          <a:xfrm>
            <a:off x="7560953" y="5867980"/>
            <a:ext cx="10021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1,000.00</a:t>
            </a:r>
            <a:endParaRPr lang="en-MY" dirty="0"/>
          </a:p>
        </p:txBody>
      </p:sp>
      <p:sp>
        <p:nvSpPr>
          <p:cNvPr id="27" name="Isosceles Triangle 26"/>
          <p:cNvSpPr/>
          <p:nvPr/>
        </p:nvSpPr>
        <p:spPr>
          <a:xfrm rot="10800000">
            <a:off x="3433456" y="2857582"/>
            <a:ext cx="216024" cy="216024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35" name="Rounded Rectangle 34"/>
          <p:cNvSpPr/>
          <p:nvPr/>
        </p:nvSpPr>
        <p:spPr>
          <a:xfrm>
            <a:off x="6478534" y="3296067"/>
            <a:ext cx="1779194" cy="369332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36" name="TextBox 35"/>
          <p:cNvSpPr txBox="1"/>
          <p:nvPr/>
        </p:nvSpPr>
        <p:spPr>
          <a:xfrm>
            <a:off x="4753786" y="3306922"/>
            <a:ext cx="30793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Jenis</a:t>
            </a:r>
            <a:r>
              <a:rPr lang="en-US" dirty="0" smtClean="0"/>
              <a:t> Kos </a:t>
            </a:r>
            <a:r>
              <a:rPr lang="en-US" dirty="0" err="1" smtClean="0"/>
              <a:t>Jualan</a:t>
            </a:r>
            <a:r>
              <a:rPr lang="en-US" dirty="0" smtClean="0"/>
              <a:t> :   Kos </a:t>
            </a:r>
            <a:r>
              <a:rPr lang="en-US" dirty="0" err="1" smtClean="0"/>
              <a:t>Jualan</a:t>
            </a:r>
            <a:r>
              <a:rPr lang="en-US" dirty="0" smtClean="0"/>
              <a:t> 1</a:t>
            </a:r>
            <a:endParaRPr lang="en-MY" dirty="0"/>
          </a:p>
        </p:txBody>
      </p:sp>
      <p:grpSp>
        <p:nvGrpSpPr>
          <p:cNvPr id="37" name="Group 36"/>
          <p:cNvGrpSpPr/>
          <p:nvPr/>
        </p:nvGrpSpPr>
        <p:grpSpPr>
          <a:xfrm>
            <a:off x="395536" y="1844824"/>
            <a:ext cx="8484994" cy="434424"/>
            <a:chOff x="395536" y="1844824"/>
            <a:chExt cx="8484994" cy="434424"/>
          </a:xfrm>
        </p:grpSpPr>
        <p:sp>
          <p:nvSpPr>
            <p:cNvPr id="38" name="Rectangle 37"/>
            <p:cNvSpPr/>
            <p:nvPr/>
          </p:nvSpPr>
          <p:spPr>
            <a:xfrm>
              <a:off x="395536" y="1844824"/>
              <a:ext cx="1549690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Hasil</a:t>
              </a:r>
              <a:r>
                <a:rPr lang="en-US" dirty="0" smtClean="0"/>
                <a:t> </a:t>
              </a:r>
              <a:r>
                <a:rPr lang="en-US" dirty="0" err="1" smtClean="0"/>
                <a:t>Jualan</a:t>
              </a:r>
              <a:endParaRPr lang="en-MY" dirty="0"/>
            </a:p>
          </p:txBody>
        </p:sp>
        <p:sp>
          <p:nvSpPr>
            <p:cNvPr id="39" name="Rectangle 38"/>
            <p:cNvSpPr/>
            <p:nvPr/>
          </p:nvSpPr>
          <p:spPr>
            <a:xfrm>
              <a:off x="3131840" y="1847200"/>
              <a:ext cx="1696002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/>
                <a:t>Perbelanjaan</a:t>
              </a:r>
              <a:endParaRPr lang="en-MY" dirty="0"/>
            </a:p>
          </p:txBody>
        </p:sp>
        <p:sp>
          <p:nvSpPr>
            <p:cNvPr id="40" name="Rectangle 39"/>
            <p:cNvSpPr/>
            <p:nvPr/>
          </p:nvSpPr>
          <p:spPr>
            <a:xfrm>
              <a:off x="6269169" y="1844824"/>
              <a:ext cx="1111143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Laporan</a:t>
              </a:r>
              <a:endParaRPr lang="en-MY" dirty="0"/>
            </a:p>
          </p:txBody>
        </p:sp>
        <p:sp>
          <p:nvSpPr>
            <p:cNvPr id="41" name="Rectangle 40"/>
            <p:cNvSpPr/>
            <p:nvPr/>
          </p:nvSpPr>
          <p:spPr>
            <a:xfrm>
              <a:off x="7396549" y="1844824"/>
              <a:ext cx="1483981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Tetapan</a:t>
              </a:r>
              <a:endParaRPr lang="en-MY" dirty="0"/>
            </a:p>
          </p:txBody>
        </p:sp>
        <p:sp>
          <p:nvSpPr>
            <p:cNvPr id="42" name="Rectangle 41"/>
            <p:cNvSpPr/>
            <p:nvPr/>
          </p:nvSpPr>
          <p:spPr>
            <a:xfrm>
              <a:off x="4804939" y="1847200"/>
              <a:ext cx="1464230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Pemindahan</a:t>
              </a:r>
              <a:endParaRPr lang="en-MY" dirty="0"/>
            </a:p>
          </p:txBody>
        </p:sp>
        <p:sp>
          <p:nvSpPr>
            <p:cNvPr id="43" name="Rectangle 42"/>
            <p:cNvSpPr/>
            <p:nvPr/>
          </p:nvSpPr>
          <p:spPr>
            <a:xfrm>
              <a:off x="1907704" y="1844824"/>
              <a:ext cx="1258622" cy="432048"/>
            </a:xfrm>
            <a:prstGeom prst="rect">
              <a:avLst/>
            </a:prstGeom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Kos </a:t>
              </a:r>
              <a:r>
                <a:rPr lang="en-US" dirty="0" err="1" smtClean="0"/>
                <a:t>Jualan</a:t>
              </a:r>
              <a:endParaRPr lang="en-MY" dirty="0"/>
            </a:p>
          </p:txBody>
        </p:sp>
      </p:grpSp>
      <p:graphicFrame>
        <p:nvGraphicFramePr>
          <p:cNvPr id="65" name="Table 6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92874536"/>
              </p:ext>
            </p:extLst>
          </p:nvPr>
        </p:nvGraphicFramePr>
        <p:xfrm>
          <a:off x="564559" y="4258643"/>
          <a:ext cx="8259619" cy="150215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76811"/>
                <a:gridCol w="5197266"/>
                <a:gridCol w="1158635"/>
                <a:gridCol w="926907"/>
              </a:tblGrid>
              <a:tr h="394493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No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Butiran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Jumlah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</a:tr>
              <a:tr h="376138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Tudung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neelofa</a:t>
                      </a:r>
                      <a:r>
                        <a:rPr lang="en-US" baseline="0" dirty="0" smtClean="0"/>
                        <a:t> 3 bundles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300.00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MY" dirty="0"/>
                    </a:p>
                  </a:txBody>
                  <a:tcPr/>
                </a:tc>
              </a:tr>
              <a:tr h="339693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Tudung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Bawal</a:t>
                      </a:r>
                      <a:r>
                        <a:rPr lang="en-US" baseline="0" dirty="0" smtClean="0"/>
                        <a:t> 2 bundles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400.00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MY" dirty="0"/>
                    </a:p>
                  </a:txBody>
                  <a:tcPr/>
                </a:tc>
              </a:tr>
              <a:tr h="339693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Tudung</a:t>
                      </a:r>
                      <a:r>
                        <a:rPr lang="en-US" baseline="0" dirty="0" smtClean="0"/>
                        <a:t> half month 1 bundles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300.00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MY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6" name="Rounded Rectangle 65"/>
          <p:cNvSpPr/>
          <p:nvPr/>
        </p:nvSpPr>
        <p:spPr>
          <a:xfrm>
            <a:off x="7771812" y="3927232"/>
            <a:ext cx="518821" cy="25132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/>
              <a:t>-</a:t>
            </a:r>
            <a:endParaRPr lang="en-MY" sz="1100" dirty="0"/>
          </a:p>
        </p:txBody>
      </p:sp>
      <p:sp>
        <p:nvSpPr>
          <p:cNvPr id="67" name="Rounded Rectangle 66"/>
          <p:cNvSpPr/>
          <p:nvPr/>
        </p:nvSpPr>
        <p:spPr>
          <a:xfrm>
            <a:off x="8369243" y="3921883"/>
            <a:ext cx="451229" cy="25667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P</a:t>
            </a:r>
            <a:endParaRPr lang="en-MY" sz="1100" dirty="0"/>
          </a:p>
        </p:txBody>
      </p:sp>
      <p:sp>
        <p:nvSpPr>
          <p:cNvPr id="68" name="Rounded Rectangle 67"/>
          <p:cNvSpPr/>
          <p:nvPr/>
        </p:nvSpPr>
        <p:spPr>
          <a:xfrm>
            <a:off x="7152277" y="3933056"/>
            <a:ext cx="444606" cy="25667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/>
              <a:t>+</a:t>
            </a:r>
            <a:endParaRPr lang="en-MY" sz="1100" dirty="0"/>
          </a:p>
        </p:txBody>
      </p:sp>
      <p:sp>
        <p:nvSpPr>
          <p:cNvPr id="69" name="Rectangle 68"/>
          <p:cNvSpPr/>
          <p:nvPr/>
        </p:nvSpPr>
        <p:spPr>
          <a:xfrm>
            <a:off x="8316416" y="4797152"/>
            <a:ext cx="144016" cy="1440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70" name="Rectangle 69"/>
          <p:cNvSpPr/>
          <p:nvPr/>
        </p:nvSpPr>
        <p:spPr>
          <a:xfrm>
            <a:off x="8311952" y="5157192"/>
            <a:ext cx="144016" cy="1440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71" name="Rectangle 70"/>
          <p:cNvSpPr/>
          <p:nvPr/>
        </p:nvSpPr>
        <p:spPr>
          <a:xfrm>
            <a:off x="8311952" y="5517232"/>
            <a:ext cx="144016" cy="1440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72" name="Rectangle 71"/>
          <p:cNvSpPr/>
          <p:nvPr/>
        </p:nvSpPr>
        <p:spPr>
          <a:xfrm>
            <a:off x="8311952" y="4365104"/>
            <a:ext cx="144016" cy="1440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73" name="Rounded Rectangle 72"/>
          <p:cNvSpPr/>
          <p:nvPr/>
        </p:nvSpPr>
        <p:spPr>
          <a:xfrm>
            <a:off x="7767813" y="6418035"/>
            <a:ext cx="1056365" cy="25132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Save</a:t>
            </a:r>
            <a:endParaRPr lang="en-MY" sz="1100" dirty="0"/>
          </a:p>
        </p:txBody>
      </p:sp>
    </p:spTree>
    <p:extLst>
      <p:ext uri="{BB962C8B-B14F-4D97-AF65-F5344CB8AC3E}">
        <p14:creationId xmlns:p14="http://schemas.microsoft.com/office/powerpoint/2010/main" val="33983361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1979712" y="260648"/>
            <a:ext cx="4824536" cy="6480720"/>
          </a:xfrm>
          <a:prstGeom prst="rect">
            <a:avLst/>
          </a:prstGeom>
          <a:ln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 dirty="0"/>
          </a:p>
        </p:txBody>
      </p:sp>
      <p:sp>
        <p:nvSpPr>
          <p:cNvPr id="5" name="Rounded Rectangle 4"/>
          <p:cNvSpPr/>
          <p:nvPr/>
        </p:nvSpPr>
        <p:spPr>
          <a:xfrm>
            <a:off x="2843808" y="2060848"/>
            <a:ext cx="3096344" cy="64807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 dirty="0"/>
          </a:p>
        </p:txBody>
      </p:sp>
      <p:sp>
        <p:nvSpPr>
          <p:cNvPr id="6" name="Rounded Rectangle 5"/>
          <p:cNvSpPr/>
          <p:nvPr/>
        </p:nvSpPr>
        <p:spPr>
          <a:xfrm>
            <a:off x="2841861" y="3609020"/>
            <a:ext cx="3096344" cy="64807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8" name="TextBox 7"/>
          <p:cNvSpPr txBox="1"/>
          <p:nvPr/>
        </p:nvSpPr>
        <p:spPr>
          <a:xfrm>
            <a:off x="2810292" y="1484784"/>
            <a:ext cx="12576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Description</a:t>
            </a:r>
            <a:endParaRPr lang="en-MY" dirty="0"/>
          </a:p>
        </p:txBody>
      </p:sp>
      <p:sp>
        <p:nvSpPr>
          <p:cNvPr id="9" name="TextBox 8"/>
          <p:cNvSpPr txBox="1"/>
          <p:nvPr/>
        </p:nvSpPr>
        <p:spPr>
          <a:xfrm>
            <a:off x="2845112" y="3068960"/>
            <a:ext cx="9423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Amount</a:t>
            </a:r>
            <a:endParaRPr lang="en-MY" dirty="0"/>
          </a:p>
        </p:txBody>
      </p:sp>
      <p:sp>
        <p:nvSpPr>
          <p:cNvPr id="10" name="Rounded Rectangle 9"/>
          <p:cNvSpPr/>
          <p:nvPr/>
        </p:nvSpPr>
        <p:spPr>
          <a:xfrm>
            <a:off x="4277896" y="5373216"/>
            <a:ext cx="1086192" cy="28803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Add &amp; update</a:t>
            </a:r>
            <a:endParaRPr lang="en-MY" sz="1100" dirty="0"/>
          </a:p>
        </p:txBody>
      </p:sp>
      <p:sp>
        <p:nvSpPr>
          <p:cNvPr id="12" name="TextBox 11"/>
          <p:cNvSpPr txBox="1"/>
          <p:nvPr/>
        </p:nvSpPr>
        <p:spPr>
          <a:xfrm>
            <a:off x="3093639" y="534550"/>
            <a:ext cx="19486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Cost of Goods Sold</a:t>
            </a:r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34867810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Rounded Rectangle 35"/>
          <p:cNvSpPr/>
          <p:nvPr/>
        </p:nvSpPr>
        <p:spPr>
          <a:xfrm>
            <a:off x="5320877" y="2596262"/>
            <a:ext cx="1008112" cy="36933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30" name="Rounded Rectangle 29"/>
          <p:cNvSpPr/>
          <p:nvPr/>
        </p:nvSpPr>
        <p:spPr>
          <a:xfrm>
            <a:off x="5364088" y="3112553"/>
            <a:ext cx="1008112" cy="36933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26" name="Rounded Rectangle 25"/>
          <p:cNvSpPr/>
          <p:nvPr/>
        </p:nvSpPr>
        <p:spPr>
          <a:xfrm>
            <a:off x="1998668" y="3644311"/>
            <a:ext cx="1656522" cy="369332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JL_Kos</a:t>
            </a:r>
            <a:r>
              <a:rPr lang="en-US" dirty="0" smtClean="0"/>
              <a:t> </a:t>
            </a:r>
            <a:r>
              <a:rPr lang="en-US" dirty="0" err="1" smtClean="0"/>
              <a:t>Jualan</a:t>
            </a:r>
            <a:r>
              <a:rPr lang="en-US" dirty="0" smtClean="0"/>
              <a:t>(S1) </a:t>
            </a:r>
            <a:endParaRPr lang="en-MY" dirty="0"/>
          </a:p>
        </p:txBody>
      </p:sp>
      <p:sp>
        <p:nvSpPr>
          <p:cNvPr id="3" name="TextBox 2"/>
          <p:cNvSpPr txBox="1"/>
          <p:nvPr/>
        </p:nvSpPr>
        <p:spPr>
          <a:xfrm>
            <a:off x="611559" y="3644311"/>
            <a:ext cx="26673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Tarikh</a:t>
            </a:r>
            <a:r>
              <a:rPr lang="en-US" dirty="0" smtClean="0"/>
              <a:t>             : 01/01/2016</a:t>
            </a:r>
            <a:endParaRPr lang="en-MY" dirty="0"/>
          </a:p>
        </p:txBody>
      </p:sp>
      <p:sp>
        <p:nvSpPr>
          <p:cNvPr id="9" name="TextBox 8"/>
          <p:cNvSpPr txBox="1"/>
          <p:nvPr/>
        </p:nvSpPr>
        <p:spPr>
          <a:xfrm>
            <a:off x="611560" y="3111401"/>
            <a:ext cx="28491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Butiran</a:t>
            </a:r>
            <a:r>
              <a:rPr lang="en-US" dirty="0" smtClean="0"/>
              <a:t>           :  </a:t>
            </a:r>
            <a:r>
              <a:rPr lang="en-US" dirty="0" err="1" smtClean="0"/>
              <a:t>Perbelanjaan</a:t>
            </a:r>
            <a:endParaRPr lang="en-MY" dirty="0"/>
          </a:p>
        </p:txBody>
      </p:sp>
      <p:sp>
        <p:nvSpPr>
          <p:cNvPr id="10" name="TextBox 9"/>
          <p:cNvSpPr txBox="1"/>
          <p:nvPr/>
        </p:nvSpPr>
        <p:spPr>
          <a:xfrm>
            <a:off x="4013719" y="3128809"/>
            <a:ext cx="29546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Total Credit :   1,000.00	</a:t>
            </a:r>
            <a:endParaRPr lang="en-MY" dirty="0"/>
          </a:p>
        </p:txBody>
      </p:sp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4797245"/>
              </p:ext>
            </p:extLst>
          </p:nvPr>
        </p:nvGraphicFramePr>
        <p:xfrm>
          <a:off x="539552" y="4149080"/>
          <a:ext cx="8183906" cy="235547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35233"/>
                <a:gridCol w="3168352"/>
                <a:gridCol w="1512168"/>
                <a:gridCol w="1368153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400" baseline="0" dirty="0" smtClean="0"/>
                        <a:t>Account Number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 smtClean="0"/>
                        <a:t>Butiran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Amount</a:t>
                      </a:r>
                    </a:p>
                    <a:p>
                      <a:pPr algn="ctr"/>
                      <a:r>
                        <a:rPr lang="en-US" sz="1400" dirty="0" smtClean="0"/>
                        <a:t>(Debit)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Amount</a:t>
                      </a:r>
                    </a:p>
                    <a:p>
                      <a:pPr algn="ctr"/>
                      <a:r>
                        <a:rPr lang="en-US" sz="1400" dirty="0" smtClean="0"/>
                        <a:t>(Credit)</a:t>
                      </a:r>
                      <a:endParaRPr lang="en-MY" sz="1400" dirty="0"/>
                    </a:p>
                  </a:txBody>
                  <a:tcPr/>
                </a:tc>
              </a:tr>
              <a:tr h="308381">
                <a:tc>
                  <a:txBody>
                    <a:bodyPr/>
                    <a:lstStyle/>
                    <a:p>
                      <a:pPr algn="l"/>
                      <a:r>
                        <a:rPr lang="en-US" sz="1400" dirty="0" smtClean="0"/>
                        <a:t>2200-100-00 Bank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err="1" smtClean="0"/>
                        <a:t>Tudung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neelofa</a:t>
                      </a:r>
                      <a:r>
                        <a:rPr lang="en-US" sz="1400" baseline="0" dirty="0" smtClean="0"/>
                        <a:t> 2 bundles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00.00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200.00</a:t>
                      </a:r>
                      <a:endParaRPr lang="en-MY" sz="1400" dirty="0"/>
                    </a:p>
                  </a:txBody>
                  <a:tcPr/>
                </a:tc>
              </a:tr>
              <a:tr h="288032">
                <a:tc>
                  <a:txBody>
                    <a:bodyPr/>
                    <a:lstStyle/>
                    <a:p>
                      <a:pPr algn="l"/>
                      <a:r>
                        <a:rPr lang="en-US" sz="1400" dirty="0" smtClean="0"/>
                        <a:t>5000-000-00</a:t>
                      </a:r>
                      <a:r>
                        <a:rPr lang="en-US" sz="1400" baseline="0" dirty="0" smtClean="0"/>
                        <a:t> Kos </a:t>
                      </a:r>
                      <a:r>
                        <a:rPr lang="en-US" sz="1400" dirty="0" err="1" smtClean="0"/>
                        <a:t>Jualan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err="1" smtClean="0"/>
                        <a:t>Tudung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neelofa</a:t>
                      </a:r>
                      <a:r>
                        <a:rPr lang="en-US" sz="1400" baseline="0" dirty="0" smtClean="0"/>
                        <a:t> 2 bundles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200.00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00.00</a:t>
                      </a:r>
                      <a:endParaRPr lang="en-MY" sz="1400" dirty="0"/>
                    </a:p>
                  </a:txBody>
                  <a:tcPr/>
                </a:tc>
              </a:tr>
              <a:tr h="271264">
                <a:tc>
                  <a:txBody>
                    <a:bodyPr/>
                    <a:lstStyle/>
                    <a:p>
                      <a:pPr algn="l"/>
                      <a:r>
                        <a:rPr lang="en-US" sz="1400" dirty="0" smtClean="0"/>
                        <a:t>2200-100-00 Bank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err="1" smtClean="0"/>
                        <a:t>Tudung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Bawal</a:t>
                      </a:r>
                      <a:r>
                        <a:rPr lang="en-US" sz="1400" baseline="0" dirty="0" smtClean="0"/>
                        <a:t> 5 bundles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00.00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500.00</a:t>
                      </a:r>
                      <a:endParaRPr lang="en-MY" sz="1400" dirty="0"/>
                    </a:p>
                  </a:txBody>
                  <a:tcPr/>
                </a:tc>
              </a:tr>
              <a:tr h="254496">
                <a:tc>
                  <a:txBody>
                    <a:bodyPr/>
                    <a:lstStyle/>
                    <a:p>
                      <a:pPr algn="l"/>
                      <a:r>
                        <a:rPr lang="en-US" sz="1400" dirty="0" smtClean="0"/>
                        <a:t>5000-000-00</a:t>
                      </a:r>
                      <a:r>
                        <a:rPr lang="en-US" sz="1400" baseline="0" dirty="0" smtClean="0"/>
                        <a:t> Kos </a:t>
                      </a:r>
                      <a:r>
                        <a:rPr lang="en-US" sz="1400" dirty="0" err="1" smtClean="0"/>
                        <a:t>Jualan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err="1" smtClean="0"/>
                        <a:t>Tudung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Bawal</a:t>
                      </a:r>
                      <a:r>
                        <a:rPr lang="en-US" sz="1400" baseline="0" dirty="0" smtClean="0"/>
                        <a:t> 5 bundles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500.00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00.00</a:t>
                      </a:r>
                      <a:endParaRPr lang="en-MY" sz="1400" dirty="0"/>
                    </a:p>
                  </a:txBody>
                  <a:tcPr/>
                </a:tc>
              </a:tr>
              <a:tr h="309736">
                <a:tc>
                  <a:txBody>
                    <a:bodyPr/>
                    <a:lstStyle/>
                    <a:p>
                      <a:pPr algn="l"/>
                      <a:r>
                        <a:rPr lang="en-US" sz="1400" dirty="0" smtClean="0"/>
                        <a:t>2200-100-00 Bank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err="1" smtClean="0"/>
                        <a:t>Tudung</a:t>
                      </a:r>
                      <a:r>
                        <a:rPr lang="en-US" sz="1400" baseline="0" dirty="0" smtClean="0"/>
                        <a:t> half month 3 bundles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00.00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300.00</a:t>
                      </a:r>
                      <a:endParaRPr lang="en-MY" sz="1400" dirty="0"/>
                    </a:p>
                  </a:txBody>
                  <a:tcPr/>
                </a:tc>
              </a:tr>
              <a:tr h="216024">
                <a:tc>
                  <a:txBody>
                    <a:bodyPr/>
                    <a:lstStyle/>
                    <a:p>
                      <a:pPr algn="l"/>
                      <a:r>
                        <a:rPr lang="en-US" sz="1400" dirty="0" smtClean="0"/>
                        <a:t>5000-000-00</a:t>
                      </a:r>
                      <a:r>
                        <a:rPr lang="en-US" sz="1400" baseline="0" dirty="0" smtClean="0"/>
                        <a:t> Kos </a:t>
                      </a:r>
                      <a:r>
                        <a:rPr lang="en-US" sz="1400" dirty="0" err="1" smtClean="0"/>
                        <a:t>Jualan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err="1" smtClean="0"/>
                        <a:t>Tudung</a:t>
                      </a:r>
                      <a:r>
                        <a:rPr lang="en-US" sz="1400" baseline="0" dirty="0" smtClean="0"/>
                        <a:t> half month 3 bundles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300.00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00.00</a:t>
                      </a:r>
                      <a:endParaRPr lang="en-MY" sz="14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8" name="TextBox 17"/>
          <p:cNvSpPr txBox="1"/>
          <p:nvPr/>
        </p:nvSpPr>
        <p:spPr>
          <a:xfrm>
            <a:off x="3923928" y="2596262"/>
            <a:ext cx="23959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Total Debit :     1,000.00</a:t>
            </a:r>
            <a:endParaRPr lang="en-MY" dirty="0"/>
          </a:p>
        </p:txBody>
      </p:sp>
      <p:sp>
        <p:nvSpPr>
          <p:cNvPr id="27" name="Isosceles Triangle 26"/>
          <p:cNvSpPr/>
          <p:nvPr/>
        </p:nvSpPr>
        <p:spPr>
          <a:xfrm rot="10800000">
            <a:off x="3375451" y="3720965"/>
            <a:ext cx="216024" cy="216024"/>
          </a:xfrm>
          <a:prstGeom prst="triangl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35" name="TextBox 34"/>
          <p:cNvSpPr txBox="1"/>
          <p:nvPr/>
        </p:nvSpPr>
        <p:spPr>
          <a:xfrm>
            <a:off x="614483" y="2596262"/>
            <a:ext cx="31790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Journal No.   : AP201602010001</a:t>
            </a:r>
            <a:endParaRPr lang="en-MY" dirty="0"/>
          </a:p>
        </p:txBody>
      </p:sp>
      <p:grpSp>
        <p:nvGrpSpPr>
          <p:cNvPr id="19" name="Group 18"/>
          <p:cNvGrpSpPr/>
          <p:nvPr/>
        </p:nvGrpSpPr>
        <p:grpSpPr>
          <a:xfrm>
            <a:off x="395536" y="1844824"/>
            <a:ext cx="8484994" cy="434424"/>
            <a:chOff x="395536" y="1844824"/>
            <a:chExt cx="8484994" cy="434424"/>
          </a:xfrm>
        </p:grpSpPr>
        <p:sp>
          <p:nvSpPr>
            <p:cNvPr id="20" name="Rectangle 19"/>
            <p:cNvSpPr/>
            <p:nvPr/>
          </p:nvSpPr>
          <p:spPr>
            <a:xfrm>
              <a:off x="395536" y="1844824"/>
              <a:ext cx="1549690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Hasil</a:t>
              </a:r>
              <a:r>
                <a:rPr lang="en-US" dirty="0" smtClean="0"/>
                <a:t> </a:t>
              </a:r>
              <a:r>
                <a:rPr lang="en-US" dirty="0" err="1" smtClean="0"/>
                <a:t>Jualan</a:t>
              </a:r>
              <a:endParaRPr lang="en-MY" dirty="0"/>
            </a:p>
          </p:txBody>
        </p:sp>
        <p:sp>
          <p:nvSpPr>
            <p:cNvPr id="21" name="Rectangle 20"/>
            <p:cNvSpPr/>
            <p:nvPr/>
          </p:nvSpPr>
          <p:spPr>
            <a:xfrm>
              <a:off x="3131840" y="1847200"/>
              <a:ext cx="1696002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/>
                <a:t>Perbelanjaan</a:t>
              </a:r>
              <a:endParaRPr lang="en-MY" dirty="0"/>
            </a:p>
          </p:txBody>
        </p:sp>
        <p:sp>
          <p:nvSpPr>
            <p:cNvPr id="22" name="Rectangle 21"/>
            <p:cNvSpPr/>
            <p:nvPr/>
          </p:nvSpPr>
          <p:spPr>
            <a:xfrm>
              <a:off x="6269169" y="1844824"/>
              <a:ext cx="1111143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Laporan</a:t>
              </a:r>
              <a:endParaRPr lang="en-MY" dirty="0"/>
            </a:p>
          </p:txBody>
        </p:sp>
        <p:sp>
          <p:nvSpPr>
            <p:cNvPr id="23" name="Rectangle 22"/>
            <p:cNvSpPr/>
            <p:nvPr/>
          </p:nvSpPr>
          <p:spPr>
            <a:xfrm>
              <a:off x="7396549" y="1844824"/>
              <a:ext cx="1483981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Tetapan</a:t>
              </a:r>
              <a:endParaRPr lang="en-MY" dirty="0"/>
            </a:p>
          </p:txBody>
        </p:sp>
        <p:sp>
          <p:nvSpPr>
            <p:cNvPr id="24" name="Rectangle 23"/>
            <p:cNvSpPr/>
            <p:nvPr/>
          </p:nvSpPr>
          <p:spPr>
            <a:xfrm>
              <a:off x="4804939" y="1847200"/>
              <a:ext cx="1464230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Pemindahan</a:t>
              </a:r>
              <a:endParaRPr lang="en-MY" dirty="0"/>
            </a:p>
          </p:txBody>
        </p:sp>
        <p:sp>
          <p:nvSpPr>
            <p:cNvPr id="25" name="Rectangle 24"/>
            <p:cNvSpPr/>
            <p:nvPr/>
          </p:nvSpPr>
          <p:spPr>
            <a:xfrm>
              <a:off x="1907704" y="1844824"/>
              <a:ext cx="1258622" cy="432048"/>
            </a:xfrm>
            <a:prstGeom prst="rect">
              <a:avLst/>
            </a:prstGeom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Kos </a:t>
              </a:r>
              <a:r>
                <a:rPr lang="en-US" dirty="0" err="1" smtClean="0"/>
                <a:t>Jualan</a:t>
              </a:r>
              <a:endParaRPr lang="en-MY" dirty="0"/>
            </a:p>
          </p:txBody>
        </p:sp>
      </p:grpSp>
    </p:spTree>
    <p:extLst>
      <p:ext uri="{BB962C8B-B14F-4D97-AF65-F5344CB8AC3E}">
        <p14:creationId xmlns:p14="http://schemas.microsoft.com/office/powerpoint/2010/main" val="23900628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Kos </a:t>
            </a:r>
            <a:r>
              <a:rPr lang="en-US" dirty="0" err="1" smtClean="0"/>
              <a:t>Jualan</a:t>
            </a:r>
            <a:endParaRPr lang="en-MY" dirty="0"/>
          </a:p>
        </p:txBody>
      </p:sp>
      <p:sp>
        <p:nvSpPr>
          <p:cNvPr id="37" name="TextBox 36"/>
          <p:cNvSpPr txBox="1"/>
          <p:nvPr/>
        </p:nvSpPr>
        <p:spPr>
          <a:xfrm>
            <a:off x="611560" y="2492896"/>
            <a:ext cx="19021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Senarai</a:t>
            </a:r>
            <a:r>
              <a:rPr lang="en-US" dirty="0" smtClean="0"/>
              <a:t> Kos </a:t>
            </a:r>
            <a:r>
              <a:rPr lang="en-US" dirty="0" err="1" smtClean="0"/>
              <a:t>Jualan</a:t>
            </a:r>
            <a:endParaRPr lang="en-MY" dirty="0"/>
          </a:p>
        </p:txBody>
      </p:sp>
      <p:grpSp>
        <p:nvGrpSpPr>
          <p:cNvPr id="26" name="Group 25"/>
          <p:cNvGrpSpPr/>
          <p:nvPr/>
        </p:nvGrpSpPr>
        <p:grpSpPr>
          <a:xfrm>
            <a:off x="395536" y="1844824"/>
            <a:ext cx="8484994" cy="434424"/>
            <a:chOff x="395536" y="1844824"/>
            <a:chExt cx="8484994" cy="434424"/>
          </a:xfrm>
        </p:grpSpPr>
        <p:sp>
          <p:nvSpPr>
            <p:cNvPr id="27" name="Rectangle 26"/>
            <p:cNvSpPr/>
            <p:nvPr/>
          </p:nvSpPr>
          <p:spPr>
            <a:xfrm>
              <a:off x="395536" y="1844824"/>
              <a:ext cx="1549690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Hasil</a:t>
              </a:r>
              <a:r>
                <a:rPr lang="en-US" dirty="0" smtClean="0"/>
                <a:t> </a:t>
              </a:r>
              <a:r>
                <a:rPr lang="en-US" dirty="0" err="1" smtClean="0"/>
                <a:t>Jualan</a:t>
              </a:r>
              <a:endParaRPr lang="en-MY" dirty="0"/>
            </a:p>
          </p:txBody>
        </p:sp>
        <p:sp>
          <p:nvSpPr>
            <p:cNvPr id="47" name="Rectangle 46"/>
            <p:cNvSpPr/>
            <p:nvPr/>
          </p:nvSpPr>
          <p:spPr>
            <a:xfrm>
              <a:off x="3131840" y="1847200"/>
              <a:ext cx="1696002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/>
                <a:t>Perbelanjaan</a:t>
              </a:r>
              <a:endParaRPr lang="en-MY" dirty="0"/>
            </a:p>
          </p:txBody>
        </p:sp>
        <p:sp>
          <p:nvSpPr>
            <p:cNvPr id="48" name="Rectangle 47"/>
            <p:cNvSpPr/>
            <p:nvPr/>
          </p:nvSpPr>
          <p:spPr>
            <a:xfrm>
              <a:off x="6269169" y="1844824"/>
              <a:ext cx="1111143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Laporan</a:t>
              </a:r>
              <a:endParaRPr lang="en-MY" dirty="0"/>
            </a:p>
          </p:txBody>
        </p:sp>
        <p:sp>
          <p:nvSpPr>
            <p:cNvPr id="49" name="Rectangle 48"/>
            <p:cNvSpPr/>
            <p:nvPr/>
          </p:nvSpPr>
          <p:spPr>
            <a:xfrm>
              <a:off x="7396549" y="1844824"/>
              <a:ext cx="1483981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Tetapan</a:t>
              </a:r>
              <a:endParaRPr lang="en-MY" dirty="0"/>
            </a:p>
          </p:txBody>
        </p:sp>
        <p:sp>
          <p:nvSpPr>
            <p:cNvPr id="50" name="Rectangle 49"/>
            <p:cNvSpPr/>
            <p:nvPr/>
          </p:nvSpPr>
          <p:spPr>
            <a:xfrm>
              <a:off x="4804939" y="1847200"/>
              <a:ext cx="1464230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Pemindahan</a:t>
              </a:r>
              <a:endParaRPr lang="en-MY" dirty="0"/>
            </a:p>
          </p:txBody>
        </p:sp>
        <p:sp>
          <p:nvSpPr>
            <p:cNvPr id="51" name="Rectangle 50"/>
            <p:cNvSpPr/>
            <p:nvPr/>
          </p:nvSpPr>
          <p:spPr>
            <a:xfrm>
              <a:off x="1907704" y="1844824"/>
              <a:ext cx="1258622" cy="432048"/>
            </a:xfrm>
            <a:prstGeom prst="rect">
              <a:avLst/>
            </a:prstGeom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Kos </a:t>
              </a:r>
              <a:r>
                <a:rPr lang="en-US" dirty="0" err="1" smtClean="0"/>
                <a:t>Jualan</a:t>
              </a:r>
              <a:endParaRPr lang="en-MY" dirty="0"/>
            </a:p>
          </p:txBody>
        </p:sp>
      </p:grpSp>
      <p:sp>
        <p:nvSpPr>
          <p:cNvPr id="31" name="Rounded Rectangle 30"/>
          <p:cNvSpPr/>
          <p:nvPr/>
        </p:nvSpPr>
        <p:spPr>
          <a:xfrm>
            <a:off x="7241308" y="3573016"/>
            <a:ext cx="518821" cy="25132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/>
              <a:t>-</a:t>
            </a:r>
            <a:endParaRPr lang="en-MY" sz="1100" dirty="0"/>
          </a:p>
        </p:txBody>
      </p:sp>
      <p:sp>
        <p:nvSpPr>
          <p:cNvPr id="32" name="Rounded Rectangle 31"/>
          <p:cNvSpPr/>
          <p:nvPr/>
        </p:nvSpPr>
        <p:spPr>
          <a:xfrm>
            <a:off x="7865187" y="3573436"/>
            <a:ext cx="451229" cy="25667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P</a:t>
            </a:r>
            <a:endParaRPr lang="en-MY" sz="1100" dirty="0"/>
          </a:p>
        </p:txBody>
      </p:sp>
      <p:sp>
        <p:nvSpPr>
          <p:cNvPr id="33" name="Rounded Rectangle 32"/>
          <p:cNvSpPr/>
          <p:nvPr/>
        </p:nvSpPr>
        <p:spPr>
          <a:xfrm>
            <a:off x="6683672" y="3573016"/>
            <a:ext cx="444606" cy="25667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/>
              <a:t>+</a:t>
            </a:r>
            <a:endParaRPr lang="en-MY" sz="1100" dirty="0"/>
          </a:p>
        </p:txBody>
      </p:sp>
      <p:graphicFrame>
        <p:nvGraphicFramePr>
          <p:cNvPr id="34" name="Table 3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41627478"/>
              </p:ext>
            </p:extLst>
          </p:nvPr>
        </p:nvGraphicFramePr>
        <p:xfrm>
          <a:off x="467544" y="3889856"/>
          <a:ext cx="7848872" cy="227544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86650"/>
                <a:gridCol w="1689614"/>
                <a:gridCol w="1872208"/>
                <a:gridCol w="1584176"/>
                <a:gridCol w="936104"/>
                <a:gridCol w="108012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No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Date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Form No.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Amount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Print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</a:tr>
              <a:tr h="421248"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01/01/2016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CP00001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1,000.00</a:t>
                      </a:r>
                      <a:endParaRPr lang="en-MY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MY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5" name="Rectangle 34"/>
          <p:cNvSpPr/>
          <p:nvPr/>
        </p:nvSpPr>
        <p:spPr>
          <a:xfrm>
            <a:off x="7668344" y="4027297"/>
            <a:ext cx="144016" cy="1440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36" name="Rectangle 35"/>
          <p:cNvSpPr/>
          <p:nvPr/>
        </p:nvSpPr>
        <p:spPr>
          <a:xfrm>
            <a:off x="7668344" y="4487520"/>
            <a:ext cx="144016" cy="1440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52" name="Rectangle 51"/>
          <p:cNvSpPr/>
          <p:nvPr/>
        </p:nvSpPr>
        <p:spPr>
          <a:xfrm>
            <a:off x="7663880" y="4847560"/>
            <a:ext cx="144016" cy="1440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53" name="Rectangle 52"/>
          <p:cNvSpPr/>
          <p:nvPr/>
        </p:nvSpPr>
        <p:spPr>
          <a:xfrm>
            <a:off x="7663880" y="5207600"/>
            <a:ext cx="144016" cy="1440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54" name="Rectangle 53"/>
          <p:cNvSpPr/>
          <p:nvPr/>
        </p:nvSpPr>
        <p:spPr>
          <a:xfrm>
            <a:off x="7668344" y="5589240"/>
            <a:ext cx="144016" cy="1440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55" name="Rectangle 54"/>
          <p:cNvSpPr/>
          <p:nvPr/>
        </p:nvSpPr>
        <p:spPr>
          <a:xfrm>
            <a:off x="7663880" y="5949280"/>
            <a:ext cx="144016" cy="1440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56" name="Rounded Rectangle 55"/>
          <p:cNvSpPr/>
          <p:nvPr/>
        </p:nvSpPr>
        <p:spPr>
          <a:xfrm>
            <a:off x="2051382" y="3068960"/>
            <a:ext cx="1656522" cy="36933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57" name="TextBox 56"/>
          <p:cNvSpPr txBox="1"/>
          <p:nvPr/>
        </p:nvSpPr>
        <p:spPr>
          <a:xfrm>
            <a:off x="539552" y="3068960"/>
            <a:ext cx="28918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Date from       :    01/02/2016</a:t>
            </a:r>
            <a:endParaRPr lang="en-MY" dirty="0"/>
          </a:p>
        </p:txBody>
      </p:sp>
      <p:sp>
        <p:nvSpPr>
          <p:cNvPr id="58" name="Isosceles Triangle 57"/>
          <p:cNvSpPr/>
          <p:nvPr/>
        </p:nvSpPr>
        <p:spPr>
          <a:xfrm rot="10800000">
            <a:off x="3486169" y="3145614"/>
            <a:ext cx="216024" cy="216024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59" name="Rounded Rectangle 58"/>
          <p:cNvSpPr/>
          <p:nvPr/>
        </p:nvSpPr>
        <p:spPr>
          <a:xfrm>
            <a:off x="5375401" y="3069682"/>
            <a:ext cx="1656522" cy="36933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60" name="TextBox 59"/>
          <p:cNvSpPr txBox="1"/>
          <p:nvPr/>
        </p:nvSpPr>
        <p:spPr>
          <a:xfrm>
            <a:off x="3863571" y="3069682"/>
            <a:ext cx="28997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Date to            :    01/02/2016</a:t>
            </a:r>
            <a:endParaRPr lang="en-MY" dirty="0"/>
          </a:p>
        </p:txBody>
      </p:sp>
      <p:sp>
        <p:nvSpPr>
          <p:cNvPr id="61" name="Isosceles Triangle 60"/>
          <p:cNvSpPr/>
          <p:nvPr/>
        </p:nvSpPr>
        <p:spPr>
          <a:xfrm rot="10800000">
            <a:off x="6810188" y="3146336"/>
            <a:ext cx="216024" cy="216024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62" name="Action Button: Home 61">
            <a:hlinkClick r:id="" action="ppaction://hlinkshowjump?jump=firstslide" highlightClick="1"/>
          </p:cNvPr>
          <p:cNvSpPr/>
          <p:nvPr/>
        </p:nvSpPr>
        <p:spPr>
          <a:xfrm>
            <a:off x="6632339" y="4365104"/>
            <a:ext cx="243917" cy="266432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63" name="Action Button: Home 62">
            <a:hlinkClick r:id="" action="ppaction://hlinkshowjump?jump=firstslide" highlightClick="1"/>
          </p:cNvPr>
          <p:cNvSpPr/>
          <p:nvPr/>
        </p:nvSpPr>
        <p:spPr>
          <a:xfrm>
            <a:off x="6632338" y="4714344"/>
            <a:ext cx="243917" cy="266432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64" name="Action Button: Home 63">
            <a:hlinkClick r:id="" action="ppaction://hlinkshowjump?jump=firstslide" highlightClick="1"/>
          </p:cNvPr>
          <p:cNvSpPr/>
          <p:nvPr/>
        </p:nvSpPr>
        <p:spPr>
          <a:xfrm>
            <a:off x="6625442" y="5146392"/>
            <a:ext cx="243917" cy="266432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65" name="Action Button: Home 64">
            <a:hlinkClick r:id="" action="ppaction://hlinkshowjump?jump=firstslide" highlightClick="1"/>
          </p:cNvPr>
          <p:cNvSpPr/>
          <p:nvPr/>
        </p:nvSpPr>
        <p:spPr>
          <a:xfrm>
            <a:off x="6618546" y="5528032"/>
            <a:ext cx="243917" cy="266432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66" name="Action Button: Home 65">
            <a:hlinkClick r:id="" action="ppaction://hlinkshowjump?jump=firstslide" highlightClick="1"/>
          </p:cNvPr>
          <p:cNvSpPr/>
          <p:nvPr/>
        </p:nvSpPr>
        <p:spPr>
          <a:xfrm>
            <a:off x="6618545" y="5846378"/>
            <a:ext cx="243917" cy="266432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67" name="Line Callout 1 66"/>
          <p:cNvSpPr/>
          <p:nvPr/>
        </p:nvSpPr>
        <p:spPr>
          <a:xfrm>
            <a:off x="7824918" y="5001254"/>
            <a:ext cx="936104" cy="676247"/>
          </a:xfrm>
          <a:prstGeom prst="borderCallout1">
            <a:avLst>
              <a:gd name="adj1" fmla="val 47004"/>
              <a:gd name="adj2" fmla="val -2501"/>
              <a:gd name="adj3" fmla="val 162953"/>
              <a:gd name="adj4" fmla="val -89361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Print detail</a:t>
            </a:r>
            <a:endParaRPr lang="en-MY" dirty="0"/>
          </a:p>
        </p:txBody>
      </p:sp>
      <p:sp>
        <p:nvSpPr>
          <p:cNvPr id="68" name="Rounded Rectangle 67"/>
          <p:cNvSpPr/>
          <p:nvPr/>
        </p:nvSpPr>
        <p:spPr>
          <a:xfrm>
            <a:off x="7380312" y="3100544"/>
            <a:ext cx="912658" cy="33846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Submit</a:t>
            </a:r>
            <a:endParaRPr lang="en-MY" sz="1100" dirty="0"/>
          </a:p>
        </p:txBody>
      </p:sp>
    </p:spTree>
    <p:extLst>
      <p:ext uri="{BB962C8B-B14F-4D97-AF65-F5344CB8AC3E}">
        <p14:creationId xmlns:p14="http://schemas.microsoft.com/office/powerpoint/2010/main" val="41340757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Kos </a:t>
            </a:r>
            <a:r>
              <a:rPr lang="en-US" dirty="0" err="1" smtClean="0"/>
              <a:t>Jualan</a:t>
            </a:r>
            <a:endParaRPr lang="en-MY" dirty="0"/>
          </a:p>
        </p:txBody>
      </p:sp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46692136"/>
              </p:ext>
            </p:extLst>
          </p:nvPr>
        </p:nvGraphicFramePr>
        <p:xfrm>
          <a:off x="467544" y="3407400"/>
          <a:ext cx="8352928" cy="227544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0040"/>
                <a:gridCol w="1296144"/>
                <a:gridCol w="1135469"/>
                <a:gridCol w="1384811"/>
                <a:gridCol w="1656184"/>
                <a:gridCol w="1512168"/>
                <a:gridCol w="1008112"/>
              </a:tblGrid>
              <a:tr h="370840"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Date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Form No.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No.Rujukan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Penerima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Cara </a:t>
                      </a:r>
                      <a:r>
                        <a:rPr lang="en-US" dirty="0" err="1" smtClean="0"/>
                        <a:t>Bayaran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Amount</a:t>
                      </a:r>
                      <a:endParaRPr lang="en-MY" dirty="0"/>
                    </a:p>
                  </a:txBody>
                  <a:tcPr/>
                </a:tc>
              </a:tr>
              <a:tr h="421248"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01/01/2016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CP00001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INV3322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Abu Enterprise 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Bank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1,000.00</a:t>
                      </a:r>
                      <a:endParaRPr lang="en-MY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MY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0" name="Rectangle 19"/>
          <p:cNvSpPr/>
          <p:nvPr/>
        </p:nvSpPr>
        <p:spPr>
          <a:xfrm>
            <a:off x="611387" y="3523241"/>
            <a:ext cx="144016" cy="1440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21" name="Rectangle 20"/>
          <p:cNvSpPr/>
          <p:nvPr/>
        </p:nvSpPr>
        <p:spPr>
          <a:xfrm>
            <a:off x="611387" y="3983464"/>
            <a:ext cx="144016" cy="1440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22" name="Rectangle 21"/>
          <p:cNvSpPr/>
          <p:nvPr/>
        </p:nvSpPr>
        <p:spPr>
          <a:xfrm>
            <a:off x="606923" y="4343504"/>
            <a:ext cx="144016" cy="1440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23" name="Rectangle 22"/>
          <p:cNvSpPr/>
          <p:nvPr/>
        </p:nvSpPr>
        <p:spPr>
          <a:xfrm>
            <a:off x="606923" y="4703544"/>
            <a:ext cx="144016" cy="1440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24" name="Rectangle 23"/>
          <p:cNvSpPr/>
          <p:nvPr/>
        </p:nvSpPr>
        <p:spPr>
          <a:xfrm>
            <a:off x="611560" y="6309320"/>
            <a:ext cx="8208912" cy="46738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25" name="Rounded Rectangle 24"/>
          <p:cNvSpPr/>
          <p:nvPr/>
        </p:nvSpPr>
        <p:spPr>
          <a:xfrm>
            <a:off x="6948264" y="6464750"/>
            <a:ext cx="1778425" cy="25667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Delete Selected record (s)</a:t>
            </a:r>
            <a:endParaRPr lang="en-MY" sz="1100" dirty="0"/>
          </a:p>
        </p:txBody>
      </p:sp>
      <p:sp>
        <p:nvSpPr>
          <p:cNvPr id="28" name="Rounded Rectangle 27"/>
          <p:cNvSpPr/>
          <p:nvPr/>
        </p:nvSpPr>
        <p:spPr>
          <a:xfrm>
            <a:off x="789221" y="6454737"/>
            <a:ext cx="902459" cy="25667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Print listing</a:t>
            </a:r>
            <a:endParaRPr lang="en-MY" sz="1100" dirty="0"/>
          </a:p>
        </p:txBody>
      </p:sp>
      <p:sp>
        <p:nvSpPr>
          <p:cNvPr id="29" name="Rounded Rectangle 28"/>
          <p:cNvSpPr/>
          <p:nvPr/>
        </p:nvSpPr>
        <p:spPr>
          <a:xfrm>
            <a:off x="5076056" y="6484694"/>
            <a:ext cx="1778425" cy="25667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Print Selected record (s)</a:t>
            </a:r>
            <a:endParaRPr lang="en-MY" sz="1100" dirty="0"/>
          </a:p>
        </p:txBody>
      </p:sp>
      <p:sp>
        <p:nvSpPr>
          <p:cNvPr id="30" name="Rounded Rectangle 29"/>
          <p:cNvSpPr/>
          <p:nvPr/>
        </p:nvSpPr>
        <p:spPr>
          <a:xfrm>
            <a:off x="4093060" y="6468544"/>
            <a:ext cx="889213" cy="25667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New </a:t>
            </a:r>
            <a:endParaRPr lang="en-MY" sz="1100" dirty="0"/>
          </a:p>
        </p:txBody>
      </p:sp>
      <p:sp>
        <p:nvSpPr>
          <p:cNvPr id="3" name="TextBox 2"/>
          <p:cNvSpPr txBox="1"/>
          <p:nvPr/>
        </p:nvSpPr>
        <p:spPr>
          <a:xfrm>
            <a:off x="606923" y="2897757"/>
            <a:ext cx="24509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Date From : 01/01/2016</a:t>
            </a:r>
            <a:endParaRPr lang="en-MY" dirty="0"/>
          </a:p>
        </p:txBody>
      </p:sp>
      <p:sp>
        <p:nvSpPr>
          <p:cNvPr id="18" name="TextBox 17"/>
          <p:cNvSpPr txBox="1"/>
          <p:nvPr/>
        </p:nvSpPr>
        <p:spPr>
          <a:xfrm>
            <a:off x="4093060" y="2915652"/>
            <a:ext cx="21761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Date To : 31/01/2016</a:t>
            </a:r>
            <a:endParaRPr lang="en-MY" dirty="0"/>
          </a:p>
        </p:txBody>
      </p:sp>
      <p:sp>
        <p:nvSpPr>
          <p:cNvPr id="34" name="Rectangle 33"/>
          <p:cNvSpPr/>
          <p:nvPr/>
        </p:nvSpPr>
        <p:spPr>
          <a:xfrm>
            <a:off x="611387" y="5085184"/>
            <a:ext cx="144016" cy="1440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35" name="Rectangle 34"/>
          <p:cNvSpPr/>
          <p:nvPr/>
        </p:nvSpPr>
        <p:spPr>
          <a:xfrm>
            <a:off x="606923" y="5445224"/>
            <a:ext cx="144016" cy="1440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36" name="TextBox 35"/>
          <p:cNvSpPr txBox="1"/>
          <p:nvPr/>
        </p:nvSpPr>
        <p:spPr>
          <a:xfrm>
            <a:off x="543172" y="2492896"/>
            <a:ext cx="19021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Senarai</a:t>
            </a:r>
            <a:r>
              <a:rPr lang="en-US" dirty="0" smtClean="0"/>
              <a:t> Kos </a:t>
            </a:r>
            <a:r>
              <a:rPr lang="en-US" dirty="0" err="1" smtClean="0"/>
              <a:t>Jualan</a:t>
            </a:r>
            <a:endParaRPr lang="en-MY" dirty="0"/>
          </a:p>
        </p:txBody>
      </p:sp>
      <p:grpSp>
        <p:nvGrpSpPr>
          <p:cNvPr id="37" name="Group 36"/>
          <p:cNvGrpSpPr/>
          <p:nvPr/>
        </p:nvGrpSpPr>
        <p:grpSpPr>
          <a:xfrm>
            <a:off x="395536" y="1844824"/>
            <a:ext cx="8484994" cy="434424"/>
            <a:chOff x="395536" y="1844824"/>
            <a:chExt cx="8484994" cy="434424"/>
          </a:xfrm>
        </p:grpSpPr>
        <p:sp>
          <p:nvSpPr>
            <p:cNvPr id="38" name="Rectangle 37"/>
            <p:cNvSpPr/>
            <p:nvPr/>
          </p:nvSpPr>
          <p:spPr>
            <a:xfrm>
              <a:off x="395536" y="1844824"/>
              <a:ext cx="1549690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Hasil</a:t>
              </a:r>
              <a:r>
                <a:rPr lang="en-US" dirty="0" smtClean="0"/>
                <a:t> </a:t>
              </a:r>
              <a:r>
                <a:rPr lang="en-US" dirty="0" err="1" smtClean="0"/>
                <a:t>Jualan</a:t>
              </a:r>
              <a:endParaRPr lang="en-MY" dirty="0"/>
            </a:p>
          </p:txBody>
        </p:sp>
        <p:sp>
          <p:nvSpPr>
            <p:cNvPr id="39" name="Rectangle 38"/>
            <p:cNvSpPr/>
            <p:nvPr/>
          </p:nvSpPr>
          <p:spPr>
            <a:xfrm>
              <a:off x="3131840" y="1847200"/>
              <a:ext cx="1696002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/>
                <a:t>Perbelanjaan</a:t>
              </a:r>
              <a:endParaRPr lang="en-MY" dirty="0"/>
            </a:p>
          </p:txBody>
        </p:sp>
        <p:sp>
          <p:nvSpPr>
            <p:cNvPr id="40" name="Rectangle 39"/>
            <p:cNvSpPr/>
            <p:nvPr/>
          </p:nvSpPr>
          <p:spPr>
            <a:xfrm>
              <a:off x="6269169" y="1844824"/>
              <a:ext cx="1111143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Laporan</a:t>
              </a:r>
              <a:endParaRPr lang="en-MY" dirty="0"/>
            </a:p>
          </p:txBody>
        </p:sp>
        <p:sp>
          <p:nvSpPr>
            <p:cNvPr id="41" name="Rectangle 40"/>
            <p:cNvSpPr/>
            <p:nvPr/>
          </p:nvSpPr>
          <p:spPr>
            <a:xfrm>
              <a:off x="7396549" y="1844824"/>
              <a:ext cx="1483981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Tetapan</a:t>
              </a:r>
              <a:endParaRPr lang="en-MY" dirty="0"/>
            </a:p>
          </p:txBody>
        </p:sp>
        <p:sp>
          <p:nvSpPr>
            <p:cNvPr id="42" name="Rectangle 41"/>
            <p:cNvSpPr/>
            <p:nvPr/>
          </p:nvSpPr>
          <p:spPr>
            <a:xfrm>
              <a:off x="4804939" y="1847200"/>
              <a:ext cx="1464230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Pemindahan</a:t>
              </a:r>
              <a:endParaRPr lang="en-MY" dirty="0"/>
            </a:p>
          </p:txBody>
        </p:sp>
        <p:sp>
          <p:nvSpPr>
            <p:cNvPr id="43" name="Rectangle 42"/>
            <p:cNvSpPr/>
            <p:nvPr/>
          </p:nvSpPr>
          <p:spPr>
            <a:xfrm>
              <a:off x="1907704" y="1844824"/>
              <a:ext cx="1258622" cy="432048"/>
            </a:xfrm>
            <a:prstGeom prst="rect">
              <a:avLst/>
            </a:prstGeom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Kos </a:t>
              </a:r>
              <a:r>
                <a:rPr lang="en-US" dirty="0" err="1" smtClean="0"/>
                <a:t>Jualan</a:t>
              </a:r>
              <a:endParaRPr lang="en-MY" dirty="0"/>
            </a:p>
          </p:txBody>
        </p:sp>
      </p:grpSp>
    </p:spTree>
    <p:extLst>
      <p:ext uri="{BB962C8B-B14F-4D97-AF65-F5344CB8AC3E}">
        <p14:creationId xmlns:p14="http://schemas.microsoft.com/office/powerpoint/2010/main" val="17080158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</a:t>
            </a:r>
            <a:endParaRPr lang="en-MY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532656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Log in Pages</a:t>
            </a:r>
          </a:p>
          <a:p>
            <a:pPr marL="0" indent="0">
              <a:buNone/>
            </a:pPr>
            <a:endParaRPr lang="en-MY" dirty="0"/>
          </a:p>
        </p:txBody>
      </p:sp>
      <p:sp>
        <p:nvSpPr>
          <p:cNvPr id="5" name="TextBox 4"/>
          <p:cNvSpPr txBox="1"/>
          <p:nvPr/>
        </p:nvSpPr>
        <p:spPr>
          <a:xfrm>
            <a:off x="1761957" y="3681203"/>
            <a:ext cx="11496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Username</a:t>
            </a:r>
            <a:endParaRPr lang="en-MY" dirty="0"/>
          </a:p>
        </p:txBody>
      </p:sp>
      <p:sp>
        <p:nvSpPr>
          <p:cNvPr id="6" name="TextBox 5"/>
          <p:cNvSpPr txBox="1"/>
          <p:nvPr/>
        </p:nvSpPr>
        <p:spPr>
          <a:xfrm>
            <a:off x="1761956" y="4524829"/>
            <a:ext cx="10709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Password</a:t>
            </a:r>
            <a:endParaRPr lang="en-MY" dirty="0"/>
          </a:p>
        </p:txBody>
      </p:sp>
      <p:sp>
        <p:nvSpPr>
          <p:cNvPr id="7" name="Rectangle 6"/>
          <p:cNvSpPr/>
          <p:nvPr/>
        </p:nvSpPr>
        <p:spPr>
          <a:xfrm>
            <a:off x="1897301" y="2361654"/>
            <a:ext cx="532575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SPSTCORP System</a:t>
            </a:r>
            <a:endParaRPr lang="en-US" sz="5400" b="1" cap="none" spc="0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3491880" y="3681203"/>
            <a:ext cx="3168352" cy="53988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9" name="Rounded Rectangle 8"/>
          <p:cNvSpPr/>
          <p:nvPr/>
        </p:nvSpPr>
        <p:spPr>
          <a:xfrm>
            <a:off x="3491880" y="4439552"/>
            <a:ext cx="3168352" cy="53988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5419460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Perbelanjaan</a:t>
            </a:r>
            <a:endParaRPr lang="en-MY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363272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dirty="0" err="1" smtClean="0"/>
              <a:t>Senario</a:t>
            </a:r>
            <a:endParaRPr lang="en-US" sz="2800" dirty="0" smtClean="0"/>
          </a:p>
          <a:p>
            <a:pPr marL="514350" indent="-514350">
              <a:buFont typeface="+mj-lt"/>
              <a:buAutoNum type="arabicPeriod"/>
            </a:pPr>
            <a:r>
              <a:rPr lang="en-US" sz="2800" dirty="0" err="1" smtClean="0"/>
              <a:t>Pembayaran</a:t>
            </a:r>
            <a:r>
              <a:rPr lang="en-US" sz="2800" dirty="0" smtClean="0"/>
              <a:t> </a:t>
            </a:r>
            <a:r>
              <a:rPr lang="en-US" sz="2800" dirty="0" err="1" smtClean="0"/>
              <a:t>belanja</a:t>
            </a:r>
            <a:r>
              <a:rPr lang="en-US" sz="2800" dirty="0" smtClean="0"/>
              <a:t> </a:t>
            </a:r>
            <a:r>
              <a:rPr lang="en-US" sz="2800" dirty="0" err="1" smtClean="0"/>
              <a:t>harian</a:t>
            </a:r>
            <a:r>
              <a:rPr lang="en-US" sz="2800" dirty="0" smtClean="0"/>
              <a:t> (General Expenses)</a:t>
            </a:r>
            <a:endParaRPr lang="en-US" sz="2800" dirty="0"/>
          </a:p>
          <a:p>
            <a:pPr marL="514350" indent="-514350">
              <a:buFont typeface="+mj-lt"/>
              <a:buAutoNum type="arabicPeriod"/>
            </a:pPr>
            <a:r>
              <a:rPr lang="en-US" sz="2800" dirty="0" err="1" smtClean="0"/>
              <a:t>Pembayaran</a:t>
            </a:r>
            <a:r>
              <a:rPr lang="en-US" sz="2800" dirty="0" smtClean="0"/>
              <a:t> </a:t>
            </a:r>
            <a:r>
              <a:rPr lang="en-US" sz="2800" dirty="0" err="1" smtClean="0"/>
              <a:t>gaji</a:t>
            </a:r>
            <a:r>
              <a:rPr lang="en-US" sz="2800" dirty="0" smtClean="0"/>
              <a:t>/allowance/</a:t>
            </a:r>
            <a:r>
              <a:rPr lang="en-US" sz="2800" dirty="0" err="1" smtClean="0"/>
              <a:t>Upah</a:t>
            </a:r>
            <a:endParaRPr lang="en-US" sz="2800" dirty="0" smtClean="0"/>
          </a:p>
          <a:p>
            <a:pPr marL="514350" indent="-514350">
              <a:buFont typeface="+mj-lt"/>
              <a:buAutoNum type="arabicPeriod"/>
            </a:pPr>
            <a:r>
              <a:rPr lang="en-US" sz="2800" dirty="0" err="1" smtClean="0"/>
              <a:t>Pembayaran</a:t>
            </a:r>
            <a:r>
              <a:rPr lang="en-US" sz="2800" dirty="0" smtClean="0"/>
              <a:t> </a:t>
            </a:r>
            <a:r>
              <a:rPr lang="en-US" sz="2800" dirty="0" err="1" smtClean="0"/>
              <a:t>pinjaman</a:t>
            </a:r>
            <a:r>
              <a:rPr lang="en-US" sz="2800" dirty="0" smtClean="0"/>
              <a:t> ( </a:t>
            </a:r>
            <a:r>
              <a:rPr lang="en-US" sz="2800" dirty="0" err="1" smtClean="0"/>
              <a:t>Tekun</a:t>
            </a:r>
            <a:r>
              <a:rPr lang="en-US" sz="2800" dirty="0" smtClean="0"/>
              <a:t>/Mara/Bank)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 err="1" smtClean="0"/>
              <a:t>Pembelian</a:t>
            </a:r>
            <a:r>
              <a:rPr lang="en-US" sz="2800" dirty="0" smtClean="0"/>
              <a:t> </a:t>
            </a:r>
            <a:r>
              <a:rPr lang="en-US" sz="2800" dirty="0" err="1" smtClean="0"/>
              <a:t>Aset</a:t>
            </a:r>
            <a:endParaRPr lang="en-US" sz="2800" dirty="0" smtClean="0"/>
          </a:p>
          <a:p>
            <a:pPr marL="514350" indent="-514350">
              <a:buFont typeface="+mj-lt"/>
              <a:buAutoNum type="arabicPeriod"/>
            </a:pPr>
            <a:endParaRPr lang="en-US" sz="2800" dirty="0" smtClean="0"/>
          </a:p>
          <a:p>
            <a:pPr marL="514350" indent="-514350">
              <a:buFont typeface="+mj-lt"/>
              <a:buAutoNum type="arabicPeriod"/>
            </a:pPr>
            <a:endParaRPr lang="en-US" sz="2800" dirty="0" smtClean="0"/>
          </a:p>
          <a:p>
            <a:pPr marL="514350" indent="-514350">
              <a:buFont typeface="+mj-lt"/>
              <a:buAutoNum type="arabicPeriod"/>
            </a:pPr>
            <a:endParaRPr lang="en-MY" sz="2800" dirty="0"/>
          </a:p>
        </p:txBody>
      </p:sp>
    </p:spTree>
    <p:extLst>
      <p:ext uri="{BB962C8B-B14F-4D97-AF65-F5344CB8AC3E}">
        <p14:creationId xmlns:p14="http://schemas.microsoft.com/office/powerpoint/2010/main" val="38651032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Perbelanjaan</a:t>
            </a:r>
            <a:r>
              <a:rPr lang="en-US" dirty="0" smtClean="0"/>
              <a:t> / </a:t>
            </a:r>
            <a:r>
              <a:rPr lang="en-US" dirty="0" err="1" smtClean="0"/>
              <a:t>Belanja</a:t>
            </a:r>
            <a:r>
              <a:rPr lang="en-US" dirty="0" smtClean="0"/>
              <a:t> </a:t>
            </a:r>
            <a:r>
              <a:rPr lang="en-US" dirty="0" err="1" smtClean="0"/>
              <a:t>Operasi</a:t>
            </a:r>
            <a:endParaRPr lang="en-MY" dirty="0"/>
          </a:p>
        </p:txBody>
      </p:sp>
      <p:sp>
        <p:nvSpPr>
          <p:cNvPr id="37" name="TextBox 36"/>
          <p:cNvSpPr txBox="1"/>
          <p:nvPr/>
        </p:nvSpPr>
        <p:spPr>
          <a:xfrm>
            <a:off x="611560" y="2492896"/>
            <a:ext cx="23921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Senarai</a:t>
            </a:r>
            <a:r>
              <a:rPr lang="en-US" dirty="0" smtClean="0"/>
              <a:t> </a:t>
            </a:r>
            <a:r>
              <a:rPr lang="en-US" dirty="0" err="1" smtClean="0"/>
              <a:t>Belanja</a:t>
            </a:r>
            <a:r>
              <a:rPr lang="en-US" dirty="0" smtClean="0"/>
              <a:t> </a:t>
            </a:r>
            <a:r>
              <a:rPr lang="en-US" dirty="0" err="1" smtClean="0"/>
              <a:t>Operasi</a:t>
            </a:r>
            <a:endParaRPr lang="en-MY" dirty="0"/>
          </a:p>
        </p:txBody>
      </p:sp>
      <p:grpSp>
        <p:nvGrpSpPr>
          <p:cNvPr id="26" name="Group 25"/>
          <p:cNvGrpSpPr/>
          <p:nvPr/>
        </p:nvGrpSpPr>
        <p:grpSpPr>
          <a:xfrm>
            <a:off x="395536" y="1844824"/>
            <a:ext cx="8484994" cy="434424"/>
            <a:chOff x="395536" y="1844824"/>
            <a:chExt cx="8484994" cy="434424"/>
          </a:xfrm>
        </p:grpSpPr>
        <p:sp>
          <p:nvSpPr>
            <p:cNvPr id="27" name="Rectangle 26"/>
            <p:cNvSpPr/>
            <p:nvPr/>
          </p:nvSpPr>
          <p:spPr>
            <a:xfrm>
              <a:off x="395536" y="1844824"/>
              <a:ext cx="1549690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Hasil</a:t>
              </a:r>
              <a:r>
                <a:rPr lang="en-US" dirty="0" smtClean="0"/>
                <a:t> </a:t>
              </a:r>
              <a:r>
                <a:rPr lang="en-US" dirty="0" err="1" smtClean="0"/>
                <a:t>Jualan</a:t>
              </a:r>
              <a:endParaRPr lang="en-MY" dirty="0"/>
            </a:p>
          </p:txBody>
        </p:sp>
        <p:sp>
          <p:nvSpPr>
            <p:cNvPr id="47" name="Rectangle 46"/>
            <p:cNvSpPr/>
            <p:nvPr/>
          </p:nvSpPr>
          <p:spPr>
            <a:xfrm>
              <a:off x="3131840" y="1847200"/>
              <a:ext cx="1696002" cy="432048"/>
            </a:xfrm>
            <a:prstGeom prst="rect">
              <a:avLst/>
            </a:prstGeom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/>
                <a:t>Perbelanjaan</a:t>
              </a:r>
              <a:endParaRPr lang="en-MY" dirty="0"/>
            </a:p>
          </p:txBody>
        </p:sp>
        <p:sp>
          <p:nvSpPr>
            <p:cNvPr id="48" name="Rectangle 47"/>
            <p:cNvSpPr/>
            <p:nvPr/>
          </p:nvSpPr>
          <p:spPr>
            <a:xfrm>
              <a:off x="6269169" y="1844824"/>
              <a:ext cx="1111143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Laporan</a:t>
              </a:r>
              <a:endParaRPr lang="en-MY" dirty="0"/>
            </a:p>
          </p:txBody>
        </p:sp>
        <p:sp>
          <p:nvSpPr>
            <p:cNvPr id="49" name="Rectangle 48"/>
            <p:cNvSpPr/>
            <p:nvPr/>
          </p:nvSpPr>
          <p:spPr>
            <a:xfrm>
              <a:off x="7396549" y="1844824"/>
              <a:ext cx="1483981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Tetapan</a:t>
              </a:r>
              <a:endParaRPr lang="en-MY" dirty="0"/>
            </a:p>
          </p:txBody>
        </p:sp>
        <p:sp>
          <p:nvSpPr>
            <p:cNvPr id="50" name="Rectangle 49"/>
            <p:cNvSpPr/>
            <p:nvPr/>
          </p:nvSpPr>
          <p:spPr>
            <a:xfrm>
              <a:off x="4804939" y="1847200"/>
              <a:ext cx="1464230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Pemindahan</a:t>
              </a:r>
              <a:endParaRPr lang="en-MY" dirty="0"/>
            </a:p>
          </p:txBody>
        </p:sp>
        <p:sp>
          <p:nvSpPr>
            <p:cNvPr id="51" name="Rectangle 50"/>
            <p:cNvSpPr/>
            <p:nvPr/>
          </p:nvSpPr>
          <p:spPr>
            <a:xfrm>
              <a:off x="1907704" y="1844824"/>
              <a:ext cx="1258622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Kos </a:t>
              </a:r>
              <a:r>
                <a:rPr lang="en-US" dirty="0" err="1" smtClean="0"/>
                <a:t>Jualan</a:t>
              </a:r>
              <a:endParaRPr lang="en-MY" dirty="0"/>
            </a:p>
          </p:txBody>
        </p:sp>
      </p:grpSp>
      <p:sp>
        <p:nvSpPr>
          <p:cNvPr id="31" name="Rounded Rectangle 30"/>
          <p:cNvSpPr/>
          <p:nvPr/>
        </p:nvSpPr>
        <p:spPr>
          <a:xfrm>
            <a:off x="7241308" y="3573016"/>
            <a:ext cx="518821" cy="25132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/>
              <a:t>-</a:t>
            </a:r>
            <a:endParaRPr lang="en-MY" sz="1100" dirty="0"/>
          </a:p>
        </p:txBody>
      </p:sp>
      <p:sp>
        <p:nvSpPr>
          <p:cNvPr id="32" name="Rounded Rectangle 31"/>
          <p:cNvSpPr/>
          <p:nvPr/>
        </p:nvSpPr>
        <p:spPr>
          <a:xfrm>
            <a:off x="7865187" y="3573436"/>
            <a:ext cx="451229" cy="25667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P</a:t>
            </a:r>
            <a:endParaRPr lang="en-MY" sz="1100" dirty="0"/>
          </a:p>
        </p:txBody>
      </p:sp>
      <p:sp>
        <p:nvSpPr>
          <p:cNvPr id="33" name="Rounded Rectangle 32"/>
          <p:cNvSpPr/>
          <p:nvPr/>
        </p:nvSpPr>
        <p:spPr>
          <a:xfrm>
            <a:off x="6683672" y="3573016"/>
            <a:ext cx="444606" cy="25667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/>
              <a:t>+</a:t>
            </a:r>
            <a:endParaRPr lang="en-MY" sz="1100" dirty="0"/>
          </a:p>
        </p:txBody>
      </p:sp>
      <p:graphicFrame>
        <p:nvGraphicFramePr>
          <p:cNvPr id="34" name="Table 3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10496418"/>
              </p:ext>
            </p:extLst>
          </p:nvPr>
        </p:nvGraphicFramePr>
        <p:xfrm>
          <a:off x="467544" y="3889856"/>
          <a:ext cx="7848871" cy="227544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30815"/>
                <a:gridCol w="879636"/>
                <a:gridCol w="1317171"/>
                <a:gridCol w="1781304"/>
                <a:gridCol w="1781304"/>
                <a:gridCol w="723655"/>
                <a:gridCol w="834986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No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Date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Form No.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Remarks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Amount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Print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</a:tr>
              <a:tr h="421248"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MY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5" name="Rectangle 34"/>
          <p:cNvSpPr/>
          <p:nvPr/>
        </p:nvSpPr>
        <p:spPr>
          <a:xfrm>
            <a:off x="7668344" y="4027297"/>
            <a:ext cx="144016" cy="1440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36" name="Rectangle 35"/>
          <p:cNvSpPr/>
          <p:nvPr/>
        </p:nvSpPr>
        <p:spPr>
          <a:xfrm>
            <a:off x="7668344" y="4487520"/>
            <a:ext cx="144016" cy="1440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52" name="Rectangle 51"/>
          <p:cNvSpPr/>
          <p:nvPr/>
        </p:nvSpPr>
        <p:spPr>
          <a:xfrm>
            <a:off x="7663880" y="4847560"/>
            <a:ext cx="144016" cy="1440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53" name="Rectangle 52"/>
          <p:cNvSpPr/>
          <p:nvPr/>
        </p:nvSpPr>
        <p:spPr>
          <a:xfrm>
            <a:off x="7663880" y="5207600"/>
            <a:ext cx="144016" cy="1440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54" name="Rectangle 53"/>
          <p:cNvSpPr/>
          <p:nvPr/>
        </p:nvSpPr>
        <p:spPr>
          <a:xfrm>
            <a:off x="7668344" y="5589240"/>
            <a:ext cx="144016" cy="1440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55" name="Rectangle 54"/>
          <p:cNvSpPr/>
          <p:nvPr/>
        </p:nvSpPr>
        <p:spPr>
          <a:xfrm>
            <a:off x="7663880" y="5949280"/>
            <a:ext cx="144016" cy="1440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56" name="Rounded Rectangle 55"/>
          <p:cNvSpPr/>
          <p:nvPr/>
        </p:nvSpPr>
        <p:spPr>
          <a:xfrm>
            <a:off x="2051382" y="3068960"/>
            <a:ext cx="1656522" cy="36933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57" name="TextBox 56"/>
          <p:cNvSpPr txBox="1"/>
          <p:nvPr/>
        </p:nvSpPr>
        <p:spPr>
          <a:xfrm>
            <a:off x="539552" y="3068960"/>
            <a:ext cx="28918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Date from       :    01/02/2016</a:t>
            </a:r>
            <a:endParaRPr lang="en-MY" dirty="0"/>
          </a:p>
        </p:txBody>
      </p:sp>
      <p:sp>
        <p:nvSpPr>
          <p:cNvPr id="58" name="Isosceles Triangle 57"/>
          <p:cNvSpPr/>
          <p:nvPr/>
        </p:nvSpPr>
        <p:spPr>
          <a:xfrm rot="10800000">
            <a:off x="3486169" y="3145614"/>
            <a:ext cx="216024" cy="216024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59" name="Rounded Rectangle 58"/>
          <p:cNvSpPr/>
          <p:nvPr/>
        </p:nvSpPr>
        <p:spPr>
          <a:xfrm>
            <a:off x="5375401" y="3069682"/>
            <a:ext cx="1656522" cy="36933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60" name="TextBox 59"/>
          <p:cNvSpPr txBox="1"/>
          <p:nvPr/>
        </p:nvSpPr>
        <p:spPr>
          <a:xfrm>
            <a:off x="3863571" y="3069682"/>
            <a:ext cx="28997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Date to            :    01/02/2016</a:t>
            </a:r>
            <a:endParaRPr lang="en-MY" dirty="0"/>
          </a:p>
        </p:txBody>
      </p:sp>
      <p:sp>
        <p:nvSpPr>
          <p:cNvPr id="61" name="Isosceles Triangle 60"/>
          <p:cNvSpPr/>
          <p:nvPr/>
        </p:nvSpPr>
        <p:spPr>
          <a:xfrm rot="10800000">
            <a:off x="6810188" y="3146336"/>
            <a:ext cx="216024" cy="216024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62" name="Action Button: Home 61">
            <a:hlinkClick r:id="" action="ppaction://hlinkshowjump?jump=firstslide" highlightClick="1"/>
          </p:cNvPr>
          <p:cNvSpPr/>
          <p:nvPr/>
        </p:nvSpPr>
        <p:spPr>
          <a:xfrm>
            <a:off x="6992379" y="4365104"/>
            <a:ext cx="243917" cy="266432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63" name="Action Button: Home 62">
            <a:hlinkClick r:id="" action="ppaction://hlinkshowjump?jump=firstslide" highlightClick="1"/>
          </p:cNvPr>
          <p:cNvSpPr/>
          <p:nvPr/>
        </p:nvSpPr>
        <p:spPr>
          <a:xfrm>
            <a:off x="6992378" y="4714344"/>
            <a:ext cx="243917" cy="266432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64" name="Action Button: Home 63">
            <a:hlinkClick r:id="" action="ppaction://hlinkshowjump?jump=firstslide" highlightClick="1"/>
          </p:cNvPr>
          <p:cNvSpPr/>
          <p:nvPr/>
        </p:nvSpPr>
        <p:spPr>
          <a:xfrm>
            <a:off x="6985482" y="5146392"/>
            <a:ext cx="243917" cy="266432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65" name="Action Button: Home 64">
            <a:hlinkClick r:id="" action="ppaction://hlinkshowjump?jump=firstslide" highlightClick="1"/>
          </p:cNvPr>
          <p:cNvSpPr/>
          <p:nvPr/>
        </p:nvSpPr>
        <p:spPr>
          <a:xfrm>
            <a:off x="6978586" y="5528032"/>
            <a:ext cx="243917" cy="266432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66" name="Action Button: Home 65">
            <a:hlinkClick r:id="" action="ppaction://hlinkshowjump?jump=firstslide" highlightClick="1"/>
          </p:cNvPr>
          <p:cNvSpPr/>
          <p:nvPr/>
        </p:nvSpPr>
        <p:spPr>
          <a:xfrm>
            <a:off x="6978585" y="5846378"/>
            <a:ext cx="243917" cy="266432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67" name="Line Callout 1 66"/>
          <p:cNvSpPr/>
          <p:nvPr/>
        </p:nvSpPr>
        <p:spPr>
          <a:xfrm>
            <a:off x="8138539" y="4869476"/>
            <a:ext cx="936104" cy="676247"/>
          </a:xfrm>
          <a:prstGeom prst="borderCallout1">
            <a:avLst>
              <a:gd name="adj1" fmla="val 47004"/>
              <a:gd name="adj2" fmla="val -2501"/>
              <a:gd name="adj3" fmla="val 162953"/>
              <a:gd name="adj4" fmla="val -89361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Print detail</a:t>
            </a:r>
            <a:endParaRPr lang="en-MY" dirty="0"/>
          </a:p>
        </p:txBody>
      </p:sp>
      <p:sp>
        <p:nvSpPr>
          <p:cNvPr id="68" name="Rounded Rectangle 67"/>
          <p:cNvSpPr/>
          <p:nvPr/>
        </p:nvSpPr>
        <p:spPr>
          <a:xfrm>
            <a:off x="7380312" y="3100544"/>
            <a:ext cx="912658" cy="33846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Submit</a:t>
            </a:r>
            <a:endParaRPr lang="en-MY" sz="1100" dirty="0"/>
          </a:p>
        </p:txBody>
      </p:sp>
    </p:spTree>
    <p:extLst>
      <p:ext uri="{BB962C8B-B14F-4D97-AF65-F5344CB8AC3E}">
        <p14:creationId xmlns:p14="http://schemas.microsoft.com/office/powerpoint/2010/main" val="27263126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ounded Rectangle 27"/>
          <p:cNvSpPr/>
          <p:nvPr/>
        </p:nvSpPr>
        <p:spPr>
          <a:xfrm>
            <a:off x="2123390" y="3296067"/>
            <a:ext cx="1800538" cy="36933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29" name="Isosceles Triangle 28"/>
          <p:cNvSpPr/>
          <p:nvPr/>
        </p:nvSpPr>
        <p:spPr>
          <a:xfrm rot="10800000">
            <a:off x="3635896" y="3372721"/>
            <a:ext cx="216024" cy="216024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26" name="Rounded Rectangle 25"/>
          <p:cNvSpPr/>
          <p:nvPr/>
        </p:nvSpPr>
        <p:spPr>
          <a:xfrm>
            <a:off x="2123390" y="2780928"/>
            <a:ext cx="1800538" cy="36933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15" name="Rounded Rectangle 14"/>
          <p:cNvSpPr/>
          <p:nvPr/>
        </p:nvSpPr>
        <p:spPr>
          <a:xfrm>
            <a:off x="5188056" y="2780928"/>
            <a:ext cx="1832216" cy="369332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3" name="TextBox 2"/>
          <p:cNvSpPr txBox="1"/>
          <p:nvPr/>
        </p:nvSpPr>
        <p:spPr>
          <a:xfrm>
            <a:off x="611560" y="2780928"/>
            <a:ext cx="27731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Tarikh</a:t>
            </a:r>
            <a:r>
              <a:rPr lang="en-US" dirty="0" smtClean="0"/>
              <a:t>             :   04/01/2016</a:t>
            </a:r>
            <a:endParaRPr lang="en-MY" dirty="0"/>
          </a:p>
        </p:txBody>
      </p:sp>
      <p:sp>
        <p:nvSpPr>
          <p:cNvPr id="9" name="TextBox 8"/>
          <p:cNvSpPr txBox="1"/>
          <p:nvPr/>
        </p:nvSpPr>
        <p:spPr>
          <a:xfrm>
            <a:off x="539552" y="3296067"/>
            <a:ext cx="27072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Pembayaran</a:t>
            </a:r>
            <a:r>
              <a:rPr lang="en-US" dirty="0" smtClean="0"/>
              <a:t> :     Petty Cash</a:t>
            </a:r>
            <a:endParaRPr lang="en-MY" dirty="0"/>
          </a:p>
        </p:txBody>
      </p:sp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6174504"/>
              </p:ext>
            </p:extLst>
          </p:nvPr>
        </p:nvGraphicFramePr>
        <p:xfrm>
          <a:off x="564559" y="4271496"/>
          <a:ext cx="8039889" cy="153376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2592"/>
                <a:gridCol w="2815196"/>
                <a:gridCol w="1618005"/>
                <a:gridCol w="864096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Jenis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Belanja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Butiran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Jumlah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</a:tr>
              <a:tr h="421248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Bil</a:t>
                      </a:r>
                      <a:r>
                        <a:rPr lang="en-US" dirty="0" smtClean="0"/>
                        <a:t> Telephone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Maxis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125.50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MY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Sewa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Tapak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Bulan</a:t>
                      </a:r>
                      <a:r>
                        <a:rPr lang="en-US" dirty="0" smtClean="0"/>
                        <a:t> 5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250.00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MY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Bil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Elektrik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TNB-</a:t>
                      </a:r>
                      <a:r>
                        <a:rPr lang="en-US" dirty="0" err="1" smtClean="0"/>
                        <a:t>Bulan</a:t>
                      </a:r>
                      <a:r>
                        <a:rPr lang="en-US" baseline="0" dirty="0" smtClean="0"/>
                        <a:t> 6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125.37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MY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5733739" y="5867980"/>
            <a:ext cx="12472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Grand total</a:t>
            </a:r>
            <a:endParaRPr lang="en-MY" dirty="0"/>
          </a:p>
        </p:txBody>
      </p:sp>
      <p:sp>
        <p:nvSpPr>
          <p:cNvPr id="18" name="TextBox 17"/>
          <p:cNvSpPr txBox="1"/>
          <p:nvPr/>
        </p:nvSpPr>
        <p:spPr>
          <a:xfrm>
            <a:off x="3851920" y="2780928"/>
            <a:ext cx="29123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    Form No. : Auto-generated</a:t>
            </a:r>
            <a:endParaRPr lang="en-MY" dirty="0"/>
          </a:p>
        </p:txBody>
      </p:sp>
      <p:sp>
        <p:nvSpPr>
          <p:cNvPr id="19" name="TextBox 18"/>
          <p:cNvSpPr txBox="1"/>
          <p:nvPr/>
        </p:nvSpPr>
        <p:spPr>
          <a:xfrm>
            <a:off x="7560953" y="5867980"/>
            <a:ext cx="8274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500.87</a:t>
            </a:r>
            <a:endParaRPr lang="en-MY" dirty="0"/>
          </a:p>
        </p:txBody>
      </p:sp>
      <p:sp>
        <p:nvSpPr>
          <p:cNvPr id="25" name="TextBox 24"/>
          <p:cNvSpPr txBox="1"/>
          <p:nvPr/>
        </p:nvSpPr>
        <p:spPr>
          <a:xfrm>
            <a:off x="608963" y="3789040"/>
            <a:ext cx="23698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Remarks      :    General </a:t>
            </a:r>
            <a:endParaRPr lang="en-MY" dirty="0"/>
          </a:p>
        </p:txBody>
      </p:sp>
      <p:sp>
        <p:nvSpPr>
          <p:cNvPr id="27" name="Isosceles Triangle 26"/>
          <p:cNvSpPr/>
          <p:nvPr/>
        </p:nvSpPr>
        <p:spPr>
          <a:xfrm rot="10800000">
            <a:off x="3558177" y="2857582"/>
            <a:ext cx="216024" cy="216024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grpSp>
        <p:nvGrpSpPr>
          <p:cNvPr id="34" name="Group 33"/>
          <p:cNvGrpSpPr/>
          <p:nvPr/>
        </p:nvGrpSpPr>
        <p:grpSpPr>
          <a:xfrm>
            <a:off x="395536" y="1844824"/>
            <a:ext cx="8208911" cy="432048"/>
            <a:chOff x="395536" y="1844824"/>
            <a:chExt cx="8208911" cy="432048"/>
          </a:xfrm>
        </p:grpSpPr>
        <p:sp>
          <p:nvSpPr>
            <p:cNvPr id="4" name="Rectangle 3"/>
            <p:cNvSpPr/>
            <p:nvPr/>
          </p:nvSpPr>
          <p:spPr>
            <a:xfrm>
              <a:off x="395536" y="1844824"/>
              <a:ext cx="1549690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Pendapatan</a:t>
              </a:r>
              <a:endParaRPr lang="en-MY" dirty="0"/>
            </a:p>
          </p:txBody>
        </p:sp>
        <p:sp>
          <p:nvSpPr>
            <p:cNvPr id="5" name="Rectangle 4"/>
            <p:cNvSpPr/>
            <p:nvPr/>
          </p:nvSpPr>
          <p:spPr>
            <a:xfrm>
              <a:off x="1959189" y="1844824"/>
              <a:ext cx="1696002" cy="432048"/>
            </a:xfrm>
            <a:prstGeom prst="rect">
              <a:avLst/>
            </a:prstGeom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Perbelanjaan</a:t>
              </a:r>
              <a:endParaRPr lang="en-MY" dirty="0"/>
            </a:p>
          </p:txBody>
        </p:sp>
        <p:sp>
          <p:nvSpPr>
            <p:cNvPr id="6" name="Rectangle 5"/>
            <p:cNvSpPr/>
            <p:nvPr/>
          </p:nvSpPr>
          <p:spPr>
            <a:xfrm>
              <a:off x="5470853" y="1844824"/>
              <a:ext cx="1649613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Laporan</a:t>
              </a:r>
              <a:endParaRPr lang="en-MY" dirty="0"/>
            </a:p>
          </p:txBody>
        </p:sp>
        <p:sp>
          <p:nvSpPr>
            <p:cNvPr id="7" name="Rectangle 6"/>
            <p:cNvSpPr/>
            <p:nvPr/>
          </p:nvSpPr>
          <p:spPr>
            <a:xfrm>
              <a:off x="7120466" y="1844824"/>
              <a:ext cx="1483981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Tetapan</a:t>
              </a:r>
              <a:endParaRPr lang="en-MY" dirty="0"/>
            </a:p>
          </p:txBody>
        </p:sp>
        <p:sp>
          <p:nvSpPr>
            <p:cNvPr id="33" name="Rectangle 32"/>
            <p:cNvSpPr/>
            <p:nvPr/>
          </p:nvSpPr>
          <p:spPr>
            <a:xfrm>
              <a:off x="3649480" y="1844824"/>
              <a:ext cx="1821374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Pemindahan</a:t>
              </a:r>
              <a:r>
                <a:rPr lang="en-US" dirty="0" smtClean="0"/>
                <a:t> </a:t>
              </a:r>
              <a:endParaRPr lang="en-MY" dirty="0"/>
            </a:p>
          </p:txBody>
        </p:sp>
      </p:grpSp>
      <p:sp>
        <p:nvSpPr>
          <p:cNvPr id="36" name="Rounded Rectangle 35"/>
          <p:cNvSpPr/>
          <p:nvPr/>
        </p:nvSpPr>
        <p:spPr>
          <a:xfrm>
            <a:off x="7560953" y="3777209"/>
            <a:ext cx="518821" cy="25132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/>
              <a:t>-</a:t>
            </a:r>
            <a:endParaRPr lang="en-MY" sz="1100" dirty="0"/>
          </a:p>
        </p:txBody>
      </p:sp>
      <p:sp>
        <p:nvSpPr>
          <p:cNvPr id="37" name="Rounded Rectangle 36"/>
          <p:cNvSpPr/>
          <p:nvPr/>
        </p:nvSpPr>
        <p:spPr>
          <a:xfrm>
            <a:off x="8158384" y="3771860"/>
            <a:ext cx="451229" cy="25667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P</a:t>
            </a:r>
            <a:endParaRPr lang="en-MY" sz="1100" dirty="0"/>
          </a:p>
        </p:txBody>
      </p:sp>
      <p:sp>
        <p:nvSpPr>
          <p:cNvPr id="38" name="Rounded Rectangle 37"/>
          <p:cNvSpPr/>
          <p:nvPr/>
        </p:nvSpPr>
        <p:spPr>
          <a:xfrm>
            <a:off x="6941418" y="3783033"/>
            <a:ext cx="444606" cy="25667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/>
              <a:t>+</a:t>
            </a:r>
            <a:endParaRPr lang="en-MY" sz="1100" dirty="0"/>
          </a:p>
        </p:txBody>
      </p:sp>
      <p:sp>
        <p:nvSpPr>
          <p:cNvPr id="39" name="Rectangle 38"/>
          <p:cNvSpPr/>
          <p:nvPr/>
        </p:nvSpPr>
        <p:spPr>
          <a:xfrm>
            <a:off x="8104856" y="4810005"/>
            <a:ext cx="144016" cy="1440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40" name="Rectangle 39"/>
          <p:cNvSpPr/>
          <p:nvPr/>
        </p:nvSpPr>
        <p:spPr>
          <a:xfrm>
            <a:off x="8100392" y="5170045"/>
            <a:ext cx="144016" cy="1440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41" name="Rectangle 40"/>
          <p:cNvSpPr/>
          <p:nvPr/>
        </p:nvSpPr>
        <p:spPr>
          <a:xfrm>
            <a:off x="8100392" y="5530085"/>
            <a:ext cx="144016" cy="1440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42" name="Rectangle 41"/>
          <p:cNvSpPr/>
          <p:nvPr/>
        </p:nvSpPr>
        <p:spPr>
          <a:xfrm>
            <a:off x="8100392" y="4377957"/>
            <a:ext cx="144016" cy="1440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43" name="Rounded Rectangle 42"/>
          <p:cNvSpPr/>
          <p:nvPr/>
        </p:nvSpPr>
        <p:spPr>
          <a:xfrm>
            <a:off x="7483667" y="6381328"/>
            <a:ext cx="982041" cy="25667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Save</a:t>
            </a:r>
            <a:endParaRPr lang="en-MY" sz="1100" dirty="0"/>
          </a:p>
        </p:txBody>
      </p:sp>
      <p:sp>
        <p:nvSpPr>
          <p:cNvPr id="30" name="Title 1"/>
          <p:cNvSpPr txBox="1">
            <a:spLocks/>
          </p:cNvSpPr>
          <p:nvPr/>
        </p:nvSpPr>
        <p:spPr>
          <a:xfrm>
            <a:off x="609600" y="4270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err="1" smtClean="0"/>
              <a:t>Perbelanjaan</a:t>
            </a:r>
            <a:r>
              <a:rPr lang="en-US" dirty="0" smtClean="0"/>
              <a:t> / </a:t>
            </a:r>
            <a:r>
              <a:rPr lang="en-US" dirty="0" err="1" smtClean="0"/>
              <a:t>Belanja</a:t>
            </a:r>
            <a:r>
              <a:rPr lang="en-US" dirty="0" smtClean="0"/>
              <a:t> </a:t>
            </a:r>
            <a:r>
              <a:rPr lang="en-US" dirty="0" err="1" smtClean="0"/>
              <a:t>Operasi</a:t>
            </a:r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38420182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1979712" y="260648"/>
            <a:ext cx="4824536" cy="6480720"/>
          </a:xfrm>
          <a:prstGeom prst="rect">
            <a:avLst/>
          </a:prstGeom>
          <a:ln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 dirty="0"/>
          </a:p>
        </p:txBody>
      </p:sp>
      <p:sp>
        <p:nvSpPr>
          <p:cNvPr id="5" name="Rounded Rectangle 4"/>
          <p:cNvSpPr/>
          <p:nvPr/>
        </p:nvSpPr>
        <p:spPr>
          <a:xfrm>
            <a:off x="2843808" y="2960948"/>
            <a:ext cx="3096344" cy="64807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 dirty="0"/>
          </a:p>
        </p:txBody>
      </p:sp>
      <p:sp>
        <p:nvSpPr>
          <p:cNvPr id="6" name="Rounded Rectangle 5"/>
          <p:cNvSpPr/>
          <p:nvPr/>
        </p:nvSpPr>
        <p:spPr>
          <a:xfrm>
            <a:off x="2841861" y="4509120"/>
            <a:ext cx="3096344" cy="64807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8" name="TextBox 7"/>
          <p:cNvSpPr txBox="1"/>
          <p:nvPr/>
        </p:nvSpPr>
        <p:spPr>
          <a:xfrm>
            <a:off x="2810292" y="2384884"/>
            <a:ext cx="12576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Description</a:t>
            </a:r>
            <a:endParaRPr lang="en-MY" dirty="0"/>
          </a:p>
        </p:txBody>
      </p:sp>
      <p:sp>
        <p:nvSpPr>
          <p:cNvPr id="9" name="TextBox 8"/>
          <p:cNvSpPr txBox="1"/>
          <p:nvPr/>
        </p:nvSpPr>
        <p:spPr>
          <a:xfrm>
            <a:off x="2845112" y="3969060"/>
            <a:ext cx="9423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Amount</a:t>
            </a:r>
            <a:endParaRPr lang="en-MY" dirty="0"/>
          </a:p>
        </p:txBody>
      </p:sp>
      <p:sp>
        <p:nvSpPr>
          <p:cNvPr id="10" name="Rounded Rectangle 9"/>
          <p:cNvSpPr/>
          <p:nvPr/>
        </p:nvSpPr>
        <p:spPr>
          <a:xfrm>
            <a:off x="3823883" y="5733256"/>
            <a:ext cx="1374224" cy="28803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Add &amp; update</a:t>
            </a:r>
            <a:endParaRPr lang="en-MY" sz="1200" dirty="0"/>
          </a:p>
        </p:txBody>
      </p:sp>
      <p:sp>
        <p:nvSpPr>
          <p:cNvPr id="12" name="TextBox 11"/>
          <p:cNvSpPr txBox="1"/>
          <p:nvPr/>
        </p:nvSpPr>
        <p:spPr>
          <a:xfrm>
            <a:off x="3551438" y="502996"/>
            <a:ext cx="16466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Belanja</a:t>
            </a:r>
            <a:r>
              <a:rPr lang="en-US" dirty="0" smtClean="0"/>
              <a:t> </a:t>
            </a:r>
            <a:r>
              <a:rPr lang="en-US" dirty="0" err="1" smtClean="0"/>
              <a:t>Operasi</a:t>
            </a:r>
            <a:endParaRPr lang="en-MY" dirty="0"/>
          </a:p>
        </p:txBody>
      </p:sp>
      <p:sp>
        <p:nvSpPr>
          <p:cNvPr id="13" name="Rounded Rectangle 12"/>
          <p:cNvSpPr/>
          <p:nvPr/>
        </p:nvSpPr>
        <p:spPr>
          <a:xfrm>
            <a:off x="2845112" y="1628800"/>
            <a:ext cx="3096344" cy="64807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 dirty="0"/>
          </a:p>
        </p:txBody>
      </p:sp>
      <p:sp>
        <p:nvSpPr>
          <p:cNvPr id="14" name="TextBox 13"/>
          <p:cNvSpPr txBox="1"/>
          <p:nvPr/>
        </p:nvSpPr>
        <p:spPr>
          <a:xfrm>
            <a:off x="2771800" y="1052736"/>
            <a:ext cx="17916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Type of Expenses</a:t>
            </a:r>
            <a:endParaRPr lang="en-MY" dirty="0"/>
          </a:p>
        </p:txBody>
      </p:sp>
      <p:sp>
        <p:nvSpPr>
          <p:cNvPr id="15" name="Isosceles Triangle 14"/>
          <p:cNvSpPr/>
          <p:nvPr/>
        </p:nvSpPr>
        <p:spPr>
          <a:xfrm rot="10800000">
            <a:off x="5364088" y="1762186"/>
            <a:ext cx="432048" cy="370669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2050485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Rounded Rectangle 35"/>
          <p:cNvSpPr/>
          <p:nvPr/>
        </p:nvSpPr>
        <p:spPr>
          <a:xfrm>
            <a:off x="5320877" y="2596262"/>
            <a:ext cx="1008112" cy="36933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30" name="Rounded Rectangle 29"/>
          <p:cNvSpPr/>
          <p:nvPr/>
        </p:nvSpPr>
        <p:spPr>
          <a:xfrm>
            <a:off x="5364088" y="3112553"/>
            <a:ext cx="1008112" cy="36933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26" name="Rounded Rectangle 25"/>
          <p:cNvSpPr/>
          <p:nvPr/>
        </p:nvSpPr>
        <p:spPr>
          <a:xfrm>
            <a:off x="1998668" y="3644311"/>
            <a:ext cx="1656522" cy="369332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JL_Perbelanjaan</a:t>
            </a:r>
            <a:r>
              <a:rPr lang="en-US" dirty="0" smtClean="0"/>
              <a:t>/</a:t>
            </a:r>
            <a:r>
              <a:rPr lang="en-US" dirty="0" err="1" smtClean="0"/>
              <a:t>Belanja</a:t>
            </a:r>
            <a:r>
              <a:rPr lang="en-US" dirty="0" smtClean="0"/>
              <a:t> </a:t>
            </a:r>
            <a:r>
              <a:rPr lang="en-US" dirty="0" err="1" smtClean="0"/>
              <a:t>Operasi</a:t>
            </a:r>
            <a:r>
              <a:rPr lang="en-US" dirty="0" smtClean="0"/>
              <a:t> </a:t>
            </a:r>
            <a:endParaRPr lang="en-MY" dirty="0"/>
          </a:p>
        </p:txBody>
      </p:sp>
      <p:sp>
        <p:nvSpPr>
          <p:cNvPr id="3" name="TextBox 2"/>
          <p:cNvSpPr txBox="1"/>
          <p:nvPr/>
        </p:nvSpPr>
        <p:spPr>
          <a:xfrm>
            <a:off x="611559" y="3644311"/>
            <a:ext cx="26673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Tarikh</a:t>
            </a:r>
            <a:r>
              <a:rPr lang="en-US" dirty="0" smtClean="0"/>
              <a:t>             : 04/01/2016</a:t>
            </a:r>
            <a:endParaRPr lang="en-MY" dirty="0"/>
          </a:p>
        </p:txBody>
      </p:sp>
      <p:sp>
        <p:nvSpPr>
          <p:cNvPr id="9" name="TextBox 8"/>
          <p:cNvSpPr txBox="1"/>
          <p:nvPr/>
        </p:nvSpPr>
        <p:spPr>
          <a:xfrm>
            <a:off x="611560" y="3111401"/>
            <a:ext cx="28491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Butiran</a:t>
            </a:r>
            <a:r>
              <a:rPr lang="en-US" dirty="0" smtClean="0"/>
              <a:t>           :  </a:t>
            </a:r>
            <a:r>
              <a:rPr lang="en-US" dirty="0" err="1" smtClean="0"/>
              <a:t>Perbelanjaan</a:t>
            </a:r>
            <a:endParaRPr lang="en-MY" dirty="0"/>
          </a:p>
        </p:txBody>
      </p:sp>
      <p:sp>
        <p:nvSpPr>
          <p:cNvPr id="10" name="TextBox 9"/>
          <p:cNvSpPr txBox="1"/>
          <p:nvPr/>
        </p:nvSpPr>
        <p:spPr>
          <a:xfrm>
            <a:off x="4013719" y="3128809"/>
            <a:ext cx="29546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Total Credit :   500.87	</a:t>
            </a:r>
            <a:endParaRPr lang="en-MY" dirty="0"/>
          </a:p>
        </p:txBody>
      </p:sp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32146058"/>
              </p:ext>
            </p:extLst>
          </p:nvPr>
        </p:nvGraphicFramePr>
        <p:xfrm>
          <a:off x="539552" y="4149080"/>
          <a:ext cx="8183906" cy="235547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35233"/>
                <a:gridCol w="3168352"/>
                <a:gridCol w="1512168"/>
                <a:gridCol w="1368153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400" baseline="0" dirty="0" smtClean="0"/>
                        <a:t>Account Number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 smtClean="0"/>
                        <a:t>Butiran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Amount</a:t>
                      </a:r>
                    </a:p>
                    <a:p>
                      <a:pPr algn="ctr"/>
                      <a:r>
                        <a:rPr lang="en-US" sz="1400" dirty="0" smtClean="0"/>
                        <a:t>(Debit)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Amount</a:t>
                      </a:r>
                    </a:p>
                    <a:p>
                      <a:pPr algn="ctr"/>
                      <a:r>
                        <a:rPr lang="en-US" sz="1400" dirty="0" smtClean="0"/>
                        <a:t>(Credit)</a:t>
                      </a:r>
                      <a:endParaRPr lang="en-MY" sz="1400" dirty="0"/>
                    </a:p>
                  </a:txBody>
                  <a:tcPr/>
                </a:tc>
              </a:tr>
              <a:tr h="308381">
                <a:tc>
                  <a:txBody>
                    <a:bodyPr/>
                    <a:lstStyle/>
                    <a:p>
                      <a:pPr algn="l"/>
                      <a:r>
                        <a:rPr lang="en-US" sz="1400" dirty="0" smtClean="0"/>
                        <a:t>2200-300-00 Petty Cash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Maxis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00.00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125.50</a:t>
                      </a:r>
                      <a:endParaRPr lang="en-MY" sz="1400" dirty="0"/>
                    </a:p>
                  </a:txBody>
                  <a:tcPr/>
                </a:tc>
              </a:tr>
              <a:tr h="288032">
                <a:tc>
                  <a:txBody>
                    <a:bodyPr/>
                    <a:lstStyle/>
                    <a:p>
                      <a:pPr algn="l"/>
                      <a:r>
                        <a:rPr lang="en-US" sz="1400" dirty="0" smtClean="0"/>
                        <a:t>8100-000-00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Bil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Telehpone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Maxis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125.50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00.00</a:t>
                      </a:r>
                      <a:endParaRPr lang="en-MY" sz="1400" dirty="0"/>
                    </a:p>
                  </a:txBody>
                  <a:tcPr/>
                </a:tc>
              </a:tr>
              <a:tr h="271264">
                <a:tc>
                  <a:txBody>
                    <a:bodyPr/>
                    <a:lstStyle/>
                    <a:p>
                      <a:pPr algn="l"/>
                      <a:r>
                        <a:rPr lang="en-US" sz="1400" dirty="0" smtClean="0"/>
                        <a:t>2200-300-00 Petty Cash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err="1" smtClean="0"/>
                        <a:t>Bulan</a:t>
                      </a:r>
                      <a:r>
                        <a:rPr lang="en-US" sz="1400" dirty="0" smtClean="0"/>
                        <a:t> 5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00.00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250.00</a:t>
                      </a:r>
                      <a:endParaRPr lang="en-MY" sz="1400" dirty="0"/>
                    </a:p>
                  </a:txBody>
                  <a:tcPr/>
                </a:tc>
              </a:tr>
              <a:tr h="254496">
                <a:tc>
                  <a:txBody>
                    <a:bodyPr/>
                    <a:lstStyle/>
                    <a:p>
                      <a:pPr algn="l"/>
                      <a:r>
                        <a:rPr lang="en-US" sz="1400" dirty="0" smtClean="0"/>
                        <a:t>8200-000-00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Sewa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Tapak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err="1" smtClean="0"/>
                        <a:t>Bulan</a:t>
                      </a:r>
                      <a:r>
                        <a:rPr lang="en-US" sz="1400" dirty="0" smtClean="0"/>
                        <a:t> 5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250.00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00.00</a:t>
                      </a:r>
                      <a:endParaRPr lang="en-MY" sz="1400" dirty="0"/>
                    </a:p>
                  </a:txBody>
                  <a:tcPr/>
                </a:tc>
              </a:tr>
              <a:tr h="309736">
                <a:tc>
                  <a:txBody>
                    <a:bodyPr/>
                    <a:lstStyle/>
                    <a:p>
                      <a:pPr algn="l"/>
                      <a:r>
                        <a:rPr lang="en-US" sz="1400" dirty="0" smtClean="0"/>
                        <a:t>2200-300-00 Petty Cash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TNB-</a:t>
                      </a:r>
                      <a:r>
                        <a:rPr lang="en-US" sz="1400" dirty="0" err="1" smtClean="0"/>
                        <a:t>Bulan</a:t>
                      </a:r>
                      <a:r>
                        <a:rPr lang="en-US" sz="1400" baseline="0" dirty="0" smtClean="0"/>
                        <a:t> 6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00.00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125.37</a:t>
                      </a:r>
                      <a:endParaRPr lang="en-MY" sz="1400" dirty="0"/>
                    </a:p>
                  </a:txBody>
                  <a:tcPr/>
                </a:tc>
              </a:tr>
              <a:tr h="216024">
                <a:tc>
                  <a:txBody>
                    <a:bodyPr/>
                    <a:lstStyle/>
                    <a:p>
                      <a:pPr algn="l"/>
                      <a:r>
                        <a:rPr lang="en-US" sz="1400" dirty="0" smtClean="0"/>
                        <a:t>8300-000-00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Bil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Elektrik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TNB-</a:t>
                      </a:r>
                      <a:r>
                        <a:rPr lang="en-US" sz="1400" dirty="0" err="1" smtClean="0"/>
                        <a:t>Bulan</a:t>
                      </a:r>
                      <a:r>
                        <a:rPr lang="en-US" sz="1400" baseline="0" dirty="0" smtClean="0"/>
                        <a:t> 6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125.37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00.00</a:t>
                      </a:r>
                      <a:endParaRPr lang="en-MY" sz="14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8" name="TextBox 17"/>
          <p:cNvSpPr txBox="1"/>
          <p:nvPr/>
        </p:nvSpPr>
        <p:spPr>
          <a:xfrm>
            <a:off x="3923928" y="2596262"/>
            <a:ext cx="22211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Total Debit :     500.87</a:t>
            </a:r>
            <a:endParaRPr lang="en-MY" dirty="0"/>
          </a:p>
        </p:txBody>
      </p:sp>
      <p:sp>
        <p:nvSpPr>
          <p:cNvPr id="27" name="Isosceles Triangle 26"/>
          <p:cNvSpPr/>
          <p:nvPr/>
        </p:nvSpPr>
        <p:spPr>
          <a:xfrm rot="10800000">
            <a:off x="3375451" y="3720965"/>
            <a:ext cx="216024" cy="216024"/>
          </a:xfrm>
          <a:prstGeom prst="triangl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35" name="TextBox 34"/>
          <p:cNvSpPr txBox="1"/>
          <p:nvPr/>
        </p:nvSpPr>
        <p:spPr>
          <a:xfrm>
            <a:off x="614483" y="2596262"/>
            <a:ext cx="31790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Journal No.   : AP201602010002</a:t>
            </a:r>
            <a:endParaRPr lang="en-MY" dirty="0"/>
          </a:p>
        </p:txBody>
      </p:sp>
      <p:grpSp>
        <p:nvGrpSpPr>
          <p:cNvPr id="19" name="Group 18"/>
          <p:cNvGrpSpPr/>
          <p:nvPr/>
        </p:nvGrpSpPr>
        <p:grpSpPr>
          <a:xfrm>
            <a:off x="395536" y="1844824"/>
            <a:ext cx="8484994" cy="434424"/>
            <a:chOff x="395536" y="1844824"/>
            <a:chExt cx="8484994" cy="434424"/>
          </a:xfrm>
        </p:grpSpPr>
        <p:sp>
          <p:nvSpPr>
            <p:cNvPr id="20" name="Rectangle 19"/>
            <p:cNvSpPr/>
            <p:nvPr/>
          </p:nvSpPr>
          <p:spPr>
            <a:xfrm>
              <a:off x="395536" y="1844824"/>
              <a:ext cx="1549690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Hasil</a:t>
              </a:r>
              <a:r>
                <a:rPr lang="en-US" dirty="0" smtClean="0"/>
                <a:t> </a:t>
              </a:r>
              <a:r>
                <a:rPr lang="en-US" dirty="0" err="1" smtClean="0"/>
                <a:t>Jualan</a:t>
              </a:r>
              <a:endParaRPr lang="en-MY" dirty="0"/>
            </a:p>
          </p:txBody>
        </p:sp>
        <p:sp>
          <p:nvSpPr>
            <p:cNvPr id="21" name="Rectangle 20"/>
            <p:cNvSpPr/>
            <p:nvPr/>
          </p:nvSpPr>
          <p:spPr>
            <a:xfrm>
              <a:off x="3131840" y="1847200"/>
              <a:ext cx="1696002" cy="432048"/>
            </a:xfrm>
            <a:prstGeom prst="rect">
              <a:avLst/>
            </a:prstGeom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/>
                <a:t>Perbelanjaan</a:t>
              </a:r>
              <a:endParaRPr lang="en-MY" dirty="0"/>
            </a:p>
          </p:txBody>
        </p:sp>
        <p:sp>
          <p:nvSpPr>
            <p:cNvPr id="22" name="Rectangle 21"/>
            <p:cNvSpPr/>
            <p:nvPr/>
          </p:nvSpPr>
          <p:spPr>
            <a:xfrm>
              <a:off x="6269169" y="1844824"/>
              <a:ext cx="1111143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Laporan</a:t>
              </a:r>
              <a:endParaRPr lang="en-MY" dirty="0"/>
            </a:p>
          </p:txBody>
        </p:sp>
        <p:sp>
          <p:nvSpPr>
            <p:cNvPr id="23" name="Rectangle 22"/>
            <p:cNvSpPr/>
            <p:nvPr/>
          </p:nvSpPr>
          <p:spPr>
            <a:xfrm>
              <a:off x="7396549" y="1844824"/>
              <a:ext cx="1483981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Tetapan</a:t>
              </a:r>
              <a:endParaRPr lang="en-MY" dirty="0"/>
            </a:p>
          </p:txBody>
        </p:sp>
        <p:sp>
          <p:nvSpPr>
            <p:cNvPr id="24" name="Rectangle 23"/>
            <p:cNvSpPr/>
            <p:nvPr/>
          </p:nvSpPr>
          <p:spPr>
            <a:xfrm>
              <a:off x="4804939" y="1847200"/>
              <a:ext cx="1464230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Pemindahan</a:t>
              </a:r>
              <a:endParaRPr lang="en-MY" dirty="0"/>
            </a:p>
          </p:txBody>
        </p:sp>
        <p:sp>
          <p:nvSpPr>
            <p:cNvPr id="25" name="Rectangle 24"/>
            <p:cNvSpPr/>
            <p:nvPr/>
          </p:nvSpPr>
          <p:spPr>
            <a:xfrm>
              <a:off x="1907704" y="1844824"/>
              <a:ext cx="1258622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Kos </a:t>
              </a:r>
              <a:r>
                <a:rPr lang="en-US" dirty="0" err="1" smtClean="0"/>
                <a:t>Jualan</a:t>
              </a:r>
              <a:endParaRPr lang="en-MY" dirty="0"/>
            </a:p>
          </p:txBody>
        </p:sp>
      </p:grpSp>
    </p:spTree>
    <p:extLst>
      <p:ext uri="{BB962C8B-B14F-4D97-AF65-F5344CB8AC3E}">
        <p14:creationId xmlns:p14="http://schemas.microsoft.com/office/powerpoint/2010/main" val="9520351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Perbelanjaan</a:t>
            </a:r>
            <a:r>
              <a:rPr lang="en-US" dirty="0" smtClean="0"/>
              <a:t> / </a:t>
            </a:r>
            <a:r>
              <a:rPr lang="en-US" dirty="0" err="1" smtClean="0"/>
              <a:t>Belanja</a:t>
            </a:r>
            <a:r>
              <a:rPr lang="en-US" dirty="0" smtClean="0"/>
              <a:t> </a:t>
            </a:r>
            <a:r>
              <a:rPr lang="en-US" dirty="0" err="1" smtClean="0"/>
              <a:t>Operasi</a:t>
            </a:r>
            <a:endParaRPr lang="en-MY" dirty="0"/>
          </a:p>
        </p:txBody>
      </p:sp>
      <p:sp>
        <p:nvSpPr>
          <p:cNvPr id="37" name="TextBox 36"/>
          <p:cNvSpPr txBox="1"/>
          <p:nvPr/>
        </p:nvSpPr>
        <p:spPr>
          <a:xfrm>
            <a:off x="611560" y="2492896"/>
            <a:ext cx="23921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Senarai</a:t>
            </a:r>
            <a:r>
              <a:rPr lang="en-US" dirty="0" smtClean="0"/>
              <a:t> </a:t>
            </a:r>
            <a:r>
              <a:rPr lang="en-US" dirty="0" err="1" smtClean="0"/>
              <a:t>Belanja</a:t>
            </a:r>
            <a:r>
              <a:rPr lang="en-US" dirty="0" smtClean="0"/>
              <a:t> </a:t>
            </a:r>
            <a:r>
              <a:rPr lang="en-US" dirty="0" err="1" smtClean="0"/>
              <a:t>Operasi</a:t>
            </a:r>
            <a:endParaRPr lang="en-MY" dirty="0"/>
          </a:p>
        </p:txBody>
      </p:sp>
      <p:grpSp>
        <p:nvGrpSpPr>
          <p:cNvPr id="26" name="Group 25"/>
          <p:cNvGrpSpPr/>
          <p:nvPr/>
        </p:nvGrpSpPr>
        <p:grpSpPr>
          <a:xfrm>
            <a:off x="395536" y="1844824"/>
            <a:ext cx="8484994" cy="434424"/>
            <a:chOff x="395536" y="1844824"/>
            <a:chExt cx="8484994" cy="434424"/>
          </a:xfrm>
        </p:grpSpPr>
        <p:sp>
          <p:nvSpPr>
            <p:cNvPr id="27" name="Rectangle 26"/>
            <p:cNvSpPr/>
            <p:nvPr/>
          </p:nvSpPr>
          <p:spPr>
            <a:xfrm>
              <a:off x="395536" y="1844824"/>
              <a:ext cx="1549690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Hasil</a:t>
              </a:r>
              <a:r>
                <a:rPr lang="en-US" dirty="0" smtClean="0"/>
                <a:t> </a:t>
              </a:r>
              <a:r>
                <a:rPr lang="en-US" dirty="0" err="1" smtClean="0"/>
                <a:t>Jualan</a:t>
              </a:r>
              <a:endParaRPr lang="en-MY" dirty="0"/>
            </a:p>
          </p:txBody>
        </p:sp>
        <p:sp>
          <p:nvSpPr>
            <p:cNvPr id="47" name="Rectangle 46"/>
            <p:cNvSpPr/>
            <p:nvPr/>
          </p:nvSpPr>
          <p:spPr>
            <a:xfrm>
              <a:off x="3131840" y="1847200"/>
              <a:ext cx="1696002" cy="432048"/>
            </a:xfrm>
            <a:prstGeom prst="rect">
              <a:avLst/>
            </a:prstGeom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/>
                <a:t>Perbelanjaan</a:t>
              </a:r>
              <a:endParaRPr lang="en-MY" dirty="0"/>
            </a:p>
          </p:txBody>
        </p:sp>
        <p:sp>
          <p:nvSpPr>
            <p:cNvPr id="48" name="Rectangle 47"/>
            <p:cNvSpPr/>
            <p:nvPr/>
          </p:nvSpPr>
          <p:spPr>
            <a:xfrm>
              <a:off x="6269169" y="1844824"/>
              <a:ext cx="1111143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Laporan</a:t>
              </a:r>
              <a:endParaRPr lang="en-MY" dirty="0"/>
            </a:p>
          </p:txBody>
        </p:sp>
        <p:sp>
          <p:nvSpPr>
            <p:cNvPr id="49" name="Rectangle 48"/>
            <p:cNvSpPr/>
            <p:nvPr/>
          </p:nvSpPr>
          <p:spPr>
            <a:xfrm>
              <a:off x="7396549" y="1844824"/>
              <a:ext cx="1483981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Tetapan</a:t>
              </a:r>
              <a:endParaRPr lang="en-MY" dirty="0"/>
            </a:p>
          </p:txBody>
        </p:sp>
        <p:sp>
          <p:nvSpPr>
            <p:cNvPr id="50" name="Rectangle 49"/>
            <p:cNvSpPr/>
            <p:nvPr/>
          </p:nvSpPr>
          <p:spPr>
            <a:xfrm>
              <a:off x="4804939" y="1847200"/>
              <a:ext cx="1464230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Pemindahan</a:t>
              </a:r>
              <a:endParaRPr lang="en-MY" dirty="0"/>
            </a:p>
          </p:txBody>
        </p:sp>
        <p:sp>
          <p:nvSpPr>
            <p:cNvPr id="51" name="Rectangle 50"/>
            <p:cNvSpPr/>
            <p:nvPr/>
          </p:nvSpPr>
          <p:spPr>
            <a:xfrm>
              <a:off x="1907704" y="1844824"/>
              <a:ext cx="1258622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Kos </a:t>
              </a:r>
              <a:r>
                <a:rPr lang="en-US" dirty="0" err="1" smtClean="0"/>
                <a:t>Jualan</a:t>
              </a:r>
              <a:endParaRPr lang="en-MY" dirty="0"/>
            </a:p>
          </p:txBody>
        </p:sp>
      </p:grpSp>
      <p:sp>
        <p:nvSpPr>
          <p:cNvPr id="31" name="Rounded Rectangle 30"/>
          <p:cNvSpPr/>
          <p:nvPr/>
        </p:nvSpPr>
        <p:spPr>
          <a:xfrm>
            <a:off x="7241308" y="3573016"/>
            <a:ext cx="518821" cy="25132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/>
              <a:t>-</a:t>
            </a:r>
            <a:endParaRPr lang="en-MY" sz="1100" dirty="0"/>
          </a:p>
        </p:txBody>
      </p:sp>
      <p:sp>
        <p:nvSpPr>
          <p:cNvPr id="32" name="Rounded Rectangle 31"/>
          <p:cNvSpPr/>
          <p:nvPr/>
        </p:nvSpPr>
        <p:spPr>
          <a:xfrm>
            <a:off x="7865187" y="3573436"/>
            <a:ext cx="451229" cy="25667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P</a:t>
            </a:r>
            <a:endParaRPr lang="en-MY" sz="1100" dirty="0"/>
          </a:p>
        </p:txBody>
      </p:sp>
      <p:sp>
        <p:nvSpPr>
          <p:cNvPr id="33" name="Rounded Rectangle 32"/>
          <p:cNvSpPr/>
          <p:nvPr/>
        </p:nvSpPr>
        <p:spPr>
          <a:xfrm>
            <a:off x="6683672" y="3573016"/>
            <a:ext cx="444606" cy="25667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/>
              <a:t>+</a:t>
            </a:r>
            <a:endParaRPr lang="en-MY" sz="1100" dirty="0"/>
          </a:p>
        </p:txBody>
      </p:sp>
      <p:graphicFrame>
        <p:nvGraphicFramePr>
          <p:cNvPr id="34" name="Table 3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48126474"/>
              </p:ext>
            </p:extLst>
          </p:nvPr>
        </p:nvGraphicFramePr>
        <p:xfrm>
          <a:off x="467544" y="3889856"/>
          <a:ext cx="7848871" cy="227544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30815"/>
                <a:gridCol w="879636"/>
                <a:gridCol w="1317171"/>
                <a:gridCol w="1781304"/>
                <a:gridCol w="1781304"/>
                <a:gridCol w="723655"/>
                <a:gridCol w="834986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No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Date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Form No.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Remarks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Amount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Print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</a:tr>
              <a:tr h="421248"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MY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5" name="Rectangle 34"/>
          <p:cNvSpPr/>
          <p:nvPr/>
        </p:nvSpPr>
        <p:spPr>
          <a:xfrm>
            <a:off x="7668344" y="4027297"/>
            <a:ext cx="144016" cy="1440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36" name="Rectangle 35"/>
          <p:cNvSpPr/>
          <p:nvPr/>
        </p:nvSpPr>
        <p:spPr>
          <a:xfrm>
            <a:off x="7668344" y="4487520"/>
            <a:ext cx="144016" cy="1440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52" name="Rectangle 51"/>
          <p:cNvSpPr/>
          <p:nvPr/>
        </p:nvSpPr>
        <p:spPr>
          <a:xfrm>
            <a:off x="7663880" y="4847560"/>
            <a:ext cx="144016" cy="1440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53" name="Rectangle 52"/>
          <p:cNvSpPr/>
          <p:nvPr/>
        </p:nvSpPr>
        <p:spPr>
          <a:xfrm>
            <a:off x="7663880" y="5207600"/>
            <a:ext cx="144016" cy="1440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54" name="Rectangle 53"/>
          <p:cNvSpPr/>
          <p:nvPr/>
        </p:nvSpPr>
        <p:spPr>
          <a:xfrm>
            <a:off x="7668344" y="5589240"/>
            <a:ext cx="144016" cy="1440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55" name="Rectangle 54"/>
          <p:cNvSpPr/>
          <p:nvPr/>
        </p:nvSpPr>
        <p:spPr>
          <a:xfrm>
            <a:off x="7663880" y="5949280"/>
            <a:ext cx="144016" cy="1440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56" name="Rounded Rectangle 55"/>
          <p:cNvSpPr/>
          <p:nvPr/>
        </p:nvSpPr>
        <p:spPr>
          <a:xfrm>
            <a:off x="2051382" y="3068960"/>
            <a:ext cx="1656522" cy="36933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57" name="TextBox 56"/>
          <p:cNvSpPr txBox="1"/>
          <p:nvPr/>
        </p:nvSpPr>
        <p:spPr>
          <a:xfrm>
            <a:off x="539552" y="3068960"/>
            <a:ext cx="28918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Date from       :    01/02/2016</a:t>
            </a:r>
            <a:endParaRPr lang="en-MY" dirty="0"/>
          </a:p>
        </p:txBody>
      </p:sp>
      <p:sp>
        <p:nvSpPr>
          <p:cNvPr id="58" name="Isosceles Triangle 57"/>
          <p:cNvSpPr/>
          <p:nvPr/>
        </p:nvSpPr>
        <p:spPr>
          <a:xfrm rot="10800000">
            <a:off x="3486169" y="3145614"/>
            <a:ext cx="216024" cy="216024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59" name="Rounded Rectangle 58"/>
          <p:cNvSpPr/>
          <p:nvPr/>
        </p:nvSpPr>
        <p:spPr>
          <a:xfrm>
            <a:off x="5375401" y="3069682"/>
            <a:ext cx="1656522" cy="36933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60" name="TextBox 59"/>
          <p:cNvSpPr txBox="1"/>
          <p:nvPr/>
        </p:nvSpPr>
        <p:spPr>
          <a:xfrm>
            <a:off x="3863571" y="3069682"/>
            <a:ext cx="28997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Date to            :    01/02/2016</a:t>
            </a:r>
            <a:endParaRPr lang="en-MY" dirty="0"/>
          </a:p>
        </p:txBody>
      </p:sp>
      <p:sp>
        <p:nvSpPr>
          <p:cNvPr id="61" name="Isosceles Triangle 60"/>
          <p:cNvSpPr/>
          <p:nvPr/>
        </p:nvSpPr>
        <p:spPr>
          <a:xfrm rot="10800000">
            <a:off x="6810188" y="3146336"/>
            <a:ext cx="216024" cy="216024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62" name="Action Button: Home 61">
            <a:hlinkClick r:id="" action="ppaction://hlinkshowjump?jump=firstslide" highlightClick="1"/>
          </p:cNvPr>
          <p:cNvSpPr/>
          <p:nvPr/>
        </p:nvSpPr>
        <p:spPr>
          <a:xfrm>
            <a:off x="6992379" y="4365104"/>
            <a:ext cx="243917" cy="266432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63" name="Action Button: Home 62">
            <a:hlinkClick r:id="" action="ppaction://hlinkshowjump?jump=firstslide" highlightClick="1"/>
          </p:cNvPr>
          <p:cNvSpPr/>
          <p:nvPr/>
        </p:nvSpPr>
        <p:spPr>
          <a:xfrm>
            <a:off x="6992378" y="4714344"/>
            <a:ext cx="243917" cy="266432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64" name="Action Button: Home 63">
            <a:hlinkClick r:id="" action="ppaction://hlinkshowjump?jump=firstslide" highlightClick="1"/>
          </p:cNvPr>
          <p:cNvSpPr/>
          <p:nvPr/>
        </p:nvSpPr>
        <p:spPr>
          <a:xfrm>
            <a:off x="6985482" y="5146392"/>
            <a:ext cx="243917" cy="266432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65" name="Action Button: Home 64">
            <a:hlinkClick r:id="" action="ppaction://hlinkshowjump?jump=firstslide" highlightClick="1"/>
          </p:cNvPr>
          <p:cNvSpPr/>
          <p:nvPr/>
        </p:nvSpPr>
        <p:spPr>
          <a:xfrm>
            <a:off x="6978586" y="5528032"/>
            <a:ext cx="243917" cy="266432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66" name="Action Button: Home 65">
            <a:hlinkClick r:id="" action="ppaction://hlinkshowjump?jump=firstslide" highlightClick="1"/>
          </p:cNvPr>
          <p:cNvSpPr/>
          <p:nvPr/>
        </p:nvSpPr>
        <p:spPr>
          <a:xfrm>
            <a:off x="6978585" y="5846378"/>
            <a:ext cx="243917" cy="266432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67" name="Line Callout 1 66"/>
          <p:cNvSpPr/>
          <p:nvPr/>
        </p:nvSpPr>
        <p:spPr>
          <a:xfrm>
            <a:off x="8138539" y="4869476"/>
            <a:ext cx="936104" cy="676247"/>
          </a:xfrm>
          <a:prstGeom prst="borderCallout1">
            <a:avLst>
              <a:gd name="adj1" fmla="val 47004"/>
              <a:gd name="adj2" fmla="val -2501"/>
              <a:gd name="adj3" fmla="val 162953"/>
              <a:gd name="adj4" fmla="val -89361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Print detail</a:t>
            </a:r>
            <a:endParaRPr lang="en-MY" dirty="0"/>
          </a:p>
        </p:txBody>
      </p:sp>
      <p:sp>
        <p:nvSpPr>
          <p:cNvPr id="68" name="Rounded Rectangle 67"/>
          <p:cNvSpPr/>
          <p:nvPr/>
        </p:nvSpPr>
        <p:spPr>
          <a:xfrm>
            <a:off x="7380312" y="3100544"/>
            <a:ext cx="912658" cy="33846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Submit</a:t>
            </a:r>
            <a:endParaRPr lang="en-MY" sz="1100" dirty="0"/>
          </a:p>
        </p:txBody>
      </p:sp>
    </p:spTree>
    <p:extLst>
      <p:ext uri="{BB962C8B-B14F-4D97-AF65-F5344CB8AC3E}">
        <p14:creationId xmlns:p14="http://schemas.microsoft.com/office/powerpoint/2010/main" val="19868803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Perbelanjaan</a:t>
            </a:r>
            <a:r>
              <a:rPr lang="en-US" dirty="0" smtClean="0"/>
              <a:t>/</a:t>
            </a:r>
            <a:r>
              <a:rPr lang="en-US" dirty="0" err="1" smtClean="0"/>
              <a:t>Pinjaman</a:t>
            </a:r>
            <a:endParaRPr lang="en-MY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414374399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Perbelanjaan</a:t>
            </a:r>
            <a:r>
              <a:rPr lang="en-US" dirty="0" smtClean="0"/>
              <a:t> / </a:t>
            </a:r>
            <a:r>
              <a:rPr lang="en-US" dirty="0" err="1" smtClean="0"/>
              <a:t>Pinjaman</a:t>
            </a:r>
            <a:endParaRPr lang="en-MY" dirty="0"/>
          </a:p>
        </p:txBody>
      </p:sp>
      <p:sp>
        <p:nvSpPr>
          <p:cNvPr id="37" name="TextBox 36"/>
          <p:cNvSpPr txBox="1"/>
          <p:nvPr/>
        </p:nvSpPr>
        <p:spPr>
          <a:xfrm>
            <a:off x="611560" y="2492896"/>
            <a:ext cx="26087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Senarai</a:t>
            </a:r>
            <a:r>
              <a:rPr lang="en-US" dirty="0" smtClean="0"/>
              <a:t> </a:t>
            </a:r>
            <a:r>
              <a:rPr lang="en-US" dirty="0" err="1" smtClean="0"/>
              <a:t>Bayaran</a:t>
            </a:r>
            <a:r>
              <a:rPr lang="en-US" dirty="0" smtClean="0"/>
              <a:t> </a:t>
            </a:r>
            <a:r>
              <a:rPr lang="en-US" dirty="0" err="1" smtClean="0"/>
              <a:t>Pinjaman</a:t>
            </a:r>
            <a:endParaRPr lang="en-MY" dirty="0"/>
          </a:p>
        </p:txBody>
      </p:sp>
      <p:grpSp>
        <p:nvGrpSpPr>
          <p:cNvPr id="26" name="Group 25"/>
          <p:cNvGrpSpPr/>
          <p:nvPr/>
        </p:nvGrpSpPr>
        <p:grpSpPr>
          <a:xfrm>
            <a:off x="395536" y="1844824"/>
            <a:ext cx="8484994" cy="434424"/>
            <a:chOff x="395536" y="1844824"/>
            <a:chExt cx="8484994" cy="434424"/>
          </a:xfrm>
        </p:grpSpPr>
        <p:sp>
          <p:nvSpPr>
            <p:cNvPr id="27" name="Rectangle 26"/>
            <p:cNvSpPr/>
            <p:nvPr/>
          </p:nvSpPr>
          <p:spPr>
            <a:xfrm>
              <a:off x="395536" y="1844824"/>
              <a:ext cx="1549690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Hasil</a:t>
              </a:r>
              <a:r>
                <a:rPr lang="en-US" dirty="0" smtClean="0"/>
                <a:t> </a:t>
              </a:r>
              <a:r>
                <a:rPr lang="en-US" dirty="0" err="1" smtClean="0"/>
                <a:t>Jualan</a:t>
              </a:r>
              <a:endParaRPr lang="en-MY" dirty="0"/>
            </a:p>
          </p:txBody>
        </p:sp>
        <p:sp>
          <p:nvSpPr>
            <p:cNvPr id="47" name="Rectangle 46"/>
            <p:cNvSpPr/>
            <p:nvPr/>
          </p:nvSpPr>
          <p:spPr>
            <a:xfrm>
              <a:off x="3131840" y="1847200"/>
              <a:ext cx="1696002" cy="432048"/>
            </a:xfrm>
            <a:prstGeom prst="rect">
              <a:avLst/>
            </a:prstGeom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/>
                <a:t>Perbelanjaan</a:t>
              </a:r>
              <a:endParaRPr lang="en-MY" dirty="0"/>
            </a:p>
          </p:txBody>
        </p:sp>
        <p:sp>
          <p:nvSpPr>
            <p:cNvPr id="48" name="Rectangle 47"/>
            <p:cNvSpPr/>
            <p:nvPr/>
          </p:nvSpPr>
          <p:spPr>
            <a:xfrm>
              <a:off x="6269169" y="1844824"/>
              <a:ext cx="1111143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Laporan</a:t>
              </a:r>
              <a:endParaRPr lang="en-MY" dirty="0"/>
            </a:p>
          </p:txBody>
        </p:sp>
        <p:sp>
          <p:nvSpPr>
            <p:cNvPr id="49" name="Rectangle 48"/>
            <p:cNvSpPr/>
            <p:nvPr/>
          </p:nvSpPr>
          <p:spPr>
            <a:xfrm>
              <a:off x="7396549" y="1844824"/>
              <a:ext cx="1483981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Tetapan</a:t>
              </a:r>
              <a:endParaRPr lang="en-MY" dirty="0"/>
            </a:p>
          </p:txBody>
        </p:sp>
        <p:sp>
          <p:nvSpPr>
            <p:cNvPr id="50" name="Rectangle 49"/>
            <p:cNvSpPr/>
            <p:nvPr/>
          </p:nvSpPr>
          <p:spPr>
            <a:xfrm>
              <a:off x="4804939" y="1847200"/>
              <a:ext cx="1464230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Pemindahan</a:t>
              </a:r>
              <a:endParaRPr lang="en-MY" dirty="0"/>
            </a:p>
          </p:txBody>
        </p:sp>
        <p:sp>
          <p:nvSpPr>
            <p:cNvPr id="51" name="Rectangle 50"/>
            <p:cNvSpPr/>
            <p:nvPr/>
          </p:nvSpPr>
          <p:spPr>
            <a:xfrm>
              <a:off x="1907704" y="1844824"/>
              <a:ext cx="1258622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Kos </a:t>
              </a:r>
              <a:r>
                <a:rPr lang="en-US" dirty="0" err="1" smtClean="0"/>
                <a:t>Jualan</a:t>
              </a:r>
              <a:endParaRPr lang="en-MY" dirty="0"/>
            </a:p>
          </p:txBody>
        </p:sp>
      </p:grpSp>
      <p:sp>
        <p:nvSpPr>
          <p:cNvPr id="31" name="Rounded Rectangle 30"/>
          <p:cNvSpPr/>
          <p:nvPr/>
        </p:nvSpPr>
        <p:spPr>
          <a:xfrm>
            <a:off x="7241308" y="3573016"/>
            <a:ext cx="518821" cy="25132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/>
              <a:t>-</a:t>
            </a:r>
            <a:endParaRPr lang="en-MY" sz="1100" dirty="0"/>
          </a:p>
        </p:txBody>
      </p:sp>
      <p:sp>
        <p:nvSpPr>
          <p:cNvPr id="32" name="Rounded Rectangle 31"/>
          <p:cNvSpPr/>
          <p:nvPr/>
        </p:nvSpPr>
        <p:spPr>
          <a:xfrm>
            <a:off x="7865187" y="3573436"/>
            <a:ext cx="451229" cy="25667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P</a:t>
            </a:r>
            <a:endParaRPr lang="en-MY" sz="1100" dirty="0"/>
          </a:p>
        </p:txBody>
      </p:sp>
      <p:sp>
        <p:nvSpPr>
          <p:cNvPr id="33" name="Rounded Rectangle 32"/>
          <p:cNvSpPr/>
          <p:nvPr/>
        </p:nvSpPr>
        <p:spPr>
          <a:xfrm>
            <a:off x="6683672" y="3573016"/>
            <a:ext cx="444606" cy="25667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/>
              <a:t>+</a:t>
            </a:r>
            <a:endParaRPr lang="en-MY" sz="1100" dirty="0"/>
          </a:p>
        </p:txBody>
      </p:sp>
      <p:graphicFrame>
        <p:nvGraphicFramePr>
          <p:cNvPr id="34" name="Table 3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36295869"/>
              </p:ext>
            </p:extLst>
          </p:nvPr>
        </p:nvGraphicFramePr>
        <p:xfrm>
          <a:off x="467544" y="3889856"/>
          <a:ext cx="7848871" cy="227544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30815"/>
                <a:gridCol w="879636"/>
                <a:gridCol w="1317171"/>
                <a:gridCol w="1781304"/>
                <a:gridCol w="1781304"/>
                <a:gridCol w="723655"/>
                <a:gridCol w="834986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No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Date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Form No.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Remarks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Amount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Print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</a:tr>
              <a:tr h="421248"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MY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5" name="Rectangle 34"/>
          <p:cNvSpPr/>
          <p:nvPr/>
        </p:nvSpPr>
        <p:spPr>
          <a:xfrm>
            <a:off x="7668344" y="4027297"/>
            <a:ext cx="144016" cy="1440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36" name="Rectangle 35"/>
          <p:cNvSpPr/>
          <p:nvPr/>
        </p:nvSpPr>
        <p:spPr>
          <a:xfrm>
            <a:off x="7668344" y="4487520"/>
            <a:ext cx="144016" cy="1440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52" name="Rectangle 51"/>
          <p:cNvSpPr/>
          <p:nvPr/>
        </p:nvSpPr>
        <p:spPr>
          <a:xfrm>
            <a:off x="7663880" y="4847560"/>
            <a:ext cx="144016" cy="1440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53" name="Rectangle 52"/>
          <p:cNvSpPr/>
          <p:nvPr/>
        </p:nvSpPr>
        <p:spPr>
          <a:xfrm>
            <a:off x="7663880" y="5207600"/>
            <a:ext cx="144016" cy="1440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54" name="Rectangle 53"/>
          <p:cNvSpPr/>
          <p:nvPr/>
        </p:nvSpPr>
        <p:spPr>
          <a:xfrm>
            <a:off x="7668344" y="5589240"/>
            <a:ext cx="144016" cy="1440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55" name="Rectangle 54"/>
          <p:cNvSpPr/>
          <p:nvPr/>
        </p:nvSpPr>
        <p:spPr>
          <a:xfrm>
            <a:off x="7663880" y="5949280"/>
            <a:ext cx="144016" cy="1440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56" name="Rounded Rectangle 55"/>
          <p:cNvSpPr/>
          <p:nvPr/>
        </p:nvSpPr>
        <p:spPr>
          <a:xfrm>
            <a:off x="2051382" y="3068960"/>
            <a:ext cx="1656522" cy="36933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57" name="TextBox 56"/>
          <p:cNvSpPr txBox="1"/>
          <p:nvPr/>
        </p:nvSpPr>
        <p:spPr>
          <a:xfrm>
            <a:off x="539552" y="3068960"/>
            <a:ext cx="28918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Date from       :    01/02/2016</a:t>
            </a:r>
            <a:endParaRPr lang="en-MY" dirty="0"/>
          </a:p>
        </p:txBody>
      </p:sp>
      <p:sp>
        <p:nvSpPr>
          <p:cNvPr id="58" name="Isosceles Triangle 57"/>
          <p:cNvSpPr/>
          <p:nvPr/>
        </p:nvSpPr>
        <p:spPr>
          <a:xfrm rot="10800000">
            <a:off x="3486169" y="3145614"/>
            <a:ext cx="216024" cy="216024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59" name="Rounded Rectangle 58"/>
          <p:cNvSpPr/>
          <p:nvPr/>
        </p:nvSpPr>
        <p:spPr>
          <a:xfrm>
            <a:off x="5375401" y="3069682"/>
            <a:ext cx="1656522" cy="36933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60" name="TextBox 59"/>
          <p:cNvSpPr txBox="1"/>
          <p:nvPr/>
        </p:nvSpPr>
        <p:spPr>
          <a:xfrm>
            <a:off x="3863571" y="3069682"/>
            <a:ext cx="28997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Date to            :    01/02/2016</a:t>
            </a:r>
            <a:endParaRPr lang="en-MY" dirty="0"/>
          </a:p>
        </p:txBody>
      </p:sp>
      <p:sp>
        <p:nvSpPr>
          <p:cNvPr id="61" name="Isosceles Triangle 60"/>
          <p:cNvSpPr/>
          <p:nvPr/>
        </p:nvSpPr>
        <p:spPr>
          <a:xfrm rot="10800000">
            <a:off x="6810188" y="3146336"/>
            <a:ext cx="216024" cy="216024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62" name="Action Button: Home 61">
            <a:hlinkClick r:id="" action="ppaction://hlinkshowjump?jump=firstslide" highlightClick="1"/>
          </p:cNvPr>
          <p:cNvSpPr/>
          <p:nvPr/>
        </p:nvSpPr>
        <p:spPr>
          <a:xfrm>
            <a:off x="6992379" y="4365104"/>
            <a:ext cx="243917" cy="266432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63" name="Action Button: Home 62">
            <a:hlinkClick r:id="" action="ppaction://hlinkshowjump?jump=firstslide" highlightClick="1"/>
          </p:cNvPr>
          <p:cNvSpPr/>
          <p:nvPr/>
        </p:nvSpPr>
        <p:spPr>
          <a:xfrm>
            <a:off x="6992378" y="4714344"/>
            <a:ext cx="243917" cy="266432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64" name="Action Button: Home 63">
            <a:hlinkClick r:id="" action="ppaction://hlinkshowjump?jump=firstslide" highlightClick="1"/>
          </p:cNvPr>
          <p:cNvSpPr/>
          <p:nvPr/>
        </p:nvSpPr>
        <p:spPr>
          <a:xfrm>
            <a:off x="6985482" y="5146392"/>
            <a:ext cx="243917" cy="266432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65" name="Action Button: Home 64">
            <a:hlinkClick r:id="" action="ppaction://hlinkshowjump?jump=firstslide" highlightClick="1"/>
          </p:cNvPr>
          <p:cNvSpPr/>
          <p:nvPr/>
        </p:nvSpPr>
        <p:spPr>
          <a:xfrm>
            <a:off x="6978586" y="5528032"/>
            <a:ext cx="243917" cy="266432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66" name="Action Button: Home 65">
            <a:hlinkClick r:id="" action="ppaction://hlinkshowjump?jump=firstslide" highlightClick="1"/>
          </p:cNvPr>
          <p:cNvSpPr/>
          <p:nvPr/>
        </p:nvSpPr>
        <p:spPr>
          <a:xfrm>
            <a:off x="6978585" y="5846378"/>
            <a:ext cx="243917" cy="266432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67" name="Line Callout 1 66"/>
          <p:cNvSpPr/>
          <p:nvPr/>
        </p:nvSpPr>
        <p:spPr>
          <a:xfrm>
            <a:off x="8138539" y="4869476"/>
            <a:ext cx="936104" cy="676247"/>
          </a:xfrm>
          <a:prstGeom prst="borderCallout1">
            <a:avLst>
              <a:gd name="adj1" fmla="val 47004"/>
              <a:gd name="adj2" fmla="val -2501"/>
              <a:gd name="adj3" fmla="val 162953"/>
              <a:gd name="adj4" fmla="val -89361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Print detail</a:t>
            </a:r>
            <a:endParaRPr lang="en-MY" dirty="0"/>
          </a:p>
        </p:txBody>
      </p:sp>
      <p:sp>
        <p:nvSpPr>
          <p:cNvPr id="68" name="Rounded Rectangle 67"/>
          <p:cNvSpPr/>
          <p:nvPr/>
        </p:nvSpPr>
        <p:spPr>
          <a:xfrm>
            <a:off x="7380312" y="3100544"/>
            <a:ext cx="912658" cy="33846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Submit</a:t>
            </a:r>
            <a:endParaRPr lang="en-MY" sz="1100" dirty="0"/>
          </a:p>
        </p:txBody>
      </p:sp>
    </p:spTree>
    <p:extLst>
      <p:ext uri="{BB962C8B-B14F-4D97-AF65-F5344CB8AC3E}">
        <p14:creationId xmlns:p14="http://schemas.microsoft.com/office/powerpoint/2010/main" val="3914152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ounded Rectangle 27"/>
          <p:cNvSpPr/>
          <p:nvPr/>
        </p:nvSpPr>
        <p:spPr>
          <a:xfrm>
            <a:off x="2037345" y="3296067"/>
            <a:ext cx="1656522" cy="36933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29" name="Isosceles Triangle 28"/>
          <p:cNvSpPr/>
          <p:nvPr/>
        </p:nvSpPr>
        <p:spPr>
          <a:xfrm rot="10800000">
            <a:off x="3472132" y="3372721"/>
            <a:ext cx="216024" cy="216024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26" name="Rounded Rectangle 25"/>
          <p:cNvSpPr/>
          <p:nvPr/>
        </p:nvSpPr>
        <p:spPr>
          <a:xfrm>
            <a:off x="1998669" y="2780928"/>
            <a:ext cx="1656522" cy="36933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15" name="Rounded Rectangle 14"/>
          <p:cNvSpPr/>
          <p:nvPr/>
        </p:nvSpPr>
        <p:spPr>
          <a:xfrm>
            <a:off x="4932040" y="2780928"/>
            <a:ext cx="1656522" cy="369332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Perbelanjaan</a:t>
            </a:r>
            <a:r>
              <a:rPr lang="en-US" dirty="0" smtClean="0"/>
              <a:t>/</a:t>
            </a:r>
            <a:r>
              <a:rPr lang="en-US" dirty="0" err="1" smtClean="0"/>
              <a:t>Pinjaman</a:t>
            </a:r>
            <a:endParaRPr lang="en-MY" dirty="0"/>
          </a:p>
        </p:txBody>
      </p:sp>
      <p:sp>
        <p:nvSpPr>
          <p:cNvPr id="3" name="TextBox 2"/>
          <p:cNvSpPr txBox="1"/>
          <p:nvPr/>
        </p:nvSpPr>
        <p:spPr>
          <a:xfrm>
            <a:off x="611560" y="2780928"/>
            <a:ext cx="26673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Tarikh</a:t>
            </a:r>
            <a:r>
              <a:rPr lang="en-US" dirty="0" smtClean="0"/>
              <a:t>             : 08/01/2016</a:t>
            </a:r>
            <a:endParaRPr lang="en-MY" dirty="0"/>
          </a:p>
        </p:txBody>
      </p:sp>
      <p:sp>
        <p:nvSpPr>
          <p:cNvPr id="9" name="TextBox 8"/>
          <p:cNvSpPr txBox="1"/>
          <p:nvPr/>
        </p:nvSpPr>
        <p:spPr>
          <a:xfrm>
            <a:off x="611560" y="3296067"/>
            <a:ext cx="20381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Cara </a:t>
            </a:r>
            <a:r>
              <a:rPr lang="en-US" dirty="0" err="1" smtClean="0"/>
              <a:t>Bayaran</a:t>
            </a:r>
            <a:r>
              <a:rPr lang="en-US" dirty="0" smtClean="0"/>
              <a:t> : Bank</a:t>
            </a:r>
            <a:endParaRPr lang="en-MY" dirty="0"/>
          </a:p>
        </p:txBody>
      </p:sp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71788300"/>
              </p:ext>
            </p:extLst>
          </p:nvPr>
        </p:nvGraphicFramePr>
        <p:xfrm>
          <a:off x="564559" y="4114627"/>
          <a:ext cx="8039889" cy="153376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2592"/>
                <a:gridCol w="2815196"/>
                <a:gridCol w="1618005"/>
                <a:gridCol w="864096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Jenis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Belanja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Butiran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Jumlah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</a:tr>
              <a:tr h="421248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Pinjaman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Tekun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Bulan</a:t>
                      </a:r>
                      <a:r>
                        <a:rPr lang="en-US" dirty="0" smtClean="0"/>
                        <a:t> Dec/15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300.00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MY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MY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MY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5733739" y="5867980"/>
            <a:ext cx="12472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Grand total</a:t>
            </a:r>
            <a:endParaRPr lang="en-MY" dirty="0"/>
          </a:p>
        </p:txBody>
      </p:sp>
      <p:sp>
        <p:nvSpPr>
          <p:cNvPr id="18" name="TextBox 17"/>
          <p:cNvSpPr txBox="1"/>
          <p:nvPr/>
        </p:nvSpPr>
        <p:spPr>
          <a:xfrm>
            <a:off x="3851920" y="2780928"/>
            <a:ext cx="27007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Form No. : Auto-generated</a:t>
            </a:r>
            <a:endParaRPr lang="en-MY" dirty="0"/>
          </a:p>
        </p:txBody>
      </p:sp>
      <p:sp>
        <p:nvSpPr>
          <p:cNvPr id="19" name="TextBox 18"/>
          <p:cNvSpPr txBox="1"/>
          <p:nvPr/>
        </p:nvSpPr>
        <p:spPr>
          <a:xfrm>
            <a:off x="7560953" y="5867980"/>
            <a:ext cx="8274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300.00</a:t>
            </a:r>
            <a:endParaRPr lang="en-MY" dirty="0"/>
          </a:p>
        </p:txBody>
      </p:sp>
      <p:sp>
        <p:nvSpPr>
          <p:cNvPr id="25" name="TextBox 24"/>
          <p:cNvSpPr txBox="1"/>
          <p:nvPr/>
        </p:nvSpPr>
        <p:spPr>
          <a:xfrm>
            <a:off x="686582" y="3701523"/>
            <a:ext cx="19728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Remarks      : </a:t>
            </a:r>
            <a:r>
              <a:rPr lang="en-US" dirty="0" err="1" smtClean="0"/>
              <a:t>Tekun</a:t>
            </a:r>
            <a:endParaRPr lang="en-MY" dirty="0"/>
          </a:p>
        </p:txBody>
      </p:sp>
      <p:sp>
        <p:nvSpPr>
          <p:cNvPr id="27" name="Isosceles Triangle 26"/>
          <p:cNvSpPr/>
          <p:nvPr/>
        </p:nvSpPr>
        <p:spPr>
          <a:xfrm rot="10800000">
            <a:off x="3433456" y="2857582"/>
            <a:ext cx="216024" cy="216024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grpSp>
        <p:nvGrpSpPr>
          <p:cNvPr id="35" name="Group 34"/>
          <p:cNvGrpSpPr/>
          <p:nvPr/>
        </p:nvGrpSpPr>
        <p:grpSpPr>
          <a:xfrm>
            <a:off x="395536" y="1844824"/>
            <a:ext cx="8484994" cy="434424"/>
            <a:chOff x="395536" y="1844824"/>
            <a:chExt cx="8484994" cy="434424"/>
          </a:xfrm>
        </p:grpSpPr>
        <p:sp>
          <p:nvSpPr>
            <p:cNvPr id="36" name="Rectangle 35"/>
            <p:cNvSpPr/>
            <p:nvPr/>
          </p:nvSpPr>
          <p:spPr>
            <a:xfrm>
              <a:off x="395536" y="1844824"/>
              <a:ext cx="1549690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Hasil</a:t>
              </a:r>
              <a:r>
                <a:rPr lang="en-US" dirty="0" smtClean="0"/>
                <a:t> </a:t>
              </a:r>
              <a:r>
                <a:rPr lang="en-US" dirty="0" err="1" smtClean="0"/>
                <a:t>Jualan</a:t>
              </a:r>
              <a:endParaRPr lang="en-MY" dirty="0"/>
            </a:p>
          </p:txBody>
        </p:sp>
        <p:sp>
          <p:nvSpPr>
            <p:cNvPr id="37" name="Rectangle 36"/>
            <p:cNvSpPr/>
            <p:nvPr/>
          </p:nvSpPr>
          <p:spPr>
            <a:xfrm>
              <a:off x="3131840" y="1847200"/>
              <a:ext cx="1696002" cy="432048"/>
            </a:xfrm>
            <a:prstGeom prst="rect">
              <a:avLst/>
            </a:prstGeom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/>
                <a:t>Perbelanjaan</a:t>
              </a:r>
              <a:endParaRPr lang="en-MY" dirty="0"/>
            </a:p>
          </p:txBody>
        </p:sp>
        <p:sp>
          <p:nvSpPr>
            <p:cNvPr id="38" name="Rectangle 37"/>
            <p:cNvSpPr/>
            <p:nvPr/>
          </p:nvSpPr>
          <p:spPr>
            <a:xfrm>
              <a:off x="6269169" y="1844824"/>
              <a:ext cx="1111143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Laporan</a:t>
              </a:r>
              <a:endParaRPr lang="en-MY" dirty="0"/>
            </a:p>
          </p:txBody>
        </p:sp>
        <p:sp>
          <p:nvSpPr>
            <p:cNvPr id="39" name="Rectangle 38"/>
            <p:cNvSpPr/>
            <p:nvPr/>
          </p:nvSpPr>
          <p:spPr>
            <a:xfrm>
              <a:off x="7396549" y="1844824"/>
              <a:ext cx="1483981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Tetapan</a:t>
              </a:r>
              <a:endParaRPr lang="en-MY" dirty="0"/>
            </a:p>
          </p:txBody>
        </p:sp>
        <p:sp>
          <p:nvSpPr>
            <p:cNvPr id="40" name="Rectangle 39"/>
            <p:cNvSpPr/>
            <p:nvPr/>
          </p:nvSpPr>
          <p:spPr>
            <a:xfrm>
              <a:off x="4804939" y="1847200"/>
              <a:ext cx="1464230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Pemindahan</a:t>
              </a:r>
              <a:endParaRPr lang="en-MY" dirty="0"/>
            </a:p>
          </p:txBody>
        </p:sp>
        <p:sp>
          <p:nvSpPr>
            <p:cNvPr id="41" name="Rectangle 40"/>
            <p:cNvSpPr/>
            <p:nvPr/>
          </p:nvSpPr>
          <p:spPr>
            <a:xfrm>
              <a:off x="1907704" y="1844824"/>
              <a:ext cx="1258622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Kos </a:t>
              </a:r>
              <a:r>
                <a:rPr lang="en-US" dirty="0" err="1" smtClean="0"/>
                <a:t>Jualan</a:t>
              </a:r>
              <a:endParaRPr lang="en-MY" dirty="0"/>
            </a:p>
          </p:txBody>
        </p:sp>
      </p:grpSp>
      <p:sp>
        <p:nvSpPr>
          <p:cNvPr id="42" name="Rounded Rectangle 41"/>
          <p:cNvSpPr/>
          <p:nvPr/>
        </p:nvSpPr>
        <p:spPr>
          <a:xfrm>
            <a:off x="7560953" y="3777209"/>
            <a:ext cx="518821" cy="25132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/>
              <a:t>-</a:t>
            </a:r>
            <a:endParaRPr lang="en-MY" sz="1100" dirty="0"/>
          </a:p>
        </p:txBody>
      </p:sp>
      <p:sp>
        <p:nvSpPr>
          <p:cNvPr id="43" name="Rounded Rectangle 42"/>
          <p:cNvSpPr/>
          <p:nvPr/>
        </p:nvSpPr>
        <p:spPr>
          <a:xfrm>
            <a:off x="8158384" y="3771860"/>
            <a:ext cx="451229" cy="25667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P</a:t>
            </a:r>
            <a:endParaRPr lang="en-MY" sz="1100" dirty="0"/>
          </a:p>
        </p:txBody>
      </p:sp>
      <p:sp>
        <p:nvSpPr>
          <p:cNvPr id="44" name="Rounded Rectangle 43"/>
          <p:cNvSpPr/>
          <p:nvPr/>
        </p:nvSpPr>
        <p:spPr>
          <a:xfrm>
            <a:off x="6941418" y="3783033"/>
            <a:ext cx="444606" cy="25667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/>
              <a:t>+</a:t>
            </a:r>
            <a:endParaRPr lang="en-MY" sz="1100" dirty="0"/>
          </a:p>
        </p:txBody>
      </p:sp>
      <p:sp>
        <p:nvSpPr>
          <p:cNvPr id="46" name="Rectangle 45"/>
          <p:cNvSpPr/>
          <p:nvPr/>
        </p:nvSpPr>
        <p:spPr>
          <a:xfrm>
            <a:off x="8060100" y="4653136"/>
            <a:ext cx="144016" cy="1440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47" name="Rectangle 46"/>
          <p:cNvSpPr/>
          <p:nvPr/>
        </p:nvSpPr>
        <p:spPr>
          <a:xfrm>
            <a:off x="8060100" y="5061653"/>
            <a:ext cx="144016" cy="1440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48" name="Rectangle 47"/>
          <p:cNvSpPr/>
          <p:nvPr/>
        </p:nvSpPr>
        <p:spPr>
          <a:xfrm>
            <a:off x="8065436" y="4226206"/>
            <a:ext cx="144016" cy="1440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49" name="Rounded Rectangle 48"/>
          <p:cNvSpPr/>
          <p:nvPr/>
        </p:nvSpPr>
        <p:spPr>
          <a:xfrm>
            <a:off x="7483667" y="6381328"/>
            <a:ext cx="982041" cy="25667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Save</a:t>
            </a:r>
            <a:endParaRPr lang="en-MY" sz="1100" dirty="0"/>
          </a:p>
        </p:txBody>
      </p:sp>
      <p:sp>
        <p:nvSpPr>
          <p:cNvPr id="50" name="Rectangle 49"/>
          <p:cNvSpPr/>
          <p:nvPr/>
        </p:nvSpPr>
        <p:spPr>
          <a:xfrm>
            <a:off x="8028384" y="5373216"/>
            <a:ext cx="144016" cy="1440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7405370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1979712" y="260648"/>
            <a:ext cx="4824536" cy="6480720"/>
          </a:xfrm>
          <a:prstGeom prst="rect">
            <a:avLst/>
          </a:prstGeom>
          <a:ln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 dirty="0"/>
          </a:p>
        </p:txBody>
      </p:sp>
      <p:sp>
        <p:nvSpPr>
          <p:cNvPr id="5" name="Rounded Rectangle 4"/>
          <p:cNvSpPr/>
          <p:nvPr/>
        </p:nvSpPr>
        <p:spPr>
          <a:xfrm>
            <a:off x="2843808" y="2960948"/>
            <a:ext cx="3096344" cy="64807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 dirty="0"/>
          </a:p>
        </p:txBody>
      </p:sp>
      <p:sp>
        <p:nvSpPr>
          <p:cNvPr id="6" name="Rounded Rectangle 5"/>
          <p:cNvSpPr/>
          <p:nvPr/>
        </p:nvSpPr>
        <p:spPr>
          <a:xfrm>
            <a:off x="2841861" y="4509120"/>
            <a:ext cx="3096344" cy="64807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8" name="TextBox 7"/>
          <p:cNvSpPr txBox="1"/>
          <p:nvPr/>
        </p:nvSpPr>
        <p:spPr>
          <a:xfrm>
            <a:off x="2810292" y="2384884"/>
            <a:ext cx="12576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Description</a:t>
            </a:r>
            <a:endParaRPr lang="en-MY" dirty="0"/>
          </a:p>
        </p:txBody>
      </p:sp>
      <p:sp>
        <p:nvSpPr>
          <p:cNvPr id="9" name="TextBox 8"/>
          <p:cNvSpPr txBox="1"/>
          <p:nvPr/>
        </p:nvSpPr>
        <p:spPr>
          <a:xfrm>
            <a:off x="2845112" y="3969060"/>
            <a:ext cx="9423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Amount</a:t>
            </a:r>
            <a:endParaRPr lang="en-MY" dirty="0"/>
          </a:p>
        </p:txBody>
      </p:sp>
      <p:sp>
        <p:nvSpPr>
          <p:cNvPr id="10" name="Rounded Rectangle 9"/>
          <p:cNvSpPr/>
          <p:nvPr/>
        </p:nvSpPr>
        <p:spPr>
          <a:xfrm>
            <a:off x="3823883" y="5733256"/>
            <a:ext cx="1374224" cy="28803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Add &amp; update</a:t>
            </a:r>
            <a:endParaRPr lang="en-MY" sz="1200" dirty="0"/>
          </a:p>
        </p:txBody>
      </p:sp>
      <p:sp>
        <p:nvSpPr>
          <p:cNvPr id="12" name="TextBox 11"/>
          <p:cNvSpPr txBox="1"/>
          <p:nvPr/>
        </p:nvSpPr>
        <p:spPr>
          <a:xfrm>
            <a:off x="3551438" y="502996"/>
            <a:ext cx="18633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Bayaran</a:t>
            </a:r>
            <a:r>
              <a:rPr lang="en-US" dirty="0" smtClean="0"/>
              <a:t> </a:t>
            </a:r>
            <a:r>
              <a:rPr lang="en-US" dirty="0" err="1" smtClean="0"/>
              <a:t>Pinjaman</a:t>
            </a:r>
            <a:endParaRPr lang="en-MY" dirty="0"/>
          </a:p>
        </p:txBody>
      </p:sp>
      <p:sp>
        <p:nvSpPr>
          <p:cNvPr id="13" name="Rounded Rectangle 12"/>
          <p:cNvSpPr/>
          <p:nvPr/>
        </p:nvSpPr>
        <p:spPr>
          <a:xfrm>
            <a:off x="2845112" y="1628800"/>
            <a:ext cx="3096344" cy="64807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 dirty="0"/>
          </a:p>
        </p:txBody>
      </p:sp>
      <p:sp>
        <p:nvSpPr>
          <p:cNvPr id="14" name="TextBox 13"/>
          <p:cNvSpPr txBox="1"/>
          <p:nvPr/>
        </p:nvSpPr>
        <p:spPr>
          <a:xfrm>
            <a:off x="2771800" y="1052736"/>
            <a:ext cx="13780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Type of Loan</a:t>
            </a:r>
            <a:endParaRPr lang="en-MY" dirty="0"/>
          </a:p>
        </p:txBody>
      </p:sp>
      <p:sp>
        <p:nvSpPr>
          <p:cNvPr id="15" name="Isosceles Triangle 14"/>
          <p:cNvSpPr/>
          <p:nvPr/>
        </p:nvSpPr>
        <p:spPr>
          <a:xfrm rot="10800000">
            <a:off x="5364088" y="1762186"/>
            <a:ext cx="432048" cy="370669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8961535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835696" y="1700808"/>
            <a:ext cx="2952328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Company name</a:t>
            </a:r>
          </a:p>
          <a:p>
            <a:r>
              <a:rPr lang="en-US" dirty="0" smtClean="0"/>
              <a:t>Address :</a:t>
            </a:r>
          </a:p>
          <a:p>
            <a:r>
              <a:rPr lang="en-US" dirty="0" smtClean="0"/>
              <a:t>Phone No :</a:t>
            </a:r>
          </a:p>
          <a:p>
            <a:r>
              <a:rPr lang="en-US" dirty="0" smtClean="0"/>
              <a:t>Person contact :</a:t>
            </a:r>
          </a:p>
          <a:p>
            <a:r>
              <a:rPr lang="en-US" dirty="0" smtClean="0"/>
              <a:t>Email :</a:t>
            </a:r>
          </a:p>
          <a:p>
            <a:r>
              <a:rPr lang="en-US" dirty="0" smtClean="0"/>
              <a:t>Upload Logo :</a:t>
            </a:r>
          </a:p>
          <a:p>
            <a:r>
              <a:rPr lang="en-US" dirty="0" smtClean="0"/>
              <a:t>Type of Business :</a:t>
            </a:r>
            <a:endParaRPr lang="en-MY" dirty="0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dirty="0" smtClean="0"/>
              <a:t>Company setup</a:t>
            </a:r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2669105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Perbelanjaan</a:t>
            </a:r>
            <a:r>
              <a:rPr lang="en-US" dirty="0" smtClean="0"/>
              <a:t> / </a:t>
            </a:r>
            <a:r>
              <a:rPr lang="en-US" dirty="0" err="1" smtClean="0"/>
              <a:t>Pinjaman</a:t>
            </a:r>
            <a:endParaRPr lang="en-MY" dirty="0"/>
          </a:p>
        </p:txBody>
      </p:sp>
      <p:sp>
        <p:nvSpPr>
          <p:cNvPr id="37" name="TextBox 36"/>
          <p:cNvSpPr txBox="1"/>
          <p:nvPr/>
        </p:nvSpPr>
        <p:spPr>
          <a:xfrm>
            <a:off x="611560" y="2492896"/>
            <a:ext cx="26087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Senarai</a:t>
            </a:r>
            <a:r>
              <a:rPr lang="en-US" dirty="0" smtClean="0"/>
              <a:t> </a:t>
            </a:r>
            <a:r>
              <a:rPr lang="en-US" dirty="0" err="1" smtClean="0"/>
              <a:t>Bayaran</a:t>
            </a:r>
            <a:r>
              <a:rPr lang="en-US" dirty="0" smtClean="0"/>
              <a:t> </a:t>
            </a:r>
            <a:r>
              <a:rPr lang="en-US" dirty="0" err="1" smtClean="0"/>
              <a:t>Pinjaman</a:t>
            </a:r>
            <a:endParaRPr lang="en-MY" dirty="0"/>
          </a:p>
        </p:txBody>
      </p:sp>
      <p:grpSp>
        <p:nvGrpSpPr>
          <p:cNvPr id="26" name="Group 25"/>
          <p:cNvGrpSpPr/>
          <p:nvPr/>
        </p:nvGrpSpPr>
        <p:grpSpPr>
          <a:xfrm>
            <a:off x="395536" y="1844824"/>
            <a:ext cx="8484994" cy="434424"/>
            <a:chOff x="395536" y="1844824"/>
            <a:chExt cx="8484994" cy="434424"/>
          </a:xfrm>
        </p:grpSpPr>
        <p:sp>
          <p:nvSpPr>
            <p:cNvPr id="27" name="Rectangle 26"/>
            <p:cNvSpPr/>
            <p:nvPr/>
          </p:nvSpPr>
          <p:spPr>
            <a:xfrm>
              <a:off x="395536" y="1844824"/>
              <a:ext cx="1549690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Hasil</a:t>
              </a:r>
              <a:r>
                <a:rPr lang="en-US" dirty="0" smtClean="0"/>
                <a:t> </a:t>
              </a:r>
              <a:r>
                <a:rPr lang="en-US" dirty="0" err="1" smtClean="0"/>
                <a:t>Jualan</a:t>
              </a:r>
              <a:endParaRPr lang="en-MY" dirty="0"/>
            </a:p>
          </p:txBody>
        </p:sp>
        <p:sp>
          <p:nvSpPr>
            <p:cNvPr id="47" name="Rectangle 46"/>
            <p:cNvSpPr/>
            <p:nvPr/>
          </p:nvSpPr>
          <p:spPr>
            <a:xfrm>
              <a:off x="3131840" y="1847200"/>
              <a:ext cx="1696002" cy="432048"/>
            </a:xfrm>
            <a:prstGeom prst="rect">
              <a:avLst/>
            </a:prstGeom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/>
                <a:t>Perbelanjaan</a:t>
              </a:r>
              <a:endParaRPr lang="en-MY" dirty="0"/>
            </a:p>
          </p:txBody>
        </p:sp>
        <p:sp>
          <p:nvSpPr>
            <p:cNvPr id="48" name="Rectangle 47"/>
            <p:cNvSpPr/>
            <p:nvPr/>
          </p:nvSpPr>
          <p:spPr>
            <a:xfrm>
              <a:off x="6269169" y="1844824"/>
              <a:ext cx="1111143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Laporan</a:t>
              </a:r>
              <a:endParaRPr lang="en-MY" dirty="0"/>
            </a:p>
          </p:txBody>
        </p:sp>
        <p:sp>
          <p:nvSpPr>
            <p:cNvPr id="49" name="Rectangle 48"/>
            <p:cNvSpPr/>
            <p:nvPr/>
          </p:nvSpPr>
          <p:spPr>
            <a:xfrm>
              <a:off x="7396549" y="1844824"/>
              <a:ext cx="1483981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Tetapan</a:t>
              </a:r>
              <a:endParaRPr lang="en-MY" dirty="0"/>
            </a:p>
          </p:txBody>
        </p:sp>
        <p:sp>
          <p:nvSpPr>
            <p:cNvPr id="50" name="Rectangle 49"/>
            <p:cNvSpPr/>
            <p:nvPr/>
          </p:nvSpPr>
          <p:spPr>
            <a:xfrm>
              <a:off x="4804939" y="1847200"/>
              <a:ext cx="1464230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Pemindahan</a:t>
              </a:r>
              <a:endParaRPr lang="en-MY" dirty="0"/>
            </a:p>
          </p:txBody>
        </p:sp>
        <p:sp>
          <p:nvSpPr>
            <p:cNvPr id="51" name="Rectangle 50"/>
            <p:cNvSpPr/>
            <p:nvPr/>
          </p:nvSpPr>
          <p:spPr>
            <a:xfrm>
              <a:off x="1907704" y="1844824"/>
              <a:ext cx="1258622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Kos </a:t>
              </a:r>
              <a:r>
                <a:rPr lang="en-US" dirty="0" err="1" smtClean="0"/>
                <a:t>Jualan</a:t>
              </a:r>
              <a:endParaRPr lang="en-MY" dirty="0"/>
            </a:p>
          </p:txBody>
        </p:sp>
      </p:grpSp>
      <p:sp>
        <p:nvSpPr>
          <p:cNvPr id="31" name="Rounded Rectangle 30"/>
          <p:cNvSpPr/>
          <p:nvPr/>
        </p:nvSpPr>
        <p:spPr>
          <a:xfrm>
            <a:off x="7241308" y="3573016"/>
            <a:ext cx="518821" cy="25132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/>
              <a:t>-</a:t>
            </a:r>
            <a:endParaRPr lang="en-MY" sz="1100" dirty="0"/>
          </a:p>
        </p:txBody>
      </p:sp>
      <p:sp>
        <p:nvSpPr>
          <p:cNvPr id="32" name="Rounded Rectangle 31"/>
          <p:cNvSpPr/>
          <p:nvPr/>
        </p:nvSpPr>
        <p:spPr>
          <a:xfrm>
            <a:off x="7865187" y="3573436"/>
            <a:ext cx="451229" cy="25667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P</a:t>
            </a:r>
            <a:endParaRPr lang="en-MY" sz="1100" dirty="0"/>
          </a:p>
        </p:txBody>
      </p:sp>
      <p:sp>
        <p:nvSpPr>
          <p:cNvPr id="33" name="Rounded Rectangle 32"/>
          <p:cNvSpPr/>
          <p:nvPr/>
        </p:nvSpPr>
        <p:spPr>
          <a:xfrm>
            <a:off x="6683672" y="3573016"/>
            <a:ext cx="444606" cy="25667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/>
              <a:t>+</a:t>
            </a:r>
            <a:endParaRPr lang="en-MY" sz="1100" dirty="0"/>
          </a:p>
        </p:txBody>
      </p:sp>
      <p:graphicFrame>
        <p:nvGraphicFramePr>
          <p:cNvPr id="34" name="Table 3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88335887"/>
              </p:ext>
            </p:extLst>
          </p:nvPr>
        </p:nvGraphicFramePr>
        <p:xfrm>
          <a:off x="467544" y="3889856"/>
          <a:ext cx="7848871" cy="227544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30815"/>
                <a:gridCol w="879636"/>
                <a:gridCol w="1317171"/>
                <a:gridCol w="1781304"/>
                <a:gridCol w="1781304"/>
                <a:gridCol w="723655"/>
                <a:gridCol w="834986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No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Date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Form No.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Remarks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Amount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Print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</a:tr>
              <a:tr h="421248"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MY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5" name="Rectangle 34"/>
          <p:cNvSpPr/>
          <p:nvPr/>
        </p:nvSpPr>
        <p:spPr>
          <a:xfrm>
            <a:off x="7668344" y="4027297"/>
            <a:ext cx="144016" cy="1440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36" name="Rectangle 35"/>
          <p:cNvSpPr/>
          <p:nvPr/>
        </p:nvSpPr>
        <p:spPr>
          <a:xfrm>
            <a:off x="7668344" y="4487520"/>
            <a:ext cx="144016" cy="1440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52" name="Rectangle 51"/>
          <p:cNvSpPr/>
          <p:nvPr/>
        </p:nvSpPr>
        <p:spPr>
          <a:xfrm>
            <a:off x="7663880" y="4847560"/>
            <a:ext cx="144016" cy="1440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53" name="Rectangle 52"/>
          <p:cNvSpPr/>
          <p:nvPr/>
        </p:nvSpPr>
        <p:spPr>
          <a:xfrm>
            <a:off x="7663880" y="5207600"/>
            <a:ext cx="144016" cy="1440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54" name="Rectangle 53"/>
          <p:cNvSpPr/>
          <p:nvPr/>
        </p:nvSpPr>
        <p:spPr>
          <a:xfrm>
            <a:off x="7668344" y="5589240"/>
            <a:ext cx="144016" cy="1440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55" name="Rectangle 54"/>
          <p:cNvSpPr/>
          <p:nvPr/>
        </p:nvSpPr>
        <p:spPr>
          <a:xfrm>
            <a:off x="7663880" y="5949280"/>
            <a:ext cx="144016" cy="1440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56" name="Rounded Rectangle 55"/>
          <p:cNvSpPr/>
          <p:nvPr/>
        </p:nvSpPr>
        <p:spPr>
          <a:xfrm>
            <a:off x="2051382" y="3068960"/>
            <a:ext cx="1656522" cy="36933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57" name="TextBox 56"/>
          <p:cNvSpPr txBox="1"/>
          <p:nvPr/>
        </p:nvSpPr>
        <p:spPr>
          <a:xfrm>
            <a:off x="539552" y="3068960"/>
            <a:ext cx="28918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Date from       :    01/02/2016</a:t>
            </a:r>
            <a:endParaRPr lang="en-MY" dirty="0"/>
          </a:p>
        </p:txBody>
      </p:sp>
      <p:sp>
        <p:nvSpPr>
          <p:cNvPr id="58" name="Isosceles Triangle 57"/>
          <p:cNvSpPr/>
          <p:nvPr/>
        </p:nvSpPr>
        <p:spPr>
          <a:xfrm rot="10800000">
            <a:off x="3486169" y="3145614"/>
            <a:ext cx="216024" cy="216024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59" name="Rounded Rectangle 58"/>
          <p:cNvSpPr/>
          <p:nvPr/>
        </p:nvSpPr>
        <p:spPr>
          <a:xfrm>
            <a:off x="5375401" y="3069682"/>
            <a:ext cx="1656522" cy="36933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60" name="TextBox 59"/>
          <p:cNvSpPr txBox="1"/>
          <p:nvPr/>
        </p:nvSpPr>
        <p:spPr>
          <a:xfrm>
            <a:off x="3863571" y="3069682"/>
            <a:ext cx="28997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Date to            :    01/02/2016</a:t>
            </a:r>
            <a:endParaRPr lang="en-MY" dirty="0"/>
          </a:p>
        </p:txBody>
      </p:sp>
      <p:sp>
        <p:nvSpPr>
          <p:cNvPr id="61" name="Isosceles Triangle 60"/>
          <p:cNvSpPr/>
          <p:nvPr/>
        </p:nvSpPr>
        <p:spPr>
          <a:xfrm rot="10800000">
            <a:off x="6810188" y="3146336"/>
            <a:ext cx="216024" cy="216024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62" name="Action Button: Home 61">
            <a:hlinkClick r:id="" action="ppaction://hlinkshowjump?jump=firstslide" highlightClick="1"/>
          </p:cNvPr>
          <p:cNvSpPr/>
          <p:nvPr/>
        </p:nvSpPr>
        <p:spPr>
          <a:xfrm>
            <a:off x="6992379" y="4365104"/>
            <a:ext cx="243917" cy="266432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63" name="Action Button: Home 62">
            <a:hlinkClick r:id="" action="ppaction://hlinkshowjump?jump=firstslide" highlightClick="1"/>
          </p:cNvPr>
          <p:cNvSpPr/>
          <p:nvPr/>
        </p:nvSpPr>
        <p:spPr>
          <a:xfrm>
            <a:off x="6992378" y="4714344"/>
            <a:ext cx="243917" cy="266432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64" name="Action Button: Home 63">
            <a:hlinkClick r:id="" action="ppaction://hlinkshowjump?jump=firstslide" highlightClick="1"/>
          </p:cNvPr>
          <p:cNvSpPr/>
          <p:nvPr/>
        </p:nvSpPr>
        <p:spPr>
          <a:xfrm>
            <a:off x="6985482" y="5146392"/>
            <a:ext cx="243917" cy="266432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65" name="Action Button: Home 64">
            <a:hlinkClick r:id="" action="ppaction://hlinkshowjump?jump=firstslide" highlightClick="1"/>
          </p:cNvPr>
          <p:cNvSpPr/>
          <p:nvPr/>
        </p:nvSpPr>
        <p:spPr>
          <a:xfrm>
            <a:off x="6978586" y="5528032"/>
            <a:ext cx="243917" cy="266432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66" name="Action Button: Home 65">
            <a:hlinkClick r:id="" action="ppaction://hlinkshowjump?jump=firstslide" highlightClick="1"/>
          </p:cNvPr>
          <p:cNvSpPr/>
          <p:nvPr/>
        </p:nvSpPr>
        <p:spPr>
          <a:xfrm>
            <a:off x="6978585" y="5846378"/>
            <a:ext cx="243917" cy="266432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67" name="Line Callout 1 66"/>
          <p:cNvSpPr/>
          <p:nvPr/>
        </p:nvSpPr>
        <p:spPr>
          <a:xfrm>
            <a:off x="8138539" y="4869476"/>
            <a:ext cx="936104" cy="676247"/>
          </a:xfrm>
          <a:prstGeom prst="borderCallout1">
            <a:avLst>
              <a:gd name="adj1" fmla="val 47004"/>
              <a:gd name="adj2" fmla="val -2501"/>
              <a:gd name="adj3" fmla="val 162953"/>
              <a:gd name="adj4" fmla="val -89361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Print detail</a:t>
            </a:r>
            <a:endParaRPr lang="en-MY" dirty="0"/>
          </a:p>
        </p:txBody>
      </p:sp>
      <p:sp>
        <p:nvSpPr>
          <p:cNvPr id="68" name="Rounded Rectangle 67"/>
          <p:cNvSpPr/>
          <p:nvPr/>
        </p:nvSpPr>
        <p:spPr>
          <a:xfrm>
            <a:off x="7380312" y="3100544"/>
            <a:ext cx="912658" cy="33846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Submit</a:t>
            </a:r>
            <a:endParaRPr lang="en-MY" sz="1100" dirty="0"/>
          </a:p>
        </p:txBody>
      </p:sp>
    </p:spTree>
    <p:extLst>
      <p:ext uri="{BB962C8B-B14F-4D97-AF65-F5344CB8AC3E}">
        <p14:creationId xmlns:p14="http://schemas.microsoft.com/office/powerpoint/2010/main" val="23608487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Pembelian</a:t>
            </a:r>
            <a:r>
              <a:rPr lang="en-US" dirty="0" smtClean="0"/>
              <a:t> Asset</a:t>
            </a:r>
            <a:endParaRPr lang="en-MY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559836207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Perbelanjaan</a:t>
            </a:r>
            <a:r>
              <a:rPr lang="en-US" dirty="0" smtClean="0"/>
              <a:t> / </a:t>
            </a:r>
            <a:r>
              <a:rPr lang="en-US" dirty="0" err="1" smtClean="0"/>
              <a:t>Pembelian</a:t>
            </a:r>
            <a:r>
              <a:rPr lang="en-US" dirty="0" smtClean="0"/>
              <a:t> Asset</a:t>
            </a:r>
            <a:endParaRPr lang="en-MY" dirty="0"/>
          </a:p>
        </p:txBody>
      </p:sp>
      <p:sp>
        <p:nvSpPr>
          <p:cNvPr id="37" name="TextBox 36"/>
          <p:cNvSpPr txBox="1"/>
          <p:nvPr/>
        </p:nvSpPr>
        <p:spPr>
          <a:xfrm>
            <a:off x="611560" y="2492896"/>
            <a:ext cx="24759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Senarai</a:t>
            </a:r>
            <a:r>
              <a:rPr lang="en-US" dirty="0" smtClean="0"/>
              <a:t> </a:t>
            </a:r>
            <a:r>
              <a:rPr lang="en-US" dirty="0" err="1" smtClean="0"/>
              <a:t>Pembelian</a:t>
            </a:r>
            <a:r>
              <a:rPr lang="en-US" dirty="0" smtClean="0"/>
              <a:t> Asset</a:t>
            </a:r>
            <a:endParaRPr lang="en-MY" dirty="0"/>
          </a:p>
        </p:txBody>
      </p:sp>
      <p:grpSp>
        <p:nvGrpSpPr>
          <p:cNvPr id="26" name="Group 25"/>
          <p:cNvGrpSpPr/>
          <p:nvPr/>
        </p:nvGrpSpPr>
        <p:grpSpPr>
          <a:xfrm>
            <a:off x="395536" y="1844824"/>
            <a:ext cx="8484994" cy="434424"/>
            <a:chOff x="395536" y="1844824"/>
            <a:chExt cx="8484994" cy="434424"/>
          </a:xfrm>
        </p:grpSpPr>
        <p:sp>
          <p:nvSpPr>
            <p:cNvPr id="27" name="Rectangle 26"/>
            <p:cNvSpPr/>
            <p:nvPr/>
          </p:nvSpPr>
          <p:spPr>
            <a:xfrm>
              <a:off x="395536" y="1844824"/>
              <a:ext cx="1549690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Hasil</a:t>
              </a:r>
              <a:r>
                <a:rPr lang="en-US" dirty="0" smtClean="0"/>
                <a:t> </a:t>
              </a:r>
              <a:r>
                <a:rPr lang="en-US" dirty="0" err="1" smtClean="0"/>
                <a:t>Jualan</a:t>
              </a:r>
              <a:endParaRPr lang="en-MY" dirty="0"/>
            </a:p>
          </p:txBody>
        </p:sp>
        <p:sp>
          <p:nvSpPr>
            <p:cNvPr id="47" name="Rectangle 46"/>
            <p:cNvSpPr/>
            <p:nvPr/>
          </p:nvSpPr>
          <p:spPr>
            <a:xfrm>
              <a:off x="3131840" y="1847200"/>
              <a:ext cx="1696002" cy="432048"/>
            </a:xfrm>
            <a:prstGeom prst="rect">
              <a:avLst/>
            </a:prstGeom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/>
                <a:t>Perbelanjaan</a:t>
              </a:r>
              <a:endParaRPr lang="en-MY" dirty="0"/>
            </a:p>
          </p:txBody>
        </p:sp>
        <p:sp>
          <p:nvSpPr>
            <p:cNvPr id="48" name="Rectangle 47"/>
            <p:cNvSpPr/>
            <p:nvPr/>
          </p:nvSpPr>
          <p:spPr>
            <a:xfrm>
              <a:off x="6269169" y="1844824"/>
              <a:ext cx="1111143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Laporan</a:t>
              </a:r>
              <a:endParaRPr lang="en-MY" dirty="0"/>
            </a:p>
          </p:txBody>
        </p:sp>
        <p:sp>
          <p:nvSpPr>
            <p:cNvPr id="49" name="Rectangle 48"/>
            <p:cNvSpPr/>
            <p:nvPr/>
          </p:nvSpPr>
          <p:spPr>
            <a:xfrm>
              <a:off x="7396549" y="1844824"/>
              <a:ext cx="1483981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Tetapan</a:t>
              </a:r>
              <a:endParaRPr lang="en-MY" dirty="0"/>
            </a:p>
          </p:txBody>
        </p:sp>
        <p:sp>
          <p:nvSpPr>
            <p:cNvPr id="50" name="Rectangle 49"/>
            <p:cNvSpPr/>
            <p:nvPr/>
          </p:nvSpPr>
          <p:spPr>
            <a:xfrm>
              <a:off x="4804939" y="1847200"/>
              <a:ext cx="1464230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Pemindahan</a:t>
              </a:r>
              <a:endParaRPr lang="en-MY" dirty="0"/>
            </a:p>
          </p:txBody>
        </p:sp>
        <p:sp>
          <p:nvSpPr>
            <p:cNvPr id="51" name="Rectangle 50"/>
            <p:cNvSpPr/>
            <p:nvPr/>
          </p:nvSpPr>
          <p:spPr>
            <a:xfrm>
              <a:off x="1907704" y="1844824"/>
              <a:ext cx="1258622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Kos </a:t>
              </a:r>
              <a:r>
                <a:rPr lang="en-US" dirty="0" err="1" smtClean="0"/>
                <a:t>Jualan</a:t>
              </a:r>
              <a:endParaRPr lang="en-MY" dirty="0"/>
            </a:p>
          </p:txBody>
        </p:sp>
      </p:grpSp>
      <p:sp>
        <p:nvSpPr>
          <p:cNvPr id="31" name="Rounded Rectangle 30"/>
          <p:cNvSpPr/>
          <p:nvPr/>
        </p:nvSpPr>
        <p:spPr>
          <a:xfrm>
            <a:off x="7241308" y="3573016"/>
            <a:ext cx="518821" cy="25132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/>
              <a:t>-</a:t>
            </a:r>
            <a:endParaRPr lang="en-MY" sz="1100" dirty="0"/>
          </a:p>
        </p:txBody>
      </p:sp>
      <p:sp>
        <p:nvSpPr>
          <p:cNvPr id="32" name="Rounded Rectangle 31"/>
          <p:cNvSpPr/>
          <p:nvPr/>
        </p:nvSpPr>
        <p:spPr>
          <a:xfrm>
            <a:off x="7865187" y="3573436"/>
            <a:ext cx="451229" cy="25667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P</a:t>
            </a:r>
            <a:endParaRPr lang="en-MY" sz="1100" dirty="0"/>
          </a:p>
        </p:txBody>
      </p:sp>
      <p:sp>
        <p:nvSpPr>
          <p:cNvPr id="33" name="Rounded Rectangle 32"/>
          <p:cNvSpPr/>
          <p:nvPr/>
        </p:nvSpPr>
        <p:spPr>
          <a:xfrm>
            <a:off x="6683672" y="3573016"/>
            <a:ext cx="444606" cy="25667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/>
              <a:t>+</a:t>
            </a:r>
            <a:endParaRPr lang="en-MY" sz="1100" dirty="0"/>
          </a:p>
        </p:txBody>
      </p:sp>
      <p:graphicFrame>
        <p:nvGraphicFramePr>
          <p:cNvPr id="34" name="Table 3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53357146"/>
              </p:ext>
            </p:extLst>
          </p:nvPr>
        </p:nvGraphicFramePr>
        <p:xfrm>
          <a:off x="467544" y="3889856"/>
          <a:ext cx="7848871" cy="227544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30815"/>
                <a:gridCol w="879636"/>
                <a:gridCol w="1317171"/>
                <a:gridCol w="1781304"/>
                <a:gridCol w="1781304"/>
                <a:gridCol w="723655"/>
                <a:gridCol w="834986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No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Date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Form No.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Remarks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Amount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Print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</a:tr>
              <a:tr h="421248"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MY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5" name="Rectangle 34"/>
          <p:cNvSpPr/>
          <p:nvPr/>
        </p:nvSpPr>
        <p:spPr>
          <a:xfrm>
            <a:off x="7668344" y="4027297"/>
            <a:ext cx="144016" cy="1440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36" name="Rectangle 35"/>
          <p:cNvSpPr/>
          <p:nvPr/>
        </p:nvSpPr>
        <p:spPr>
          <a:xfrm>
            <a:off x="7668344" y="4487520"/>
            <a:ext cx="144016" cy="1440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52" name="Rectangle 51"/>
          <p:cNvSpPr/>
          <p:nvPr/>
        </p:nvSpPr>
        <p:spPr>
          <a:xfrm>
            <a:off x="7663880" y="4847560"/>
            <a:ext cx="144016" cy="1440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53" name="Rectangle 52"/>
          <p:cNvSpPr/>
          <p:nvPr/>
        </p:nvSpPr>
        <p:spPr>
          <a:xfrm>
            <a:off x="7663880" y="5207600"/>
            <a:ext cx="144016" cy="1440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54" name="Rectangle 53"/>
          <p:cNvSpPr/>
          <p:nvPr/>
        </p:nvSpPr>
        <p:spPr>
          <a:xfrm>
            <a:off x="7668344" y="5589240"/>
            <a:ext cx="144016" cy="1440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55" name="Rectangle 54"/>
          <p:cNvSpPr/>
          <p:nvPr/>
        </p:nvSpPr>
        <p:spPr>
          <a:xfrm>
            <a:off x="7663880" y="5949280"/>
            <a:ext cx="144016" cy="1440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56" name="Rounded Rectangle 55"/>
          <p:cNvSpPr/>
          <p:nvPr/>
        </p:nvSpPr>
        <p:spPr>
          <a:xfrm>
            <a:off x="2051382" y="3068960"/>
            <a:ext cx="1656522" cy="36933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57" name="TextBox 56"/>
          <p:cNvSpPr txBox="1"/>
          <p:nvPr/>
        </p:nvSpPr>
        <p:spPr>
          <a:xfrm>
            <a:off x="539552" y="3068960"/>
            <a:ext cx="28918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Date from       :    01/02/2016</a:t>
            </a:r>
            <a:endParaRPr lang="en-MY" dirty="0"/>
          </a:p>
        </p:txBody>
      </p:sp>
      <p:sp>
        <p:nvSpPr>
          <p:cNvPr id="58" name="Isosceles Triangle 57"/>
          <p:cNvSpPr/>
          <p:nvPr/>
        </p:nvSpPr>
        <p:spPr>
          <a:xfrm rot="10800000">
            <a:off x="3486169" y="3145614"/>
            <a:ext cx="216024" cy="216024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59" name="Rounded Rectangle 58"/>
          <p:cNvSpPr/>
          <p:nvPr/>
        </p:nvSpPr>
        <p:spPr>
          <a:xfrm>
            <a:off x="5375401" y="3069682"/>
            <a:ext cx="1656522" cy="36933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60" name="TextBox 59"/>
          <p:cNvSpPr txBox="1"/>
          <p:nvPr/>
        </p:nvSpPr>
        <p:spPr>
          <a:xfrm>
            <a:off x="3863571" y="3069682"/>
            <a:ext cx="28997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Date to            :    01/02/2016</a:t>
            </a:r>
            <a:endParaRPr lang="en-MY" dirty="0"/>
          </a:p>
        </p:txBody>
      </p:sp>
      <p:sp>
        <p:nvSpPr>
          <p:cNvPr id="61" name="Isosceles Triangle 60"/>
          <p:cNvSpPr/>
          <p:nvPr/>
        </p:nvSpPr>
        <p:spPr>
          <a:xfrm rot="10800000">
            <a:off x="6810188" y="3146336"/>
            <a:ext cx="216024" cy="216024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62" name="Action Button: Home 61">
            <a:hlinkClick r:id="" action="ppaction://hlinkshowjump?jump=firstslide" highlightClick="1"/>
          </p:cNvPr>
          <p:cNvSpPr/>
          <p:nvPr/>
        </p:nvSpPr>
        <p:spPr>
          <a:xfrm>
            <a:off x="6992379" y="4365104"/>
            <a:ext cx="243917" cy="266432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63" name="Action Button: Home 62">
            <a:hlinkClick r:id="" action="ppaction://hlinkshowjump?jump=firstslide" highlightClick="1"/>
          </p:cNvPr>
          <p:cNvSpPr/>
          <p:nvPr/>
        </p:nvSpPr>
        <p:spPr>
          <a:xfrm>
            <a:off x="6992378" y="4714344"/>
            <a:ext cx="243917" cy="266432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64" name="Action Button: Home 63">
            <a:hlinkClick r:id="" action="ppaction://hlinkshowjump?jump=firstslide" highlightClick="1"/>
          </p:cNvPr>
          <p:cNvSpPr/>
          <p:nvPr/>
        </p:nvSpPr>
        <p:spPr>
          <a:xfrm>
            <a:off x="6985482" y="5146392"/>
            <a:ext cx="243917" cy="266432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65" name="Action Button: Home 64">
            <a:hlinkClick r:id="" action="ppaction://hlinkshowjump?jump=firstslide" highlightClick="1"/>
          </p:cNvPr>
          <p:cNvSpPr/>
          <p:nvPr/>
        </p:nvSpPr>
        <p:spPr>
          <a:xfrm>
            <a:off x="6978586" y="5528032"/>
            <a:ext cx="243917" cy="266432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66" name="Action Button: Home 65">
            <a:hlinkClick r:id="" action="ppaction://hlinkshowjump?jump=firstslide" highlightClick="1"/>
          </p:cNvPr>
          <p:cNvSpPr/>
          <p:nvPr/>
        </p:nvSpPr>
        <p:spPr>
          <a:xfrm>
            <a:off x="6978585" y="5846378"/>
            <a:ext cx="243917" cy="266432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67" name="Line Callout 1 66"/>
          <p:cNvSpPr/>
          <p:nvPr/>
        </p:nvSpPr>
        <p:spPr>
          <a:xfrm>
            <a:off x="8138539" y="4869476"/>
            <a:ext cx="936104" cy="676247"/>
          </a:xfrm>
          <a:prstGeom prst="borderCallout1">
            <a:avLst>
              <a:gd name="adj1" fmla="val 47004"/>
              <a:gd name="adj2" fmla="val -2501"/>
              <a:gd name="adj3" fmla="val 162953"/>
              <a:gd name="adj4" fmla="val -89361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Print detail</a:t>
            </a:r>
            <a:endParaRPr lang="en-MY" dirty="0"/>
          </a:p>
        </p:txBody>
      </p:sp>
      <p:sp>
        <p:nvSpPr>
          <p:cNvPr id="68" name="Rounded Rectangle 67"/>
          <p:cNvSpPr/>
          <p:nvPr/>
        </p:nvSpPr>
        <p:spPr>
          <a:xfrm>
            <a:off x="7380312" y="3100544"/>
            <a:ext cx="912658" cy="33846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Submit</a:t>
            </a:r>
            <a:endParaRPr lang="en-MY" sz="1100" dirty="0"/>
          </a:p>
        </p:txBody>
      </p:sp>
    </p:spTree>
    <p:extLst>
      <p:ext uri="{BB962C8B-B14F-4D97-AF65-F5344CB8AC3E}">
        <p14:creationId xmlns:p14="http://schemas.microsoft.com/office/powerpoint/2010/main" val="32276016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Rounded Rectangle 29"/>
          <p:cNvSpPr/>
          <p:nvPr/>
        </p:nvSpPr>
        <p:spPr>
          <a:xfrm>
            <a:off x="5202289" y="3279811"/>
            <a:ext cx="1656522" cy="36933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28" name="Rounded Rectangle 27"/>
          <p:cNvSpPr/>
          <p:nvPr/>
        </p:nvSpPr>
        <p:spPr>
          <a:xfrm>
            <a:off x="2037345" y="3296067"/>
            <a:ext cx="1656522" cy="36933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29" name="Isosceles Triangle 28"/>
          <p:cNvSpPr/>
          <p:nvPr/>
        </p:nvSpPr>
        <p:spPr>
          <a:xfrm rot="10800000">
            <a:off x="3472132" y="3372721"/>
            <a:ext cx="216024" cy="216024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26" name="Rounded Rectangle 25"/>
          <p:cNvSpPr/>
          <p:nvPr/>
        </p:nvSpPr>
        <p:spPr>
          <a:xfrm>
            <a:off x="1998669" y="2780928"/>
            <a:ext cx="1656522" cy="36933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15" name="Rounded Rectangle 14"/>
          <p:cNvSpPr/>
          <p:nvPr/>
        </p:nvSpPr>
        <p:spPr>
          <a:xfrm>
            <a:off x="4932040" y="2780928"/>
            <a:ext cx="1656522" cy="36933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Perbelanjaan</a:t>
            </a:r>
            <a:r>
              <a:rPr lang="en-US" dirty="0" smtClean="0"/>
              <a:t>/</a:t>
            </a:r>
            <a:r>
              <a:rPr lang="en-US" dirty="0" err="1" smtClean="0"/>
              <a:t>Pembelian</a:t>
            </a:r>
            <a:r>
              <a:rPr lang="en-US" dirty="0" smtClean="0"/>
              <a:t> Asset</a:t>
            </a:r>
            <a:endParaRPr lang="en-MY" dirty="0"/>
          </a:p>
        </p:txBody>
      </p:sp>
      <p:sp>
        <p:nvSpPr>
          <p:cNvPr id="3" name="TextBox 2"/>
          <p:cNvSpPr txBox="1"/>
          <p:nvPr/>
        </p:nvSpPr>
        <p:spPr>
          <a:xfrm>
            <a:off x="611560" y="2780928"/>
            <a:ext cx="26673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Tarikh</a:t>
            </a:r>
            <a:r>
              <a:rPr lang="en-US" dirty="0" smtClean="0"/>
              <a:t>             : 10/01/2016</a:t>
            </a:r>
            <a:endParaRPr lang="en-MY" dirty="0"/>
          </a:p>
        </p:txBody>
      </p:sp>
      <p:sp>
        <p:nvSpPr>
          <p:cNvPr id="9" name="TextBox 8"/>
          <p:cNvSpPr txBox="1"/>
          <p:nvPr/>
        </p:nvSpPr>
        <p:spPr>
          <a:xfrm>
            <a:off x="611560" y="3296067"/>
            <a:ext cx="20381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Cara </a:t>
            </a:r>
            <a:r>
              <a:rPr lang="en-US" dirty="0" err="1" smtClean="0"/>
              <a:t>Bayaran</a:t>
            </a:r>
            <a:r>
              <a:rPr lang="en-US" dirty="0" smtClean="0"/>
              <a:t> : Bank</a:t>
            </a:r>
            <a:endParaRPr lang="en-MY" dirty="0"/>
          </a:p>
        </p:txBody>
      </p:sp>
      <p:sp>
        <p:nvSpPr>
          <p:cNvPr id="10" name="TextBox 9"/>
          <p:cNvSpPr txBox="1"/>
          <p:nvPr/>
        </p:nvSpPr>
        <p:spPr>
          <a:xfrm>
            <a:off x="3851920" y="3296067"/>
            <a:ext cx="22325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No.Rujukan</a:t>
            </a:r>
            <a:r>
              <a:rPr lang="en-US" dirty="0" smtClean="0"/>
              <a:t> :  INV 455</a:t>
            </a:r>
            <a:endParaRPr lang="en-MY" dirty="0"/>
          </a:p>
        </p:txBody>
      </p:sp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08974741"/>
              </p:ext>
            </p:extLst>
          </p:nvPr>
        </p:nvGraphicFramePr>
        <p:xfrm>
          <a:off x="564559" y="4114627"/>
          <a:ext cx="8039889" cy="153376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2592"/>
                <a:gridCol w="2815196"/>
                <a:gridCol w="1618005"/>
                <a:gridCol w="864096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Jenis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Belanja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Butiran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Jumlah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Action</a:t>
                      </a:r>
                      <a:endParaRPr lang="en-MY" dirty="0"/>
                    </a:p>
                  </a:txBody>
                  <a:tcPr/>
                </a:tc>
              </a:tr>
              <a:tr h="421248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Kelengkapan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Kedai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Payung,Khemah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500.00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X</a:t>
                      </a:r>
                      <a:endParaRPr lang="en-MY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 smtClean="0"/>
                        <a:t>Kelengkapan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Kedai</a:t>
                      </a:r>
                      <a:endParaRPr lang="en-MY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Signboard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100.00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X</a:t>
                      </a:r>
                      <a:endParaRPr lang="en-MY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 smtClean="0"/>
                        <a:t>Kelengkapan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Kedai</a:t>
                      </a:r>
                      <a:endParaRPr lang="en-MY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Rak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300.00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X</a:t>
                      </a:r>
                      <a:endParaRPr lang="en-MY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5733739" y="5920532"/>
            <a:ext cx="12472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Grand total</a:t>
            </a:r>
            <a:endParaRPr lang="en-MY" dirty="0"/>
          </a:p>
        </p:txBody>
      </p:sp>
      <p:sp>
        <p:nvSpPr>
          <p:cNvPr id="13" name="Rounded Rectangle 12"/>
          <p:cNvSpPr/>
          <p:nvPr/>
        </p:nvSpPr>
        <p:spPr>
          <a:xfrm>
            <a:off x="639101" y="5764614"/>
            <a:ext cx="676530" cy="25667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Add line</a:t>
            </a:r>
            <a:endParaRPr lang="en-MY" sz="1100" dirty="0"/>
          </a:p>
        </p:txBody>
      </p:sp>
      <p:sp>
        <p:nvSpPr>
          <p:cNvPr id="14" name="Isosceles Triangle 13"/>
          <p:cNvSpPr/>
          <p:nvPr/>
        </p:nvSpPr>
        <p:spPr>
          <a:xfrm rot="10800000">
            <a:off x="2987824" y="4653136"/>
            <a:ext cx="216024" cy="216024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16" name="Isosceles Triangle 15"/>
          <p:cNvSpPr/>
          <p:nvPr/>
        </p:nvSpPr>
        <p:spPr>
          <a:xfrm rot="10800000">
            <a:off x="2987823" y="5025649"/>
            <a:ext cx="216024" cy="216024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17" name="Isosceles Triangle 16"/>
          <p:cNvSpPr/>
          <p:nvPr/>
        </p:nvSpPr>
        <p:spPr>
          <a:xfrm rot="10800000">
            <a:off x="2987824" y="5373216"/>
            <a:ext cx="216024" cy="216024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18" name="TextBox 17"/>
          <p:cNvSpPr txBox="1"/>
          <p:nvPr/>
        </p:nvSpPr>
        <p:spPr>
          <a:xfrm>
            <a:off x="3851920" y="2780928"/>
            <a:ext cx="27007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Form No. : Auto-generated</a:t>
            </a:r>
            <a:endParaRPr lang="en-MY" dirty="0"/>
          </a:p>
        </p:txBody>
      </p:sp>
      <p:sp>
        <p:nvSpPr>
          <p:cNvPr id="19" name="TextBox 18"/>
          <p:cNvSpPr txBox="1"/>
          <p:nvPr/>
        </p:nvSpPr>
        <p:spPr>
          <a:xfrm>
            <a:off x="7560953" y="5920532"/>
            <a:ext cx="8274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9</a:t>
            </a:r>
            <a:r>
              <a:rPr lang="en-US" dirty="0" smtClean="0"/>
              <a:t>00.00</a:t>
            </a:r>
            <a:endParaRPr lang="en-MY" dirty="0"/>
          </a:p>
        </p:txBody>
      </p:sp>
      <p:grpSp>
        <p:nvGrpSpPr>
          <p:cNvPr id="32" name="Group 31"/>
          <p:cNvGrpSpPr/>
          <p:nvPr/>
        </p:nvGrpSpPr>
        <p:grpSpPr>
          <a:xfrm>
            <a:off x="611560" y="6345996"/>
            <a:ext cx="8208912" cy="467380"/>
            <a:chOff x="611560" y="6345996"/>
            <a:chExt cx="8208912" cy="467380"/>
          </a:xfrm>
        </p:grpSpPr>
        <p:grpSp>
          <p:nvGrpSpPr>
            <p:cNvPr id="31" name="Group 30"/>
            <p:cNvGrpSpPr/>
            <p:nvPr/>
          </p:nvGrpSpPr>
          <p:grpSpPr>
            <a:xfrm>
              <a:off x="611560" y="6345996"/>
              <a:ext cx="8208912" cy="467380"/>
              <a:chOff x="611560" y="6390620"/>
              <a:chExt cx="8208912" cy="467380"/>
            </a:xfrm>
          </p:grpSpPr>
          <p:sp>
            <p:nvSpPr>
              <p:cNvPr id="8" name="Rectangle 7"/>
              <p:cNvSpPr/>
              <p:nvPr/>
            </p:nvSpPr>
            <p:spPr>
              <a:xfrm>
                <a:off x="611560" y="6390620"/>
                <a:ext cx="8208912" cy="46738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MY"/>
              </a:p>
            </p:txBody>
          </p:sp>
          <p:sp>
            <p:nvSpPr>
              <p:cNvPr id="21" name="Rounded Rectangle 20"/>
              <p:cNvSpPr/>
              <p:nvPr/>
            </p:nvSpPr>
            <p:spPr>
              <a:xfrm>
                <a:off x="7120467" y="6548216"/>
                <a:ext cx="752001" cy="256674"/>
              </a:xfrm>
              <a:prstGeom prst="round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100" dirty="0" smtClean="0"/>
                  <a:t>Save</a:t>
                </a:r>
                <a:endParaRPr lang="en-MY" sz="1100" dirty="0"/>
              </a:p>
            </p:txBody>
          </p:sp>
          <p:sp>
            <p:nvSpPr>
              <p:cNvPr id="22" name="Rounded Rectangle 21"/>
              <p:cNvSpPr/>
              <p:nvPr/>
            </p:nvSpPr>
            <p:spPr>
              <a:xfrm>
                <a:off x="6212562" y="6556702"/>
                <a:ext cx="752001" cy="256674"/>
              </a:xfrm>
              <a:prstGeom prst="round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100" dirty="0" smtClean="0"/>
                  <a:t>New</a:t>
                </a:r>
                <a:endParaRPr lang="en-MY" sz="1100" dirty="0"/>
              </a:p>
            </p:txBody>
          </p:sp>
          <p:sp>
            <p:nvSpPr>
              <p:cNvPr id="23" name="Rounded Rectangle 22"/>
              <p:cNvSpPr/>
              <p:nvPr/>
            </p:nvSpPr>
            <p:spPr>
              <a:xfrm>
                <a:off x="1763688" y="6525344"/>
                <a:ext cx="752001" cy="256674"/>
              </a:xfrm>
              <a:prstGeom prst="round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100" dirty="0" smtClean="0"/>
                  <a:t>Print</a:t>
                </a:r>
                <a:endParaRPr lang="en-MY" sz="1100" dirty="0"/>
              </a:p>
            </p:txBody>
          </p:sp>
          <p:sp>
            <p:nvSpPr>
              <p:cNvPr id="24" name="Rounded Rectangle 23"/>
              <p:cNvSpPr/>
              <p:nvPr/>
            </p:nvSpPr>
            <p:spPr>
              <a:xfrm>
                <a:off x="789221" y="6515331"/>
                <a:ext cx="752001" cy="256674"/>
              </a:xfrm>
              <a:prstGeom prst="round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100" dirty="0" smtClean="0"/>
                  <a:t>Deleted</a:t>
                </a:r>
                <a:endParaRPr lang="en-MY" sz="1100" dirty="0"/>
              </a:p>
            </p:txBody>
          </p:sp>
        </p:grpSp>
        <p:sp>
          <p:nvSpPr>
            <p:cNvPr id="20" name="Rounded Rectangle 19"/>
            <p:cNvSpPr/>
            <p:nvPr/>
          </p:nvSpPr>
          <p:spPr>
            <a:xfrm>
              <a:off x="7974687" y="6480720"/>
              <a:ext cx="752001" cy="256674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100" dirty="0" smtClean="0"/>
                <a:t>Go to list</a:t>
              </a:r>
              <a:endParaRPr lang="en-MY" sz="1100" dirty="0"/>
            </a:p>
          </p:txBody>
        </p:sp>
      </p:grpSp>
      <p:sp>
        <p:nvSpPr>
          <p:cNvPr id="25" name="TextBox 24"/>
          <p:cNvSpPr txBox="1"/>
          <p:nvPr/>
        </p:nvSpPr>
        <p:spPr>
          <a:xfrm>
            <a:off x="608963" y="3665399"/>
            <a:ext cx="27655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Penerima</a:t>
            </a:r>
            <a:r>
              <a:rPr lang="en-US" dirty="0" smtClean="0"/>
              <a:t>      : Tan Furniture</a:t>
            </a:r>
            <a:endParaRPr lang="en-MY" dirty="0"/>
          </a:p>
        </p:txBody>
      </p:sp>
      <p:sp>
        <p:nvSpPr>
          <p:cNvPr id="27" name="Isosceles Triangle 26"/>
          <p:cNvSpPr/>
          <p:nvPr/>
        </p:nvSpPr>
        <p:spPr>
          <a:xfrm rot="10800000">
            <a:off x="3433456" y="2857582"/>
            <a:ext cx="216024" cy="216024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35" name="Rounded Rectangle 34"/>
          <p:cNvSpPr/>
          <p:nvPr/>
        </p:nvSpPr>
        <p:spPr>
          <a:xfrm>
            <a:off x="6030550" y="6512078"/>
            <a:ext cx="934013" cy="25667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New &amp; Save</a:t>
            </a:r>
            <a:endParaRPr lang="en-MY" sz="1100" dirty="0"/>
          </a:p>
        </p:txBody>
      </p:sp>
      <p:sp>
        <p:nvSpPr>
          <p:cNvPr id="36" name="TextBox 35"/>
          <p:cNvSpPr txBox="1"/>
          <p:nvPr/>
        </p:nvSpPr>
        <p:spPr>
          <a:xfrm>
            <a:off x="4730550" y="5651956"/>
            <a:ext cx="22206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Rounding Adjustment</a:t>
            </a:r>
            <a:endParaRPr lang="en-MY" dirty="0"/>
          </a:p>
        </p:txBody>
      </p:sp>
      <p:grpSp>
        <p:nvGrpSpPr>
          <p:cNvPr id="37" name="Group 36"/>
          <p:cNvGrpSpPr/>
          <p:nvPr/>
        </p:nvGrpSpPr>
        <p:grpSpPr>
          <a:xfrm>
            <a:off x="395536" y="1844824"/>
            <a:ext cx="8484994" cy="434424"/>
            <a:chOff x="395536" y="1844824"/>
            <a:chExt cx="8484994" cy="434424"/>
          </a:xfrm>
        </p:grpSpPr>
        <p:sp>
          <p:nvSpPr>
            <p:cNvPr id="38" name="Rectangle 37"/>
            <p:cNvSpPr/>
            <p:nvPr/>
          </p:nvSpPr>
          <p:spPr>
            <a:xfrm>
              <a:off x="395536" y="1844824"/>
              <a:ext cx="1549690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Hasil</a:t>
              </a:r>
              <a:r>
                <a:rPr lang="en-US" dirty="0" smtClean="0"/>
                <a:t> </a:t>
              </a:r>
              <a:r>
                <a:rPr lang="en-US" dirty="0" err="1" smtClean="0"/>
                <a:t>Jualan</a:t>
              </a:r>
              <a:endParaRPr lang="en-MY" dirty="0"/>
            </a:p>
          </p:txBody>
        </p:sp>
        <p:sp>
          <p:nvSpPr>
            <p:cNvPr id="39" name="Rectangle 38"/>
            <p:cNvSpPr/>
            <p:nvPr/>
          </p:nvSpPr>
          <p:spPr>
            <a:xfrm>
              <a:off x="3131840" y="1847200"/>
              <a:ext cx="1696002" cy="432048"/>
            </a:xfrm>
            <a:prstGeom prst="rect">
              <a:avLst/>
            </a:prstGeom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/>
                <a:t>Perbelanjaan</a:t>
              </a:r>
              <a:endParaRPr lang="en-MY" dirty="0"/>
            </a:p>
          </p:txBody>
        </p:sp>
        <p:sp>
          <p:nvSpPr>
            <p:cNvPr id="40" name="Rectangle 39"/>
            <p:cNvSpPr/>
            <p:nvPr/>
          </p:nvSpPr>
          <p:spPr>
            <a:xfrm>
              <a:off x="6269169" y="1844824"/>
              <a:ext cx="1111143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Laporan</a:t>
              </a:r>
              <a:endParaRPr lang="en-MY" dirty="0"/>
            </a:p>
          </p:txBody>
        </p:sp>
        <p:sp>
          <p:nvSpPr>
            <p:cNvPr id="41" name="Rectangle 40"/>
            <p:cNvSpPr/>
            <p:nvPr/>
          </p:nvSpPr>
          <p:spPr>
            <a:xfrm>
              <a:off x="7396549" y="1844824"/>
              <a:ext cx="1483981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Tetapan</a:t>
              </a:r>
              <a:endParaRPr lang="en-MY" dirty="0"/>
            </a:p>
          </p:txBody>
        </p:sp>
        <p:sp>
          <p:nvSpPr>
            <p:cNvPr id="42" name="Rectangle 41"/>
            <p:cNvSpPr/>
            <p:nvPr/>
          </p:nvSpPr>
          <p:spPr>
            <a:xfrm>
              <a:off x="4804939" y="1847200"/>
              <a:ext cx="1464230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Pemindahan</a:t>
              </a:r>
              <a:endParaRPr lang="en-MY" dirty="0"/>
            </a:p>
          </p:txBody>
        </p:sp>
        <p:sp>
          <p:nvSpPr>
            <p:cNvPr id="43" name="Rectangle 42"/>
            <p:cNvSpPr/>
            <p:nvPr/>
          </p:nvSpPr>
          <p:spPr>
            <a:xfrm>
              <a:off x="1907704" y="1844824"/>
              <a:ext cx="1258622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Kos </a:t>
              </a:r>
              <a:r>
                <a:rPr lang="en-US" dirty="0" err="1" smtClean="0"/>
                <a:t>Jualan</a:t>
              </a:r>
              <a:endParaRPr lang="en-MY" dirty="0"/>
            </a:p>
          </p:txBody>
        </p:sp>
      </p:grpSp>
    </p:spTree>
    <p:extLst>
      <p:ext uri="{BB962C8B-B14F-4D97-AF65-F5344CB8AC3E}">
        <p14:creationId xmlns:p14="http://schemas.microsoft.com/office/powerpoint/2010/main" val="40968329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Perbelanjaan</a:t>
            </a:r>
            <a:endParaRPr lang="en-MY" dirty="0"/>
          </a:p>
        </p:txBody>
      </p:sp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17308552"/>
              </p:ext>
            </p:extLst>
          </p:nvPr>
        </p:nvGraphicFramePr>
        <p:xfrm>
          <a:off x="467544" y="3407400"/>
          <a:ext cx="8352928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0040"/>
                <a:gridCol w="1296144"/>
                <a:gridCol w="1135469"/>
                <a:gridCol w="1384811"/>
                <a:gridCol w="1656184"/>
                <a:gridCol w="1512168"/>
                <a:gridCol w="1008112"/>
              </a:tblGrid>
              <a:tr h="370840"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Date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Form No.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No.Rujukan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Penerima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Cara </a:t>
                      </a:r>
                      <a:r>
                        <a:rPr lang="en-US" dirty="0" err="1" smtClean="0"/>
                        <a:t>Bayaran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Amount</a:t>
                      </a:r>
                      <a:endParaRPr lang="en-MY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04/01/2016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CP00002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555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General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Petty Cash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500.87</a:t>
                      </a:r>
                      <a:endParaRPr lang="en-MY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06/01/2016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CP00003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001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Gaji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Petty Cash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3,700.00</a:t>
                      </a:r>
                      <a:endParaRPr lang="en-MY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08/01/2016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CP00004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333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Tekun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Bank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300.00</a:t>
                      </a:r>
                      <a:endParaRPr lang="en-MY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10/01/2016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CP00004</a:t>
                      </a:r>
                      <a:endParaRPr lang="en-MY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INV445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Tan Furniture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Bank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900.00</a:t>
                      </a:r>
                      <a:endParaRPr lang="en-MY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0" name="Rectangle 19"/>
          <p:cNvSpPr/>
          <p:nvPr/>
        </p:nvSpPr>
        <p:spPr>
          <a:xfrm>
            <a:off x="611387" y="3523241"/>
            <a:ext cx="144016" cy="1440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21" name="Rectangle 20"/>
          <p:cNvSpPr/>
          <p:nvPr/>
        </p:nvSpPr>
        <p:spPr>
          <a:xfrm>
            <a:off x="611387" y="3983464"/>
            <a:ext cx="144016" cy="1440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22" name="Rectangle 21"/>
          <p:cNvSpPr/>
          <p:nvPr/>
        </p:nvSpPr>
        <p:spPr>
          <a:xfrm>
            <a:off x="606923" y="4343504"/>
            <a:ext cx="144016" cy="1440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23" name="Rectangle 22"/>
          <p:cNvSpPr/>
          <p:nvPr/>
        </p:nvSpPr>
        <p:spPr>
          <a:xfrm>
            <a:off x="606923" y="4703544"/>
            <a:ext cx="144016" cy="1440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24" name="Rectangle 23"/>
          <p:cNvSpPr/>
          <p:nvPr/>
        </p:nvSpPr>
        <p:spPr>
          <a:xfrm>
            <a:off x="611560" y="6309320"/>
            <a:ext cx="8208912" cy="46738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25" name="Rounded Rectangle 24"/>
          <p:cNvSpPr/>
          <p:nvPr/>
        </p:nvSpPr>
        <p:spPr>
          <a:xfrm>
            <a:off x="6948264" y="6464750"/>
            <a:ext cx="1778425" cy="25667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Delete Selected record (s)</a:t>
            </a:r>
            <a:endParaRPr lang="en-MY" sz="1100" dirty="0"/>
          </a:p>
        </p:txBody>
      </p:sp>
      <p:sp>
        <p:nvSpPr>
          <p:cNvPr id="28" name="Rounded Rectangle 27"/>
          <p:cNvSpPr/>
          <p:nvPr/>
        </p:nvSpPr>
        <p:spPr>
          <a:xfrm>
            <a:off x="789221" y="6454737"/>
            <a:ext cx="902459" cy="25667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Print listing</a:t>
            </a:r>
            <a:endParaRPr lang="en-MY" sz="1100" dirty="0"/>
          </a:p>
        </p:txBody>
      </p:sp>
      <p:sp>
        <p:nvSpPr>
          <p:cNvPr id="29" name="Rounded Rectangle 28"/>
          <p:cNvSpPr/>
          <p:nvPr/>
        </p:nvSpPr>
        <p:spPr>
          <a:xfrm>
            <a:off x="5076056" y="6484694"/>
            <a:ext cx="1778425" cy="25667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Print Selected record (s)</a:t>
            </a:r>
            <a:endParaRPr lang="en-MY" sz="1100" dirty="0"/>
          </a:p>
        </p:txBody>
      </p:sp>
      <p:sp>
        <p:nvSpPr>
          <p:cNvPr id="30" name="Rounded Rectangle 29"/>
          <p:cNvSpPr/>
          <p:nvPr/>
        </p:nvSpPr>
        <p:spPr>
          <a:xfrm>
            <a:off x="4093060" y="6468544"/>
            <a:ext cx="889213" cy="25667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New </a:t>
            </a:r>
            <a:endParaRPr lang="en-MY" sz="1100" dirty="0"/>
          </a:p>
        </p:txBody>
      </p:sp>
      <p:sp>
        <p:nvSpPr>
          <p:cNvPr id="3" name="TextBox 2"/>
          <p:cNvSpPr txBox="1"/>
          <p:nvPr/>
        </p:nvSpPr>
        <p:spPr>
          <a:xfrm>
            <a:off x="606923" y="2897757"/>
            <a:ext cx="24509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Date From : 01/01/2016</a:t>
            </a:r>
            <a:endParaRPr lang="en-MY" dirty="0"/>
          </a:p>
        </p:txBody>
      </p:sp>
      <p:sp>
        <p:nvSpPr>
          <p:cNvPr id="18" name="TextBox 17"/>
          <p:cNvSpPr txBox="1"/>
          <p:nvPr/>
        </p:nvSpPr>
        <p:spPr>
          <a:xfrm>
            <a:off x="4093060" y="2915652"/>
            <a:ext cx="21761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Date To : 31/01/2016</a:t>
            </a:r>
            <a:endParaRPr lang="en-MY" dirty="0"/>
          </a:p>
        </p:txBody>
      </p:sp>
      <p:sp>
        <p:nvSpPr>
          <p:cNvPr id="34" name="Rectangle 33"/>
          <p:cNvSpPr/>
          <p:nvPr/>
        </p:nvSpPr>
        <p:spPr>
          <a:xfrm>
            <a:off x="611387" y="5085184"/>
            <a:ext cx="144016" cy="1440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36" name="TextBox 35"/>
          <p:cNvSpPr txBox="1"/>
          <p:nvPr/>
        </p:nvSpPr>
        <p:spPr>
          <a:xfrm>
            <a:off x="543172" y="2492896"/>
            <a:ext cx="22640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Senarai</a:t>
            </a:r>
            <a:r>
              <a:rPr lang="en-US" dirty="0" smtClean="0"/>
              <a:t> </a:t>
            </a:r>
            <a:r>
              <a:rPr lang="en-US" dirty="0" err="1" smtClean="0"/>
              <a:t>Pembelanjaan</a:t>
            </a:r>
            <a:endParaRPr lang="en-MY" dirty="0"/>
          </a:p>
        </p:txBody>
      </p:sp>
      <p:grpSp>
        <p:nvGrpSpPr>
          <p:cNvPr id="37" name="Group 36"/>
          <p:cNvGrpSpPr/>
          <p:nvPr/>
        </p:nvGrpSpPr>
        <p:grpSpPr>
          <a:xfrm>
            <a:off x="395536" y="1844824"/>
            <a:ext cx="8484994" cy="434424"/>
            <a:chOff x="395536" y="1844824"/>
            <a:chExt cx="8484994" cy="434424"/>
          </a:xfrm>
        </p:grpSpPr>
        <p:sp>
          <p:nvSpPr>
            <p:cNvPr id="38" name="Rectangle 37"/>
            <p:cNvSpPr/>
            <p:nvPr/>
          </p:nvSpPr>
          <p:spPr>
            <a:xfrm>
              <a:off x="395536" y="1844824"/>
              <a:ext cx="1549690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Hasil</a:t>
              </a:r>
              <a:r>
                <a:rPr lang="en-US" dirty="0" smtClean="0"/>
                <a:t> </a:t>
              </a:r>
              <a:r>
                <a:rPr lang="en-US" dirty="0" err="1" smtClean="0"/>
                <a:t>Jualan</a:t>
              </a:r>
              <a:endParaRPr lang="en-MY" dirty="0"/>
            </a:p>
          </p:txBody>
        </p:sp>
        <p:sp>
          <p:nvSpPr>
            <p:cNvPr id="39" name="Rectangle 38"/>
            <p:cNvSpPr/>
            <p:nvPr/>
          </p:nvSpPr>
          <p:spPr>
            <a:xfrm>
              <a:off x="3131840" y="1847200"/>
              <a:ext cx="1696002" cy="432048"/>
            </a:xfrm>
            <a:prstGeom prst="rect">
              <a:avLst/>
            </a:prstGeom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/>
                <a:t>Perbelanjaan</a:t>
              </a:r>
              <a:endParaRPr lang="en-MY" dirty="0"/>
            </a:p>
          </p:txBody>
        </p:sp>
        <p:sp>
          <p:nvSpPr>
            <p:cNvPr id="40" name="Rectangle 39"/>
            <p:cNvSpPr/>
            <p:nvPr/>
          </p:nvSpPr>
          <p:spPr>
            <a:xfrm>
              <a:off x="6269169" y="1844824"/>
              <a:ext cx="1111143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Laporan</a:t>
              </a:r>
              <a:endParaRPr lang="en-MY" dirty="0"/>
            </a:p>
          </p:txBody>
        </p:sp>
        <p:sp>
          <p:nvSpPr>
            <p:cNvPr id="41" name="Rectangle 40"/>
            <p:cNvSpPr/>
            <p:nvPr/>
          </p:nvSpPr>
          <p:spPr>
            <a:xfrm>
              <a:off x="7396549" y="1844824"/>
              <a:ext cx="1483981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Tetapan</a:t>
              </a:r>
              <a:endParaRPr lang="en-MY" dirty="0"/>
            </a:p>
          </p:txBody>
        </p:sp>
        <p:sp>
          <p:nvSpPr>
            <p:cNvPr id="42" name="Rectangle 41"/>
            <p:cNvSpPr/>
            <p:nvPr/>
          </p:nvSpPr>
          <p:spPr>
            <a:xfrm>
              <a:off x="4804939" y="1847200"/>
              <a:ext cx="1464230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Pemindahan</a:t>
              </a:r>
              <a:endParaRPr lang="en-MY" dirty="0"/>
            </a:p>
          </p:txBody>
        </p:sp>
        <p:sp>
          <p:nvSpPr>
            <p:cNvPr id="43" name="Rectangle 42"/>
            <p:cNvSpPr/>
            <p:nvPr/>
          </p:nvSpPr>
          <p:spPr>
            <a:xfrm>
              <a:off x="1907704" y="1844824"/>
              <a:ext cx="1258622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Kos </a:t>
              </a:r>
              <a:r>
                <a:rPr lang="en-US" dirty="0" err="1" smtClean="0"/>
                <a:t>Jualan</a:t>
              </a:r>
              <a:endParaRPr lang="en-MY" dirty="0"/>
            </a:p>
          </p:txBody>
        </p:sp>
      </p:grpSp>
    </p:spTree>
    <p:extLst>
      <p:ext uri="{BB962C8B-B14F-4D97-AF65-F5344CB8AC3E}">
        <p14:creationId xmlns:p14="http://schemas.microsoft.com/office/powerpoint/2010/main" val="14626962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Pemindahan</a:t>
            </a:r>
            <a:endParaRPr lang="en-MY" dirty="0"/>
          </a:p>
        </p:txBody>
      </p:sp>
      <p:sp>
        <p:nvSpPr>
          <p:cNvPr id="10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363272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dirty="0" err="1" smtClean="0"/>
              <a:t>Senario</a:t>
            </a:r>
            <a:endParaRPr lang="en-US" sz="2800" dirty="0" smtClean="0"/>
          </a:p>
          <a:p>
            <a:pPr marL="514350" indent="-514350">
              <a:buFont typeface="+mj-lt"/>
              <a:buAutoNum type="arabicPeriod"/>
            </a:pPr>
            <a:r>
              <a:rPr lang="en-US" sz="2800" dirty="0" err="1" smtClean="0"/>
              <a:t>Pindahan</a:t>
            </a:r>
            <a:r>
              <a:rPr lang="en-US" sz="2800" dirty="0" smtClean="0"/>
              <a:t> </a:t>
            </a:r>
            <a:r>
              <a:rPr lang="en-US" sz="2800" dirty="0" err="1" smtClean="0"/>
              <a:t>dari</a:t>
            </a:r>
            <a:r>
              <a:rPr lang="en-US" sz="2800" dirty="0" smtClean="0"/>
              <a:t> petty Cash </a:t>
            </a:r>
            <a:r>
              <a:rPr lang="en-US" sz="2800" dirty="0" err="1" smtClean="0"/>
              <a:t>ke</a:t>
            </a:r>
            <a:r>
              <a:rPr lang="en-US" sz="2800" dirty="0" smtClean="0"/>
              <a:t> Bank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 err="1" smtClean="0"/>
              <a:t>Pindahan</a:t>
            </a:r>
            <a:r>
              <a:rPr lang="en-US" sz="2800" dirty="0" smtClean="0"/>
              <a:t> </a:t>
            </a:r>
            <a:r>
              <a:rPr lang="en-US" sz="2800" dirty="0" err="1" smtClean="0"/>
              <a:t>dari</a:t>
            </a:r>
            <a:r>
              <a:rPr lang="en-US" sz="2800" dirty="0" smtClean="0"/>
              <a:t> Bank </a:t>
            </a:r>
            <a:r>
              <a:rPr lang="en-US" sz="2800" dirty="0" err="1" smtClean="0"/>
              <a:t>ke</a:t>
            </a:r>
            <a:r>
              <a:rPr lang="en-US" sz="2800" dirty="0" smtClean="0"/>
              <a:t> Petty Cash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 err="1" smtClean="0"/>
              <a:t>Pindahan</a:t>
            </a:r>
            <a:r>
              <a:rPr lang="en-US" sz="2800" dirty="0" smtClean="0"/>
              <a:t> </a:t>
            </a:r>
            <a:r>
              <a:rPr lang="en-US" sz="2800" dirty="0" err="1" smtClean="0"/>
              <a:t>dari</a:t>
            </a:r>
            <a:r>
              <a:rPr lang="en-US" sz="2800" dirty="0" smtClean="0"/>
              <a:t> bank </a:t>
            </a:r>
            <a:r>
              <a:rPr lang="en-US" sz="2800" dirty="0" err="1" smtClean="0"/>
              <a:t>ke</a:t>
            </a:r>
            <a:r>
              <a:rPr lang="en-US" sz="2800" dirty="0" smtClean="0"/>
              <a:t> bank lain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 err="1" smtClean="0"/>
              <a:t>Pindahan</a:t>
            </a:r>
            <a:r>
              <a:rPr lang="en-US" sz="2800" dirty="0" smtClean="0"/>
              <a:t> </a:t>
            </a:r>
            <a:r>
              <a:rPr lang="en-US" sz="2800" dirty="0" err="1" smtClean="0"/>
              <a:t>dari</a:t>
            </a:r>
            <a:r>
              <a:rPr lang="en-US" sz="2800" dirty="0" smtClean="0"/>
              <a:t> lain-lain </a:t>
            </a:r>
            <a:r>
              <a:rPr lang="en-US" sz="2800" dirty="0" err="1" smtClean="0"/>
              <a:t>ke</a:t>
            </a:r>
            <a:r>
              <a:rPr lang="en-US" sz="2800" dirty="0" smtClean="0"/>
              <a:t> Petty cash/Bank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 err="1" smtClean="0"/>
              <a:t>Pindahan</a:t>
            </a:r>
            <a:r>
              <a:rPr lang="en-US" sz="2800" dirty="0" smtClean="0"/>
              <a:t> </a:t>
            </a:r>
            <a:r>
              <a:rPr lang="en-US" sz="2800" dirty="0" err="1" smtClean="0"/>
              <a:t>dari</a:t>
            </a:r>
            <a:r>
              <a:rPr lang="en-US" sz="2800" dirty="0" smtClean="0"/>
              <a:t> Petty cash/Bank </a:t>
            </a:r>
            <a:r>
              <a:rPr lang="en-US" sz="2800" dirty="0" err="1" smtClean="0"/>
              <a:t>ke</a:t>
            </a:r>
            <a:r>
              <a:rPr lang="en-US" sz="2800" dirty="0" smtClean="0"/>
              <a:t> lain-lain</a:t>
            </a:r>
          </a:p>
          <a:p>
            <a:pPr marL="514350" indent="-514350">
              <a:buFont typeface="+mj-lt"/>
              <a:buAutoNum type="arabicPeriod"/>
            </a:pPr>
            <a:endParaRPr lang="en-US" sz="2800" dirty="0" smtClean="0"/>
          </a:p>
          <a:p>
            <a:pPr marL="514350" indent="-514350">
              <a:buFont typeface="+mj-lt"/>
              <a:buAutoNum type="arabicPeriod"/>
            </a:pPr>
            <a:endParaRPr lang="en-MY" sz="2800" dirty="0"/>
          </a:p>
        </p:txBody>
      </p:sp>
    </p:spTree>
    <p:extLst>
      <p:ext uri="{BB962C8B-B14F-4D97-AF65-F5344CB8AC3E}">
        <p14:creationId xmlns:p14="http://schemas.microsoft.com/office/powerpoint/2010/main" val="17828565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Pemindahan</a:t>
            </a:r>
            <a:endParaRPr lang="en-MY" dirty="0"/>
          </a:p>
        </p:txBody>
      </p:sp>
      <p:sp>
        <p:nvSpPr>
          <p:cNvPr id="14" name="Rectangle 13"/>
          <p:cNvSpPr/>
          <p:nvPr/>
        </p:nvSpPr>
        <p:spPr>
          <a:xfrm>
            <a:off x="611560" y="6390620"/>
            <a:ext cx="8208912" cy="46738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15" name="Rounded Rectangle 14"/>
          <p:cNvSpPr/>
          <p:nvPr/>
        </p:nvSpPr>
        <p:spPr>
          <a:xfrm>
            <a:off x="6948264" y="6525344"/>
            <a:ext cx="1778425" cy="25667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Delete Selected record (s)</a:t>
            </a:r>
            <a:endParaRPr lang="en-MY" sz="1100" dirty="0"/>
          </a:p>
        </p:txBody>
      </p:sp>
      <p:sp>
        <p:nvSpPr>
          <p:cNvPr id="16" name="Rounded Rectangle 15"/>
          <p:cNvSpPr/>
          <p:nvPr/>
        </p:nvSpPr>
        <p:spPr>
          <a:xfrm>
            <a:off x="789221" y="6515331"/>
            <a:ext cx="902459" cy="25667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Print listing</a:t>
            </a:r>
            <a:endParaRPr lang="en-MY" sz="1100" dirty="0"/>
          </a:p>
        </p:txBody>
      </p:sp>
      <p:sp>
        <p:nvSpPr>
          <p:cNvPr id="17" name="Rounded Rectangle 16"/>
          <p:cNvSpPr/>
          <p:nvPr/>
        </p:nvSpPr>
        <p:spPr>
          <a:xfrm>
            <a:off x="5076056" y="6545288"/>
            <a:ext cx="1778425" cy="25667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Print Selected record (s)</a:t>
            </a:r>
            <a:endParaRPr lang="en-MY" sz="1100" dirty="0"/>
          </a:p>
        </p:txBody>
      </p:sp>
      <p:sp>
        <p:nvSpPr>
          <p:cNvPr id="18" name="Rounded Rectangle 17"/>
          <p:cNvSpPr/>
          <p:nvPr/>
        </p:nvSpPr>
        <p:spPr>
          <a:xfrm>
            <a:off x="4093060" y="6529138"/>
            <a:ext cx="889213" cy="25667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New </a:t>
            </a:r>
            <a:endParaRPr lang="en-MY" sz="1100" dirty="0"/>
          </a:p>
        </p:txBody>
      </p:sp>
      <p:graphicFrame>
        <p:nvGraphicFramePr>
          <p:cNvPr id="19" name="Table 1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74934046"/>
              </p:ext>
            </p:extLst>
          </p:nvPr>
        </p:nvGraphicFramePr>
        <p:xfrm>
          <a:off x="406989" y="3141017"/>
          <a:ext cx="8352928" cy="227544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0040"/>
                <a:gridCol w="1296144"/>
                <a:gridCol w="1135469"/>
                <a:gridCol w="1384811"/>
                <a:gridCol w="1656184"/>
                <a:gridCol w="1512168"/>
                <a:gridCol w="1008112"/>
              </a:tblGrid>
              <a:tr h="370840"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Date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Form No.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No.Rujukan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Dari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Kepada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Amount</a:t>
                      </a:r>
                      <a:endParaRPr lang="en-MY" dirty="0"/>
                    </a:p>
                  </a:txBody>
                  <a:tcPr/>
                </a:tc>
              </a:tr>
              <a:tr h="421248"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MY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0" name="Rectangle 19"/>
          <p:cNvSpPr/>
          <p:nvPr/>
        </p:nvSpPr>
        <p:spPr>
          <a:xfrm>
            <a:off x="550832" y="3256858"/>
            <a:ext cx="144016" cy="1440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21" name="Rectangle 20"/>
          <p:cNvSpPr/>
          <p:nvPr/>
        </p:nvSpPr>
        <p:spPr>
          <a:xfrm>
            <a:off x="550832" y="3717081"/>
            <a:ext cx="144016" cy="1440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22" name="Rectangle 21"/>
          <p:cNvSpPr/>
          <p:nvPr/>
        </p:nvSpPr>
        <p:spPr>
          <a:xfrm>
            <a:off x="546368" y="4077121"/>
            <a:ext cx="144016" cy="1440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23" name="Rectangle 22"/>
          <p:cNvSpPr/>
          <p:nvPr/>
        </p:nvSpPr>
        <p:spPr>
          <a:xfrm>
            <a:off x="546368" y="4437161"/>
            <a:ext cx="144016" cy="1440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24" name="Rectangle 23"/>
          <p:cNvSpPr/>
          <p:nvPr/>
        </p:nvSpPr>
        <p:spPr>
          <a:xfrm>
            <a:off x="550832" y="4818801"/>
            <a:ext cx="144016" cy="1440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25" name="Rectangle 24"/>
          <p:cNvSpPr/>
          <p:nvPr/>
        </p:nvSpPr>
        <p:spPr>
          <a:xfrm>
            <a:off x="546368" y="5178841"/>
            <a:ext cx="144016" cy="1440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3" name="TextBox 2"/>
          <p:cNvSpPr txBox="1"/>
          <p:nvPr/>
        </p:nvSpPr>
        <p:spPr>
          <a:xfrm>
            <a:off x="395536" y="2539401"/>
            <a:ext cx="21053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Senarai</a:t>
            </a:r>
            <a:r>
              <a:rPr lang="en-US" dirty="0" smtClean="0"/>
              <a:t> </a:t>
            </a:r>
            <a:r>
              <a:rPr lang="en-US" dirty="0" err="1" smtClean="0"/>
              <a:t>Pemindahan</a:t>
            </a:r>
            <a:endParaRPr lang="en-MY" dirty="0"/>
          </a:p>
        </p:txBody>
      </p:sp>
      <p:grpSp>
        <p:nvGrpSpPr>
          <p:cNvPr id="26" name="Group 25"/>
          <p:cNvGrpSpPr/>
          <p:nvPr/>
        </p:nvGrpSpPr>
        <p:grpSpPr>
          <a:xfrm>
            <a:off x="395536" y="1844824"/>
            <a:ext cx="8484994" cy="434424"/>
            <a:chOff x="395536" y="1844824"/>
            <a:chExt cx="8484994" cy="434424"/>
          </a:xfrm>
        </p:grpSpPr>
        <p:sp>
          <p:nvSpPr>
            <p:cNvPr id="27" name="Rectangle 26"/>
            <p:cNvSpPr/>
            <p:nvPr/>
          </p:nvSpPr>
          <p:spPr>
            <a:xfrm>
              <a:off x="395536" y="1844824"/>
              <a:ext cx="1549690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Hasil</a:t>
              </a:r>
              <a:r>
                <a:rPr lang="en-US" dirty="0" smtClean="0"/>
                <a:t> </a:t>
              </a:r>
              <a:r>
                <a:rPr lang="en-US" dirty="0" err="1" smtClean="0"/>
                <a:t>Jualan</a:t>
              </a:r>
              <a:endParaRPr lang="en-MY" dirty="0"/>
            </a:p>
          </p:txBody>
        </p:sp>
        <p:sp>
          <p:nvSpPr>
            <p:cNvPr id="28" name="Rectangle 27"/>
            <p:cNvSpPr/>
            <p:nvPr/>
          </p:nvSpPr>
          <p:spPr>
            <a:xfrm>
              <a:off x="3131840" y="1847200"/>
              <a:ext cx="1696002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/>
                <a:t>Perbelanjaan</a:t>
              </a:r>
              <a:endParaRPr lang="en-MY" dirty="0"/>
            </a:p>
          </p:txBody>
        </p:sp>
        <p:sp>
          <p:nvSpPr>
            <p:cNvPr id="29" name="Rectangle 28"/>
            <p:cNvSpPr/>
            <p:nvPr/>
          </p:nvSpPr>
          <p:spPr>
            <a:xfrm>
              <a:off x="6269169" y="1844824"/>
              <a:ext cx="1111143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Laporan</a:t>
              </a:r>
              <a:endParaRPr lang="en-MY" dirty="0"/>
            </a:p>
          </p:txBody>
        </p:sp>
        <p:sp>
          <p:nvSpPr>
            <p:cNvPr id="30" name="Rectangle 29"/>
            <p:cNvSpPr/>
            <p:nvPr/>
          </p:nvSpPr>
          <p:spPr>
            <a:xfrm>
              <a:off x="7396549" y="1844824"/>
              <a:ext cx="1483981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Tetapan</a:t>
              </a:r>
              <a:endParaRPr lang="en-MY" dirty="0"/>
            </a:p>
          </p:txBody>
        </p:sp>
        <p:sp>
          <p:nvSpPr>
            <p:cNvPr id="31" name="Rectangle 30"/>
            <p:cNvSpPr/>
            <p:nvPr/>
          </p:nvSpPr>
          <p:spPr>
            <a:xfrm>
              <a:off x="4804939" y="1847200"/>
              <a:ext cx="1464230" cy="432048"/>
            </a:xfrm>
            <a:prstGeom prst="rect">
              <a:avLst/>
            </a:prstGeom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Pemindahan</a:t>
              </a:r>
              <a:endParaRPr lang="en-MY" dirty="0"/>
            </a:p>
          </p:txBody>
        </p:sp>
        <p:sp>
          <p:nvSpPr>
            <p:cNvPr id="32" name="Rectangle 31"/>
            <p:cNvSpPr/>
            <p:nvPr/>
          </p:nvSpPr>
          <p:spPr>
            <a:xfrm>
              <a:off x="1907704" y="1844824"/>
              <a:ext cx="1258622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Kos </a:t>
              </a:r>
              <a:r>
                <a:rPr lang="en-US" dirty="0" err="1" smtClean="0"/>
                <a:t>Jualan</a:t>
              </a:r>
              <a:endParaRPr lang="en-MY" dirty="0"/>
            </a:p>
          </p:txBody>
        </p:sp>
      </p:grpSp>
    </p:spTree>
    <p:extLst>
      <p:ext uri="{BB962C8B-B14F-4D97-AF65-F5344CB8AC3E}">
        <p14:creationId xmlns:p14="http://schemas.microsoft.com/office/powerpoint/2010/main" val="27263126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Rounded Rectangle 29"/>
          <p:cNvSpPr/>
          <p:nvPr/>
        </p:nvSpPr>
        <p:spPr>
          <a:xfrm>
            <a:off x="1998670" y="3330751"/>
            <a:ext cx="1656522" cy="36933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15" name="Rounded Rectangle 14"/>
          <p:cNvSpPr/>
          <p:nvPr/>
        </p:nvSpPr>
        <p:spPr>
          <a:xfrm>
            <a:off x="4932040" y="2780928"/>
            <a:ext cx="1656522" cy="36933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Pemindahan</a:t>
            </a:r>
            <a:r>
              <a:rPr lang="en-US" dirty="0" smtClean="0"/>
              <a:t>(S1)</a:t>
            </a:r>
            <a:endParaRPr lang="en-MY" dirty="0"/>
          </a:p>
        </p:txBody>
      </p:sp>
      <p:sp>
        <p:nvSpPr>
          <p:cNvPr id="10" name="TextBox 9"/>
          <p:cNvSpPr txBox="1"/>
          <p:nvPr/>
        </p:nvSpPr>
        <p:spPr>
          <a:xfrm>
            <a:off x="648301" y="3347007"/>
            <a:ext cx="19584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No.Rujukan</a:t>
            </a:r>
            <a:r>
              <a:rPr lang="en-US" dirty="0" smtClean="0"/>
              <a:t> :  7171</a:t>
            </a:r>
            <a:endParaRPr lang="en-MY" dirty="0"/>
          </a:p>
        </p:txBody>
      </p:sp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56147742"/>
              </p:ext>
            </p:extLst>
          </p:nvPr>
        </p:nvGraphicFramePr>
        <p:xfrm>
          <a:off x="1170381" y="4257092"/>
          <a:ext cx="6626282" cy="79208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55313"/>
                <a:gridCol w="2376264"/>
                <a:gridCol w="1394705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Pemindahan</a:t>
                      </a:r>
                      <a:r>
                        <a:rPr lang="en-US" dirty="0" smtClean="0"/>
                        <a:t> Dari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Pemindahan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Kepada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Jumlah</a:t>
                      </a:r>
                      <a:endParaRPr lang="en-MY" dirty="0"/>
                    </a:p>
                  </a:txBody>
                  <a:tcPr/>
                </a:tc>
              </a:tr>
              <a:tr h="421248">
                <a:tc>
                  <a:txBody>
                    <a:bodyPr/>
                    <a:lstStyle/>
                    <a:p>
                      <a:r>
                        <a:rPr lang="en-US" dirty="0" smtClean="0"/>
                        <a:t>Petty Cash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Bank 1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3,000.00</a:t>
                      </a:r>
                      <a:endParaRPr lang="en-MY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5733739" y="5867980"/>
            <a:ext cx="12472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Grand total</a:t>
            </a:r>
            <a:endParaRPr lang="en-MY" dirty="0"/>
          </a:p>
        </p:txBody>
      </p:sp>
      <p:sp>
        <p:nvSpPr>
          <p:cNvPr id="14" name="Isosceles Triangle 13"/>
          <p:cNvSpPr/>
          <p:nvPr/>
        </p:nvSpPr>
        <p:spPr>
          <a:xfrm rot="10800000">
            <a:off x="3720396" y="4795601"/>
            <a:ext cx="216024" cy="216024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18" name="TextBox 17"/>
          <p:cNvSpPr txBox="1"/>
          <p:nvPr/>
        </p:nvSpPr>
        <p:spPr>
          <a:xfrm>
            <a:off x="3851920" y="2780928"/>
            <a:ext cx="27007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Form No. : Auto-generated</a:t>
            </a:r>
            <a:endParaRPr lang="en-MY" dirty="0"/>
          </a:p>
        </p:txBody>
      </p:sp>
      <p:sp>
        <p:nvSpPr>
          <p:cNvPr id="19" name="TextBox 18"/>
          <p:cNvSpPr txBox="1"/>
          <p:nvPr/>
        </p:nvSpPr>
        <p:spPr>
          <a:xfrm>
            <a:off x="7560953" y="5867980"/>
            <a:ext cx="10021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3,000.00</a:t>
            </a:r>
            <a:endParaRPr lang="en-MY" dirty="0"/>
          </a:p>
        </p:txBody>
      </p:sp>
      <p:sp>
        <p:nvSpPr>
          <p:cNvPr id="25" name="TextBox 24"/>
          <p:cNvSpPr txBox="1"/>
          <p:nvPr/>
        </p:nvSpPr>
        <p:spPr>
          <a:xfrm>
            <a:off x="715468" y="5498648"/>
            <a:ext cx="42264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Butiran</a:t>
            </a:r>
            <a:r>
              <a:rPr lang="en-US" dirty="0" smtClean="0"/>
              <a:t>         : </a:t>
            </a:r>
            <a:r>
              <a:rPr lang="en-US" dirty="0" err="1" smtClean="0"/>
              <a:t>Pindahan</a:t>
            </a:r>
            <a:r>
              <a:rPr lang="en-US" dirty="0" smtClean="0"/>
              <a:t> </a:t>
            </a:r>
            <a:r>
              <a:rPr lang="en-US" dirty="0" err="1" smtClean="0"/>
              <a:t>hasil</a:t>
            </a:r>
            <a:r>
              <a:rPr lang="en-US" dirty="0" smtClean="0"/>
              <a:t> </a:t>
            </a:r>
            <a:r>
              <a:rPr lang="en-US" dirty="0" err="1" smtClean="0"/>
              <a:t>jualan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Bank</a:t>
            </a:r>
            <a:endParaRPr lang="en-MY" dirty="0"/>
          </a:p>
        </p:txBody>
      </p:sp>
      <p:sp>
        <p:nvSpPr>
          <p:cNvPr id="35" name="Isosceles Triangle 34"/>
          <p:cNvSpPr/>
          <p:nvPr/>
        </p:nvSpPr>
        <p:spPr>
          <a:xfrm rot="10800000">
            <a:off x="6152442" y="4765204"/>
            <a:ext cx="216024" cy="216024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40" name="Rounded Rectangle 39"/>
          <p:cNvSpPr/>
          <p:nvPr/>
        </p:nvSpPr>
        <p:spPr>
          <a:xfrm>
            <a:off x="1998669" y="2780928"/>
            <a:ext cx="1656522" cy="36933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41" name="TextBox 40"/>
          <p:cNvSpPr txBox="1"/>
          <p:nvPr/>
        </p:nvSpPr>
        <p:spPr>
          <a:xfrm>
            <a:off x="611560" y="2780928"/>
            <a:ext cx="26673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Tarikh</a:t>
            </a:r>
            <a:r>
              <a:rPr lang="en-US" dirty="0" smtClean="0"/>
              <a:t>             : 10/01/2016</a:t>
            </a:r>
            <a:endParaRPr lang="en-MY" dirty="0"/>
          </a:p>
        </p:txBody>
      </p:sp>
      <p:sp>
        <p:nvSpPr>
          <p:cNvPr id="42" name="Isosceles Triangle 41"/>
          <p:cNvSpPr/>
          <p:nvPr/>
        </p:nvSpPr>
        <p:spPr>
          <a:xfrm rot="10800000">
            <a:off x="3433456" y="2857582"/>
            <a:ext cx="216024" cy="216024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grpSp>
        <p:nvGrpSpPr>
          <p:cNvPr id="47" name="Group 46"/>
          <p:cNvGrpSpPr/>
          <p:nvPr/>
        </p:nvGrpSpPr>
        <p:grpSpPr>
          <a:xfrm>
            <a:off x="395536" y="1844824"/>
            <a:ext cx="8484994" cy="434424"/>
            <a:chOff x="395536" y="1844824"/>
            <a:chExt cx="8484994" cy="434424"/>
          </a:xfrm>
        </p:grpSpPr>
        <p:sp>
          <p:nvSpPr>
            <p:cNvPr id="48" name="Rectangle 47"/>
            <p:cNvSpPr/>
            <p:nvPr/>
          </p:nvSpPr>
          <p:spPr>
            <a:xfrm>
              <a:off x="395536" y="1844824"/>
              <a:ext cx="1549690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Hasil</a:t>
              </a:r>
              <a:r>
                <a:rPr lang="en-US" dirty="0" smtClean="0"/>
                <a:t> </a:t>
              </a:r>
              <a:r>
                <a:rPr lang="en-US" dirty="0" err="1" smtClean="0"/>
                <a:t>Jualan</a:t>
              </a:r>
              <a:endParaRPr lang="en-MY" dirty="0"/>
            </a:p>
          </p:txBody>
        </p:sp>
        <p:sp>
          <p:nvSpPr>
            <p:cNvPr id="49" name="Rectangle 48"/>
            <p:cNvSpPr/>
            <p:nvPr/>
          </p:nvSpPr>
          <p:spPr>
            <a:xfrm>
              <a:off x="3131840" y="1847200"/>
              <a:ext cx="1696002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/>
                <a:t>Perbelanjaan</a:t>
              </a:r>
              <a:endParaRPr lang="en-MY" dirty="0"/>
            </a:p>
          </p:txBody>
        </p:sp>
        <p:sp>
          <p:nvSpPr>
            <p:cNvPr id="50" name="Rectangle 49"/>
            <p:cNvSpPr/>
            <p:nvPr/>
          </p:nvSpPr>
          <p:spPr>
            <a:xfrm>
              <a:off x="6269169" y="1844824"/>
              <a:ext cx="1111143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Laporan</a:t>
              </a:r>
              <a:endParaRPr lang="en-MY" dirty="0"/>
            </a:p>
          </p:txBody>
        </p:sp>
        <p:sp>
          <p:nvSpPr>
            <p:cNvPr id="51" name="Rectangle 50"/>
            <p:cNvSpPr/>
            <p:nvPr/>
          </p:nvSpPr>
          <p:spPr>
            <a:xfrm>
              <a:off x="7396549" y="1844824"/>
              <a:ext cx="1483981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Tetapan</a:t>
              </a:r>
              <a:endParaRPr lang="en-MY" dirty="0"/>
            </a:p>
          </p:txBody>
        </p:sp>
        <p:sp>
          <p:nvSpPr>
            <p:cNvPr id="52" name="Rectangle 51"/>
            <p:cNvSpPr/>
            <p:nvPr/>
          </p:nvSpPr>
          <p:spPr>
            <a:xfrm>
              <a:off x="4804939" y="1847200"/>
              <a:ext cx="1464230" cy="432048"/>
            </a:xfrm>
            <a:prstGeom prst="rect">
              <a:avLst/>
            </a:prstGeom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Pemindahan</a:t>
              </a:r>
              <a:endParaRPr lang="en-MY" dirty="0"/>
            </a:p>
          </p:txBody>
        </p:sp>
        <p:sp>
          <p:nvSpPr>
            <p:cNvPr id="53" name="Rectangle 52"/>
            <p:cNvSpPr/>
            <p:nvPr/>
          </p:nvSpPr>
          <p:spPr>
            <a:xfrm>
              <a:off x="1907704" y="1844824"/>
              <a:ext cx="1258622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Kos </a:t>
              </a:r>
              <a:r>
                <a:rPr lang="en-US" dirty="0" err="1" smtClean="0"/>
                <a:t>Jualan</a:t>
              </a:r>
              <a:endParaRPr lang="en-MY" dirty="0"/>
            </a:p>
          </p:txBody>
        </p:sp>
      </p:grpSp>
      <p:sp>
        <p:nvSpPr>
          <p:cNvPr id="34" name="Rounded Rectangle 33"/>
          <p:cNvSpPr/>
          <p:nvPr/>
        </p:nvSpPr>
        <p:spPr>
          <a:xfrm>
            <a:off x="7335338" y="3900197"/>
            <a:ext cx="451229" cy="25667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P</a:t>
            </a:r>
            <a:endParaRPr lang="en-MY" sz="1100" dirty="0"/>
          </a:p>
        </p:txBody>
      </p:sp>
      <p:sp>
        <p:nvSpPr>
          <p:cNvPr id="36" name="Rounded Rectangle 35"/>
          <p:cNvSpPr/>
          <p:nvPr/>
        </p:nvSpPr>
        <p:spPr>
          <a:xfrm>
            <a:off x="7483667" y="6381328"/>
            <a:ext cx="982041" cy="25667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Save</a:t>
            </a:r>
            <a:endParaRPr lang="en-MY" sz="1100" dirty="0"/>
          </a:p>
        </p:txBody>
      </p:sp>
    </p:spTree>
    <p:extLst>
      <p:ext uri="{BB962C8B-B14F-4D97-AF65-F5344CB8AC3E}">
        <p14:creationId xmlns:p14="http://schemas.microsoft.com/office/powerpoint/2010/main" val="2921500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Rounded Rectangle 35"/>
          <p:cNvSpPr/>
          <p:nvPr/>
        </p:nvSpPr>
        <p:spPr>
          <a:xfrm>
            <a:off x="5320877" y="2596262"/>
            <a:ext cx="1008112" cy="36933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30" name="Rounded Rectangle 29"/>
          <p:cNvSpPr/>
          <p:nvPr/>
        </p:nvSpPr>
        <p:spPr>
          <a:xfrm>
            <a:off x="5364088" y="3112553"/>
            <a:ext cx="1008112" cy="36933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26" name="Rounded Rectangle 25"/>
          <p:cNvSpPr/>
          <p:nvPr/>
        </p:nvSpPr>
        <p:spPr>
          <a:xfrm>
            <a:off x="1998668" y="3644311"/>
            <a:ext cx="1656522" cy="369332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JL_Pemindahan</a:t>
            </a:r>
            <a:r>
              <a:rPr lang="en-US" dirty="0" smtClean="0"/>
              <a:t>(S1)</a:t>
            </a:r>
            <a:endParaRPr lang="en-MY" dirty="0"/>
          </a:p>
        </p:txBody>
      </p:sp>
      <p:sp>
        <p:nvSpPr>
          <p:cNvPr id="3" name="TextBox 2"/>
          <p:cNvSpPr txBox="1"/>
          <p:nvPr/>
        </p:nvSpPr>
        <p:spPr>
          <a:xfrm>
            <a:off x="611559" y="3644311"/>
            <a:ext cx="26673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Tarikh</a:t>
            </a:r>
            <a:r>
              <a:rPr lang="en-US" dirty="0" smtClean="0"/>
              <a:t>             : 10/01/2016</a:t>
            </a:r>
            <a:endParaRPr lang="en-MY" dirty="0"/>
          </a:p>
        </p:txBody>
      </p:sp>
      <p:sp>
        <p:nvSpPr>
          <p:cNvPr id="9" name="TextBox 8"/>
          <p:cNvSpPr txBox="1"/>
          <p:nvPr/>
        </p:nvSpPr>
        <p:spPr>
          <a:xfrm>
            <a:off x="611560" y="3111401"/>
            <a:ext cx="27946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Butiran</a:t>
            </a:r>
            <a:r>
              <a:rPr lang="en-US" dirty="0" smtClean="0"/>
              <a:t>           :  </a:t>
            </a:r>
            <a:r>
              <a:rPr lang="en-US" dirty="0" err="1" smtClean="0"/>
              <a:t>Pemindahan</a:t>
            </a:r>
            <a:endParaRPr lang="en-MY" dirty="0"/>
          </a:p>
        </p:txBody>
      </p:sp>
      <p:sp>
        <p:nvSpPr>
          <p:cNvPr id="10" name="TextBox 9"/>
          <p:cNvSpPr txBox="1"/>
          <p:nvPr/>
        </p:nvSpPr>
        <p:spPr>
          <a:xfrm>
            <a:off x="4013719" y="3128809"/>
            <a:ext cx="29546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Total Credit :   3,000.00	</a:t>
            </a:r>
            <a:endParaRPr lang="en-MY" dirty="0"/>
          </a:p>
        </p:txBody>
      </p:sp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67614500"/>
              </p:ext>
            </p:extLst>
          </p:nvPr>
        </p:nvGraphicFramePr>
        <p:xfrm>
          <a:off x="539552" y="4149080"/>
          <a:ext cx="8183906" cy="113134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35233"/>
                <a:gridCol w="3168352"/>
                <a:gridCol w="1512168"/>
                <a:gridCol w="1368153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400" baseline="0" dirty="0" smtClean="0"/>
                        <a:t>Account Number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 smtClean="0"/>
                        <a:t>Butiran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Amount</a:t>
                      </a:r>
                    </a:p>
                    <a:p>
                      <a:pPr algn="ctr"/>
                      <a:r>
                        <a:rPr lang="en-US" sz="1400" dirty="0" smtClean="0"/>
                        <a:t>(Debit)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Amount</a:t>
                      </a:r>
                    </a:p>
                    <a:p>
                      <a:pPr algn="ctr"/>
                      <a:r>
                        <a:rPr lang="en-US" sz="1400" dirty="0" smtClean="0"/>
                        <a:t>(Credit)</a:t>
                      </a:r>
                      <a:endParaRPr lang="en-MY" sz="1400" dirty="0"/>
                    </a:p>
                  </a:txBody>
                  <a:tcPr/>
                </a:tc>
              </a:tr>
              <a:tr h="308381">
                <a:tc>
                  <a:txBody>
                    <a:bodyPr/>
                    <a:lstStyle/>
                    <a:p>
                      <a:pPr algn="l"/>
                      <a:r>
                        <a:rPr lang="en-US" sz="1400" dirty="0" smtClean="0"/>
                        <a:t>2200-100-00 Bank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err="1" smtClean="0"/>
                        <a:t>Pindahan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hasil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jualan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ke</a:t>
                      </a:r>
                      <a:r>
                        <a:rPr lang="en-US" sz="1400" dirty="0" smtClean="0"/>
                        <a:t> Bank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3,000.00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00.00</a:t>
                      </a:r>
                      <a:endParaRPr lang="en-MY" sz="1400" dirty="0"/>
                    </a:p>
                  </a:txBody>
                  <a:tcPr/>
                </a:tc>
              </a:tr>
              <a:tr h="288032">
                <a:tc>
                  <a:txBody>
                    <a:bodyPr/>
                    <a:lstStyle/>
                    <a:p>
                      <a:pPr algn="l"/>
                      <a:r>
                        <a:rPr lang="en-US" sz="1400" dirty="0" smtClean="0"/>
                        <a:t>2200-300-00 Petty Cash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err="1" smtClean="0"/>
                        <a:t>Pindahan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hasil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jualan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ke</a:t>
                      </a:r>
                      <a:r>
                        <a:rPr lang="en-US" sz="1400" dirty="0" smtClean="0"/>
                        <a:t> Bank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00.00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3,000.00</a:t>
                      </a:r>
                      <a:endParaRPr lang="en-MY" sz="14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8" name="TextBox 17"/>
          <p:cNvSpPr txBox="1"/>
          <p:nvPr/>
        </p:nvSpPr>
        <p:spPr>
          <a:xfrm>
            <a:off x="3923928" y="2596262"/>
            <a:ext cx="23959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Total Debit :     3,000.00</a:t>
            </a:r>
            <a:endParaRPr lang="en-MY" dirty="0"/>
          </a:p>
        </p:txBody>
      </p:sp>
      <p:sp>
        <p:nvSpPr>
          <p:cNvPr id="27" name="Isosceles Triangle 26"/>
          <p:cNvSpPr/>
          <p:nvPr/>
        </p:nvSpPr>
        <p:spPr>
          <a:xfrm rot="10800000">
            <a:off x="3375451" y="3720965"/>
            <a:ext cx="216024" cy="216024"/>
          </a:xfrm>
          <a:prstGeom prst="triangl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35" name="TextBox 34"/>
          <p:cNvSpPr txBox="1"/>
          <p:nvPr/>
        </p:nvSpPr>
        <p:spPr>
          <a:xfrm>
            <a:off x="614483" y="2596262"/>
            <a:ext cx="31646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Journal No.   : TR201602010001</a:t>
            </a:r>
            <a:endParaRPr lang="en-MY" dirty="0"/>
          </a:p>
        </p:txBody>
      </p:sp>
      <p:grpSp>
        <p:nvGrpSpPr>
          <p:cNvPr id="19" name="Group 18"/>
          <p:cNvGrpSpPr/>
          <p:nvPr/>
        </p:nvGrpSpPr>
        <p:grpSpPr>
          <a:xfrm>
            <a:off x="395536" y="1844824"/>
            <a:ext cx="8484994" cy="434424"/>
            <a:chOff x="395536" y="1844824"/>
            <a:chExt cx="8484994" cy="434424"/>
          </a:xfrm>
        </p:grpSpPr>
        <p:sp>
          <p:nvSpPr>
            <p:cNvPr id="20" name="Rectangle 19"/>
            <p:cNvSpPr/>
            <p:nvPr/>
          </p:nvSpPr>
          <p:spPr>
            <a:xfrm>
              <a:off x="395536" y="1844824"/>
              <a:ext cx="1549690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Hasil</a:t>
              </a:r>
              <a:r>
                <a:rPr lang="en-US" dirty="0" smtClean="0"/>
                <a:t> </a:t>
              </a:r>
              <a:r>
                <a:rPr lang="en-US" dirty="0" err="1" smtClean="0"/>
                <a:t>Jualan</a:t>
              </a:r>
              <a:endParaRPr lang="en-MY" dirty="0"/>
            </a:p>
          </p:txBody>
        </p:sp>
        <p:sp>
          <p:nvSpPr>
            <p:cNvPr id="21" name="Rectangle 20"/>
            <p:cNvSpPr/>
            <p:nvPr/>
          </p:nvSpPr>
          <p:spPr>
            <a:xfrm>
              <a:off x="3131840" y="1847200"/>
              <a:ext cx="1696002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/>
                <a:t>Perbelanjaan</a:t>
              </a:r>
              <a:endParaRPr lang="en-MY" dirty="0"/>
            </a:p>
          </p:txBody>
        </p:sp>
        <p:sp>
          <p:nvSpPr>
            <p:cNvPr id="22" name="Rectangle 21"/>
            <p:cNvSpPr/>
            <p:nvPr/>
          </p:nvSpPr>
          <p:spPr>
            <a:xfrm>
              <a:off x="6269169" y="1844824"/>
              <a:ext cx="1111143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Laporan</a:t>
              </a:r>
              <a:endParaRPr lang="en-MY" dirty="0"/>
            </a:p>
          </p:txBody>
        </p:sp>
        <p:sp>
          <p:nvSpPr>
            <p:cNvPr id="23" name="Rectangle 22"/>
            <p:cNvSpPr/>
            <p:nvPr/>
          </p:nvSpPr>
          <p:spPr>
            <a:xfrm>
              <a:off x="7396549" y="1844824"/>
              <a:ext cx="1483981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Tetapan</a:t>
              </a:r>
              <a:endParaRPr lang="en-MY" dirty="0"/>
            </a:p>
          </p:txBody>
        </p:sp>
        <p:sp>
          <p:nvSpPr>
            <p:cNvPr id="24" name="Rectangle 23"/>
            <p:cNvSpPr/>
            <p:nvPr/>
          </p:nvSpPr>
          <p:spPr>
            <a:xfrm>
              <a:off x="4804939" y="1847200"/>
              <a:ext cx="1464230" cy="432048"/>
            </a:xfrm>
            <a:prstGeom prst="rect">
              <a:avLst/>
            </a:prstGeom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Pemindahan</a:t>
              </a:r>
              <a:endParaRPr lang="en-MY" dirty="0"/>
            </a:p>
          </p:txBody>
        </p:sp>
        <p:sp>
          <p:nvSpPr>
            <p:cNvPr id="25" name="Rectangle 24"/>
            <p:cNvSpPr/>
            <p:nvPr/>
          </p:nvSpPr>
          <p:spPr>
            <a:xfrm>
              <a:off x="1907704" y="1844824"/>
              <a:ext cx="1258622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Kos </a:t>
              </a:r>
              <a:r>
                <a:rPr lang="en-US" dirty="0" err="1" smtClean="0"/>
                <a:t>Jualan</a:t>
              </a:r>
              <a:endParaRPr lang="en-MY" dirty="0"/>
            </a:p>
          </p:txBody>
        </p:sp>
      </p:grpSp>
    </p:spTree>
    <p:extLst>
      <p:ext uri="{BB962C8B-B14F-4D97-AF65-F5344CB8AC3E}">
        <p14:creationId xmlns:p14="http://schemas.microsoft.com/office/powerpoint/2010/main" val="26129439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Rounded Rectangle 29"/>
          <p:cNvSpPr/>
          <p:nvPr/>
        </p:nvSpPr>
        <p:spPr>
          <a:xfrm>
            <a:off x="1998670" y="3330751"/>
            <a:ext cx="1656522" cy="36933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15" name="Rounded Rectangle 14"/>
          <p:cNvSpPr/>
          <p:nvPr/>
        </p:nvSpPr>
        <p:spPr>
          <a:xfrm>
            <a:off x="4932040" y="2780928"/>
            <a:ext cx="1656522" cy="36933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Pemindahan</a:t>
            </a:r>
            <a:r>
              <a:rPr lang="en-US" dirty="0" smtClean="0"/>
              <a:t>(S2)</a:t>
            </a:r>
            <a:endParaRPr lang="en-MY" dirty="0"/>
          </a:p>
        </p:txBody>
      </p:sp>
      <p:sp>
        <p:nvSpPr>
          <p:cNvPr id="10" name="TextBox 9"/>
          <p:cNvSpPr txBox="1"/>
          <p:nvPr/>
        </p:nvSpPr>
        <p:spPr>
          <a:xfrm>
            <a:off x="648301" y="3347007"/>
            <a:ext cx="19584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No.Rujukan</a:t>
            </a:r>
            <a:r>
              <a:rPr lang="en-US" dirty="0" smtClean="0"/>
              <a:t> :  6666</a:t>
            </a:r>
            <a:endParaRPr lang="en-MY" dirty="0"/>
          </a:p>
        </p:txBody>
      </p:sp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03299140"/>
              </p:ext>
            </p:extLst>
          </p:nvPr>
        </p:nvGraphicFramePr>
        <p:xfrm>
          <a:off x="1170381" y="4257092"/>
          <a:ext cx="6626282" cy="79208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55313"/>
                <a:gridCol w="2376264"/>
                <a:gridCol w="1394705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Pemindahan</a:t>
                      </a:r>
                      <a:r>
                        <a:rPr lang="en-US" dirty="0" smtClean="0"/>
                        <a:t> Dari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Pemindahan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Kepada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Jumlah</a:t>
                      </a:r>
                      <a:endParaRPr lang="en-MY" dirty="0"/>
                    </a:p>
                  </a:txBody>
                  <a:tcPr/>
                </a:tc>
              </a:tr>
              <a:tr h="421248">
                <a:tc>
                  <a:txBody>
                    <a:bodyPr/>
                    <a:lstStyle/>
                    <a:p>
                      <a:r>
                        <a:rPr lang="en-US" dirty="0" smtClean="0"/>
                        <a:t>Bank 1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Petty Cash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1,000.00</a:t>
                      </a:r>
                      <a:endParaRPr lang="en-MY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5733739" y="5867980"/>
            <a:ext cx="12472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Grand total</a:t>
            </a:r>
            <a:endParaRPr lang="en-MY" dirty="0"/>
          </a:p>
        </p:txBody>
      </p:sp>
      <p:sp>
        <p:nvSpPr>
          <p:cNvPr id="14" name="Isosceles Triangle 13"/>
          <p:cNvSpPr/>
          <p:nvPr/>
        </p:nvSpPr>
        <p:spPr>
          <a:xfrm rot="10800000">
            <a:off x="3720396" y="4795601"/>
            <a:ext cx="216024" cy="216024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18" name="TextBox 17"/>
          <p:cNvSpPr txBox="1"/>
          <p:nvPr/>
        </p:nvSpPr>
        <p:spPr>
          <a:xfrm>
            <a:off x="3851920" y="2780928"/>
            <a:ext cx="27007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Form No. : Auto-generated</a:t>
            </a:r>
            <a:endParaRPr lang="en-MY" dirty="0"/>
          </a:p>
        </p:txBody>
      </p:sp>
      <p:sp>
        <p:nvSpPr>
          <p:cNvPr id="19" name="TextBox 18"/>
          <p:cNvSpPr txBox="1"/>
          <p:nvPr/>
        </p:nvSpPr>
        <p:spPr>
          <a:xfrm>
            <a:off x="7560953" y="5867980"/>
            <a:ext cx="10021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1,000.00</a:t>
            </a:r>
            <a:endParaRPr lang="en-MY" dirty="0"/>
          </a:p>
        </p:txBody>
      </p:sp>
      <p:grpSp>
        <p:nvGrpSpPr>
          <p:cNvPr id="32" name="Group 31"/>
          <p:cNvGrpSpPr/>
          <p:nvPr/>
        </p:nvGrpSpPr>
        <p:grpSpPr>
          <a:xfrm>
            <a:off x="611560" y="6345996"/>
            <a:ext cx="8208912" cy="467380"/>
            <a:chOff x="611560" y="6345996"/>
            <a:chExt cx="8208912" cy="467380"/>
          </a:xfrm>
        </p:grpSpPr>
        <p:grpSp>
          <p:nvGrpSpPr>
            <p:cNvPr id="31" name="Group 30"/>
            <p:cNvGrpSpPr/>
            <p:nvPr/>
          </p:nvGrpSpPr>
          <p:grpSpPr>
            <a:xfrm>
              <a:off x="611560" y="6345996"/>
              <a:ext cx="8208912" cy="467380"/>
              <a:chOff x="611560" y="6390620"/>
              <a:chExt cx="8208912" cy="467380"/>
            </a:xfrm>
          </p:grpSpPr>
          <p:sp>
            <p:nvSpPr>
              <p:cNvPr id="8" name="Rectangle 7"/>
              <p:cNvSpPr/>
              <p:nvPr/>
            </p:nvSpPr>
            <p:spPr>
              <a:xfrm>
                <a:off x="611560" y="6390620"/>
                <a:ext cx="8208912" cy="46738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MY"/>
              </a:p>
            </p:txBody>
          </p:sp>
          <p:sp>
            <p:nvSpPr>
              <p:cNvPr id="21" name="Rounded Rectangle 20"/>
              <p:cNvSpPr/>
              <p:nvPr/>
            </p:nvSpPr>
            <p:spPr>
              <a:xfrm>
                <a:off x="7120467" y="6548216"/>
                <a:ext cx="752001" cy="256674"/>
              </a:xfrm>
              <a:prstGeom prst="round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100" dirty="0" smtClean="0"/>
                  <a:t>Save</a:t>
                </a:r>
                <a:endParaRPr lang="en-MY" sz="1100" dirty="0"/>
              </a:p>
            </p:txBody>
          </p:sp>
          <p:sp>
            <p:nvSpPr>
              <p:cNvPr id="22" name="Rounded Rectangle 21"/>
              <p:cNvSpPr/>
              <p:nvPr/>
            </p:nvSpPr>
            <p:spPr>
              <a:xfrm>
                <a:off x="6212562" y="6556702"/>
                <a:ext cx="752001" cy="256674"/>
              </a:xfrm>
              <a:prstGeom prst="round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100" dirty="0" smtClean="0"/>
                  <a:t>New</a:t>
                </a:r>
                <a:endParaRPr lang="en-MY" sz="1100" dirty="0"/>
              </a:p>
            </p:txBody>
          </p:sp>
          <p:sp>
            <p:nvSpPr>
              <p:cNvPr id="23" name="Rounded Rectangle 22"/>
              <p:cNvSpPr/>
              <p:nvPr/>
            </p:nvSpPr>
            <p:spPr>
              <a:xfrm>
                <a:off x="1763688" y="6525344"/>
                <a:ext cx="752001" cy="256674"/>
              </a:xfrm>
              <a:prstGeom prst="round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100" dirty="0" smtClean="0"/>
                  <a:t>Print</a:t>
                </a:r>
                <a:endParaRPr lang="en-MY" sz="1100" dirty="0"/>
              </a:p>
            </p:txBody>
          </p:sp>
          <p:sp>
            <p:nvSpPr>
              <p:cNvPr id="24" name="Rounded Rectangle 23"/>
              <p:cNvSpPr/>
              <p:nvPr/>
            </p:nvSpPr>
            <p:spPr>
              <a:xfrm>
                <a:off x="789221" y="6515331"/>
                <a:ext cx="752001" cy="256674"/>
              </a:xfrm>
              <a:prstGeom prst="round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100" dirty="0" smtClean="0"/>
                  <a:t>Deleted</a:t>
                </a:r>
                <a:endParaRPr lang="en-MY" sz="1100" dirty="0"/>
              </a:p>
            </p:txBody>
          </p:sp>
        </p:grpSp>
        <p:sp>
          <p:nvSpPr>
            <p:cNvPr id="20" name="Rounded Rectangle 19"/>
            <p:cNvSpPr/>
            <p:nvPr/>
          </p:nvSpPr>
          <p:spPr>
            <a:xfrm>
              <a:off x="7974687" y="6480720"/>
              <a:ext cx="752001" cy="256674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100" dirty="0" smtClean="0"/>
                <a:t>Go to list</a:t>
              </a:r>
              <a:endParaRPr lang="en-MY" sz="1100" dirty="0"/>
            </a:p>
          </p:txBody>
        </p:sp>
      </p:grpSp>
      <p:sp>
        <p:nvSpPr>
          <p:cNvPr id="25" name="TextBox 24"/>
          <p:cNvSpPr txBox="1"/>
          <p:nvPr/>
        </p:nvSpPr>
        <p:spPr>
          <a:xfrm>
            <a:off x="715468" y="5498648"/>
            <a:ext cx="45456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Butiran</a:t>
            </a:r>
            <a:r>
              <a:rPr lang="en-US" dirty="0" smtClean="0"/>
              <a:t>         : </a:t>
            </a:r>
            <a:r>
              <a:rPr lang="en-US" dirty="0" err="1" smtClean="0"/>
              <a:t>Pindahan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Bank </a:t>
            </a:r>
            <a:r>
              <a:rPr lang="en-US" dirty="0" err="1" smtClean="0"/>
              <a:t>ke</a:t>
            </a:r>
            <a:r>
              <a:rPr lang="en-US" dirty="0" smtClean="0"/>
              <a:t> Petty cash</a:t>
            </a:r>
            <a:endParaRPr lang="en-MY" dirty="0"/>
          </a:p>
        </p:txBody>
      </p:sp>
      <p:sp>
        <p:nvSpPr>
          <p:cNvPr id="35" name="Isosceles Triangle 34"/>
          <p:cNvSpPr/>
          <p:nvPr/>
        </p:nvSpPr>
        <p:spPr>
          <a:xfrm rot="10800000">
            <a:off x="6152442" y="4765204"/>
            <a:ext cx="216024" cy="216024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38" name="Rounded Rectangle 37"/>
          <p:cNvSpPr/>
          <p:nvPr/>
        </p:nvSpPr>
        <p:spPr>
          <a:xfrm>
            <a:off x="6030550" y="6512078"/>
            <a:ext cx="934013" cy="25667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New &amp; Save</a:t>
            </a:r>
            <a:endParaRPr lang="en-MY" sz="1100" dirty="0"/>
          </a:p>
        </p:txBody>
      </p:sp>
      <p:sp>
        <p:nvSpPr>
          <p:cNvPr id="40" name="Rounded Rectangle 39"/>
          <p:cNvSpPr/>
          <p:nvPr/>
        </p:nvSpPr>
        <p:spPr>
          <a:xfrm>
            <a:off x="1998669" y="2780928"/>
            <a:ext cx="1656522" cy="36933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41" name="TextBox 40"/>
          <p:cNvSpPr txBox="1"/>
          <p:nvPr/>
        </p:nvSpPr>
        <p:spPr>
          <a:xfrm>
            <a:off x="611560" y="2780928"/>
            <a:ext cx="26673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Tarikh</a:t>
            </a:r>
            <a:r>
              <a:rPr lang="en-US" dirty="0" smtClean="0"/>
              <a:t>             : 15/01/2016</a:t>
            </a:r>
            <a:endParaRPr lang="en-MY" dirty="0"/>
          </a:p>
        </p:txBody>
      </p:sp>
      <p:sp>
        <p:nvSpPr>
          <p:cNvPr id="42" name="Isosceles Triangle 41"/>
          <p:cNvSpPr/>
          <p:nvPr/>
        </p:nvSpPr>
        <p:spPr>
          <a:xfrm rot="10800000">
            <a:off x="3433456" y="2857582"/>
            <a:ext cx="216024" cy="216024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grpSp>
        <p:nvGrpSpPr>
          <p:cNvPr id="36" name="Group 35"/>
          <p:cNvGrpSpPr/>
          <p:nvPr/>
        </p:nvGrpSpPr>
        <p:grpSpPr>
          <a:xfrm>
            <a:off x="395536" y="1844824"/>
            <a:ext cx="8484994" cy="434424"/>
            <a:chOff x="395536" y="1844824"/>
            <a:chExt cx="8484994" cy="434424"/>
          </a:xfrm>
        </p:grpSpPr>
        <p:sp>
          <p:nvSpPr>
            <p:cNvPr id="37" name="Rectangle 36"/>
            <p:cNvSpPr/>
            <p:nvPr/>
          </p:nvSpPr>
          <p:spPr>
            <a:xfrm>
              <a:off x="395536" y="1844824"/>
              <a:ext cx="1549690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Hasil</a:t>
              </a:r>
              <a:r>
                <a:rPr lang="en-US" dirty="0" smtClean="0"/>
                <a:t> </a:t>
              </a:r>
              <a:r>
                <a:rPr lang="en-US" dirty="0" err="1" smtClean="0"/>
                <a:t>Jualan</a:t>
              </a:r>
              <a:endParaRPr lang="en-MY" dirty="0"/>
            </a:p>
          </p:txBody>
        </p:sp>
        <p:sp>
          <p:nvSpPr>
            <p:cNvPr id="39" name="Rectangle 38"/>
            <p:cNvSpPr/>
            <p:nvPr/>
          </p:nvSpPr>
          <p:spPr>
            <a:xfrm>
              <a:off x="3131840" y="1847200"/>
              <a:ext cx="1696002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/>
                <a:t>Perbelanjaan</a:t>
              </a:r>
              <a:endParaRPr lang="en-MY" dirty="0"/>
            </a:p>
          </p:txBody>
        </p:sp>
        <p:sp>
          <p:nvSpPr>
            <p:cNvPr id="43" name="Rectangle 42"/>
            <p:cNvSpPr/>
            <p:nvPr/>
          </p:nvSpPr>
          <p:spPr>
            <a:xfrm>
              <a:off x="6269169" y="1844824"/>
              <a:ext cx="1111143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Laporan</a:t>
              </a:r>
              <a:endParaRPr lang="en-MY" dirty="0"/>
            </a:p>
          </p:txBody>
        </p:sp>
        <p:sp>
          <p:nvSpPr>
            <p:cNvPr id="44" name="Rectangle 43"/>
            <p:cNvSpPr/>
            <p:nvPr/>
          </p:nvSpPr>
          <p:spPr>
            <a:xfrm>
              <a:off x="7396549" y="1844824"/>
              <a:ext cx="1483981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Tetapan</a:t>
              </a:r>
              <a:endParaRPr lang="en-MY" dirty="0"/>
            </a:p>
          </p:txBody>
        </p:sp>
        <p:sp>
          <p:nvSpPr>
            <p:cNvPr id="45" name="Rectangle 44"/>
            <p:cNvSpPr/>
            <p:nvPr/>
          </p:nvSpPr>
          <p:spPr>
            <a:xfrm>
              <a:off x="4804939" y="1847200"/>
              <a:ext cx="1464230" cy="432048"/>
            </a:xfrm>
            <a:prstGeom prst="rect">
              <a:avLst/>
            </a:prstGeom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Pemindahan</a:t>
              </a:r>
              <a:endParaRPr lang="en-MY" dirty="0"/>
            </a:p>
          </p:txBody>
        </p:sp>
        <p:sp>
          <p:nvSpPr>
            <p:cNvPr id="46" name="Rectangle 45"/>
            <p:cNvSpPr/>
            <p:nvPr/>
          </p:nvSpPr>
          <p:spPr>
            <a:xfrm>
              <a:off x="1907704" y="1844824"/>
              <a:ext cx="1258622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Kos </a:t>
              </a:r>
              <a:r>
                <a:rPr lang="en-US" dirty="0" err="1" smtClean="0"/>
                <a:t>Jualan</a:t>
              </a:r>
              <a:endParaRPr lang="en-MY" dirty="0"/>
            </a:p>
          </p:txBody>
        </p:sp>
      </p:grpSp>
    </p:spTree>
    <p:extLst>
      <p:ext uri="{BB962C8B-B14F-4D97-AF65-F5344CB8AC3E}">
        <p14:creationId xmlns:p14="http://schemas.microsoft.com/office/powerpoint/2010/main" val="37708576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Chart of Account Setup</a:t>
            </a:r>
            <a:endParaRPr lang="en-MY" dirty="0"/>
          </a:p>
        </p:txBody>
      </p:sp>
      <p:sp>
        <p:nvSpPr>
          <p:cNvPr id="5" name="TextBox 4"/>
          <p:cNvSpPr txBox="1"/>
          <p:nvPr/>
        </p:nvSpPr>
        <p:spPr>
          <a:xfrm>
            <a:off x="827584" y="1484784"/>
            <a:ext cx="756084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  <a:p>
            <a:r>
              <a:rPr lang="en-US" dirty="0" err="1" smtClean="0"/>
              <a:t>Jualan</a:t>
            </a:r>
            <a:r>
              <a:rPr lang="en-US" dirty="0" smtClean="0"/>
              <a:t> 1  = </a:t>
            </a:r>
            <a:r>
              <a:rPr lang="en-US" dirty="0" err="1" smtClean="0"/>
              <a:t>Jualan</a:t>
            </a:r>
            <a:r>
              <a:rPr lang="en-US" dirty="0" smtClean="0"/>
              <a:t> 1          			Active </a:t>
            </a:r>
          </a:p>
          <a:p>
            <a:endParaRPr lang="en-US" dirty="0"/>
          </a:p>
          <a:p>
            <a:r>
              <a:rPr lang="en-US" dirty="0" smtClean="0"/>
              <a:t>Kos </a:t>
            </a:r>
            <a:r>
              <a:rPr lang="en-US" dirty="0" err="1" smtClean="0"/>
              <a:t>Jualan</a:t>
            </a:r>
            <a:r>
              <a:rPr lang="en-US" dirty="0" smtClean="0"/>
              <a:t> = Kos </a:t>
            </a:r>
            <a:r>
              <a:rPr lang="en-US" dirty="0" err="1" smtClean="0"/>
              <a:t>Jualan</a:t>
            </a:r>
            <a:r>
              <a:rPr lang="en-US" dirty="0" smtClean="0"/>
              <a:t>			Active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00054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Rounded Rectangle 35"/>
          <p:cNvSpPr/>
          <p:nvPr/>
        </p:nvSpPr>
        <p:spPr>
          <a:xfrm>
            <a:off x="5320877" y="2596262"/>
            <a:ext cx="1008112" cy="36933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30" name="Rounded Rectangle 29"/>
          <p:cNvSpPr/>
          <p:nvPr/>
        </p:nvSpPr>
        <p:spPr>
          <a:xfrm>
            <a:off x="5364088" y="3112553"/>
            <a:ext cx="1008112" cy="36933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26" name="Rounded Rectangle 25"/>
          <p:cNvSpPr/>
          <p:nvPr/>
        </p:nvSpPr>
        <p:spPr>
          <a:xfrm>
            <a:off x="1998668" y="3644311"/>
            <a:ext cx="1656522" cy="369332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JL_Pemindahan</a:t>
            </a:r>
            <a:r>
              <a:rPr lang="en-US" dirty="0" smtClean="0"/>
              <a:t>(S2)</a:t>
            </a:r>
            <a:endParaRPr lang="en-MY" dirty="0"/>
          </a:p>
        </p:txBody>
      </p:sp>
      <p:sp>
        <p:nvSpPr>
          <p:cNvPr id="3" name="TextBox 2"/>
          <p:cNvSpPr txBox="1"/>
          <p:nvPr/>
        </p:nvSpPr>
        <p:spPr>
          <a:xfrm>
            <a:off x="611559" y="3644311"/>
            <a:ext cx="26673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Tarikh</a:t>
            </a:r>
            <a:r>
              <a:rPr lang="en-US" dirty="0" smtClean="0"/>
              <a:t>             : 15/01/2016</a:t>
            </a:r>
            <a:endParaRPr lang="en-MY" dirty="0"/>
          </a:p>
        </p:txBody>
      </p:sp>
      <p:sp>
        <p:nvSpPr>
          <p:cNvPr id="9" name="TextBox 8"/>
          <p:cNvSpPr txBox="1"/>
          <p:nvPr/>
        </p:nvSpPr>
        <p:spPr>
          <a:xfrm>
            <a:off x="611560" y="3111401"/>
            <a:ext cx="27946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Butiran</a:t>
            </a:r>
            <a:r>
              <a:rPr lang="en-US" dirty="0" smtClean="0"/>
              <a:t>           :  </a:t>
            </a:r>
            <a:r>
              <a:rPr lang="en-US" dirty="0" err="1" smtClean="0"/>
              <a:t>Pemindahan</a:t>
            </a:r>
            <a:endParaRPr lang="en-MY" dirty="0"/>
          </a:p>
        </p:txBody>
      </p:sp>
      <p:sp>
        <p:nvSpPr>
          <p:cNvPr id="10" name="TextBox 9"/>
          <p:cNvSpPr txBox="1"/>
          <p:nvPr/>
        </p:nvSpPr>
        <p:spPr>
          <a:xfrm>
            <a:off x="4013719" y="3128809"/>
            <a:ext cx="29546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Total Credit :   1,000.00	</a:t>
            </a:r>
            <a:endParaRPr lang="en-MY" dirty="0"/>
          </a:p>
        </p:txBody>
      </p:sp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09880189"/>
              </p:ext>
            </p:extLst>
          </p:nvPr>
        </p:nvGraphicFramePr>
        <p:xfrm>
          <a:off x="539552" y="4149080"/>
          <a:ext cx="8183906" cy="113134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35233"/>
                <a:gridCol w="3168352"/>
                <a:gridCol w="1512168"/>
                <a:gridCol w="1368153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400" baseline="0" dirty="0" smtClean="0"/>
                        <a:t>Account Number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 smtClean="0"/>
                        <a:t>Butiran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Amount</a:t>
                      </a:r>
                    </a:p>
                    <a:p>
                      <a:pPr algn="ctr"/>
                      <a:r>
                        <a:rPr lang="en-US" sz="1400" dirty="0" smtClean="0"/>
                        <a:t>(Debit)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Amount</a:t>
                      </a:r>
                    </a:p>
                    <a:p>
                      <a:pPr algn="ctr"/>
                      <a:r>
                        <a:rPr lang="en-US" sz="1400" dirty="0" smtClean="0"/>
                        <a:t>(Credit)</a:t>
                      </a:r>
                      <a:endParaRPr lang="en-MY" sz="1400" dirty="0"/>
                    </a:p>
                  </a:txBody>
                  <a:tcPr/>
                </a:tc>
              </a:tr>
              <a:tr h="308381">
                <a:tc>
                  <a:txBody>
                    <a:bodyPr/>
                    <a:lstStyle/>
                    <a:p>
                      <a:pPr algn="l"/>
                      <a:r>
                        <a:rPr lang="en-US" sz="1400" dirty="0" smtClean="0"/>
                        <a:t>2200-100-00 Bank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err="1" smtClean="0"/>
                        <a:t>Pindahan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dari</a:t>
                      </a:r>
                      <a:r>
                        <a:rPr lang="en-US" sz="1400" dirty="0" smtClean="0"/>
                        <a:t> Bank </a:t>
                      </a:r>
                      <a:r>
                        <a:rPr lang="en-US" sz="1400" dirty="0" err="1" smtClean="0"/>
                        <a:t>ke</a:t>
                      </a:r>
                      <a:r>
                        <a:rPr lang="en-US" sz="1400" dirty="0" smtClean="0"/>
                        <a:t> Petty cash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00.00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1,000.00</a:t>
                      </a:r>
                      <a:endParaRPr lang="en-MY" sz="1400" dirty="0"/>
                    </a:p>
                  </a:txBody>
                  <a:tcPr/>
                </a:tc>
              </a:tr>
              <a:tr h="288032">
                <a:tc>
                  <a:txBody>
                    <a:bodyPr/>
                    <a:lstStyle/>
                    <a:p>
                      <a:pPr algn="l"/>
                      <a:r>
                        <a:rPr lang="en-US" sz="1400" dirty="0" smtClean="0"/>
                        <a:t>2200-300-00 Petty Cash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err="1" smtClean="0"/>
                        <a:t>Pindahan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dari</a:t>
                      </a:r>
                      <a:r>
                        <a:rPr lang="en-US" sz="1400" dirty="0" smtClean="0"/>
                        <a:t> Bank </a:t>
                      </a:r>
                      <a:r>
                        <a:rPr lang="en-US" sz="1400" dirty="0" err="1" smtClean="0"/>
                        <a:t>ke</a:t>
                      </a:r>
                      <a:r>
                        <a:rPr lang="en-US" sz="1400" dirty="0" smtClean="0"/>
                        <a:t> Petty cash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1,000.00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00.00</a:t>
                      </a:r>
                      <a:endParaRPr lang="en-MY" sz="14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8" name="TextBox 17"/>
          <p:cNvSpPr txBox="1"/>
          <p:nvPr/>
        </p:nvSpPr>
        <p:spPr>
          <a:xfrm>
            <a:off x="3923928" y="2596262"/>
            <a:ext cx="23959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Total Debit :     1,000.00</a:t>
            </a:r>
            <a:endParaRPr lang="en-MY" dirty="0"/>
          </a:p>
        </p:txBody>
      </p:sp>
      <p:sp>
        <p:nvSpPr>
          <p:cNvPr id="27" name="Isosceles Triangle 26"/>
          <p:cNvSpPr/>
          <p:nvPr/>
        </p:nvSpPr>
        <p:spPr>
          <a:xfrm rot="10800000">
            <a:off x="3375451" y="3720965"/>
            <a:ext cx="216024" cy="216024"/>
          </a:xfrm>
          <a:prstGeom prst="triangl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35" name="TextBox 34"/>
          <p:cNvSpPr txBox="1"/>
          <p:nvPr/>
        </p:nvSpPr>
        <p:spPr>
          <a:xfrm>
            <a:off x="614483" y="2596262"/>
            <a:ext cx="31646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Journal No.   : TR201602010002</a:t>
            </a:r>
            <a:endParaRPr lang="en-MY" dirty="0"/>
          </a:p>
        </p:txBody>
      </p:sp>
      <p:grpSp>
        <p:nvGrpSpPr>
          <p:cNvPr id="19" name="Group 18"/>
          <p:cNvGrpSpPr/>
          <p:nvPr/>
        </p:nvGrpSpPr>
        <p:grpSpPr>
          <a:xfrm>
            <a:off x="395536" y="1844824"/>
            <a:ext cx="8484994" cy="434424"/>
            <a:chOff x="395536" y="1844824"/>
            <a:chExt cx="8484994" cy="434424"/>
          </a:xfrm>
        </p:grpSpPr>
        <p:sp>
          <p:nvSpPr>
            <p:cNvPr id="20" name="Rectangle 19"/>
            <p:cNvSpPr/>
            <p:nvPr/>
          </p:nvSpPr>
          <p:spPr>
            <a:xfrm>
              <a:off x="395536" y="1844824"/>
              <a:ext cx="1549690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Hasil</a:t>
              </a:r>
              <a:r>
                <a:rPr lang="en-US" dirty="0" smtClean="0"/>
                <a:t> </a:t>
              </a:r>
              <a:r>
                <a:rPr lang="en-US" dirty="0" err="1" smtClean="0"/>
                <a:t>Jualan</a:t>
              </a:r>
              <a:endParaRPr lang="en-MY" dirty="0"/>
            </a:p>
          </p:txBody>
        </p:sp>
        <p:sp>
          <p:nvSpPr>
            <p:cNvPr id="21" name="Rectangle 20"/>
            <p:cNvSpPr/>
            <p:nvPr/>
          </p:nvSpPr>
          <p:spPr>
            <a:xfrm>
              <a:off x="3131840" y="1847200"/>
              <a:ext cx="1696002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/>
                <a:t>Perbelanjaan</a:t>
              </a:r>
              <a:endParaRPr lang="en-MY" dirty="0"/>
            </a:p>
          </p:txBody>
        </p:sp>
        <p:sp>
          <p:nvSpPr>
            <p:cNvPr id="22" name="Rectangle 21"/>
            <p:cNvSpPr/>
            <p:nvPr/>
          </p:nvSpPr>
          <p:spPr>
            <a:xfrm>
              <a:off x="6269169" y="1844824"/>
              <a:ext cx="1111143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Laporan</a:t>
              </a:r>
              <a:endParaRPr lang="en-MY" dirty="0"/>
            </a:p>
          </p:txBody>
        </p:sp>
        <p:sp>
          <p:nvSpPr>
            <p:cNvPr id="23" name="Rectangle 22"/>
            <p:cNvSpPr/>
            <p:nvPr/>
          </p:nvSpPr>
          <p:spPr>
            <a:xfrm>
              <a:off x="7396549" y="1844824"/>
              <a:ext cx="1483981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Tetapan</a:t>
              </a:r>
              <a:endParaRPr lang="en-MY" dirty="0"/>
            </a:p>
          </p:txBody>
        </p:sp>
        <p:sp>
          <p:nvSpPr>
            <p:cNvPr id="24" name="Rectangle 23"/>
            <p:cNvSpPr/>
            <p:nvPr/>
          </p:nvSpPr>
          <p:spPr>
            <a:xfrm>
              <a:off x="4804939" y="1847200"/>
              <a:ext cx="1464230" cy="432048"/>
            </a:xfrm>
            <a:prstGeom prst="rect">
              <a:avLst/>
            </a:prstGeom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Pemindahan</a:t>
              </a:r>
              <a:endParaRPr lang="en-MY" dirty="0"/>
            </a:p>
          </p:txBody>
        </p:sp>
        <p:sp>
          <p:nvSpPr>
            <p:cNvPr id="25" name="Rectangle 24"/>
            <p:cNvSpPr/>
            <p:nvPr/>
          </p:nvSpPr>
          <p:spPr>
            <a:xfrm>
              <a:off x="1907704" y="1844824"/>
              <a:ext cx="1258622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Kos </a:t>
              </a:r>
              <a:r>
                <a:rPr lang="en-US" dirty="0" err="1" smtClean="0"/>
                <a:t>Jualan</a:t>
              </a:r>
              <a:endParaRPr lang="en-MY" dirty="0"/>
            </a:p>
          </p:txBody>
        </p:sp>
      </p:grpSp>
    </p:spTree>
    <p:extLst>
      <p:ext uri="{BB962C8B-B14F-4D97-AF65-F5344CB8AC3E}">
        <p14:creationId xmlns:p14="http://schemas.microsoft.com/office/powerpoint/2010/main" val="20000969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Rounded Rectangle 29"/>
          <p:cNvSpPr/>
          <p:nvPr/>
        </p:nvSpPr>
        <p:spPr>
          <a:xfrm>
            <a:off x="1998670" y="3330751"/>
            <a:ext cx="1656522" cy="36933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15" name="Rounded Rectangle 14"/>
          <p:cNvSpPr/>
          <p:nvPr/>
        </p:nvSpPr>
        <p:spPr>
          <a:xfrm>
            <a:off x="4932040" y="2780928"/>
            <a:ext cx="1656522" cy="36933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Pemindahan</a:t>
            </a:r>
            <a:r>
              <a:rPr lang="en-US" dirty="0" smtClean="0"/>
              <a:t>(S3)</a:t>
            </a:r>
            <a:endParaRPr lang="en-MY" dirty="0"/>
          </a:p>
        </p:txBody>
      </p:sp>
      <p:sp>
        <p:nvSpPr>
          <p:cNvPr id="10" name="TextBox 9"/>
          <p:cNvSpPr txBox="1"/>
          <p:nvPr/>
        </p:nvSpPr>
        <p:spPr>
          <a:xfrm>
            <a:off x="648301" y="3347007"/>
            <a:ext cx="19584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No.Rujukan</a:t>
            </a:r>
            <a:r>
              <a:rPr lang="en-US" dirty="0" smtClean="0"/>
              <a:t> :  5555</a:t>
            </a:r>
            <a:endParaRPr lang="en-MY" dirty="0"/>
          </a:p>
        </p:txBody>
      </p:sp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8891483"/>
              </p:ext>
            </p:extLst>
          </p:nvPr>
        </p:nvGraphicFramePr>
        <p:xfrm>
          <a:off x="1170381" y="4257092"/>
          <a:ext cx="6626282" cy="79208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55313"/>
                <a:gridCol w="2376264"/>
                <a:gridCol w="1394705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Pemindahan</a:t>
                      </a:r>
                      <a:r>
                        <a:rPr lang="en-US" dirty="0" smtClean="0"/>
                        <a:t> Dari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Pemindahan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Kepada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Jumlah</a:t>
                      </a:r>
                      <a:endParaRPr lang="en-MY" dirty="0"/>
                    </a:p>
                  </a:txBody>
                  <a:tcPr/>
                </a:tc>
              </a:tr>
              <a:tr h="421248">
                <a:tc>
                  <a:txBody>
                    <a:bodyPr/>
                    <a:lstStyle/>
                    <a:p>
                      <a:r>
                        <a:rPr lang="en-US" dirty="0" smtClean="0"/>
                        <a:t>Bank 1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Bank 2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2,000.00</a:t>
                      </a:r>
                      <a:endParaRPr lang="en-MY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5733739" y="5867980"/>
            <a:ext cx="12472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Grand total</a:t>
            </a:r>
            <a:endParaRPr lang="en-MY" dirty="0"/>
          </a:p>
        </p:txBody>
      </p:sp>
      <p:sp>
        <p:nvSpPr>
          <p:cNvPr id="14" name="Isosceles Triangle 13"/>
          <p:cNvSpPr/>
          <p:nvPr/>
        </p:nvSpPr>
        <p:spPr>
          <a:xfrm rot="10800000">
            <a:off x="3720396" y="4795601"/>
            <a:ext cx="216024" cy="216024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18" name="TextBox 17"/>
          <p:cNvSpPr txBox="1"/>
          <p:nvPr/>
        </p:nvSpPr>
        <p:spPr>
          <a:xfrm>
            <a:off x="3851920" y="2780928"/>
            <a:ext cx="27007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Form No. : Auto-generated</a:t>
            </a:r>
            <a:endParaRPr lang="en-MY" dirty="0"/>
          </a:p>
        </p:txBody>
      </p:sp>
      <p:sp>
        <p:nvSpPr>
          <p:cNvPr id="19" name="TextBox 18"/>
          <p:cNvSpPr txBox="1"/>
          <p:nvPr/>
        </p:nvSpPr>
        <p:spPr>
          <a:xfrm>
            <a:off x="7560953" y="5867980"/>
            <a:ext cx="10021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2,000.00</a:t>
            </a:r>
            <a:endParaRPr lang="en-MY" dirty="0"/>
          </a:p>
        </p:txBody>
      </p:sp>
      <p:grpSp>
        <p:nvGrpSpPr>
          <p:cNvPr id="32" name="Group 31"/>
          <p:cNvGrpSpPr/>
          <p:nvPr/>
        </p:nvGrpSpPr>
        <p:grpSpPr>
          <a:xfrm>
            <a:off x="611560" y="6345996"/>
            <a:ext cx="8208912" cy="467380"/>
            <a:chOff x="611560" y="6345996"/>
            <a:chExt cx="8208912" cy="467380"/>
          </a:xfrm>
        </p:grpSpPr>
        <p:grpSp>
          <p:nvGrpSpPr>
            <p:cNvPr id="31" name="Group 30"/>
            <p:cNvGrpSpPr/>
            <p:nvPr/>
          </p:nvGrpSpPr>
          <p:grpSpPr>
            <a:xfrm>
              <a:off x="611560" y="6345996"/>
              <a:ext cx="8208912" cy="467380"/>
              <a:chOff x="611560" y="6390620"/>
              <a:chExt cx="8208912" cy="467380"/>
            </a:xfrm>
          </p:grpSpPr>
          <p:sp>
            <p:nvSpPr>
              <p:cNvPr id="8" name="Rectangle 7"/>
              <p:cNvSpPr/>
              <p:nvPr/>
            </p:nvSpPr>
            <p:spPr>
              <a:xfrm>
                <a:off x="611560" y="6390620"/>
                <a:ext cx="8208912" cy="46738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MY"/>
              </a:p>
            </p:txBody>
          </p:sp>
          <p:sp>
            <p:nvSpPr>
              <p:cNvPr id="21" name="Rounded Rectangle 20"/>
              <p:cNvSpPr/>
              <p:nvPr/>
            </p:nvSpPr>
            <p:spPr>
              <a:xfrm>
                <a:off x="7120467" y="6548216"/>
                <a:ext cx="752001" cy="256674"/>
              </a:xfrm>
              <a:prstGeom prst="round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100" dirty="0" smtClean="0"/>
                  <a:t>Save</a:t>
                </a:r>
                <a:endParaRPr lang="en-MY" sz="1100" dirty="0"/>
              </a:p>
            </p:txBody>
          </p:sp>
          <p:sp>
            <p:nvSpPr>
              <p:cNvPr id="22" name="Rounded Rectangle 21"/>
              <p:cNvSpPr/>
              <p:nvPr/>
            </p:nvSpPr>
            <p:spPr>
              <a:xfrm>
                <a:off x="6212562" y="6556702"/>
                <a:ext cx="752001" cy="256674"/>
              </a:xfrm>
              <a:prstGeom prst="round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100" dirty="0" smtClean="0"/>
                  <a:t>New</a:t>
                </a:r>
                <a:endParaRPr lang="en-MY" sz="1100" dirty="0"/>
              </a:p>
            </p:txBody>
          </p:sp>
          <p:sp>
            <p:nvSpPr>
              <p:cNvPr id="23" name="Rounded Rectangle 22"/>
              <p:cNvSpPr/>
              <p:nvPr/>
            </p:nvSpPr>
            <p:spPr>
              <a:xfrm>
                <a:off x="1763688" y="6525344"/>
                <a:ext cx="752001" cy="256674"/>
              </a:xfrm>
              <a:prstGeom prst="round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100" dirty="0" smtClean="0"/>
                  <a:t>Print</a:t>
                </a:r>
                <a:endParaRPr lang="en-MY" sz="1100" dirty="0"/>
              </a:p>
            </p:txBody>
          </p:sp>
          <p:sp>
            <p:nvSpPr>
              <p:cNvPr id="24" name="Rounded Rectangle 23"/>
              <p:cNvSpPr/>
              <p:nvPr/>
            </p:nvSpPr>
            <p:spPr>
              <a:xfrm>
                <a:off x="789221" y="6515331"/>
                <a:ext cx="752001" cy="256674"/>
              </a:xfrm>
              <a:prstGeom prst="round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100" dirty="0" smtClean="0"/>
                  <a:t>Deleted</a:t>
                </a:r>
                <a:endParaRPr lang="en-MY" sz="1100" dirty="0"/>
              </a:p>
            </p:txBody>
          </p:sp>
        </p:grpSp>
        <p:sp>
          <p:nvSpPr>
            <p:cNvPr id="20" name="Rounded Rectangle 19"/>
            <p:cNvSpPr/>
            <p:nvPr/>
          </p:nvSpPr>
          <p:spPr>
            <a:xfrm>
              <a:off x="7974687" y="6480720"/>
              <a:ext cx="752001" cy="256674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100" dirty="0" smtClean="0"/>
                <a:t>Go to list</a:t>
              </a:r>
              <a:endParaRPr lang="en-MY" sz="1100" dirty="0"/>
            </a:p>
          </p:txBody>
        </p:sp>
      </p:grpSp>
      <p:sp>
        <p:nvSpPr>
          <p:cNvPr id="25" name="TextBox 24"/>
          <p:cNvSpPr txBox="1"/>
          <p:nvPr/>
        </p:nvSpPr>
        <p:spPr>
          <a:xfrm>
            <a:off x="715468" y="5498648"/>
            <a:ext cx="43931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Butiran</a:t>
            </a:r>
            <a:r>
              <a:rPr lang="en-US" dirty="0" smtClean="0"/>
              <a:t>         : </a:t>
            </a:r>
            <a:r>
              <a:rPr lang="en-US" dirty="0" err="1" smtClean="0"/>
              <a:t>Pindahan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Bank 1 </a:t>
            </a:r>
            <a:r>
              <a:rPr lang="en-US" dirty="0" err="1" smtClean="0"/>
              <a:t>ke</a:t>
            </a:r>
            <a:r>
              <a:rPr lang="en-US" dirty="0" smtClean="0"/>
              <a:t> Bank 2</a:t>
            </a:r>
            <a:endParaRPr lang="en-MY" dirty="0"/>
          </a:p>
        </p:txBody>
      </p:sp>
      <p:sp>
        <p:nvSpPr>
          <p:cNvPr id="35" name="Isosceles Triangle 34"/>
          <p:cNvSpPr/>
          <p:nvPr/>
        </p:nvSpPr>
        <p:spPr>
          <a:xfrm rot="10800000">
            <a:off x="6152442" y="4765204"/>
            <a:ext cx="216024" cy="216024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38" name="Rounded Rectangle 37"/>
          <p:cNvSpPr/>
          <p:nvPr/>
        </p:nvSpPr>
        <p:spPr>
          <a:xfrm>
            <a:off x="6030550" y="6512078"/>
            <a:ext cx="934013" cy="25667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New &amp; Save</a:t>
            </a:r>
            <a:endParaRPr lang="en-MY" sz="1100" dirty="0"/>
          </a:p>
        </p:txBody>
      </p:sp>
      <p:sp>
        <p:nvSpPr>
          <p:cNvPr id="40" name="Rounded Rectangle 39"/>
          <p:cNvSpPr/>
          <p:nvPr/>
        </p:nvSpPr>
        <p:spPr>
          <a:xfrm>
            <a:off x="1998669" y="2780928"/>
            <a:ext cx="1656522" cy="36933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41" name="TextBox 40"/>
          <p:cNvSpPr txBox="1"/>
          <p:nvPr/>
        </p:nvSpPr>
        <p:spPr>
          <a:xfrm>
            <a:off x="611560" y="2780928"/>
            <a:ext cx="26673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Tarikh</a:t>
            </a:r>
            <a:r>
              <a:rPr lang="en-US" dirty="0" smtClean="0"/>
              <a:t>             : 20/01/2016</a:t>
            </a:r>
            <a:endParaRPr lang="en-MY" dirty="0"/>
          </a:p>
        </p:txBody>
      </p:sp>
      <p:sp>
        <p:nvSpPr>
          <p:cNvPr id="42" name="Isosceles Triangle 41"/>
          <p:cNvSpPr/>
          <p:nvPr/>
        </p:nvSpPr>
        <p:spPr>
          <a:xfrm rot="10800000">
            <a:off x="3433456" y="2857582"/>
            <a:ext cx="216024" cy="216024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grpSp>
        <p:nvGrpSpPr>
          <p:cNvPr id="36" name="Group 35"/>
          <p:cNvGrpSpPr/>
          <p:nvPr/>
        </p:nvGrpSpPr>
        <p:grpSpPr>
          <a:xfrm>
            <a:off x="395536" y="1844824"/>
            <a:ext cx="8484994" cy="434424"/>
            <a:chOff x="395536" y="1844824"/>
            <a:chExt cx="8484994" cy="434424"/>
          </a:xfrm>
        </p:grpSpPr>
        <p:sp>
          <p:nvSpPr>
            <p:cNvPr id="37" name="Rectangle 36"/>
            <p:cNvSpPr/>
            <p:nvPr/>
          </p:nvSpPr>
          <p:spPr>
            <a:xfrm>
              <a:off x="395536" y="1844824"/>
              <a:ext cx="1549690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Hasil</a:t>
              </a:r>
              <a:r>
                <a:rPr lang="en-US" dirty="0" smtClean="0"/>
                <a:t> </a:t>
              </a:r>
              <a:r>
                <a:rPr lang="en-US" dirty="0" err="1" smtClean="0"/>
                <a:t>Jualan</a:t>
              </a:r>
              <a:endParaRPr lang="en-MY" dirty="0"/>
            </a:p>
          </p:txBody>
        </p:sp>
        <p:sp>
          <p:nvSpPr>
            <p:cNvPr id="39" name="Rectangle 38"/>
            <p:cNvSpPr/>
            <p:nvPr/>
          </p:nvSpPr>
          <p:spPr>
            <a:xfrm>
              <a:off x="3131840" y="1847200"/>
              <a:ext cx="1696002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/>
                <a:t>Perbelanjaan</a:t>
              </a:r>
              <a:endParaRPr lang="en-MY" dirty="0"/>
            </a:p>
          </p:txBody>
        </p:sp>
        <p:sp>
          <p:nvSpPr>
            <p:cNvPr id="43" name="Rectangle 42"/>
            <p:cNvSpPr/>
            <p:nvPr/>
          </p:nvSpPr>
          <p:spPr>
            <a:xfrm>
              <a:off x="6269169" y="1844824"/>
              <a:ext cx="1111143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Laporan</a:t>
              </a:r>
              <a:endParaRPr lang="en-MY" dirty="0"/>
            </a:p>
          </p:txBody>
        </p:sp>
        <p:sp>
          <p:nvSpPr>
            <p:cNvPr id="44" name="Rectangle 43"/>
            <p:cNvSpPr/>
            <p:nvPr/>
          </p:nvSpPr>
          <p:spPr>
            <a:xfrm>
              <a:off x="7396549" y="1844824"/>
              <a:ext cx="1483981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Tetapan</a:t>
              </a:r>
              <a:endParaRPr lang="en-MY" dirty="0"/>
            </a:p>
          </p:txBody>
        </p:sp>
        <p:sp>
          <p:nvSpPr>
            <p:cNvPr id="45" name="Rectangle 44"/>
            <p:cNvSpPr/>
            <p:nvPr/>
          </p:nvSpPr>
          <p:spPr>
            <a:xfrm>
              <a:off x="4804939" y="1847200"/>
              <a:ext cx="1464230" cy="432048"/>
            </a:xfrm>
            <a:prstGeom prst="rect">
              <a:avLst/>
            </a:prstGeom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Pemindahan</a:t>
              </a:r>
              <a:endParaRPr lang="en-MY" dirty="0"/>
            </a:p>
          </p:txBody>
        </p:sp>
        <p:sp>
          <p:nvSpPr>
            <p:cNvPr id="46" name="Rectangle 45"/>
            <p:cNvSpPr/>
            <p:nvPr/>
          </p:nvSpPr>
          <p:spPr>
            <a:xfrm>
              <a:off x="1907704" y="1844824"/>
              <a:ext cx="1258622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Kos </a:t>
              </a:r>
              <a:r>
                <a:rPr lang="en-US" dirty="0" err="1" smtClean="0"/>
                <a:t>Jualan</a:t>
              </a:r>
              <a:endParaRPr lang="en-MY" dirty="0"/>
            </a:p>
          </p:txBody>
        </p:sp>
      </p:grpSp>
    </p:spTree>
    <p:extLst>
      <p:ext uri="{BB962C8B-B14F-4D97-AF65-F5344CB8AC3E}">
        <p14:creationId xmlns:p14="http://schemas.microsoft.com/office/powerpoint/2010/main" val="42258941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Rounded Rectangle 29"/>
          <p:cNvSpPr/>
          <p:nvPr/>
        </p:nvSpPr>
        <p:spPr>
          <a:xfrm>
            <a:off x="1998670" y="3330751"/>
            <a:ext cx="1656522" cy="36933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15" name="Rounded Rectangle 14"/>
          <p:cNvSpPr/>
          <p:nvPr/>
        </p:nvSpPr>
        <p:spPr>
          <a:xfrm>
            <a:off x="4932040" y="2780928"/>
            <a:ext cx="1656522" cy="36933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Pemindahan</a:t>
            </a:r>
            <a:r>
              <a:rPr lang="en-US" dirty="0" smtClean="0"/>
              <a:t>(S4)</a:t>
            </a:r>
            <a:endParaRPr lang="en-MY" dirty="0"/>
          </a:p>
        </p:txBody>
      </p:sp>
      <p:sp>
        <p:nvSpPr>
          <p:cNvPr id="10" name="TextBox 9"/>
          <p:cNvSpPr txBox="1"/>
          <p:nvPr/>
        </p:nvSpPr>
        <p:spPr>
          <a:xfrm>
            <a:off x="648301" y="3347007"/>
            <a:ext cx="19584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No.Rujukan</a:t>
            </a:r>
            <a:r>
              <a:rPr lang="en-US" dirty="0" smtClean="0"/>
              <a:t> :  7777</a:t>
            </a:r>
            <a:endParaRPr lang="en-MY" dirty="0"/>
          </a:p>
        </p:txBody>
      </p:sp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65258351"/>
              </p:ext>
            </p:extLst>
          </p:nvPr>
        </p:nvGraphicFramePr>
        <p:xfrm>
          <a:off x="1170381" y="4257092"/>
          <a:ext cx="6626282" cy="79208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55313"/>
                <a:gridCol w="2376264"/>
                <a:gridCol w="1394705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Pemindahan</a:t>
                      </a:r>
                      <a:r>
                        <a:rPr lang="en-US" dirty="0" smtClean="0"/>
                        <a:t> Dari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Pemindahan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Kepada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Jumlah</a:t>
                      </a:r>
                      <a:endParaRPr lang="en-MY" dirty="0"/>
                    </a:p>
                  </a:txBody>
                  <a:tcPr/>
                </a:tc>
              </a:tr>
              <a:tr h="421248">
                <a:tc>
                  <a:txBody>
                    <a:bodyPr/>
                    <a:lstStyle/>
                    <a:p>
                      <a:r>
                        <a:rPr lang="en-US" dirty="0" smtClean="0"/>
                        <a:t>Others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Bank</a:t>
                      </a:r>
                      <a:r>
                        <a:rPr lang="en-US" baseline="0" dirty="0" smtClean="0"/>
                        <a:t> / Petty Cash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6,000.00</a:t>
                      </a:r>
                      <a:endParaRPr lang="en-MY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5733739" y="5867980"/>
            <a:ext cx="12472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Grand total</a:t>
            </a:r>
            <a:endParaRPr lang="en-MY" dirty="0"/>
          </a:p>
        </p:txBody>
      </p:sp>
      <p:sp>
        <p:nvSpPr>
          <p:cNvPr id="14" name="Isosceles Triangle 13"/>
          <p:cNvSpPr/>
          <p:nvPr/>
        </p:nvSpPr>
        <p:spPr>
          <a:xfrm rot="10800000">
            <a:off x="3720396" y="4795601"/>
            <a:ext cx="216024" cy="216024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18" name="TextBox 17"/>
          <p:cNvSpPr txBox="1"/>
          <p:nvPr/>
        </p:nvSpPr>
        <p:spPr>
          <a:xfrm>
            <a:off x="3851920" y="2780928"/>
            <a:ext cx="27007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Form No. : Auto-generated</a:t>
            </a:r>
            <a:endParaRPr lang="en-MY" dirty="0"/>
          </a:p>
        </p:txBody>
      </p:sp>
      <p:sp>
        <p:nvSpPr>
          <p:cNvPr id="19" name="TextBox 18"/>
          <p:cNvSpPr txBox="1"/>
          <p:nvPr/>
        </p:nvSpPr>
        <p:spPr>
          <a:xfrm>
            <a:off x="7560953" y="5867980"/>
            <a:ext cx="10021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6,000.00</a:t>
            </a:r>
            <a:endParaRPr lang="en-MY" dirty="0"/>
          </a:p>
        </p:txBody>
      </p:sp>
      <p:grpSp>
        <p:nvGrpSpPr>
          <p:cNvPr id="32" name="Group 31"/>
          <p:cNvGrpSpPr/>
          <p:nvPr/>
        </p:nvGrpSpPr>
        <p:grpSpPr>
          <a:xfrm>
            <a:off x="611560" y="6345996"/>
            <a:ext cx="8208912" cy="467380"/>
            <a:chOff x="611560" y="6345996"/>
            <a:chExt cx="8208912" cy="467380"/>
          </a:xfrm>
        </p:grpSpPr>
        <p:grpSp>
          <p:nvGrpSpPr>
            <p:cNvPr id="31" name="Group 30"/>
            <p:cNvGrpSpPr/>
            <p:nvPr/>
          </p:nvGrpSpPr>
          <p:grpSpPr>
            <a:xfrm>
              <a:off x="611560" y="6345996"/>
              <a:ext cx="8208912" cy="467380"/>
              <a:chOff x="611560" y="6390620"/>
              <a:chExt cx="8208912" cy="467380"/>
            </a:xfrm>
          </p:grpSpPr>
          <p:sp>
            <p:nvSpPr>
              <p:cNvPr id="8" name="Rectangle 7"/>
              <p:cNvSpPr/>
              <p:nvPr/>
            </p:nvSpPr>
            <p:spPr>
              <a:xfrm>
                <a:off x="611560" y="6390620"/>
                <a:ext cx="8208912" cy="46738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MY"/>
              </a:p>
            </p:txBody>
          </p:sp>
          <p:sp>
            <p:nvSpPr>
              <p:cNvPr id="21" name="Rounded Rectangle 20"/>
              <p:cNvSpPr/>
              <p:nvPr/>
            </p:nvSpPr>
            <p:spPr>
              <a:xfrm>
                <a:off x="7120467" y="6548216"/>
                <a:ext cx="752001" cy="256674"/>
              </a:xfrm>
              <a:prstGeom prst="round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100" dirty="0" smtClean="0"/>
                  <a:t>Save</a:t>
                </a:r>
                <a:endParaRPr lang="en-MY" sz="1100" dirty="0"/>
              </a:p>
            </p:txBody>
          </p:sp>
          <p:sp>
            <p:nvSpPr>
              <p:cNvPr id="22" name="Rounded Rectangle 21"/>
              <p:cNvSpPr/>
              <p:nvPr/>
            </p:nvSpPr>
            <p:spPr>
              <a:xfrm>
                <a:off x="6212562" y="6556702"/>
                <a:ext cx="752001" cy="256674"/>
              </a:xfrm>
              <a:prstGeom prst="round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100" dirty="0" smtClean="0"/>
                  <a:t>New</a:t>
                </a:r>
                <a:endParaRPr lang="en-MY" sz="1100" dirty="0"/>
              </a:p>
            </p:txBody>
          </p:sp>
          <p:sp>
            <p:nvSpPr>
              <p:cNvPr id="23" name="Rounded Rectangle 22"/>
              <p:cNvSpPr/>
              <p:nvPr/>
            </p:nvSpPr>
            <p:spPr>
              <a:xfrm>
                <a:off x="1763688" y="6525344"/>
                <a:ext cx="752001" cy="256674"/>
              </a:xfrm>
              <a:prstGeom prst="round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100" dirty="0" smtClean="0"/>
                  <a:t>Print</a:t>
                </a:r>
                <a:endParaRPr lang="en-MY" sz="1100" dirty="0"/>
              </a:p>
            </p:txBody>
          </p:sp>
          <p:sp>
            <p:nvSpPr>
              <p:cNvPr id="24" name="Rounded Rectangle 23"/>
              <p:cNvSpPr/>
              <p:nvPr/>
            </p:nvSpPr>
            <p:spPr>
              <a:xfrm>
                <a:off x="789221" y="6515331"/>
                <a:ext cx="752001" cy="256674"/>
              </a:xfrm>
              <a:prstGeom prst="round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100" dirty="0" smtClean="0"/>
                  <a:t>Deleted</a:t>
                </a:r>
                <a:endParaRPr lang="en-MY" sz="1100" dirty="0"/>
              </a:p>
            </p:txBody>
          </p:sp>
        </p:grpSp>
        <p:sp>
          <p:nvSpPr>
            <p:cNvPr id="20" name="Rounded Rectangle 19"/>
            <p:cNvSpPr/>
            <p:nvPr/>
          </p:nvSpPr>
          <p:spPr>
            <a:xfrm>
              <a:off x="7974687" y="6480720"/>
              <a:ext cx="752001" cy="256674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100" dirty="0" smtClean="0"/>
                <a:t>Go to list</a:t>
              </a:r>
              <a:endParaRPr lang="en-MY" sz="1100" dirty="0"/>
            </a:p>
          </p:txBody>
        </p:sp>
      </p:grpSp>
      <p:sp>
        <p:nvSpPr>
          <p:cNvPr id="25" name="TextBox 24"/>
          <p:cNvSpPr txBox="1"/>
          <p:nvPr/>
        </p:nvSpPr>
        <p:spPr>
          <a:xfrm>
            <a:off x="715468" y="5498648"/>
            <a:ext cx="54653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Butiran</a:t>
            </a:r>
            <a:r>
              <a:rPr lang="en-US" dirty="0" smtClean="0"/>
              <a:t>         : </a:t>
            </a:r>
            <a:r>
              <a:rPr lang="en-US" dirty="0" err="1" smtClean="0"/>
              <a:t>Pindahan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Others </a:t>
            </a:r>
            <a:r>
              <a:rPr lang="en-US" dirty="0" err="1" smtClean="0"/>
              <a:t>ke</a:t>
            </a:r>
            <a:r>
              <a:rPr lang="en-US" dirty="0" smtClean="0"/>
              <a:t> Bank 1/Petty Cash</a:t>
            </a:r>
            <a:endParaRPr lang="en-MY" dirty="0"/>
          </a:p>
        </p:txBody>
      </p:sp>
      <p:sp>
        <p:nvSpPr>
          <p:cNvPr id="35" name="Isosceles Triangle 34"/>
          <p:cNvSpPr/>
          <p:nvPr/>
        </p:nvSpPr>
        <p:spPr>
          <a:xfrm rot="10800000">
            <a:off x="6152442" y="4765204"/>
            <a:ext cx="216024" cy="216024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38" name="Rounded Rectangle 37"/>
          <p:cNvSpPr/>
          <p:nvPr/>
        </p:nvSpPr>
        <p:spPr>
          <a:xfrm>
            <a:off x="6030550" y="6512078"/>
            <a:ext cx="934013" cy="25667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New &amp; Save</a:t>
            </a:r>
            <a:endParaRPr lang="en-MY" sz="1100" dirty="0"/>
          </a:p>
        </p:txBody>
      </p:sp>
      <p:sp>
        <p:nvSpPr>
          <p:cNvPr id="40" name="Rounded Rectangle 39"/>
          <p:cNvSpPr/>
          <p:nvPr/>
        </p:nvSpPr>
        <p:spPr>
          <a:xfrm>
            <a:off x="1998669" y="2780928"/>
            <a:ext cx="1656522" cy="36933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41" name="TextBox 40"/>
          <p:cNvSpPr txBox="1"/>
          <p:nvPr/>
        </p:nvSpPr>
        <p:spPr>
          <a:xfrm>
            <a:off x="611560" y="2780928"/>
            <a:ext cx="26673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Tarikh</a:t>
            </a:r>
            <a:r>
              <a:rPr lang="en-US" dirty="0" smtClean="0"/>
              <a:t>             : 22/01/2016</a:t>
            </a:r>
            <a:endParaRPr lang="en-MY" dirty="0"/>
          </a:p>
        </p:txBody>
      </p:sp>
      <p:sp>
        <p:nvSpPr>
          <p:cNvPr id="42" name="Isosceles Triangle 41"/>
          <p:cNvSpPr/>
          <p:nvPr/>
        </p:nvSpPr>
        <p:spPr>
          <a:xfrm rot="10800000">
            <a:off x="3433456" y="2857582"/>
            <a:ext cx="216024" cy="216024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grpSp>
        <p:nvGrpSpPr>
          <p:cNvPr id="36" name="Group 35"/>
          <p:cNvGrpSpPr/>
          <p:nvPr/>
        </p:nvGrpSpPr>
        <p:grpSpPr>
          <a:xfrm>
            <a:off x="395536" y="1844824"/>
            <a:ext cx="8484994" cy="434424"/>
            <a:chOff x="395536" y="1844824"/>
            <a:chExt cx="8484994" cy="434424"/>
          </a:xfrm>
        </p:grpSpPr>
        <p:sp>
          <p:nvSpPr>
            <p:cNvPr id="37" name="Rectangle 36"/>
            <p:cNvSpPr/>
            <p:nvPr/>
          </p:nvSpPr>
          <p:spPr>
            <a:xfrm>
              <a:off x="395536" y="1844824"/>
              <a:ext cx="1549690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Hasil</a:t>
              </a:r>
              <a:r>
                <a:rPr lang="en-US" dirty="0" smtClean="0"/>
                <a:t> </a:t>
              </a:r>
              <a:r>
                <a:rPr lang="en-US" dirty="0" err="1" smtClean="0"/>
                <a:t>Jualan</a:t>
              </a:r>
              <a:endParaRPr lang="en-MY" dirty="0"/>
            </a:p>
          </p:txBody>
        </p:sp>
        <p:sp>
          <p:nvSpPr>
            <p:cNvPr id="39" name="Rectangle 38"/>
            <p:cNvSpPr/>
            <p:nvPr/>
          </p:nvSpPr>
          <p:spPr>
            <a:xfrm>
              <a:off x="3131840" y="1847200"/>
              <a:ext cx="1696002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/>
                <a:t>Perbelanjaan</a:t>
              </a:r>
              <a:endParaRPr lang="en-MY" dirty="0"/>
            </a:p>
          </p:txBody>
        </p:sp>
        <p:sp>
          <p:nvSpPr>
            <p:cNvPr id="43" name="Rectangle 42"/>
            <p:cNvSpPr/>
            <p:nvPr/>
          </p:nvSpPr>
          <p:spPr>
            <a:xfrm>
              <a:off x="6269169" y="1844824"/>
              <a:ext cx="1111143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Laporan</a:t>
              </a:r>
              <a:endParaRPr lang="en-MY" dirty="0"/>
            </a:p>
          </p:txBody>
        </p:sp>
        <p:sp>
          <p:nvSpPr>
            <p:cNvPr id="44" name="Rectangle 43"/>
            <p:cNvSpPr/>
            <p:nvPr/>
          </p:nvSpPr>
          <p:spPr>
            <a:xfrm>
              <a:off x="7396549" y="1844824"/>
              <a:ext cx="1483981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Tetapan</a:t>
              </a:r>
              <a:endParaRPr lang="en-MY" dirty="0"/>
            </a:p>
          </p:txBody>
        </p:sp>
        <p:sp>
          <p:nvSpPr>
            <p:cNvPr id="45" name="Rectangle 44"/>
            <p:cNvSpPr/>
            <p:nvPr/>
          </p:nvSpPr>
          <p:spPr>
            <a:xfrm>
              <a:off x="4804939" y="1847200"/>
              <a:ext cx="1464230" cy="432048"/>
            </a:xfrm>
            <a:prstGeom prst="rect">
              <a:avLst/>
            </a:prstGeom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Pemindahan</a:t>
              </a:r>
              <a:endParaRPr lang="en-MY" dirty="0"/>
            </a:p>
          </p:txBody>
        </p:sp>
        <p:sp>
          <p:nvSpPr>
            <p:cNvPr id="46" name="Rectangle 45"/>
            <p:cNvSpPr/>
            <p:nvPr/>
          </p:nvSpPr>
          <p:spPr>
            <a:xfrm>
              <a:off x="1907704" y="1844824"/>
              <a:ext cx="1258622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Kos </a:t>
              </a:r>
              <a:r>
                <a:rPr lang="en-US" dirty="0" err="1" smtClean="0"/>
                <a:t>Jualan</a:t>
              </a:r>
              <a:endParaRPr lang="en-MY" dirty="0"/>
            </a:p>
          </p:txBody>
        </p:sp>
      </p:grpSp>
    </p:spTree>
    <p:extLst>
      <p:ext uri="{BB962C8B-B14F-4D97-AF65-F5344CB8AC3E}">
        <p14:creationId xmlns:p14="http://schemas.microsoft.com/office/powerpoint/2010/main" val="635026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Rounded Rectangle 29"/>
          <p:cNvSpPr/>
          <p:nvPr/>
        </p:nvSpPr>
        <p:spPr>
          <a:xfrm>
            <a:off x="1998670" y="3330751"/>
            <a:ext cx="1656522" cy="36933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15" name="Rounded Rectangle 14"/>
          <p:cNvSpPr/>
          <p:nvPr/>
        </p:nvSpPr>
        <p:spPr>
          <a:xfrm>
            <a:off x="4932040" y="2780928"/>
            <a:ext cx="1656522" cy="36933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Pemindahan</a:t>
            </a:r>
            <a:r>
              <a:rPr lang="en-US" dirty="0" smtClean="0"/>
              <a:t>(S5)</a:t>
            </a:r>
            <a:endParaRPr lang="en-MY" dirty="0"/>
          </a:p>
        </p:txBody>
      </p:sp>
      <p:sp>
        <p:nvSpPr>
          <p:cNvPr id="10" name="TextBox 9"/>
          <p:cNvSpPr txBox="1"/>
          <p:nvPr/>
        </p:nvSpPr>
        <p:spPr>
          <a:xfrm>
            <a:off x="648301" y="3347007"/>
            <a:ext cx="19584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No.Rujukan</a:t>
            </a:r>
            <a:r>
              <a:rPr lang="en-US" dirty="0" smtClean="0"/>
              <a:t> :  8888</a:t>
            </a:r>
            <a:endParaRPr lang="en-MY" dirty="0"/>
          </a:p>
        </p:txBody>
      </p:sp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62890393"/>
              </p:ext>
            </p:extLst>
          </p:nvPr>
        </p:nvGraphicFramePr>
        <p:xfrm>
          <a:off x="1170381" y="4257092"/>
          <a:ext cx="6626282" cy="79208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55313"/>
                <a:gridCol w="2376264"/>
                <a:gridCol w="1394705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Pemindahan</a:t>
                      </a:r>
                      <a:r>
                        <a:rPr lang="en-US" dirty="0" smtClean="0"/>
                        <a:t> Dari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Pemindahan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Kepada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Jumlah</a:t>
                      </a:r>
                      <a:endParaRPr lang="en-MY" dirty="0"/>
                    </a:p>
                  </a:txBody>
                  <a:tcPr/>
                </a:tc>
              </a:tr>
              <a:tr h="421248">
                <a:tc>
                  <a:txBody>
                    <a:bodyPr/>
                    <a:lstStyle/>
                    <a:p>
                      <a:r>
                        <a:rPr lang="en-US" dirty="0" smtClean="0"/>
                        <a:t>Bank</a:t>
                      </a:r>
                      <a:r>
                        <a:rPr lang="en-US" baseline="0" dirty="0" smtClean="0"/>
                        <a:t> / Petty Cash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Others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2,000.00</a:t>
                      </a:r>
                      <a:endParaRPr lang="en-MY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5733739" y="5867980"/>
            <a:ext cx="12472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Grand total</a:t>
            </a:r>
            <a:endParaRPr lang="en-MY" dirty="0"/>
          </a:p>
        </p:txBody>
      </p:sp>
      <p:sp>
        <p:nvSpPr>
          <p:cNvPr id="14" name="Isosceles Triangle 13"/>
          <p:cNvSpPr/>
          <p:nvPr/>
        </p:nvSpPr>
        <p:spPr>
          <a:xfrm rot="10800000">
            <a:off x="3720396" y="4795601"/>
            <a:ext cx="216024" cy="216024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18" name="TextBox 17"/>
          <p:cNvSpPr txBox="1"/>
          <p:nvPr/>
        </p:nvSpPr>
        <p:spPr>
          <a:xfrm>
            <a:off x="3851920" y="2780928"/>
            <a:ext cx="27007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Form No. : Auto-generated</a:t>
            </a:r>
            <a:endParaRPr lang="en-MY" dirty="0"/>
          </a:p>
        </p:txBody>
      </p:sp>
      <p:sp>
        <p:nvSpPr>
          <p:cNvPr id="19" name="TextBox 18"/>
          <p:cNvSpPr txBox="1"/>
          <p:nvPr/>
        </p:nvSpPr>
        <p:spPr>
          <a:xfrm>
            <a:off x="7560953" y="5867980"/>
            <a:ext cx="10021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2,000.00</a:t>
            </a:r>
            <a:endParaRPr lang="en-MY" dirty="0"/>
          </a:p>
        </p:txBody>
      </p:sp>
      <p:grpSp>
        <p:nvGrpSpPr>
          <p:cNvPr id="32" name="Group 31"/>
          <p:cNvGrpSpPr/>
          <p:nvPr/>
        </p:nvGrpSpPr>
        <p:grpSpPr>
          <a:xfrm>
            <a:off x="611560" y="6345996"/>
            <a:ext cx="8208912" cy="467380"/>
            <a:chOff x="611560" y="6345996"/>
            <a:chExt cx="8208912" cy="467380"/>
          </a:xfrm>
        </p:grpSpPr>
        <p:grpSp>
          <p:nvGrpSpPr>
            <p:cNvPr id="31" name="Group 30"/>
            <p:cNvGrpSpPr/>
            <p:nvPr/>
          </p:nvGrpSpPr>
          <p:grpSpPr>
            <a:xfrm>
              <a:off x="611560" y="6345996"/>
              <a:ext cx="8208912" cy="467380"/>
              <a:chOff x="611560" y="6390620"/>
              <a:chExt cx="8208912" cy="467380"/>
            </a:xfrm>
          </p:grpSpPr>
          <p:sp>
            <p:nvSpPr>
              <p:cNvPr id="8" name="Rectangle 7"/>
              <p:cNvSpPr/>
              <p:nvPr/>
            </p:nvSpPr>
            <p:spPr>
              <a:xfrm>
                <a:off x="611560" y="6390620"/>
                <a:ext cx="8208912" cy="46738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MY"/>
              </a:p>
            </p:txBody>
          </p:sp>
          <p:sp>
            <p:nvSpPr>
              <p:cNvPr id="21" name="Rounded Rectangle 20"/>
              <p:cNvSpPr/>
              <p:nvPr/>
            </p:nvSpPr>
            <p:spPr>
              <a:xfrm>
                <a:off x="7120467" y="6548216"/>
                <a:ext cx="752001" cy="256674"/>
              </a:xfrm>
              <a:prstGeom prst="round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100" dirty="0" smtClean="0"/>
                  <a:t>Save</a:t>
                </a:r>
                <a:endParaRPr lang="en-MY" sz="1100" dirty="0"/>
              </a:p>
            </p:txBody>
          </p:sp>
          <p:sp>
            <p:nvSpPr>
              <p:cNvPr id="22" name="Rounded Rectangle 21"/>
              <p:cNvSpPr/>
              <p:nvPr/>
            </p:nvSpPr>
            <p:spPr>
              <a:xfrm>
                <a:off x="6212562" y="6556702"/>
                <a:ext cx="752001" cy="256674"/>
              </a:xfrm>
              <a:prstGeom prst="round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100" dirty="0" smtClean="0"/>
                  <a:t>New</a:t>
                </a:r>
                <a:endParaRPr lang="en-MY" sz="1100" dirty="0"/>
              </a:p>
            </p:txBody>
          </p:sp>
          <p:sp>
            <p:nvSpPr>
              <p:cNvPr id="23" name="Rounded Rectangle 22"/>
              <p:cNvSpPr/>
              <p:nvPr/>
            </p:nvSpPr>
            <p:spPr>
              <a:xfrm>
                <a:off x="1763688" y="6525344"/>
                <a:ext cx="752001" cy="256674"/>
              </a:xfrm>
              <a:prstGeom prst="round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100" dirty="0" smtClean="0"/>
                  <a:t>Print</a:t>
                </a:r>
                <a:endParaRPr lang="en-MY" sz="1100" dirty="0"/>
              </a:p>
            </p:txBody>
          </p:sp>
          <p:sp>
            <p:nvSpPr>
              <p:cNvPr id="24" name="Rounded Rectangle 23"/>
              <p:cNvSpPr/>
              <p:nvPr/>
            </p:nvSpPr>
            <p:spPr>
              <a:xfrm>
                <a:off x="789221" y="6515331"/>
                <a:ext cx="752001" cy="256674"/>
              </a:xfrm>
              <a:prstGeom prst="round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100" dirty="0" smtClean="0"/>
                  <a:t>Deleted</a:t>
                </a:r>
                <a:endParaRPr lang="en-MY" sz="1100" dirty="0"/>
              </a:p>
            </p:txBody>
          </p:sp>
        </p:grpSp>
        <p:sp>
          <p:nvSpPr>
            <p:cNvPr id="20" name="Rounded Rectangle 19"/>
            <p:cNvSpPr/>
            <p:nvPr/>
          </p:nvSpPr>
          <p:spPr>
            <a:xfrm>
              <a:off x="7974687" y="6480720"/>
              <a:ext cx="752001" cy="256674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100" dirty="0" smtClean="0"/>
                <a:t>Go to list</a:t>
              </a:r>
              <a:endParaRPr lang="en-MY" sz="1100" dirty="0"/>
            </a:p>
          </p:txBody>
        </p:sp>
      </p:grpSp>
      <p:sp>
        <p:nvSpPr>
          <p:cNvPr id="25" name="TextBox 24"/>
          <p:cNvSpPr txBox="1"/>
          <p:nvPr/>
        </p:nvSpPr>
        <p:spPr>
          <a:xfrm>
            <a:off x="698180" y="5498647"/>
            <a:ext cx="57993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Butiran</a:t>
            </a:r>
            <a:r>
              <a:rPr lang="en-US" dirty="0" smtClean="0"/>
              <a:t>         : </a:t>
            </a:r>
            <a:r>
              <a:rPr lang="en-US" u="sng" dirty="0" err="1" smtClean="0"/>
              <a:t>Pindahan</a:t>
            </a:r>
            <a:r>
              <a:rPr lang="en-US" u="sng" dirty="0" smtClean="0"/>
              <a:t> </a:t>
            </a:r>
            <a:r>
              <a:rPr lang="en-US" u="sng" dirty="0" err="1" smtClean="0"/>
              <a:t>dari</a:t>
            </a:r>
            <a:r>
              <a:rPr lang="en-US" u="sng" dirty="0" smtClean="0"/>
              <a:t> Bank</a:t>
            </a:r>
            <a:r>
              <a:rPr lang="en-US" u="sng" baseline="0" dirty="0" smtClean="0"/>
              <a:t> / Petty Cash</a:t>
            </a:r>
            <a:r>
              <a:rPr lang="en-US" u="sng" dirty="0" smtClean="0"/>
              <a:t> </a:t>
            </a:r>
            <a:r>
              <a:rPr lang="en-US" u="sng" dirty="0" err="1" smtClean="0"/>
              <a:t>ke</a:t>
            </a:r>
            <a:r>
              <a:rPr lang="en-US" u="sng" dirty="0" smtClean="0"/>
              <a:t> Others</a:t>
            </a:r>
            <a:endParaRPr lang="en-MY" u="sng" dirty="0"/>
          </a:p>
        </p:txBody>
      </p:sp>
      <p:sp>
        <p:nvSpPr>
          <p:cNvPr id="35" name="Isosceles Triangle 34"/>
          <p:cNvSpPr/>
          <p:nvPr/>
        </p:nvSpPr>
        <p:spPr>
          <a:xfrm rot="10800000">
            <a:off x="6152442" y="4765204"/>
            <a:ext cx="216024" cy="216024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38" name="Rounded Rectangle 37"/>
          <p:cNvSpPr/>
          <p:nvPr/>
        </p:nvSpPr>
        <p:spPr>
          <a:xfrm>
            <a:off x="6030550" y="6512078"/>
            <a:ext cx="934013" cy="25667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New &amp; Save</a:t>
            </a:r>
            <a:endParaRPr lang="en-MY" sz="1100" dirty="0"/>
          </a:p>
        </p:txBody>
      </p:sp>
      <p:sp>
        <p:nvSpPr>
          <p:cNvPr id="40" name="Rounded Rectangle 39"/>
          <p:cNvSpPr/>
          <p:nvPr/>
        </p:nvSpPr>
        <p:spPr>
          <a:xfrm>
            <a:off x="1998669" y="2780928"/>
            <a:ext cx="1656522" cy="36933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41" name="TextBox 40"/>
          <p:cNvSpPr txBox="1"/>
          <p:nvPr/>
        </p:nvSpPr>
        <p:spPr>
          <a:xfrm>
            <a:off x="611560" y="2780928"/>
            <a:ext cx="26673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Tarikh</a:t>
            </a:r>
            <a:r>
              <a:rPr lang="en-US" dirty="0" smtClean="0"/>
              <a:t>             : 24/01/2016</a:t>
            </a:r>
            <a:endParaRPr lang="en-MY" dirty="0"/>
          </a:p>
        </p:txBody>
      </p:sp>
      <p:sp>
        <p:nvSpPr>
          <p:cNvPr id="42" name="Isosceles Triangle 41"/>
          <p:cNvSpPr/>
          <p:nvPr/>
        </p:nvSpPr>
        <p:spPr>
          <a:xfrm rot="10800000">
            <a:off x="3433456" y="2857582"/>
            <a:ext cx="216024" cy="216024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grpSp>
        <p:nvGrpSpPr>
          <p:cNvPr id="36" name="Group 35"/>
          <p:cNvGrpSpPr/>
          <p:nvPr/>
        </p:nvGrpSpPr>
        <p:grpSpPr>
          <a:xfrm>
            <a:off x="395536" y="1844824"/>
            <a:ext cx="8484994" cy="434424"/>
            <a:chOff x="395536" y="1844824"/>
            <a:chExt cx="8484994" cy="434424"/>
          </a:xfrm>
        </p:grpSpPr>
        <p:sp>
          <p:nvSpPr>
            <p:cNvPr id="37" name="Rectangle 36"/>
            <p:cNvSpPr/>
            <p:nvPr/>
          </p:nvSpPr>
          <p:spPr>
            <a:xfrm>
              <a:off x="395536" y="1844824"/>
              <a:ext cx="1549690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Hasil</a:t>
              </a:r>
              <a:r>
                <a:rPr lang="en-US" dirty="0" smtClean="0"/>
                <a:t> </a:t>
              </a:r>
              <a:r>
                <a:rPr lang="en-US" dirty="0" err="1" smtClean="0"/>
                <a:t>Jualan</a:t>
              </a:r>
              <a:endParaRPr lang="en-MY" dirty="0"/>
            </a:p>
          </p:txBody>
        </p:sp>
        <p:sp>
          <p:nvSpPr>
            <p:cNvPr id="39" name="Rectangle 38"/>
            <p:cNvSpPr/>
            <p:nvPr/>
          </p:nvSpPr>
          <p:spPr>
            <a:xfrm>
              <a:off x="3131840" y="1847200"/>
              <a:ext cx="1696002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/>
                <a:t>Perbelanjaan</a:t>
              </a:r>
              <a:endParaRPr lang="en-MY" dirty="0"/>
            </a:p>
          </p:txBody>
        </p:sp>
        <p:sp>
          <p:nvSpPr>
            <p:cNvPr id="43" name="Rectangle 42"/>
            <p:cNvSpPr/>
            <p:nvPr/>
          </p:nvSpPr>
          <p:spPr>
            <a:xfrm>
              <a:off x="6269169" y="1844824"/>
              <a:ext cx="1111143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Laporan</a:t>
              </a:r>
              <a:endParaRPr lang="en-MY" dirty="0"/>
            </a:p>
          </p:txBody>
        </p:sp>
        <p:sp>
          <p:nvSpPr>
            <p:cNvPr id="44" name="Rectangle 43"/>
            <p:cNvSpPr/>
            <p:nvPr/>
          </p:nvSpPr>
          <p:spPr>
            <a:xfrm>
              <a:off x="7396549" y="1844824"/>
              <a:ext cx="1483981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Tetapan</a:t>
              </a:r>
              <a:endParaRPr lang="en-MY" dirty="0"/>
            </a:p>
          </p:txBody>
        </p:sp>
        <p:sp>
          <p:nvSpPr>
            <p:cNvPr id="45" name="Rectangle 44"/>
            <p:cNvSpPr/>
            <p:nvPr/>
          </p:nvSpPr>
          <p:spPr>
            <a:xfrm>
              <a:off x="4804939" y="1847200"/>
              <a:ext cx="1464230" cy="432048"/>
            </a:xfrm>
            <a:prstGeom prst="rect">
              <a:avLst/>
            </a:prstGeom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Pemindahan</a:t>
              </a:r>
              <a:endParaRPr lang="en-MY" dirty="0"/>
            </a:p>
          </p:txBody>
        </p:sp>
        <p:sp>
          <p:nvSpPr>
            <p:cNvPr id="46" name="Rectangle 45"/>
            <p:cNvSpPr/>
            <p:nvPr/>
          </p:nvSpPr>
          <p:spPr>
            <a:xfrm>
              <a:off x="1907704" y="1844824"/>
              <a:ext cx="1258622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Kos </a:t>
              </a:r>
              <a:r>
                <a:rPr lang="en-US" dirty="0" err="1" smtClean="0"/>
                <a:t>Jualan</a:t>
              </a:r>
              <a:endParaRPr lang="en-MY" dirty="0"/>
            </a:p>
          </p:txBody>
        </p:sp>
      </p:grpSp>
    </p:spTree>
    <p:extLst>
      <p:ext uri="{BB962C8B-B14F-4D97-AF65-F5344CB8AC3E}">
        <p14:creationId xmlns:p14="http://schemas.microsoft.com/office/powerpoint/2010/main" val="26454343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Pemindahan</a:t>
            </a:r>
            <a:endParaRPr lang="en-MY" dirty="0"/>
          </a:p>
        </p:txBody>
      </p:sp>
      <p:sp>
        <p:nvSpPr>
          <p:cNvPr id="14" name="Rectangle 13"/>
          <p:cNvSpPr/>
          <p:nvPr/>
        </p:nvSpPr>
        <p:spPr>
          <a:xfrm>
            <a:off x="611560" y="6390620"/>
            <a:ext cx="8208912" cy="46738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15" name="Rounded Rectangle 14"/>
          <p:cNvSpPr/>
          <p:nvPr/>
        </p:nvSpPr>
        <p:spPr>
          <a:xfrm>
            <a:off x="6948264" y="6525344"/>
            <a:ext cx="1778425" cy="25667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Delete Selected record (s)</a:t>
            </a:r>
            <a:endParaRPr lang="en-MY" sz="1100" dirty="0"/>
          </a:p>
        </p:txBody>
      </p:sp>
      <p:sp>
        <p:nvSpPr>
          <p:cNvPr id="16" name="Rounded Rectangle 15"/>
          <p:cNvSpPr/>
          <p:nvPr/>
        </p:nvSpPr>
        <p:spPr>
          <a:xfrm>
            <a:off x="789221" y="6515331"/>
            <a:ext cx="902459" cy="25667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Print listing</a:t>
            </a:r>
            <a:endParaRPr lang="en-MY" sz="1100" dirty="0"/>
          </a:p>
        </p:txBody>
      </p:sp>
      <p:sp>
        <p:nvSpPr>
          <p:cNvPr id="17" name="Rounded Rectangle 16"/>
          <p:cNvSpPr/>
          <p:nvPr/>
        </p:nvSpPr>
        <p:spPr>
          <a:xfrm>
            <a:off x="5076056" y="6545288"/>
            <a:ext cx="1778425" cy="25667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Print Selected record (s)</a:t>
            </a:r>
            <a:endParaRPr lang="en-MY" sz="1100" dirty="0"/>
          </a:p>
        </p:txBody>
      </p:sp>
      <p:sp>
        <p:nvSpPr>
          <p:cNvPr id="18" name="Rounded Rectangle 17"/>
          <p:cNvSpPr/>
          <p:nvPr/>
        </p:nvSpPr>
        <p:spPr>
          <a:xfrm>
            <a:off x="4093060" y="6529138"/>
            <a:ext cx="889213" cy="25667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New </a:t>
            </a:r>
            <a:endParaRPr lang="en-MY" sz="1100" dirty="0"/>
          </a:p>
        </p:txBody>
      </p:sp>
      <p:graphicFrame>
        <p:nvGraphicFramePr>
          <p:cNvPr id="19" name="Table 1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23417201"/>
              </p:ext>
            </p:extLst>
          </p:nvPr>
        </p:nvGraphicFramePr>
        <p:xfrm>
          <a:off x="406989" y="3141017"/>
          <a:ext cx="8485490" cy="24837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5754"/>
                <a:gridCol w="1316714"/>
                <a:gridCol w="1153489"/>
                <a:gridCol w="1257046"/>
                <a:gridCol w="1656184"/>
                <a:gridCol w="1728192"/>
                <a:gridCol w="1008111"/>
              </a:tblGrid>
              <a:tr h="370840">
                <a:tc>
                  <a:txBody>
                    <a:bodyPr/>
                    <a:lstStyle/>
                    <a:p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err="1" smtClean="0"/>
                        <a:t>Tarikh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Form No.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err="1" smtClean="0"/>
                        <a:t>No.Rujukan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err="1" smtClean="0"/>
                        <a:t>Pemindahan</a:t>
                      </a:r>
                      <a:r>
                        <a:rPr lang="en-US" sz="1600" baseline="0" dirty="0" smtClean="0"/>
                        <a:t> </a:t>
                      </a:r>
                      <a:r>
                        <a:rPr lang="en-US" sz="1600" dirty="0" smtClean="0"/>
                        <a:t>Dari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err="1" smtClean="0"/>
                        <a:t>Pemindahan</a:t>
                      </a:r>
                      <a:r>
                        <a:rPr lang="en-US" sz="1600" dirty="0" smtClean="0"/>
                        <a:t> </a:t>
                      </a:r>
                      <a:r>
                        <a:rPr lang="en-US" sz="1600" dirty="0" err="1" smtClean="0"/>
                        <a:t>Kepada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Amount</a:t>
                      </a:r>
                      <a:endParaRPr lang="en-MY" sz="1600" dirty="0"/>
                    </a:p>
                  </a:txBody>
                  <a:tcPr/>
                </a:tc>
              </a:tr>
              <a:tr h="421248">
                <a:tc>
                  <a:txBody>
                    <a:bodyPr/>
                    <a:lstStyle/>
                    <a:p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10/01/2016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TR00001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7171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Petty</a:t>
                      </a:r>
                      <a:r>
                        <a:rPr lang="en-US" sz="1600" baseline="0" dirty="0" smtClean="0"/>
                        <a:t> Cash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Bank 1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 smtClean="0"/>
                        <a:t>3,000.00</a:t>
                      </a:r>
                      <a:endParaRPr lang="en-MY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15/01/2016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TR00002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6666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Bank 1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Petty</a:t>
                      </a:r>
                      <a:r>
                        <a:rPr lang="en-US" sz="1600" baseline="0" dirty="0" smtClean="0"/>
                        <a:t> Cash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 smtClean="0"/>
                        <a:t>1,000.00</a:t>
                      </a:r>
                      <a:endParaRPr lang="en-MY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20/01/2016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TR00003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5555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Bank 1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Bank 2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 smtClean="0"/>
                        <a:t>2,000.00</a:t>
                      </a:r>
                      <a:endParaRPr lang="en-MY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22/01/2016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TR00004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7777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Others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Petty Cash/Bank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 smtClean="0"/>
                        <a:t>6,000.00</a:t>
                      </a:r>
                      <a:endParaRPr lang="en-MY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23/01/2016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TR00005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8888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Petty Cash/Bank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Others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 smtClean="0"/>
                        <a:t>2,000.00</a:t>
                      </a:r>
                      <a:endParaRPr lang="en-MY" sz="16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0" name="Rectangle 19"/>
          <p:cNvSpPr/>
          <p:nvPr/>
        </p:nvSpPr>
        <p:spPr>
          <a:xfrm>
            <a:off x="550832" y="3400874"/>
            <a:ext cx="144016" cy="1440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21" name="Rectangle 20"/>
          <p:cNvSpPr/>
          <p:nvPr/>
        </p:nvSpPr>
        <p:spPr>
          <a:xfrm>
            <a:off x="550832" y="3933056"/>
            <a:ext cx="144016" cy="1440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22" name="Rectangle 21"/>
          <p:cNvSpPr/>
          <p:nvPr/>
        </p:nvSpPr>
        <p:spPr>
          <a:xfrm>
            <a:off x="546368" y="4293096"/>
            <a:ext cx="144016" cy="1440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23" name="Rectangle 22"/>
          <p:cNvSpPr/>
          <p:nvPr/>
        </p:nvSpPr>
        <p:spPr>
          <a:xfrm>
            <a:off x="546368" y="4653136"/>
            <a:ext cx="144016" cy="1440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24" name="Rectangle 23"/>
          <p:cNvSpPr/>
          <p:nvPr/>
        </p:nvSpPr>
        <p:spPr>
          <a:xfrm>
            <a:off x="550832" y="5034776"/>
            <a:ext cx="144016" cy="1440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25" name="Rectangle 24"/>
          <p:cNvSpPr/>
          <p:nvPr/>
        </p:nvSpPr>
        <p:spPr>
          <a:xfrm>
            <a:off x="546368" y="5394816"/>
            <a:ext cx="144016" cy="1440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3" name="TextBox 2"/>
          <p:cNvSpPr txBox="1"/>
          <p:nvPr/>
        </p:nvSpPr>
        <p:spPr>
          <a:xfrm>
            <a:off x="395536" y="2539401"/>
            <a:ext cx="21053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Senarai</a:t>
            </a:r>
            <a:r>
              <a:rPr lang="en-US" dirty="0" smtClean="0"/>
              <a:t> </a:t>
            </a:r>
            <a:r>
              <a:rPr lang="en-US" dirty="0" err="1" smtClean="0"/>
              <a:t>Pemindahan</a:t>
            </a:r>
            <a:endParaRPr lang="en-MY" dirty="0"/>
          </a:p>
        </p:txBody>
      </p:sp>
      <p:grpSp>
        <p:nvGrpSpPr>
          <p:cNvPr id="26" name="Group 25"/>
          <p:cNvGrpSpPr/>
          <p:nvPr/>
        </p:nvGrpSpPr>
        <p:grpSpPr>
          <a:xfrm>
            <a:off x="395536" y="1844824"/>
            <a:ext cx="8484994" cy="434424"/>
            <a:chOff x="395536" y="1844824"/>
            <a:chExt cx="8484994" cy="434424"/>
          </a:xfrm>
        </p:grpSpPr>
        <p:sp>
          <p:nvSpPr>
            <p:cNvPr id="27" name="Rectangle 26"/>
            <p:cNvSpPr/>
            <p:nvPr/>
          </p:nvSpPr>
          <p:spPr>
            <a:xfrm>
              <a:off x="395536" y="1844824"/>
              <a:ext cx="1549690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Hasil</a:t>
              </a:r>
              <a:r>
                <a:rPr lang="en-US" dirty="0" smtClean="0"/>
                <a:t> </a:t>
              </a:r>
              <a:r>
                <a:rPr lang="en-US" dirty="0" err="1" smtClean="0"/>
                <a:t>Jualan</a:t>
              </a:r>
              <a:endParaRPr lang="en-MY" dirty="0"/>
            </a:p>
          </p:txBody>
        </p:sp>
        <p:sp>
          <p:nvSpPr>
            <p:cNvPr id="28" name="Rectangle 27"/>
            <p:cNvSpPr/>
            <p:nvPr/>
          </p:nvSpPr>
          <p:spPr>
            <a:xfrm>
              <a:off x="3131840" y="1847200"/>
              <a:ext cx="1696002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/>
                <a:t>Perbelanjaan</a:t>
              </a:r>
              <a:endParaRPr lang="en-MY" dirty="0"/>
            </a:p>
          </p:txBody>
        </p:sp>
        <p:sp>
          <p:nvSpPr>
            <p:cNvPr id="29" name="Rectangle 28"/>
            <p:cNvSpPr/>
            <p:nvPr/>
          </p:nvSpPr>
          <p:spPr>
            <a:xfrm>
              <a:off x="6269169" y="1844824"/>
              <a:ext cx="1111143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Laporan</a:t>
              </a:r>
              <a:endParaRPr lang="en-MY" dirty="0"/>
            </a:p>
          </p:txBody>
        </p:sp>
        <p:sp>
          <p:nvSpPr>
            <p:cNvPr id="30" name="Rectangle 29"/>
            <p:cNvSpPr/>
            <p:nvPr/>
          </p:nvSpPr>
          <p:spPr>
            <a:xfrm>
              <a:off x="7396549" y="1844824"/>
              <a:ext cx="1483981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Tetapan</a:t>
              </a:r>
              <a:endParaRPr lang="en-MY" dirty="0"/>
            </a:p>
          </p:txBody>
        </p:sp>
        <p:sp>
          <p:nvSpPr>
            <p:cNvPr id="31" name="Rectangle 30"/>
            <p:cNvSpPr/>
            <p:nvPr/>
          </p:nvSpPr>
          <p:spPr>
            <a:xfrm>
              <a:off x="4804939" y="1847200"/>
              <a:ext cx="1464230" cy="432048"/>
            </a:xfrm>
            <a:prstGeom prst="rect">
              <a:avLst/>
            </a:prstGeom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Pemindahan</a:t>
              </a:r>
              <a:endParaRPr lang="en-MY" dirty="0"/>
            </a:p>
          </p:txBody>
        </p:sp>
        <p:sp>
          <p:nvSpPr>
            <p:cNvPr id="32" name="Rectangle 31"/>
            <p:cNvSpPr/>
            <p:nvPr/>
          </p:nvSpPr>
          <p:spPr>
            <a:xfrm>
              <a:off x="1907704" y="1844824"/>
              <a:ext cx="1258622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Kos </a:t>
              </a:r>
              <a:r>
                <a:rPr lang="en-US" dirty="0" err="1" smtClean="0"/>
                <a:t>Jualan</a:t>
              </a:r>
              <a:endParaRPr lang="en-MY" dirty="0"/>
            </a:p>
          </p:txBody>
        </p:sp>
      </p:grpSp>
    </p:spTree>
    <p:extLst>
      <p:ext uri="{BB962C8B-B14F-4D97-AF65-F5344CB8AC3E}">
        <p14:creationId xmlns:p14="http://schemas.microsoft.com/office/powerpoint/2010/main" val="27776875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Laporan</a:t>
            </a:r>
            <a:endParaRPr lang="en-MY" dirty="0"/>
          </a:p>
        </p:txBody>
      </p:sp>
      <p:sp>
        <p:nvSpPr>
          <p:cNvPr id="14" name="Rectangle 13"/>
          <p:cNvSpPr/>
          <p:nvPr/>
        </p:nvSpPr>
        <p:spPr>
          <a:xfrm>
            <a:off x="5868144" y="2279248"/>
            <a:ext cx="1649613" cy="848510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Detail </a:t>
            </a:r>
            <a:r>
              <a:rPr lang="en-US" dirty="0" err="1" smtClean="0"/>
              <a:t>Pendapatan</a:t>
            </a:r>
            <a:r>
              <a:rPr lang="en-US" dirty="0" smtClean="0"/>
              <a:t> &amp; </a:t>
            </a:r>
            <a:r>
              <a:rPr lang="en-US" dirty="0" err="1" smtClean="0"/>
              <a:t>Pembelanjaan</a:t>
            </a:r>
            <a:endParaRPr lang="en-MY" dirty="0"/>
          </a:p>
        </p:txBody>
      </p:sp>
      <p:sp>
        <p:nvSpPr>
          <p:cNvPr id="15" name="Rectangle 14"/>
          <p:cNvSpPr/>
          <p:nvPr/>
        </p:nvSpPr>
        <p:spPr>
          <a:xfrm>
            <a:off x="5868143" y="3127758"/>
            <a:ext cx="1649613" cy="424255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Untung</a:t>
            </a:r>
            <a:r>
              <a:rPr lang="en-US" dirty="0" smtClean="0"/>
              <a:t> </a:t>
            </a:r>
            <a:r>
              <a:rPr lang="en-US" dirty="0" err="1" smtClean="0"/>
              <a:t>Rugi</a:t>
            </a:r>
            <a:endParaRPr lang="en-MY" dirty="0"/>
          </a:p>
        </p:txBody>
      </p:sp>
      <p:sp>
        <p:nvSpPr>
          <p:cNvPr id="16" name="Rectangle 15"/>
          <p:cNvSpPr/>
          <p:nvPr/>
        </p:nvSpPr>
        <p:spPr>
          <a:xfrm>
            <a:off x="5868143" y="3552013"/>
            <a:ext cx="1649613" cy="424255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Kunci</a:t>
            </a:r>
            <a:r>
              <a:rPr lang="en-US" dirty="0" smtClean="0"/>
              <a:t> Kira-Kira</a:t>
            </a:r>
            <a:endParaRPr lang="en-MY" dirty="0"/>
          </a:p>
        </p:txBody>
      </p:sp>
      <p:grpSp>
        <p:nvGrpSpPr>
          <p:cNvPr id="17" name="Group 16"/>
          <p:cNvGrpSpPr/>
          <p:nvPr/>
        </p:nvGrpSpPr>
        <p:grpSpPr>
          <a:xfrm>
            <a:off x="395536" y="1844824"/>
            <a:ext cx="8484994" cy="434424"/>
            <a:chOff x="395536" y="1844824"/>
            <a:chExt cx="8484994" cy="434424"/>
          </a:xfrm>
        </p:grpSpPr>
        <p:sp>
          <p:nvSpPr>
            <p:cNvPr id="18" name="Rectangle 17"/>
            <p:cNvSpPr/>
            <p:nvPr/>
          </p:nvSpPr>
          <p:spPr>
            <a:xfrm>
              <a:off x="395536" y="1844824"/>
              <a:ext cx="1549690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Hasil</a:t>
              </a:r>
              <a:r>
                <a:rPr lang="en-US" dirty="0" smtClean="0"/>
                <a:t> </a:t>
              </a:r>
              <a:r>
                <a:rPr lang="en-US" dirty="0" err="1" smtClean="0"/>
                <a:t>Jualan</a:t>
              </a:r>
              <a:endParaRPr lang="en-MY" dirty="0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3131840" y="1847200"/>
              <a:ext cx="1696002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/>
                <a:t>Perbelanjaan</a:t>
              </a:r>
              <a:endParaRPr lang="en-MY" dirty="0"/>
            </a:p>
          </p:txBody>
        </p:sp>
        <p:sp>
          <p:nvSpPr>
            <p:cNvPr id="20" name="Rectangle 19"/>
            <p:cNvSpPr/>
            <p:nvPr/>
          </p:nvSpPr>
          <p:spPr>
            <a:xfrm>
              <a:off x="6269169" y="1844824"/>
              <a:ext cx="1111143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Laporan</a:t>
              </a:r>
              <a:endParaRPr lang="en-MY" dirty="0"/>
            </a:p>
          </p:txBody>
        </p:sp>
        <p:sp>
          <p:nvSpPr>
            <p:cNvPr id="21" name="Rectangle 20"/>
            <p:cNvSpPr/>
            <p:nvPr/>
          </p:nvSpPr>
          <p:spPr>
            <a:xfrm>
              <a:off x="7396549" y="1844824"/>
              <a:ext cx="1483981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Tetapan</a:t>
              </a:r>
              <a:endParaRPr lang="en-MY" dirty="0"/>
            </a:p>
          </p:txBody>
        </p:sp>
        <p:sp>
          <p:nvSpPr>
            <p:cNvPr id="22" name="Rectangle 21"/>
            <p:cNvSpPr/>
            <p:nvPr/>
          </p:nvSpPr>
          <p:spPr>
            <a:xfrm>
              <a:off x="4804939" y="1847200"/>
              <a:ext cx="1464230" cy="432048"/>
            </a:xfrm>
            <a:prstGeom prst="rect">
              <a:avLst/>
            </a:prstGeom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Pemindahan</a:t>
              </a:r>
              <a:endParaRPr lang="en-MY" dirty="0"/>
            </a:p>
          </p:txBody>
        </p:sp>
        <p:sp>
          <p:nvSpPr>
            <p:cNvPr id="23" name="Rectangle 22"/>
            <p:cNvSpPr/>
            <p:nvPr/>
          </p:nvSpPr>
          <p:spPr>
            <a:xfrm>
              <a:off x="1907704" y="1844824"/>
              <a:ext cx="1258622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Kos </a:t>
              </a:r>
              <a:r>
                <a:rPr lang="en-US" dirty="0" err="1" smtClean="0"/>
                <a:t>Jualan</a:t>
              </a:r>
              <a:endParaRPr lang="en-MY" dirty="0"/>
            </a:p>
          </p:txBody>
        </p:sp>
      </p:grpSp>
    </p:spTree>
    <p:extLst>
      <p:ext uri="{BB962C8B-B14F-4D97-AF65-F5344CB8AC3E}">
        <p14:creationId xmlns:p14="http://schemas.microsoft.com/office/powerpoint/2010/main" val="2655439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Laporan</a:t>
            </a:r>
            <a:endParaRPr lang="en-MY" dirty="0"/>
          </a:p>
        </p:txBody>
      </p:sp>
      <p:grpSp>
        <p:nvGrpSpPr>
          <p:cNvPr id="14" name="Group 13"/>
          <p:cNvGrpSpPr/>
          <p:nvPr/>
        </p:nvGrpSpPr>
        <p:grpSpPr>
          <a:xfrm>
            <a:off x="395536" y="1844824"/>
            <a:ext cx="8484994" cy="434424"/>
            <a:chOff x="395536" y="1844824"/>
            <a:chExt cx="8484994" cy="434424"/>
          </a:xfrm>
        </p:grpSpPr>
        <p:sp>
          <p:nvSpPr>
            <p:cNvPr id="15" name="Rectangle 14"/>
            <p:cNvSpPr/>
            <p:nvPr/>
          </p:nvSpPr>
          <p:spPr>
            <a:xfrm>
              <a:off x="395536" y="1844824"/>
              <a:ext cx="1549690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Hasil</a:t>
              </a:r>
              <a:r>
                <a:rPr lang="en-US" dirty="0" smtClean="0"/>
                <a:t> </a:t>
              </a:r>
              <a:r>
                <a:rPr lang="en-US" dirty="0" err="1" smtClean="0"/>
                <a:t>Jualan</a:t>
              </a:r>
              <a:endParaRPr lang="en-MY" dirty="0"/>
            </a:p>
          </p:txBody>
        </p:sp>
        <p:sp>
          <p:nvSpPr>
            <p:cNvPr id="16" name="Rectangle 15"/>
            <p:cNvSpPr/>
            <p:nvPr/>
          </p:nvSpPr>
          <p:spPr>
            <a:xfrm>
              <a:off x="3131840" y="1847200"/>
              <a:ext cx="1696002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/>
                <a:t>Perbelanjaan</a:t>
              </a:r>
              <a:endParaRPr lang="en-MY" dirty="0"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6269169" y="1844824"/>
              <a:ext cx="1111143" cy="432048"/>
            </a:xfrm>
            <a:prstGeom prst="rect">
              <a:avLst/>
            </a:prstGeom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Laporan</a:t>
              </a:r>
              <a:endParaRPr lang="en-MY" dirty="0"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7396549" y="1844824"/>
              <a:ext cx="1483981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Tetapan</a:t>
              </a:r>
              <a:endParaRPr lang="en-MY" dirty="0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4804939" y="1847200"/>
              <a:ext cx="1464230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Pemindahan</a:t>
              </a:r>
              <a:endParaRPr lang="en-MY" dirty="0"/>
            </a:p>
          </p:txBody>
        </p:sp>
        <p:sp>
          <p:nvSpPr>
            <p:cNvPr id="20" name="Rectangle 19"/>
            <p:cNvSpPr/>
            <p:nvPr/>
          </p:nvSpPr>
          <p:spPr>
            <a:xfrm>
              <a:off x="1907704" y="1844824"/>
              <a:ext cx="1258622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Kos </a:t>
              </a:r>
              <a:r>
                <a:rPr lang="en-US" dirty="0" err="1" smtClean="0"/>
                <a:t>Jualan</a:t>
              </a:r>
              <a:endParaRPr lang="en-MY" dirty="0"/>
            </a:p>
          </p:txBody>
        </p:sp>
      </p:grpSp>
    </p:spTree>
    <p:extLst>
      <p:ext uri="{BB962C8B-B14F-4D97-AF65-F5344CB8AC3E}">
        <p14:creationId xmlns:p14="http://schemas.microsoft.com/office/powerpoint/2010/main" val="16329523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Tetapan</a:t>
            </a:r>
            <a:endParaRPr lang="en-MY" dirty="0"/>
          </a:p>
        </p:txBody>
      </p:sp>
      <p:sp>
        <p:nvSpPr>
          <p:cNvPr id="9" name="Rectangle 8"/>
          <p:cNvSpPr/>
          <p:nvPr/>
        </p:nvSpPr>
        <p:spPr>
          <a:xfrm>
            <a:off x="395535" y="1844824"/>
            <a:ext cx="2376265" cy="432048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Hasil</a:t>
            </a:r>
            <a:r>
              <a:rPr lang="en-US" dirty="0" smtClean="0"/>
              <a:t> </a:t>
            </a:r>
            <a:r>
              <a:rPr lang="en-US" dirty="0" err="1" smtClean="0"/>
              <a:t>Jualan</a:t>
            </a:r>
            <a:endParaRPr lang="en-MY" dirty="0"/>
          </a:p>
        </p:txBody>
      </p:sp>
      <p:sp>
        <p:nvSpPr>
          <p:cNvPr id="10" name="Rectangle 9"/>
          <p:cNvSpPr/>
          <p:nvPr/>
        </p:nvSpPr>
        <p:spPr>
          <a:xfrm>
            <a:off x="394000" y="2289667"/>
            <a:ext cx="2377800" cy="432048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Kos </a:t>
            </a:r>
            <a:r>
              <a:rPr lang="en-US" dirty="0" err="1" smtClean="0"/>
              <a:t>Jualan</a:t>
            </a:r>
            <a:endParaRPr lang="en-MY" dirty="0"/>
          </a:p>
        </p:txBody>
      </p:sp>
      <p:sp>
        <p:nvSpPr>
          <p:cNvPr id="11" name="Rectangle 10"/>
          <p:cNvSpPr/>
          <p:nvPr/>
        </p:nvSpPr>
        <p:spPr>
          <a:xfrm>
            <a:off x="395536" y="3573016"/>
            <a:ext cx="2376264" cy="432048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Laporan</a:t>
            </a:r>
            <a:endParaRPr lang="en-MY" dirty="0"/>
          </a:p>
        </p:txBody>
      </p:sp>
      <p:sp>
        <p:nvSpPr>
          <p:cNvPr id="12" name="Rectangle 11"/>
          <p:cNvSpPr/>
          <p:nvPr/>
        </p:nvSpPr>
        <p:spPr>
          <a:xfrm>
            <a:off x="396878" y="4005062"/>
            <a:ext cx="2374922" cy="432050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Tetapan</a:t>
            </a:r>
            <a:r>
              <a:rPr lang="en-US" dirty="0" smtClean="0"/>
              <a:t> </a:t>
            </a:r>
            <a:r>
              <a:rPr lang="en-US" dirty="0" err="1" smtClean="0"/>
              <a:t>Umum</a:t>
            </a:r>
            <a:endParaRPr lang="en-MY" dirty="0"/>
          </a:p>
        </p:txBody>
      </p:sp>
      <p:sp>
        <p:nvSpPr>
          <p:cNvPr id="13" name="Rectangle 12"/>
          <p:cNvSpPr/>
          <p:nvPr/>
        </p:nvSpPr>
        <p:spPr>
          <a:xfrm>
            <a:off x="389706" y="3145977"/>
            <a:ext cx="2382094" cy="432048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Pemindahan</a:t>
            </a:r>
            <a:r>
              <a:rPr lang="en-US" dirty="0" smtClean="0"/>
              <a:t> </a:t>
            </a:r>
            <a:r>
              <a:rPr lang="en-US" dirty="0" err="1" smtClean="0"/>
              <a:t>Duit</a:t>
            </a:r>
            <a:endParaRPr lang="en-MY" dirty="0"/>
          </a:p>
        </p:txBody>
      </p:sp>
      <p:sp>
        <p:nvSpPr>
          <p:cNvPr id="8" name="Rectangle 7"/>
          <p:cNvSpPr/>
          <p:nvPr/>
        </p:nvSpPr>
        <p:spPr>
          <a:xfrm>
            <a:off x="389706" y="2709548"/>
            <a:ext cx="2382094" cy="432048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Perbelanjaan</a:t>
            </a:r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2655439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Tekun</a:t>
            </a:r>
            <a:r>
              <a:rPr lang="en-US" dirty="0" smtClean="0"/>
              <a:t> Corp Report</a:t>
            </a:r>
            <a:endParaRPr lang="en-MY" dirty="0"/>
          </a:p>
        </p:txBody>
      </p:sp>
      <p:grpSp>
        <p:nvGrpSpPr>
          <p:cNvPr id="8" name="Group 7"/>
          <p:cNvGrpSpPr/>
          <p:nvPr/>
        </p:nvGrpSpPr>
        <p:grpSpPr>
          <a:xfrm>
            <a:off x="395536" y="1844824"/>
            <a:ext cx="8208911" cy="432048"/>
            <a:chOff x="395536" y="1844824"/>
            <a:chExt cx="8208911" cy="432048"/>
          </a:xfrm>
        </p:grpSpPr>
        <p:sp>
          <p:nvSpPr>
            <p:cNvPr id="9" name="Rectangle 8"/>
            <p:cNvSpPr/>
            <p:nvPr/>
          </p:nvSpPr>
          <p:spPr>
            <a:xfrm>
              <a:off x="395536" y="1844824"/>
              <a:ext cx="1549690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Untng</a:t>
              </a:r>
              <a:r>
                <a:rPr lang="en-US" dirty="0" smtClean="0"/>
                <a:t> </a:t>
              </a:r>
              <a:r>
                <a:rPr lang="en-US" dirty="0" err="1" smtClean="0"/>
                <a:t>Rugi</a:t>
              </a:r>
              <a:endParaRPr lang="en-MY" dirty="0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959189" y="1844824"/>
              <a:ext cx="1696002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Kunci</a:t>
              </a:r>
              <a:r>
                <a:rPr lang="en-US" dirty="0" smtClean="0"/>
                <a:t> Kira-Kira</a:t>
              </a:r>
              <a:endParaRPr lang="en-MY" dirty="0"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5470853" y="1844824"/>
              <a:ext cx="1649613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Laporan</a:t>
              </a:r>
              <a:endParaRPr lang="en-MY" dirty="0"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7120466" y="1844824"/>
              <a:ext cx="1483981" cy="432048"/>
            </a:xfrm>
            <a:prstGeom prst="rect">
              <a:avLst/>
            </a:prstGeom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Tetapan</a:t>
              </a:r>
              <a:endParaRPr lang="en-MY" dirty="0"/>
            </a:p>
          </p:txBody>
        </p:sp>
        <p:sp>
          <p:nvSpPr>
            <p:cNvPr id="13" name="Rectangle 12"/>
            <p:cNvSpPr/>
            <p:nvPr/>
          </p:nvSpPr>
          <p:spPr>
            <a:xfrm>
              <a:off x="3649480" y="1844824"/>
              <a:ext cx="1821374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Senarai</a:t>
              </a:r>
              <a:r>
                <a:rPr lang="en-US" dirty="0" smtClean="0"/>
                <a:t> </a:t>
              </a:r>
              <a:r>
                <a:rPr lang="en-US" dirty="0" err="1" smtClean="0"/>
                <a:t>Peminjam</a:t>
              </a:r>
              <a:r>
                <a:rPr lang="en-US" dirty="0" smtClean="0"/>
                <a:t> </a:t>
              </a:r>
              <a:endParaRPr lang="en-MY" dirty="0"/>
            </a:p>
          </p:txBody>
        </p:sp>
      </p:grpSp>
      <p:sp>
        <p:nvSpPr>
          <p:cNvPr id="14" name="Rectangle 13"/>
          <p:cNvSpPr/>
          <p:nvPr/>
        </p:nvSpPr>
        <p:spPr>
          <a:xfrm>
            <a:off x="425096" y="2743440"/>
            <a:ext cx="2382094" cy="432048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Pendapatan</a:t>
            </a:r>
            <a:endParaRPr lang="en-MY" dirty="0"/>
          </a:p>
        </p:txBody>
      </p:sp>
      <p:sp>
        <p:nvSpPr>
          <p:cNvPr id="15" name="Rectangle 14"/>
          <p:cNvSpPr/>
          <p:nvPr/>
        </p:nvSpPr>
        <p:spPr>
          <a:xfrm>
            <a:off x="3990106" y="2743440"/>
            <a:ext cx="2382094" cy="432048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Perbelanjaan</a:t>
            </a:r>
            <a:endParaRPr lang="en-MY" dirty="0"/>
          </a:p>
        </p:txBody>
      </p:sp>
      <p:sp>
        <p:nvSpPr>
          <p:cNvPr id="16" name="Rectangle 15"/>
          <p:cNvSpPr/>
          <p:nvPr/>
        </p:nvSpPr>
        <p:spPr>
          <a:xfrm>
            <a:off x="6372200" y="2743440"/>
            <a:ext cx="2382094" cy="432048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Bank </a:t>
            </a:r>
            <a:endParaRPr lang="en-MY" dirty="0"/>
          </a:p>
        </p:txBody>
      </p:sp>
      <p:sp>
        <p:nvSpPr>
          <p:cNvPr id="3" name="TextBox 2"/>
          <p:cNvSpPr txBox="1"/>
          <p:nvPr/>
        </p:nvSpPr>
        <p:spPr>
          <a:xfrm>
            <a:off x="1170381" y="3933056"/>
            <a:ext cx="6930011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en-US" dirty="0" err="1" smtClean="0"/>
              <a:t>Senarai</a:t>
            </a:r>
            <a:r>
              <a:rPr lang="en-US" dirty="0" smtClean="0"/>
              <a:t> </a:t>
            </a:r>
            <a:r>
              <a:rPr lang="en-US" dirty="0" err="1" smtClean="0"/>
              <a:t>Peminjam</a:t>
            </a:r>
            <a:r>
              <a:rPr lang="en-US" dirty="0" smtClean="0"/>
              <a:t>/user/</a:t>
            </a:r>
            <a:r>
              <a:rPr lang="en-US" dirty="0" err="1" smtClean="0"/>
              <a:t>usahawan</a:t>
            </a:r>
            <a:endParaRPr lang="en-US" dirty="0" smtClean="0"/>
          </a:p>
          <a:p>
            <a:pPr marL="342900" indent="-342900">
              <a:buAutoNum type="arabicPeriod"/>
            </a:pPr>
            <a:r>
              <a:rPr lang="en-US" dirty="0" smtClean="0"/>
              <a:t>Profit &amp; Loss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/>
              <a:t>By user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/>
              <a:t>By month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/>
              <a:t>By year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/>
              <a:t>Date to Date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/>
              <a:t>By ledger ( </a:t>
            </a:r>
            <a:r>
              <a:rPr lang="en-US" dirty="0" err="1" smtClean="0"/>
              <a:t>Jualan,Kos</a:t>
            </a:r>
            <a:r>
              <a:rPr lang="en-US" dirty="0" smtClean="0"/>
              <a:t> </a:t>
            </a:r>
            <a:r>
              <a:rPr lang="en-US" dirty="0" err="1" smtClean="0"/>
              <a:t>Jualan</a:t>
            </a:r>
            <a:r>
              <a:rPr lang="en-US" dirty="0" smtClean="0"/>
              <a:t>, </a:t>
            </a:r>
            <a:r>
              <a:rPr lang="en-US" dirty="0" err="1" smtClean="0"/>
              <a:t>Belanja</a:t>
            </a:r>
            <a:r>
              <a:rPr lang="en-US" dirty="0" smtClean="0"/>
              <a:t>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 smtClean="0"/>
          </a:p>
          <a:p>
            <a:pPr marL="342900" indent="-342900">
              <a:buAutoNum type="arabicPeriod"/>
            </a:pPr>
            <a:endParaRPr lang="en-US" dirty="0" smtClean="0"/>
          </a:p>
          <a:p>
            <a:pPr marL="342900" indent="-342900">
              <a:buAutoNum type="arabicPeriod"/>
            </a:pPr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40913228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Laporan</a:t>
            </a:r>
            <a:endParaRPr lang="en-MY" dirty="0"/>
          </a:p>
        </p:txBody>
      </p:sp>
      <p:grpSp>
        <p:nvGrpSpPr>
          <p:cNvPr id="8" name="Group 7"/>
          <p:cNvGrpSpPr/>
          <p:nvPr/>
        </p:nvGrpSpPr>
        <p:grpSpPr>
          <a:xfrm>
            <a:off x="395536" y="1844824"/>
            <a:ext cx="8208911" cy="432048"/>
            <a:chOff x="395536" y="1844824"/>
            <a:chExt cx="8208911" cy="432048"/>
          </a:xfrm>
        </p:grpSpPr>
        <p:sp>
          <p:nvSpPr>
            <p:cNvPr id="9" name="Rectangle 8"/>
            <p:cNvSpPr/>
            <p:nvPr/>
          </p:nvSpPr>
          <p:spPr>
            <a:xfrm>
              <a:off x="395536" y="1844824"/>
              <a:ext cx="1549690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Pendapatan</a:t>
              </a:r>
              <a:endParaRPr lang="en-MY" dirty="0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959189" y="1844824"/>
              <a:ext cx="1696002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Perbelanjaan</a:t>
              </a:r>
              <a:endParaRPr lang="en-MY" dirty="0"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5470853" y="1844824"/>
              <a:ext cx="1649613" cy="432048"/>
            </a:xfrm>
            <a:prstGeom prst="rect">
              <a:avLst/>
            </a:prstGeom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Laporan</a:t>
              </a:r>
              <a:endParaRPr lang="en-MY" dirty="0"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7120466" y="1844824"/>
              <a:ext cx="1483981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Tetapan</a:t>
              </a:r>
              <a:endParaRPr lang="en-MY" dirty="0"/>
            </a:p>
          </p:txBody>
        </p:sp>
        <p:sp>
          <p:nvSpPr>
            <p:cNvPr id="13" name="Rectangle 12"/>
            <p:cNvSpPr/>
            <p:nvPr/>
          </p:nvSpPr>
          <p:spPr>
            <a:xfrm>
              <a:off x="3649480" y="1844824"/>
              <a:ext cx="1821374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Pemindahan</a:t>
              </a:r>
              <a:r>
                <a:rPr lang="en-US" dirty="0" smtClean="0"/>
                <a:t> </a:t>
              </a:r>
              <a:r>
                <a:rPr lang="en-US" dirty="0" err="1" smtClean="0"/>
                <a:t>Duit</a:t>
              </a:r>
              <a:endParaRPr lang="en-MY" dirty="0"/>
            </a:p>
          </p:txBody>
        </p:sp>
      </p:grpSp>
    </p:spTree>
    <p:extLst>
      <p:ext uri="{BB962C8B-B14F-4D97-AF65-F5344CB8AC3E}">
        <p14:creationId xmlns:p14="http://schemas.microsoft.com/office/powerpoint/2010/main" val="35988139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Loan Setup</a:t>
            </a:r>
            <a:endParaRPr lang="en-MY" dirty="0"/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16261055"/>
              </p:ext>
            </p:extLst>
          </p:nvPr>
        </p:nvGraphicFramePr>
        <p:xfrm>
          <a:off x="395536" y="2106146"/>
          <a:ext cx="8352926" cy="2123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64484"/>
                <a:gridCol w="1441743"/>
                <a:gridCol w="1253207"/>
                <a:gridCol w="1397150"/>
                <a:gridCol w="1368152"/>
                <a:gridCol w="1008112"/>
                <a:gridCol w="720078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No Loan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Name loan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Balance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Date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COA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Status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ACT</a:t>
                      </a:r>
                      <a:endParaRPr lang="en-MY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Loan 1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Tekun</a:t>
                      </a:r>
                      <a:r>
                        <a:rPr lang="en-US" dirty="0" smtClean="0"/>
                        <a:t> Nasional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0.00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3700-001-00</a:t>
                      </a:r>
                      <a:endParaRPr lang="en-MY" dirty="0"/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Active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Loan 2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Loan 2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0.00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3700-002-00</a:t>
                      </a:r>
                      <a:endParaRPr lang="en-MY" dirty="0" smtClean="0"/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Active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Loan 3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Loan</a:t>
                      </a:r>
                      <a:r>
                        <a:rPr lang="en-US" baseline="0" dirty="0" smtClean="0"/>
                        <a:t> 3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0.00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3700-003-00</a:t>
                      </a:r>
                      <a:endParaRPr lang="en-MY" dirty="0" smtClean="0"/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Inactive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Loan 4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Loan 4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0.00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3700-004-00</a:t>
                      </a:r>
                      <a:endParaRPr lang="en-MY" dirty="0" smtClean="0"/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Inactive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0" name="Right Arrow 9"/>
          <p:cNvSpPr/>
          <p:nvPr/>
        </p:nvSpPr>
        <p:spPr>
          <a:xfrm>
            <a:off x="8241618" y="2708920"/>
            <a:ext cx="288032" cy="2160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11" name="Right Arrow 10"/>
          <p:cNvSpPr/>
          <p:nvPr/>
        </p:nvSpPr>
        <p:spPr>
          <a:xfrm>
            <a:off x="8241618" y="3212976"/>
            <a:ext cx="288032" cy="2160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12" name="Right Arrow 11"/>
          <p:cNvSpPr/>
          <p:nvPr/>
        </p:nvSpPr>
        <p:spPr>
          <a:xfrm>
            <a:off x="8241618" y="3573016"/>
            <a:ext cx="288032" cy="2160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13" name="Right Arrow 12"/>
          <p:cNvSpPr/>
          <p:nvPr/>
        </p:nvSpPr>
        <p:spPr>
          <a:xfrm>
            <a:off x="8241618" y="3933056"/>
            <a:ext cx="288032" cy="2160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7548627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56236" y="404664"/>
            <a:ext cx="6930011" cy="58169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en-US" sz="1200" dirty="0" err="1" smtClean="0"/>
              <a:t>Senarai</a:t>
            </a:r>
            <a:r>
              <a:rPr lang="en-US" sz="1200" dirty="0" smtClean="0"/>
              <a:t> </a:t>
            </a:r>
            <a:r>
              <a:rPr lang="en-US" sz="1200" dirty="0" err="1" smtClean="0"/>
              <a:t>Peminjam</a:t>
            </a:r>
            <a:r>
              <a:rPr lang="en-US" sz="1200" dirty="0" smtClean="0"/>
              <a:t>/user/</a:t>
            </a:r>
            <a:r>
              <a:rPr lang="en-US" sz="1200" dirty="0" err="1" smtClean="0"/>
              <a:t>usahawan</a:t>
            </a:r>
            <a:endParaRPr lang="en-US" sz="12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200" dirty="0" smtClean="0"/>
              <a:t>Status (active or inactive)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200" dirty="0" smtClean="0"/>
              <a:t>Nama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200" dirty="0" err="1" smtClean="0"/>
              <a:t>Alamat</a:t>
            </a:r>
            <a:r>
              <a:rPr lang="en-US" sz="1200" dirty="0" smtClean="0"/>
              <a:t>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200" dirty="0" smtClean="0"/>
              <a:t>Contact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1200" dirty="0" smtClean="0"/>
          </a:p>
          <a:p>
            <a:pPr marL="342900" indent="-342900">
              <a:buAutoNum type="arabicPeriod"/>
            </a:pPr>
            <a:r>
              <a:rPr lang="en-US" sz="1200" dirty="0" smtClean="0"/>
              <a:t>Profit &amp; Loss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200" dirty="0" smtClean="0"/>
              <a:t>By user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200" dirty="0" smtClean="0"/>
              <a:t>By month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200" dirty="0" smtClean="0"/>
              <a:t>By year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200" dirty="0" smtClean="0"/>
              <a:t>Date to Date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200" dirty="0" smtClean="0"/>
              <a:t>Consolidate Account</a:t>
            </a:r>
          </a:p>
          <a:p>
            <a:r>
              <a:rPr lang="en-US" sz="1200" dirty="0" smtClean="0"/>
              <a:t>3. Balance sheet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200" dirty="0"/>
              <a:t>By user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200" dirty="0"/>
              <a:t>By month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200" dirty="0"/>
              <a:t>By year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200" dirty="0"/>
              <a:t>Date to Date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200" dirty="0"/>
              <a:t>By ledger ( </a:t>
            </a:r>
            <a:r>
              <a:rPr lang="en-US" sz="1200" dirty="0" err="1"/>
              <a:t>Jua</a:t>
            </a:r>
            <a:endParaRPr lang="en-US" sz="1200" dirty="0" smtClean="0"/>
          </a:p>
          <a:p>
            <a:r>
              <a:rPr lang="en-US" sz="1200" dirty="0" smtClean="0"/>
              <a:t>4. Account Balance Summary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200" dirty="0"/>
              <a:t>By user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200" dirty="0"/>
              <a:t>By month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200" dirty="0"/>
              <a:t>By year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200" dirty="0"/>
              <a:t>Date to Date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200" dirty="0"/>
              <a:t>By ledger ( </a:t>
            </a:r>
            <a:r>
              <a:rPr lang="en-US" sz="1200" dirty="0" err="1"/>
              <a:t>Jualan,Kos</a:t>
            </a:r>
            <a:r>
              <a:rPr lang="en-US" sz="1200" dirty="0"/>
              <a:t> </a:t>
            </a:r>
            <a:r>
              <a:rPr lang="en-US" sz="1200" dirty="0" err="1"/>
              <a:t>Jualan</a:t>
            </a:r>
            <a:r>
              <a:rPr lang="en-US" sz="1200" dirty="0"/>
              <a:t>, </a:t>
            </a:r>
            <a:r>
              <a:rPr lang="en-US" sz="1200" dirty="0" err="1" smtClean="0"/>
              <a:t>Belanja</a:t>
            </a:r>
            <a:endParaRPr lang="en-US" sz="1200" dirty="0" smtClean="0"/>
          </a:p>
          <a:p>
            <a:r>
              <a:rPr lang="en-US" sz="1200" dirty="0" smtClean="0"/>
              <a:t>5. Trial Balance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200" dirty="0" smtClean="0"/>
              <a:t>By user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200" dirty="0" smtClean="0"/>
              <a:t>By month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200" dirty="0" smtClean="0"/>
              <a:t>By year</a:t>
            </a:r>
          </a:p>
          <a:p>
            <a:r>
              <a:rPr lang="en-US" sz="1200" dirty="0" smtClean="0"/>
              <a:t>6. Business Intelligent Graph</a:t>
            </a:r>
          </a:p>
          <a:p>
            <a:pPr marL="342900" indent="-342900">
              <a:buAutoNum type="arabicPeriod"/>
            </a:pPr>
            <a:endParaRPr lang="en-US" sz="1200" dirty="0" smtClean="0"/>
          </a:p>
          <a:p>
            <a:pPr marL="342900" indent="-342900">
              <a:buAutoNum type="arabicPeriod"/>
            </a:pPr>
            <a:endParaRPr lang="en-MY" sz="1200" dirty="0"/>
          </a:p>
        </p:txBody>
      </p:sp>
    </p:spTree>
    <p:extLst>
      <p:ext uri="{BB962C8B-B14F-4D97-AF65-F5344CB8AC3E}">
        <p14:creationId xmlns:p14="http://schemas.microsoft.com/office/powerpoint/2010/main" val="21251571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Bank&amp; Cash Setup</a:t>
            </a:r>
            <a:endParaRPr lang="en-MY" dirty="0"/>
          </a:p>
        </p:txBody>
      </p:sp>
      <p:graphicFrame>
        <p:nvGraphicFramePr>
          <p:cNvPr id="12" name="Table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78677828"/>
              </p:ext>
            </p:extLst>
          </p:nvPr>
        </p:nvGraphicFramePr>
        <p:xfrm>
          <a:off x="539552" y="1772816"/>
          <a:ext cx="8352926" cy="2595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56184"/>
                <a:gridCol w="1512168"/>
                <a:gridCol w="1152128"/>
                <a:gridCol w="936104"/>
                <a:gridCol w="1368152"/>
                <a:gridCol w="1008112"/>
                <a:gridCol w="720078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Bank&amp;Cash</a:t>
                      </a:r>
                      <a:r>
                        <a:rPr lang="en-US" dirty="0" smtClean="0"/>
                        <a:t> 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Name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Balance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Date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COA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Status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ACT</a:t>
                      </a:r>
                      <a:endParaRPr lang="en-MY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Bank 1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Bank 1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0.00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2200-001-00</a:t>
                      </a:r>
                      <a:endParaRPr lang="en-MY" dirty="0"/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Active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Bank 2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Bank 2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0.00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2200-002-00</a:t>
                      </a:r>
                      <a:endParaRPr lang="en-MY" dirty="0" smtClean="0"/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Active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Bank 3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Bank 3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0.00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2200-003-00</a:t>
                      </a:r>
                      <a:endParaRPr lang="en-MY" dirty="0" smtClean="0"/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Inactive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Petty cash 1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Petty cash 1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0.00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2200-004-00</a:t>
                      </a:r>
                      <a:endParaRPr lang="en-MY" dirty="0" smtClean="0"/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Active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Petty</a:t>
                      </a:r>
                      <a:r>
                        <a:rPr lang="en-US" baseline="0" dirty="0" smtClean="0"/>
                        <a:t> cash 2</a:t>
                      </a:r>
                      <a:endParaRPr lang="en-MY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Petty</a:t>
                      </a:r>
                      <a:r>
                        <a:rPr lang="en-US" baseline="0" dirty="0" smtClean="0"/>
                        <a:t> cash 2</a:t>
                      </a:r>
                      <a:endParaRPr lang="en-MY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0.00</a:t>
                      </a:r>
                      <a:endParaRPr lang="en-MY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2200-005-00</a:t>
                      </a:r>
                      <a:endParaRPr lang="en-MY" dirty="0" smtClean="0"/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Inactive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Advancement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Advancement</a:t>
                      </a:r>
                      <a:endParaRPr lang="en-MY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0.00</a:t>
                      </a:r>
                      <a:endParaRPr lang="en-MY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1400-000-00</a:t>
                      </a:r>
                      <a:endParaRPr lang="en-MY" dirty="0" smtClean="0"/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Active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3" name="Rounded Rectangle 12"/>
          <p:cNvSpPr/>
          <p:nvPr/>
        </p:nvSpPr>
        <p:spPr>
          <a:xfrm>
            <a:off x="-972616" y="7273603"/>
            <a:ext cx="676530" cy="25667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Add line</a:t>
            </a:r>
            <a:endParaRPr lang="en-MY" sz="1100" dirty="0"/>
          </a:p>
        </p:txBody>
      </p:sp>
      <p:sp>
        <p:nvSpPr>
          <p:cNvPr id="14" name="Right Arrow 13"/>
          <p:cNvSpPr/>
          <p:nvPr/>
        </p:nvSpPr>
        <p:spPr>
          <a:xfrm>
            <a:off x="8354791" y="2222468"/>
            <a:ext cx="288032" cy="2160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15" name="Right Arrow 14"/>
          <p:cNvSpPr/>
          <p:nvPr/>
        </p:nvSpPr>
        <p:spPr>
          <a:xfrm>
            <a:off x="8354791" y="2618512"/>
            <a:ext cx="288032" cy="2160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16" name="Right Arrow 15"/>
          <p:cNvSpPr/>
          <p:nvPr/>
        </p:nvSpPr>
        <p:spPr>
          <a:xfrm>
            <a:off x="8354791" y="2978552"/>
            <a:ext cx="288032" cy="2160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17" name="Right Arrow 16"/>
          <p:cNvSpPr/>
          <p:nvPr/>
        </p:nvSpPr>
        <p:spPr>
          <a:xfrm>
            <a:off x="8354791" y="3338592"/>
            <a:ext cx="288032" cy="2160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11" name="Right Arrow 10"/>
          <p:cNvSpPr/>
          <p:nvPr/>
        </p:nvSpPr>
        <p:spPr>
          <a:xfrm>
            <a:off x="8354791" y="3717032"/>
            <a:ext cx="288032" cy="2160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18" name="Right Arrow 17"/>
          <p:cNvSpPr/>
          <p:nvPr/>
        </p:nvSpPr>
        <p:spPr>
          <a:xfrm>
            <a:off x="8354791" y="4077754"/>
            <a:ext cx="288032" cy="2160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5239426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0" y="720080"/>
            <a:ext cx="1731499" cy="613792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 dirty="0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72008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grpSp>
        <p:nvGrpSpPr>
          <p:cNvPr id="11" name="Group 10"/>
          <p:cNvGrpSpPr/>
          <p:nvPr/>
        </p:nvGrpSpPr>
        <p:grpSpPr>
          <a:xfrm>
            <a:off x="0" y="2202416"/>
            <a:ext cx="1731499" cy="2594736"/>
            <a:chOff x="395535" y="1844824"/>
            <a:chExt cx="1696003" cy="2594736"/>
          </a:xfrm>
        </p:grpSpPr>
        <p:sp>
          <p:nvSpPr>
            <p:cNvPr id="5" name="Rectangle 4"/>
            <p:cNvSpPr/>
            <p:nvPr/>
          </p:nvSpPr>
          <p:spPr>
            <a:xfrm>
              <a:off x="395536" y="1844824"/>
              <a:ext cx="1696002" cy="432048"/>
            </a:xfrm>
            <a:prstGeom prst="rect">
              <a:avLst/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Hasil</a:t>
              </a:r>
              <a:r>
                <a:rPr lang="en-US" dirty="0" smtClean="0"/>
                <a:t> </a:t>
              </a:r>
              <a:r>
                <a:rPr lang="en-US" dirty="0" err="1" smtClean="0"/>
                <a:t>Jualan</a:t>
              </a:r>
              <a:endParaRPr lang="en-MY" dirty="0"/>
            </a:p>
          </p:txBody>
        </p:sp>
        <p:sp>
          <p:nvSpPr>
            <p:cNvPr id="6" name="Rectangle 5"/>
            <p:cNvSpPr/>
            <p:nvPr/>
          </p:nvSpPr>
          <p:spPr>
            <a:xfrm>
              <a:off x="395536" y="2711296"/>
              <a:ext cx="1696002" cy="432048"/>
            </a:xfrm>
            <a:prstGeom prst="rect">
              <a:avLst/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/>
                <a:t>Perbelanjaan</a:t>
              </a:r>
              <a:endParaRPr lang="en-MY" dirty="0"/>
            </a:p>
          </p:txBody>
        </p:sp>
        <p:sp>
          <p:nvSpPr>
            <p:cNvPr id="7" name="Rectangle 6"/>
            <p:cNvSpPr/>
            <p:nvPr/>
          </p:nvSpPr>
          <p:spPr>
            <a:xfrm>
              <a:off x="395536" y="3575464"/>
              <a:ext cx="1696002" cy="432048"/>
            </a:xfrm>
            <a:prstGeom prst="rect">
              <a:avLst/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Laporan</a:t>
              </a:r>
              <a:endParaRPr lang="en-MY" dirty="0"/>
            </a:p>
          </p:txBody>
        </p:sp>
        <p:sp>
          <p:nvSpPr>
            <p:cNvPr id="8" name="Rectangle 7"/>
            <p:cNvSpPr/>
            <p:nvPr/>
          </p:nvSpPr>
          <p:spPr>
            <a:xfrm>
              <a:off x="395536" y="4007512"/>
              <a:ext cx="1696002" cy="432048"/>
            </a:xfrm>
            <a:prstGeom prst="rect">
              <a:avLst/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Tetapan</a:t>
              </a:r>
              <a:endParaRPr lang="en-MY" dirty="0"/>
            </a:p>
          </p:txBody>
        </p:sp>
        <p:sp>
          <p:nvSpPr>
            <p:cNvPr id="9" name="Rectangle 8"/>
            <p:cNvSpPr/>
            <p:nvPr/>
          </p:nvSpPr>
          <p:spPr>
            <a:xfrm>
              <a:off x="395535" y="3143344"/>
              <a:ext cx="1696003" cy="432048"/>
            </a:xfrm>
            <a:prstGeom prst="rect">
              <a:avLst/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Pemindahan</a:t>
              </a:r>
              <a:endParaRPr lang="en-MY" dirty="0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395536" y="2279248"/>
              <a:ext cx="1696002" cy="432048"/>
            </a:xfrm>
            <a:prstGeom prst="rect">
              <a:avLst/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Kos </a:t>
              </a:r>
              <a:r>
                <a:rPr lang="en-US" dirty="0" err="1" smtClean="0"/>
                <a:t>Jualan</a:t>
              </a:r>
              <a:endParaRPr lang="en-MY" dirty="0"/>
            </a:p>
          </p:txBody>
        </p:sp>
      </p:grpSp>
      <p:sp>
        <p:nvSpPr>
          <p:cNvPr id="13" name="Rectangle 12"/>
          <p:cNvSpPr/>
          <p:nvPr/>
        </p:nvSpPr>
        <p:spPr>
          <a:xfrm>
            <a:off x="251521" y="175374"/>
            <a:ext cx="1296143" cy="36933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SPSTCORP</a:t>
            </a:r>
            <a:endParaRPr lang="en-US" b="1" cap="none" spc="0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202137" y="1301455"/>
            <a:ext cx="132722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Amir Enterprise</a:t>
            </a:r>
            <a:endParaRPr lang="en-MY" sz="1400" dirty="0"/>
          </a:p>
        </p:txBody>
      </p:sp>
      <p:sp>
        <p:nvSpPr>
          <p:cNvPr id="16" name="Rectangle 15"/>
          <p:cNvSpPr/>
          <p:nvPr/>
        </p:nvSpPr>
        <p:spPr>
          <a:xfrm>
            <a:off x="0" y="1772816"/>
            <a:ext cx="1731499" cy="429600"/>
          </a:xfrm>
          <a:prstGeom prst="rect">
            <a:avLst/>
          </a:prstGeom>
          <a:noFill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17" name="Rectangle 16"/>
          <p:cNvSpPr/>
          <p:nvPr/>
        </p:nvSpPr>
        <p:spPr>
          <a:xfrm>
            <a:off x="0" y="1772816"/>
            <a:ext cx="638672" cy="429600"/>
          </a:xfrm>
          <a:prstGeom prst="rect">
            <a:avLst/>
          </a:prstGeom>
          <a:noFill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18" name="Rectangle 17"/>
          <p:cNvSpPr/>
          <p:nvPr/>
        </p:nvSpPr>
        <p:spPr>
          <a:xfrm>
            <a:off x="638673" y="1772816"/>
            <a:ext cx="603176" cy="429600"/>
          </a:xfrm>
          <a:prstGeom prst="rect">
            <a:avLst/>
          </a:prstGeom>
          <a:noFill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9811813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Hasil</a:t>
            </a:r>
            <a:r>
              <a:rPr lang="en-US" dirty="0" smtClean="0"/>
              <a:t> </a:t>
            </a:r>
            <a:r>
              <a:rPr lang="en-US" dirty="0" err="1" smtClean="0"/>
              <a:t>Jualan</a:t>
            </a:r>
            <a:endParaRPr lang="en-MY" dirty="0"/>
          </a:p>
        </p:txBody>
      </p:sp>
      <p:sp>
        <p:nvSpPr>
          <p:cNvPr id="10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363272" cy="190080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dirty="0" err="1" smtClean="0"/>
              <a:t>Senario</a:t>
            </a:r>
            <a:endParaRPr lang="en-US" sz="2800" dirty="0" smtClean="0"/>
          </a:p>
          <a:p>
            <a:pPr marL="514350" indent="-514350">
              <a:buFont typeface="+mj-lt"/>
              <a:buAutoNum type="arabicPeriod"/>
            </a:pPr>
            <a:r>
              <a:rPr lang="en-US" sz="2800" dirty="0" err="1" smtClean="0"/>
              <a:t>Hasil</a:t>
            </a:r>
            <a:r>
              <a:rPr lang="en-US" sz="2800" dirty="0" smtClean="0"/>
              <a:t> </a:t>
            </a:r>
            <a:r>
              <a:rPr lang="en-US" sz="2800" dirty="0" err="1" smtClean="0"/>
              <a:t>Jualan</a:t>
            </a:r>
            <a:r>
              <a:rPr lang="en-US" sz="2800" dirty="0" smtClean="0"/>
              <a:t> per customer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 err="1" smtClean="0"/>
              <a:t>Hasil</a:t>
            </a:r>
            <a:r>
              <a:rPr lang="en-US" sz="2800" dirty="0" smtClean="0"/>
              <a:t> </a:t>
            </a:r>
            <a:r>
              <a:rPr lang="en-US" sz="2800" dirty="0" err="1" smtClean="0"/>
              <a:t>Jualan</a:t>
            </a:r>
            <a:r>
              <a:rPr lang="en-US" sz="2800" dirty="0" smtClean="0"/>
              <a:t> per day</a:t>
            </a:r>
          </a:p>
          <a:p>
            <a:pPr marL="0" indent="0">
              <a:buNone/>
            </a:pPr>
            <a:endParaRPr lang="en-US" sz="2800" dirty="0" smtClean="0"/>
          </a:p>
          <a:p>
            <a:pPr marL="514350" indent="-514350">
              <a:buFont typeface="+mj-lt"/>
              <a:buAutoNum type="arabicPeriod"/>
            </a:pPr>
            <a:endParaRPr lang="en-US" sz="2800" dirty="0" smtClean="0"/>
          </a:p>
          <a:p>
            <a:pPr marL="514350" indent="-514350">
              <a:buFont typeface="+mj-lt"/>
              <a:buAutoNum type="arabicPeriod"/>
            </a:pPr>
            <a:endParaRPr lang="en-US" sz="2800" dirty="0" smtClean="0"/>
          </a:p>
          <a:p>
            <a:pPr marL="514350" indent="-514350">
              <a:buFont typeface="+mj-lt"/>
              <a:buAutoNum type="arabicPeriod"/>
            </a:pPr>
            <a:endParaRPr lang="en-MY" sz="2800" dirty="0"/>
          </a:p>
        </p:txBody>
      </p:sp>
    </p:spTree>
    <p:extLst>
      <p:ext uri="{BB962C8B-B14F-4D97-AF65-F5344CB8AC3E}">
        <p14:creationId xmlns:p14="http://schemas.microsoft.com/office/powerpoint/2010/main" val="11449739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Hasil</a:t>
            </a:r>
            <a:r>
              <a:rPr lang="en-US" dirty="0" smtClean="0"/>
              <a:t> </a:t>
            </a:r>
            <a:r>
              <a:rPr lang="en-US" dirty="0" err="1" smtClean="0"/>
              <a:t>Jualan</a:t>
            </a:r>
            <a:endParaRPr lang="en-MY" dirty="0"/>
          </a:p>
        </p:txBody>
      </p:sp>
      <p:sp>
        <p:nvSpPr>
          <p:cNvPr id="28" name="Rounded Rectangle 27"/>
          <p:cNvSpPr/>
          <p:nvPr/>
        </p:nvSpPr>
        <p:spPr>
          <a:xfrm>
            <a:off x="7241308" y="3573016"/>
            <a:ext cx="518821" cy="25132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/>
              <a:t>-</a:t>
            </a:r>
            <a:endParaRPr lang="en-MY" sz="1100" dirty="0"/>
          </a:p>
        </p:txBody>
      </p:sp>
      <p:sp>
        <p:nvSpPr>
          <p:cNvPr id="29" name="Rounded Rectangle 28"/>
          <p:cNvSpPr/>
          <p:nvPr/>
        </p:nvSpPr>
        <p:spPr>
          <a:xfrm>
            <a:off x="7865187" y="3573436"/>
            <a:ext cx="451229" cy="25667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P</a:t>
            </a:r>
            <a:endParaRPr lang="en-MY" sz="1100" dirty="0"/>
          </a:p>
        </p:txBody>
      </p:sp>
      <p:sp>
        <p:nvSpPr>
          <p:cNvPr id="31" name="Rounded Rectangle 30"/>
          <p:cNvSpPr/>
          <p:nvPr/>
        </p:nvSpPr>
        <p:spPr>
          <a:xfrm>
            <a:off x="6683672" y="3573016"/>
            <a:ext cx="444606" cy="25667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/>
              <a:t>+</a:t>
            </a:r>
            <a:endParaRPr lang="en-MY" sz="1100" dirty="0"/>
          </a:p>
        </p:txBody>
      </p:sp>
      <p:graphicFrame>
        <p:nvGraphicFramePr>
          <p:cNvPr id="32" name="Table 3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9992071"/>
              </p:ext>
            </p:extLst>
          </p:nvPr>
        </p:nvGraphicFramePr>
        <p:xfrm>
          <a:off x="467544" y="3889856"/>
          <a:ext cx="7848872" cy="227544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86650"/>
                <a:gridCol w="1137878"/>
                <a:gridCol w="1703864"/>
                <a:gridCol w="2304256"/>
                <a:gridCol w="936104"/>
                <a:gridCol w="108012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No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Date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Form No.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Amount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Print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</a:tr>
              <a:tr h="421248"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MY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3" name="Rectangle 32"/>
          <p:cNvSpPr/>
          <p:nvPr/>
        </p:nvSpPr>
        <p:spPr>
          <a:xfrm>
            <a:off x="7668344" y="4027297"/>
            <a:ext cx="144016" cy="1440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34" name="Rectangle 33"/>
          <p:cNvSpPr/>
          <p:nvPr/>
        </p:nvSpPr>
        <p:spPr>
          <a:xfrm>
            <a:off x="7668344" y="4487520"/>
            <a:ext cx="144016" cy="1440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35" name="Rectangle 34"/>
          <p:cNvSpPr/>
          <p:nvPr/>
        </p:nvSpPr>
        <p:spPr>
          <a:xfrm>
            <a:off x="7663880" y="4847560"/>
            <a:ext cx="144016" cy="1440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36" name="Rectangle 35"/>
          <p:cNvSpPr/>
          <p:nvPr/>
        </p:nvSpPr>
        <p:spPr>
          <a:xfrm>
            <a:off x="7663880" y="5207600"/>
            <a:ext cx="144016" cy="1440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37" name="Rectangle 36"/>
          <p:cNvSpPr/>
          <p:nvPr/>
        </p:nvSpPr>
        <p:spPr>
          <a:xfrm>
            <a:off x="7668344" y="5589240"/>
            <a:ext cx="144016" cy="1440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38" name="Rectangle 37"/>
          <p:cNvSpPr/>
          <p:nvPr/>
        </p:nvSpPr>
        <p:spPr>
          <a:xfrm>
            <a:off x="7663880" y="5949280"/>
            <a:ext cx="144016" cy="1440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41" name="TextBox 40"/>
          <p:cNvSpPr txBox="1"/>
          <p:nvPr/>
        </p:nvSpPr>
        <p:spPr>
          <a:xfrm>
            <a:off x="611560" y="2492896"/>
            <a:ext cx="20506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Senarai</a:t>
            </a:r>
            <a:r>
              <a:rPr lang="en-US" dirty="0" smtClean="0"/>
              <a:t> </a:t>
            </a:r>
            <a:r>
              <a:rPr lang="en-US" dirty="0" err="1" smtClean="0"/>
              <a:t>Pendapatan</a:t>
            </a:r>
            <a:endParaRPr lang="en-MY" dirty="0"/>
          </a:p>
        </p:txBody>
      </p:sp>
      <p:grpSp>
        <p:nvGrpSpPr>
          <p:cNvPr id="3" name="Group 2"/>
          <p:cNvGrpSpPr/>
          <p:nvPr/>
        </p:nvGrpSpPr>
        <p:grpSpPr>
          <a:xfrm>
            <a:off x="395536" y="1844824"/>
            <a:ext cx="8484994" cy="434424"/>
            <a:chOff x="395536" y="1844824"/>
            <a:chExt cx="8484994" cy="434424"/>
          </a:xfrm>
        </p:grpSpPr>
        <p:sp>
          <p:nvSpPr>
            <p:cNvPr id="9" name="Rectangle 8"/>
            <p:cNvSpPr/>
            <p:nvPr/>
          </p:nvSpPr>
          <p:spPr>
            <a:xfrm>
              <a:off x="395536" y="1844824"/>
              <a:ext cx="1549690" cy="432048"/>
            </a:xfrm>
            <a:prstGeom prst="rect">
              <a:avLst/>
            </a:prstGeom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Hasil</a:t>
              </a:r>
              <a:r>
                <a:rPr lang="en-US" dirty="0" smtClean="0"/>
                <a:t> </a:t>
              </a:r>
              <a:r>
                <a:rPr lang="en-US" dirty="0" err="1" smtClean="0"/>
                <a:t>Jualan</a:t>
              </a:r>
              <a:endParaRPr lang="en-MY" dirty="0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3131840" y="1847200"/>
              <a:ext cx="1696002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/>
                <a:t>Perbelanjaan</a:t>
              </a:r>
              <a:endParaRPr lang="en-MY" dirty="0"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6269169" y="1844824"/>
              <a:ext cx="1111143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Laporan</a:t>
              </a:r>
              <a:endParaRPr lang="en-MY" dirty="0"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7396549" y="1844824"/>
              <a:ext cx="1483981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Tetapan</a:t>
              </a:r>
              <a:endParaRPr lang="en-MY" dirty="0"/>
            </a:p>
          </p:txBody>
        </p:sp>
        <p:sp>
          <p:nvSpPr>
            <p:cNvPr id="13" name="Rectangle 12"/>
            <p:cNvSpPr/>
            <p:nvPr/>
          </p:nvSpPr>
          <p:spPr>
            <a:xfrm>
              <a:off x="4804939" y="1847200"/>
              <a:ext cx="1464230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Pemindahan</a:t>
              </a:r>
              <a:endParaRPr lang="en-MY" dirty="0"/>
            </a:p>
          </p:txBody>
        </p:sp>
        <p:sp>
          <p:nvSpPr>
            <p:cNvPr id="23" name="Rectangle 22"/>
            <p:cNvSpPr/>
            <p:nvPr/>
          </p:nvSpPr>
          <p:spPr>
            <a:xfrm>
              <a:off x="1907704" y="1844824"/>
              <a:ext cx="1258622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Kos </a:t>
              </a:r>
              <a:r>
                <a:rPr lang="en-US" dirty="0" err="1" smtClean="0"/>
                <a:t>Jualan</a:t>
              </a:r>
              <a:endParaRPr lang="en-MY" dirty="0"/>
            </a:p>
          </p:txBody>
        </p:sp>
      </p:grpSp>
      <p:sp>
        <p:nvSpPr>
          <p:cNvPr id="24" name="Rounded Rectangle 23"/>
          <p:cNvSpPr/>
          <p:nvPr/>
        </p:nvSpPr>
        <p:spPr>
          <a:xfrm>
            <a:off x="2051382" y="3068960"/>
            <a:ext cx="1656522" cy="36933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25" name="TextBox 24"/>
          <p:cNvSpPr txBox="1"/>
          <p:nvPr/>
        </p:nvSpPr>
        <p:spPr>
          <a:xfrm>
            <a:off x="539552" y="3068960"/>
            <a:ext cx="28918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Date from       :    01/02/2016</a:t>
            </a:r>
            <a:endParaRPr lang="en-MY" dirty="0"/>
          </a:p>
        </p:txBody>
      </p:sp>
      <p:sp>
        <p:nvSpPr>
          <p:cNvPr id="26" name="Isosceles Triangle 25"/>
          <p:cNvSpPr/>
          <p:nvPr/>
        </p:nvSpPr>
        <p:spPr>
          <a:xfrm rot="10800000">
            <a:off x="3486169" y="3145614"/>
            <a:ext cx="216024" cy="216024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27" name="Rounded Rectangle 26"/>
          <p:cNvSpPr/>
          <p:nvPr/>
        </p:nvSpPr>
        <p:spPr>
          <a:xfrm>
            <a:off x="5375401" y="3069682"/>
            <a:ext cx="1656522" cy="36933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42" name="TextBox 41"/>
          <p:cNvSpPr txBox="1"/>
          <p:nvPr/>
        </p:nvSpPr>
        <p:spPr>
          <a:xfrm>
            <a:off x="3863571" y="3069682"/>
            <a:ext cx="28997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Date to            :    01/02/2016</a:t>
            </a:r>
            <a:endParaRPr lang="en-MY" dirty="0"/>
          </a:p>
        </p:txBody>
      </p:sp>
      <p:sp>
        <p:nvSpPr>
          <p:cNvPr id="43" name="Isosceles Triangle 42"/>
          <p:cNvSpPr/>
          <p:nvPr/>
        </p:nvSpPr>
        <p:spPr>
          <a:xfrm rot="10800000">
            <a:off x="6810188" y="3146336"/>
            <a:ext cx="216024" cy="216024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5" name="Action Button: Home 4">
            <a:hlinkClick r:id="" action="ppaction://hlinkshowjump?jump=firstslide" highlightClick="1"/>
          </p:cNvPr>
          <p:cNvSpPr/>
          <p:nvPr/>
        </p:nvSpPr>
        <p:spPr>
          <a:xfrm>
            <a:off x="6632339" y="4365104"/>
            <a:ext cx="243917" cy="266432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44" name="Action Button: Home 43">
            <a:hlinkClick r:id="" action="ppaction://hlinkshowjump?jump=firstslide" highlightClick="1"/>
          </p:cNvPr>
          <p:cNvSpPr/>
          <p:nvPr/>
        </p:nvSpPr>
        <p:spPr>
          <a:xfrm>
            <a:off x="6632338" y="4714344"/>
            <a:ext cx="243917" cy="266432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45" name="Action Button: Home 44">
            <a:hlinkClick r:id="" action="ppaction://hlinkshowjump?jump=firstslide" highlightClick="1"/>
          </p:cNvPr>
          <p:cNvSpPr/>
          <p:nvPr/>
        </p:nvSpPr>
        <p:spPr>
          <a:xfrm>
            <a:off x="6625442" y="5146392"/>
            <a:ext cx="243917" cy="266432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46" name="Action Button: Home 45">
            <a:hlinkClick r:id="" action="ppaction://hlinkshowjump?jump=firstslide" highlightClick="1"/>
          </p:cNvPr>
          <p:cNvSpPr/>
          <p:nvPr/>
        </p:nvSpPr>
        <p:spPr>
          <a:xfrm>
            <a:off x="6618546" y="5528032"/>
            <a:ext cx="243917" cy="266432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47" name="Action Button: Home 46">
            <a:hlinkClick r:id="" action="ppaction://hlinkshowjump?jump=firstslide" highlightClick="1"/>
          </p:cNvPr>
          <p:cNvSpPr/>
          <p:nvPr/>
        </p:nvSpPr>
        <p:spPr>
          <a:xfrm>
            <a:off x="6618545" y="5846378"/>
            <a:ext cx="243917" cy="266432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6" name="Line Callout 1 5"/>
          <p:cNvSpPr/>
          <p:nvPr/>
        </p:nvSpPr>
        <p:spPr>
          <a:xfrm>
            <a:off x="7824918" y="5001254"/>
            <a:ext cx="936104" cy="676247"/>
          </a:xfrm>
          <a:prstGeom prst="borderCallout1">
            <a:avLst>
              <a:gd name="adj1" fmla="val 47004"/>
              <a:gd name="adj2" fmla="val -2501"/>
              <a:gd name="adj3" fmla="val 162953"/>
              <a:gd name="adj4" fmla="val -89361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Print detail</a:t>
            </a:r>
            <a:endParaRPr lang="en-MY" dirty="0"/>
          </a:p>
        </p:txBody>
      </p:sp>
      <p:sp>
        <p:nvSpPr>
          <p:cNvPr id="49" name="Rounded Rectangle 48"/>
          <p:cNvSpPr/>
          <p:nvPr/>
        </p:nvSpPr>
        <p:spPr>
          <a:xfrm>
            <a:off x="7380312" y="3100544"/>
            <a:ext cx="912658" cy="33846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Submit</a:t>
            </a:r>
            <a:endParaRPr lang="en-MY" sz="1100" dirty="0"/>
          </a:p>
        </p:txBody>
      </p:sp>
    </p:spTree>
    <p:extLst>
      <p:ext uri="{BB962C8B-B14F-4D97-AF65-F5344CB8AC3E}">
        <p14:creationId xmlns:p14="http://schemas.microsoft.com/office/powerpoint/2010/main" val="2655439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1808</TotalTime>
  <Words>1796</Words>
  <Application>Microsoft Office PowerPoint</Application>
  <PresentationFormat>On-screen Show (4:3)</PresentationFormat>
  <Paragraphs>947</Paragraphs>
  <Slides>50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50</vt:i4>
      </vt:variant>
    </vt:vector>
  </HeadingPairs>
  <TitlesOfParts>
    <vt:vector size="51" baseType="lpstr">
      <vt:lpstr>Office Theme</vt:lpstr>
      <vt:lpstr>SPS Micro Software </vt:lpstr>
      <vt:lpstr>Introduction</vt:lpstr>
      <vt:lpstr>Company setup</vt:lpstr>
      <vt:lpstr>Chart of Account Setup</vt:lpstr>
      <vt:lpstr>Loan Setup</vt:lpstr>
      <vt:lpstr>Bank&amp; Cash Setup</vt:lpstr>
      <vt:lpstr>PowerPoint Presentation</vt:lpstr>
      <vt:lpstr>Hasil Jualan</vt:lpstr>
      <vt:lpstr>Hasil Jualan</vt:lpstr>
      <vt:lpstr>Hasil Jualan(S1)</vt:lpstr>
      <vt:lpstr>PowerPoint Presentation</vt:lpstr>
      <vt:lpstr>Hasil Jualan</vt:lpstr>
      <vt:lpstr>Kos Jualan</vt:lpstr>
      <vt:lpstr>Kos Jualan</vt:lpstr>
      <vt:lpstr>Kos Jualan(S1)</vt:lpstr>
      <vt:lpstr>PowerPoint Presentation</vt:lpstr>
      <vt:lpstr>JL_Kos Jualan(S1) </vt:lpstr>
      <vt:lpstr>Kos Jualan</vt:lpstr>
      <vt:lpstr>Kos Jualan</vt:lpstr>
      <vt:lpstr>Perbelanjaan</vt:lpstr>
      <vt:lpstr>Perbelanjaan / Belanja Operasi</vt:lpstr>
      <vt:lpstr>PowerPoint Presentation</vt:lpstr>
      <vt:lpstr>PowerPoint Presentation</vt:lpstr>
      <vt:lpstr>JL_Perbelanjaan/Belanja Operasi </vt:lpstr>
      <vt:lpstr>Perbelanjaan / Belanja Operasi</vt:lpstr>
      <vt:lpstr>Perbelanjaan/Pinjaman</vt:lpstr>
      <vt:lpstr>Perbelanjaan / Pinjaman</vt:lpstr>
      <vt:lpstr>Perbelanjaan/Pinjaman</vt:lpstr>
      <vt:lpstr>PowerPoint Presentation</vt:lpstr>
      <vt:lpstr>Perbelanjaan / Pinjaman</vt:lpstr>
      <vt:lpstr>Pembelian Asset</vt:lpstr>
      <vt:lpstr>Perbelanjaan / Pembelian Asset</vt:lpstr>
      <vt:lpstr>Perbelanjaan/Pembelian Asset</vt:lpstr>
      <vt:lpstr>Perbelanjaan</vt:lpstr>
      <vt:lpstr>Pemindahan</vt:lpstr>
      <vt:lpstr>Pemindahan</vt:lpstr>
      <vt:lpstr>Pemindahan(S1)</vt:lpstr>
      <vt:lpstr>JL_Pemindahan(S1)</vt:lpstr>
      <vt:lpstr>Pemindahan(S2)</vt:lpstr>
      <vt:lpstr>JL_Pemindahan(S2)</vt:lpstr>
      <vt:lpstr>Pemindahan(S3)</vt:lpstr>
      <vt:lpstr>Pemindahan(S4)</vt:lpstr>
      <vt:lpstr>Pemindahan(S5)</vt:lpstr>
      <vt:lpstr>Pemindahan</vt:lpstr>
      <vt:lpstr>Laporan</vt:lpstr>
      <vt:lpstr>Laporan</vt:lpstr>
      <vt:lpstr>Tetapan</vt:lpstr>
      <vt:lpstr>Tekun Corp Report</vt:lpstr>
      <vt:lpstr>Laporan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SPS Micro Software</dc:title>
  <dc:creator>User</dc:creator>
  <cp:lastModifiedBy>User</cp:lastModifiedBy>
  <cp:revision>78</cp:revision>
  <cp:lastPrinted>2015-11-18T09:08:27Z</cp:lastPrinted>
  <dcterms:created xsi:type="dcterms:W3CDTF">2015-11-17T02:35:49Z</dcterms:created>
  <dcterms:modified xsi:type="dcterms:W3CDTF">2015-11-21T08:09:48Z</dcterms:modified>
</cp:coreProperties>
</file>