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98" r:id="rId4"/>
    <p:sldId id="301" r:id="rId5"/>
    <p:sldId id="300" r:id="rId6"/>
    <p:sldId id="299" r:id="rId7"/>
    <p:sldId id="296" r:id="rId8"/>
    <p:sldId id="257" r:id="rId9"/>
    <p:sldId id="266" r:id="rId10"/>
    <p:sldId id="281" r:id="rId11"/>
    <p:sldId id="302" r:id="rId12"/>
    <p:sldId id="306" r:id="rId13"/>
    <p:sldId id="290" r:id="rId14"/>
    <p:sldId id="291" r:id="rId15"/>
    <p:sldId id="292" r:id="rId16"/>
    <p:sldId id="304" r:id="rId17"/>
    <p:sldId id="293" r:id="rId18"/>
    <p:sldId id="307" r:id="rId19"/>
    <p:sldId id="263" r:id="rId20"/>
    <p:sldId id="258" r:id="rId21"/>
    <p:sldId id="261" r:id="rId22"/>
    <p:sldId id="305" r:id="rId23"/>
    <p:sldId id="283" r:id="rId24"/>
    <p:sldId id="310" r:id="rId25"/>
    <p:sldId id="309" r:id="rId26"/>
    <p:sldId id="308" r:id="rId27"/>
    <p:sldId id="268" r:id="rId28"/>
    <p:sldId id="311" r:id="rId29"/>
    <p:sldId id="312" r:id="rId30"/>
    <p:sldId id="313" r:id="rId31"/>
    <p:sldId id="314" r:id="rId32"/>
    <p:sldId id="270" r:id="rId33"/>
    <p:sldId id="262" r:id="rId34"/>
    <p:sldId id="271" r:id="rId35"/>
    <p:sldId id="259" r:id="rId36"/>
    <p:sldId id="272" r:id="rId37"/>
    <p:sldId id="284" r:id="rId38"/>
    <p:sldId id="274" r:id="rId39"/>
    <p:sldId id="285" r:id="rId40"/>
    <p:sldId id="275" r:id="rId41"/>
    <p:sldId id="276" r:id="rId42"/>
    <p:sldId id="277" r:id="rId43"/>
    <p:sldId id="273" r:id="rId44"/>
    <p:sldId id="264" r:id="rId45"/>
    <p:sldId id="286" r:id="rId46"/>
    <p:sldId id="265" r:id="rId47"/>
    <p:sldId id="287" r:id="rId48"/>
    <p:sldId id="288" r:id="rId49"/>
    <p:sldId id="289" r:id="rId5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94639" autoAdjust="0"/>
  </p:normalViewPr>
  <p:slideViewPr>
    <p:cSldViewPr>
      <p:cViewPr>
        <p:scale>
          <a:sx n="77" d="100"/>
          <a:sy n="77" d="100"/>
        </p:scale>
        <p:origin x="-2604" y="-9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commentAuthors" Target="commentAuthors.xml"/><Relationship Id="rId3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18T19:34:08.891" idx="1">
    <p:pos x="2795" y="1128"/>
    <p:text>Default current date- Date for Balance, will effect in ledger loan</p:text>
  </p:cm>
  <p:cm authorId="0" dt="2015-11-18T19:23:08.372" idx="2">
    <p:pos x="2040" y="1137"/>
    <p:text>Default with "0" balance</p:text>
  </p:cm>
  <p:cm authorId="0" dt="2015-11-18T19:23:26.019" idx="3">
    <p:pos x="1221" y="1117"/>
    <p:text>Can rename/edit</p:text>
  </p:cm>
  <p:cm authorId="0" dt="2015-11-18T19:33:11.043" idx="4">
    <p:pos x="3578" y="1145"/>
    <p:text>COA - Automatic genarated</p:text>
  </p:cm>
  <p:cm authorId="0" dt="2015-11-18T19:34:32.459" idx="5">
    <p:pos x="4455" y="1119"/>
    <p:text>Can edit</p:text>
  </p:cm>
  <p:cm authorId="0" dt="2015-11-18T19:34:46.556" idx="6">
    <p:pos x="5099" y="1136"/>
    <p:text>save button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18T19:43:30.459" idx="9">
    <p:pos x="1411" y="930"/>
    <p:text>Can rename/edit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13620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6713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0470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7946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09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5518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0538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6609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75203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7382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9728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DFBFE-B924-48A0-A29B-6EEC0DE5989F}" type="datetimeFigureOut">
              <a:rPr lang="en-MY" smtClean="0"/>
              <a:t>21/11/2015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EA9B4-0855-4D9D-BDE9-21C4D96E94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9598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SPS Micro Software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8063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7163950" y="3261126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267406" y="33029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620670" y="343311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2267406" y="26996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6732240" y="2636912"/>
            <a:ext cx="208823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699628"/>
            <a:ext cx="2967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Date:                      </a:t>
            </a:r>
            <a:r>
              <a:rPr lang="en-US" dirty="0" smtClean="0"/>
              <a:t>01/02/2016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296067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Bank                    </a:t>
            </a:r>
            <a:r>
              <a:rPr lang="en-US" dirty="0" smtClean="0"/>
              <a:t>:     </a:t>
            </a:r>
            <a:r>
              <a:rPr lang="en-US" dirty="0" smtClean="0"/>
              <a:t>Bank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18116"/>
              </p:ext>
            </p:extLst>
          </p:nvPr>
        </p:nvGraphicFramePr>
        <p:xfrm>
          <a:off x="564559" y="4258643"/>
          <a:ext cx="8259619" cy="1502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811"/>
                <a:gridCol w="5197266"/>
                <a:gridCol w="1158635"/>
                <a:gridCol w="926907"/>
              </a:tblGrid>
              <a:tr h="3944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Description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61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neelofa</a:t>
                      </a:r>
                      <a:r>
                        <a:rPr lang="en-US" baseline="0" dirty="0" smtClean="0"/>
                        <a:t> 3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396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Bawal</a:t>
                      </a:r>
                      <a:r>
                        <a:rPr lang="en-US" baseline="0" dirty="0" smtClean="0"/>
                        <a:t> 2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396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half month 1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5579525" y="2636912"/>
            <a:ext cx="2972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1,800.00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702193" y="27762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5795549" y="3261126"/>
            <a:ext cx="2250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 of sales</a:t>
            </a:r>
            <a:r>
              <a:rPr lang="en-US" dirty="0" smtClean="0"/>
              <a:t>:   Sales 1</a:t>
            </a:r>
            <a:endParaRPr lang="en-MY" dirty="0"/>
          </a:p>
        </p:txBody>
      </p:sp>
      <p:sp>
        <p:nvSpPr>
          <p:cNvPr id="44" name="Rounded Rectangle 43"/>
          <p:cNvSpPr/>
          <p:nvPr/>
        </p:nvSpPr>
        <p:spPr>
          <a:xfrm>
            <a:off x="7771812" y="3927232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45" name="Rounded Rectangle 44"/>
          <p:cNvSpPr/>
          <p:nvPr/>
        </p:nvSpPr>
        <p:spPr>
          <a:xfrm>
            <a:off x="8369243" y="3921883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46" name="Rounded Rectangle 45"/>
          <p:cNvSpPr/>
          <p:nvPr/>
        </p:nvSpPr>
        <p:spPr>
          <a:xfrm>
            <a:off x="7152277" y="393305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sp>
        <p:nvSpPr>
          <p:cNvPr id="47" name="Rounded Rectangle 46"/>
          <p:cNvSpPr/>
          <p:nvPr/>
        </p:nvSpPr>
        <p:spPr>
          <a:xfrm>
            <a:off x="7767813" y="6418035"/>
            <a:ext cx="1056365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Save</a:t>
            </a:r>
            <a:endParaRPr lang="en-MY" sz="1100" dirty="0"/>
          </a:p>
        </p:txBody>
      </p:sp>
      <p:sp>
        <p:nvSpPr>
          <p:cNvPr id="48" name="Rectangle 47"/>
          <p:cNvSpPr/>
          <p:nvPr/>
        </p:nvSpPr>
        <p:spPr>
          <a:xfrm>
            <a:off x="8316416" y="479715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9" name="Rectangle 48"/>
          <p:cNvSpPr/>
          <p:nvPr/>
        </p:nvSpPr>
        <p:spPr>
          <a:xfrm>
            <a:off x="8311952" y="515719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0" name="Rectangle 49"/>
          <p:cNvSpPr/>
          <p:nvPr/>
        </p:nvSpPr>
        <p:spPr>
          <a:xfrm>
            <a:off x="8311952" y="551723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1" name="Rectangle 50"/>
          <p:cNvSpPr/>
          <p:nvPr/>
        </p:nvSpPr>
        <p:spPr>
          <a:xfrm>
            <a:off x="8311952" y="436510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1" name="Group 30"/>
          <p:cNvGrpSpPr/>
          <p:nvPr/>
        </p:nvGrpSpPr>
        <p:grpSpPr>
          <a:xfrm>
            <a:off x="107504" y="1844824"/>
            <a:ext cx="8928992" cy="434424"/>
            <a:chOff x="395536" y="1844824"/>
            <a:chExt cx="8484994" cy="434424"/>
          </a:xfrm>
        </p:grpSpPr>
        <p:sp>
          <p:nvSpPr>
            <p:cNvPr id="32" name="Rectangle 31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Sales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Expenses</a:t>
              </a:r>
              <a:endParaRPr lang="en-MY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Report</a:t>
              </a:r>
              <a:endParaRPr lang="en-MY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setup</a:t>
              </a:r>
              <a:endParaRPr lang="en-MY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Transfer</a:t>
              </a:r>
              <a:endParaRPr lang="en-MY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Cost of Goods Sold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24138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79712" y="260648"/>
            <a:ext cx="4824536" cy="64807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" name="Rounded Rectangle 4"/>
          <p:cNvSpPr/>
          <p:nvPr/>
        </p:nvSpPr>
        <p:spPr>
          <a:xfrm>
            <a:off x="2843808" y="2060848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Rounded Rectangle 5"/>
          <p:cNvSpPr/>
          <p:nvPr/>
        </p:nvSpPr>
        <p:spPr>
          <a:xfrm>
            <a:off x="2841861" y="360902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/>
          <p:cNvSpPr txBox="1"/>
          <p:nvPr/>
        </p:nvSpPr>
        <p:spPr>
          <a:xfrm>
            <a:off x="2810292" y="1484784"/>
            <a:ext cx="1257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Description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2845112" y="3068960"/>
            <a:ext cx="9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Amount</a:t>
            </a:r>
            <a:endParaRPr lang="en-MY" dirty="0"/>
          </a:p>
        </p:txBody>
      </p:sp>
      <p:sp>
        <p:nvSpPr>
          <p:cNvPr id="10" name="Rounded Rectangle 9"/>
          <p:cNvSpPr/>
          <p:nvPr/>
        </p:nvSpPr>
        <p:spPr>
          <a:xfrm>
            <a:off x="4277896" y="5373216"/>
            <a:ext cx="108619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&amp; update</a:t>
            </a:r>
            <a:endParaRPr lang="en-MY" sz="1100" dirty="0"/>
          </a:p>
        </p:txBody>
      </p:sp>
      <p:sp>
        <p:nvSpPr>
          <p:cNvPr id="12" name="TextBox 11"/>
          <p:cNvSpPr txBox="1"/>
          <p:nvPr/>
        </p:nvSpPr>
        <p:spPr>
          <a:xfrm>
            <a:off x="4060455" y="53455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Sales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79040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28" name="Rounded Rectangle 27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1" name="Rounded Rectangle 30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997635"/>
              </p:ext>
            </p:extLst>
          </p:nvPr>
        </p:nvGraphicFramePr>
        <p:xfrm>
          <a:off x="467544" y="3889856"/>
          <a:ext cx="7848873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650"/>
                <a:gridCol w="1617606"/>
                <a:gridCol w="1728193"/>
                <a:gridCol w="1800200"/>
                <a:gridCol w="936104"/>
                <a:gridCol w="10801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01/02/2016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CS00001</a:t>
                      </a:r>
                      <a:endParaRPr lang="en-MY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1,800.00</a:t>
                      </a:r>
                      <a:endParaRPr lang="en-MY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Rectangle 32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ectangle 33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ectangle 34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7" name="Rectangle 36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ectangle 37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492896"/>
            <a:ext cx="1272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List of Sales</a:t>
            </a:r>
            <a:endParaRPr lang="en-MY" dirty="0"/>
          </a:p>
        </p:txBody>
      </p:sp>
      <p:sp>
        <p:nvSpPr>
          <p:cNvPr id="24" name="Rounded Rectangle 23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TextBox 24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26" name="Isosceles Triangle 25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Rounded Rectangle 26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2" name="TextBox 41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43" name="Isosceles Triangle 42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Action Button: Home 4">
            <a:hlinkClick r:id="" action="ppaction://hlinkshowjump?jump=firstslide" highlightClick="1"/>
          </p:cNvPr>
          <p:cNvSpPr/>
          <p:nvPr/>
        </p:nvSpPr>
        <p:spPr>
          <a:xfrm>
            <a:off x="663233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4" name="Action Button: Home 43">
            <a:hlinkClick r:id="" action="ppaction://hlinkshowjump?jump=firstslide" highlightClick="1"/>
          </p:cNvPr>
          <p:cNvSpPr/>
          <p:nvPr/>
        </p:nvSpPr>
        <p:spPr>
          <a:xfrm>
            <a:off x="663233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5" name="Action Button: Home 44">
            <a:hlinkClick r:id="" action="ppaction://hlinkshowjump?jump=firstslide" highlightClick="1"/>
          </p:cNvPr>
          <p:cNvSpPr/>
          <p:nvPr/>
        </p:nvSpPr>
        <p:spPr>
          <a:xfrm>
            <a:off x="662544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6" name="Action Button: Home 45">
            <a:hlinkClick r:id="" action="ppaction://hlinkshowjump?jump=firstslide" highlightClick="1"/>
          </p:cNvPr>
          <p:cNvSpPr/>
          <p:nvPr/>
        </p:nvSpPr>
        <p:spPr>
          <a:xfrm>
            <a:off x="661854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7" name="Action Button: Home 46">
            <a:hlinkClick r:id="" action="ppaction://hlinkshowjump?jump=firstslide" highlightClick="1"/>
          </p:cNvPr>
          <p:cNvSpPr/>
          <p:nvPr/>
        </p:nvSpPr>
        <p:spPr>
          <a:xfrm>
            <a:off x="661854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Line Callout 1 5"/>
          <p:cNvSpPr/>
          <p:nvPr/>
        </p:nvSpPr>
        <p:spPr>
          <a:xfrm>
            <a:off x="7824918" y="5001254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49" name="Rounded Rectangle 48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  <p:grpSp>
        <p:nvGrpSpPr>
          <p:cNvPr id="39" name="Group 38"/>
          <p:cNvGrpSpPr/>
          <p:nvPr/>
        </p:nvGrpSpPr>
        <p:grpSpPr>
          <a:xfrm>
            <a:off x="107504" y="1844824"/>
            <a:ext cx="8928992" cy="434424"/>
            <a:chOff x="395536" y="1844824"/>
            <a:chExt cx="8484994" cy="434424"/>
          </a:xfrm>
        </p:grpSpPr>
        <p:sp>
          <p:nvSpPr>
            <p:cNvPr id="40" name="Rectangle 39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Sales</a:t>
              </a:r>
              <a:endParaRPr lang="en-MY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Expenses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Report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setup</a:t>
              </a:r>
              <a:endParaRPr lang="en-MY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Transfer</a:t>
              </a:r>
              <a:endParaRPr lang="en-MY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Cost of Goods Sold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00801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Pembelian</a:t>
            </a:r>
            <a:r>
              <a:rPr lang="en-US" sz="2800" dirty="0" smtClean="0"/>
              <a:t> </a:t>
            </a:r>
            <a:r>
              <a:rPr lang="en-US" sz="2800" dirty="0" err="1" smtClean="0"/>
              <a:t>bahan</a:t>
            </a:r>
            <a:r>
              <a:rPr lang="en-US" sz="2800" dirty="0" smtClean="0"/>
              <a:t> </a:t>
            </a:r>
            <a:r>
              <a:rPr lang="en-US" sz="2800" dirty="0" err="1" smtClean="0"/>
              <a:t>mentah</a:t>
            </a:r>
            <a:r>
              <a:rPr lang="en-US" sz="2800" dirty="0" smtClean="0"/>
              <a:t> (cost of goods sold)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68379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2099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List of Goods of Sold</a:t>
            </a:r>
            <a:endParaRPr lang="en-MY" dirty="0"/>
          </a:p>
        </p:txBody>
      </p: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965064"/>
              </p:ext>
            </p:extLst>
          </p:nvPr>
        </p:nvGraphicFramePr>
        <p:xfrm>
          <a:off x="467544" y="3889856"/>
          <a:ext cx="7848872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650"/>
                <a:gridCol w="1137878"/>
                <a:gridCol w="1703864"/>
                <a:gridCol w="2304256"/>
                <a:gridCol w="936104"/>
                <a:gridCol w="10801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63233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63233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62544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61854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61854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7824918" y="5001254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107504" y="1844824"/>
            <a:ext cx="8928992" cy="434424"/>
            <a:chOff x="395536" y="1844824"/>
            <a:chExt cx="8484994" cy="434424"/>
          </a:xfrm>
        </p:grpSpPr>
        <p:sp>
          <p:nvSpPr>
            <p:cNvPr id="39" name="Rectangle 3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Sales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Expenses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Report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setup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Transfer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Cost of  </a:t>
              </a:r>
              <a:r>
                <a:rPr lang="en-US" dirty="0" smtClean="0"/>
                <a:t>Goods </a:t>
              </a:r>
              <a:r>
                <a:rPr lang="en-US" dirty="0" smtClean="0"/>
                <a:t>Sold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62124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6588562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50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              : </a:t>
            </a:r>
            <a:r>
              <a:rPr lang="en-US" dirty="0" smtClean="0"/>
              <a:t>01/01/2016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228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Bank              </a:t>
            </a:r>
            <a:r>
              <a:rPr lang="en-US" dirty="0" smtClean="0"/>
              <a:t>:      </a:t>
            </a:r>
            <a:r>
              <a:rPr lang="en-US" dirty="0" smtClean="0"/>
              <a:t>Bank</a:t>
            </a:r>
            <a:endParaRPr lang="en-MY" dirty="0"/>
          </a:p>
        </p:txBody>
      </p:sp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548359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478534" y="3296067"/>
            <a:ext cx="1779194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TextBox 35"/>
          <p:cNvSpPr txBox="1"/>
          <p:nvPr/>
        </p:nvSpPr>
        <p:spPr>
          <a:xfrm>
            <a:off x="4753786" y="3306922"/>
            <a:ext cx="3076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Tyoe</a:t>
            </a:r>
            <a:r>
              <a:rPr lang="en-US" dirty="0" smtClean="0"/>
              <a:t> of COGS     </a:t>
            </a:r>
            <a:r>
              <a:rPr lang="en-US" dirty="0" smtClean="0"/>
              <a:t>:   </a:t>
            </a:r>
            <a:r>
              <a:rPr lang="en-US" dirty="0" smtClean="0"/>
              <a:t>Kos </a:t>
            </a:r>
            <a:r>
              <a:rPr lang="en-US" dirty="0" err="1" smtClean="0"/>
              <a:t>Jualan</a:t>
            </a:r>
            <a:r>
              <a:rPr lang="en-US" dirty="0" smtClean="0"/>
              <a:t> 1</a:t>
            </a:r>
            <a:endParaRPr lang="en-MY" dirty="0"/>
          </a:p>
        </p:txBody>
      </p:sp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83692"/>
              </p:ext>
            </p:extLst>
          </p:nvPr>
        </p:nvGraphicFramePr>
        <p:xfrm>
          <a:off x="564559" y="4258643"/>
          <a:ext cx="8259619" cy="1502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811"/>
                <a:gridCol w="5197266"/>
                <a:gridCol w="1158635"/>
                <a:gridCol w="926907"/>
              </a:tblGrid>
              <a:tr h="3944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Description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61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neelofa</a:t>
                      </a:r>
                      <a:r>
                        <a:rPr lang="en-US" baseline="0" dirty="0" smtClean="0"/>
                        <a:t> 3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396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Bawal</a:t>
                      </a:r>
                      <a:r>
                        <a:rPr lang="en-US" baseline="0" dirty="0" smtClean="0"/>
                        <a:t> 2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396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Tudung</a:t>
                      </a:r>
                      <a:r>
                        <a:rPr lang="en-US" baseline="0" dirty="0" smtClean="0"/>
                        <a:t> half month 1 bundles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6" name="Rounded Rectangle 65"/>
          <p:cNvSpPr/>
          <p:nvPr/>
        </p:nvSpPr>
        <p:spPr>
          <a:xfrm>
            <a:off x="7771812" y="3927232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67" name="Rounded Rectangle 66"/>
          <p:cNvSpPr/>
          <p:nvPr/>
        </p:nvSpPr>
        <p:spPr>
          <a:xfrm>
            <a:off x="8369243" y="3921883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68" name="Rounded Rectangle 67"/>
          <p:cNvSpPr/>
          <p:nvPr/>
        </p:nvSpPr>
        <p:spPr>
          <a:xfrm>
            <a:off x="7152277" y="393305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sp>
        <p:nvSpPr>
          <p:cNvPr id="69" name="Rectangle 68"/>
          <p:cNvSpPr/>
          <p:nvPr/>
        </p:nvSpPr>
        <p:spPr>
          <a:xfrm>
            <a:off x="8316416" y="479715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0" name="Rectangle 69"/>
          <p:cNvSpPr/>
          <p:nvPr/>
        </p:nvSpPr>
        <p:spPr>
          <a:xfrm>
            <a:off x="8311952" y="515719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1" name="Rectangle 70"/>
          <p:cNvSpPr/>
          <p:nvPr/>
        </p:nvSpPr>
        <p:spPr>
          <a:xfrm>
            <a:off x="8311952" y="551723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2" name="Rectangle 71"/>
          <p:cNvSpPr/>
          <p:nvPr/>
        </p:nvSpPr>
        <p:spPr>
          <a:xfrm>
            <a:off x="8311952" y="436510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3" name="Rounded Rectangle 72"/>
          <p:cNvSpPr/>
          <p:nvPr/>
        </p:nvSpPr>
        <p:spPr>
          <a:xfrm>
            <a:off x="7767813" y="6418035"/>
            <a:ext cx="1056365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Save</a:t>
            </a:r>
            <a:endParaRPr lang="en-MY" sz="1100" dirty="0"/>
          </a:p>
        </p:txBody>
      </p:sp>
      <p:grpSp>
        <p:nvGrpSpPr>
          <p:cNvPr id="31" name="Group 30"/>
          <p:cNvGrpSpPr/>
          <p:nvPr/>
        </p:nvGrpSpPr>
        <p:grpSpPr>
          <a:xfrm>
            <a:off x="107504" y="1844824"/>
            <a:ext cx="8928992" cy="434424"/>
            <a:chOff x="395536" y="1844824"/>
            <a:chExt cx="8484994" cy="434424"/>
          </a:xfrm>
        </p:grpSpPr>
        <p:sp>
          <p:nvSpPr>
            <p:cNvPr id="32" name="Rectangle 31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Sales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Expenses</a:t>
              </a:r>
              <a:endParaRPr lang="en-MY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Report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setup</a:t>
              </a:r>
              <a:endParaRPr lang="en-MY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Transfer</a:t>
              </a:r>
              <a:endParaRPr lang="en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Cost of  </a:t>
              </a:r>
              <a:r>
                <a:rPr lang="en-US" dirty="0" smtClean="0"/>
                <a:t>Goods </a:t>
              </a:r>
              <a:r>
                <a:rPr lang="en-US" dirty="0" smtClean="0"/>
                <a:t>Sold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339833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79712" y="260648"/>
            <a:ext cx="4824536" cy="64807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" name="Rounded Rectangle 4"/>
          <p:cNvSpPr/>
          <p:nvPr/>
        </p:nvSpPr>
        <p:spPr>
          <a:xfrm>
            <a:off x="2843808" y="2060848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Rounded Rectangle 5"/>
          <p:cNvSpPr/>
          <p:nvPr/>
        </p:nvSpPr>
        <p:spPr>
          <a:xfrm>
            <a:off x="2841861" y="360902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/>
          <p:cNvSpPr txBox="1"/>
          <p:nvPr/>
        </p:nvSpPr>
        <p:spPr>
          <a:xfrm>
            <a:off x="2810292" y="1484784"/>
            <a:ext cx="1257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Description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2845112" y="3068960"/>
            <a:ext cx="9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Amount</a:t>
            </a:r>
            <a:endParaRPr lang="en-MY" dirty="0"/>
          </a:p>
        </p:txBody>
      </p:sp>
      <p:sp>
        <p:nvSpPr>
          <p:cNvPr id="10" name="Rounded Rectangle 9"/>
          <p:cNvSpPr/>
          <p:nvPr/>
        </p:nvSpPr>
        <p:spPr>
          <a:xfrm>
            <a:off x="4277896" y="5373216"/>
            <a:ext cx="108619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&amp; update</a:t>
            </a:r>
            <a:endParaRPr lang="en-MY" sz="1100" dirty="0"/>
          </a:p>
        </p:txBody>
      </p:sp>
      <p:sp>
        <p:nvSpPr>
          <p:cNvPr id="12" name="TextBox 11"/>
          <p:cNvSpPr txBox="1"/>
          <p:nvPr/>
        </p:nvSpPr>
        <p:spPr>
          <a:xfrm>
            <a:off x="3093639" y="534550"/>
            <a:ext cx="1948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Cost of Goods Sold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48678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JL_Kos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(S1) 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01/01/2016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849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1,000.00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526295"/>
              </p:ext>
            </p:extLst>
          </p:nvPr>
        </p:nvGraphicFramePr>
        <p:xfrm>
          <a:off x="539552" y="4149080"/>
          <a:ext cx="8183906" cy="2355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neelofa</a:t>
                      </a:r>
                      <a:r>
                        <a:rPr lang="en-US" sz="1400" baseline="0" dirty="0" smtClean="0"/>
                        <a:t> 2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200.00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5000-000-00</a:t>
                      </a:r>
                      <a:r>
                        <a:rPr lang="en-US" sz="1400" baseline="0" dirty="0" smtClean="0"/>
                        <a:t> Kos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neelofa</a:t>
                      </a:r>
                      <a:r>
                        <a:rPr lang="en-US" sz="1400" baseline="0" dirty="0" smtClean="0"/>
                        <a:t> 2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Bawal</a:t>
                      </a:r>
                      <a:r>
                        <a:rPr lang="en-US" sz="1400" baseline="0" dirty="0" smtClean="0"/>
                        <a:t> 5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500.00</a:t>
                      </a:r>
                      <a:endParaRPr lang="en-MY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5000-000-00</a:t>
                      </a:r>
                      <a:r>
                        <a:rPr lang="en-US" sz="1400" baseline="0" dirty="0" smtClean="0"/>
                        <a:t> Kos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Bawal</a:t>
                      </a:r>
                      <a:r>
                        <a:rPr lang="en-US" sz="1400" baseline="0" dirty="0" smtClean="0"/>
                        <a:t> 5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3097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half month 3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300.00</a:t>
                      </a:r>
                      <a:endParaRPr lang="en-MY" sz="14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5000-000-00</a:t>
                      </a:r>
                      <a:r>
                        <a:rPr lang="en-US" sz="1400" baseline="0" dirty="0" smtClean="0"/>
                        <a:t> Kos </a:t>
                      </a:r>
                      <a:r>
                        <a:rPr lang="en-US" sz="1400" dirty="0" err="1" smtClean="0"/>
                        <a:t>Jualan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Tudung</a:t>
                      </a:r>
                      <a:r>
                        <a:rPr lang="en-US" sz="1400" baseline="0" dirty="0" smtClean="0"/>
                        <a:t> half month 3 bundles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39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1,000.00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614483" y="2596262"/>
            <a:ext cx="3179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AP201602010001</a:t>
            </a:r>
            <a:endParaRPr lang="en-MY" dirty="0"/>
          </a:p>
        </p:txBody>
      </p:sp>
      <p:grpSp>
        <p:nvGrpSpPr>
          <p:cNvPr id="28" name="Group 27"/>
          <p:cNvGrpSpPr/>
          <p:nvPr/>
        </p:nvGrpSpPr>
        <p:grpSpPr>
          <a:xfrm>
            <a:off x="107504" y="1844824"/>
            <a:ext cx="8928992" cy="434424"/>
            <a:chOff x="395536" y="1844824"/>
            <a:chExt cx="8484994" cy="434424"/>
          </a:xfrm>
        </p:grpSpPr>
        <p:sp>
          <p:nvSpPr>
            <p:cNvPr id="29" name="Rectangle 2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Sales</a:t>
              </a:r>
              <a:endParaRPr lang="en-MY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Expenses</a:t>
              </a:r>
              <a:endParaRPr lang="en-MY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Report</a:t>
              </a:r>
              <a:endParaRPr lang="en-MY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setup</a:t>
              </a:r>
              <a:endParaRPr lang="en-MY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Transfer</a:t>
              </a:r>
              <a:endParaRPr lang="en-MY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Cost of  </a:t>
              </a:r>
              <a:r>
                <a:rPr lang="en-US" dirty="0" smtClean="0"/>
                <a:t>Goods </a:t>
              </a:r>
              <a:r>
                <a:rPr lang="en-US" dirty="0" smtClean="0"/>
                <a:t>Sold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39006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2099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List of Goods of Sold</a:t>
            </a:r>
            <a:endParaRPr lang="en-MY" dirty="0"/>
          </a:p>
        </p:txBody>
      </p: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627478"/>
              </p:ext>
            </p:extLst>
          </p:nvPr>
        </p:nvGraphicFramePr>
        <p:xfrm>
          <a:off x="467544" y="3889856"/>
          <a:ext cx="7848872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650"/>
                <a:gridCol w="1689614"/>
                <a:gridCol w="1872208"/>
                <a:gridCol w="1584176"/>
                <a:gridCol w="936104"/>
                <a:gridCol w="10801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01/01/2016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CP00001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1,000.00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63233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63233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62544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61854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61854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7824918" y="5001254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107504" y="1844824"/>
            <a:ext cx="8928992" cy="434424"/>
            <a:chOff x="395536" y="1844824"/>
            <a:chExt cx="8484994" cy="434424"/>
          </a:xfrm>
        </p:grpSpPr>
        <p:sp>
          <p:nvSpPr>
            <p:cNvPr id="39" name="Rectangle 3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Sales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Expenses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Report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setup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Transfer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Cost of  </a:t>
              </a:r>
              <a:r>
                <a:rPr lang="en-US" dirty="0" smtClean="0"/>
                <a:t>Goods </a:t>
              </a:r>
              <a:r>
                <a:rPr lang="en-US" dirty="0" smtClean="0"/>
                <a:t>Sold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413407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belanja</a:t>
            </a:r>
            <a:r>
              <a:rPr lang="en-US" sz="2800" dirty="0" smtClean="0"/>
              <a:t> </a:t>
            </a:r>
            <a:r>
              <a:rPr lang="en-US" sz="2800" dirty="0" err="1" smtClean="0"/>
              <a:t>harian</a:t>
            </a:r>
            <a:r>
              <a:rPr lang="en-US" sz="2800" dirty="0" smtClean="0"/>
              <a:t> (General Expenses)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gaji</a:t>
            </a:r>
            <a:r>
              <a:rPr lang="en-US" sz="2800" dirty="0" smtClean="0"/>
              <a:t>/allowance/</a:t>
            </a:r>
            <a:r>
              <a:rPr lang="en-US" sz="2800" dirty="0" err="1" smtClean="0"/>
              <a:t>Upah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pinjaman</a:t>
            </a:r>
            <a:r>
              <a:rPr lang="en-US" sz="2800" dirty="0" smtClean="0"/>
              <a:t> ( </a:t>
            </a:r>
            <a:r>
              <a:rPr lang="en-US" sz="2800" dirty="0" err="1" smtClean="0"/>
              <a:t>Tekun</a:t>
            </a:r>
            <a:r>
              <a:rPr lang="en-US" sz="2800" dirty="0" smtClean="0"/>
              <a:t>/Mara/Bank)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Pembelian</a:t>
            </a:r>
            <a:r>
              <a:rPr lang="en-US" sz="2800" dirty="0" smtClean="0"/>
              <a:t> </a:t>
            </a:r>
            <a:r>
              <a:rPr lang="en-US" sz="2800" dirty="0" err="1" smtClean="0"/>
              <a:t>Aset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386510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3265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Log in Pages</a:t>
            </a:r>
          </a:p>
          <a:p>
            <a:pPr marL="0" indent="0">
              <a:buNone/>
            </a:pPr>
            <a:endParaRPr lang="en-MY" dirty="0"/>
          </a:p>
        </p:txBody>
      </p:sp>
      <p:sp>
        <p:nvSpPr>
          <p:cNvPr id="5" name="TextBox 4"/>
          <p:cNvSpPr txBox="1"/>
          <p:nvPr/>
        </p:nvSpPr>
        <p:spPr>
          <a:xfrm>
            <a:off x="1761957" y="3681203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Username</a:t>
            </a:r>
            <a:endParaRPr lang="en-MY" dirty="0"/>
          </a:p>
        </p:txBody>
      </p:sp>
      <p:sp>
        <p:nvSpPr>
          <p:cNvPr id="6" name="TextBox 5"/>
          <p:cNvSpPr txBox="1"/>
          <p:nvPr/>
        </p:nvSpPr>
        <p:spPr>
          <a:xfrm>
            <a:off x="1761956" y="4524829"/>
            <a:ext cx="1070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Password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1897301" y="2361654"/>
            <a:ext cx="53257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SPSTCORP System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491880" y="3681203"/>
            <a:ext cx="3168352" cy="5398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Rounded Rectangle 8"/>
          <p:cNvSpPr/>
          <p:nvPr/>
        </p:nvSpPr>
        <p:spPr>
          <a:xfrm>
            <a:off x="3491880" y="4439552"/>
            <a:ext cx="3168352" cy="5398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194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1663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List of Expenses</a:t>
            </a:r>
            <a:endParaRPr lang="en-MY" dirty="0"/>
          </a:p>
        </p:txBody>
      </p: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496418"/>
              </p:ext>
            </p:extLst>
          </p:nvPr>
        </p:nvGraphicFramePr>
        <p:xfrm>
          <a:off x="467544" y="3889856"/>
          <a:ext cx="7848871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815"/>
                <a:gridCol w="879636"/>
                <a:gridCol w="1317171"/>
                <a:gridCol w="1781304"/>
                <a:gridCol w="1781304"/>
                <a:gridCol w="723655"/>
                <a:gridCol w="8349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Remarks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99237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99237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98548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97858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97858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8138539" y="4869476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  <p:grpSp>
        <p:nvGrpSpPr>
          <p:cNvPr id="45" name="Group 44"/>
          <p:cNvGrpSpPr/>
          <p:nvPr/>
        </p:nvGrpSpPr>
        <p:grpSpPr>
          <a:xfrm>
            <a:off x="107504" y="1844824"/>
            <a:ext cx="8928992" cy="434424"/>
            <a:chOff x="395536" y="1844824"/>
            <a:chExt cx="8484994" cy="434424"/>
          </a:xfrm>
        </p:grpSpPr>
        <p:sp>
          <p:nvSpPr>
            <p:cNvPr id="46" name="Rectangle 45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Sales</a:t>
              </a:r>
              <a:endParaRPr lang="en-MY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Expenses</a:t>
              </a:r>
              <a:endParaRPr lang="en-MY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Report</a:t>
              </a:r>
              <a:endParaRPr lang="en-MY" dirty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setup</a:t>
              </a:r>
              <a:endParaRPr lang="en-MY" dirty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Transfer</a:t>
              </a:r>
              <a:endParaRPr lang="en-MY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Cost of  </a:t>
              </a:r>
              <a:r>
                <a:rPr lang="en-US" dirty="0" smtClean="0"/>
                <a:t>Goods </a:t>
              </a:r>
              <a:r>
                <a:rPr lang="en-US" dirty="0" smtClean="0"/>
                <a:t>Sold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72631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2123390" y="3296067"/>
            <a:ext cx="1800538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635896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2123390" y="2780928"/>
            <a:ext cx="1800538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5188056" y="2780928"/>
            <a:ext cx="1832216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808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               :   </a:t>
            </a:r>
            <a:r>
              <a:rPr lang="en-US" dirty="0" smtClean="0"/>
              <a:t>04/01/2016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296067"/>
            <a:ext cx="2801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Bank                </a:t>
            </a:r>
            <a:r>
              <a:rPr lang="en-US" dirty="0" smtClean="0"/>
              <a:t>:     </a:t>
            </a:r>
            <a:r>
              <a:rPr lang="en-US" dirty="0" smtClean="0"/>
              <a:t>Petty Cash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74504"/>
              </p:ext>
            </p:extLst>
          </p:nvPr>
        </p:nvGraphicFramePr>
        <p:xfrm>
          <a:off x="564559" y="4271496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92"/>
                <a:gridCol w="2815196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Bil</a:t>
                      </a:r>
                      <a:r>
                        <a:rPr lang="en-US" dirty="0" smtClean="0"/>
                        <a:t> Telephone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Maxis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125.50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Sewa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Tapak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Bulan</a:t>
                      </a:r>
                      <a:r>
                        <a:rPr lang="en-US" dirty="0" smtClean="0"/>
                        <a:t> 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Elektrik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TNB-</a:t>
                      </a:r>
                      <a:r>
                        <a:rPr lang="en-US" dirty="0" err="1" smtClean="0"/>
                        <a:t>Bulan</a:t>
                      </a:r>
                      <a:r>
                        <a:rPr lang="en-US" baseline="0" dirty="0" smtClean="0"/>
                        <a:t> 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125.37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912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500.87</a:t>
            </a:r>
            <a:endParaRPr lang="en-MY" dirty="0"/>
          </a:p>
        </p:txBody>
      </p:sp>
      <p:sp>
        <p:nvSpPr>
          <p:cNvPr id="25" name="TextBox 24"/>
          <p:cNvSpPr txBox="1"/>
          <p:nvPr/>
        </p:nvSpPr>
        <p:spPr>
          <a:xfrm>
            <a:off x="608963" y="3789040"/>
            <a:ext cx="2369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Remarks      :    General 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558177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ounded Rectangle 35"/>
          <p:cNvSpPr/>
          <p:nvPr/>
        </p:nvSpPr>
        <p:spPr>
          <a:xfrm>
            <a:off x="7560953" y="3777209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7" name="Rounded Rectangle 36"/>
          <p:cNvSpPr/>
          <p:nvPr/>
        </p:nvSpPr>
        <p:spPr>
          <a:xfrm>
            <a:off x="8158384" y="3771860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8" name="Rounded Rectangle 37"/>
          <p:cNvSpPr/>
          <p:nvPr/>
        </p:nvSpPr>
        <p:spPr>
          <a:xfrm>
            <a:off x="6941418" y="3783033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sp>
        <p:nvSpPr>
          <p:cNvPr id="39" name="Rectangle 38"/>
          <p:cNvSpPr/>
          <p:nvPr/>
        </p:nvSpPr>
        <p:spPr>
          <a:xfrm>
            <a:off x="8104856" y="4810005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0" name="Rectangle 39"/>
          <p:cNvSpPr/>
          <p:nvPr/>
        </p:nvSpPr>
        <p:spPr>
          <a:xfrm>
            <a:off x="8100392" y="5170045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Rectangle 40"/>
          <p:cNvSpPr/>
          <p:nvPr/>
        </p:nvSpPr>
        <p:spPr>
          <a:xfrm>
            <a:off x="8100392" y="5530085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2" name="Rectangle 41"/>
          <p:cNvSpPr/>
          <p:nvPr/>
        </p:nvSpPr>
        <p:spPr>
          <a:xfrm>
            <a:off x="8100392" y="437795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3" name="Rounded Rectangle 42"/>
          <p:cNvSpPr/>
          <p:nvPr/>
        </p:nvSpPr>
        <p:spPr>
          <a:xfrm>
            <a:off x="7483667" y="6381328"/>
            <a:ext cx="982041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Save</a:t>
            </a:r>
            <a:endParaRPr lang="en-MY" sz="1100" dirty="0"/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en-MY" dirty="0"/>
          </a:p>
        </p:txBody>
      </p:sp>
      <p:grpSp>
        <p:nvGrpSpPr>
          <p:cNvPr id="48" name="Group 47"/>
          <p:cNvGrpSpPr/>
          <p:nvPr/>
        </p:nvGrpSpPr>
        <p:grpSpPr>
          <a:xfrm>
            <a:off x="107504" y="1844824"/>
            <a:ext cx="8928992" cy="434424"/>
            <a:chOff x="395536" y="1844824"/>
            <a:chExt cx="8484994" cy="434424"/>
          </a:xfrm>
        </p:grpSpPr>
        <p:sp>
          <p:nvSpPr>
            <p:cNvPr id="49" name="Rectangle 4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Sales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Expenses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Report</a:t>
              </a:r>
              <a:endParaRPr lang="en-MY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setup</a:t>
              </a:r>
              <a:endParaRPr lang="en-MY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Transfer</a:t>
              </a:r>
              <a:endParaRPr lang="en-MY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Cost of  </a:t>
              </a:r>
              <a:r>
                <a:rPr lang="en-US" dirty="0" smtClean="0"/>
                <a:t>Goods </a:t>
              </a:r>
              <a:r>
                <a:rPr lang="en-US" dirty="0" smtClean="0"/>
                <a:t>Sold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384201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79712" y="260648"/>
            <a:ext cx="4824536" cy="64807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" name="Rounded Rectangle 4"/>
          <p:cNvSpPr/>
          <p:nvPr/>
        </p:nvSpPr>
        <p:spPr>
          <a:xfrm>
            <a:off x="2843808" y="2960948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Rounded Rectangle 5"/>
          <p:cNvSpPr/>
          <p:nvPr/>
        </p:nvSpPr>
        <p:spPr>
          <a:xfrm>
            <a:off x="2841861" y="450912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/>
          <p:cNvSpPr txBox="1"/>
          <p:nvPr/>
        </p:nvSpPr>
        <p:spPr>
          <a:xfrm>
            <a:off x="2810292" y="2384884"/>
            <a:ext cx="1257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Description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2845112" y="3969060"/>
            <a:ext cx="9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Amount</a:t>
            </a:r>
            <a:endParaRPr lang="en-MY" dirty="0"/>
          </a:p>
        </p:txBody>
      </p:sp>
      <p:sp>
        <p:nvSpPr>
          <p:cNvPr id="10" name="Rounded Rectangle 9"/>
          <p:cNvSpPr/>
          <p:nvPr/>
        </p:nvSpPr>
        <p:spPr>
          <a:xfrm>
            <a:off x="3823883" y="5733256"/>
            <a:ext cx="1374224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Add &amp; update</a:t>
            </a:r>
            <a:endParaRPr lang="en-MY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551438" y="502996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Expenses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2845112" y="162880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4" name="TextBox 13"/>
          <p:cNvSpPr txBox="1"/>
          <p:nvPr/>
        </p:nvSpPr>
        <p:spPr>
          <a:xfrm>
            <a:off x="2771800" y="1052736"/>
            <a:ext cx="1791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 of Expenses</a:t>
            </a:r>
            <a:endParaRPr lang="en-MY" dirty="0"/>
          </a:p>
        </p:txBody>
      </p:sp>
      <p:sp>
        <p:nvSpPr>
          <p:cNvPr id="15" name="Isosceles Triangle 14"/>
          <p:cNvSpPr/>
          <p:nvPr/>
        </p:nvSpPr>
        <p:spPr>
          <a:xfrm rot="10800000">
            <a:off x="5364088" y="1762186"/>
            <a:ext cx="432048" cy="37066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0504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JL_Perbelanjaan</a:t>
            </a:r>
            <a:r>
              <a:rPr lang="en-US" dirty="0" smtClean="0"/>
              <a:t>/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50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              : </a:t>
            </a:r>
            <a:r>
              <a:rPr lang="en-US" dirty="0" smtClean="0"/>
              <a:t>04/01/2016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708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Description :  </a:t>
            </a:r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500.87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666270"/>
              </p:ext>
            </p:extLst>
          </p:nvPr>
        </p:nvGraphicFramePr>
        <p:xfrm>
          <a:off x="539552" y="4149080"/>
          <a:ext cx="8183906" cy="2355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Maxis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125.50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8100-000-00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Bil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Telehpone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Maxis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125.50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Bulan</a:t>
                      </a:r>
                      <a:r>
                        <a:rPr lang="en-US" sz="1400" dirty="0" smtClean="0"/>
                        <a:t> 5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250.00</a:t>
                      </a:r>
                      <a:endParaRPr lang="en-MY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8200-000-00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Sewa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Tapak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Bulan</a:t>
                      </a:r>
                      <a:r>
                        <a:rPr lang="en-US" sz="1400" dirty="0" smtClean="0"/>
                        <a:t> 5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250.00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3097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TNB-</a:t>
                      </a:r>
                      <a:r>
                        <a:rPr lang="en-US" sz="1400" dirty="0" err="1" smtClean="0"/>
                        <a:t>Bulan</a:t>
                      </a:r>
                      <a:r>
                        <a:rPr lang="en-US" sz="1400" baseline="0" dirty="0" smtClean="0"/>
                        <a:t> 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125.37</a:t>
                      </a:r>
                      <a:endParaRPr lang="en-MY" sz="14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8300-000-00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Bil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Elektrik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TNB-</a:t>
                      </a:r>
                      <a:r>
                        <a:rPr lang="en-US" sz="1400" dirty="0" err="1" smtClean="0"/>
                        <a:t>Bulan</a:t>
                      </a:r>
                      <a:r>
                        <a:rPr lang="en-US" sz="1400" baseline="0" dirty="0" smtClean="0"/>
                        <a:t> 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125.37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221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500.87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614483" y="2596262"/>
            <a:ext cx="3179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AP201602010002</a:t>
            </a:r>
            <a:endParaRPr lang="en-MY" dirty="0"/>
          </a:p>
        </p:txBody>
      </p:sp>
      <p:grpSp>
        <p:nvGrpSpPr>
          <p:cNvPr id="38" name="Group 37"/>
          <p:cNvGrpSpPr/>
          <p:nvPr/>
        </p:nvGrpSpPr>
        <p:grpSpPr>
          <a:xfrm>
            <a:off x="107504" y="1844824"/>
            <a:ext cx="8928992" cy="434424"/>
            <a:chOff x="395536" y="1844824"/>
            <a:chExt cx="8484994" cy="434424"/>
          </a:xfrm>
        </p:grpSpPr>
        <p:sp>
          <p:nvSpPr>
            <p:cNvPr id="39" name="Rectangle 3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Sales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Expenses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Report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setup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Transfer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Cost of  </a:t>
              </a:r>
              <a:r>
                <a:rPr lang="en-US" dirty="0" smtClean="0"/>
                <a:t>Goods </a:t>
              </a:r>
              <a:r>
                <a:rPr lang="en-US" dirty="0" smtClean="0"/>
                <a:t>Sold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95203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1663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List of Expenses</a:t>
            </a:r>
            <a:endParaRPr lang="en-MY" dirty="0"/>
          </a:p>
        </p:txBody>
      </p: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126474"/>
              </p:ext>
            </p:extLst>
          </p:nvPr>
        </p:nvGraphicFramePr>
        <p:xfrm>
          <a:off x="467544" y="3889856"/>
          <a:ext cx="7848871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815"/>
                <a:gridCol w="879636"/>
                <a:gridCol w="1317171"/>
                <a:gridCol w="1781304"/>
                <a:gridCol w="1781304"/>
                <a:gridCol w="723655"/>
                <a:gridCol w="8349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Remarks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99237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99237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98548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97858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97858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8138539" y="4869476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  <p:grpSp>
        <p:nvGrpSpPr>
          <p:cNvPr id="45" name="Group 44"/>
          <p:cNvGrpSpPr/>
          <p:nvPr/>
        </p:nvGrpSpPr>
        <p:grpSpPr>
          <a:xfrm>
            <a:off x="107504" y="1844824"/>
            <a:ext cx="8928992" cy="434424"/>
            <a:chOff x="395536" y="1844824"/>
            <a:chExt cx="8484994" cy="434424"/>
          </a:xfrm>
        </p:grpSpPr>
        <p:sp>
          <p:nvSpPr>
            <p:cNvPr id="46" name="Rectangle 45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Sales</a:t>
              </a:r>
              <a:endParaRPr lang="en-MY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Expenses</a:t>
              </a:r>
              <a:endParaRPr lang="en-MY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Report</a:t>
              </a:r>
              <a:endParaRPr lang="en-MY" dirty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setup</a:t>
              </a:r>
              <a:endParaRPr lang="en-MY" dirty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Transfer</a:t>
              </a:r>
              <a:endParaRPr lang="en-MY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Cost of  </a:t>
              </a:r>
              <a:r>
                <a:rPr lang="en-US" dirty="0" smtClean="0"/>
                <a:t>Goods </a:t>
              </a:r>
              <a:r>
                <a:rPr lang="en-US" dirty="0" smtClean="0"/>
                <a:t>Sold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98688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/</a:t>
            </a:r>
            <a:r>
              <a:rPr lang="en-US" dirty="0" err="1" smtClean="0"/>
              <a:t>Pinjaman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437439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Pinjaman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1249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List of Loan</a:t>
            </a:r>
            <a:endParaRPr lang="en-MY" dirty="0"/>
          </a:p>
        </p:txBody>
      </p: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295869"/>
              </p:ext>
            </p:extLst>
          </p:nvPr>
        </p:nvGraphicFramePr>
        <p:xfrm>
          <a:off x="467544" y="3889856"/>
          <a:ext cx="7848871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815"/>
                <a:gridCol w="879636"/>
                <a:gridCol w="1317171"/>
                <a:gridCol w="1781304"/>
                <a:gridCol w="1781304"/>
                <a:gridCol w="723655"/>
                <a:gridCol w="8349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Remarks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99237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99237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98548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97858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97858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8138539" y="4869476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  <p:grpSp>
        <p:nvGrpSpPr>
          <p:cNvPr id="46" name="Group 45"/>
          <p:cNvGrpSpPr/>
          <p:nvPr/>
        </p:nvGrpSpPr>
        <p:grpSpPr>
          <a:xfrm>
            <a:off x="107504" y="1844824"/>
            <a:ext cx="8928992" cy="434424"/>
            <a:chOff x="395536" y="1844824"/>
            <a:chExt cx="8484994" cy="434424"/>
          </a:xfrm>
        </p:grpSpPr>
        <p:sp>
          <p:nvSpPr>
            <p:cNvPr id="69" name="Rectangle 6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Sales</a:t>
              </a:r>
              <a:endParaRPr lang="en-MY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Expenses</a:t>
              </a:r>
              <a:endParaRPr lang="en-MY" dirty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Report</a:t>
              </a:r>
              <a:endParaRPr lang="en-MY" dirty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setup</a:t>
              </a:r>
              <a:endParaRPr lang="en-MY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Transfer</a:t>
              </a:r>
              <a:endParaRPr lang="en-MY" dirty="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Cost of  </a:t>
              </a:r>
              <a:r>
                <a:rPr lang="en-US" dirty="0" smtClean="0"/>
                <a:t>Goods </a:t>
              </a:r>
              <a:r>
                <a:rPr lang="en-US" dirty="0" smtClean="0"/>
                <a:t>Sold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39141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/</a:t>
            </a:r>
            <a:r>
              <a:rPr lang="en-US" dirty="0" err="1" smtClean="0"/>
              <a:t>Pinjaman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50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              : </a:t>
            </a:r>
            <a:r>
              <a:rPr lang="en-US" dirty="0" smtClean="0"/>
              <a:t>08/01/2016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Bank                </a:t>
            </a:r>
            <a:r>
              <a:rPr lang="en-US" dirty="0" smtClean="0"/>
              <a:t>: </a:t>
            </a:r>
            <a:r>
              <a:rPr lang="en-US" dirty="0" smtClean="0"/>
              <a:t>Bank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056542"/>
              </p:ext>
            </p:extLst>
          </p:nvPr>
        </p:nvGraphicFramePr>
        <p:xfrm>
          <a:off x="564559" y="4114627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92"/>
                <a:gridCol w="2815196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Type of Expenses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Description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Pinjaman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Tekun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Bulan</a:t>
                      </a:r>
                      <a:r>
                        <a:rPr lang="en-US" dirty="0" smtClean="0"/>
                        <a:t> Dec/15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300.00</a:t>
            </a:r>
            <a:endParaRPr lang="en-MY" dirty="0"/>
          </a:p>
        </p:txBody>
      </p:sp>
      <p:sp>
        <p:nvSpPr>
          <p:cNvPr id="25" name="TextBox 24"/>
          <p:cNvSpPr txBox="1"/>
          <p:nvPr/>
        </p:nvSpPr>
        <p:spPr>
          <a:xfrm>
            <a:off x="686582" y="3701523"/>
            <a:ext cx="1972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Remarks      : </a:t>
            </a:r>
            <a:r>
              <a:rPr lang="en-US" dirty="0" err="1" smtClean="0"/>
              <a:t>Tekun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2" name="Rounded Rectangle 41"/>
          <p:cNvSpPr/>
          <p:nvPr/>
        </p:nvSpPr>
        <p:spPr>
          <a:xfrm>
            <a:off x="7560953" y="3777209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43" name="Rounded Rectangle 42"/>
          <p:cNvSpPr/>
          <p:nvPr/>
        </p:nvSpPr>
        <p:spPr>
          <a:xfrm>
            <a:off x="8158384" y="3771860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44" name="Rounded Rectangle 43"/>
          <p:cNvSpPr/>
          <p:nvPr/>
        </p:nvSpPr>
        <p:spPr>
          <a:xfrm>
            <a:off x="6941418" y="3783033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sp>
        <p:nvSpPr>
          <p:cNvPr id="46" name="Rectangle 45"/>
          <p:cNvSpPr/>
          <p:nvPr/>
        </p:nvSpPr>
        <p:spPr>
          <a:xfrm>
            <a:off x="8060100" y="465313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7" name="Rectangle 46"/>
          <p:cNvSpPr/>
          <p:nvPr/>
        </p:nvSpPr>
        <p:spPr>
          <a:xfrm>
            <a:off x="8060100" y="5061653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8" name="Rectangle 47"/>
          <p:cNvSpPr/>
          <p:nvPr/>
        </p:nvSpPr>
        <p:spPr>
          <a:xfrm>
            <a:off x="8065436" y="422620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9" name="Rounded Rectangle 48"/>
          <p:cNvSpPr/>
          <p:nvPr/>
        </p:nvSpPr>
        <p:spPr>
          <a:xfrm>
            <a:off x="7483667" y="6381328"/>
            <a:ext cx="982041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Save</a:t>
            </a:r>
            <a:endParaRPr lang="en-MY" sz="1100" dirty="0"/>
          </a:p>
        </p:txBody>
      </p:sp>
      <p:sp>
        <p:nvSpPr>
          <p:cNvPr id="50" name="Rectangle 49"/>
          <p:cNvSpPr/>
          <p:nvPr/>
        </p:nvSpPr>
        <p:spPr>
          <a:xfrm>
            <a:off x="8028384" y="537321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52" name="Group 51"/>
          <p:cNvGrpSpPr/>
          <p:nvPr/>
        </p:nvGrpSpPr>
        <p:grpSpPr>
          <a:xfrm>
            <a:off x="107504" y="1844824"/>
            <a:ext cx="8928992" cy="434424"/>
            <a:chOff x="395536" y="1844824"/>
            <a:chExt cx="8484994" cy="434424"/>
          </a:xfrm>
        </p:grpSpPr>
        <p:sp>
          <p:nvSpPr>
            <p:cNvPr id="53" name="Rectangle 52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Sales</a:t>
              </a:r>
              <a:endParaRPr lang="en-MY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Expenses</a:t>
              </a:r>
              <a:endParaRPr lang="en-MY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Report</a:t>
              </a:r>
              <a:endParaRPr lang="en-MY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setup</a:t>
              </a:r>
              <a:endParaRPr lang="en-MY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Transfer</a:t>
              </a:r>
              <a:endParaRPr lang="en-MY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Cost of  </a:t>
              </a:r>
              <a:r>
                <a:rPr lang="en-US" dirty="0" smtClean="0"/>
                <a:t>Goods </a:t>
              </a:r>
              <a:r>
                <a:rPr lang="en-US" dirty="0" smtClean="0"/>
                <a:t>Sold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74053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79712" y="260648"/>
            <a:ext cx="4824536" cy="6480720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" name="Rounded Rectangle 4"/>
          <p:cNvSpPr/>
          <p:nvPr/>
        </p:nvSpPr>
        <p:spPr>
          <a:xfrm>
            <a:off x="2843808" y="2960948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Rounded Rectangle 5"/>
          <p:cNvSpPr/>
          <p:nvPr/>
        </p:nvSpPr>
        <p:spPr>
          <a:xfrm>
            <a:off x="2841861" y="450912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/>
          <p:cNvSpPr txBox="1"/>
          <p:nvPr/>
        </p:nvSpPr>
        <p:spPr>
          <a:xfrm>
            <a:off x="2810292" y="2384884"/>
            <a:ext cx="1257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Description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2845112" y="3969060"/>
            <a:ext cx="9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Amount</a:t>
            </a:r>
            <a:endParaRPr lang="en-MY" dirty="0"/>
          </a:p>
        </p:txBody>
      </p:sp>
      <p:sp>
        <p:nvSpPr>
          <p:cNvPr id="10" name="Rounded Rectangle 9"/>
          <p:cNvSpPr/>
          <p:nvPr/>
        </p:nvSpPr>
        <p:spPr>
          <a:xfrm>
            <a:off x="3823883" y="5733256"/>
            <a:ext cx="1374224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Add &amp; update</a:t>
            </a:r>
            <a:endParaRPr lang="en-MY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983576" y="502996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Loan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2845112" y="1628800"/>
            <a:ext cx="30963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4" name="TextBox 13"/>
          <p:cNvSpPr txBox="1"/>
          <p:nvPr/>
        </p:nvSpPr>
        <p:spPr>
          <a:xfrm>
            <a:off x="2771800" y="1052736"/>
            <a:ext cx="1378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 of Loan</a:t>
            </a:r>
            <a:endParaRPr lang="en-MY" dirty="0"/>
          </a:p>
        </p:txBody>
      </p:sp>
      <p:sp>
        <p:nvSpPr>
          <p:cNvPr id="15" name="Isosceles Triangle 14"/>
          <p:cNvSpPr/>
          <p:nvPr/>
        </p:nvSpPr>
        <p:spPr>
          <a:xfrm rot="10800000">
            <a:off x="5364088" y="1762186"/>
            <a:ext cx="432048" cy="37066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9615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Pinjaman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1249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List of Loan</a:t>
            </a:r>
            <a:endParaRPr lang="en-MY" dirty="0"/>
          </a:p>
        </p:txBody>
      </p: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335887"/>
              </p:ext>
            </p:extLst>
          </p:nvPr>
        </p:nvGraphicFramePr>
        <p:xfrm>
          <a:off x="467544" y="3889856"/>
          <a:ext cx="7848871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815"/>
                <a:gridCol w="879636"/>
                <a:gridCol w="1317171"/>
                <a:gridCol w="1781304"/>
                <a:gridCol w="1781304"/>
                <a:gridCol w="723655"/>
                <a:gridCol w="8349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Remarks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99237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99237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98548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97858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97858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8138539" y="4869476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107504" y="1844824"/>
            <a:ext cx="8928992" cy="434424"/>
            <a:chOff x="395536" y="1844824"/>
            <a:chExt cx="8484994" cy="434424"/>
          </a:xfrm>
        </p:grpSpPr>
        <p:sp>
          <p:nvSpPr>
            <p:cNvPr id="39" name="Rectangle 3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Sales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Expenses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Report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setup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Transfer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Cost of  </a:t>
              </a:r>
              <a:r>
                <a:rPr lang="en-US" dirty="0" smtClean="0"/>
                <a:t>Goods </a:t>
              </a:r>
              <a:r>
                <a:rPr lang="en-US" dirty="0" smtClean="0"/>
                <a:t>Sold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36084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1700808"/>
            <a:ext cx="29523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Company name</a:t>
            </a:r>
          </a:p>
          <a:p>
            <a:r>
              <a:rPr lang="en-US" dirty="0" smtClean="0"/>
              <a:t>Address :</a:t>
            </a:r>
          </a:p>
          <a:p>
            <a:r>
              <a:rPr lang="en-US" dirty="0" smtClean="0"/>
              <a:t>Phone No :</a:t>
            </a:r>
          </a:p>
          <a:p>
            <a:r>
              <a:rPr lang="en-US" dirty="0" smtClean="0"/>
              <a:t>Person contact :</a:t>
            </a:r>
          </a:p>
          <a:p>
            <a:r>
              <a:rPr lang="en-US" dirty="0" smtClean="0"/>
              <a:t>Email :</a:t>
            </a:r>
          </a:p>
          <a:p>
            <a:r>
              <a:rPr lang="en-US" dirty="0" smtClean="0"/>
              <a:t>Upload Logo :</a:t>
            </a:r>
          </a:p>
          <a:p>
            <a:r>
              <a:rPr lang="en-US" dirty="0" smtClean="0"/>
              <a:t>Type of Business :</a:t>
            </a:r>
            <a:endParaRPr lang="en-MY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Company setup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6910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Pembelian</a:t>
            </a:r>
            <a:r>
              <a:rPr lang="en-US" dirty="0" smtClean="0"/>
              <a:t> Asset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598362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 / </a:t>
            </a:r>
            <a:r>
              <a:rPr lang="en-US" dirty="0" err="1" smtClean="0"/>
              <a:t>Pembelian</a:t>
            </a:r>
            <a:r>
              <a:rPr lang="en-US" dirty="0" smtClean="0"/>
              <a:t> Asset</a:t>
            </a:r>
            <a:endParaRPr lang="en-MY" dirty="0"/>
          </a:p>
        </p:txBody>
      </p:sp>
      <p:sp>
        <p:nvSpPr>
          <p:cNvPr id="37" name="TextBox 36"/>
          <p:cNvSpPr txBox="1"/>
          <p:nvPr/>
        </p:nvSpPr>
        <p:spPr>
          <a:xfrm>
            <a:off x="611560" y="2492896"/>
            <a:ext cx="1301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List of Asset</a:t>
            </a:r>
            <a:endParaRPr lang="en-MY" dirty="0"/>
          </a:p>
        </p:txBody>
      </p:sp>
      <p:sp>
        <p:nvSpPr>
          <p:cNvPr id="31" name="Rounded Rectangle 30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32" name="Rounded Rectangle 31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3" name="Rounded Rectangle 32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357146"/>
              </p:ext>
            </p:extLst>
          </p:nvPr>
        </p:nvGraphicFramePr>
        <p:xfrm>
          <a:off x="467544" y="3889856"/>
          <a:ext cx="7848871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815"/>
                <a:gridCol w="879636"/>
                <a:gridCol w="1317171"/>
                <a:gridCol w="1781304"/>
                <a:gridCol w="1781304"/>
                <a:gridCol w="723655"/>
                <a:gridCol w="8349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Remarks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ectangle 51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Rectangle 52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Rectangle 53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5" name="Rectangle 54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6" name="Rounded Rectangle 55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58" name="Isosceles Triangle 57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Rounded Rectangle 58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61" name="Isosceles Triangle 60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2" name="Action Button: Home 61">
            <a:hlinkClick r:id="" action="ppaction://hlinkshowjump?jump=firstslide" highlightClick="1"/>
          </p:cNvPr>
          <p:cNvSpPr/>
          <p:nvPr/>
        </p:nvSpPr>
        <p:spPr>
          <a:xfrm>
            <a:off x="699237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3" name="Action Button: Home 62">
            <a:hlinkClick r:id="" action="ppaction://hlinkshowjump?jump=firstslide" highlightClick="1"/>
          </p:cNvPr>
          <p:cNvSpPr/>
          <p:nvPr/>
        </p:nvSpPr>
        <p:spPr>
          <a:xfrm>
            <a:off x="699237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4" name="Action Button: Home 63">
            <a:hlinkClick r:id="" action="ppaction://hlinkshowjump?jump=firstslide" highlightClick="1"/>
          </p:cNvPr>
          <p:cNvSpPr/>
          <p:nvPr/>
        </p:nvSpPr>
        <p:spPr>
          <a:xfrm>
            <a:off x="698548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5" name="Action Button: Home 64">
            <a:hlinkClick r:id="" action="ppaction://hlinkshowjump?jump=firstslide" highlightClick="1"/>
          </p:cNvPr>
          <p:cNvSpPr/>
          <p:nvPr/>
        </p:nvSpPr>
        <p:spPr>
          <a:xfrm>
            <a:off x="697858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6" name="Action Button: Home 65">
            <a:hlinkClick r:id="" action="ppaction://hlinkshowjump?jump=firstslide" highlightClick="1"/>
          </p:cNvPr>
          <p:cNvSpPr/>
          <p:nvPr/>
        </p:nvSpPr>
        <p:spPr>
          <a:xfrm>
            <a:off x="697858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7" name="Line Callout 1 66"/>
          <p:cNvSpPr/>
          <p:nvPr/>
        </p:nvSpPr>
        <p:spPr>
          <a:xfrm>
            <a:off x="8138539" y="4869476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68" name="Rounded Rectangle 67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107504" y="1844824"/>
            <a:ext cx="8928992" cy="434424"/>
            <a:chOff x="395536" y="1844824"/>
            <a:chExt cx="8484994" cy="434424"/>
          </a:xfrm>
        </p:grpSpPr>
        <p:sp>
          <p:nvSpPr>
            <p:cNvPr id="39" name="Rectangle 3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Sales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Expenses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Report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setup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Transfer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Cost of  </a:t>
              </a:r>
              <a:r>
                <a:rPr lang="en-US" dirty="0" smtClean="0"/>
                <a:t>Goods </a:t>
              </a:r>
              <a:r>
                <a:rPr lang="en-US" dirty="0" smtClean="0"/>
                <a:t>Sold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322760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5202289" y="327981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8" name="Rounded Rectangle 27"/>
          <p:cNvSpPr/>
          <p:nvPr/>
        </p:nvSpPr>
        <p:spPr>
          <a:xfrm>
            <a:off x="2037345" y="3296067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Isosceles Triangle 28"/>
          <p:cNvSpPr/>
          <p:nvPr/>
        </p:nvSpPr>
        <p:spPr>
          <a:xfrm rot="10800000">
            <a:off x="3472132" y="337272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r>
              <a:rPr lang="en-US" dirty="0" smtClean="0"/>
              <a:t>/</a:t>
            </a:r>
            <a:r>
              <a:rPr lang="en-US" dirty="0" err="1" smtClean="0"/>
              <a:t>Pembelian</a:t>
            </a:r>
            <a:r>
              <a:rPr lang="en-US" dirty="0" smtClean="0"/>
              <a:t> Asset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10/01/2016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296067"/>
            <a:ext cx="203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Bayaran</a:t>
            </a:r>
            <a:r>
              <a:rPr lang="en-US" dirty="0" smtClean="0"/>
              <a:t> : Bank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851920" y="3296067"/>
            <a:ext cx="2232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INV 455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974741"/>
              </p:ext>
            </p:extLst>
          </p:nvPr>
        </p:nvGraphicFramePr>
        <p:xfrm>
          <a:off x="564559" y="4114627"/>
          <a:ext cx="8039889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592"/>
                <a:gridCol w="2815196"/>
                <a:gridCol w="1618005"/>
                <a:gridCol w="864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Belanja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Butiran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Kelengkapan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Kedai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Payung,Khemah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Kelengkapan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Kedai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Signboard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Kelengkapan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Kedai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Rak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920532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3" name="Rounded Rectangle 12"/>
          <p:cNvSpPr/>
          <p:nvPr/>
        </p:nvSpPr>
        <p:spPr>
          <a:xfrm>
            <a:off x="639101" y="5764614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2987824" y="46531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2987823" y="5025649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Isosceles Triangle 16"/>
          <p:cNvSpPr/>
          <p:nvPr/>
        </p:nvSpPr>
        <p:spPr>
          <a:xfrm rot="10800000">
            <a:off x="2987824" y="537321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920532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  <a:r>
              <a:rPr lang="en-US" dirty="0" smtClean="0"/>
              <a:t>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08963" y="3665399"/>
            <a:ext cx="2765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Penerima</a:t>
            </a:r>
            <a:r>
              <a:rPr lang="en-US" dirty="0" smtClean="0"/>
              <a:t>      : Tan Furniture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36" name="TextBox 35"/>
          <p:cNvSpPr txBox="1"/>
          <p:nvPr/>
        </p:nvSpPr>
        <p:spPr>
          <a:xfrm>
            <a:off x="4730550" y="5651956"/>
            <a:ext cx="2220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Rounding Adjustment</a:t>
            </a:r>
            <a:endParaRPr lang="en-MY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8" name="Rectangle 3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409683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Perbelanjaan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308552"/>
              </p:ext>
            </p:extLst>
          </p:nvPr>
        </p:nvGraphicFramePr>
        <p:xfrm>
          <a:off x="467544" y="3407400"/>
          <a:ext cx="835292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Penerima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Cara </a:t>
                      </a:r>
                      <a:r>
                        <a:rPr lang="en-US" dirty="0" err="1" smtClean="0"/>
                        <a:t>Bayaran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04/01/2016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CP00002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General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500.87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06/01/2016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CP00003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Gaji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3,700.00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08/01/2016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CP00004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Tekun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300.00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10/01/2016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CP00004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INV445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Tan Furniture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611387" y="352324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611387" y="398346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606923" y="434350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606923" y="470354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611560" y="63093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6948264" y="6464750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28" name="Rounded Rectangle 27"/>
          <p:cNvSpPr/>
          <p:nvPr/>
        </p:nvSpPr>
        <p:spPr>
          <a:xfrm>
            <a:off x="789221" y="6454737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5076056" y="648469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30" name="Rounded Rectangle 29"/>
          <p:cNvSpPr/>
          <p:nvPr/>
        </p:nvSpPr>
        <p:spPr>
          <a:xfrm>
            <a:off x="4093060" y="6468544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606923" y="2897757"/>
            <a:ext cx="2450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: 01/01/2016</a:t>
            </a:r>
            <a:endParaRPr lang="en-MY" dirty="0"/>
          </a:p>
        </p:txBody>
      </p:sp>
      <p:sp>
        <p:nvSpPr>
          <p:cNvPr id="18" name="TextBox 17"/>
          <p:cNvSpPr txBox="1"/>
          <p:nvPr/>
        </p:nvSpPr>
        <p:spPr>
          <a:xfrm>
            <a:off x="4093060" y="2915652"/>
            <a:ext cx="2176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: 31/01/2016</a:t>
            </a:r>
            <a:endParaRPr lang="en-MY" dirty="0"/>
          </a:p>
        </p:txBody>
      </p:sp>
      <p:sp>
        <p:nvSpPr>
          <p:cNvPr id="34" name="Rectangle 33"/>
          <p:cNvSpPr/>
          <p:nvPr/>
        </p:nvSpPr>
        <p:spPr>
          <a:xfrm>
            <a:off x="611387" y="508518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TextBox 35"/>
          <p:cNvSpPr txBox="1"/>
          <p:nvPr/>
        </p:nvSpPr>
        <p:spPr>
          <a:xfrm>
            <a:off x="543172" y="2492896"/>
            <a:ext cx="2264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Pembelanjaan</a:t>
            </a:r>
            <a:endParaRPr lang="en-MY" dirty="0"/>
          </a:p>
        </p:txBody>
      </p:sp>
      <p:grpSp>
        <p:nvGrpSpPr>
          <p:cNvPr id="37" name="Group 3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8" name="Rectangle 3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46269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petty Cash </a:t>
            </a:r>
            <a:r>
              <a:rPr lang="en-US" sz="2800" dirty="0" err="1" smtClean="0"/>
              <a:t>ke</a:t>
            </a:r>
            <a:r>
              <a:rPr lang="en-US" sz="2800" dirty="0" smtClean="0"/>
              <a:t> Bank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Bank </a:t>
            </a:r>
            <a:r>
              <a:rPr lang="en-US" sz="2800" dirty="0" err="1" smtClean="0"/>
              <a:t>ke</a:t>
            </a:r>
            <a:r>
              <a:rPr lang="en-US" sz="2800" dirty="0" smtClean="0"/>
              <a:t> Petty Cash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bank </a:t>
            </a:r>
            <a:r>
              <a:rPr lang="en-US" sz="2800" dirty="0" err="1" smtClean="0"/>
              <a:t>ke</a:t>
            </a:r>
            <a:r>
              <a:rPr lang="en-US" sz="2800" dirty="0" smtClean="0"/>
              <a:t> bank lain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lain-lain </a:t>
            </a:r>
            <a:r>
              <a:rPr lang="en-US" sz="2800" dirty="0" err="1" smtClean="0"/>
              <a:t>ke</a:t>
            </a:r>
            <a:r>
              <a:rPr lang="en-US" sz="2800" dirty="0" smtClean="0"/>
              <a:t> Petty cash/Bank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Petty cash/Bank </a:t>
            </a:r>
            <a:r>
              <a:rPr lang="en-US" sz="2800" dirty="0" err="1" smtClean="0"/>
              <a:t>ke</a:t>
            </a:r>
            <a:r>
              <a:rPr lang="en-US" sz="2800" dirty="0" smtClean="0"/>
              <a:t> lain-lain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78285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611560" y="63906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6948264" y="652534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16" name="Rounded Rectangle 15"/>
          <p:cNvSpPr/>
          <p:nvPr/>
        </p:nvSpPr>
        <p:spPr>
          <a:xfrm>
            <a:off x="789221" y="6515331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17" name="Rounded Rectangle 16"/>
          <p:cNvSpPr/>
          <p:nvPr/>
        </p:nvSpPr>
        <p:spPr>
          <a:xfrm>
            <a:off x="5076056" y="6545288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18" name="Rounded Rectangle 17"/>
          <p:cNvSpPr/>
          <p:nvPr/>
        </p:nvSpPr>
        <p:spPr>
          <a:xfrm>
            <a:off x="4093060" y="6529138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934046"/>
              </p:ext>
            </p:extLst>
          </p:nvPr>
        </p:nvGraphicFramePr>
        <p:xfrm>
          <a:off x="406989" y="3141017"/>
          <a:ext cx="8352928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296144"/>
                <a:gridCol w="1135469"/>
                <a:gridCol w="1384811"/>
                <a:gridCol w="1656184"/>
                <a:gridCol w="1512168"/>
                <a:gridCol w="1008112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No.Rujukan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550832" y="325685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550832" y="371708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546368" y="407712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546368" y="443716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550832" y="481880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ectangle 24"/>
          <p:cNvSpPr/>
          <p:nvPr/>
        </p:nvSpPr>
        <p:spPr>
          <a:xfrm>
            <a:off x="546368" y="5178841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TextBox 2"/>
          <p:cNvSpPr txBox="1"/>
          <p:nvPr/>
        </p:nvSpPr>
        <p:spPr>
          <a:xfrm>
            <a:off x="395536" y="2539401"/>
            <a:ext cx="2105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Pemindahan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72631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7171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147742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3,000.00</a:t>
            </a:r>
            <a:endParaRPr lang="en-MY" dirty="0"/>
          </a:p>
        </p:txBody>
      </p:sp>
      <p:sp>
        <p:nvSpPr>
          <p:cNvPr id="25" name="TextBox 24"/>
          <p:cNvSpPr txBox="1"/>
          <p:nvPr/>
        </p:nvSpPr>
        <p:spPr>
          <a:xfrm>
            <a:off x="715468" y="5498648"/>
            <a:ext cx="4226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Bank</a:t>
            </a:r>
            <a:endParaRPr lang="en-MY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10/01/2016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47" name="Group 4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48" name="Rectangle 4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34" name="Rounded Rectangle 33"/>
          <p:cNvSpPr/>
          <p:nvPr/>
        </p:nvSpPr>
        <p:spPr>
          <a:xfrm>
            <a:off x="7335338" y="3900197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6" name="Rounded Rectangle 35"/>
          <p:cNvSpPr/>
          <p:nvPr/>
        </p:nvSpPr>
        <p:spPr>
          <a:xfrm>
            <a:off x="7483667" y="6381328"/>
            <a:ext cx="982041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Save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9215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JL_Pemindahan</a:t>
            </a:r>
            <a:r>
              <a:rPr lang="en-US" dirty="0" smtClean="0"/>
              <a:t>(S1)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10/01/2016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794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3,000.00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614500"/>
              </p:ext>
            </p:extLst>
          </p:nvPr>
        </p:nvGraphicFramePr>
        <p:xfrm>
          <a:off x="539552" y="4149080"/>
          <a:ext cx="8183906" cy="1131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hasil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jualan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3,000.00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hasil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jualan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3,000.00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39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3,000.00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614483" y="2596262"/>
            <a:ext cx="3164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TR201602010001</a:t>
            </a:r>
            <a:endParaRPr lang="en-MY" dirty="0"/>
          </a:p>
        </p:txBody>
      </p:sp>
      <p:grpSp>
        <p:nvGrpSpPr>
          <p:cNvPr id="19" name="Group 18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0" name="Rectangle 19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61294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(S2)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6666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299140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5468" y="5498648"/>
            <a:ext cx="4545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Bank </a:t>
            </a:r>
            <a:r>
              <a:rPr lang="en-US" dirty="0" err="1" smtClean="0"/>
              <a:t>ke</a:t>
            </a:r>
            <a:r>
              <a:rPr lang="en-US" dirty="0" smtClean="0"/>
              <a:t> Petty cash</a:t>
            </a:r>
            <a:endParaRPr lang="en-MY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15/01/2016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6" name="Group 3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7" name="Rectangle 3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377085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5320877" y="2596262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Rounded Rectangle 29"/>
          <p:cNvSpPr/>
          <p:nvPr/>
        </p:nvSpPr>
        <p:spPr>
          <a:xfrm>
            <a:off x="5364088" y="3112553"/>
            <a:ext cx="100811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Rounded Rectangle 25"/>
          <p:cNvSpPr/>
          <p:nvPr/>
        </p:nvSpPr>
        <p:spPr>
          <a:xfrm>
            <a:off x="1998668" y="3644311"/>
            <a:ext cx="1656522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JL_Pemindahan</a:t>
            </a:r>
            <a:r>
              <a:rPr lang="en-US" dirty="0" smtClean="0"/>
              <a:t>(S2)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611559" y="3644311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15/01/2016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111401"/>
            <a:ext cx="2794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  :  </a:t>
            </a:r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4013719" y="3128809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Credit :   1,000.00	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880189"/>
              </p:ext>
            </p:extLst>
          </p:nvPr>
        </p:nvGraphicFramePr>
        <p:xfrm>
          <a:off x="539552" y="4149080"/>
          <a:ext cx="8183906" cy="1131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33"/>
                <a:gridCol w="3168352"/>
                <a:gridCol w="1512168"/>
                <a:gridCol w="13681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Account Number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Butiran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(Debit)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Amount</a:t>
                      </a:r>
                    </a:p>
                    <a:p>
                      <a:pPr algn="ctr"/>
                      <a:r>
                        <a:rPr lang="en-US" sz="1400" dirty="0" smtClean="0"/>
                        <a:t>(Credit)</a:t>
                      </a:r>
                      <a:endParaRPr lang="en-MY" sz="1400" dirty="0"/>
                    </a:p>
                  </a:txBody>
                  <a:tcPr/>
                </a:tc>
              </a:tr>
              <a:tr h="308381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2200-100-00 Bank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dari</a:t>
                      </a:r>
                      <a:r>
                        <a:rPr lang="en-US" sz="1400" dirty="0" smtClean="0"/>
                        <a:t> Bank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1,000.00</a:t>
                      </a:r>
                      <a:endParaRPr lang="en-MY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2200-300-00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Pindahan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dari</a:t>
                      </a:r>
                      <a:r>
                        <a:rPr lang="en-US" sz="1400" dirty="0" smtClean="0"/>
                        <a:t> Bank </a:t>
                      </a:r>
                      <a:r>
                        <a:rPr lang="en-US" sz="1400" dirty="0" err="1" smtClean="0"/>
                        <a:t>ke</a:t>
                      </a:r>
                      <a:r>
                        <a:rPr lang="en-US" sz="1400" dirty="0" smtClean="0"/>
                        <a:t> 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1,000.00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00.00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923928" y="2596262"/>
            <a:ext cx="2395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Debit :     1,000.00</a:t>
            </a:r>
            <a:endParaRPr lang="en-MY" dirty="0"/>
          </a:p>
        </p:txBody>
      </p:sp>
      <p:sp>
        <p:nvSpPr>
          <p:cNvPr id="27" name="Isosceles Triangle 26"/>
          <p:cNvSpPr/>
          <p:nvPr/>
        </p:nvSpPr>
        <p:spPr>
          <a:xfrm rot="10800000">
            <a:off x="3375451" y="3720965"/>
            <a:ext cx="216024" cy="21602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extBox 34"/>
          <p:cNvSpPr txBox="1"/>
          <p:nvPr/>
        </p:nvSpPr>
        <p:spPr>
          <a:xfrm>
            <a:off x="614483" y="2596262"/>
            <a:ext cx="3164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Journal No.   : TR201602010002</a:t>
            </a:r>
            <a:endParaRPr lang="en-MY" dirty="0"/>
          </a:p>
        </p:txBody>
      </p:sp>
      <p:grpSp>
        <p:nvGrpSpPr>
          <p:cNvPr id="19" name="Group 18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0" name="Rectangle 19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00009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Chart of Account Setup</a:t>
            </a:r>
            <a:endParaRPr lang="en-MY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1484784"/>
            <a:ext cx="75608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 err="1" smtClean="0"/>
              <a:t>Jualan</a:t>
            </a:r>
            <a:r>
              <a:rPr lang="en-US" dirty="0" smtClean="0"/>
              <a:t> 1  = </a:t>
            </a:r>
            <a:r>
              <a:rPr lang="en-US" dirty="0" err="1" smtClean="0"/>
              <a:t>Jualan</a:t>
            </a:r>
            <a:r>
              <a:rPr lang="en-US" dirty="0" smtClean="0"/>
              <a:t> 1          			Active </a:t>
            </a:r>
          </a:p>
          <a:p>
            <a:endParaRPr lang="en-US" dirty="0"/>
          </a:p>
          <a:p>
            <a:r>
              <a:rPr lang="en-US" dirty="0" smtClean="0"/>
              <a:t>Kos </a:t>
            </a:r>
            <a:r>
              <a:rPr lang="en-US" dirty="0" err="1" smtClean="0"/>
              <a:t>Jualan</a:t>
            </a:r>
            <a:r>
              <a:rPr lang="en-US" dirty="0" smtClean="0"/>
              <a:t> = Kos </a:t>
            </a:r>
            <a:r>
              <a:rPr lang="en-US" dirty="0" err="1" smtClean="0"/>
              <a:t>Jualan</a:t>
            </a:r>
            <a:r>
              <a:rPr lang="en-US" dirty="0" smtClean="0"/>
              <a:t>			Active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00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(S3)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5555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91483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5468" y="5498648"/>
            <a:ext cx="4393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Bank 1 </a:t>
            </a:r>
            <a:r>
              <a:rPr lang="en-US" dirty="0" err="1" smtClean="0"/>
              <a:t>ke</a:t>
            </a:r>
            <a:r>
              <a:rPr lang="en-US" dirty="0" smtClean="0"/>
              <a:t> Bank 2</a:t>
            </a:r>
            <a:endParaRPr lang="en-MY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20/01/2016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6" name="Group 3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7" name="Rectangle 3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422589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(S4)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7777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258351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Others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r>
                        <a:rPr lang="en-US" baseline="0" dirty="0" smtClean="0"/>
                        <a:t> / 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5468" y="5498648"/>
            <a:ext cx="546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dirty="0" err="1" smtClean="0"/>
              <a:t>Pindahan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Others </a:t>
            </a:r>
            <a:r>
              <a:rPr lang="en-US" dirty="0" err="1" smtClean="0"/>
              <a:t>ke</a:t>
            </a:r>
            <a:r>
              <a:rPr lang="en-US" dirty="0" smtClean="0"/>
              <a:t> Bank 1/Petty Cash</a:t>
            </a:r>
            <a:endParaRPr lang="en-MY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22/01/2016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6" name="Group 3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7" name="Rectangle 3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6350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998670" y="3330751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4932040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r>
              <a:rPr lang="en-US" dirty="0" smtClean="0"/>
              <a:t>(S5)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648301" y="3347007"/>
            <a:ext cx="195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No.Rujukan</a:t>
            </a:r>
            <a:r>
              <a:rPr lang="en-US" dirty="0" smtClean="0"/>
              <a:t> :  8888</a:t>
            </a:r>
            <a:endParaRPr lang="en-MY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890393"/>
              </p:ext>
            </p:extLst>
          </p:nvPr>
        </p:nvGraphicFramePr>
        <p:xfrm>
          <a:off x="1170381" y="4257092"/>
          <a:ext cx="662628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5313"/>
                <a:gridCol w="2376264"/>
                <a:gridCol w="13947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Dari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Pemindahan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Jumlah</a:t>
                      </a:r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r>
                        <a:rPr lang="en-US" dirty="0" smtClean="0"/>
                        <a:t>Bank</a:t>
                      </a:r>
                      <a:r>
                        <a:rPr lang="en-US" baseline="0" dirty="0" smtClean="0"/>
                        <a:t> / Petty Cash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Others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2,000.00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33739" y="5867980"/>
            <a:ext cx="1247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Grand total</a:t>
            </a:r>
            <a:endParaRPr lang="en-MY" dirty="0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3720396" y="4795601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TextBox 17"/>
          <p:cNvSpPr txBox="1"/>
          <p:nvPr/>
        </p:nvSpPr>
        <p:spPr>
          <a:xfrm>
            <a:off x="3851920" y="2780928"/>
            <a:ext cx="270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 No. : Auto-generated</a:t>
            </a:r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7560953" y="5867980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2,000.00</a:t>
            </a:r>
            <a:endParaRPr lang="en-MY" dirty="0"/>
          </a:p>
        </p:txBody>
      </p:sp>
      <p:grpSp>
        <p:nvGrpSpPr>
          <p:cNvPr id="32" name="Group 31"/>
          <p:cNvGrpSpPr/>
          <p:nvPr/>
        </p:nvGrpSpPr>
        <p:grpSpPr>
          <a:xfrm>
            <a:off x="611560" y="6345996"/>
            <a:ext cx="8208912" cy="467380"/>
            <a:chOff x="611560" y="6345996"/>
            <a:chExt cx="8208912" cy="467380"/>
          </a:xfrm>
        </p:grpSpPr>
        <p:grpSp>
          <p:nvGrpSpPr>
            <p:cNvPr id="31" name="Group 30"/>
            <p:cNvGrpSpPr/>
            <p:nvPr/>
          </p:nvGrpSpPr>
          <p:grpSpPr>
            <a:xfrm>
              <a:off x="611560" y="6345996"/>
              <a:ext cx="8208912" cy="467380"/>
              <a:chOff x="611560" y="6390620"/>
              <a:chExt cx="8208912" cy="46738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11560" y="6390620"/>
                <a:ext cx="8208912" cy="4673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MY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20467" y="6548216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Save</a:t>
                </a:r>
                <a:endParaRPr lang="en-MY" sz="11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6212562" y="6556702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New</a:t>
                </a:r>
                <a:endParaRPr lang="en-MY" sz="1100" dirty="0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763688" y="6525344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Print</a:t>
                </a:r>
                <a:endParaRPr lang="en-MY" sz="1100" dirty="0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89221" y="6515331"/>
                <a:ext cx="752001" cy="25667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Deleted</a:t>
                </a:r>
                <a:endParaRPr lang="en-MY" sz="1100" dirty="0"/>
              </a:p>
            </p:txBody>
          </p:sp>
        </p:grpSp>
        <p:sp>
          <p:nvSpPr>
            <p:cNvPr id="20" name="Rounded Rectangle 19"/>
            <p:cNvSpPr/>
            <p:nvPr/>
          </p:nvSpPr>
          <p:spPr>
            <a:xfrm>
              <a:off x="7974687" y="6480720"/>
              <a:ext cx="752001" cy="25667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Go to list</a:t>
              </a:r>
              <a:endParaRPr lang="en-MY" sz="11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98180" y="5498647"/>
            <a:ext cx="5799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Butiran</a:t>
            </a:r>
            <a:r>
              <a:rPr lang="en-US" dirty="0" smtClean="0"/>
              <a:t>         : </a:t>
            </a:r>
            <a:r>
              <a:rPr lang="en-US" u="sng" dirty="0" err="1" smtClean="0"/>
              <a:t>Pindahan</a:t>
            </a:r>
            <a:r>
              <a:rPr lang="en-US" u="sng" dirty="0" smtClean="0"/>
              <a:t> </a:t>
            </a:r>
            <a:r>
              <a:rPr lang="en-US" u="sng" dirty="0" err="1" smtClean="0"/>
              <a:t>dari</a:t>
            </a:r>
            <a:r>
              <a:rPr lang="en-US" u="sng" dirty="0" smtClean="0"/>
              <a:t> Bank</a:t>
            </a:r>
            <a:r>
              <a:rPr lang="en-US" u="sng" baseline="0" dirty="0" smtClean="0"/>
              <a:t> / Petty Cash</a:t>
            </a:r>
            <a:r>
              <a:rPr lang="en-US" u="sng" dirty="0" smtClean="0"/>
              <a:t> </a:t>
            </a:r>
            <a:r>
              <a:rPr lang="en-US" u="sng" dirty="0" err="1" smtClean="0"/>
              <a:t>ke</a:t>
            </a:r>
            <a:r>
              <a:rPr lang="en-US" u="sng" dirty="0" smtClean="0"/>
              <a:t> Others</a:t>
            </a:r>
            <a:endParaRPr lang="en-MY" u="sng" dirty="0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6152442" y="476520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ounded Rectangle 37"/>
          <p:cNvSpPr/>
          <p:nvPr/>
        </p:nvSpPr>
        <p:spPr>
          <a:xfrm>
            <a:off x="6030550" y="6512078"/>
            <a:ext cx="9340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&amp; Save</a:t>
            </a:r>
            <a:endParaRPr lang="en-MY" sz="1100" dirty="0"/>
          </a:p>
        </p:txBody>
      </p:sp>
      <p:sp>
        <p:nvSpPr>
          <p:cNvPr id="40" name="Rounded Rectangle 39"/>
          <p:cNvSpPr/>
          <p:nvPr/>
        </p:nvSpPr>
        <p:spPr>
          <a:xfrm>
            <a:off x="1998669" y="2780928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780928"/>
            <a:ext cx="2667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Tarikh</a:t>
            </a:r>
            <a:r>
              <a:rPr lang="en-US" dirty="0" smtClean="0"/>
              <a:t>             : 24/01/2016</a:t>
            </a:r>
            <a:endParaRPr lang="en-MY" dirty="0"/>
          </a:p>
        </p:txBody>
      </p:sp>
      <p:sp>
        <p:nvSpPr>
          <p:cNvPr id="42" name="Isosceles Triangle 41"/>
          <p:cNvSpPr/>
          <p:nvPr/>
        </p:nvSpPr>
        <p:spPr>
          <a:xfrm rot="10800000">
            <a:off x="3433456" y="2857582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36" name="Group 3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37" name="Rectangle 3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64543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Pemindahan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611560" y="6390620"/>
            <a:ext cx="8208912" cy="467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ounded Rectangle 14"/>
          <p:cNvSpPr/>
          <p:nvPr/>
        </p:nvSpPr>
        <p:spPr>
          <a:xfrm>
            <a:off x="6948264" y="6525344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Delete Selected record (s)</a:t>
            </a:r>
            <a:endParaRPr lang="en-MY" sz="1100" dirty="0"/>
          </a:p>
        </p:txBody>
      </p:sp>
      <p:sp>
        <p:nvSpPr>
          <p:cNvPr id="16" name="Rounded Rectangle 15"/>
          <p:cNvSpPr/>
          <p:nvPr/>
        </p:nvSpPr>
        <p:spPr>
          <a:xfrm>
            <a:off x="789221" y="6515331"/>
            <a:ext cx="90245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listing</a:t>
            </a:r>
            <a:endParaRPr lang="en-MY" sz="1100" dirty="0"/>
          </a:p>
        </p:txBody>
      </p:sp>
      <p:sp>
        <p:nvSpPr>
          <p:cNvPr id="17" name="Rounded Rectangle 16"/>
          <p:cNvSpPr/>
          <p:nvPr/>
        </p:nvSpPr>
        <p:spPr>
          <a:xfrm>
            <a:off x="5076056" y="6545288"/>
            <a:ext cx="1778425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Print Selected record (s)</a:t>
            </a:r>
            <a:endParaRPr lang="en-MY" sz="1100" dirty="0"/>
          </a:p>
        </p:txBody>
      </p:sp>
      <p:sp>
        <p:nvSpPr>
          <p:cNvPr id="18" name="Rounded Rectangle 17"/>
          <p:cNvSpPr/>
          <p:nvPr/>
        </p:nvSpPr>
        <p:spPr>
          <a:xfrm>
            <a:off x="4093060" y="6529138"/>
            <a:ext cx="889213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</a:t>
            </a:r>
            <a:endParaRPr lang="en-MY" sz="11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417201"/>
              </p:ext>
            </p:extLst>
          </p:nvPr>
        </p:nvGraphicFramePr>
        <p:xfrm>
          <a:off x="406989" y="3141017"/>
          <a:ext cx="8485490" cy="2483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54"/>
                <a:gridCol w="1316714"/>
                <a:gridCol w="1153489"/>
                <a:gridCol w="1257046"/>
                <a:gridCol w="1656184"/>
                <a:gridCol w="1728192"/>
                <a:gridCol w="1008111"/>
              </a:tblGrid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Tarikh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Form No.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No.Rujukan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Pemindahan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Dari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Pemindahan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Kepada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Amount</a:t>
                      </a:r>
                      <a:endParaRPr lang="en-MY" sz="1600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7171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</a:t>
                      </a:r>
                      <a:r>
                        <a:rPr lang="en-US" sz="1600" baseline="0" dirty="0" smtClean="0"/>
                        <a:t> Cash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6666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</a:t>
                      </a:r>
                      <a:r>
                        <a:rPr lang="en-US" sz="1600" baseline="0" dirty="0" smtClean="0"/>
                        <a:t> Cash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5555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Bank 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22/01/2016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7777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Others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 Cash/Bank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6,000.00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23/01/2016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TR00005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8888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Petty Cash/Bank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Others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2,000.00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550832" y="3400874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/>
          <p:cNvSpPr/>
          <p:nvPr/>
        </p:nvSpPr>
        <p:spPr>
          <a:xfrm>
            <a:off x="550832" y="393305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/>
        </p:nvSpPr>
        <p:spPr>
          <a:xfrm>
            <a:off x="546368" y="429309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/>
          <p:cNvSpPr/>
          <p:nvPr/>
        </p:nvSpPr>
        <p:spPr>
          <a:xfrm>
            <a:off x="546368" y="465313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4" name="Rectangle 23"/>
          <p:cNvSpPr/>
          <p:nvPr/>
        </p:nvSpPr>
        <p:spPr>
          <a:xfrm>
            <a:off x="550832" y="503477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ectangle 24"/>
          <p:cNvSpPr/>
          <p:nvPr/>
        </p:nvSpPr>
        <p:spPr>
          <a:xfrm>
            <a:off x="546368" y="539481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TextBox 2"/>
          <p:cNvSpPr txBox="1"/>
          <p:nvPr/>
        </p:nvSpPr>
        <p:spPr>
          <a:xfrm>
            <a:off x="395536" y="2539401"/>
            <a:ext cx="2105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Pemindahan</a:t>
            </a:r>
            <a:endParaRPr lang="en-MY" dirty="0"/>
          </a:p>
        </p:txBody>
      </p:sp>
      <p:grpSp>
        <p:nvGrpSpPr>
          <p:cNvPr id="26" name="Group 25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27" name="Rectangle 26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77768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5868144" y="2279248"/>
            <a:ext cx="1649613" cy="8485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Detail </a:t>
            </a:r>
            <a:r>
              <a:rPr lang="en-US" dirty="0" err="1" smtClean="0"/>
              <a:t>Pendapatan</a:t>
            </a:r>
            <a:r>
              <a:rPr lang="en-US" dirty="0" smtClean="0"/>
              <a:t> &amp; </a:t>
            </a:r>
            <a:r>
              <a:rPr lang="en-US" dirty="0" err="1" smtClean="0"/>
              <a:t>Pembelanjaan</a:t>
            </a:r>
            <a:endParaRPr lang="en-MY" dirty="0"/>
          </a:p>
        </p:txBody>
      </p:sp>
      <p:sp>
        <p:nvSpPr>
          <p:cNvPr id="15" name="Rectangle 14"/>
          <p:cNvSpPr/>
          <p:nvPr/>
        </p:nvSpPr>
        <p:spPr>
          <a:xfrm>
            <a:off x="5868143" y="3127758"/>
            <a:ext cx="1649613" cy="42425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Untung</a:t>
            </a:r>
            <a:r>
              <a:rPr lang="en-US" dirty="0" smtClean="0"/>
              <a:t> </a:t>
            </a:r>
            <a:r>
              <a:rPr lang="en-US" dirty="0" err="1" smtClean="0"/>
              <a:t>Rugi</a:t>
            </a:r>
            <a:endParaRPr lang="en-MY" dirty="0"/>
          </a:p>
        </p:txBody>
      </p:sp>
      <p:sp>
        <p:nvSpPr>
          <p:cNvPr id="16" name="Rectangle 15"/>
          <p:cNvSpPr/>
          <p:nvPr/>
        </p:nvSpPr>
        <p:spPr>
          <a:xfrm>
            <a:off x="5868143" y="3552013"/>
            <a:ext cx="1649613" cy="42425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Kunci</a:t>
            </a:r>
            <a:r>
              <a:rPr lang="en-US" dirty="0" smtClean="0"/>
              <a:t> Kira-Kira</a:t>
            </a:r>
            <a:endParaRPr lang="en-MY" dirty="0"/>
          </a:p>
        </p:txBody>
      </p:sp>
      <p:grpSp>
        <p:nvGrpSpPr>
          <p:cNvPr id="17" name="Group 16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18" name="Rectangle 17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6554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Laporan</a:t>
            </a:r>
            <a:endParaRPr lang="en-MY" dirty="0"/>
          </a:p>
        </p:txBody>
      </p:sp>
      <p:grpSp>
        <p:nvGrpSpPr>
          <p:cNvPr id="14" name="Group 13"/>
          <p:cNvGrpSpPr/>
          <p:nvPr/>
        </p:nvGrpSpPr>
        <p:grpSpPr>
          <a:xfrm>
            <a:off x="395536" y="1844824"/>
            <a:ext cx="8484994" cy="434424"/>
            <a:chOff x="395536" y="1844824"/>
            <a:chExt cx="8484994" cy="434424"/>
          </a:xfrm>
        </p:grpSpPr>
        <p:sp>
          <p:nvSpPr>
            <p:cNvPr id="15" name="Rectangle 14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163295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95535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395536" y="3573016"/>
            <a:ext cx="237626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396878" y="4005062"/>
            <a:ext cx="2374922" cy="43205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554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Tekun</a:t>
            </a:r>
            <a:r>
              <a:rPr lang="en-US" dirty="0" smtClean="0"/>
              <a:t> Corp Report</a:t>
            </a:r>
            <a:endParaRPr lang="en-MY" dirty="0"/>
          </a:p>
        </p:txBody>
      </p:sp>
      <p:grpSp>
        <p:nvGrpSpPr>
          <p:cNvPr id="8" name="Group 7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Untng</a:t>
              </a:r>
              <a:r>
                <a:rPr lang="en-US" dirty="0" smtClean="0"/>
                <a:t> </a:t>
              </a:r>
              <a:r>
                <a:rPr lang="en-US" dirty="0" err="1" smtClean="0"/>
                <a:t>Rugi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Kunci</a:t>
              </a:r>
              <a:r>
                <a:rPr lang="en-US" dirty="0" smtClean="0"/>
                <a:t> Kira-Kira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Senarai</a:t>
              </a:r>
              <a:r>
                <a:rPr lang="en-US" dirty="0" smtClean="0"/>
                <a:t> </a:t>
              </a:r>
              <a:r>
                <a:rPr lang="en-US" dirty="0" err="1" smtClean="0"/>
                <a:t>Peminjam</a:t>
              </a:r>
              <a:r>
                <a:rPr lang="en-US" dirty="0" smtClean="0"/>
                <a:t> </a:t>
              </a:r>
              <a:endParaRPr lang="en-MY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425096" y="2743440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Pendapatan</a:t>
            </a:r>
            <a:endParaRPr lang="en-MY" dirty="0"/>
          </a:p>
        </p:txBody>
      </p:sp>
      <p:sp>
        <p:nvSpPr>
          <p:cNvPr id="15" name="Rectangle 14"/>
          <p:cNvSpPr/>
          <p:nvPr/>
        </p:nvSpPr>
        <p:spPr>
          <a:xfrm>
            <a:off x="3990106" y="2743440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Perbelanjaan</a:t>
            </a:r>
            <a:endParaRPr lang="en-MY" dirty="0"/>
          </a:p>
        </p:txBody>
      </p:sp>
      <p:sp>
        <p:nvSpPr>
          <p:cNvPr id="16" name="Rectangle 15"/>
          <p:cNvSpPr/>
          <p:nvPr/>
        </p:nvSpPr>
        <p:spPr>
          <a:xfrm>
            <a:off x="6372200" y="2743440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Bank 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1170381" y="3933056"/>
            <a:ext cx="693001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err="1" smtClean="0"/>
              <a:t>Senarai</a:t>
            </a:r>
            <a:r>
              <a:rPr lang="en-US" dirty="0" smtClean="0"/>
              <a:t> </a:t>
            </a:r>
            <a:r>
              <a:rPr lang="en-US" dirty="0" err="1" smtClean="0"/>
              <a:t>Peminjam</a:t>
            </a:r>
            <a:r>
              <a:rPr lang="en-US" dirty="0" smtClean="0"/>
              <a:t>/user/</a:t>
            </a:r>
            <a:r>
              <a:rPr lang="en-US" dirty="0" err="1" smtClean="0"/>
              <a:t>usahawan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Profit &amp; Loss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By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Date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By ledger ( </a:t>
            </a:r>
            <a:r>
              <a:rPr lang="en-US" dirty="0" err="1" smtClean="0"/>
              <a:t>Jualan,Kos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r>
              <a:rPr lang="en-US" dirty="0" smtClean="0"/>
              <a:t>, </a:t>
            </a:r>
            <a:r>
              <a:rPr lang="en-US" dirty="0" err="1" smtClean="0"/>
              <a:t>Belanja</a:t>
            </a:r>
            <a:r>
              <a:rPr lang="en-US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9132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Laporan</a:t>
            </a:r>
            <a:endParaRPr lang="en-MY" dirty="0"/>
          </a:p>
        </p:txBody>
      </p:sp>
      <p:grpSp>
        <p:nvGrpSpPr>
          <p:cNvPr id="8" name="Group 7"/>
          <p:cNvGrpSpPr/>
          <p:nvPr/>
        </p:nvGrpSpPr>
        <p:grpSpPr>
          <a:xfrm>
            <a:off x="395536" y="1844824"/>
            <a:ext cx="8208911" cy="432048"/>
            <a:chOff x="395536" y="1844824"/>
            <a:chExt cx="8208911" cy="432048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Pendapatan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59189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Perbelanjaan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70853" y="1844824"/>
              <a:ext cx="1649613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120466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49480" y="1844824"/>
              <a:ext cx="1821374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r>
                <a:rPr lang="en-US" dirty="0" smtClean="0"/>
                <a:t> </a:t>
              </a:r>
              <a:r>
                <a:rPr lang="en-US" dirty="0" err="1" smtClean="0"/>
                <a:t>Duit</a:t>
              </a:r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359881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6236" y="404664"/>
            <a:ext cx="693001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200" dirty="0" err="1" smtClean="0"/>
              <a:t>Senarai</a:t>
            </a:r>
            <a:r>
              <a:rPr lang="en-US" sz="1200" dirty="0" smtClean="0"/>
              <a:t> </a:t>
            </a:r>
            <a:r>
              <a:rPr lang="en-US" sz="1200" dirty="0" err="1" smtClean="0"/>
              <a:t>Peminjam</a:t>
            </a:r>
            <a:r>
              <a:rPr lang="en-US" sz="1200" dirty="0" smtClean="0"/>
              <a:t>/user/</a:t>
            </a:r>
            <a:r>
              <a:rPr lang="en-US" sz="1200" dirty="0" err="1" smtClean="0"/>
              <a:t>usahawan</a:t>
            </a:r>
            <a:endParaRPr lang="en-US" sz="1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Status (active or inactive)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Nama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err="1" smtClean="0"/>
              <a:t>Alamat</a:t>
            </a:r>
            <a:r>
              <a:rPr lang="en-US" sz="1200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Contact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pPr marL="342900" indent="-342900">
              <a:buAutoNum type="arabicPeriod"/>
            </a:pPr>
            <a:r>
              <a:rPr lang="en-US" sz="1200" dirty="0" smtClean="0"/>
              <a:t>Profit &amp; Loss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Date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Consolidate Account</a:t>
            </a:r>
          </a:p>
          <a:p>
            <a:r>
              <a:rPr lang="en-US" sz="1200" dirty="0" smtClean="0"/>
              <a:t>3. Balance sheet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Date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ledger ( </a:t>
            </a:r>
            <a:r>
              <a:rPr lang="en-US" sz="1200" dirty="0" err="1"/>
              <a:t>Jua</a:t>
            </a:r>
            <a:endParaRPr lang="en-US" sz="1200" dirty="0" smtClean="0"/>
          </a:p>
          <a:p>
            <a:r>
              <a:rPr lang="en-US" sz="1200" dirty="0" smtClean="0"/>
              <a:t>4. Account Balance Summary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Date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By ledger ( </a:t>
            </a:r>
            <a:r>
              <a:rPr lang="en-US" sz="1200" dirty="0" err="1"/>
              <a:t>Jualan,Kos</a:t>
            </a:r>
            <a:r>
              <a:rPr lang="en-US" sz="1200" dirty="0"/>
              <a:t> </a:t>
            </a:r>
            <a:r>
              <a:rPr lang="en-US" sz="1200" dirty="0" err="1"/>
              <a:t>Jualan</a:t>
            </a:r>
            <a:r>
              <a:rPr lang="en-US" sz="1200" dirty="0"/>
              <a:t>, </a:t>
            </a:r>
            <a:r>
              <a:rPr lang="en-US" sz="1200" dirty="0" err="1" smtClean="0"/>
              <a:t>Belanja</a:t>
            </a:r>
            <a:endParaRPr lang="en-US" sz="1200" dirty="0" smtClean="0"/>
          </a:p>
          <a:p>
            <a:r>
              <a:rPr lang="en-US" sz="1200" dirty="0" smtClean="0"/>
              <a:t>5. Trial Balance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user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month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By year</a:t>
            </a:r>
          </a:p>
          <a:p>
            <a:r>
              <a:rPr lang="en-US" sz="1200" dirty="0" smtClean="0"/>
              <a:t>6. Business Intelligent Graph</a:t>
            </a:r>
          </a:p>
          <a:p>
            <a:pPr marL="342900" indent="-342900">
              <a:buAutoNum type="arabicPeriod"/>
            </a:pPr>
            <a:endParaRPr lang="en-US" sz="1200" dirty="0" smtClean="0"/>
          </a:p>
          <a:p>
            <a:pPr marL="342900" indent="-342900">
              <a:buAutoNum type="arabicPeriod"/>
            </a:pPr>
            <a:endParaRPr lang="en-MY" sz="1200" dirty="0"/>
          </a:p>
        </p:txBody>
      </p:sp>
    </p:spTree>
    <p:extLst>
      <p:ext uri="{BB962C8B-B14F-4D97-AF65-F5344CB8AC3E}">
        <p14:creationId xmlns:p14="http://schemas.microsoft.com/office/powerpoint/2010/main" val="212515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Loan Setup</a:t>
            </a:r>
            <a:endParaRPr lang="en-MY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261055"/>
              </p:ext>
            </p:extLst>
          </p:nvPr>
        </p:nvGraphicFramePr>
        <p:xfrm>
          <a:off x="395536" y="2106146"/>
          <a:ext cx="8352926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484"/>
                <a:gridCol w="1441743"/>
                <a:gridCol w="1253207"/>
                <a:gridCol w="1397150"/>
                <a:gridCol w="1368152"/>
                <a:gridCol w="1008112"/>
                <a:gridCol w="72007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 Loan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 loan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Status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Loan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Tekun</a:t>
                      </a:r>
                      <a:r>
                        <a:rPr lang="en-US" dirty="0" smtClean="0"/>
                        <a:t> Nasional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3700-001-00</a:t>
                      </a:r>
                      <a:endParaRPr lang="en-MY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Loan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Loan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3700-002-00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Loan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Loan</a:t>
                      </a:r>
                      <a:r>
                        <a:rPr lang="en-US" baseline="0" dirty="0" smtClean="0"/>
                        <a:t>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3700-003-00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Loan 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Loan 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3700-004-00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ight Arrow 9"/>
          <p:cNvSpPr/>
          <p:nvPr/>
        </p:nvSpPr>
        <p:spPr>
          <a:xfrm>
            <a:off x="8241618" y="2708920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Right Arrow 10"/>
          <p:cNvSpPr/>
          <p:nvPr/>
        </p:nvSpPr>
        <p:spPr>
          <a:xfrm>
            <a:off x="8241618" y="321297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Right Arrow 11"/>
          <p:cNvSpPr/>
          <p:nvPr/>
        </p:nvSpPr>
        <p:spPr>
          <a:xfrm>
            <a:off x="8241618" y="357301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Right Arrow 12"/>
          <p:cNvSpPr/>
          <p:nvPr/>
        </p:nvSpPr>
        <p:spPr>
          <a:xfrm>
            <a:off x="8241618" y="3933056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486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Bank&amp; Cash Setup</a:t>
            </a:r>
            <a:endParaRPr lang="en-MY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677828"/>
              </p:ext>
            </p:extLst>
          </p:nvPr>
        </p:nvGraphicFramePr>
        <p:xfrm>
          <a:off x="539552" y="1772816"/>
          <a:ext cx="8352926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512168"/>
                <a:gridCol w="1152128"/>
                <a:gridCol w="936104"/>
                <a:gridCol w="1368152"/>
                <a:gridCol w="1008112"/>
                <a:gridCol w="72007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Bank&amp;Cash</a:t>
                      </a:r>
                      <a:r>
                        <a:rPr lang="en-US" dirty="0" smtClean="0"/>
                        <a:t>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Status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2200-001-00</a:t>
                      </a:r>
                      <a:endParaRPr lang="en-MY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Bank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2200-002-00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Bank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Bank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2200-003-00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Petty cash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2200-004-00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Petty</a:t>
                      </a:r>
                      <a:r>
                        <a:rPr lang="en-US" baseline="0" dirty="0" smtClean="0"/>
                        <a:t> cash 2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Petty</a:t>
                      </a:r>
                      <a:r>
                        <a:rPr lang="en-US" baseline="0" dirty="0" smtClean="0"/>
                        <a:t> cash 2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0.00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2200-005-00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Advancement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Advancement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0.00</a:t>
                      </a: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1400-000-00</a:t>
                      </a:r>
                      <a:endParaRPr lang="en-MY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-972616" y="7273603"/>
            <a:ext cx="676530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Add line</a:t>
            </a:r>
            <a:endParaRPr lang="en-MY" sz="1100" dirty="0"/>
          </a:p>
        </p:txBody>
      </p:sp>
      <p:sp>
        <p:nvSpPr>
          <p:cNvPr id="14" name="Right Arrow 13"/>
          <p:cNvSpPr/>
          <p:nvPr/>
        </p:nvSpPr>
        <p:spPr>
          <a:xfrm>
            <a:off x="8354791" y="2222468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Right Arrow 14"/>
          <p:cNvSpPr/>
          <p:nvPr/>
        </p:nvSpPr>
        <p:spPr>
          <a:xfrm>
            <a:off x="8354791" y="261851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6" name="Right Arrow 15"/>
          <p:cNvSpPr/>
          <p:nvPr/>
        </p:nvSpPr>
        <p:spPr>
          <a:xfrm>
            <a:off x="8354791" y="297855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Right Arrow 16"/>
          <p:cNvSpPr/>
          <p:nvPr/>
        </p:nvSpPr>
        <p:spPr>
          <a:xfrm>
            <a:off x="8354791" y="333859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Right Arrow 10"/>
          <p:cNvSpPr/>
          <p:nvPr/>
        </p:nvSpPr>
        <p:spPr>
          <a:xfrm>
            <a:off x="8354791" y="371703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Right Arrow 17"/>
          <p:cNvSpPr/>
          <p:nvPr/>
        </p:nvSpPr>
        <p:spPr>
          <a:xfrm>
            <a:off x="8354791" y="4077754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394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720080"/>
            <a:ext cx="1731499" cy="61379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7200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2202416"/>
            <a:ext cx="1731499" cy="2594736"/>
            <a:chOff x="395535" y="1844824"/>
            <a:chExt cx="1696003" cy="2594736"/>
          </a:xfrm>
        </p:grpSpPr>
        <p:sp>
          <p:nvSpPr>
            <p:cNvPr id="5" name="Rectangle 4"/>
            <p:cNvSpPr/>
            <p:nvPr/>
          </p:nvSpPr>
          <p:spPr>
            <a:xfrm>
              <a:off x="395536" y="1844824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95536" y="2711296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Perbelanjaan</a:t>
              </a:r>
              <a:endParaRPr lang="en-MY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95536" y="3575464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endParaRPr lang="en-MY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95536" y="4007512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Tetapan</a:t>
              </a:r>
              <a:endParaRPr lang="en-MY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95535" y="3143344"/>
              <a:ext cx="1696003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Pemindahan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95536" y="2279248"/>
              <a:ext cx="1696002" cy="432048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Kos </a:t>
              </a:r>
              <a:r>
                <a:rPr lang="en-US" dirty="0" err="1" smtClean="0"/>
                <a:t>Jualan</a:t>
              </a:r>
              <a:endParaRPr lang="en-MY" dirty="0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251521" y="175374"/>
            <a:ext cx="1296143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SPSTCORP</a:t>
            </a:r>
            <a:endParaRPr lang="en-US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2137" y="1301455"/>
            <a:ext cx="13272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Amir Enterprise</a:t>
            </a:r>
            <a:endParaRPr lang="en-MY" sz="1400" dirty="0"/>
          </a:p>
        </p:txBody>
      </p:sp>
      <p:sp>
        <p:nvSpPr>
          <p:cNvPr id="16" name="Rectangle 15"/>
          <p:cNvSpPr/>
          <p:nvPr/>
        </p:nvSpPr>
        <p:spPr>
          <a:xfrm>
            <a:off x="0" y="1772816"/>
            <a:ext cx="1731499" cy="4296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Rectangle 16"/>
          <p:cNvSpPr/>
          <p:nvPr/>
        </p:nvSpPr>
        <p:spPr>
          <a:xfrm>
            <a:off x="0" y="1772816"/>
            <a:ext cx="638672" cy="4296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Rectangle 17"/>
          <p:cNvSpPr/>
          <p:nvPr/>
        </p:nvSpPr>
        <p:spPr>
          <a:xfrm>
            <a:off x="638673" y="1772816"/>
            <a:ext cx="603176" cy="4296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118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63272" cy="19008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Senario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Jualan</a:t>
            </a:r>
            <a:r>
              <a:rPr lang="en-US" sz="2800" dirty="0" smtClean="0"/>
              <a:t> per customer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Jualan</a:t>
            </a:r>
            <a:r>
              <a:rPr lang="en-US" sz="2800" dirty="0" smtClean="0"/>
              <a:t> per day</a:t>
            </a:r>
          </a:p>
          <a:p>
            <a:pPr marL="0" indent="0">
              <a:buNone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114497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28" name="Rounded Rectangle 27"/>
          <p:cNvSpPr/>
          <p:nvPr/>
        </p:nvSpPr>
        <p:spPr>
          <a:xfrm>
            <a:off x="7241308" y="3573016"/>
            <a:ext cx="518821" cy="251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-</a:t>
            </a:r>
            <a:endParaRPr lang="en-MY" sz="1100" dirty="0"/>
          </a:p>
        </p:txBody>
      </p:sp>
      <p:sp>
        <p:nvSpPr>
          <p:cNvPr id="29" name="Rounded Rectangle 28"/>
          <p:cNvSpPr/>
          <p:nvPr/>
        </p:nvSpPr>
        <p:spPr>
          <a:xfrm>
            <a:off x="7865187" y="3573436"/>
            <a:ext cx="451229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</a:t>
            </a:r>
            <a:endParaRPr lang="en-MY" sz="1100" dirty="0"/>
          </a:p>
        </p:txBody>
      </p:sp>
      <p:sp>
        <p:nvSpPr>
          <p:cNvPr id="31" name="Rounded Rectangle 30"/>
          <p:cNvSpPr/>
          <p:nvPr/>
        </p:nvSpPr>
        <p:spPr>
          <a:xfrm>
            <a:off x="6683672" y="3573016"/>
            <a:ext cx="444606" cy="2566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+</a:t>
            </a:r>
            <a:endParaRPr lang="en-MY" sz="1100" dirty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92071"/>
              </p:ext>
            </p:extLst>
          </p:nvPr>
        </p:nvGraphicFramePr>
        <p:xfrm>
          <a:off x="467544" y="3889856"/>
          <a:ext cx="7848872" cy="2275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650"/>
                <a:gridCol w="1137878"/>
                <a:gridCol w="1703864"/>
                <a:gridCol w="2304256"/>
                <a:gridCol w="936104"/>
                <a:gridCol w="10801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 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Rectangle 32"/>
          <p:cNvSpPr/>
          <p:nvPr/>
        </p:nvSpPr>
        <p:spPr>
          <a:xfrm>
            <a:off x="7668344" y="4027297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ectangle 33"/>
          <p:cNvSpPr/>
          <p:nvPr/>
        </p:nvSpPr>
        <p:spPr>
          <a:xfrm>
            <a:off x="7668344" y="448752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ectangle 34"/>
          <p:cNvSpPr/>
          <p:nvPr/>
        </p:nvSpPr>
        <p:spPr>
          <a:xfrm>
            <a:off x="7663880" y="484756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6" name="Rectangle 35"/>
          <p:cNvSpPr/>
          <p:nvPr/>
        </p:nvSpPr>
        <p:spPr>
          <a:xfrm>
            <a:off x="7663880" y="520760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7" name="Rectangle 36"/>
          <p:cNvSpPr/>
          <p:nvPr/>
        </p:nvSpPr>
        <p:spPr>
          <a:xfrm>
            <a:off x="7668344" y="558924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8" name="Rectangle 37"/>
          <p:cNvSpPr/>
          <p:nvPr/>
        </p:nvSpPr>
        <p:spPr>
          <a:xfrm>
            <a:off x="7663880" y="5949280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11560" y="2492896"/>
            <a:ext cx="1272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List of Sales</a:t>
            </a:r>
            <a:endParaRPr lang="en-MY" dirty="0"/>
          </a:p>
        </p:txBody>
      </p:sp>
      <p:grpSp>
        <p:nvGrpSpPr>
          <p:cNvPr id="3" name="Group 2"/>
          <p:cNvGrpSpPr/>
          <p:nvPr/>
        </p:nvGrpSpPr>
        <p:grpSpPr>
          <a:xfrm>
            <a:off x="107504" y="1844824"/>
            <a:ext cx="8928992" cy="434424"/>
            <a:chOff x="395536" y="1844824"/>
            <a:chExt cx="8484994" cy="434424"/>
          </a:xfrm>
        </p:grpSpPr>
        <p:sp>
          <p:nvSpPr>
            <p:cNvPr id="9" name="Rectangle 8"/>
            <p:cNvSpPr/>
            <p:nvPr/>
          </p:nvSpPr>
          <p:spPr>
            <a:xfrm>
              <a:off x="395536" y="1844824"/>
              <a:ext cx="1549690" cy="432048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Sales</a:t>
              </a:r>
              <a:endParaRPr lang="en-MY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31840" y="1847200"/>
              <a:ext cx="169600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Expenses</a:t>
              </a:r>
              <a:endParaRPr lang="en-MY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69169" y="1844824"/>
              <a:ext cx="1111143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Report</a:t>
              </a:r>
              <a:endParaRPr lang="en-MY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396549" y="1844824"/>
              <a:ext cx="1483981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setup</a:t>
              </a:r>
              <a:endParaRPr lang="en-MY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804939" y="1847200"/>
              <a:ext cx="1464230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Transfer</a:t>
              </a:r>
              <a:endParaRPr lang="en-MY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907704" y="1844824"/>
              <a:ext cx="1258622" cy="432048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Cost of Goods Sold</a:t>
              </a:r>
              <a:endParaRPr lang="en-MY" dirty="0"/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2051382" y="3068960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TextBox 24"/>
          <p:cNvSpPr txBox="1"/>
          <p:nvPr/>
        </p:nvSpPr>
        <p:spPr>
          <a:xfrm>
            <a:off x="539552" y="3068960"/>
            <a:ext cx="289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       :    01/02/2016</a:t>
            </a:r>
            <a:endParaRPr lang="en-MY" dirty="0"/>
          </a:p>
        </p:txBody>
      </p:sp>
      <p:sp>
        <p:nvSpPr>
          <p:cNvPr id="26" name="Isosceles Triangle 25"/>
          <p:cNvSpPr/>
          <p:nvPr/>
        </p:nvSpPr>
        <p:spPr>
          <a:xfrm rot="10800000">
            <a:off x="3486169" y="3145614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Rounded Rectangle 26"/>
          <p:cNvSpPr/>
          <p:nvPr/>
        </p:nvSpPr>
        <p:spPr>
          <a:xfrm>
            <a:off x="5375401" y="3069682"/>
            <a:ext cx="1656522" cy="36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2" name="TextBox 41"/>
          <p:cNvSpPr txBox="1"/>
          <p:nvPr/>
        </p:nvSpPr>
        <p:spPr>
          <a:xfrm>
            <a:off x="3863571" y="3069682"/>
            <a:ext cx="28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            :    01/02/2016</a:t>
            </a:r>
            <a:endParaRPr lang="en-MY" dirty="0"/>
          </a:p>
        </p:txBody>
      </p:sp>
      <p:sp>
        <p:nvSpPr>
          <p:cNvPr id="43" name="Isosceles Triangle 42"/>
          <p:cNvSpPr/>
          <p:nvPr/>
        </p:nvSpPr>
        <p:spPr>
          <a:xfrm rot="10800000">
            <a:off x="6810188" y="3146336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Action Button: Home 4">
            <a:hlinkClick r:id="" action="ppaction://hlinkshowjump?jump=firstslide" highlightClick="1"/>
          </p:cNvPr>
          <p:cNvSpPr/>
          <p:nvPr/>
        </p:nvSpPr>
        <p:spPr>
          <a:xfrm>
            <a:off x="6632339" y="436510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4" name="Action Button: Home 43">
            <a:hlinkClick r:id="" action="ppaction://hlinkshowjump?jump=firstslide" highlightClick="1"/>
          </p:cNvPr>
          <p:cNvSpPr/>
          <p:nvPr/>
        </p:nvSpPr>
        <p:spPr>
          <a:xfrm>
            <a:off x="6632338" y="4714344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5" name="Action Button: Home 44">
            <a:hlinkClick r:id="" action="ppaction://hlinkshowjump?jump=firstslide" highlightClick="1"/>
          </p:cNvPr>
          <p:cNvSpPr/>
          <p:nvPr/>
        </p:nvSpPr>
        <p:spPr>
          <a:xfrm>
            <a:off x="6625442" y="514639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6" name="Action Button: Home 45">
            <a:hlinkClick r:id="" action="ppaction://hlinkshowjump?jump=firstslide" highlightClick="1"/>
          </p:cNvPr>
          <p:cNvSpPr/>
          <p:nvPr/>
        </p:nvSpPr>
        <p:spPr>
          <a:xfrm>
            <a:off x="6618546" y="5528032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7" name="Action Button: Home 46">
            <a:hlinkClick r:id="" action="ppaction://hlinkshowjump?jump=firstslide" highlightClick="1"/>
          </p:cNvPr>
          <p:cNvSpPr/>
          <p:nvPr/>
        </p:nvSpPr>
        <p:spPr>
          <a:xfrm>
            <a:off x="6618545" y="5846378"/>
            <a:ext cx="243917" cy="2664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Line Callout 1 5"/>
          <p:cNvSpPr/>
          <p:nvPr/>
        </p:nvSpPr>
        <p:spPr>
          <a:xfrm>
            <a:off x="7824918" y="5001254"/>
            <a:ext cx="936104" cy="676247"/>
          </a:xfrm>
          <a:prstGeom prst="borderCallout1">
            <a:avLst>
              <a:gd name="adj1" fmla="val 47004"/>
              <a:gd name="adj2" fmla="val -2501"/>
              <a:gd name="adj3" fmla="val 162953"/>
              <a:gd name="adj4" fmla="val -8936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 detail</a:t>
            </a:r>
            <a:endParaRPr lang="en-MY" dirty="0"/>
          </a:p>
        </p:txBody>
      </p:sp>
      <p:sp>
        <p:nvSpPr>
          <p:cNvPr id="49" name="Rounded Rectangle 48"/>
          <p:cNvSpPr/>
          <p:nvPr/>
        </p:nvSpPr>
        <p:spPr>
          <a:xfrm>
            <a:off x="7380312" y="3100544"/>
            <a:ext cx="912658" cy="338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Submit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6554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1829</TotalTime>
  <Words>1766</Words>
  <Application>Microsoft Office PowerPoint</Application>
  <PresentationFormat>On-screen Show (4:3)</PresentationFormat>
  <Paragraphs>922</Paragraphs>
  <Slides>49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Office Theme</vt:lpstr>
      <vt:lpstr>SPS Micro Software </vt:lpstr>
      <vt:lpstr>Introduction</vt:lpstr>
      <vt:lpstr>Company setup</vt:lpstr>
      <vt:lpstr>Chart of Account Setup</vt:lpstr>
      <vt:lpstr>Loan Setup</vt:lpstr>
      <vt:lpstr>Bank&amp; Cash Setup</vt:lpstr>
      <vt:lpstr>PowerPoint Presentation</vt:lpstr>
      <vt:lpstr>Hasil Jualan</vt:lpstr>
      <vt:lpstr>Hasil Jualan</vt:lpstr>
      <vt:lpstr>Hasil Jualan(S1)</vt:lpstr>
      <vt:lpstr>PowerPoint Presentation</vt:lpstr>
      <vt:lpstr>Hasil Jualan</vt:lpstr>
      <vt:lpstr>Kos Jualan</vt:lpstr>
      <vt:lpstr>Kos Jualan</vt:lpstr>
      <vt:lpstr>Kos Jualan(S1)</vt:lpstr>
      <vt:lpstr>PowerPoint Presentation</vt:lpstr>
      <vt:lpstr>JL_Kos Jualan(S1) </vt:lpstr>
      <vt:lpstr>Kos Jualan</vt:lpstr>
      <vt:lpstr>Perbelanjaan</vt:lpstr>
      <vt:lpstr>Perbelanjaan / Belanja Operasi</vt:lpstr>
      <vt:lpstr>PowerPoint Presentation</vt:lpstr>
      <vt:lpstr>PowerPoint Presentation</vt:lpstr>
      <vt:lpstr>JL_Perbelanjaan/Belanja Operasi </vt:lpstr>
      <vt:lpstr>Perbelanjaan / Belanja Operasi</vt:lpstr>
      <vt:lpstr>Perbelanjaan/Pinjaman</vt:lpstr>
      <vt:lpstr>Perbelanjaan / Pinjaman</vt:lpstr>
      <vt:lpstr>Perbelanjaan/Pinjaman</vt:lpstr>
      <vt:lpstr>PowerPoint Presentation</vt:lpstr>
      <vt:lpstr>Perbelanjaan / Pinjaman</vt:lpstr>
      <vt:lpstr>Pembelian Asset</vt:lpstr>
      <vt:lpstr>Perbelanjaan / Pembelian Asset</vt:lpstr>
      <vt:lpstr>Perbelanjaan/Pembelian Asset</vt:lpstr>
      <vt:lpstr>Perbelanjaan</vt:lpstr>
      <vt:lpstr>Pemindahan</vt:lpstr>
      <vt:lpstr>Pemindahan</vt:lpstr>
      <vt:lpstr>Pemindahan(S1)</vt:lpstr>
      <vt:lpstr>JL_Pemindahan(S1)</vt:lpstr>
      <vt:lpstr>Pemindahan(S2)</vt:lpstr>
      <vt:lpstr>JL_Pemindahan(S2)</vt:lpstr>
      <vt:lpstr>Pemindahan(S3)</vt:lpstr>
      <vt:lpstr>Pemindahan(S4)</vt:lpstr>
      <vt:lpstr>Pemindahan(S5)</vt:lpstr>
      <vt:lpstr>Pemindahan</vt:lpstr>
      <vt:lpstr>Laporan</vt:lpstr>
      <vt:lpstr>Laporan</vt:lpstr>
      <vt:lpstr>Tetapan</vt:lpstr>
      <vt:lpstr>Tekun Corp Report</vt:lpstr>
      <vt:lpstr>Laporan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 Micro Software</dc:title>
  <dc:creator>User</dc:creator>
  <cp:lastModifiedBy>User</cp:lastModifiedBy>
  <cp:revision>82</cp:revision>
  <cp:lastPrinted>2015-11-18T09:08:27Z</cp:lastPrinted>
  <dcterms:created xsi:type="dcterms:W3CDTF">2015-11-17T02:35:49Z</dcterms:created>
  <dcterms:modified xsi:type="dcterms:W3CDTF">2015-11-21T08:31:41Z</dcterms:modified>
</cp:coreProperties>
</file>