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8" r:id="rId4"/>
    <p:sldId id="301" r:id="rId5"/>
    <p:sldId id="300" r:id="rId6"/>
    <p:sldId id="299" r:id="rId7"/>
    <p:sldId id="296" r:id="rId8"/>
    <p:sldId id="257" r:id="rId9"/>
    <p:sldId id="266" r:id="rId10"/>
    <p:sldId id="281" r:id="rId11"/>
    <p:sldId id="280" r:id="rId12"/>
    <p:sldId id="278" r:id="rId13"/>
    <p:sldId id="279" r:id="rId14"/>
    <p:sldId id="290" r:id="rId15"/>
    <p:sldId id="291" r:id="rId16"/>
    <p:sldId id="292" r:id="rId17"/>
    <p:sldId id="293" r:id="rId18"/>
    <p:sldId id="294" r:id="rId19"/>
    <p:sldId id="263" r:id="rId20"/>
    <p:sldId id="258" r:id="rId21"/>
    <p:sldId id="261" r:id="rId22"/>
    <p:sldId id="283" r:id="rId23"/>
    <p:sldId id="269" r:id="rId24"/>
    <p:sldId id="268" r:id="rId25"/>
    <p:sldId id="270" r:id="rId26"/>
    <p:sldId id="262" r:id="rId27"/>
    <p:sldId id="271" r:id="rId28"/>
    <p:sldId id="259" r:id="rId29"/>
    <p:sldId id="272" r:id="rId30"/>
    <p:sldId id="284" r:id="rId31"/>
    <p:sldId id="274" r:id="rId32"/>
    <p:sldId id="285" r:id="rId33"/>
    <p:sldId id="275" r:id="rId34"/>
    <p:sldId id="276" r:id="rId35"/>
    <p:sldId id="277" r:id="rId36"/>
    <p:sldId id="273" r:id="rId37"/>
    <p:sldId id="264" r:id="rId38"/>
    <p:sldId id="286" r:id="rId39"/>
    <p:sldId id="265" r:id="rId40"/>
    <p:sldId id="287" r:id="rId41"/>
    <p:sldId id="288" r:id="rId42"/>
    <p:sldId id="289" r:id="rId4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639" autoAdjust="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18T19:34:08.891" idx="1">
    <p:pos x="2795" y="1128"/>
    <p:text>Default current date- Date for Balance, will effect in ledger loan</p:text>
  </p:cm>
  <p:cm authorId="0" dt="2015-11-18T19:23:08.372" idx="2">
    <p:pos x="2040" y="1137"/>
    <p:text>Default with "0" balance</p:text>
  </p:cm>
  <p:cm authorId="0" dt="2015-11-18T19:23:26.019" idx="3">
    <p:pos x="1221" y="1117"/>
    <p:text>Can rename/edit</p:text>
  </p:cm>
  <p:cm authorId="0" dt="2015-11-18T19:33:11.043" idx="4">
    <p:pos x="3578" y="1145"/>
    <p:text>COA - Automatic genarated</p:text>
  </p:cm>
  <p:cm authorId="0" dt="2015-11-18T19:34:32.459" idx="5">
    <p:pos x="4455" y="1119"/>
    <p:text>Can edit</p:text>
  </p:cm>
  <p:cm authorId="0" dt="2015-11-18T19:34:46.556" idx="6">
    <p:pos x="5099" y="1136"/>
    <p:text>save button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18T19:43:30.459" idx="9">
    <p:pos x="1411" y="930"/>
    <p:text>Can rename/edit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362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671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047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794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09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551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538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609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520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382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72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DFBFE-B924-48A0-A29B-6EEC0DE5989F}" type="datetimeFigureOut">
              <a:rPr lang="en-MY" smtClean="0"/>
              <a:t>19/11/2015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959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SPS Micro Software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8063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436345" y="3779748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452823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267744" y="33029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621008" y="343311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212339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82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   01/02/2016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408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:     Bank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52843" y="3296067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 9000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560109"/>
              </p:ext>
            </p:extLst>
          </p:nvPr>
        </p:nvGraphicFramePr>
        <p:xfrm>
          <a:off x="564559" y="4258643"/>
          <a:ext cx="8039887" cy="1502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089"/>
                <a:gridCol w="4464496"/>
                <a:gridCol w="944804"/>
                <a:gridCol w="995277"/>
                <a:gridCol w="796221"/>
              </a:tblGrid>
              <a:tr h="3944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QTY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3761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3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2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1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908630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806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1,800.00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030550" y="6556702"/>
                <a:ext cx="934013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 &amp; Save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927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Pelanggan</a:t>
            </a:r>
            <a:r>
              <a:rPr lang="en-US" dirty="0" smtClean="0"/>
              <a:t>      : Syarikat </a:t>
            </a:r>
            <a:r>
              <a:rPr lang="en-US" dirty="0" err="1" smtClean="0"/>
              <a:t>Almar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558177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4067944" y="3779748"/>
            <a:ext cx="2318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 :   </a:t>
            </a:r>
            <a:r>
              <a:rPr lang="en-US" dirty="0" err="1" smtClean="0"/>
              <a:t>Jualan</a:t>
            </a:r>
            <a:r>
              <a:rPr lang="en-US" dirty="0" smtClean="0"/>
              <a:t> 1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24138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JL_Pendapatan</a:t>
            </a:r>
            <a:r>
              <a:rPr lang="en-US" dirty="0" smtClean="0"/>
              <a:t>(S1)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01/02/2016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3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Pendapatan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1,800.00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751629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3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4000-000-00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3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600.00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4000-000-00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600.00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1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4000-000-00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1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1,800.00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AR201602010001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13061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507766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267406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635896" y="335699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Pendapatan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05/02/2016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773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: Petty Cash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157397" y="3296067"/>
            <a:ext cx="2075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00011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994853"/>
              </p:ext>
            </p:extLst>
          </p:nvPr>
        </p:nvGraphicFramePr>
        <p:xfrm>
          <a:off x="564559" y="4293096"/>
          <a:ext cx="7998591" cy="1629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089"/>
                <a:gridCol w="4176464"/>
                <a:gridCol w="792088"/>
                <a:gridCol w="1152128"/>
                <a:gridCol w="1038822"/>
              </a:tblGrid>
              <a:tr h="4665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QTY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20 </a:t>
                      </a:r>
                      <a:r>
                        <a:rPr lang="en-US" baseline="0" dirty="0" err="1" smtClean="0"/>
                        <a:t>helai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20 </a:t>
                      </a:r>
                      <a:r>
                        <a:rPr lang="en-US" baseline="0" dirty="0" err="1" smtClean="0"/>
                        <a:t>helai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50 </a:t>
                      </a:r>
                      <a:r>
                        <a:rPr lang="en-US" baseline="0" dirty="0" err="1" smtClean="0"/>
                        <a:t>helai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9492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6046449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9492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6,600.00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030550" y="6556702"/>
                <a:ext cx="934013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 &amp; Save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571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Pelanggan</a:t>
            </a:r>
            <a:r>
              <a:rPr lang="en-US" dirty="0" smtClean="0"/>
              <a:t>      : Daily Sales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4889640" y="6512796"/>
            <a:ext cx="957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Journal Entry</a:t>
            </a:r>
            <a:endParaRPr lang="en-MY" sz="1100" dirty="0"/>
          </a:p>
        </p:txBody>
      </p:sp>
      <p:sp>
        <p:nvSpPr>
          <p:cNvPr id="36" name="Rounded Rectangle 35"/>
          <p:cNvSpPr/>
          <p:nvPr/>
        </p:nvSpPr>
        <p:spPr>
          <a:xfrm>
            <a:off x="5436345" y="3779748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TextBox 36"/>
          <p:cNvSpPr txBox="1"/>
          <p:nvPr/>
        </p:nvSpPr>
        <p:spPr>
          <a:xfrm>
            <a:off x="4067944" y="3779748"/>
            <a:ext cx="2318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 :   </a:t>
            </a:r>
            <a:r>
              <a:rPr lang="en-US" dirty="0" err="1" smtClean="0"/>
              <a:t>Jualan</a:t>
            </a:r>
            <a:r>
              <a:rPr lang="en-US" dirty="0" smtClean="0"/>
              <a:t> 1</a:t>
            </a:r>
            <a:endParaRPr lang="en-MY" dirty="0"/>
          </a:p>
        </p:txBody>
      </p:sp>
      <p:grpSp>
        <p:nvGrpSpPr>
          <p:cNvPr id="38" name="Group 37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9" name="Rectangle 3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57873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Pendapatan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1" name="Rounded Rectangle 30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273540"/>
              </p:ext>
            </p:extLst>
          </p:nvPr>
        </p:nvGraphicFramePr>
        <p:xfrm>
          <a:off x="406989" y="3529816"/>
          <a:ext cx="831970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047"/>
                <a:gridCol w="1379151"/>
                <a:gridCol w="1110976"/>
                <a:gridCol w="1349043"/>
                <a:gridCol w="1542351"/>
                <a:gridCol w="1486999"/>
                <a:gridCol w="1097134"/>
              </a:tblGrid>
              <a:tr h="370840"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Date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Form No.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No.Rujukan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Pelanggan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Cara </a:t>
                      </a:r>
                      <a:r>
                        <a:rPr lang="en-US" sz="1800" dirty="0" err="1" smtClean="0"/>
                        <a:t>Bayaran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Amount</a:t>
                      </a:r>
                      <a:endParaRPr lang="en-MY" sz="1800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01/02/2016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CS00001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9000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Syarikat </a:t>
                      </a:r>
                      <a:r>
                        <a:rPr lang="en-US" sz="1800" dirty="0" err="1" smtClean="0"/>
                        <a:t>Almar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Bank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1,800.00</a:t>
                      </a:r>
                      <a:endParaRPr lang="en-MY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05/02/2016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CS00002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00011</a:t>
                      </a:r>
                      <a:endParaRPr lang="en-MY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Daily sales</a:t>
                      </a:r>
                      <a:endParaRPr lang="en-MY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Petty cash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6,600.00</a:t>
                      </a:r>
                      <a:endParaRPr lang="en-MY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550832" y="364565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ectangle 33"/>
          <p:cNvSpPr/>
          <p:nvPr/>
        </p:nvSpPr>
        <p:spPr>
          <a:xfrm>
            <a:off x="550832" y="41058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546368" y="44659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546368" y="48259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Rectangle 36"/>
          <p:cNvSpPr/>
          <p:nvPr/>
        </p:nvSpPr>
        <p:spPr>
          <a:xfrm>
            <a:off x="550832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ectangle 37"/>
          <p:cNvSpPr/>
          <p:nvPr/>
        </p:nvSpPr>
        <p:spPr>
          <a:xfrm>
            <a:off x="546368" y="55676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9" name="TextBox 38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01/02/2016</a:t>
            </a:r>
            <a:endParaRPr lang="en-MY" dirty="0"/>
          </a:p>
        </p:txBody>
      </p:sp>
      <p:sp>
        <p:nvSpPr>
          <p:cNvPr id="40" name="TextBox 39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28/02/2016</a:t>
            </a:r>
            <a:endParaRPr lang="en-MY" dirty="0"/>
          </a:p>
        </p:txBody>
      </p:sp>
      <p:sp>
        <p:nvSpPr>
          <p:cNvPr id="41" name="TextBox 40"/>
          <p:cNvSpPr txBox="1"/>
          <p:nvPr/>
        </p:nvSpPr>
        <p:spPr>
          <a:xfrm>
            <a:off x="611560" y="2492896"/>
            <a:ext cx="205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MY" dirty="0"/>
          </a:p>
        </p:txBody>
      </p:sp>
      <p:grpSp>
        <p:nvGrpSpPr>
          <p:cNvPr id="23" name="Group 22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4" name="Rectangle 2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10124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r>
              <a:rPr lang="en-US" sz="2800" dirty="0" smtClean="0"/>
              <a:t> </a:t>
            </a:r>
            <a:r>
              <a:rPr lang="en-US" sz="2800" dirty="0" err="1" smtClean="0"/>
              <a:t>mentah</a:t>
            </a:r>
            <a:r>
              <a:rPr lang="en-US" sz="2800" dirty="0" smtClean="0"/>
              <a:t> (cost of goods sold)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6837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24" name="Rectangle 2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8" name="Rounded Rectangle 27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190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Kos </a:t>
            </a:r>
            <a:r>
              <a:rPr lang="en-US" dirty="0" err="1" smtClean="0"/>
              <a:t>Jualan</a:t>
            </a:r>
            <a:endParaRPr lang="en-MY" dirty="0"/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222157"/>
              </p:ext>
            </p:extLst>
          </p:nvPr>
        </p:nvGraphicFramePr>
        <p:xfrm>
          <a:off x="406989" y="3529816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Rectangle 38"/>
          <p:cNvSpPr/>
          <p:nvPr/>
        </p:nvSpPr>
        <p:spPr>
          <a:xfrm>
            <a:off x="550832" y="364565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Rectangle 39"/>
          <p:cNvSpPr/>
          <p:nvPr/>
        </p:nvSpPr>
        <p:spPr>
          <a:xfrm>
            <a:off x="550832" y="41058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Rectangle 40"/>
          <p:cNvSpPr/>
          <p:nvPr/>
        </p:nvSpPr>
        <p:spPr>
          <a:xfrm>
            <a:off x="546368" y="44659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Rectangle 41"/>
          <p:cNvSpPr/>
          <p:nvPr/>
        </p:nvSpPr>
        <p:spPr>
          <a:xfrm>
            <a:off x="546368" y="48259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3" name="Rectangle 42"/>
          <p:cNvSpPr/>
          <p:nvPr/>
        </p:nvSpPr>
        <p:spPr>
          <a:xfrm>
            <a:off x="550832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Rectangle 43"/>
          <p:cNvSpPr/>
          <p:nvPr/>
        </p:nvSpPr>
        <p:spPr>
          <a:xfrm>
            <a:off x="546368" y="55676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TextBox 44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01/01/2016</a:t>
            </a:r>
            <a:endParaRPr lang="en-MY" dirty="0"/>
          </a:p>
        </p:txBody>
      </p:sp>
      <p:sp>
        <p:nvSpPr>
          <p:cNvPr id="46" name="TextBox 45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31/01/2016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62124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187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Pembayaran</a:t>
            </a:r>
            <a:r>
              <a:rPr lang="en-US" dirty="0" smtClean="0"/>
              <a:t>: </a:t>
            </a:r>
            <a:r>
              <a:rPr lang="en-US" dirty="0"/>
              <a:t> </a:t>
            </a:r>
            <a:r>
              <a:rPr lang="en-US" dirty="0" smtClean="0"/>
              <a:t>    Bank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2349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INV 3322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251483"/>
              </p:ext>
            </p:extLst>
          </p:nvPr>
        </p:nvGraphicFramePr>
        <p:xfrm>
          <a:off x="564559" y="4258643"/>
          <a:ext cx="7823866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073"/>
                <a:gridCol w="4969603"/>
                <a:gridCol w="1332266"/>
                <a:gridCol w="8269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2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5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3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908630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39101" y="6164549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030550" y="6556702"/>
                <a:ext cx="934013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 &amp; Save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956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Abu Enterprise 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5607959" y="3768893"/>
            <a:ext cx="1779194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3883211" y="3779748"/>
            <a:ext cx="3079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Kos </a:t>
            </a:r>
            <a:r>
              <a:rPr lang="en-US" dirty="0" err="1" smtClean="0"/>
              <a:t>Jualan</a:t>
            </a:r>
            <a:r>
              <a:rPr lang="en-US" dirty="0" smtClean="0"/>
              <a:t> :   Kos </a:t>
            </a:r>
            <a:r>
              <a:rPr lang="en-US" dirty="0" err="1" smtClean="0"/>
              <a:t>Jualan</a:t>
            </a:r>
            <a:r>
              <a:rPr lang="en-US" dirty="0" smtClean="0"/>
              <a:t> 1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3983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JL_Kos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(S1)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849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797245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5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5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3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3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AP201602010001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39006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692136"/>
              </p:ext>
            </p:extLst>
          </p:nvPr>
        </p:nvGraphicFramePr>
        <p:xfrm>
          <a:off x="467544" y="3407400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INV3322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Abu Enterprise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611387" y="35232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611387" y="398346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606923" y="43435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606923" y="470354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611560" y="63093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6948264" y="6464750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8" name="Rounded Rectangle 27"/>
          <p:cNvSpPr/>
          <p:nvPr/>
        </p:nvSpPr>
        <p:spPr>
          <a:xfrm>
            <a:off x="789221" y="6454737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5076056" y="648469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4093060" y="6468544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01/01/2016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31/01/2016</a:t>
            </a:r>
            <a:endParaRPr lang="en-MY" dirty="0"/>
          </a:p>
        </p:txBody>
      </p:sp>
      <p:sp>
        <p:nvSpPr>
          <p:cNvPr id="34" name="Rectangle 33"/>
          <p:cNvSpPr/>
          <p:nvPr/>
        </p:nvSpPr>
        <p:spPr>
          <a:xfrm>
            <a:off x="611387" y="508518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606923" y="544522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543172" y="2492896"/>
            <a:ext cx="190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Kos </a:t>
            </a:r>
            <a:r>
              <a:rPr lang="en-US" dirty="0" err="1" smtClean="0"/>
              <a:t>Jualan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70801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belanja</a:t>
            </a:r>
            <a:r>
              <a:rPr lang="en-US" sz="2800" dirty="0" smtClean="0"/>
              <a:t> </a:t>
            </a:r>
            <a:r>
              <a:rPr lang="en-US" sz="2800" dirty="0" err="1" smtClean="0"/>
              <a:t>harian</a:t>
            </a:r>
            <a:r>
              <a:rPr lang="en-US" sz="2800" dirty="0" smtClean="0"/>
              <a:t> (General Expenses)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gaji</a:t>
            </a:r>
            <a:r>
              <a:rPr lang="en-US" sz="2800" dirty="0" smtClean="0"/>
              <a:t>/allowance/</a:t>
            </a:r>
            <a:r>
              <a:rPr lang="en-US" sz="2800" dirty="0" err="1" smtClean="0"/>
              <a:t>Upah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pinjaman</a:t>
            </a:r>
            <a:r>
              <a:rPr lang="en-US" sz="2800" dirty="0" smtClean="0"/>
              <a:t> ( </a:t>
            </a:r>
            <a:r>
              <a:rPr lang="en-US" sz="2800" dirty="0" err="1" smtClean="0"/>
              <a:t>Tekun</a:t>
            </a:r>
            <a:r>
              <a:rPr lang="en-US" sz="2800" dirty="0" smtClean="0"/>
              <a:t>/Mara/Bank)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Aset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386510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265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Log in Pages</a:t>
            </a:r>
          </a:p>
          <a:p>
            <a:pPr marL="0" indent="0">
              <a:buNone/>
            </a:pPr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1761957" y="3681203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Username</a:t>
            </a:r>
            <a:endParaRPr lang="en-MY" dirty="0"/>
          </a:p>
        </p:txBody>
      </p:sp>
      <p:sp>
        <p:nvSpPr>
          <p:cNvPr id="6" name="TextBox 5"/>
          <p:cNvSpPr txBox="1"/>
          <p:nvPr/>
        </p:nvSpPr>
        <p:spPr>
          <a:xfrm>
            <a:off x="1761956" y="4524829"/>
            <a:ext cx="107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Password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1897301" y="2361654"/>
            <a:ext cx="53257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SPSTCORP System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491880" y="3681203"/>
            <a:ext cx="3168352" cy="5398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Rounded Rectangle 8"/>
          <p:cNvSpPr/>
          <p:nvPr/>
        </p:nvSpPr>
        <p:spPr>
          <a:xfrm>
            <a:off x="3491880" y="4439552"/>
            <a:ext cx="3168352" cy="5398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19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24" name="Rectangle 2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8" name="Rounded Rectangle 27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26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Pembelanjaan</a:t>
            </a:r>
            <a:endParaRPr lang="en-MY" dirty="0"/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725638"/>
              </p:ext>
            </p:extLst>
          </p:nvPr>
        </p:nvGraphicFramePr>
        <p:xfrm>
          <a:off x="406989" y="3529816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Rectangle 38"/>
          <p:cNvSpPr/>
          <p:nvPr/>
        </p:nvSpPr>
        <p:spPr>
          <a:xfrm>
            <a:off x="550832" y="364565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Rectangle 39"/>
          <p:cNvSpPr/>
          <p:nvPr/>
        </p:nvSpPr>
        <p:spPr>
          <a:xfrm>
            <a:off x="550832" y="41058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Rectangle 40"/>
          <p:cNvSpPr/>
          <p:nvPr/>
        </p:nvSpPr>
        <p:spPr>
          <a:xfrm>
            <a:off x="546368" y="44659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Rectangle 41"/>
          <p:cNvSpPr/>
          <p:nvPr/>
        </p:nvSpPr>
        <p:spPr>
          <a:xfrm>
            <a:off x="546368" y="48259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3" name="Rectangle 42"/>
          <p:cNvSpPr/>
          <p:nvPr/>
        </p:nvSpPr>
        <p:spPr>
          <a:xfrm>
            <a:off x="550832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Rectangle 43"/>
          <p:cNvSpPr/>
          <p:nvPr/>
        </p:nvSpPr>
        <p:spPr>
          <a:xfrm>
            <a:off x="546368" y="55676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TextBox 44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01/01/2016</a:t>
            </a:r>
            <a:endParaRPr lang="en-MY" dirty="0"/>
          </a:p>
        </p:txBody>
      </p:sp>
      <p:sp>
        <p:nvSpPr>
          <p:cNvPr id="46" name="TextBox 45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31/01/2016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7263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1959189" y="3296067"/>
            <a:ext cx="1892731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563888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04/01/2016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442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Pembayaran</a:t>
            </a:r>
            <a:r>
              <a:rPr lang="en-US" dirty="0" smtClean="0"/>
              <a:t>: Petty Cash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1841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555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018940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Bil</a:t>
                      </a:r>
                      <a:r>
                        <a:rPr lang="en-US" dirty="0" smtClean="0"/>
                        <a:t> Telephone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Maxis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125.50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Tapak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Bulan</a:t>
                      </a:r>
                      <a:r>
                        <a:rPr lang="en-US" dirty="0" smtClean="0"/>
                        <a:t> 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Elektrik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TNB-</a:t>
                      </a:r>
                      <a:r>
                        <a:rPr lang="en-US" dirty="0" err="1" smtClean="0"/>
                        <a:t>Bulan</a:t>
                      </a:r>
                      <a:r>
                        <a:rPr lang="en-US" baseline="0" dirty="0" smtClean="0"/>
                        <a:t> 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125.37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987824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87823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987824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500.87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302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General 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r>
                <a:rPr lang="en-US" dirty="0" smtClean="0"/>
                <a:t> </a:t>
              </a:r>
              <a:endParaRPr lang="en-MY" dirty="0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84201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JL_Perbelanjaan</a:t>
            </a:r>
            <a:r>
              <a:rPr lang="en-US" dirty="0" smtClean="0"/>
              <a:t>(S1)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04/01/2016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849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500.87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146058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Maxis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125.50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8100-000-00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Telehpone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Maxis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125.50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Bulan</a:t>
                      </a:r>
                      <a:r>
                        <a:rPr lang="en-US" sz="1400" dirty="0" smtClean="0"/>
                        <a:t> 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8200-000-00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Sewa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Tapak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Bulan</a:t>
                      </a:r>
                      <a:r>
                        <a:rPr lang="en-US" sz="1400" dirty="0" smtClean="0"/>
                        <a:t> 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TNB-</a:t>
                      </a:r>
                      <a:r>
                        <a:rPr lang="en-US" sz="1400" dirty="0" err="1" smtClean="0"/>
                        <a:t>Bulan</a:t>
                      </a:r>
                      <a:r>
                        <a:rPr lang="en-US" sz="1400" baseline="0" dirty="0" smtClean="0"/>
                        <a:t> 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125.37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8300-000-00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Elektrik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TNB-</a:t>
                      </a:r>
                      <a:r>
                        <a:rPr lang="en-US" sz="1400" dirty="0" err="1" smtClean="0"/>
                        <a:t>Bulan</a:t>
                      </a:r>
                      <a:r>
                        <a:rPr lang="en-US" sz="1400" baseline="0" dirty="0" smtClean="0"/>
                        <a:t> 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125.37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22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500.87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AP201602010002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95203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06/01/2016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707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Pembayaran</a:t>
            </a:r>
            <a:r>
              <a:rPr lang="en-US" dirty="0" smtClean="0"/>
              <a:t>:      Petty Cash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1841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001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287396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Upah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Upah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Ahmad-</a:t>
                      </a:r>
                      <a:r>
                        <a:rPr lang="en-US" dirty="0" err="1" smtClean="0"/>
                        <a:t>Bulan</a:t>
                      </a:r>
                      <a:r>
                        <a:rPr lang="en-US" baseline="0" dirty="0" smtClean="0"/>
                        <a:t> Dec’15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Upah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r>
                        <a:rPr lang="en-US" dirty="0" smtClean="0"/>
                        <a:t> Ali-</a:t>
                      </a:r>
                      <a:r>
                        <a:rPr lang="en-US" dirty="0" err="1" smtClean="0"/>
                        <a:t>Bulan</a:t>
                      </a:r>
                      <a:r>
                        <a:rPr lang="en-US" baseline="0" dirty="0" smtClean="0"/>
                        <a:t> Nov-Dec’15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1,800.00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Gaji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Upah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Timah-Bulan</a:t>
                      </a:r>
                      <a:r>
                        <a:rPr lang="en-US" baseline="0" dirty="0" smtClean="0"/>
                        <a:t> Dec’15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987824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87823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987824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3,700.00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1876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</a:t>
            </a:r>
            <a:r>
              <a:rPr lang="en-US" dirty="0" err="1" smtClean="0"/>
              <a:t>Gaji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10142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(S3)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08/01/2016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03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Bank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2256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Doc 333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480774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Pinjaman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Tekun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Bulan</a:t>
                      </a:r>
                      <a:r>
                        <a:rPr lang="en-US" dirty="0" smtClean="0"/>
                        <a:t> Dec/15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987824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87823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987824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064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</a:t>
            </a:r>
            <a:r>
              <a:rPr lang="en-US" dirty="0" err="1" smtClean="0"/>
              <a:t>Tekun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5" name="Group 34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6" name="Rectangle 35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74053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(S4)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03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Bank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2232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INV 455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974741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Payung,Khemah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Signboard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920532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987824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87823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987824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920532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  <a:r>
              <a:rPr lang="en-US" dirty="0" smtClean="0"/>
              <a:t>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765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Tan Furniture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4730550" y="5651956"/>
            <a:ext cx="2220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Rounding Adjustment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409683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308552"/>
              </p:ext>
            </p:extLst>
          </p:nvPr>
        </p:nvGraphicFramePr>
        <p:xfrm>
          <a:off x="467544" y="3407400"/>
          <a:ext cx="83529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04/01/2016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500.87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06/01/2016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3,700.00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08/01/2016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Tekun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CP00004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INV445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Tan Furniture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611387" y="35232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611387" y="398346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606923" y="43435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606923" y="470354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611560" y="63093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6948264" y="6464750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8" name="Rounded Rectangle 27"/>
          <p:cNvSpPr/>
          <p:nvPr/>
        </p:nvSpPr>
        <p:spPr>
          <a:xfrm>
            <a:off x="789221" y="6454737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5076056" y="648469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4093060" y="6468544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01/01/2016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31/01/2016</a:t>
            </a:r>
            <a:endParaRPr lang="en-MY" dirty="0"/>
          </a:p>
        </p:txBody>
      </p:sp>
      <p:sp>
        <p:nvSpPr>
          <p:cNvPr id="34" name="Rectangle 33"/>
          <p:cNvSpPr/>
          <p:nvPr/>
        </p:nvSpPr>
        <p:spPr>
          <a:xfrm>
            <a:off x="611387" y="508518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543172" y="2492896"/>
            <a:ext cx="226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Pembelanjaan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46269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petty Cash </a:t>
            </a:r>
            <a:r>
              <a:rPr lang="en-US" sz="2800" dirty="0" err="1" smtClean="0"/>
              <a:t>ke</a:t>
            </a:r>
            <a:r>
              <a:rPr lang="en-US" sz="2800" dirty="0" smtClean="0"/>
              <a:t> Bank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Petty Cash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bank 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lain-lain </a:t>
            </a:r>
            <a:r>
              <a:rPr lang="en-US" sz="2800" dirty="0" err="1" smtClean="0"/>
              <a:t>ke</a:t>
            </a:r>
            <a:r>
              <a:rPr lang="en-US" sz="2800" dirty="0" smtClean="0"/>
              <a:t> Petty cash/Bank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Petty cash/Bank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lain-lain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78285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16" name="Rounded Rectangle 15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18" name="Rounded Rectangle 17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934046"/>
              </p:ext>
            </p:extLst>
          </p:nvPr>
        </p:nvGraphicFramePr>
        <p:xfrm>
          <a:off x="406989" y="3141017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50832" y="325685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550832" y="371708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546368" y="407712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546368" y="443716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550832" y="481880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/>
          <p:cNvSpPr/>
          <p:nvPr/>
        </p:nvSpPr>
        <p:spPr>
          <a:xfrm>
            <a:off x="546368" y="51788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395536" y="2539401"/>
            <a:ext cx="2105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7263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7171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147742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226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Bank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47" name="Group 4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48" name="Rectangle 4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9215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1700808"/>
            <a:ext cx="29523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Company name</a:t>
            </a:r>
          </a:p>
          <a:p>
            <a:r>
              <a:rPr lang="en-US" dirty="0" smtClean="0"/>
              <a:t>Address :</a:t>
            </a:r>
          </a:p>
          <a:p>
            <a:r>
              <a:rPr lang="en-US" dirty="0" smtClean="0"/>
              <a:t>Phone No :</a:t>
            </a:r>
          </a:p>
          <a:p>
            <a:r>
              <a:rPr lang="en-US" dirty="0" smtClean="0"/>
              <a:t>Person contact :</a:t>
            </a:r>
          </a:p>
          <a:p>
            <a:r>
              <a:rPr lang="en-US" dirty="0" smtClean="0"/>
              <a:t>Email :</a:t>
            </a:r>
          </a:p>
          <a:p>
            <a:r>
              <a:rPr lang="en-US" dirty="0" smtClean="0"/>
              <a:t>Upload Logo :</a:t>
            </a:r>
          </a:p>
          <a:p>
            <a:r>
              <a:rPr lang="en-US" dirty="0" smtClean="0"/>
              <a:t>Type of Business :</a:t>
            </a:r>
            <a:endParaRPr lang="en-MY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Company setup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6910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JL_Pemindahan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9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3,000.00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614500"/>
              </p:ext>
            </p:extLst>
          </p:nvPr>
        </p:nvGraphicFramePr>
        <p:xfrm>
          <a:off x="539552" y="4149080"/>
          <a:ext cx="8183906" cy="113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hasil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hasil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3,000.00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3,000.00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64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TR201602010001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1294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6666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299140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54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Bank </a:t>
            </a:r>
            <a:r>
              <a:rPr lang="en-US" dirty="0" err="1" smtClean="0"/>
              <a:t>ke</a:t>
            </a:r>
            <a:r>
              <a:rPr lang="en-US" dirty="0" smtClean="0"/>
              <a:t> Petty cash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15/01/2016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77085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JL_Pemindahan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15/01/2016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9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880189"/>
              </p:ext>
            </p:extLst>
          </p:nvPr>
        </p:nvGraphicFramePr>
        <p:xfrm>
          <a:off x="539552" y="4149080"/>
          <a:ext cx="8183906" cy="113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dari</a:t>
                      </a:r>
                      <a:r>
                        <a:rPr lang="en-US" sz="1400" dirty="0" smtClean="0"/>
                        <a:t> Bank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1,000.00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dari</a:t>
                      </a:r>
                      <a:r>
                        <a:rPr lang="en-US" sz="1400" dirty="0" smtClean="0"/>
                        <a:t> Bank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64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TR201602010002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00009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(S3)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5555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91483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39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Bank 1 </a:t>
            </a:r>
            <a:r>
              <a:rPr lang="en-US" dirty="0" err="1" smtClean="0"/>
              <a:t>ke</a:t>
            </a:r>
            <a:r>
              <a:rPr lang="en-US" dirty="0" smtClean="0"/>
              <a:t> Bank 2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20/01/2016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422589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(S4)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7777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258351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Others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r>
                        <a:rPr lang="en-US" baseline="0" dirty="0" smtClean="0"/>
                        <a:t> / 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546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Others </a:t>
            </a:r>
            <a:r>
              <a:rPr lang="en-US" dirty="0" err="1" smtClean="0"/>
              <a:t>ke</a:t>
            </a:r>
            <a:r>
              <a:rPr lang="en-US" dirty="0" smtClean="0"/>
              <a:t> Bank 1/Petty Cash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22/01/2016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6350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(S5)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8888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890393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r>
                        <a:rPr lang="en-US" baseline="0" dirty="0" smtClean="0"/>
                        <a:t> / 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98180" y="5498647"/>
            <a:ext cx="5799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u="sng" dirty="0" err="1" smtClean="0"/>
              <a:t>Pindahan</a:t>
            </a:r>
            <a:r>
              <a:rPr lang="en-US" u="sng" dirty="0" smtClean="0"/>
              <a:t> </a:t>
            </a:r>
            <a:r>
              <a:rPr lang="en-US" u="sng" dirty="0" err="1" smtClean="0"/>
              <a:t>dari</a:t>
            </a:r>
            <a:r>
              <a:rPr lang="en-US" u="sng" dirty="0" smtClean="0"/>
              <a:t> Bank</a:t>
            </a:r>
            <a:r>
              <a:rPr lang="en-US" u="sng" baseline="0" dirty="0" smtClean="0"/>
              <a:t> / Petty Cash</a:t>
            </a:r>
            <a:r>
              <a:rPr lang="en-US" u="sng" dirty="0" smtClean="0"/>
              <a:t> </a:t>
            </a:r>
            <a:r>
              <a:rPr lang="en-US" u="sng" dirty="0" err="1" smtClean="0"/>
              <a:t>ke</a:t>
            </a:r>
            <a:r>
              <a:rPr lang="en-US" u="sng" dirty="0" smtClean="0"/>
              <a:t> Others</a:t>
            </a:r>
            <a:endParaRPr lang="en-MY" u="sng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24/01/2016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4543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16" name="Rounded Rectangle 15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18" name="Rounded Rectangle 17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417201"/>
              </p:ext>
            </p:extLst>
          </p:nvPr>
        </p:nvGraphicFramePr>
        <p:xfrm>
          <a:off x="406989" y="3141017"/>
          <a:ext cx="8485490" cy="2483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54"/>
                <a:gridCol w="1316714"/>
                <a:gridCol w="1153489"/>
                <a:gridCol w="1257046"/>
                <a:gridCol w="1656184"/>
                <a:gridCol w="1728192"/>
                <a:gridCol w="1008111"/>
              </a:tblGrid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Tarikh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Form No.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No.Rujukan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Pemindahan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Dari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Pemindahan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Kepada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Amount</a:t>
                      </a:r>
                      <a:endParaRPr lang="en-MY" sz="1600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7171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</a:t>
                      </a:r>
                      <a:r>
                        <a:rPr lang="en-US" sz="1600" baseline="0" dirty="0" smtClean="0"/>
                        <a:t> Cash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6666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</a:t>
                      </a:r>
                      <a:r>
                        <a:rPr lang="en-US" sz="1600" baseline="0" dirty="0" smtClean="0"/>
                        <a:t> Cash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5555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22/01/2016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7777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 Cash/Bank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23/01/2016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8888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 Cash/Bank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2,000.00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50832" y="340087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550832" y="393305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546368" y="429309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546368" y="465313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550832" y="503477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/>
          <p:cNvSpPr/>
          <p:nvPr/>
        </p:nvSpPr>
        <p:spPr>
          <a:xfrm>
            <a:off x="546368" y="539481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395536" y="2539401"/>
            <a:ext cx="2105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77768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5868144" y="2279248"/>
            <a:ext cx="1649613" cy="8485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Detail </a:t>
            </a:r>
            <a:r>
              <a:rPr lang="en-US" dirty="0" err="1" smtClean="0"/>
              <a:t>Pendapatan</a:t>
            </a:r>
            <a:r>
              <a:rPr lang="en-US" dirty="0" smtClean="0"/>
              <a:t> &amp; </a:t>
            </a:r>
            <a:r>
              <a:rPr lang="en-US" dirty="0" err="1" smtClean="0"/>
              <a:t>Pembelanjaan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5868143" y="3127758"/>
            <a:ext cx="1649613" cy="42425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Untung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5868143" y="3552013"/>
            <a:ext cx="1649613" cy="42425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Kunci</a:t>
            </a:r>
            <a:r>
              <a:rPr lang="en-US" dirty="0" smtClean="0"/>
              <a:t> Kira-Kira</a:t>
            </a:r>
            <a:endParaRPr lang="en-MY" dirty="0"/>
          </a:p>
        </p:txBody>
      </p:sp>
      <p:grpSp>
        <p:nvGrpSpPr>
          <p:cNvPr id="17" name="Group 1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18" name="Rectangle 1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grpSp>
        <p:nvGrpSpPr>
          <p:cNvPr id="14" name="Group 13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15" name="Rectangle 14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63295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95535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395536" y="3573016"/>
            <a:ext cx="237626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396878" y="4005062"/>
            <a:ext cx="2374922" cy="43205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 of Account Setup</a:t>
            </a:r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484784"/>
            <a:ext cx="7560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 err="1" smtClean="0"/>
              <a:t>Jualan</a:t>
            </a:r>
            <a:r>
              <a:rPr lang="en-US" dirty="0" smtClean="0"/>
              <a:t> 1  = </a:t>
            </a:r>
            <a:r>
              <a:rPr lang="en-US" dirty="0" err="1" smtClean="0"/>
              <a:t>Jualan</a:t>
            </a:r>
            <a:r>
              <a:rPr lang="en-US" dirty="0" smtClean="0"/>
              <a:t> 1          			Active </a:t>
            </a:r>
          </a:p>
          <a:p>
            <a:endParaRPr lang="en-US" dirty="0"/>
          </a:p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r>
              <a:rPr lang="en-US" dirty="0" smtClean="0"/>
              <a:t> = Kos </a:t>
            </a:r>
            <a:r>
              <a:rPr lang="en-US" dirty="0" err="1" smtClean="0"/>
              <a:t>Jualan</a:t>
            </a:r>
            <a:r>
              <a:rPr lang="en-US" dirty="0" smtClean="0"/>
              <a:t>			Active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0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Tekun</a:t>
            </a:r>
            <a:r>
              <a:rPr lang="en-US" dirty="0" smtClean="0"/>
              <a:t> Corp Report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Untng</a:t>
              </a:r>
              <a:r>
                <a:rPr lang="en-US" dirty="0" smtClean="0"/>
                <a:t> </a:t>
              </a:r>
              <a:r>
                <a:rPr lang="en-US" dirty="0" err="1" smtClean="0"/>
                <a:t>Rugi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Kunci</a:t>
              </a:r>
              <a:r>
                <a:rPr lang="en-US" dirty="0" smtClean="0"/>
                <a:t> Kira-Kira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Senarai</a:t>
              </a:r>
              <a:r>
                <a:rPr lang="en-US" dirty="0" smtClean="0"/>
                <a:t> </a:t>
              </a:r>
              <a:r>
                <a:rPr lang="en-US" dirty="0" err="1" smtClean="0"/>
                <a:t>Peminjam</a:t>
              </a:r>
              <a:r>
                <a:rPr lang="en-US" dirty="0" smtClean="0"/>
                <a:t> </a:t>
              </a:r>
              <a:endParaRPr lang="en-MY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425096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Pendapatan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3990106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6372200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1170381" y="3933056"/>
            <a:ext cx="69300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Peminjam</a:t>
            </a:r>
            <a:r>
              <a:rPr lang="en-US" dirty="0" smtClean="0"/>
              <a:t>/user/</a:t>
            </a:r>
            <a:r>
              <a:rPr lang="en-US" dirty="0" err="1" smtClean="0"/>
              <a:t>usahawan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Profit &amp; Loss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ledger ( </a:t>
            </a:r>
            <a:r>
              <a:rPr lang="en-US" dirty="0" err="1" smtClean="0"/>
              <a:t>Jualan,Kos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, </a:t>
            </a:r>
            <a:r>
              <a:rPr lang="en-US" dirty="0" err="1" smtClean="0"/>
              <a:t>Belanja</a:t>
            </a:r>
            <a:r>
              <a:rPr lang="en-US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913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r>
                <a:rPr lang="en-US" dirty="0" smtClean="0"/>
                <a:t> </a:t>
              </a:r>
              <a:r>
                <a:rPr lang="en-US" dirty="0" err="1" smtClean="0"/>
                <a:t>Duit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59881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6236" y="404664"/>
            <a:ext cx="693001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200" dirty="0" err="1" smtClean="0"/>
              <a:t>Senarai</a:t>
            </a:r>
            <a:r>
              <a:rPr lang="en-US" sz="1200" dirty="0" smtClean="0"/>
              <a:t> </a:t>
            </a:r>
            <a:r>
              <a:rPr lang="en-US" sz="1200" dirty="0" err="1" smtClean="0"/>
              <a:t>Peminjam</a:t>
            </a:r>
            <a:r>
              <a:rPr lang="en-US" sz="1200" dirty="0" smtClean="0"/>
              <a:t>/user/</a:t>
            </a:r>
            <a:r>
              <a:rPr lang="en-US" sz="1200" dirty="0" err="1" smtClean="0"/>
              <a:t>usahawan</a:t>
            </a:r>
            <a:endParaRPr lang="en-US" sz="1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Status (active or inactive)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Nama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err="1" smtClean="0"/>
              <a:t>Alamat</a:t>
            </a:r>
            <a:r>
              <a:rPr lang="en-US" sz="12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Contact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342900" indent="-342900">
              <a:buAutoNum type="arabicPeriod"/>
            </a:pPr>
            <a:r>
              <a:rPr lang="en-US" sz="1200" dirty="0" smtClean="0"/>
              <a:t>Profit &amp; Loss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Consolidate Account</a:t>
            </a:r>
          </a:p>
          <a:p>
            <a:r>
              <a:rPr lang="en-US" sz="1200" dirty="0" smtClean="0"/>
              <a:t>3. Balance sheet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ledger ( </a:t>
            </a:r>
            <a:r>
              <a:rPr lang="en-US" sz="1200" dirty="0" err="1"/>
              <a:t>Jua</a:t>
            </a:r>
            <a:endParaRPr lang="en-US" sz="1200" dirty="0" smtClean="0"/>
          </a:p>
          <a:p>
            <a:r>
              <a:rPr lang="en-US" sz="1200" dirty="0" smtClean="0"/>
              <a:t>4. Account Balance Summary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ledger ( </a:t>
            </a:r>
            <a:r>
              <a:rPr lang="en-US" sz="1200" dirty="0" err="1"/>
              <a:t>Jualan,Kos</a:t>
            </a:r>
            <a:r>
              <a:rPr lang="en-US" sz="1200" dirty="0"/>
              <a:t> </a:t>
            </a:r>
            <a:r>
              <a:rPr lang="en-US" sz="1200" dirty="0" err="1"/>
              <a:t>Jualan</a:t>
            </a:r>
            <a:r>
              <a:rPr lang="en-US" sz="1200" dirty="0"/>
              <a:t>, </a:t>
            </a:r>
            <a:r>
              <a:rPr lang="en-US" sz="1200" dirty="0" err="1" smtClean="0"/>
              <a:t>Belanja</a:t>
            </a:r>
            <a:endParaRPr lang="en-US" sz="1200" dirty="0" smtClean="0"/>
          </a:p>
          <a:p>
            <a:r>
              <a:rPr lang="en-US" sz="1200" dirty="0" smtClean="0"/>
              <a:t>5. Trial Balance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year</a:t>
            </a:r>
          </a:p>
          <a:p>
            <a:r>
              <a:rPr lang="en-US" sz="1200" dirty="0" smtClean="0"/>
              <a:t>6. Business Intelligent Graph</a:t>
            </a:r>
          </a:p>
          <a:p>
            <a:pPr marL="342900" indent="-342900">
              <a:buAutoNum type="arabicPeriod"/>
            </a:pPr>
            <a:endParaRPr lang="en-US" sz="1200" dirty="0" smtClean="0"/>
          </a:p>
          <a:p>
            <a:pPr marL="342900" indent="-342900">
              <a:buAutoNum type="arabicPeriod"/>
            </a:pP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212515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Loan Setup</a:t>
            </a:r>
            <a:endParaRPr lang="en-MY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261055"/>
              </p:ext>
            </p:extLst>
          </p:nvPr>
        </p:nvGraphicFramePr>
        <p:xfrm>
          <a:off x="395536" y="2106146"/>
          <a:ext cx="835292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484"/>
                <a:gridCol w="1441743"/>
                <a:gridCol w="1253207"/>
                <a:gridCol w="1397150"/>
                <a:gridCol w="1368152"/>
                <a:gridCol w="1008112"/>
                <a:gridCol w="7200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Loan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 loan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Status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Tekun</a:t>
                      </a:r>
                      <a:r>
                        <a:rPr lang="en-US" dirty="0" smtClean="0"/>
                        <a:t> Nasional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3700-001-00</a:t>
                      </a:r>
                      <a:endParaRPr lang="en-MY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3700-002-00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</a:t>
                      </a:r>
                      <a:r>
                        <a:rPr lang="en-US" baseline="0" dirty="0" smtClean="0"/>
                        <a:t>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3700-003-00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 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3700-004-00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ight Arrow 9"/>
          <p:cNvSpPr/>
          <p:nvPr/>
        </p:nvSpPr>
        <p:spPr>
          <a:xfrm>
            <a:off x="8241618" y="2708920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ight Arrow 10"/>
          <p:cNvSpPr/>
          <p:nvPr/>
        </p:nvSpPr>
        <p:spPr>
          <a:xfrm>
            <a:off x="8241618" y="321297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ight Arrow 11"/>
          <p:cNvSpPr/>
          <p:nvPr/>
        </p:nvSpPr>
        <p:spPr>
          <a:xfrm>
            <a:off x="8241618" y="357301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Right Arrow 12"/>
          <p:cNvSpPr/>
          <p:nvPr/>
        </p:nvSpPr>
        <p:spPr>
          <a:xfrm>
            <a:off x="8241618" y="393305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486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Bank&amp; Cash Setup</a:t>
            </a:r>
            <a:endParaRPr lang="en-MY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677828"/>
              </p:ext>
            </p:extLst>
          </p:nvPr>
        </p:nvGraphicFramePr>
        <p:xfrm>
          <a:off x="539552" y="1772816"/>
          <a:ext cx="835292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512168"/>
                <a:gridCol w="1152128"/>
                <a:gridCol w="936104"/>
                <a:gridCol w="1368152"/>
                <a:gridCol w="1008112"/>
                <a:gridCol w="7200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Bank&amp;Cash</a:t>
                      </a:r>
                      <a:r>
                        <a:rPr lang="en-US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Status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2200-001-00</a:t>
                      </a:r>
                      <a:endParaRPr lang="en-MY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2200-002-00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2200-003-00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2200-004-00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Petty</a:t>
                      </a:r>
                      <a:r>
                        <a:rPr lang="en-US" baseline="0" dirty="0" smtClean="0"/>
                        <a:t> cash 2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Petty</a:t>
                      </a:r>
                      <a:r>
                        <a:rPr lang="en-US" baseline="0" dirty="0" smtClean="0"/>
                        <a:t> cash 2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2200-005-00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Advancement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Advancement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1400-000-00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-972616" y="7273603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Right Arrow 13"/>
          <p:cNvSpPr/>
          <p:nvPr/>
        </p:nvSpPr>
        <p:spPr>
          <a:xfrm>
            <a:off x="8354791" y="2222468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ight Arrow 14"/>
          <p:cNvSpPr/>
          <p:nvPr/>
        </p:nvSpPr>
        <p:spPr>
          <a:xfrm>
            <a:off x="8354791" y="261851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Right Arrow 15"/>
          <p:cNvSpPr/>
          <p:nvPr/>
        </p:nvSpPr>
        <p:spPr>
          <a:xfrm>
            <a:off x="8354791" y="297855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ight Arrow 16"/>
          <p:cNvSpPr/>
          <p:nvPr/>
        </p:nvSpPr>
        <p:spPr>
          <a:xfrm>
            <a:off x="8354791" y="333859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ight Arrow 10"/>
          <p:cNvSpPr/>
          <p:nvPr/>
        </p:nvSpPr>
        <p:spPr>
          <a:xfrm>
            <a:off x="8354791" y="371703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ight Arrow 17"/>
          <p:cNvSpPr/>
          <p:nvPr/>
        </p:nvSpPr>
        <p:spPr>
          <a:xfrm>
            <a:off x="8354791" y="4077754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394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720080"/>
            <a:ext cx="1731499" cy="61379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2202416"/>
            <a:ext cx="1731499" cy="2594736"/>
            <a:chOff x="395535" y="1844824"/>
            <a:chExt cx="1696003" cy="2594736"/>
          </a:xfrm>
        </p:grpSpPr>
        <p:sp>
          <p:nvSpPr>
            <p:cNvPr id="5" name="Rectangle 4"/>
            <p:cNvSpPr/>
            <p:nvPr/>
          </p:nvSpPr>
          <p:spPr>
            <a:xfrm>
              <a:off x="395536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95536" y="2711296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95536" y="3575464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95536" y="4007512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95535" y="3143344"/>
              <a:ext cx="1696003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95536" y="2279248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251521" y="175374"/>
            <a:ext cx="129614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SPSTCORP</a:t>
            </a:r>
            <a:endParaRPr lang="en-US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2137" y="1301455"/>
            <a:ext cx="13272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Amir Enterprise</a:t>
            </a:r>
            <a:endParaRPr lang="en-MY" sz="1400" dirty="0"/>
          </a:p>
        </p:txBody>
      </p:sp>
      <p:sp>
        <p:nvSpPr>
          <p:cNvPr id="16" name="Rectangle 15"/>
          <p:cNvSpPr/>
          <p:nvPr/>
        </p:nvSpPr>
        <p:spPr>
          <a:xfrm>
            <a:off x="0" y="1772816"/>
            <a:ext cx="1731499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ectangle 16"/>
          <p:cNvSpPr/>
          <p:nvPr/>
        </p:nvSpPr>
        <p:spPr>
          <a:xfrm>
            <a:off x="0" y="1772816"/>
            <a:ext cx="638672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ectangle 17"/>
          <p:cNvSpPr/>
          <p:nvPr/>
        </p:nvSpPr>
        <p:spPr>
          <a:xfrm>
            <a:off x="638673" y="1772816"/>
            <a:ext cx="603176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118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1900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Jualan</a:t>
            </a:r>
            <a:r>
              <a:rPr lang="en-US" sz="2800" dirty="0" smtClean="0"/>
              <a:t> per customer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Jualan</a:t>
            </a:r>
            <a:r>
              <a:rPr lang="en-US" sz="2800" dirty="0" smtClean="0"/>
              <a:t> per day</a:t>
            </a:r>
          </a:p>
          <a:p>
            <a:pPr marL="0" indent="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14497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1" name="Rounded Rectangle 30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740137"/>
              </p:ext>
            </p:extLst>
          </p:nvPr>
        </p:nvGraphicFramePr>
        <p:xfrm>
          <a:off x="406989" y="3529816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Pelanggan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550832" y="364565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ectangle 33"/>
          <p:cNvSpPr/>
          <p:nvPr/>
        </p:nvSpPr>
        <p:spPr>
          <a:xfrm>
            <a:off x="550832" y="41058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546368" y="44659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546368" y="48259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Rectangle 36"/>
          <p:cNvSpPr/>
          <p:nvPr/>
        </p:nvSpPr>
        <p:spPr>
          <a:xfrm>
            <a:off x="550832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ectangle 37"/>
          <p:cNvSpPr/>
          <p:nvPr/>
        </p:nvSpPr>
        <p:spPr>
          <a:xfrm>
            <a:off x="546368" y="55676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9" name="TextBox 38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01/02/2016</a:t>
            </a:r>
            <a:endParaRPr lang="en-MY" dirty="0"/>
          </a:p>
        </p:txBody>
      </p:sp>
      <p:sp>
        <p:nvSpPr>
          <p:cNvPr id="40" name="TextBox 39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28/02/2016</a:t>
            </a:r>
            <a:endParaRPr lang="en-MY" dirty="0"/>
          </a:p>
        </p:txBody>
      </p:sp>
      <p:sp>
        <p:nvSpPr>
          <p:cNvPr id="41" name="TextBox 40"/>
          <p:cNvSpPr txBox="1"/>
          <p:nvPr/>
        </p:nvSpPr>
        <p:spPr>
          <a:xfrm>
            <a:off x="611560" y="2492896"/>
            <a:ext cx="205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MY" dirty="0"/>
          </a:p>
        </p:txBody>
      </p:sp>
      <p:grpSp>
        <p:nvGrpSpPr>
          <p:cNvPr id="3" name="Group 2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1933</Words>
  <Application>Microsoft Office PowerPoint</Application>
  <PresentationFormat>On-screen Show (4:3)</PresentationFormat>
  <Paragraphs>984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SPS Micro Software </vt:lpstr>
      <vt:lpstr>Introduction</vt:lpstr>
      <vt:lpstr>Company setup</vt:lpstr>
      <vt:lpstr>Chart of Account Setup</vt:lpstr>
      <vt:lpstr>Loan Setup</vt:lpstr>
      <vt:lpstr>Bank&amp; Cash Setup</vt:lpstr>
      <vt:lpstr>PowerPoint Presentation</vt:lpstr>
      <vt:lpstr>Hasil Jualan</vt:lpstr>
      <vt:lpstr>Hasil Jualan</vt:lpstr>
      <vt:lpstr>Hasil Jualan(S1)</vt:lpstr>
      <vt:lpstr>JL_Pendapatan(S1) </vt:lpstr>
      <vt:lpstr>Pendapatan(S2)</vt:lpstr>
      <vt:lpstr>Pendapatan</vt:lpstr>
      <vt:lpstr>Kos Jualan</vt:lpstr>
      <vt:lpstr>Kos Jualan</vt:lpstr>
      <vt:lpstr>Kos Jualan(S1)</vt:lpstr>
      <vt:lpstr>JL_Kos Jualan(S1) </vt:lpstr>
      <vt:lpstr>Kos Jualan</vt:lpstr>
      <vt:lpstr>Perbelanjaan</vt:lpstr>
      <vt:lpstr>Perbelanjaan</vt:lpstr>
      <vt:lpstr>Perbelanjaan(S1)</vt:lpstr>
      <vt:lpstr>JL_Perbelanjaan(S1) </vt:lpstr>
      <vt:lpstr>Perbelanjaan(S2)</vt:lpstr>
      <vt:lpstr>Perbelanjaan(S3)</vt:lpstr>
      <vt:lpstr>Perbelanjaan(S4)</vt:lpstr>
      <vt:lpstr>Perbelanjaan</vt:lpstr>
      <vt:lpstr>Pemindahan</vt:lpstr>
      <vt:lpstr>Pemindahan</vt:lpstr>
      <vt:lpstr>Pemindahan(S1)</vt:lpstr>
      <vt:lpstr>JL_Pemindahan(S1)</vt:lpstr>
      <vt:lpstr>Pemindahan(S2)</vt:lpstr>
      <vt:lpstr>JL_Pemindahan(S2)</vt:lpstr>
      <vt:lpstr>Pemindahan(S3)</vt:lpstr>
      <vt:lpstr>Pemindahan(S4)</vt:lpstr>
      <vt:lpstr>Pemindahan(S5)</vt:lpstr>
      <vt:lpstr>Pemindahan</vt:lpstr>
      <vt:lpstr>Laporan</vt:lpstr>
      <vt:lpstr>Laporan</vt:lpstr>
      <vt:lpstr>Tetapan</vt:lpstr>
      <vt:lpstr>Tekun Corp Report</vt:lpstr>
      <vt:lpstr>Laporan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Micro Software</dc:title>
  <dc:creator>User</dc:creator>
  <cp:lastModifiedBy>User</cp:lastModifiedBy>
  <cp:revision>66</cp:revision>
  <cp:lastPrinted>2015-11-18T09:08:27Z</cp:lastPrinted>
  <dcterms:created xsi:type="dcterms:W3CDTF">2015-11-17T02:35:49Z</dcterms:created>
  <dcterms:modified xsi:type="dcterms:W3CDTF">2015-11-19T09:18:41Z</dcterms:modified>
</cp:coreProperties>
</file>