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8" r:id="rId4"/>
    <p:sldId id="301" r:id="rId5"/>
    <p:sldId id="300" r:id="rId6"/>
    <p:sldId id="299" r:id="rId7"/>
    <p:sldId id="296" r:id="rId8"/>
    <p:sldId id="257" r:id="rId9"/>
    <p:sldId id="266" r:id="rId10"/>
    <p:sldId id="281" r:id="rId11"/>
    <p:sldId id="302" r:id="rId12"/>
    <p:sldId id="306" r:id="rId13"/>
    <p:sldId id="290" r:id="rId14"/>
    <p:sldId id="291" r:id="rId15"/>
    <p:sldId id="292" r:id="rId16"/>
    <p:sldId id="304" r:id="rId17"/>
    <p:sldId id="293" r:id="rId18"/>
    <p:sldId id="307" r:id="rId19"/>
    <p:sldId id="294" r:id="rId20"/>
    <p:sldId id="263" r:id="rId21"/>
    <p:sldId id="258" r:id="rId22"/>
    <p:sldId id="261" r:id="rId23"/>
    <p:sldId id="305" r:id="rId24"/>
    <p:sldId id="283" r:id="rId25"/>
    <p:sldId id="310" r:id="rId26"/>
    <p:sldId id="309" r:id="rId27"/>
    <p:sldId id="308" r:id="rId28"/>
    <p:sldId id="268" r:id="rId29"/>
    <p:sldId id="311" r:id="rId30"/>
    <p:sldId id="312" r:id="rId31"/>
    <p:sldId id="313" r:id="rId32"/>
    <p:sldId id="314" r:id="rId33"/>
    <p:sldId id="270" r:id="rId34"/>
    <p:sldId id="262" r:id="rId35"/>
    <p:sldId id="271" r:id="rId36"/>
    <p:sldId id="259" r:id="rId37"/>
    <p:sldId id="272" r:id="rId38"/>
    <p:sldId id="284" r:id="rId39"/>
    <p:sldId id="274" r:id="rId40"/>
    <p:sldId id="285" r:id="rId41"/>
    <p:sldId id="275" r:id="rId42"/>
    <p:sldId id="276" r:id="rId43"/>
    <p:sldId id="277" r:id="rId44"/>
    <p:sldId id="273" r:id="rId45"/>
    <p:sldId id="264" r:id="rId46"/>
    <p:sldId id="286" r:id="rId47"/>
    <p:sldId id="265" r:id="rId48"/>
    <p:sldId id="287" r:id="rId49"/>
    <p:sldId id="288" r:id="rId50"/>
    <p:sldId id="289" r:id="rId5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39" autoAdjust="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8T19:34:08.891" idx="1">
    <p:pos x="2795" y="1128"/>
    <p:text>Default current date- Date for Balance, will effect in ledger loan</p:text>
  </p:cm>
  <p:cm authorId="0" dt="2015-11-18T19:23:08.372" idx="2">
    <p:pos x="2040" y="1137"/>
    <p:text>Default with "0" balance</p:text>
  </p:cm>
  <p:cm authorId="0" dt="2015-11-18T19:23:26.019" idx="3">
    <p:pos x="1221" y="1117"/>
    <p:text>Can rename/edit</p:text>
  </p:cm>
  <p:cm authorId="0" dt="2015-11-18T19:33:11.043" idx="4">
    <p:pos x="3578" y="1145"/>
    <p:text>COA - Automatic genarated</p:text>
  </p:cm>
  <p:cm authorId="0" dt="2015-11-18T19:34:32.459" idx="5">
    <p:pos x="4455" y="1119"/>
    <p:text>Can edit</p:text>
  </p:cm>
  <p:cm authorId="0" dt="2015-11-18T19:34:46.556" idx="6">
    <p:pos x="5099" y="1136"/>
    <p:text>save button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8T19:43:30.459" idx="9">
    <p:pos x="1411" y="930"/>
    <p:text>Can rename/edit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362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671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047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794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09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551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538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609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520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382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72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959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SPS Micro Software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063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7163950" y="3261126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267406" y="33029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620670" y="343311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2267406" y="26996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732240" y="2636912"/>
            <a:ext cx="208823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699628"/>
            <a:ext cx="2931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  :    01/02/2016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296067"/>
            <a:ext cx="2408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:     Bank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149689"/>
              </p:ext>
            </p:extLst>
          </p:nvPr>
        </p:nvGraphicFramePr>
        <p:xfrm>
          <a:off x="564559" y="4258643"/>
          <a:ext cx="8259619" cy="1502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811"/>
                <a:gridCol w="5197266"/>
                <a:gridCol w="1158635"/>
                <a:gridCol w="926907"/>
              </a:tblGrid>
              <a:tr h="3944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61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1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5579525" y="2636912"/>
            <a:ext cx="2972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1,800.00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702193" y="27762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5795549" y="3261126"/>
            <a:ext cx="231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 :   </a:t>
            </a:r>
            <a:r>
              <a:rPr lang="en-US" dirty="0" err="1" smtClean="0"/>
              <a:t>Jualan</a:t>
            </a:r>
            <a:r>
              <a:rPr lang="en-US" dirty="0" smtClean="0"/>
              <a:t> 1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7771812" y="3927232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45" name="Rounded Rectangle 44"/>
          <p:cNvSpPr/>
          <p:nvPr/>
        </p:nvSpPr>
        <p:spPr>
          <a:xfrm>
            <a:off x="8369243" y="3921883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46" name="Rounded Rectangle 45"/>
          <p:cNvSpPr/>
          <p:nvPr/>
        </p:nvSpPr>
        <p:spPr>
          <a:xfrm>
            <a:off x="7152277" y="393305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47" name="Rounded Rectangle 46"/>
          <p:cNvSpPr/>
          <p:nvPr/>
        </p:nvSpPr>
        <p:spPr>
          <a:xfrm>
            <a:off x="7767813" y="6418035"/>
            <a:ext cx="1056365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sp>
        <p:nvSpPr>
          <p:cNvPr id="48" name="Rectangle 47"/>
          <p:cNvSpPr/>
          <p:nvPr/>
        </p:nvSpPr>
        <p:spPr>
          <a:xfrm>
            <a:off x="8316416" y="479715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Rectangle 48"/>
          <p:cNvSpPr/>
          <p:nvPr/>
        </p:nvSpPr>
        <p:spPr>
          <a:xfrm>
            <a:off x="8311952" y="515719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Rectangle 49"/>
          <p:cNvSpPr/>
          <p:nvPr/>
        </p:nvSpPr>
        <p:spPr>
          <a:xfrm>
            <a:off x="8311952" y="55172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1" name="Rectangle 50"/>
          <p:cNvSpPr/>
          <p:nvPr/>
        </p:nvSpPr>
        <p:spPr>
          <a:xfrm>
            <a:off x="8311952" y="43651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138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0608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36090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14847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0689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4277896" y="5373216"/>
            <a:ext cx="108619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&amp; update</a:t>
            </a:r>
            <a:endParaRPr lang="en-MY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4060455" y="53455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904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997635"/>
              </p:ext>
            </p:extLst>
          </p:nvPr>
        </p:nvGraphicFramePr>
        <p:xfrm>
          <a:off x="467544" y="3889856"/>
          <a:ext cx="7848873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617606"/>
                <a:gridCol w="1728193"/>
                <a:gridCol w="1800200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01/02/2016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CS00001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1,800.00</a:t>
                      </a:r>
                      <a:endParaRPr lang="en-MY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205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MY" dirty="0"/>
          </a:p>
        </p:txBody>
      </p:sp>
      <p:grpSp>
        <p:nvGrpSpPr>
          <p:cNvPr id="3" name="Group 2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TextBox 24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26" name="Isosceles Triangle 25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TextBox 41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43" name="Isosceles Triangle 42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Action Button: Home 43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Action Button: Home 44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Action Button: Home 45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Action Button: Home 46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Line Callout 1 5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49" name="Rounded Rectangle 48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100801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mentah</a:t>
            </a:r>
            <a:r>
              <a:rPr lang="en-US" sz="2800" dirty="0" smtClean="0"/>
              <a:t> (cost of goods sold)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6837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90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965064"/>
              </p:ext>
            </p:extLst>
          </p:nvPr>
        </p:nvGraphicFramePr>
        <p:xfrm>
          <a:off x="467544" y="3889856"/>
          <a:ext cx="7848872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137878"/>
                <a:gridCol w="1703864"/>
                <a:gridCol w="2304256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6212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588562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187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Pembayaran</a:t>
            </a:r>
            <a:r>
              <a:rPr lang="en-US" dirty="0" smtClean="0"/>
              <a:t>: </a:t>
            </a:r>
            <a:r>
              <a:rPr lang="en-US" dirty="0"/>
              <a:t> </a:t>
            </a:r>
            <a:r>
              <a:rPr lang="en-US" dirty="0" smtClean="0"/>
              <a:t>    Bank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548359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478534" y="3296067"/>
            <a:ext cx="1779194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4753786" y="3306922"/>
            <a:ext cx="3079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r>
              <a:rPr lang="en-US" dirty="0" smtClean="0"/>
              <a:t> :   Kos </a:t>
            </a:r>
            <a:r>
              <a:rPr lang="en-US" dirty="0" err="1" smtClean="0"/>
              <a:t>Jualan</a:t>
            </a:r>
            <a:r>
              <a:rPr lang="en-US" dirty="0" smtClean="0"/>
              <a:t> 1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874536"/>
              </p:ext>
            </p:extLst>
          </p:nvPr>
        </p:nvGraphicFramePr>
        <p:xfrm>
          <a:off x="564559" y="4258643"/>
          <a:ext cx="8259619" cy="1502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811"/>
                <a:gridCol w="5197266"/>
                <a:gridCol w="1158635"/>
                <a:gridCol w="926907"/>
              </a:tblGrid>
              <a:tr h="3944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61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1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6" name="Rounded Rectangle 65"/>
          <p:cNvSpPr/>
          <p:nvPr/>
        </p:nvSpPr>
        <p:spPr>
          <a:xfrm>
            <a:off x="7771812" y="3927232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369243" y="3921883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68" name="Rounded Rectangle 67"/>
          <p:cNvSpPr/>
          <p:nvPr/>
        </p:nvSpPr>
        <p:spPr>
          <a:xfrm>
            <a:off x="7152277" y="393305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69" name="Rectangle 68"/>
          <p:cNvSpPr/>
          <p:nvPr/>
        </p:nvSpPr>
        <p:spPr>
          <a:xfrm>
            <a:off x="8316416" y="479715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0" name="Rectangle 69"/>
          <p:cNvSpPr/>
          <p:nvPr/>
        </p:nvSpPr>
        <p:spPr>
          <a:xfrm>
            <a:off x="8311952" y="515719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1" name="Rectangle 70"/>
          <p:cNvSpPr/>
          <p:nvPr/>
        </p:nvSpPr>
        <p:spPr>
          <a:xfrm>
            <a:off x="8311952" y="55172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2" name="Rectangle 71"/>
          <p:cNvSpPr/>
          <p:nvPr/>
        </p:nvSpPr>
        <p:spPr>
          <a:xfrm>
            <a:off x="8311952" y="43651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3" name="Rounded Rectangle 72"/>
          <p:cNvSpPr/>
          <p:nvPr/>
        </p:nvSpPr>
        <p:spPr>
          <a:xfrm>
            <a:off x="7767813" y="6418035"/>
            <a:ext cx="1056365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3983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0608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36090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14847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0689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4277896" y="5373216"/>
            <a:ext cx="108619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&amp; update</a:t>
            </a:r>
            <a:endParaRPr lang="en-MY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3093639" y="534550"/>
            <a:ext cx="1948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Cost of Goods Sold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8678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JL_Kos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(S1)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849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797245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AP201602010001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39006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90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627478"/>
              </p:ext>
            </p:extLst>
          </p:nvPr>
        </p:nvGraphicFramePr>
        <p:xfrm>
          <a:off x="467544" y="3889856"/>
          <a:ext cx="7848872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689614"/>
                <a:gridCol w="1872208"/>
                <a:gridCol w="1584176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1,000.00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413407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692136"/>
              </p:ext>
            </p:extLst>
          </p:nvPr>
        </p:nvGraphicFramePr>
        <p:xfrm>
          <a:off x="467544" y="3407400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INV3322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Abu Enterprise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11387" y="35232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611387" y="39834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606923" y="43435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606923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611560" y="63093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464750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454737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48469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468544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sp>
        <p:nvSpPr>
          <p:cNvPr id="34" name="Rectangle 33"/>
          <p:cNvSpPr/>
          <p:nvPr/>
        </p:nvSpPr>
        <p:spPr>
          <a:xfrm>
            <a:off x="611387" y="50851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606923" y="544522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543172" y="2492896"/>
            <a:ext cx="190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Kos </a:t>
            </a:r>
            <a:r>
              <a:rPr lang="en-US" dirty="0" err="1" smtClean="0"/>
              <a:t>Jualan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70801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265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Log in Pages</a:t>
            </a:r>
          </a:p>
          <a:p>
            <a:pPr marL="0" indent="0">
              <a:buNone/>
            </a:pP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1761957" y="3681203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Username</a:t>
            </a:r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1761956" y="4524829"/>
            <a:ext cx="107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Password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1897301" y="2361654"/>
            <a:ext cx="53257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SPSTCORP System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91880" y="3681203"/>
            <a:ext cx="3168352" cy="539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ounded Rectangle 8"/>
          <p:cNvSpPr/>
          <p:nvPr/>
        </p:nvSpPr>
        <p:spPr>
          <a:xfrm>
            <a:off x="3491880" y="4439552"/>
            <a:ext cx="3168352" cy="539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19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belanja</a:t>
            </a:r>
            <a:r>
              <a:rPr lang="en-US" sz="2800" dirty="0" smtClean="0"/>
              <a:t> </a:t>
            </a:r>
            <a:r>
              <a:rPr lang="en-US" sz="2800" dirty="0" err="1" smtClean="0"/>
              <a:t>harian</a:t>
            </a:r>
            <a:r>
              <a:rPr lang="en-US" sz="2800" dirty="0" smtClean="0"/>
              <a:t> (General Expenses)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gaji</a:t>
            </a:r>
            <a:r>
              <a:rPr lang="en-US" sz="2800" dirty="0" smtClean="0"/>
              <a:t>/allowance/</a:t>
            </a:r>
            <a:r>
              <a:rPr lang="en-US" sz="2800" dirty="0" err="1" smtClean="0"/>
              <a:t>Upah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pinjaman</a:t>
            </a:r>
            <a:r>
              <a:rPr lang="en-US" sz="2800" dirty="0" smtClean="0"/>
              <a:t> ( </a:t>
            </a:r>
            <a:r>
              <a:rPr lang="en-US" sz="2800" dirty="0" err="1" smtClean="0"/>
              <a:t>Tekun</a:t>
            </a:r>
            <a:r>
              <a:rPr lang="en-US" sz="2800" dirty="0" smtClean="0"/>
              <a:t>/Mara/Bank)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Aset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386510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Belanj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392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496418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123390" y="3296067"/>
            <a:ext cx="1800538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635896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2123390" y="2780928"/>
            <a:ext cx="1800538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5188056" y="2780928"/>
            <a:ext cx="1832216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773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  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296067"/>
            <a:ext cx="2707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Pembayaran</a:t>
            </a:r>
            <a:r>
              <a:rPr lang="en-US" dirty="0" smtClean="0"/>
              <a:t> :     Petty Cash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74504"/>
              </p:ext>
            </p:extLst>
          </p:nvPr>
        </p:nvGraphicFramePr>
        <p:xfrm>
          <a:off x="564559" y="4271496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dirty="0" smtClean="0"/>
                        <a:t> Telephone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Maxis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Tapak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Elektrik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TNB-</a:t>
                      </a:r>
                      <a:r>
                        <a:rPr lang="en-US" dirty="0" err="1" smtClean="0"/>
                        <a:t>Bulan</a:t>
                      </a:r>
                      <a:r>
                        <a:rPr lang="en-US" baseline="0" dirty="0" smtClean="0"/>
                        <a:t> 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125.37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91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500.87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608963" y="3789040"/>
            <a:ext cx="236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Remarks      :    General 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558177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endParaRPr lang="en-MY" dirty="0"/>
            </a:p>
          </p:txBody>
        </p:sp>
      </p:grpSp>
      <p:sp>
        <p:nvSpPr>
          <p:cNvPr id="36" name="Rounded Rectangle 35"/>
          <p:cNvSpPr/>
          <p:nvPr/>
        </p:nvSpPr>
        <p:spPr>
          <a:xfrm>
            <a:off x="7560953" y="3777209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7" name="Rounded Rectangle 36"/>
          <p:cNvSpPr/>
          <p:nvPr/>
        </p:nvSpPr>
        <p:spPr>
          <a:xfrm>
            <a:off x="8158384" y="3771860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6941418" y="3783033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39" name="Rectangle 38"/>
          <p:cNvSpPr/>
          <p:nvPr/>
        </p:nvSpPr>
        <p:spPr>
          <a:xfrm>
            <a:off x="8104856" y="4810005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Rectangle 39"/>
          <p:cNvSpPr/>
          <p:nvPr/>
        </p:nvSpPr>
        <p:spPr>
          <a:xfrm>
            <a:off x="8100392" y="5170045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Rectangle 40"/>
          <p:cNvSpPr/>
          <p:nvPr/>
        </p:nvSpPr>
        <p:spPr>
          <a:xfrm>
            <a:off x="8100392" y="5530085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Rectangle 41"/>
          <p:cNvSpPr/>
          <p:nvPr/>
        </p:nvSpPr>
        <p:spPr>
          <a:xfrm>
            <a:off x="8100392" y="43779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3" name="Rounded Rectangle 42"/>
          <p:cNvSpPr/>
          <p:nvPr/>
        </p:nvSpPr>
        <p:spPr>
          <a:xfrm>
            <a:off x="7483667" y="6381328"/>
            <a:ext cx="982041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4201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9609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45091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23848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9690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3823883" y="5733256"/>
            <a:ext cx="1374224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Add &amp; update</a:t>
            </a:r>
            <a:endParaRPr lang="en-MY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51438" y="502996"/>
            <a:ext cx="1646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2845112" y="162880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2771800" y="1052736"/>
            <a:ext cx="1791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of Expenses</a:t>
            </a:r>
            <a:endParaRPr lang="en-MY" dirty="0"/>
          </a:p>
        </p:txBody>
      </p:sp>
      <p:sp>
        <p:nvSpPr>
          <p:cNvPr id="15" name="Isosceles Triangle 14"/>
          <p:cNvSpPr/>
          <p:nvPr/>
        </p:nvSpPr>
        <p:spPr>
          <a:xfrm rot="10800000">
            <a:off x="5364088" y="1762186"/>
            <a:ext cx="432048" cy="37066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504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JL_Perbelanjaan</a:t>
            </a:r>
            <a:r>
              <a:rPr lang="en-US" dirty="0" smtClean="0"/>
              <a:t>/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849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500.87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146058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8100-000-00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Telehpone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8200-000-00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Sewa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Tapak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8300-000-00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Elektrik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22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500.87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AP201602010002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95203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Belanj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392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126474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198688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/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3743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608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295869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9141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/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08/01/2016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788300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Pinjaman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Dec/15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300.00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686582" y="3701523"/>
            <a:ext cx="1972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Remarks      </a:t>
            </a:r>
            <a:r>
              <a:rPr lang="en-US" dirty="0" smtClean="0"/>
              <a:t>: </a:t>
            </a:r>
            <a:r>
              <a:rPr lang="en-US" dirty="0" err="1" smtClean="0"/>
              <a:t>Tekun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5" name="Group 34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6" name="Rectangle 35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42" name="Rounded Rectangle 41"/>
          <p:cNvSpPr/>
          <p:nvPr/>
        </p:nvSpPr>
        <p:spPr>
          <a:xfrm>
            <a:off x="7560953" y="3777209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43" name="Rounded Rectangle 42"/>
          <p:cNvSpPr/>
          <p:nvPr/>
        </p:nvSpPr>
        <p:spPr>
          <a:xfrm>
            <a:off x="8158384" y="3771860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44" name="Rounded Rectangle 43"/>
          <p:cNvSpPr/>
          <p:nvPr/>
        </p:nvSpPr>
        <p:spPr>
          <a:xfrm>
            <a:off x="6941418" y="3783033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46" name="Rectangle 45"/>
          <p:cNvSpPr/>
          <p:nvPr/>
        </p:nvSpPr>
        <p:spPr>
          <a:xfrm>
            <a:off x="8060100" y="465313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Rectangle 46"/>
          <p:cNvSpPr/>
          <p:nvPr/>
        </p:nvSpPr>
        <p:spPr>
          <a:xfrm>
            <a:off x="8060100" y="5061653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8" name="Rectangle 47"/>
          <p:cNvSpPr/>
          <p:nvPr/>
        </p:nvSpPr>
        <p:spPr>
          <a:xfrm>
            <a:off x="8065436" y="422620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Rounded Rectangle 48"/>
          <p:cNvSpPr/>
          <p:nvPr/>
        </p:nvSpPr>
        <p:spPr>
          <a:xfrm>
            <a:off x="7483667" y="6381328"/>
            <a:ext cx="982041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sp>
        <p:nvSpPr>
          <p:cNvPr id="50" name="Rectangle 49"/>
          <p:cNvSpPr/>
          <p:nvPr/>
        </p:nvSpPr>
        <p:spPr>
          <a:xfrm>
            <a:off x="8028384" y="537321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053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9609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45091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23848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9690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3823883" y="5733256"/>
            <a:ext cx="1374224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Add &amp; update</a:t>
            </a:r>
            <a:endParaRPr lang="en-MY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51438" y="502996"/>
            <a:ext cx="1863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2845112" y="162880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2771800" y="1052736"/>
            <a:ext cx="1378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</a:t>
            </a:r>
            <a:r>
              <a:rPr lang="en-US" dirty="0" smtClean="0"/>
              <a:t>of Loan</a:t>
            </a:r>
            <a:endParaRPr lang="en-MY" dirty="0"/>
          </a:p>
        </p:txBody>
      </p:sp>
      <p:sp>
        <p:nvSpPr>
          <p:cNvPr id="15" name="Isosceles Triangle 14"/>
          <p:cNvSpPr/>
          <p:nvPr/>
        </p:nvSpPr>
        <p:spPr>
          <a:xfrm rot="10800000">
            <a:off x="5364088" y="1762186"/>
            <a:ext cx="432048" cy="37066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615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1700808"/>
            <a:ext cx="2952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Company name</a:t>
            </a:r>
          </a:p>
          <a:p>
            <a:r>
              <a:rPr lang="en-US" dirty="0" smtClean="0"/>
              <a:t>Address :</a:t>
            </a:r>
          </a:p>
          <a:p>
            <a:r>
              <a:rPr lang="en-US" dirty="0" smtClean="0"/>
              <a:t>Phone No :</a:t>
            </a:r>
          </a:p>
          <a:p>
            <a:r>
              <a:rPr lang="en-US" dirty="0" smtClean="0"/>
              <a:t>Person contact :</a:t>
            </a:r>
          </a:p>
          <a:p>
            <a:r>
              <a:rPr lang="en-US" dirty="0" smtClean="0"/>
              <a:t>Email :</a:t>
            </a:r>
          </a:p>
          <a:p>
            <a:r>
              <a:rPr lang="en-US" dirty="0" smtClean="0"/>
              <a:t>Upload Logo :</a:t>
            </a:r>
          </a:p>
          <a:p>
            <a:r>
              <a:rPr lang="en-US" dirty="0" smtClean="0"/>
              <a:t>Type of Business :</a:t>
            </a:r>
            <a:endParaRPr lang="en-MY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Company setup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6910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608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Bayaran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335887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36084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98362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47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57146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22760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/</a:t>
            </a:r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232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INV 455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74741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Payung,Khemah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Signboard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920532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920532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  <a:r>
              <a:rPr lang="en-US" dirty="0" smtClean="0"/>
              <a:t>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76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Tan Furniture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4730550" y="5651956"/>
            <a:ext cx="2220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Rounding Adjustment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409683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308552"/>
              </p:ext>
            </p:extLst>
          </p:nvPr>
        </p:nvGraphicFramePr>
        <p:xfrm>
          <a:off x="467544" y="3407400"/>
          <a:ext cx="83529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04/01/2016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500.87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06/01/2016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3,700.00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08/01/2016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INV445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Tan Furniture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11387" y="35232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611387" y="39834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606923" y="43435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606923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611560" y="63093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464750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454737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48469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468544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sp>
        <p:nvSpPr>
          <p:cNvPr id="34" name="Rectangle 33"/>
          <p:cNvSpPr/>
          <p:nvPr/>
        </p:nvSpPr>
        <p:spPr>
          <a:xfrm>
            <a:off x="611387" y="50851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543172" y="2492896"/>
            <a:ext cx="226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4626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lain-lain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cash/Bank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cash/Bank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lain-lain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78285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934046"/>
              </p:ext>
            </p:extLst>
          </p:nvPr>
        </p:nvGraphicFramePr>
        <p:xfrm>
          <a:off x="406989" y="3141017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25685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71708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07712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43716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481880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1788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7171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147742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3,000.00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715468" y="5498648"/>
            <a:ext cx="4226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Bank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47" name="Group 4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48" name="Rectangle 4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4" name="Rounded Rectangle 33"/>
          <p:cNvSpPr/>
          <p:nvPr/>
        </p:nvSpPr>
        <p:spPr>
          <a:xfrm>
            <a:off x="7335338" y="3900197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6" name="Rounded Rectangle 35"/>
          <p:cNvSpPr/>
          <p:nvPr/>
        </p:nvSpPr>
        <p:spPr>
          <a:xfrm>
            <a:off x="7483667" y="6381328"/>
            <a:ext cx="982041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9215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3,000.00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614500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3,000.00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TR201602010001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129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6666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299140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54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</a:t>
            </a:r>
            <a:r>
              <a:rPr lang="en-US" dirty="0" err="1" smtClean="0"/>
              <a:t>ke</a:t>
            </a:r>
            <a:r>
              <a:rPr lang="en-US" dirty="0" smtClean="0"/>
              <a:t> Petty cash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77085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 of Account Setup</a:t>
            </a: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484784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 err="1" smtClean="0"/>
              <a:t>Jualan</a:t>
            </a:r>
            <a:r>
              <a:rPr lang="en-US" dirty="0" smtClean="0"/>
              <a:t> 1  = </a:t>
            </a:r>
            <a:r>
              <a:rPr lang="en-US" dirty="0" err="1" smtClean="0"/>
              <a:t>Jualan</a:t>
            </a:r>
            <a:r>
              <a:rPr lang="en-US" dirty="0" smtClean="0"/>
              <a:t> 1          			Active </a:t>
            </a:r>
          </a:p>
          <a:p>
            <a:endParaRPr lang="en-US" dirty="0"/>
          </a:p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r>
              <a:rPr lang="en-US" dirty="0" smtClean="0"/>
              <a:t> = Kos </a:t>
            </a:r>
            <a:r>
              <a:rPr lang="en-US" dirty="0" err="1" smtClean="0"/>
              <a:t>Jualan</a:t>
            </a:r>
            <a:r>
              <a:rPr lang="en-US" dirty="0" smtClean="0"/>
              <a:t>			Active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0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880189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TR201602010002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00009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(S3)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5555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148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39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1 </a:t>
            </a:r>
            <a:r>
              <a:rPr lang="en-US" dirty="0" err="1" smtClean="0"/>
              <a:t>ke</a:t>
            </a:r>
            <a:r>
              <a:rPr lang="en-US" dirty="0" smtClean="0"/>
              <a:t> Bank 2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422589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(S4)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7777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258351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546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Others </a:t>
            </a:r>
            <a:r>
              <a:rPr lang="en-US" dirty="0" err="1" smtClean="0"/>
              <a:t>ke</a:t>
            </a:r>
            <a:r>
              <a:rPr lang="en-US" dirty="0" smtClean="0"/>
              <a:t> Bank 1/Petty Cash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22/01/2016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6350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(S5)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8888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9039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98180" y="5498647"/>
            <a:ext cx="579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u="sng" dirty="0" err="1" smtClean="0"/>
              <a:t>Pindahan</a:t>
            </a:r>
            <a:r>
              <a:rPr lang="en-US" u="sng" dirty="0" smtClean="0"/>
              <a:t> </a:t>
            </a:r>
            <a:r>
              <a:rPr lang="en-US" u="sng" dirty="0" err="1" smtClean="0"/>
              <a:t>dari</a:t>
            </a:r>
            <a:r>
              <a:rPr lang="en-US" u="sng" dirty="0" smtClean="0"/>
              <a:t> Bank</a:t>
            </a:r>
            <a:r>
              <a:rPr lang="en-US" u="sng" baseline="0" dirty="0" smtClean="0"/>
              <a:t> / Petty Cash</a:t>
            </a:r>
            <a:r>
              <a:rPr lang="en-US" u="sng" dirty="0" smtClean="0"/>
              <a:t> </a:t>
            </a:r>
            <a:r>
              <a:rPr lang="en-US" u="sng" dirty="0" err="1" smtClean="0"/>
              <a:t>ke</a:t>
            </a:r>
            <a:r>
              <a:rPr lang="en-US" u="sng" dirty="0" smtClean="0"/>
              <a:t> Others</a:t>
            </a:r>
            <a:endParaRPr lang="en-MY" u="sng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24/01/2016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4543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417201"/>
              </p:ext>
            </p:extLst>
          </p:nvPr>
        </p:nvGraphicFramePr>
        <p:xfrm>
          <a:off x="406989" y="3141017"/>
          <a:ext cx="8485490" cy="2483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54"/>
                <a:gridCol w="1316714"/>
                <a:gridCol w="1153489"/>
                <a:gridCol w="1257046"/>
                <a:gridCol w="1656184"/>
                <a:gridCol w="1728192"/>
                <a:gridCol w="1008111"/>
              </a:tblGrid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Tarikh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Form No.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No.Rujukan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Dari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Kepada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n-MY" sz="1600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7171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6666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5555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22/01/2016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7777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23/01/2016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8888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40087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93305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29309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65313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503477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39481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776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5868144" y="2279248"/>
            <a:ext cx="1649613" cy="8485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Detail </a:t>
            </a:r>
            <a:r>
              <a:rPr lang="en-US" dirty="0" err="1" smtClean="0"/>
              <a:t>Pendapatan</a:t>
            </a:r>
            <a:r>
              <a:rPr lang="en-US" dirty="0" smtClean="0"/>
              <a:t> &amp;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5868143" y="3127758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Untung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5868143" y="3552013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Kunci</a:t>
            </a:r>
            <a:r>
              <a:rPr lang="en-US" dirty="0" smtClean="0"/>
              <a:t> Kira-Kira</a:t>
            </a:r>
            <a:endParaRPr lang="en-MY" dirty="0"/>
          </a:p>
        </p:txBody>
      </p:sp>
      <p:grpSp>
        <p:nvGrpSpPr>
          <p:cNvPr id="17" name="Group 1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18" name="Rectangle 1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14" name="Group 13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15" name="Rectangle 14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63295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95535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395536" y="3573016"/>
            <a:ext cx="237626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396878" y="4005062"/>
            <a:ext cx="2374922" cy="4320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Tekun</a:t>
            </a:r>
            <a:r>
              <a:rPr lang="en-US" dirty="0" smtClean="0"/>
              <a:t> Corp Report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Untng</a:t>
              </a:r>
              <a:r>
                <a:rPr lang="en-US" dirty="0" smtClean="0"/>
                <a:t> </a:t>
              </a:r>
              <a:r>
                <a:rPr lang="en-US" dirty="0" err="1" smtClean="0"/>
                <a:t>Rugi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Kunci</a:t>
              </a:r>
              <a:r>
                <a:rPr lang="en-US" dirty="0" smtClean="0"/>
                <a:t> Kira-Kira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Senarai</a:t>
              </a:r>
              <a:r>
                <a:rPr lang="en-US" dirty="0" smtClean="0"/>
                <a:t> </a:t>
              </a:r>
              <a:r>
                <a:rPr lang="en-US" dirty="0" err="1" smtClean="0"/>
                <a:t>Peminjam</a:t>
              </a:r>
              <a:r>
                <a:rPr lang="en-US" dirty="0" smtClean="0"/>
                <a:t> </a:t>
              </a:r>
              <a:endParaRPr lang="en-MY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42509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399010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6372200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1170381" y="3933056"/>
            <a:ext cx="69300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Peminjam</a:t>
            </a:r>
            <a:r>
              <a:rPr lang="en-US" dirty="0" smtClean="0"/>
              <a:t>/user/</a:t>
            </a:r>
            <a:r>
              <a:rPr lang="en-US" dirty="0" err="1" smtClean="0"/>
              <a:t>usahawan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Profit &amp; Loss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ledger ( </a:t>
            </a:r>
            <a:r>
              <a:rPr lang="en-US" dirty="0" err="1" smtClean="0"/>
              <a:t>Jualan,Kos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, </a:t>
            </a:r>
            <a:r>
              <a:rPr lang="en-US" dirty="0" err="1" smtClean="0"/>
              <a:t>Belanja</a:t>
            </a:r>
            <a:r>
              <a:rPr lang="en-US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913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r>
                <a:rPr lang="en-US" dirty="0" err="1" smtClean="0"/>
                <a:t>Duit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5988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Loan Setup</a:t>
            </a:r>
            <a:endParaRPr lang="en-MY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261055"/>
              </p:ext>
            </p:extLst>
          </p:nvPr>
        </p:nvGraphicFramePr>
        <p:xfrm>
          <a:off x="395536" y="2106146"/>
          <a:ext cx="835292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484"/>
                <a:gridCol w="1441743"/>
                <a:gridCol w="1253207"/>
                <a:gridCol w="1397150"/>
                <a:gridCol w="1368152"/>
                <a:gridCol w="1008112"/>
                <a:gridCol w="7200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Loan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 loan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Tekun</a:t>
                      </a:r>
                      <a:r>
                        <a:rPr lang="en-US" dirty="0" smtClean="0"/>
                        <a:t> Nasional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3700-001-00</a:t>
                      </a:r>
                      <a:endParaRPr lang="en-MY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3700-002-00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</a:t>
                      </a:r>
                      <a:r>
                        <a:rPr lang="en-US" baseline="0" dirty="0" smtClean="0"/>
                        <a:t>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3700-003-00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3700-004-00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ight Arrow 9"/>
          <p:cNvSpPr/>
          <p:nvPr/>
        </p:nvSpPr>
        <p:spPr>
          <a:xfrm>
            <a:off x="8241618" y="2708920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ight Arrow 10"/>
          <p:cNvSpPr/>
          <p:nvPr/>
        </p:nvSpPr>
        <p:spPr>
          <a:xfrm>
            <a:off x="8241618" y="321297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ight Arrow 11"/>
          <p:cNvSpPr/>
          <p:nvPr/>
        </p:nvSpPr>
        <p:spPr>
          <a:xfrm>
            <a:off x="8241618" y="357301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Right Arrow 12"/>
          <p:cNvSpPr/>
          <p:nvPr/>
        </p:nvSpPr>
        <p:spPr>
          <a:xfrm>
            <a:off x="8241618" y="393305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486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236" y="404664"/>
            <a:ext cx="693001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200" dirty="0" err="1" smtClean="0"/>
              <a:t>Senarai</a:t>
            </a:r>
            <a:r>
              <a:rPr lang="en-US" sz="1200" dirty="0" smtClean="0"/>
              <a:t> </a:t>
            </a:r>
            <a:r>
              <a:rPr lang="en-US" sz="1200" dirty="0" err="1" smtClean="0"/>
              <a:t>Peminjam</a:t>
            </a:r>
            <a:r>
              <a:rPr lang="en-US" sz="1200" dirty="0" smtClean="0"/>
              <a:t>/user/</a:t>
            </a:r>
            <a:r>
              <a:rPr lang="en-US" sz="1200" dirty="0" err="1" smtClean="0"/>
              <a:t>usahawan</a:t>
            </a:r>
            <a:endParaRPr lang="en-US" sz="1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Status (active or inactive)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Nama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err="1" smtClean="0"/>
              <a:t>Alamat</a:t>
            </a:r>
            <a:r>
              <a:rPr lang="en-US" sz="12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Contact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342900" indent="-342900">
              <a:buAutoNum type="arabicPeriod"/>
            </a:pPr>
            <a:r>
              <a:rPr lang="en-US" sz="1200" dirty="0" smtClean="0"/>
              <a:t>Profit &amp; Loss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Consolidate Account</a:t>
            </a:r>
          </a:p>
          <a:p>
            <a:r>
              <a:rPr lang="en-US" sz="1200" dirty="0" smtClean="0"/>
              <a:t>3. Balance 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ledger ( </a:t>
            </a:r>
            <a:r>
              <a:rPr lang="en-US" sz="1200" dirty="0" err="1"/>
              <a:t>Jua</a:t>
            </a:r>
            <a:endParaRPr lang="en-US" sz="1200" dirty="0" smtClean="0"/>
          </a:p>
          <a:p>
            <a:r>
              <a:rPr lang="en-US" sz="1200" dirty="0" smtClean="0"/>
              <a:t>4. Account Balance Summary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ledger ( </a:t>
            </a:r>
            <a:r>
              <a:rPr lang="en-US" sz="1200" dirty="0" err="1"/>
              <a:t>Jualan,Kos</a:t>
            </a:r>
            <a:r>
              <a:rPr lang="en-US" sz="1200" dirty="0"/>
              <a:t> </a:t>
            </a:r>
            <a:r>
              <a:rPr lang="en-US" sz="1200" dirty="0" err="1"/>
              <a:t>Jualan</a:t>
            </a:r>
            <a:r>
              <a:rPr lang="en-US" sz="1200" dirty="0"/>
              <a:t>, </a:t>
            </a:r>
            <a:r>
              <a:rPr lang="en-US" sz="1200" dirty="0" err="1" smtClean="0"/>
              <a:t>Belanja</a:t>
            </a:r>
            <a:endParaRPr lang="en-US" sz="1200" dirty="0" smtClean="0"/>
          </a:p>
          <a:p>
            <a:r>
              <a:rPr lang="en-US" sz="1200" dirty="0" smtClean="0"/>
              <a:t>5. Trial Balance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year</a:t>
            </a:r>
          </a:p>
          <a:p>
            <a:r>
              <a:rPr lang="en-US" sz="1200" dirty="0" smtClean="0"/>
              <a:t>6. Business Intelligent Graph</a:t>
            </a:r>
          </a:p>
          <a:p>
            <a:pPr marL="342900" indent="-342900">
              <a:buAutoNum type="arabicPeriod"/>
            </a:pPr>
            <a:endParaRPr lang="en-US" sz="1200" dirty="0" smtClean="0"/>
          </a:p>
          <a:p>
            <a:pPr marL="342900" indent="-342900">
              <a:buAutoNum type="arabicPeriod"/>
            </a:pP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212515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Bank&amp; Cash Setup</a:t>
            </a:r>
            <a:endParaRPr lang="en-MY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677828"/>
              </p:ext>
            </p:extLst>
          </p:nvPr>
        </p:nvGraphicFramePr>
        <p:xfrm>
          <a:off x="539552" y="1772816"/>
          <a:ext cx="835292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512168"/>
                <a:gridCol w="1152128"/>
                <a:gridCol w="936104"/>
                <a:gridCol w="1368152"/>
                <a:gridCol w="1008112"/>
                <a:gridCol w="7200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Bank&amp;Cash</a:t>
                      </a:r>
                      <a:r>
                        <a:rPr lang="en-US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2200-001-00</a:t>
                      </a:r>
                      <a:endParaRPr lang="en-MY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2200-002-00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2200-003-00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2200-004-00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Petty</a:t>
                      </a:r>
                      <a:r>
                        <a:rPr lang="en-US" baseline="0" dirty="0" smtClean="0"/>
                        <a:t> cash 2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Petty</a:t>
                      </a:r>
                      <a:r>
                        <a:rPr lang="en-US" baseline="0" dirty="0" smtClean="0"/>
                        <a:t> cash 2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2200-005-00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Advancement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Advancement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1400-000-00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-972616" y="7273603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Right Arrow 13"/>
          <p:cNvSpPr/>
          <p:nvPr/>
        </p:nvSpPr>
        <p:spPr>
          <a:xfrm>
            <a:off x="8354791" y="222246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ight Arrow 14"/>
          <p:cNvSpPr/>
          <p:nvPr/>
        </p:nvSpPr>
        <p:spPr>
          <a:xfrm>
            <a:off x="8354791" y="261851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Right Arrow 15"/>
          <p:cNvSpPr/>
          <p:nvPr/>
        </p:nvSpPr>
        <p:spPr>
          <a:xfrm>
            <a:off x="8354791" y="297855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ight Arrow 16"/>
          <p:cNvSpPr/>
          <p:nvPr/>
        </p:nvSpPr>
        <p:spPr>
          <a:xfrm>
            <a:off x="8354791" y="333859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ight Arrow 10"/>
          <p:cNvSpPr/>
          <p:nvPr/>
        </p:nvSpPr>
        <p:spPr>
          <a:xfrm>
            <a:off x="8354791" y="371703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ight Arrow 17"/>
          <p:cNvSpPr/>
          <p:nvPr/>
        </p:nvSpPr>
        <p:spPr>
          <a:xfrm>
            <a:off x="8354791" y="4077754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394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720080"/>
            <a:ext cx="1731499" cy="61379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2202416"/>
            <a:ext cx="1731499" cy="2594736"/>
            <a:chOff x="395535" y="1844824"/>
            <a:chExt cx="1696003" cy="2594736"/>
          </a:xfrm>
        </p:grpSpPr>
        <p:sp>
          <p:nvSpPr>
            <p:cNvPr id="5" name="Rectangle 4"/>
            <p:cNvSpPr/>
            <p:nvPr/>
          </p:nvSpPr>
          <p:spPr>
            <a:xfrm>
              <a:off x="395536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95536" y="2711296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36" y="3575464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95536" y="4007512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95535" y="3143344"/>
              <a:ext cx="1696003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5536" y="2279248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251521" y="175374"/>
            <a:ext cx="129614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SPSTCORP</a:t>
            </a:r>
            <a:endParaRPr lang="en-US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2137" y="1301455"/>
            <a:ext cx="1327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Amir Enterprise</a:t>
            </a:r>
            <a:endParaRPr lang="en-MY" sz="1400" dirty="0"/>
          </a:p>
        </p:txBody>
      </p:sp>
      <p:sp>
        <p:nvSpPr>
          <p:cNvPr id="16" name="Rectangle 15"/>
          <p:cNvSpPr/>
          <p:nvPr/>
        </p:nvSpPr>
        <p:spPr>
          <a:xfrm>
            <a:off x="0" y="1772816"/>
            <a:ext cx="1731499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ectangle 16"/>
          <p:cNvSpPr/>
          <p:nvPr/>
        </p:nvSpPr>
        <p:spPr>
          <a:xfrm>
            <a:off x="0" y="1772816"/>
            <a:ext cx="638672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ectangle 17"/>
          <p:cNvSpPr/>
          <p:nvPr/>
        </p:nvSpPr>
        <p:spPr>
          <a:xfrm>
            <a:off x="638673" y="1772816"/>
            <a:ext cx="603176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118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1900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Jualan</a:t>
            </a:r>
            <a:r>
              <a:rPr lang="en-US" sz="2800" dirty="0" smtClean="0"/>
              <a:t> per customer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Jualan</a:t>
            </a:r>
            <a:r>
              <a:rPr lang="en-US" sz="2800" dirty="0" smtClean="0"/>
              <a:t> per day</a:t>
            </a:r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14497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92071"/>
              </p:ext>
            </p:extLst>
          </p:nvPr>
        </p:nvGraphicFramePr>
        <p:xfrm>
          <a:off x="467544" y="3889856"/>
          <a:ext cx="7848872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137878"/>
                <a:gridCol w="1703864"/>
                <a:gridCol w="2304256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205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MY" dirty="0"/>
          </a:p>
        </p:txBody>
      </p:sp>
      <p:grpSp>
        <p:nvGrpSpPr>
          <p:cNvPr id="3" name="Group 2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TextBox 24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26" name="Isosceles Triangle 25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TextBox 41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43" name="Isosceles Triangle 42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Action Button: Home 43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Action Button: Home 44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Action Button: Home 45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Action Button: Home 46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Line Callout 1 5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49" name="Rounded Rectangle 48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1796</Words>
  <Application>Microsoft Office PowerPoint</Application>
  <PresentationFormat>On-screen Show (4:3)</PresentationFormat>
  <Paragraphs>947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Office Theme</vt:lpstr>
      <vt:lpstr>SPS Micro Software </vt:lpstr>
      <vt:lpstr>Introduction</vt:lpstr>
      <vt:lpstr>Company setup</vt:lpstr>
      <vt:lpstr>Chart of Account Setup</vt:lpstr>
      <vt:lpstr>Loan Setup</vt:lpstr>
      <vt:lpstr>Bank&amp; Cash Setup</vt:lpstr>
      <vt:lpstr>PowerPoint Presentation</vt:lpstr>
      <vt:lpstr>Hasil Jualan</vt:lpstr>
      <vt:lpstr>Hasil Jualan</vt:lpstr>
      <vt:lpstr>Hasil Jualan(S1)</vt:lpstr>
      <vt:lpstr>PowerPoint Presentation</vt:lpstr>
      <vt:lpstr>Hasil Jualan</vt:lpstr>
      <vt:lpstr>Kos Jualan</vt:lpstr>
      <vt:lpstr>Kos Jualan</vt:lpstr>
      <vt:lpstr>Kos Jualan(S1)</vt:lpstr>
      <vt:lpstr>PowerPoint Presentation</vt:lpstr>
      <vt:lpstr>JL_Kos Jualan(S1) </vt:lpstr>
      <vt:lpstr>Kos Jualan</vt:lpstr>
      <vt:lpstr>Kos Jualan</vt:lpstr>
      <vt:lpstr>Perbelanjaan</vt:lpstr>
      <vt:lpstr>Perbelanjaan / Belanja Operasi</vt:lpstr>
      <vt:lpstr>PowerPoint Presentation</vt:lpstr>
      <vt:lpstr>PowerPoint Presentation</vt:lpstr>
      <vt:lpstr>JL_Perbelanjaan/Belanja Operasi </vt:lpstr>
      <vt:lpstr>Perbelanjaan / Belanja Operasi</vt:lpstr>
      <vt:lpstr>Perbelanjaan/Pinjaman</vt:lpstr>
      <vt:lpstr>Perbelanjaan / Pinjaman</vt:lpstr>
      <vt:lpstr>Perbelanjaan/Pinjaman</vt:lpstr>
      <vt:lpstr>PowerPoint Presentation</vt:lpstr>
      <vt:lpstr>Perbelanjaan / Pinjaman</vt:lpstr>
      <vt:lpstr>Pembelian Asset</vt:lpstr>
      <vt:lpstr>Perbelanjaan / Pembelian Asset</vt:lpstr>
      <vt:lpstr>Perbelanjaan/Pembelian Asset</vt:lpstr>
      <vt:lpstr>Perbelanjaan</vt:lpstr>
      <vt:lpstr>Pemindahan</vt:lpstr>
      <vt:lpstr>Pemindahan</vt:lpstr>
      <vt:lpstr>Pemindahan(S1)</vt:lpstr>
      <vt:lpstr>JL_Pemindahan(S1)</vt:lpstr>
      <vt:lpstr>Pemindahan(S2)</vt:lpstr>
      <vt:lpstr>JL_Pemindahan(S2)</vt:lpstr>
      <vt:lpstr>Pemindahan(S3)</vt:lpstr>
      <vt:lpstr>Pemindahan(S4)</vt:lpstr>
      <vt:lpstr>Pemindahan(S5)</vt:lpstr>
      <vt:lpstr>Pemindahan</vt:lpstr>
      <vt:lpstr>Laporan</vt:lpstr>
      <vt:lpstr>Laporan</vt:lpstr>
      <vt:lpstr>Tetapan</vt:lpstr>
      <vt:lpstr>Tekun Corp Report</vt:lpstr>
      <vt:lpstr>Laporan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Micro Software</dc:title>
  <dc:creator>User</dc:creator>
  <cp:lastModifiedBy>User</cp:lastModifiedBy>
  <cp:revision>78</cp:revision>
  <cp:lastPrinted>2015-11-18T09:08:27Z</cp:lastPrinted>
  <dcterms:created xsi:type="dcterms:W3CDTF">2015-11-17T02:35:49Z</dcterms:created>
  <dcterms:modified xsi:type="dcterms:W3CDTF">2015-11-21T03:38:28Z</dcterms:modified>
</cp:coreProperties>
</file>