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64" r:id="rId2"/>
    <p:sldId id="353" r:id="rId3"/>
    <p:sldId id="378" r:id="rId4"/>
    <p:sldId id="376" r:id="rId5"/>
    <p:sldId id="384" r:id="rId6"/>
    <p:sldId id="405" r:id="rId7"/>
  </p:sldIdLst>
  <p:sldSz cx="24387175" cy="13716000"/>
  <p:notesSz cx="6858000" cy="9144000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F3F"/>
    <a:srgbClr val="A80000"/>
    <a:srgbClr val="79B050"/>
    <a:srgbClr val="F88B00"/>
    <a:srgbClr val="22C299"/>
    <a:srgbClr val="1A9172"/>
    <a:srgbClr val="C7A927"/>
    <a:srgbClr val="6929A2"/>
    <a:srgbClr val="F8D00B"/>
    <a:srgbClr val="4D7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50" autoAdjust="0"/>
    <p:restoredTop sz="88287" autoAdjust="0"/>
  </p:normalViewPr>
  <p:slideViewPr>
    <p:cSldViewPr snapToGrid="0" snapToObjects="1">
      <p:cViewPr>
        <p:scale>
          <a:sx n="30" d="100"/>
          <a:sy n="30" d="100"/>
        </p:scale>
        <p:origin x="-1458" y="-186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6/13/2017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 Open Sans</a:t>
            </a:r>
          </a:p>
          <a:p>
            <a:r>
              <a:rPr lang="en-US" dirty="0" smtClean="0"/>
              <a:t>Font Size: Proposal Title (60),</a:t>
            </a:r>
            <a:r>
              <a:rPr lang="en-US" baseline="0" dirty="0" smtClean="0"/>
              <a:t> Proposal Details (40)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Please insert the details (in red) accordingly.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705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26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Proposal Details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PROPOSAL TITLE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Drag / Drop / Send to Back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658076" y="6518428"/>
            <a:ext cx="17071023" cy="2373323"/>
          </a:xfrm>
        </p:spPr>
        <p:txBody>
          <a:bodyPr/>
          <a:lstStyle/>
          <a:p>
            <a:r>
              <a:rPr lang="en-US" dirty="0"/>
              <a:t>By</a:t>
            </a:r>
          </a:p>
          <a:p>
            <a:r>
              <a:rPr lang="en-US" dirty="0" smtClean="0"/>
              <a:t>SPS Accounting Solutions</a:t>
            </a:r>
            <a:endParaRPr lang="en-MY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8076" y="4418797"/>
            <a:ext cx="17071023" cy="1825542"/>
          </a:xfrm>
        </p:spPr>
        <p:txBody>
          <a:bodyPr/>
          <a:lstStyle/>
          <a:p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SPS Lite Training Program</a:t>
            </a: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3658076" y="938048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</a:rPr>
              <a:t>PREPARED BY:</a:t>
            </a: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36471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TO: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1026" name="Picture 2" descr="C:\Users\User\Downloads\taflogo\TAF UiTM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286" y="10053104"/>
            <a:ext cx="7101305" cy="208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manah ikhtiar malays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6280" y="10020204"/>
            <a:ext cx="5886785" cy="211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Training Philosophy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081048" y="3177125"/>
            <a:ext cx="21188855" cy="61245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2"/>
                </a:solidFill>
                <a:latin typeface="Open Sans"/>
                <a:ea typeface="+mn-ea"/>
                <a:cs typeface="Open Sans"/>
              </a:defRPr>
            </a:lvl5pPr>
            <a:lvl6pPr marL="5980947" indent="-543724" algn="l" defTabSz="1087444" rtl="0" eaLnBrk="1" latinLnBrk="0" hangingPunct="1">
              <a:spcBef>
                <a:spcPct val="20000"/>
              </a:spcBef>
              <a:buFont typeface="Arial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068393" indent="-543724" algn="l" defTabSz="1087444" rtl="0" eaLnBrk="1" latinLnBrk="0" hangingPunct="1">
              <a:spcBef>
                <a:spcPct val="20000"/>
              </a:spcBef>
              <a:buFont typeface="Arial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55841" indent="-543724" algn="l" defTabSz="1087444" rtl="0" eaLnBrk="1" latinLnBrk="0" hangingPunct="1">
              <a:spcBef>
                <a:spcPct val="20000"/>
              </a:spcBef>
              <a:buFont typeface="Arial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43285" indent="-543724" algn="l" defTabSz="1087444" rtl="0" eaLnBrk="1" latinLnBrk="0" hangingPunct="1">
              <a:spcBef>
                <a:spcPct val="20000"/>
              </a:spcBef>
              <a:buFont typeface="Arial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MY" sz="4000" b="1" dirty="0">
                <a:solidFill>
                  <a:schemeClr val="tx1"/>
                </a:solidFill>
              </a:rPr>
              <a:t>SPS Learning &amp; Job Matching Platform aims to deliver </a:t>
            </a:r>
            <a:r>
              <a:rPr lang="en-MY" sz="4000" b="1" dirty="0" err="1" smtClean="0">
                <a:solidFill>
                  <a:schemeClr val="tx1"/>
                </a:solidFill>
              </a:rPr>
              <a:t>Sahabat</a:t>
            </a:r>
            <a:r>
              <a:rPr lang="en-MY" sz="4000" b="1" dirty="0" smtClean="0">
                <a:solidFill>
                  <a:schemeClr val="tx1"/>
                </a:solidFill>
              </a:rPr>
              <a:t> AIM </a:t>
            </a:r>
            <a:r>
              <a:rPr lang="en-MY" sz="4000" b="1" dirty="0">
                <a:solidFill>
                  <a:schemeClr val="tx1"/>
                </a:solidFill>
              </a:rPr>
              <a:t>a learning opportunities as well as job opportunities. </a:t>
            </a:r>
            <a:endParaRPr lang="en-US" sz="1800" b="1" dirty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MY" sz="4000" b="1" dirty="0">
                <a:solidFill>
                  <a:schemeClr val="tx1"/>
                </a:solidFill>
              </a:rPr>
              <a:t>It consists of short, </a:t>
            </a:r>
            <a:r>
              <a:rPr lang="en-MY" sz="4000" b="1" dirty="0" smtClean="0">
                <a:solidFill>
                  <a:schemeClr val="tx1"/>
                </a:solidFill>
              </a:rPr>
              <a:t>value for money, </a:t>
            </a:r>
            <a:r>
              <a:rPr lang="en-MY" sz="4000" b="1" dirty="0">
                <a:solidFill>
                  <a:schemeClr val="tx1"/>
                </a:solidFill>
              </a:rPr>
              <a:t>high quality, </a:t>
            </a:r>
            <a:r>
              <a:rPr lang="en-MY" sz="4000" b="1" dirty="0" smtClean="0">
                <a:solidFill>
                  <a:schemeClr val="tx1"/>
                </a:solidFill>
              </a:rPr>
              <a:t>and </a:t>
            </a:r>
            <a:r>
              <a:rPr lang="en-MY" sz="4000" b="1" dirty="0">
                <a:solidFill>
                  <a:schemeClr val="tx1"/>
                </a:solidFill>
              </a:rPr>
              <a:t>support focused functions and activities for </a:t>
            </a:r>
            <a:r>
              <a:rPr lang="en-MY" sz="4000" b="1" dirty="0" err="1" smtClean="0">
                <a:solidFill>
                  <a:schemeClr val="tx1"/>
                </a:solidFill>
              </a:rPr>
              <a:t>Sahabat</a:t>
            </a:r>
            <a:r>
              <a:rPr lang="en-MY" sz="4000" b="1" dirty="0" smtClean="0">
                <a:solidFill>
                  <a:schemeClr val="tx1"/>
                </a:solidFill>
              </a:rPr>
              <a:t> AIM </a:t>
            </a:r>
            <a:r>
              <a:rPr lang="en-MY" sz="4000" b="1" dirty="0">
                <a:solidFill>
                  <a:schemeClr val="tx1"/>
                </a:solidFill>
              </a:rPr>
              <a:t>to go for extra miles in SPS, </a:t>
            </a:r>
            <a:r>
              <a:rPr lang="en-MY" sz="4000" b="1" dirty="0" err="1">
                <a:solidFill>
                  <a:schemeClr val="tx1"/>
                </a:solidFill>
              </a:rPr>
              <a:t>SPSLite</a:t>
            </a:r>
            <a:r>
              <a:rPr lang="en-MY" sz="4000" b="1" dirty="0">
                <a:solidFill>
                  <a:schemeClr val="tx1"/>
                </a:solidFill>
              </a:rPr>
              <a:t> </a:t>
            </a:r>
            <a:r>
              <a:rPr lang="en-MY" sz="4000" b="1" dirty="0" err="1">
                <a:solidFill>
                  <a:schemeClr val="tx1"/>
                </a:solidFill>
              </a:rPr>
              <a:t>CashBook</a:t>
            </a:r>
            <a:r>
              <a:rPr lang="en-MY" sz="4000" b="1" dirty="0">
                <a:solidFill>
                  <a:schemeClr val="tx1"/>
                </a:solidFill>
              </a:rPr>
              <a:t> and </a:t>
            </a:r>
            <a:r>
              <a:rPr lang="en-MY" sz="4000" b="1" dirty="0" err="1">
                <a:solidFill>
                  <a:schemeClr val="tx1"/>
                </a:solidFill>
              </a:rPr>
              <a:t>SPSLite</a:t>
            </a:r>
            <a:r>
              <a:rPr lang="en-MY" sz="4000" b="1" dirty="0">
                <a:solidFill>
                  <a:schemeClr val="tx1"/>
                </a:solidFill>
              </a:rPr>
              <a:t> Entrepreneurs Web as well as professional and personal development</a:t>
            </a:r>
            <a:r>
              <a:rPr lang="en-MY" sz="4000" b="1" dirty="0" smtClean="0">
                <a:solidFill>
                  <a:schemeClr val="tx1"/>
                </a:solidFill>
              </a:rPr>
              <a:t>.</a:t>
            </a:r>
            <a:endParaRPr lang="en-MY" sz="1800" b="1" dirty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en-MY" sz="4000" b="1" dirty="0">
                <a:solidFill>
                  <a:schemeClr val="tx1"/>
                </a:solidFill>
              </a:rPr>
              <a:t>Courses are developed by SALIHIN subject matter experts and participated academia from our TAF participating </a:t>
            </a:r>
            <a:r>
              <a:rPr lang="en-MY" sz="4000" b="1" dirty="0" smtClean="0">
                <a:solidFill>
                  <a:schemeClr val="tx1"/>
                </a:solidFill>
              </a:rPr>
              <a:t>universities.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Executive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Summary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684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err="1" smtClean="0">
                <a:solidFill>
                  <a:srgbClr val="C00000"/>
                </a:solidFill>
                <a:latin typeface="Open Sans Light"/>
                <a:cs typeface="Open Sans Light"/>
              </a:rPr>
              <a:t>SPSLite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 Training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Continuous Learning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27081" y="3050905"/>
            <a:ext cx="9556533" cy="1009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MY" sz="5400" b="1" dirty="0" err="1" smtClean="0"/>
              <a:t>SPSLite</a:t>
            </a:r>
            <a:r>
              <a:rPr lang="en-MY" sz="5400" b="1" dirty="0" smtClean="0"/>
              <a:t> Accounting Training Platform provide </a:t>
            </a:r>
            <a:r>
              <a:rPr lang="en-MY" sz="5400" b="1" dirty="0" err="1" smtClean="0"/>
              <a:t>Sahabat</a:t>
            </a:r>
            <a:r>
              <a:rPr lang="en-MY" sz="5400" b="1" dirty="0" smtClean="0"/>
              <a:t> AIM </a:t>
            </a:r>
            <a:r>
              <a:rPr lang="en-MY" sz="5400" b="1" dirty="0" smtClean="0"/>
              <a:t>a learning opportunities &amp; continuous upskilling opportunities.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1028700" lvl="1" indent="-571500" algn="just">
              <a:buFont typeface="Wingdings" panose="05000000000000000000" pitchFamily="2" charset="2"/>
              <a:buChar char="ü"/>
            </a:pPr>
            <a:r>
              <a:rPr lang="en-MY" sz="3800" dirty="0" smtClean="0"/>
              <a:t>All relevant training materials is made accessible online</a:t>
            </a:r>
          </a:p>
          <a:p>
            <a:pPr marL="1028700" lvl="1" indent="-571500" algn="just">
              <a:buFont typeface="Wingdings" panose="05000000000000000000" pitchFamily="2" charset="2"/>
              <a:buChar char="ü"/>
            </a:pPr>
            <a:r>
              <a:rPr lang="en-MY" sz="3800" dirty="0" smtClean="0"/>
              <a:t>For those who want to test their knowledges and ability, online exam and quizzes are provided and certifications will me.</a:t>
            </a:r>
          </a:p>
          <a:p>
            <a:pPr marL="1028700" lvl="1" indent="-571500" algn="just">
              <a:buFont typeface="Wingdings" panose="05000000000000000000" pitchFamily="2" charset="2"/>
              <a:buChar char="ü"/>
            </a:pPr>
            <a:r>
              <a:rPr lang="en-US" sz="3800" dirty="0" smtClean="0"/>
              <a:t>For those whom need assistance, online and support are ready to assist them (9am-5.30pm daily on working days)</a:t>
            </a:r>
            <a:endParaRPr lang="en-MY" sz="38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079492" y="3017592"/>
            <a:ext cx="1219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5400" b="1" dirty="0"/>
              <a:t>The </a:t>
            </a:r>
            <a:r>
              <a:rPr lang="en-US" sz="5400" b="1" dirty="0" smtClean="0"/>
              <a:t>1 </a:t>
            </a:r>
            <a:r>
              <a:rPr lang="en-US" sz="5400" b="1" dirty="0"/>
              <a:t>days education/ training program it’s not perceived only as </a:t>
            </a:r>
            <a:r>
              <a:rPr lang="en-US" sz="5400" b="1" dirty="0" smtClean="0"/>
              <a:t>1 </a:t>
            </a:r>
            <a:r>
              <a:rPr lang="en-US" sz="5400" b="1" dirty="0"/>
              <a:t>days training program, but it is essentially a </a:t>
            </a:r>
            <a:r>
              <a:rPr lang="en-US" sz="5400" b="1" dirty="0" smtClean="0"/>
              <a:t>1 </a:t>
            </a:r>
            <a:r>
              <a:rPr lang="en-US" sz="5400" b="1" dirty="0"/>
              <a:t>days fundamental training program + </a:t>
            </a:r>
            <a:r>
              <a:rPr lang="en-US" sz="5400" b="1" dirty="0" smtClean="0"/>
              <a:t>lifetime continuous learning opportunities. </a:t>
            </a:r>
            <a:endParaRPr lang="en-US" sz="54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9492" y="7685602"/>
            <a:ext cx="12624895" cy="482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83845" y="8513380"/>
            <a:ext cx="2341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Online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Training Materials</a:t>
            </a:r>
            <a:endParaRPr lang="en-MY" sz="2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06277" y="8515652"/>
            <a:ext cx="2341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Online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Exam &amp; Quizzes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15061" y="8566596"/>
            <a:ext cx="23410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Online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Tutorial</a:t>
            </a:r>
            <a:endParaRPr lang="en-MY" sz="28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096549" y="8566596"/>
            <a:ext cx="23410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Online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Support</a:t>
            </a:r>
            <a:endParaRPr lang="en-MY" sz="28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391685" y="8515652"/>
            <a:ext cx="23410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Phone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Support</a:t>
            </a:r>
            <a:endParaRPr lang="en-MY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84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Training Modules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Coverage Scope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859408" y="8631060"/>
            <a:ext cx="7815508" cy="4154285"/>
            <a:chOff x="14945709" y="5387865"/>
            <a:chExt cx="7815508" cy="4154285"/>
          </a:xfrm>
        </p:grpSpPr>
        <p:sp>
          <p:nvSpPr>
            <p:cNvPr id="10" name="Rounded Rectangle 9"/>
            <p:cNvSpPr/>
            <p:nvPr/>
          </p:nvSpPr>
          <p:spPr>
            <a:xfrm>
              <a:off x="14945709" y="5387865"/>
              <a:ext cx="3846874" cy="2006414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3200" dirty="0">
                <a:solidFill>
                  <a:schemeClr val="bg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8914343" y="5387865"/>
              <a:ext cx="3846874" cy="2006414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3200" dirty="0">
                <a:solidFill>
                  <a:schemeClr val="bg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4945709" y="7535735"/>
              <a:ext cx="3846874" cy="2006414"/>
            </a:xfrm>
            <a:prstGeom prst="round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Basic Business Documentations</a:t>
              </a:r>
              <a:endParaRPr lang="en-MY" sz="3200" dirty="0">
                <a:solidFill>
                  <a:schemeClr val="bg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8914343" y="7535735"/>
              <a:ext cx="3846874" cy="2006415"/>
            </a:xfrm>
            <a:prstGeom prst="roundRect">
              <a:avLst/>
            </a:prstGeom>
            <a:solidFill>
              <a:srgbClr val="92D050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MY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Examination &amp; Certifications</a:t>
              </a:r>
            </a:p>
            <a:p>
              <a:pPr algn="ctr"/>
              <a:r>
                <a:rPr lang="en-US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(Online)</a:t>
              </a:r>
              <a:endParaRPr lang="en-MY" sz="3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16117877" y="4577272"/>
              <a:ext cx="1538883" cy="3810528"/>
            </a:xfrm>
            <a:prstGeom prst="rect">
              <a:avLst/>
            </a:prstGeom>
          </p:spPr>
          <p:txBody>
            <a:bodyPr vert="vert270" wrap="square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</a:rPr>
                <a:t>Real Business Case Studies</a:t>
              </a:r>
              <a:endParaRPr lang="en-MY" sz="4400" b="1" dirty="0">
                <a:solidFill>
                  <a:srgbClr val="FF0000"/>
                </a:solidFill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94853" y="5816123"/>
              <a:ext cx="3485853" cy="1332825"/>
            </a:xfrm>
            <a:prstGeom prst="rect">
              <a:avLst/>
            </a:prstGeom>
          </p:spPr>
        </p:pic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70208"/>
              </p:ext>
            </p:extLst>
          </p:nvPr>
        </p:nvGraphicFramePr>
        <p:xfrm>
          <a:off x="1891862" y="3310231"/>
          <a:ext cx="20747420" cy="48542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52574"/>
                <a:gridCol w="3920425"/>
                <a:gridCol w="9646891"/>
                <a:gridCol w="3127530"/>
              </a:tblGrid>
              <a:tr h="809118">
                <a:tc>
                  <a:txBody>
                    <a:bodyPr/>
                    <a:lstStyle/>
                    <a:p>
                      <a:pPr algn="ctr"/>
                      <a:r>
                        <a:rPr lang="en-MY" sz="3200" b="1" dirty="0" smtClean="0"/>
                        <a:t>TRAINING MODULES</a:t>
                      </a:r>
                      <a:endParaRPr lang="en-MY" sz="3200" b="1" dirty="0"/>
                    </a:p>
                  </a:txBody>
                  <a:tcPr marL="91423" marR="91423" marT="45673" marB="45673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METHOD</a:t>
                      </a:r>
                      <a:r>
                        <a:rPr lang="en-US" sz="3200" b="1" baseline="0" dirty="0" smtClean="0"/>
                        <a:t> OF TRAINING</a:t>
                      </a:r>
                    </a:p>
                  </a:txBody>
                  <a:tcPr marL="91423" marR="91423" marT="45673" marB="45673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200" b="1" dirty="0" smtClean="0"/>
                        <a:t>SYLLABUS</a:t>
                      </a:r>
                      <a:endParaRPr lang="en-MY" sz="3200" b="1" dirty="0"/>
                    </a:p>
                  </a:txBody>
                  <a:tcPr marL="91423" marR="91423" marT="45673" marB="45673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DURATION</a:t>
                      </a:r>
                      <a:endParaRPr lang="en-MY" sz="3200" b="1" dirty="0"/>
                    </a:p>
                  </a:txBody>
                  <a:tcPr marL="91423" marR="91423" marT="45673" marB="45673" anchor="ctr">
                    <a:solidFill>
                      <a:srgbClr val="00B0F0"/>
                    </a:solidFill>
                  </a:tcPr>
                </a:tc>
              </a:tr>
              <a:tr h="951808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Basic Business </a:t>
                      </a:r>
                      <a:r>
                        <a:rPr lang="en-US" sz="2800" dirty="0" smtClean="0"/>
                        <a:t>Documentation I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Class Room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2800" baseline="0" dirty="0" smtClean="0"/>
                        <a:t>Basic accounting concepts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dirty="0" smtClean="0"/>
                        <a:t>Basic </a:t>
                      </a:r>
                      <a:r>
                        <a:rPr lang="en-US" sz="2800" dirty="0" smtClean="0"/>
                        <a:t>of business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documents (</a:t>
                      </a:r>
                      <a:r>
                        <a:rPr lang="en-US" sz="2800" dirty="0" smtClean="0"/>
                        <a:t>Quotation,</a:t>
                      </a:r>
                      <a:r>
                        <a:rPr lang="en-US" sz="2800" baseline="0" dirty="0" smtClean="0"/>
                        <a:t> Invoice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smtClean="0"/>
                        <a:t>DO, PO </a:t>
                      </a:r>
                      <a:r>
                        <a:rPr lang="en-US" sz="2800" baseline="0" dirty="0" err="1" smtClean="0"/>
                        <a:t>etc</a:t>
                      </a:r>
                      <a:r>
                        <a:rPr lang="en-US" sz="2800" baseline="0" dirty="0" smtClean="0"/>
                        <a:t>)</a:t>
                      </a:r>
                      <a:endParaRPr lang="en-US" sz="2800" baseline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9am-10am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/>
                        <a:t>     (60 Mins)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945931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Basic Business </a:t>
                      </a:r>
                      <a:r>
                        <a:rPr lang="en-US" sz="2800" dirty="0" smtClean="0"/>
                        <a:t>Documentation II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Class Room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aseline="0" dirty="0" smtClean="0"/>
                        <a:t>Objective </a:t>
                      </a:r>
                      <a:r>
                        <a:rPr lang="en-US" sz="2800" baseline="0" dirty="0" smtClean="0"/>
                        <a:t>of book </a:t>
                      </a:r>
                      <a:r>
                        <a:rPr lang="en-US" sz="2800" baseline="0" dirty="0" smtClean="0"/>
                        <a:t>keeping</a:t>
                      </a:r>
                    </a:p>
                    <a:p>
                      <a:pPr marL="0" marR="0" lvl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2800" dirty="0" smtClean="0"/>
                        <a:t>Best Practice in managing book keeping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10am-12am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/>
                        <a:t>     (120 Mins)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38751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Accounting</a:t>
                      </a:r>
                      <a:r>
                        <a:rPr lang="en-MY" sz="2800" baseline="0" dirty="0" smtClean="0"/>
                        <a:t> software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Class Room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/>
                        <a:t>How to </a:t>
                      </a:r>
                      <a:r>
                        <a:rPr lang="en-US" sz="2800" dirty="0" smtClean="0"/>
                        <a:t>Setup and operate general,</a:t>
                      </a:r>
                      <a:r>
                        <a:rPr lang="en-US" sz="2800" baseline="0" dirty="0" smtClean="0"/>
                        <a:t> expenses and sales module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2pm-4pm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/>
                        <a:t>     (120 Mins)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00788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Accounting</a:t>
                      </a:r>
                      <a:r>
                        <a:rPr lang="en-MY" sz="2800" baseline="0" dirty="0" smtClean="0"/>
                        <a:t> software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indent="-45720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Class Room</a:t>
                      </a:r>
                      <a:endParaRPr lang="en-MY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dirty="0" smtClean="0"/>
                        <a:t>How to produce</a:t>
                      </a:r>
                      <a:r>
                        <a:rPr lang="en-US" sz="2800" baseline="0" dirty="0" smtClean="0"/>
                        <a:t> financial report and read the business dashboard</a:t>
                      </a:r>
                      <a:endParaRPr lang="en-US" sz="28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dirty="0" smtClean="0"/>
                        <a:t>4pm-5pm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800" dirty="0" smtClean="0"/>
                        <a:t>     (60 Mins)</a:t>
                      </a:r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154654" y="8401181"/>
            <a:ext cx="91738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200" dirty="0" smtClean="0"/>
              <a:t>Training will be made available in each and every state training center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200" dirty="0" smtClean="0"/>
              <a:t>Training schedule will be made available via online and/or walk in based.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200" dirty="0" smtClean="0"/>
              <a:t>Training duration </a:t>
            </a:r>
            <a:r>
              <a:rPr lang="en-US" sz="4200" dirty="0" smtClean="0"/>
              <a:t>1 </a:t>
            </a:r>
            <a:r>
              <a:rPr lang="en-US" sz="4200" dirty="0" smtClean="0"/>
              <a:t>day for every session</a:t>
            </a:r>
            <a:endParaRPr lang="en-MY" sz="4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6883" y="8546385"/>
            <a:ext cx="3038778" cy="4160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594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733" y="5035886"/>
            <a:ext cx="14154150" cy="4202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Training Fee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What We Ask from </a:t>
            </a:r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AIM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AutoShape 2" descr="Image result for mandato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8" name="AutoShape 4" descr="Image result for mandato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7521409" y="5947012"/>
            <a:ext cx="94374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RM150.00 one time off </a:t>
            </a:r>
          </a:p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Training Fee Per </a:t>
            </a:r>
            <a:r>
              <a:rPr lang="en-US" sz="7200" b="1" dirty="0" err="1" smtClean="0">
                <a:solidFill>
                  <a:schemeClr val="bg1"/>
                </a:solidFill>
              </a:rPr>
              <a:t>Pax</a:t>
            </a:r>
            <a:endParaRPr lang="en-MY" sz="66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2733" y="9259072"/>
            <a:ext cx="141541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/>
              <a:t>Minimum participating </a:t>
            </a:r>
            <a:r>
              <a:rPr lang="en-US" sz="4400" dirty="0" err="1" smtClean="0"/>
              <a:t>Sahabat</a:t>
            </a:r>
            <a:r>
              <a:rPr lang="en-US" sz="4400" dirty="0" smtClean="0"/>
              <a:t> AIM for each session : 15 </a:t>
            </a:r>
            <a:r>
              <a:rPr lang="en-US" sz="4400" dirty="0" err="1" smtClean="0"/>
              <a:t>pax</a:t>
            </a:r>
            <a:r>
              <a:rPr lang="en-US" sz="4400" dirty="0" smtClean="0"/>
              <a:t>  </a:t>
            </a:r>
            <a:endParaRPr lang="en-MY" sz="4000" dirty="0"/>
          </a:p>
        </p:txBody>
      </p:sp>
    </p:spTree>
    <p:extLst>
      <p:ext uri="{BB962C8B-B14F-4D97-AF65-F5344CB8AC3E}">
        <p14:creationId xmlns:p14="http://schemas.microsoft.com/office/powerpoint/2010/main" val="208193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Conclusion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AutoShape 2" descr="Image result for mandato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8" name="AutoShape 4" descr="Image result for mandato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986060" y="4199674"/>
            <a:ext cx="12508149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altLang="en-US" sz="4800" dirty="0" smtClean="0"/>
              <a:t>WE </a:t>
            </a:r>
            <a:r>
              <a:rPr lang="en-US" altLang="en-US" sz="4800" dirty="0"/>
              <a:t>believes in providing the best and most efficient business solutions technology and professional </a:t>
            </a:r>
            <a:r>
              <a:rPr lang="en-US" altLang="en-US" sz="4800" dirty="0" smtClean="0"/>
              <a:t>services. </a:t>
            </a:r>
            <a:r>
              <a:rPr lang="en-US" altLang="en-US" sz="4800" dirty="0"/>
              <a:t>We look forward to an opportunity to work and service AIM and </a:t>
            </a:r>
            <a:r>
              <a:rPr lang="en-US" altLang="en-US" sz="4800" dirty="0" smtClean="0"/>
              <a:t>WE are welcoming </a:t>
            </a:r>
            <a:r>
              <a:rPr lang="en-US" altLang="en-US" sz="4800" dirty="0"/>
              <a:t>any progressive future collaborations.</a:t>
            </a:r>
            <a:endParaRPr lang="en-MY" altLang="en-US" sz="4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MY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57165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10724</TotalTime>
  <Words>547</Words>
  <Application>Microsoft Office PowerPoint</Application>
  <PresentationFormat>Custom</PresentationFormat>
  <Paragraphs>99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Master</vt:lpstr>
      <vt:lpstr>SPS Lite Training Program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User</cp:lastModifiedBy>
  <cp:revision>1233</cp:revision>
  <dcterms:created xsi:type="dcterms:W3CDTF">2014-12-02T17:36:54Z</dcterms:created>
  <dcterms:modified xsi:type="dcterms:W3CDTF">2017-06-13T06:07:36Z</dcterms:modified>
</cp:coreProperties>
</file>