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 id="2147483665" r:id="rId2"/>
  </p:sldMasterIdLst>
  <p:notesMasterIdLst>
    <p:notesMasterId r:id="rId49"/>
  </p:notesMasterIdLst>
  <p:handoutMasterIdLst>
    <p:handoutMasterId r:id="rId50"/>
  </p:handoutMasterIdLst>
  <p:sldIdLst>
    <p:sldId id="256" r:id="rId3"/>
    <p:sldId id="257" r:id="rId4"/>
    <p:sldId id="258" r:id="rId5"/>
    <p:sldId id="259" r:id="rId6"/>
    <p:sldId id="260" r:id="rId7"/>
    <p:sldId id="261" r:id="rId8"/>
    <p:sldId id="262" r:id="rId9"/>
    <p:sldId id="279" r:id="rId10"/>
    <p:sldId id="280" r:id="rId11"/>
    <p:sldId id="265" r:id="rId12"/>
    <p:sldId id="263" r:id="rId13"/>
    <p:sldId id="281" r:id="rId14"/>
    <p:sldId id="264" r:id="rId15"/>
    <p:sldId id="288" r:id="rId16"/>
    <p:sldId id="285" r:id="rId17"/>
    <p:sldId id="268" r:id="rId18"/>
    <p:sldId id="269" r:id="rId19"/>
    <p:sldId id="270" r:id="rId20"/>
    <p:sldId id="266" r:id="rId21"/>
    <p:sldId id="267" r:id="rId22"/>
    <p:sldId id="284" r:id="rId23"/>
    <p:sldId id="298" r:id="rId24"/>
    <p:sldId id="272" r:id="rId25"/>
    <p:sldId id="296" r:id="rId26"/>
    <p:sldId id="287" r:id="rId27"/>
    <p:sldId id="300" r:id="rId28"/>
    <p:sldId id="323" r:id="rId29"/>
    <p:sldId id="291" r:id="rId30"/>
    <p:sldId id="325" r:id="rId31"/>
    <p:sldId id="318" r:id="rId32"/>
    <p:sldId id="316" r:id="rId33"/>
    <p:sldId id="310" r:id="rId34"/>
    <p:sldId id="322" r:id="rId35"/>
    <p:sldId id="326" r:id="rId36"/>
    <p:sldId id="273" r:id="rId37"/>
    <p:sldId id="274" r:id="rId38"/>
    <p:sldId id="304" r:id="rId39"/>
    <p:sldId id="289" r:id="rId40"/>
    <p:sldId id="306" r:id="rId41"/>
    <p:sldId id="302" r:id="rId42"/>
    <p:sldId id="305" r:id="rId43"/>
    <p:sldId id="293" r:id="rId44"/>
    <p:sldId id="275" r:id="rId45"/>
    <p:sldId id="276" r:id="rId46"/>
    <p:sldId id="277" r:id="rId47"/>
    <p:sldId id="278" r:id="rId48"/>
  </p:sldIdLst>
  <p:sldSz cx="9906000" cy="6858000" type="A4"/>
  <p:notesSz cx="6797675" cy="9926638"/>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0F0B261-9C9E-4A46-8FF0-6A87FC477B48}">
  <a:tblStyle styleId="{20F0B261-9C9E-4A46-8FF0-6A87FC477B4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32" autoAdjust="0"/>
    <p:restoredTop sz="92895" autoAdjust="0"/>
  </p:normalViewPr>
  <p:slideViewPr>
    <p:cSldViewPr>
      <p:cViewPr>
        <p:scale>
          <a:sx n="60" d="100"/>
          <a:sy n="60" d="100"/>
        </p:scale>
        <p:origin x="-1752" y="-264"/>
      </p:cViewPr>
      <p:guideLst>
        <p:guide orient="horz" pos="2160"/>
        <p:guide pos="3120"/>
      </p:guideLst>
    </p:cSldViewPr>
  </p:slideViewPr>
  <p:outlineViewPr>
    <p:cViewPr>
      <p:scale>
        <a:sx n="33" d="100"/>
        <a:sy n="33" d="100"/>
      </p:scale>
      <p:origin x="0" y="33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6D6079-D537-481A-8FDF-BEC42B268120}" type="doc">
      <dgm:prSet loTypeId="urn:microsoft.com/office/officeart/2005/8/layout/cycle7" loCatId="cycle" qsTypeId="urn:microsoft.com/office/officeart/2005/8/quickstyle/3d2" qsCatId="3D" csTypeId="urn:microsoft.com/office/officeart/2005/8/colors/colorful2" csCatId="colorful" phldr="1"/>
      <dgm:spPr/>
      <dgm:t>
        <a:bodyPr/>
        <a:lstStyle/>
        <a:p>
          <a:endParaRPr lang="en-MY"/>
        </a:p>
      </dgm:t>
    </dgm:pt>
    <dgm:pt modelId="{003F7C09-930A-4AA7-95CD-5A75CB620CA5}">
      <dgm:prSet phldrT="[Text]" custT="1"/>
      <dgm:spPr/>
      <dgm:t>
        <a:bodyPr/>
        <a:lstStyle/>
        <a:p>
          <a:r>
            <a:rPr lang="en-US" sz="2400" b="1" u="none" dirty="0" smtClean="0">
              <a:latin typeface="+mn-lt"/>
            </a:rPr>
            <a:t>KNOWLEDGE</a:t>
          </a:r>
        </a:p>
        <a:p>
          <a:r>
            <a:rPr lang="en-US" sz="1800" b="1" dirty="0" smtClean="0">
              <a:latin typeface="+mn-lt"/>
            </a:rPr>
            <a:t>Cherish competencies, skills, continuous learning and innovations to better serve dynamism of clients’ expectation</a:t>
          </a:r>
          <a:endParaRPr lang="en-MY" sz="1800" b="1" dirty="0">
            <a:latin typeface="+mn-lt"/>
          </a:endParaRPr>
        </a:p>
      </dgm:t>
    </dgm:pt>
    <dgm:pt modelId="{95B72CA7-C698-426F-8215-49157EF636F1}" type="parTrans" cxnId="{842AE1B3-240B-45FE-9BE6-236094994EAB}">
      <dgm:prSet/>
      <dgm:spPr/>
      <dgm:t>
        <a:bodyPr/>
        <a:lstStyle/>
        <a:p>
          <a:endParaRPr lang="en-MY" sz="2400" b="1"/>
        </a:p>
      </dgm:t>
    </dgm:pt>
    <dgm:pt modelId="{4E59D327-BD60-4427-9689-83884325CCA4}" type="sibTrans" cxnId="{842AE1B3-240B-45FE-9BE6-236094994EAB}">
      <dgm:prSet custT="1"/>
      <dgm:spPr/>
      <dgm:t>
        <a:bodyPr/>
        <a:lstStyle/>
        <a:p>
          <a:endParaRPr lang="en-MY" sz="2000" b="1"/>
        </a:p>
      </dgm:t>
    </dgm:pt>
    <dgm:pt modelId="{A91453AB-9A58-4A5F-8B9F-1D92F4FA68D3}">
      <dgm:prSet phldrT="[Text]" custT="1"/>
      <dgm:spPr/>
      <dgm:t>
        <a:bodyPr/>
        <a:lstStyle/>
        <a:p>
          <a:r>
            <a:rPr lang="en-US" sz="2400" b="1" u="none" dirty="0" smtClean="0">
              <a:latin typeface="+mn-lt"/>
            </a:rPr>
            <a:t>HARMONY</a:t>
          </a:r>
        </a:p>
        <a:p>
          <a:r>
            <a:rPr lang="en-MY" sz="1800" b="1" dirty="0" smtClean="0">
              <a:latin typeface="+mn-lt"/>
            </a:rPr>
            <a:t>Harmonise knowledge and accountability that will enable us to excel in serving clients</a:t>
          </a:r>
          <a:endParaRPr lang="en-MY" sz="1800" b="1" dirty="0">
            <a:latin typeface="+mn-lt"/>
          </a:endParaRPr>
        </a:p>
      </dgm:t>
    </dgm:pt>
    <dgm:pt modelId="{757B2AF5-F207-4DFE-90C1-574AA551D7C2}" type="parTrans" cxnId="{33ED6DE4-5762-42AE-9F93-8A5DD3E30E36}">
      <dgm:prSet/>
      <dgm:spPr/>
      <dgm:t>
        <a:bodyPr/>
        <a:lstStyle/>
        <a:p>
          <a:endParaRPr lang="en-MY" sz="2400" b="1"/>
        </a:p>
      </dgm:t>
    </dgm:pt>
    <dgm:pt modelId="{3862110C-E6D7-471F-B5B6-1DAEF48EC61C}" type="sibTrans" cxnId="{33ED6DE4-5762-42AE-9F93-8A5DD3E30E36}">
      <dgm:prSet custT="1"/>
      <dgm:spPr/>
      <dgm:t>
        <a:bodyPr/>
        <a:lstStyle/>
        <a:p>
          <a:endParaRPr lang="en-MY" sz="2000" b="1"/>
        </a:p>
      </dgm:t>
    </dgm:pt>
    <dgm:pt modelId="{6447AEE7-6A54-4CD9-A5BF-8825AABAFF1A}">
      <dgm:prSet phldrT="[Text]" custT="1"/>
      <dgm:spPr/>
      <dgm:t>
        <a:bodyPr/>
        <a:lstStyle/>
        <a:p>
          <a:r>
            <a:rPr lang="en-US" sz="2400" b="1" u="none" dirty="0" smtClean="0">
              <a:latin typeface="+mn-lt"/>
            </a:rPr>
            <a:t>ACCOUNTABILITY</a:t>
          </a:r>
        </a:p>
        <a:p>
          <a:r>
            <a:rPr lang="en-MY" sz="1800" b="1" dirty="0" smtClean="0">
              <a:latin typeface="+mn-lt"/>
            </a:rPr>
            <a:t>Approach our duties with  ownership and responsibility</a:t>
          </a:r>
          <a:endParaRPr lang="en-MY" sz="1800" b="1" dirty="0">
            <a:latin typeface="+mn-lt"/>
          </a:endParaRPr>
        </a:p>
      </dgm:t>
    </dgm:pt>
    <dgm:pt modelId="{5AD46CCD-E938-4C32-86CB-F67A05353EA3}" type="parTrans" cxnId="{61695458-9DBC-48D0-B7F6-9E0D6DA8A55A}">
      <dgm:prSet/>
      <dgm:spPr/>
      <dgm:t>
        <a:bodyPr/>
        <a:lstStyle/>
        <a:p>
          <a:endParaRPr lang="en-MY" sz="2400" b="1"/>
        </a:p>
      </dgm:t>
    </dgm:pt>
    <dgm:pt modelId="{2E22700D-086A-4BF6-B73C-857C62A2F124}" type="sibTrans" cxnId="{61695458-9DBC-48D0-B7F6-9E0D6DA8A55A}">
      <dgm:prSet custT="1"/>
      <dgm:spPr/>
      <dgm:t>
        <a:bodyPr/>
        <a:lstStyle/>
        <a:p>
          <a:endParaRPr lang="en-MY" sz="2000" b="1"/>
        </a:p>
      </dgm:t>
    </dgm:pt>
    <dgm:pt modelId="{9BBB0F01-1467-4C07-A2D5-36EAA43EB247}" type="pres">
      <dgm:prSet presAssocID="{CF6D6079-D537-481A-8FDF-BEC42B268120}" presName="Name0" presStyleCnt="0">
        <dgm:presLayoutVars>
          <dgm:dir/>
          <dgm:resizeHandles val="exact"/>
        </dgm:presLayoutVars>
      </dgm:prSet>
      <dgm:spPr/>
      <dgm:t>
        <a:bodyPr/>
        <a:lstStyle/>
        <a:p>
          <a:endParaRPr lang="en-MY"/>
        </a:p>
      </dgm:t>
    </dgm:pt>
    <dgm:pt modelId="{5EECBECB-F662-4388-9524-FC215586FA01}" type="pres">
      <dgm:prSet presAssocID="{003F7C09-930A-4AA7-95CD-5A75CB620CA5}" presName="node" presStyleLbl="node1" presStyleIdx="0" presStyleCnt="3" custScaleX="159764" custScaleY="192393" custRadScaleRad="83470">
        <dgm:presLayoutVars>
          <dgm:bulletEnabled val="1"/>
        </dgm:presLayoutVars>
      </dgm:prSet>
      <dgm:spPr/>
      <dgm:t>
        <a:bodyPr/>
        <a:lstStyle/>
        <a:p>
          <a:endParaRPr lang="en-MY"/>
        </a:p>
      </dgm:t>
    </dgm:pt>
    <dgm:pt modelId="{EEBCA2DE-FD96-4A64-A240-4BA363DCACF3}" type="pres">
      <dgm:prSet presAssocID="{4E59D327-BD60-4427-9689-83884325CCA4}" presName="sibTrans" presStyleLbl="sibTrans2D1" presStyleIdx="0" presStyleCnt="3" custScaleX="430849" custLinFactX="138126" custLinFactY="-19744" custLinFactNeighborX="200000" custLinFactNeighborY="-100000"/>
      <dgm:spPr/>
      <dgm:t>
        <a:bodyPr/>
        <a:lstStyle/>
        <a:p>
          <a:endParaRPr lang="en-MY"/>
        </a:p>
      </dgm:t>
    </dgm:pt>
    <dgm:pt modelId="{DDC4618D-8BE9-4702-9264-63BB4285498D}" type="pres">
      <dgm:prSet presAssocID="{4E59D327-BD60-4427-9689-83884325CCA4}" presName="connectorText" presStyleLbl="sibTrans2D1" presStyleIdx="0" presStyleCnt="3"/>
      <dgm:spPr/>
      <dgm:t>
        <a:bodyPr/>
        <a:lstStyle/>
        <a:p>
          <a:endParaRPr lang="en-MY"/>
        </a:p>
      </dgm:t>
    </dgm:pt>
    <dgm:pt modelId="{7C3265C8-C122-4ADD-A02D-E979085F0608}" type="pres">
      <dgm:prSet presAssocID="{A91453AB-9A58-4A5F-8B9F-1D92F4FA68D3}" presName="node" presStyleLbl="node1" presStyleIdx="1" presStyleCnt="3" custScaleX="159764" custScaleY="191528" custRadScaleRad="115389" custRadScaleInc="-21254">
        <dgm:presLayoutVars>
          <dgm:bulletEnabled val="1"/>
        </dgm:presLayoutVars>
      </dgm:prSet>
      <dgm:spPr/>
      <dgm:t>
        <a:bodyPr/>
        <a:lstStyle/>
        <a:p>
          <a:endParaRPr lang="en-MY"/>
        </a:p>
      </dgm:t>
    </dgm:pt>
    <dgm:pt modelId="{5F52B817-9349-4DA2-9EB2-18F17EE6B8D7}" type="pres">
      <dgm:prSet presAssocID="{3862110C-E6D7-471F-B5B6-1DAEF48EC61C}" presName="sibTrans" presStyleLbl="sibTrans2D1" presStyleIdx="1" presStyleCnt="3" custScaleX="224615"/>
      <dgm:spPr/>
      <dgm:t>
        <a:bodyPr/>
        <a:lstStyle/>
        <a:p>
          <a:endParaRPr lang="en-MY"/>
        </a:p>
      </dgm:t>
    </dgm:pt>
    <dgm:pt modelId="{DC58DE24-9F1C-4C8B-9E41-FFAD59081E35}" type="pres">
      <dgm:prSet presAssocID="{3862110C-E6D7-471F-B5B6-1DAEF48EC61C}" presName="connectorText" presStyleLbl="sibTrans2D1" presStyleIdx="1" presStyleCnt="3"/>
      <dgm:spPr/>
      <dgm:t>
        <a:bodyPr/>
        <a:lstStyle/>
        <a:p>
          <a:endParaRPr lang="en-MY"/>
        </a:p>
      </dgm:t>
    </dgm:pt>
    <dgm:pt modelId="{DC863967-91BD-4FFD-8100-88D8B66B8FDD}" type="pres">
      <dgm:prSet presAssocID="{6447AEE7-6A54-4CD9-A5BF-8825AABAFF1A}" presName="node" presStyleLbl="node1" presStyleIdx="2" presStyleCnt="3" custScaleX="145241" custScaleY="193919" custRadScaleRad="112079" custRadScaleInc="20874">
        <dgm:presLayoutVars>
          <dgm:bulletEnabled val="1"/>
        </dgm:presLayoutVars>
      </dgm:prSet>
      <dgm:spPr/>
      <dgm:t>
        <a:bodyPr/>
        <a:lstStyle/>
        <a:p>
          <a:endParaRPr lang="en-MY"/>
        </a:p>
      </dgm:t>
    </dgm:pt>
    <dgm:pt modelId="{BD4F905F-B8AD-4545-89F7-E2E33F8CF72D}" type="pres">
      <dgm:prSet presAssocID="{2E22700D-086A-4BF6-B73C-857C62A2F124}" presName="sibTrans" presStyleLbl="sibTrans2D1" presStyleIdx="2" presStyleCnt="3" custScaleX="457286" custLinFactX="-159562" custLinFactY="-35839" custLinFactNeighborX="-200000" custLinFactNeighborY="-100000"/>
      <dgm:spPr/>
      <dgm:t>
        <a:bodyPr/>
        <a:lstStyle/>
        <a:p>
          <a:endParaRPr lang="en-MY"/>
        </a:p>
      </dgm:t>
    </dgm:pt>
    <dgm:pt modelId="{43925CFE-A632-4363-B2AE-972526FA86F3}" type="pres">
      <dgm:prSet presAssocID="{2E22700D-086A-4BF6-B73C-857C62A2F124}" presName="connectorText" presStyleLbl="sibTrans2D1" presStyleIdx="2" presStyleCnt="3"/>
      <dgm:spPr/>
      <dgm:t>
        <a:bodyPr/>
        <a:lstStyle/>
        <a:p>
          <a:endParaRPr lang="en-MY"/>
        </a:p>
      </dgm:t>
    </dgm:pt>
  </dgm:ptLst>
  <dgm:cxnLst>
    <dgm:cxn modelId="{574C190C-F078-4B4F-A277-6E4863F250C6}" type="presOf" srcId="{2E22700D-086A-4BF6-B73C-857C62A2F124}" destId="{BD4F905F-B8AD-4545-89F7-E2E33F8CF72D}" srcOrd="0" destOrd="0" presId="urn:microsoft.com/office/officeart/2005/8/layout/cycle7"/>
    <dgm:cxn modelId="{97E1193A-9FEE-4F91-A239-86E5EEB3E1B2}" type="presOf" srcId="{CF6D6079-D537-481A-8FDF-BEC42B268120}" destId="{9BBB0F01-1467-4C07-A2D5-36EAA43EB247}" srcOrd="0" destOrd="0" presId="urn:microsoft.com/office/officeart/2005/8/layout/cycle7"/>
    <dgm:cxn modelId="{842AE1B3-240B-45FE-9BE6-236094994EAB}" srcId="{CF6D6079-D537-481A-8FDF-BEC42B268120}" destId="{003F7C09-930A-4AA7-95CD-5A75CB620CA5}" srcOrd="0" destOrd="0" parTransId="{95B72CA7-C698-426F-8215-49157EF636F1}" sibTransId="{4E59D327-BD60-4427-9689-83884325CCA4}"/>
    <dgm:cxn modelId="{5E6E82E7-2846-4EB0-BC93-D22080DCC513}" type="presOf" srcId="{2E22700D-086A-4BF6-B73C-857C62A2F124}" destId="{43925CFE-A632-4363-B2AE-972526FA86F3}" srcOrd="1" destOrd="0" presId="urn:microsoft.com/office/officeart/2005/8/layout/cycle7"/>
    <dgm:cxn modelId="{77B8BACD-AEC9-446D-8E08-3B4EF4F01285}" type="presOf" srcId="{A91453AB-9A58-4A5F-8B9F-1D92F4FA68D3}" destId="{7C3265C8-C122-4ADD-A02D-E979085F0608}" srcOrd="0" destOrd="0" presId="urn:microsoft.com/office/officeart/2005/8/layout/cycle7"/>
    <dgm:cxn modelId="{5A8EB90D-1BB6-4978-8814-F8C8F5F3F2C0}" type="presOf" srcId="{003F7C09-930A-4AA7-95CD-5A75CB620CA5}" destId="{5EECBECB-F662-4388-9524-FC215586FA01}" srcOrd="0" destOrd="0" presId="urn:microsoft.com/office/officeart/2005/8/layout/cycle7"/>
    <dgm:cxn modelId="{68430D5A-7915-4316-B427-E7BF5C3B05DF}" type="presOf" srcId="{3862110C-E6D7-471F-B5B6-1DAEF48EC61C}" destId="{5F52B817-9349-4DA2-9EB2-18F17EE6B8D7}" srcOrd="0" destOrd="0" presId="urn:microsoft.com/office/officeart/2005/8/layout/cycle7"/>
    <dgm:cxn modelId="{6E69EE8F-4B56-4BF4-8060-1F6221E8E0B7}" type="presOf" srcId="{3862110C-E6D7-471F-B5B6-1DAEF48EC61C}" destId="{DC58DE24-9F1C-4C8B-9E41-FFAD59081E35}" srcOrd="1" destOrd="0" presId="urn:microsoft.com/office/officeart/2005/8/layout/cycle7"/>
    <dgm:cxn modelId="{E56DBD7E-DB44-4812-9BA4-E88F6E1BD4A7}" type="presOf" srcId="{4E59D327-BD60-4427-9689-83884325CCA4}" destId="{DDC4618D-8BE9-4702-9264-63BB4285498D}" srcOrd="1" destOrd="0" presId="urn:microsoft.com/office/officeart/2005/8/layout/cycle7"/>
    <dgm:cxn modelId="{8774DCE4-994F-4B15-8EEC-2125BAA06107}" type="presOf" srcId="{4E59D327-BD60-4427-9689-83884325CCA4}" destId="{EEBCA2DE-FD96-4A64-A240-4BA363DCACF3}" srcOrd="0" destOrd="0" presId="urn:microsoft.com/office/officeart/2005/8/layout/cycle7"/>
    <dgm:cxn modelId="{33ED6DE4-5762-42AE-9F93-8A5DD3E30E36}" srcId="{CF6D6079-D537-481A-8FDF-BEC42B268120}" destId="{A91453AB-9A58-4A5F-8B9F-1D92F4FA68D3}" srcOrd="1" destOrd="0" parTransId="{757B2AF5-F207-4DFE-90C1-574AA551D7C2}" sibTransId="{3862110C-E6D7-471F-B5B6-1DAEF48EC61C}"/>
    <dgm:cxn modelId="{61695458-9DBC-48D0-B7F6-9E0D6DA8A55A}" srcId="{CF6D6079-D537-481A-8FDF-BEC42B268120}" destId="{6447AEE7-6A54-4CD9-A5BF-8825AABAFF1A}" srcOrd="2" destOrd="0" parTransId="{5AD46CCD-E938-4C32-86CB-F67A05353EA3}" sibTransId="{2E22700D-086A-4BF6-B73C-857C62A2F124}"/>
    <dgm:cxn modelId="{CBF715C9-5E8C-45BC-B4E9-807D78D71A80}" type="presOf" srcId="{6447AEE7-6A54-4CD9-A5BF-8825AABAFF1A}" destId="{DC863967-91BD-4FFD-8100-88D8B66B8FDD}" srcOrd="0" destOrd="0" presId="urn:microsoft.com/office/officeart/2005/8/layout/cycle7"/>
    <dgm:cxn modelId="{7529F574-985C-4206-9CE1-A8FEDE73B4BA}" type="presParOf" srcId="{9BBB0F01-1467-4C07-A2D5-36EAA43EB247}" destId="{5EECBECB-F662-4388-9524-FC215586FA01}" srcOrd="0" destOrd="0" presId="urn:microsoft.com/office/officeart/2005/8/layout/cycle7"/>
    <dgm:cxn modelId="{5FEDCEC1-698A-4075-8E17-54FBB02A2C5E}" type="presParOf" srcId="{9BBB0F01-1467-4C07-A2D5-36EAA43EB247}" destId="{EEBCA2DE-FD96-4A64-A240-4BA363DCACF3}" srcOrd="1" destOrd="0" presId="urn:microsoft.com/office/officeart/2005/8/layout/cycle7"/>
    <dgm:cxn modelId="{39879A70-C7DB-4EC0-B1D1-72D0075378D7}" type="presParOf" srcId="{EEBCA2DE-FD96-4A64-A240-4BA363DCACF3}" destId="{DDC4618D-8BE9-4702-9264-63BB4285498D}" srcOrd="0" destOrd="0" presId="urn:microsoft.com/office/officeart/2005/8/layout/cycle7"/>
    <dgm:cxn modelId="{5F5B2F8A-B311-4D7A-A631-58F9A3AB972D}" type="presParOf" srcId="{9BBB0F01-1467-4C07-A2D5-36EAA43EB247}" destId="{7C3265C8-C122-4ADD-A02D-E979085F0608}" srcOrd="2" destOrd="0" presId="urn:microsoft.com/office/officeart/2005/8/layout/cycle7"/>
    <dgm:cxn modelId="{AB2B7F9B-7D34-4086-B3DC-9E81C472CCC6}" type="presParOf" srcId="{9BBB0F01-1467-4C07-A2D5-36EAA43EB247}" destId="{5F52B817-9349-4DA2-9EB2-18F17EE6B8D7}" srcOrd="3" destOrd="0" presId="urn:microsoft.com/office/officeart/2005/8/layout/cycle7"/>
    <dgm:cxn modelId="{1B757009-DAF4-4C2D-8585-123B3A16C4C4}" type="presParOf" srcId="{5F52B817-9349-4DA2-9EB2-18F17EE6B8D7}" destId="{DC58DE24-9F1C-4C8B-9E41-FFAD59081E35}" srcOrd="0" destOrd="0" presId="urn:microsoft.com/office/officeart/2005/8/layout/cycle7"/>
    <dgm:cxn modelId="{D5B11AFF-0EC2-4154-BE6E-1962049CF1D2}" type="presParOf" srcId="{9BBB0F01-1467-4C07-A2D5-36EAA43EB247}" destId="{DC863967-91BD-4FFD-8100-88D8B66B8FDD}" srcOrd="4" destOrd="0" presId="urn:microsoft.com/office/officeart/2005/8/layout/cycle7"/>
    <dgm:cxn modelId="{7038A359-3D92-4643-9ABF-4693CBAE7294}" type="presParOf" srcId="{9BBB0F01-1467-4C07-A2D5-36EAA43EB247}" destId="{BD4F905F-B8AD-4545-89F7-E2E33F8CF72D}" srcOrd="5" destOrd="0" presId="urn:microsoft.com/office/officeart/2005/8/layout/cycle7"/>
    <dgm:cxn modelId="{6073B369-1F1E-4729-9733-89221217814C}" type="presParOf" srcId="{BD4F905F-B8AD-4545-89F7-E2E33F8CF72D}" destId="{43925CFE-A632-4363-B2AE-972526FA86F3}"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B4633D-70D1-4372-A709-C2350B4071DA}"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en-MY"/>
        </a:p>
      </dgm:t>
    </dgm:pt>
    <dgm:pt modelId="{03570F93-442B-42C9-A37D-B95F4E309F5A}">
      <dgm:prSet phldrT="[Text]"/>
      <dgm:spPr/>
      <dgm:t>
        <a:bodyPr/>
        <a:lstStyle/>
        <a:p>
          <a:r>
            <a:rPr lang="en-US" b="1" dirty="0" smtClean="0">
              <a:solidFill>
                <a:schemeClr val="bg1"/>
              </a:solidFill>
              <a:latin typeface="Century Gothic" pitchFamily="34" charset="0"/>
              <a:cs typeface="Calibri" pitchFamily="34" charset="0"/>
            </a:rPr>
            <a:t>We have the right ‘hands-on’ team with vast knowledge and relevant experience.</a:t>
          </a:r>
          <a:endParaRPr lang="en-MY" b="1" dirty="0">
            <a:solidFill>
              <a:schemeClr val="bg1"/>
            </a:solidFill>
            <a:latin typeface="Century Gothic" pitchFamily="34" charset="0"/>
          </a:endParaRPr>
        </a:p>
      </dgm:t>
    </dgm:pt>
    <dgm:pt modelId="{1CCB8BA9-D413-4B00-B340-C97386982F52}" type="parTrans" cxnId="{5118EDB8-BC84-487D-AFCA-F8CCFB28F273}">
      <dgm:prSet/>
      <dgm:spPr/>
      <dgm:t>
        <a:bodyPr/>
        <a:lstStyle/>
        <a:p>
          <a:endParaRPr lang="en-MY">
            <a:latin typeface="Century Gothic" pitchFamily="34" charset="0"/>
          </a:endParaRPr>
        </a:p>
      </dgm:t>
    </dgm:pt>
    <dgm:pt modelId="{BF469B52-F00F-4A17-BAA8-2654D94F3672}" type="sibTrans" cxnId="{5118EDB8-BC84-487D-AFCA-F8CCFB28F273}">
      <dgm:prSet/>
      <dgm:spPr/>
      <dgm:t>
        <a:bodyPr/>
        <a:lstStyle/>
        <a:p>
          <a:endParaRPr lang="en-MY">
            <a:latin typeface="Century Gothic" pitchFamily="34" charset="0"/>
          </a:endParaRPr>
        </a:p>
      </dgm:t>
    </dgm:pt>
    <dgm:pt modelId="{E7A46CA2-387B-4204-8B14-9D8E3F974982}">
      <dgm:prSet phldrT="[Text]"/>
      <dgm:spPr/>
      <dgm:t>
        <a:bodyPr/>
        <a:lstStyle/>
        <a:p>
          <a:r>
            <a:rPr lang="en-US" b="1" dirty="0" smtClean="0">
              <a:solidFill>
                <a:schemeClr val="bg1"/>
              </a:solidFill>
              <a:latin typeface="Century Gothic" pitchFamily="34" charset="0"/>
              <a:cs typeface="Calibri" pitchFamily="34" charset="0"/>
            </a:rPr>
            <a:t>We would be able to provide complete and comprehensive  reports in tandem to your key areas of concern.</a:t>
          </a:r>
          <a:endParaRPr lang="en-MY" b="1" dirty="0">
            <a:solidFill>
              <a:schemeClr val="bg1"/>
            </a:solidFill>
            <a:latin typeface="Century Gothic" pitchFamily="34" charset="0"/>
          </a:endParaRPr>
        </a:p>
      </dgm:t>
    </dgm:pt>
    <dgm:pt modelId="{30435925-AE3B-47BE-B1DB-26D8E58DC13D}" type="parTrans" cxnId="{18FEB2AE-53D5-4A25-AF01-CF398638608E}">
      <dgm:prSet/>
      <dgm:spPr/>
      <dgm:t>
        <a:bodyPr/>
        <a:lstStyle/>
        <a:p>
          <a:endParaRPr lang="en-MY">
            <a:latin typeface="Century Gothic" pitchFamily="34" charset="0"/>
          </a:endParaRPr>
        </a:p>
      </dgm:t>
    </dgm:pt>
    <dgm:pt modelId="{69565DE8-A3B2-406A-A2C0-5F4453928B7C}" type="sibTrans" cxnId="{18FEB2AE-53D5-4A25-AF01-CF398638608E}">
      <dgm:prSet/>
      <dgm:spPr/>
      <dgm:t>
        <a:bodyPr/>
        <a:lstStyle/>
        <a:p>
          <a:endParaRPr lang="en-MY">
            <a:latin typeface="Century Gothic" pitchFamily="34" charset="0"/>
          </a:endParaRPr>
        </a:p>
      </dgm:t>
    </dgm:pt>
    <dgm:pt modelId="{85F9A8FC-EAC1-4EE1-AD06-18CB21FF3A70}">
      <dgm:prSet phldrT="[Text]"/>
      <dgm:spPr/>
      <dgm:t>
        <a:bodyPr/>
        <a:lstStyle/>
        <a:p>
          <a:r>
            <a:rPr lang="en-US" b="1" dirty="0" smtClean="0">
              <a:solidFill>
                <a:schemeClr val="bg1"/>
              </a:solidFill>
              <a:latin typeface="Century Gothic" pitchFamily="34" charset="0"/>
              <a:cs typeface="Calibri" pitchFamily="34" charset="0"/>
            </a:rPr>
            <a:t>Our Engagement Partner, Board of Advisors and Managers will be involved in closed co-operation to ensure of best services.</a:t>
          </a:r>
          <a:endParaRPr lang="en-MY" b="1" dirty="0">
            <a:solidFill>
              <a:schemeClr val="bg1"/>
            </a:solidFill>
            <a:latin typeface="Century Gothic" pitchFamily="34" charset="0"/>
          </a:endParaRPr>
        </a:p>
      </dgm:t>
    </dgm:pt>
    <dgm:pt modelId="{EFA7FED9-EA7C-427A-94E6-D1F601A827AC}" type="parTrans" cxnId="{2CEBDAD0-D2FC-414C-9322-4F38822A2885}">
      <dgm:prSet/>
      <dgm:spPr/>
      <dgm:t>
        <a:bodyPr/>
        <a:lstStyle/>
        <a:p>
          <a:endParaRPr lang="en-MY">
            <a:latin typeface="Century Gothic" pitchFamily="34" charset="0"/>
          </a:endParaRPr>
        </a:p>
      </dgm:t>
    </dgm:pt>
    <dgm:pt modelId="{ED629076-7C93-4A42-B487-E354A08DF810}" type="sibTrans" cxnId="{2CEBDAD0-D2FC-414C-9322-4F38822A2885}">
      <dgm:prSet/>
      <dgm:spPr/>
      <dgm:t>
        <a:bodyPr/>
        <a:lstStyle/>
        <a:p>
          <a:endParaRPr lang="en-MY">
            <a:latin typeface="Century Gothic" pitchFamily="34" charset="0"/>
          </a:endParaRPr>
        </a:p>
      </dgm:t>
    </dgm:pt>
    <dgm:pt modelId="{495ED85D-7FC3-4CA5-A0D2-DB7AB751CD87}">
      <dgm:prSet phldrT="[Text]"/>
      <dgm:spPr/>
      <dgm:t>
        <a:bodyPr/>
        <a:lstStyle/>
        <a:p>
          <a:r>
            <a:rPr lang="en-US" b="1" dirty="0" smtClean="0">
              <a:solidFill>
                <a:schemeClr val="bg1"/>
              </a:solidFill>
              <a:latin typeface="Century Gothic" pitchFamily="34" charset="0"/>
              <a:cs typeface="Calibri" pitchFamily="34" charset="0"/>
            </a:rPr>
            <a:t>We offer ‘value for money’ without compromising on the quality and timeliness of our services.</a:t>
          </a:r>
          <a:endParaRPr lang="en-MY" b="1" dirty="0">
            <a:solidFill>
              <a:schemeClr val="bg1"/>
            </a:solidFill>
            <a:latin typeface="Century Gothic" pitchFamily="34" charset="0"/>
          </a:endParaRPr>
        </a:p>
      </dgm:t>
    </dgm:pt>
    <dgm:pt modelId="{CE0C881E-270E-4F80-8F7C-87EB2C59E574}" type="parTrans" cxnId="{4C03651B-E913-400A-A2BE-83AADDF90492}">
      <dgm:prSet/>
      <dgm:spPr/>
      <dgm:t>
        <a:bodyPr/>
        <a:lstStyle/>
        <a:p>
          <a:endParaRPr lang="en-MY">
            <a:latin typeface="Century Gothic" pitchFamily="34" charset="0"/>
          </a:endParaRPr>
        </a:p>
      </dgm:t>
    </dgm:pt>
    <dgm:pt modelId="{E49E214B-827D-4B61-A253-BE08EDD0D3F9}" type="sibTrans" cxnId="{4C03651B-E913-400A-A2BE-83AADDF90492}">
      <dgm:prSet/>
      <dgm:spPr/>
      <dgm:t>
        <a:bodyPr/>
        <a:lstStyle/>
        <a:p>
          <a:endParaRPr lang="en-MY">
            <a:latin typeface="Century Gothic" pitchFamily="34" charset="0"/>
          </a:endParaRPr>
        </a:p>
      </dgm:t>
    </dgm:pt>
    <dgm:pt modelId="{BA09B25F-0E9D-4AA2-867C-54A15C2CB86B}">
      <dgm:prSet phldrT="[Text]"/>
      <dgm:spPr/>
      <dgm:t>
        <a:bodyPr/>
        <a:lstStyle/>
        <a:p>
          <a:r>
            <a:rPr lang="en-US" b="1" dirty="0" smtClean="0">
              <a:solidFill>
                <a:schemeClr val="bg1"/>
              </a:solidFill>
              <a:latin typeface="Century Gothic" pitchFamily="34" charset="0"/>
              <a:cs typeface="Calibri" pitchFamily="34" charset="0"/>
            </a:rPr>
            <a:t>We will apply our considerable experience to ensure minimal disruption to clients’ daily operations.</a:t>
          </a:r>
          <a:endParaRPr lang="en-MY" b="1" dirty="0">
            <a:solidFill>
              <a:schemeClr val="bg1"/>
            </a:solidFill>
            <a:latin typeface="Century Gothic" pitchFamily="34" charset="0"/>
          </a:endParaRPr>
        </a:p>
      </dgm:t>
    </dgm:pt>
    <dgm:pt modelId="{EA6CA015-4095-4208-85BA-D06C0EB94FE2}" type="parTrans" cxnId="{FBA5894E-5D6A-4CE0-8538-CB283B09272E}">
      <dgm:prSet/>
      <dgm:spPr/>
      <dgm:t>
        <a:bodyPr/>
        <a:lstStyle/>
        <a:p>
          <a:endParaRPr lang="en-MY">
            <a:latin typeface="Century Gothic" pitchFamily="34" charset="0"/>
          </a:endParaRPr>
        </a:p>
      </dgm:t>
    </dgm:pt>
    <dgm:pt modelId="{2D65AF02-164B-45A7-AFD5-D0C6CE5FD244}" type="sibTrans" cxnId="{FBA5894E-5D6A-4CE0-8538-CB283B09272E}">
      <dgm:prSet/>
      <dgm:spPr/>
      <dgm:t>
        <a:bodyPr/>
        <a:lstStyle/>
        <a:p>
          <a:endParaRPr lang="en-MY">
            <a:latin typeface="Century Gothic" pitchFamily="34" charset="0"/>
          </a:endParaRPr>
        </a:p>
      </dgm:t>
    </dgm:pt>
    <dgm:pt modelId="{45ED61D0-BC2E-4923-8A3F-777EB3972F06}" type="pres">
      <dgm:prSet presAssocID="{61B4633D-70D1-4372-A709-C2350B4071DA}" presName="Name0" presStyleCnt="0">
        <dgm:presLayoutVars>
          <dgm:dir/>
          <dgm:resizeHandles val="exact"/>
        </dgm:presLayoutVars>
      </dgm:prSet>
      <dgm:spPr/>
      <dgm:t>
        <a:bodyPr/>
        <a:lstStyle/>
        <a:p>
          <a:endParaRPr lang="en-MY"/>
        </a:p>
      </dgm:t>
    </dgm:pt>
    <dgm:pt modelId="{614844D3-B94A-4B70-B5DB-FD9CAC374F85}" type="pres">
      <dgm:prSet presAssocID="{03570F93-442B-42C9-A37D-B95F4E309F5A}" presName="node" presStyleLbl="node1" presStyleIdx="0" presStyleCnt="5">
        <dgm:presLayoutVars>
          <dgm:bulletEnabled val="1"/>
        </dgm:presLayoutVars>
      </dgm:prSet>
      <dgm:spPr/>
      <dgm:t>
        <a:bodyPr/>
        <a:lstStyle/>
        <a:p>
          <a:endParaRPr lang="en-MY"/>
        </a:p>
      </dgm:t>
    </dgm:pt>
    <dgm:pt modelId="{B5A76085-28EA-40B5-932C-2F2590FA5A4D}" type="pres">
      <dgm:prSet presAssocID="{BF469B52-F00F-4A17-BAA8-2654D94F3672}" presName="sibTrans" presStyleCnt="0"/>
      <dgm:spPr/>
      <dgm:t>
        <a:bodyPr/>
        <a:lstStyle/>
        <a:p>
          <a:endParaRPr lang="en-US"/>
        </a:p>
      </dgm:t>
    </dgm:pt>
    <dgm:pt modelId="{0C398F66-09C5-49D1-B43C-6ED6F5E67E39}" type="pres">
      <dgm:prSet presAssocID="{E7A46CA2-387B-4204-8B14-9D8E3F974982}" presName="node" presStyleLbl="node1" presStyleIdx="1" presStyleCnt="5">
        <dgm:presLayoutVars>
          <dgm:bulletEnabled val="1"/>
        </dgm:presLayoutVars>
      </dgm:prSet>
      <dgm:spPr/>
      <dgm:t>
        <a:bodyPr/>
        <a:lstStyle/>
        <a:p>
          <a:endParaRPr lang="en-MY"/>
        </a:p>
      </dgm:t>
    </dgm:pt>
    <dgm:pt modelId="{CF12A831-68FE-4DD0-B4C5-FF64CDB4CF17}" type="pres">
      <dgm:prSet presAssocID="{69565DE8-A3B2-406A-A2C0-5F4453928B7C}" presName="sibTrans" presStyleCnt="0"/>
      <dgm:spPr/>
      <dgm:t>
        <a:bodyPr/>
        <a:lstStyle/>
        <a:p>
          <a:endParaRPr lang="en-US"/>
        </a:p>
      </dgm:t>
    </dgm:pt>
    <dgm:pt modelId="{43F0E6F8-A747-4FD1-973C-BE0FFF468C2B}" type="pres">
      <dgm:prSet presAssocID="{85F9A8FC-EAC1-4EE1-AD06-18CB21FF3A70}" presName="node" presStyleLbl="node1" presStyleIdx="2" presStyleCnt="5">
        <dgm:presLayoutVars>
          <dgm:bulletEnabled val="1"/>
        </dgm:presLayoutVars>
      </dgm:prSet>
      <dgm:spPr/>
      <dgm:t>
        <a:bodyPr/>
        <a:lstStyle/>
        <a:p>
          <a:endParaRPr lang="en-MY"/>
        </a:p>
      </dgm:t>
    </dgm:pt>
    <dgm:pt modelId="{E9377816-FD6E-4F7C-9769-62CC0240431B}" type="pres">
      <dgm:prSet presAssocID="{ED629076-7C93-4A42-B487-E354A08DF810}" presName="sibTrans" presStyleCnt="0"/>
      <dgm:spPr/>
      <dgm:t>
        <a:bodyPr/>
        <a:lstStyle/>
        <a:p>
          <a:endParaRPr lang="en-US"/>
        </a:p>
      </dgm:t>
    </dgm:pt>
    <dgm:pt modelId="{67C5842A-EFD7-42D3-90F7-1D174BC2850E}" type="pres">
      <dgm:prSet presAssocID="{495ED85D-7FC3-4CA5-A0D2-DB7AB751CD87}" presName="node" presStyleLbl="node1" presStyleIdx="3" presStyleCnt="5">
        <dgm:presLayoutVars>
          <dgm:bulletEnabled val="1"/>
        </dgm:presLayoutVars>
      </dgm:prSet>
      <dgm:spPr/>
      <dgm:t>
        <a:bodyPr/>
        <a:lstStyle/>
        <a:p>
          <a:endParaRPr lang="en-MY"/>
        </a:p>
      </dgm:t>
    </dgm:pt>
    <dgm:pt modelId="{7B7746AB-CAD7-4224-8F27-31D644A722EC}" type="pres">
      <dgm:prSet presAssocID="{E49E214B-827D-4B61-A253-BE08EDD0D3F9}" presName="sibTrans" presStyleCnt="0"/>
      <dgm:spPr/>
      <dgm:t>
        <a:bodyPr/>
        <a:lstStyle/>
        <a:p>
          <a:endParaRPr lang="en-US"/>
        </a:p>
      </dgm:t>
    </dgm:pt>
    <dgm:pt modelId="{E68CE35A-A77D-4A5F-BCD1-5F58C261D780}" type="pres">
      <dgm:prSet presAssocID="{BA09B25F-0E9D-4AA2-867C-54A15C2CB86B}" presName="node" presStyleLbl="node1" presStyleIdx="4" presStyleCnt="5">
        <dgm:presLayoutVars>
          <dgm:bulletEnabled val="1"/>
        </dgm:presLayoutVars>
      </dgm:prSet>
      <dgm:spPr/>
      <dgm:t>
        <a:bodyPr/>
        <a:lstStyle/>
        <a:p>
          <a:endParaRPr lang="en-MY"/>
        </a:p>
      </dgm:t>
    </dgm:pt>
  </dgm:ptLst>
  <dgm:cxnLst>
    <dgm:cxn modelId="{7E7EB8B8-D86F-461C-842A-53B3EA3F30E0}" type="presOf" srcId="{BA09B25F-0E9D-4AA2-867C-54A15C2CB86B}" destId="{E68CE35A-A77D-4A5F-BCD1-5F58C261D780}" srcOrd="0" destOrd="0" presId="urn:microsoft.com/office/officeart/2005/8/layout/hList6"/>
    <dgm:cxn modelId="{4C03651B-E913-400A-A2BE-83AADDF90492}" srcId="{61B4633D-70D1-4372-A709-C2350B4071DA}" destId="{495ED85D-7FC3-4CA5-A0D2-DB7AB751CD87}" srcOrd="3" destOrd="0" parTransId="{CE0C881E-270E-4F80-8F7C-87EB2C59E574}" sibTransId="{E49E214B-827D-4B61-A253-BE08EDD0D3F9}"/>
    <dgm:cxn modelId="{2189BB33-F536-4C64-B773-082FD71FEF90}" type="presOf" srcId="{495ED85D-7FC3-4CA5-A0D2-DB7AB751CD87}" destId="{67C5842A-EFD7-42D3-90F7-1D174BC2850E}" srcOrd="0" destOrd="0" presId="urn:microsoft.com/office/officeart/2005/8/layout/hList6"/>
    <dgm:cxn modelId="{FBA5894E-5D6A-4CE0-8538-CB283B09272E}" srcId="{61B4633D-70D1-4372-A709-C2350B4071DA}" destId="{BA09B25F-0E9D-4AA2-867C-54A15C2CB86B}" srcOrd="4" destOrd="0" parTransId="{EA6CA015-4095-4208-85BA-D06C0EB94FE2}" sibTransId="{2D65AF02-164B-45A7-AFD5-D0C6CE5FD244}"/>
    <dgm:cxn modelId="{874D868E-A777-4413-A833-30D11EFCB959}" type="presOf" srcId="{E7A46CA2-387B-4204-8B14-9D8E3F974982}" destId="{0C398F66-09C5-49D1-B43C-6ED6F5E67E39}" srcOrd="0" destOrd="0" presId="urn:microsoft.com/office/officeart/2005/8/layout/hList6"/>
    <dgm:cxn modelId="{A87D5985-509E-415A-8136-4E3366D91781}" type="presOf" srcId="{85F9A8FC-EAC1-4EE1-AD06-18CB21FF3A70}" destId="{43F0E6F8-A747-4FD1-973C-BE0FFF468C2B}" srcOrd="0" destOrd="0" presId="urn:microsoft.com/office/officeart/2005/8/layout/hList6"/>
    <dgm:cxn modelId="{2CEBDAD0-D2FC-414C-9322-4F38822A2885}" srcId="{61B4633D-70D1-4372-A709-C2350B4071DA}" destId="{85F9A8FC-EAC1-4EE1-AD06-18CB21FF3A70}" srcOrd="2" destOrd="0" parTransId="{EFA7FED9-EA7C-427A-94E6-D1F601A827AC}" sibTransId="{ED629076-7C93-4A42-B487-E354A08DF810}"/>
    <dgm:cxn modelId="{5118EDB8-BC84-487D-AFCA-F8CCFB28F273}" srcId="{61B4633D-70D1-4372-A709-C2350B4071DA}" destId="{03570F93-442B-42C9-A37D-B95F4E309F5A}" srcOrd="0" destOrd="0" parTransId="{1CCB8BA9-D413-4B00-B340-C97386982F52}" sibTransId="{BF469B52-F00F-4A17-BAA8-2654D94F3672}"/>
    <dgm:cxn modelId="{F4C4F1FE-6768-4311-A4E7-B8902A7371FC}" type="presOf" srcId="{61B4633D-70D1-4372-A709-C2350B4071DA}" destId="{45ED61D0-BC2E-4923-8A3F-777EB3972F06}" srcOrd="0" destOrd="0" presId="urn:microsoft.com/office/officeart/2005/8/layout/hList6"/>
    <dgm:cxn modelId="{F6F5AF02-0D61-4DC5-BA21-0A06FE06FCFE}" type="presOf" srcId="{03570F93-442B-42C9-A37D-B95F4E309F5A}" destId="{614844D3-B94A-4B70-B5DB-FD9CAC374F85}" srcOrd="0" destOrd="0" presId="urn:microsoft.com/office/officeart/2005/8/layout/hList6"/>
    <dgm:cxn modelId="{18FEB2AE-53D5-4A25-AF01-CF398638608E}" srcId="{61B4633D-70D1-4372-A709-C2350B4071DA}" destId="{E7A46CA2-387B-4204-8B14-9D8E3F974982}" srcOrd="1" destOrd="0" parTransId="{30435925-AE3B-47BE-B1DB-26D8E58DC13D}" sibTransId="{69565DE8-A3B2-406A-A2C0-5F4453928B7C}"/>
    <dgm:cxn modelId="{99B0313F-AA58-430D-923D-3E8AFDA0805A}" type="presParOf" srcId="{45ED61D0-BC2E-4923-8A3F-777EB3972F06}" destId="{614844D3-B94A-4B70-B5DB-FD9CAC374F85}" srcOrd="0" destOrd="0" presId="urn:microsoft.com/office/officeart/2005/8/layout/hList6"/>
    <dgm:cxn modelId="{5182BDE1-3DC0-41AB-98A7-4A0B131385FD}" type="presParOf" srcId="{45ED61D0-BC2E-4923-8A3F-777EB3972F06}" destId="{B5A76085-28EA-40B5-932C-2F2590FA5A4D}" srcOrd="1" destOrd="0" presId="urn:microsoft.com/office/officeart/2005/8/layout/hList6"/>
    <dgm:cxn modelId="{84BC2B19-CB61-47D1-9004-AF165E4BAAAD}" type="presParOf" srcId="{45ED61D0-BC2E-4923-8A3F-777EB3972F06}" destId="{0C398F66-09C5-49D1-B43C-6ED6F5E67E39}" srcOrd="2" destOrd="0" presId="urn:microsoft.com/office/officeart/2005/8/layout/hList6"/>
    <dgm:cxn modelId="{45E0FEDC-7AB6-4BAC-8CF1-A4F5EFFED532}" type="presParOf" srcId="{45ED61D0-BC2E-4923-8A3F-777EB3972F06}" destId="{CF12A831-68FE-4DD0-B4C5-FF64CDB4CF17}" srcOrd="3" destOrd="0" presId="urn:microsoft.com/office/officeart/2005/8/layout/hList6"/>
    <dgm:cxn modelId="{A2CCDF63-4F0C-4A39-BC6C-366A9104F84A}" type="presParOf" srcId="{45ED61D0-BC2E-4923-8A3F-777EB3972F06}" destId="{43F0E6F8-A747-4FD1-973C-BE0FFF468C2B}" srcOrd="4" destOrd="0" presId="urn:microsoft.com/office/officeart/2005/8/layout/hList6"/>
    <dgm:cxn modelId="{3798F710-98A0-4EA9-9AC4-B1D7EE75AF60}" type="presParOf" srcId="{45ED61D0-BC2E-4923-8A3F-777EB3972F06}" destId="{E9377816-FD6E-4F7C-9769-62CC0240431B}" srcOrd="5" destOrd="0" presId="urn:microsoft.com/office/officeart/2005/8/layout/hList6"/>
    <dgm:cxn modelId="{7F4E8FA7-E56E-4FFB-91B0-F82C896C3CF5}" type="presParOf" srcId="{45ED61D0-BC2E-4923-8A3F-777EB3972F06}" destId="{67C5842A-EFD7-42D3-90F7-1D174BC2850E}" srcOrd="6" destOrd="0" presId="urn:microsoft.com/office/officeart/2005/8/layout/hList6"/>
    <dgm:cxn modelId="{31B73CF2-7180-4925-84D5-EAD4E61DC0AC}" type="presParOf" srcId="{45ED61D0-BC2E-4923-8A3F-777EB3972F06}" destId="{7B7746AB-CAD7-4224-8F27-31D644A722EC}" srcOrd="7" destOrd="0" presId="urn:microsoft.com/office/officeart/2005/8/layout/hList6"/>
    <dgm:cxn modelId="{A2763F3C-BFFC-4A97-B68F-1C505736ADC4}" type="presParOf" srcId="{45ED61D0-BC2E-4923-8A3F-777EB3972F06}" destId="{E68CE35A-A77D-4A5F-BCD1-5F58C261D780}" srcOrd="8"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F35ED3-D3D9-4FBF-A72F-E76F62EAAB98}" type="doc">
      <dgm:prSet loTypeId="urn:microsoft.com/office/officeart/2005/8/layout/cycle6" loCatId="cycle" qsTypeId="urn:microsoft.com/office/officeart/2005/8/quickstyle/3d2" qsCatId="3D" csTypeId="urn:microsoft.com/office/officeart/2005/8/colors/accent1_2" csCatId="accent1" phldr="1"/>
      <dgm:spPr/>
      <dgm:t>
        <a:bodyPr/>
        <a:lstStyle/>
        <a:p>
          <a:endParaRPr lang="en-MY"/>
        </a:p>
      </dgm:t>
    </dgm:pt>
    <dgm:pt modelId="{8CB6CF8A-0847-476F-95E5-9937B220B2CB}">
      <dgm:prSet phldrT="[Text]">
        <dgm:style>
          <a:lnRef idx="0">
            <a:schemeClr val="accent3"/>
          </a:lnRef>
          <a:fillRef idx="3">
            <a:schemeClr val="accent3"/>
          </a:fillRef>
          <a:effectRef idx="3">
            <a:schemeClr val="accent3"/>
          </a:effectRef>
          <a:fontRef idx="minor">
            <a:schemeClr val="lt1"/>
          </a:fontRef>
        </dgm:style>
      </dgm:prSet>
      <dgm:spPr/>
      <dgm:t>
        <a:bodyPr/>
        <a:lstStyle/>
        <a:p>
          <a:r>
            <a:rPr lang="en-US" dirty="0" smtClean="0"/>
            <a:t>Financial Module</a:t>
          </a:r>
          <a:endParaRPr lang="en-MY" dirty="0"/>
        </a:p>
      </dgm:t>
    </dgm:pt>
    <dgm:pt modelId="{9C3F3443-8877-4F9F-94D2-A3F35610FE07}" type="parTrans" cxnId="{E7CFB7BA-FE2E-4F4D-83CD-983822D25A5D}">
      <dgm:prSet/>
      <dgm:spPr/>
      <dgm:t>
        <a:bodyPr/>
        <a:lstStyle/>
        <a:p>
          <a:endParaRPr lang="en-MY"/>
        </a:p>
      </dgm:t>
    </dgm:pt>
    <dgm:pt modelId="{50C911B0-F986-416F-9967-5BDEC37285AB}" type="sibTrans" cxnId="{E7CFB7BA-FE2E-4F4D-83CD-983822D25A5D}">
      <dgm:prSet/>
      <dgm:spPr/>
      <dgm:t>
        <a:bodyPr/>
        <a:lstStyle/>
        <a:p>
          <a:endParaRPr lang="en-MY"/>
        </a:p>
      </dgm:t>
    </dgm:pt>
    <dgm:pt modelId="{217DF204-7CDB-4498-84B7-40B8AB53ECCA}">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Inventory Module</a:t>
          </a:r>
          <a:endParaRPr lang="en-MY" dirty="0"/>
        </a:p>
      </dgm:t>
    </dgm:pt>
    <dgm:pt modelId="{26F0A5B5-9AD0-40FC-BA01-98D2FC9EFE96}" type="parTrans" cxnId="{C1C834CC-7651-4D3F-9D15-001E5C03843B}">
      <dgm:prSet/>
      <dgm:spPr/>
      <dgm:t>
        <a:bodyPr/>
        <a:lstStyle/>
        <a:p>
          <a:endParaRPr lang="en-MY"/>
        </a:p>
      </dgm:t>
    </dgm:pt>
    <dgm:pt modelId="{F2C364C2-F4A9-4F80-BC4A-DA5A60DA1531}" type="sibTrans" cxnId="{C1C834CC-7651-4D3F-9D15-001E5C03843B}">
      <dgm:prSet/>
      <dgm:spPr/>
      <dgm:t>
        <a:bodyPr/>
        <a:lstStyle/>
        <a:p>
          <a:endParaRPr lang="en-MY"/>
        </a:p>
      </dgm:t>
    </dgm:pt>
    <dgm:pt modelId="{26533736-1668-46F5-893A-71292DEE370A}">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GST Module</a:t>
          </a:r>
          <a:endParaRPr lang="en-MY" dirty="0"/>
        </a:p>
      </dgm:t>
    </dgm:pt>
    <dgm:pt modelId="{E4D028A6-1E9E-4A79-AC68-5A6C8CD6A563}" type="parTrans" cxnId="{3598788E-A99D-4787-9693-9C959B9181B8}">
      <dgm:prSet/>
      <dgm:spPr/>
      <dgm:t>
        <a:bodyPr/>
        <a:lstStyle/>
        <a:p>
          <a:endParaRPr lang="en-MY"/>
        </a:p>
      </dgm:t>
    </dgm:pt>
    <dgm:pt modelId="{052707EE-A87C-4865-88B8-8A4BBA3D67C4}" type="sibTrans" cxnId="{3598788E-A99D-4787-9693-9C959B9181B8}">
      <dgm:prSet/>
      <dgm:spPr/>
      <dgm:t>
        <a:bodyPr/>
        <a:lstStyle/>
        <a:p>
          <a:endParaRPr lang="en-MY"/>
        </a:p>
      </dgm:t>
    </dgm:pt>
    <dgm:pt modelId="{867D0334-AC7A-4D06-891C-68B74A630BED}">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Zakat Module</a:t>
          </a:r>
          <a:endParaRPr lang="en-MY" dirty="0"/>
        </a:p>
      </dgm:t>
    </dgm:pt>
    <dgm:pt modelId="{2798F285-9DBE-4D70-8998-8E0206698575}" type="parTrans" cxnId="{E1E24287-8456-427F-8A6F-4B3227408E06}">
      <dgm:prSet/>
      <dgm:spPr/>
      <dgm:t>
        <a:bodyPr/>
        <a:lstStyle/>
        <a:p>
          <a:endParaRPr lang="en-MY"/>
        </a:p>
      </dgm:t>
    </dgm:pt>
    <dgm:pt modelId="{9C069953-96E6-4554-A40B-7C2604BE5643}" type="sibTrans" cxnId="{E1E24287-8456-427F-8A6F-4B3227408E06}">
      <dgm:prSet/>
      <dgm:spPr/>
      <dgm:t>
        <a:bodyPr/>
        <a:lstStyle/>
        <a:p>
          <a:endParaRPr lang="en-MY"/>
        </a:p>
      </dgm:t>
    </dgm:pt>
    <dgm:pt modelId="{51BB526B-63E0-45F9-80CE-8F663C269FB9}">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err="1" smtClean="0"/>
            <a:t>Waqf</a:t>
          </a:r>
          <a:r>
            <a:rPr lang="en-US" dirty="0" smtClean="0"/>
            <a:t> / Endowment Module</a:t>
          </a:r>
          <a:endParaRPr lang="en-MY" dirty="0"/>
        </a:p>
      </dgm:t>
    </dgm:pt>
    <dgm:pt modelId="{51B0C3BE-A93B-410F-8D4A-828016B6CFCB}" type="parTrans" cxnId="{8CEE3AA0-13AC-46AD-908B-029F9A2D51F0}">
      <dgm:prSet/>
      <dgm:spPr/>
      <dgm:t>
        <a:bodyPr/>
        <a:lstStyle/>
        <a:p>
          <a:endParaRPr lang="en-MY"/>
        </a:p>
      </dgm:t>
    </dgm:pt>
    <dgm:pt modelId="{45B81521-09D5-4AB2-9E75-91B20B3D4D21}" type="sibTrans" cxnId="{8CEE3AA0-13AC-46AD-908B-029F9A2D51F0}">
      <dgm:prSet/>
      <dgm:spPr/>
      <dgm:t>
        <a:bodyPr/>
        <a:lstStyle/>
        <a:p>
          <a:endParaRPr lang="en-MY"/>
        </a:p>
      </dgm:t>
    </dgm:pt>
    <dgm:pt modelId="{3C920333-BC8A-4CE5-8445-943691A01437}" type="pres">
      <dgm:prSet presAssocID="{B7F35ED3-D3D9-4FBF-A72F-E76F62EAAB98}" presName="cycle" presStyleCnt="0">
        <dgm:presLayoutVars>
          <dgm:dir/>
          <dgm:resizeHandles val="exact"/>
        </dgm:presLayoutVars>
      </dgm:prSet>
      <dgm:spPr/>
      <dgm:t>
        <a:bodyPr/>
        <a:lstStyle/>
        <a:p>
          <a:endParaRPr lang="en-MY"/>
        </a:p>
      </dgm:t>
    </dgm:pt>
    <dgm:pt modelId="{F93D98E7-4F84-4883-B469-4B57B15D5830}" type="pres">
      <dgm:prSet presAssocID="{8CB6CF8A-0847-476F-95E5-9937B220B2CB}" presName="node" presStyleLbl="node1" presStyleIdx="0" presStyleCnt="5">
        <dgm:presLayoutVars>
          <dgm:bulletEnabled val="1"/>
        </dgm:presLayoutVars>
      </dgm:prSet>
      <dgm:spPr/>
      <dgm:t>
        <a:bodyPr/>
        <a:lstStyle/>
        <a:p>
          <a:endParaRPr lang="en-MY"/>
        </a:p>
      </dgm:t>
    </dgm:pt>
    <dgm:pt modelId="{BF961D28-A608-46FF-8118-CBD79381E961}" type="pres">
      <dgm:prSet presAssocID="{8CB6CF8A-0847-476F-95E5-9937B220B2CB}" presName="spNode" presStyleCnt="0"/>
      <dgm:spPr/>
      <dgm:t>
        <a:bodyPr/>
        <a:lstStyle/>
        <a:p>
          <a:endParaRPr lang="en-MY"/>
        </a:p>
      </dgm:t>
    </dgm:pt>
    <dgm:pt modelId="{1F1505D0-3E04-468A-AC4C-B0DA0ABFC8A3}" type="pres">
      <dgm:prSet presAssocID="{50C911B0-F986-416F-9967-5BDEC37285AB}" presName="sibTrans" presStyleLbl="sibTrans1D1" presStyleIdx="0" presStyleCnt="5"/>
      <dgm:spPr/>
      <dgm:t>
        <a:bodyPr/>
        <a:lstStyle/>
        <a:p>
          <a:endParaRPr lang="en-MY"/>
        </a:p>
      </dgm:t>
    </dgm:pt>
    <dgm:pt modelId="{11936D8A-0E9E-43B9-945B-0C7E1FDBBB88}" type="pres">
      <dgm:prSet presAssocID="{217DF204-7CDB-4498-84B7-40B8AB53ECCA}" presName="node" presStyleLbl="node1" presStyleIdx="1" presStyleCnt="5">
        <dgm:presLayoutVars>
          <dgm:bulletEnabled val="1"/>
        </dgm:presLayoutVars>
      </dgm:prSet>
      <dgm:spPr/>
      <dgm:t>
        <a:bodyPr/>
        <a:lstStyle/>
        <a:p>
          <a:endParaRPr lang="en-MY"/>
        </a:p>
      </dgm:t>
    </dgm:pt>
    <dgm:pt modelId="{4FF55BC2-20CA-4F6E-A7B3-5A26B7A4FE6F}" type="pres">
      <dgm:prSet presAssocID="{217DF204-7CDB-4498-84B7-40B8AB53ECCA}" presName="spNode" presStyleCnt="0"/>
      <dgm:spPr/>
      <dgm:t>
        <a:bodyPr/>
        <a:lstStyle/>
        <a:p>
          <a:endParaRPr lang="en-MY"/>
        </a:p>
      </dgm:t>
    </dgm:pt>
    <dgm:pt modelId="{1471DCD8-21F8-440E-90A3-A9B3436E95E4}" type="pres">
      <dgm:prSet presAssocID="{F2C364C2-F4A9-4F80-BC4A-DA5A60DA1531}" presName="sibTrans" presStyleLbl="sibTrans1D1" presStyleIdx="1" presStyleCnt="5"/>
      <dgm:spPr/>
      <dgm:t>
        <a:bodyPr/>
        <a:lstStyle/>
        <a:p>
          <a:endParaRPr lang="en-MY"/>
        </a:p>
      </dgm:t>
    </dgm:pt>
    <dgm:pt modelId="{A8FA639B-2291-4B3D-8E89-90459838ADF4}" type="pres">
      <dgm:prSet presAssocID="{26533736-1668-46F5-893A-71292DEE370A}" presName="node" presStyleLbl="node1" presStyleIdx="2" presStyleCnt="5">
        <dgm:presLayoutVars>
          <dgm:bulletEnabled val="1"/>
        </dgm:presLayoutVars>
      </dgm:prSet>
      <dgm:spPr/>
      <dgm:t>
        <a:bodyPr/>
        <a:lstStyle/>
        <a:p>
          <a:endParaRPr lang="en-MY"/>
        </a:p>
      </dgm:t>
    </dgm:pt>
    <dgm:pt modelId="{D272C9DC-22E9-45A4-B822-B57038B949E1}" type="pres">
      <dgm:prSet presAssocID="{26533736-1668-46F5-893A-71292DEE370A}" presName="spNode" presStyleCnt="0"/>
      <dgm:spPr/>
      <dgm:t>
        <a:bodyPr/>
        <a:lstStyle/>
        <a:p>
          <a:endParaRPr lang="en-MY"/>
        </a:p>
      </dgm:t>
    </dgm:pt>
    <dgm:pt modelId="{30A478CF-2F51-43BC-9A0C-256864938F94}" type="pres">
      <dgm:prSet presAssocID="{052707EE-A87C-4865-88B8-8A4BBA3D67C4}" presName="sibTrans" presStyleLbl="sibTrans1D1" presStyleIdx="2" presStyleCnt="5"/>
      <dgm:spPr/>
      <dgm:t>
        <a:bodyPr/>
        <a:lstStyle/>
        <a:p>
          <a:endParaRPr lang="en-MY"/>
        </a:p>
      </dgm:t>
    </dgm:pt>
    <dgm:pt modelId="{3A855AC6-EEE5-4A3F-9F36-5F8737753F18}" type="pres">
      <dgm:prSet presAssocID="{867D0334-AC7A-4D06-891C-68B74A630BED}" presName="node" presStyleLbl="node1" presStyleIdx="3" presStyleCnt="5">
        <dgm:presLayoutVars>
          <dgm:bulletEnabled val="1"/>
        </dgm:presLayoutVars>
      </dgm:prSet>
      <dgm:spPr/>
      <dgm:t>
        <a:bodyPr/>
        <a:lstStyle/>
        <a:p>
          <a:endParaRPr lang="en-MY"/>
        </a:p>
      </dgm:t>
    </dgm:pt>
    <dgm:pt modelId="{D98331F9-CF82-4CB5-A883-A7F12D9F4CEF}" type="pres">
      <dgm:prSet presAssocID="{867D0334-AC7A-4D06-891C-68B74A630BED}" presName="spNode" presStyleCnt="0"/>
      <dgm:spPr/>
      <dgm:t>
        <a:bodyPr/>
        <a:lstStyle/>
        <a:p>
          <a:endParaRPr lang="en-MY"/>
        </a:p>
      </dgm:t>
    </dgm:pt>
    <dgm:pt modelId="{E639C2D0-7068-4F9B-A6CD-DA05990C857A}" type="pres">
      <dgm:prSet presAssocID="{9C069953-96E6-4554-A40B-7C2604BE5643}" presName="sibTrans" presStyleLbl="sibTrans1D1" presStyleIdx="3" presStyleCnt="5"/>
      <dgm:spPr/>
      <dgm:t>
        <a:bodyPr/>
        <a:lstStyle/>
        <a:p>
          <a:endParaRPr lang="en-MY"/>
        </a:p>
      </dgm:t>
    </dgm:pt>
    <dgm:pt modelId="{A9993D5E-80C6-411A-8C50-7530E2C8486F}" type="pres">
      <dgm:prSet presAssocID="{51BB526B-63E0-45F9-80CE-8F663C269FB9}" presName="node" presStyleLbl="node1" presStyleIdx="4" presStyleCnt="5">
        <dgm:presLayoutVars>
          <dgm:bulletEnabled val="1"/>
        </dgm:presLayoutVars>
      </dgm:prSet>
      <dgm:spPr/>
      <dgm:t>
        <a:bodyPr/>
        <a:lstStyle/>
        <a:p>
          <a:endParaRPr lang="en-MY"/>
        </a:p>
      </dgm:t>
    </dgm:pt>
    <dgm:pt modelId="{21E27AEC-E276-4C75-9D3F-7995D2360247}" type="pres">
      <dgm:prSet presAssocID="{51BB526B-63E0-45F9-80CE-8F663C269FB9}" presName="spNode" presStyleCnt="0"/>
      <dgm:spPr/>
      <dgm:t>
        <a:bodyPr/>
        <a:lstStyle/>
        <a:p>
          <a:endParaRPr lang="en-MY"/>
        </a:p>
      </dgm:t>
    </dgm:pt>
    <dgm:pt modelId="{BE8FAAC0-DD1E-4799-B27E-14D21731CC41}" type="pres">
      <dgm:prSet presAssocID="{45B81521-09D5-4AB2-9E75-91B20B3D4D21}" presName="sibTrans" presStyleLbl="sibTrans1D1" presStyleIdx="4" presStyleCnt="5"/>
      <dgm:spPr/>
      <dgm:t>
        <a:bodyPr/>
        <a:lstStyle/>
        <a:p>
          <a:endParaRPr lang="en-MY"/>
        </a:p>
      </dgm:t>
    </dgm:pt>
  </dgm:ptLst>
  <dgm:cxnLst>
    <dgm:cxn modelId="{0E4160AD-3F40-4246-8E38-927AA4CCB6BD}" type="presOf" srcId="{867D0334-AC7A-4D06-891C-68B74A630BED}" destId="{3A855AC6-EEE5-4A3F-9F36-5F8737753F18}" srcOrd="0" destOrd="0" presId="urn:microsoft.com/office/officeart/2005/8/layout/cycle6"/>
    <dgm:cxn modelId="{3598788E-A99D-4787-9693-9C959B9181B8}" srcId="{B7F35ED3-D3D9-4FBF-A72F-E76F62EAAB98}" destId="{26533736-1668-46F5-893A-71292DEE370A}" srcOrd="2" destOrd="0" parTransId="{E4D028A6-1E9E-4A79-AC68-5A6C8CD6A563}" sibTransId="{052707EE-A87C-4865-88B8-8A4BBA3D67C4}"/>
    <dgm:cxn modelId="{C1C834CC-7651-4D3F-9D15-001E5C03843B}" srcId="{B7F35ED3-D3D9-4FBF-A72F-E76F62EAAB98}" destId="{217DF204-7CDB-4498-84B7-40B8AB53ECCA}" srcOrd="1" destOrd="0" parTransId="{26F0A5B5-9AD0-40FC-BA01-98D2FC9EFE96}" sibTransId="{F2C364C2-F4A9-4F80-BC4A-DA5A60DA1531}"/>
    <dgm:cxn modelId="{85FD089C-6537-4D10-8ECF-926FC03174A0}" type="presOf" srcId="{B7F35ED3-D3D9-4FBF-A72F-E76F62EAAB98}" destId="{3C920333-BC8A-4CE5-8445-943691A01437}" srcOrd="0" destOrd="0" presId="urn:microsoft.com/office/officeart/2005/8/layout/cycle6"/>
    <dgm:cxn modelId="{E7CFB7BA-FE2E-4F4D-83CD-983822D25A5D}" srcId="{B7F35ED3-D3D9-4FBF-A72F-E76F62EAAB98}" destId="{8CB6CF8A-0847-476F-95E5-9937B220B2CB}" srcOrd="0" destOrd="0" parTransId="{9C3F3443-8877-4F9F-94D2-A3F35610FE07}" sibTransId="{50C911B0-F986-416F-9967-5BDEC37285AB}"/>
    <dgm:cxn modelId="{4020EBAB-4F3D-4560-B99B-CAA74163E91B}" type="presOf" srcId="{9C069953-96E6-4554-A40B-7C2604BE5643}" destId="{E639C2D0-7068-4F9B-A6CD-DA05990C857A}" srcOrd="0" destOrd="0" presId="urn:microsoft.com/office/officeart/2005/8/layout/cycle6"/>
    <dgm:cxn modelId="{8CEE3AA0-13AC-46AD-908B-029F9A2D51F0}" srcId="{B7F35ED3-D3D9-4FBF-A72F-E76F62EAAB98}" destId="{51BB526B-63E0-45F9-80CE-8F663C269FB9}" srcOrd="4" destOrd="0" parTransId="{51B0C3BE-A93B-410F-8D4A-828016B6CFCB}" sibTransId="{45B81521-09D5-4AB2-9E75-91B20B3D4D21}"/>
    <dgm:cxn modelId="{6C1E2027-1C65-4EFD-9DFC-AF071A80AB21}" type="presOf" srcId="{45B81521-09D5-4AB2-9E75-91B20B3D4D21}" destId="{BE8FAAC0-DD1E-4799-B27E-14D21731CC41}" srcOrd="0" destOrd="0" presId="urn:microsoft.com/office/officeart/2005/8/layout/cycle6"/>
    <dgm:cxn modelId="{2F4557F0-A45C-4234-B836-B76FF5947B67}" type="presOf" srcId="{217DF204-7CDB-4498-84B7-40B8AB53ECCA}" destId="{11936D8A-0E9E-43B9-945B-0C7E1FDBBB88}" srcOrd="0" destOrd="0" presId="urn:microsoft.com/office/officeart/2005/8/layout/cycle6"/>
    <dgm:cxn modelId="{E1E24287-8456-427F-8A6F-4B3227408E06}" srcId="{B7F35ED3-D3D9-4FBF-A72F-E76F62EAAB98}" destId="{867D0334-AC7A-4D06-891C-68B74A630BED}" srcOrd="3" destOrd="0" parTransId="{2798F285-9DBE-4D70-8998-8E0206698575}" sibTransId="{9C069953-96E6-4554-A40B-7C2604BE5643}"/>
    <dgm:cxn modelId="{D6807DDA-43D8-41DE-A631-B126729747E5}" type="presOf" srcId="{50C911B0-F986-416F-9967-5BDEC37285AB}" destId="{1F1505D0-3E04-468A-AC4C-B0DA0ABFC8A3}" srcOrd="0" destOrd="0" presId="urn:microsoft.com/office/officeart/2005/8/layout/cycle6"/>
    <dgm:cxn modelId="{AA751CC7-CD83-4CD7-8BF7-E274315C8A58}" type="presOf" srcId="{26533736-1668-46F5-893A-71292DEE370A}" destId="{A8FA639B-2291-4B3D-8E89-90459838ADF4}" srcOrd="0" destOrd="0" presId="urn:microsoft.com/office/officeart/2005/8/layout/cycle6"/>
    <dgm:cxn modelId="{6F770CAC-8B1C-46A7-BCFB-6325136C0E7F}" type="presOf" srcId="{51BB526B-63E0-45F9-80CE-8F663C269FB9}" destId="{A9993D5E-80C6-411A-8C50-7530E2C8486F}" srcOrd="0" destOrd="0" presId="urn:microsoft.com/office/officeart/2005/8/layout/cycle6"/>
    <dgm:cxn modelId="{5625FE8D-F52C-4DD4-BEF7-44E660368BB2}" type="presOf" srcId="{8CB6CF8A-0847-476F-95E5-9937B220B2CB}" destId="{F93D98E7-4F84-4883-B469-4B57B15D5830}" srcOrd="0" destOrd="0" presId="urn:microsoft.com/office/officeart/2005/8/layout/cycle6"/>
    <dgm:cxn modelId="{776B7C27-A52B-4D17-8F30-D1C14FB6441B}" type="presOf" srcId="{F2C364C2-F4A9-4F80-BC4A-DA5A60DA1531}" destId="{1471DCD8-21F8-440E-90A3-A9B3436E95E4}" srcOrd="0" destOrd="0" presId="urn:microsoft.com/office/officeart/2005/8/layout/cycle6"/>
    <dgm:cxn modelId="{A0A3CDB1-E477-46CE-AF14-EC8EE5460568}" type="presOf" srcId="{052707EE-A87C-4865-88B8-8A4BBA3D67C4}" destId="{30A478CF-2F51-43BC-9A0C-256864938F94}" srcOrd="0" destOrd="0" presId="urn:microsoft.com/office/officeart/2005/8/layout/cycle6"/>
    <dgm:cxn modelId="{97ED4EFF-63A5-4851-95D1-50B4CA46B173}" type="presParOf" srcId="{3C920333-BC8A-4CE5-8445-943691A01437}" destId="{F93D98E7-4F84-4883-B469-4B57B15D5830}" srcOrd="0" destOrd="0" presId="urn:microsoft.com/office/officeart/2005/8/layout/cycle6"/>
    <dgm:cxn modelId="{8D57AB25-2F12-435B-AE55-E79AE4B84F78}" type="presParOf" srcId="{3C920333-BC8A-4CE5-8445-943691A01437}" destId="{BF961D28-A608-46FF-8118-CBD79381E961}" srcOrd="1" destOrd="0" presId="urn:microsoft.com/office/officeart/2005/8/layout/cycle6"/>
    <dgm:cxn modelId="{70E4FE03-A783-4635-9134-20B388D30A38}" type="presParOf" srcId="{3C920333-BC8A-4CE5-8445-943691A01437}" destId="{1F1505D0-3E04-468A-AC4C-B0DA0ABFC8A3}" srcOrd="2" destOrd="0" presId="urn:microsoft.com/office/officeart/2005/8/layout/cycle6"/>
    <dgm:cxn modelId="{FD5CE596-24AE-4455-9F8B-642C0C0E0828}" type="presParOf" srcId="{3C920333-BC8A-4CE5-8445-943691A01437}" destId="{11936D8A-0E9E-43B9-945B-0C7E1FDBBB88}" srcOrd="3" destOrd="0" presId="urn:microsoft.com/office/officeart/2005/8/layout/cycle6"/>
    <dgm:cxn modelId="{AA9D0C9A-02E9-4881-8B7E-D574FE2AFFB9}" type="presParOf" srcId="{3C920333-BC8A-4CE5-8445-943691A01437}" destId="{4FF55BC2-20CA-4F6E-A7B3-5A26B7A4FE6F}" srcOrd="4" destOrd="0" presId="urn:microsoft.com/office/officeart/2005/8/layout/cycle6"/>
    <dgm:cxn modelId="{C9ABFCD3-6FF7-4C14-86BC-72A8205893DF}" type="presParOf" srcId="{3C920333-BC8A-4CE5-8445-943691A01437}" destId="{1471DCD8-21F8-440E-90A3-A9B3436E95E4}" srcOrd="5" destOrd="0" presId="urn:microsoft.com/office/officeart/2005/8/layout/cycle6"/>
    <dgm:cxn modelId="{46F8736B-63AC-488C-BD28-6DE78411CA84}" type="presParOf" srcId="{3C920333-BC8A-4CE5-8445-943691A01437}" destId="{A8FA639B-2291-4B3D-8E89-90459838ADF4}" srcOrd="6" destOrd="0" presId="urn:microsoft.com/office/officeart/2005/8/layout/cycle6"/>
    <dgm:cxn modelId="{ADE76DA1-749C-4965-A705-865D44B4C982}" type="presParOf" srcId="{3C920333-BC8A-4CE5-8445-943691A01437}" destId="{D272C9DC-22E9-45A4-B822-B57038B949E1}" srcOrd="7" destOrd="0" presId="urn:microsoft.com/office/officeart/2005/8/layout/cycle6"/>
    <dgm:cxn modelId="{7C549799-2157-46D2-BC8D-31720B13F021}" type="presParOf" srcId="{3C920333-BC8A-4CE5-8445-943691A01437}" destId="{30A478CF-2F51-43BC-9A0C-256864938F94}" srcOrd="8" destOrd="0" presId="urn:microsoft.com/office/officeart/2005/8/layout/cycle6"/>
    <dgm:cxn modelId="{040C40E6-9E76-4C93-BF50-0EC47CCDC563}" type="presParOf" srcId="{3C920333-BC8A-4CE5-8445-943691A01437}" destId="{3A855AC6-EEE5-4A3F-9F36-5F8737753F18}" srcOrd="9" destOrd="0" presId="urn:microsoft.com/office/officeart/2005/8/layout/cycle6"/>
    <dgm:cxn modelId="{9DCDF587-7AF3-409F-836D-68DAA7D3D0B2}" type="presParOf" srcId="{3C920333-BC8A-4CE5-8445-943691A01437}" destId="{D98331F9-CF82-4CB5-A883-A7F12D9F4CEF}" srcOrd="10" destOrd="0" presId="urn:microsoft.com/office/officeart/2005/8/layout/cycle6"/>
    <dgm:cxn modelId="{2B4ABC90-6AB8-42CC-91AE-37911C4AD58E}" type="presParOf" srcId="{3C920333-BC8A-4CE5-8445-943691A01437}" destId="{E639C2D0-7068-4F9B-A6CD-DA05990C857A}" srcOrd="11" destOrd="0" presId="urn:microsoft.com/office/officeart/2005/8/layout/cycle6"/>
    <dgm:cxn modelId="{354D33B6-FD50-4F06-B48D-EFABC6B635A1}" type="presParOf" srcId="{3C920333-BC8A-4CE5-8445-943691A01437}" destId="{A9993D5E-80C6-411A-8C50-7530E2C8486F}" srcOrd="12" destOrd="0" presId="urn:microsoft.com/office/officeart/2005/8/layout/cycle6"/>
    <dgm:cxn modelId="{9F231337-F926-4E34-91F1-45C18EEAFDD9}" type="presParOf" srcId="{3C920333-BC8A-4CE5-8445-943691A01437}" destId="{21E27AEC-E276-4C75-9D3F-7995D2360247}" srcOrd="13" destOrd="0" presId="urn:microsoft.com/office/officeart/2005/8/layout/cycle6"/>
    <dgm:cxn modelId="{B5E2BFFB-AF7C-41B4-BC15-2B01E41D5228}" type="presParOf" srcId="{3C920333-BC8A-4CE5-8445-943691A01437}" destId="{BE8FAAC0-DD1E-4799-B27E-14D21731CC4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DC3261-5571-4054-A689-A5E0D26FAC68}" type="doc">
      <dgm:prSet loTypeId="urn:microsoft.com/office/officeart/2011/layout/TabList" loCatId="list" qsTypeId="urn:microsoft.com/office/officeart/2005/8/quickstyle/3d4" qsCatId="3D" csTypeId="urn:microsoft.com/office/officeart/2005/8/colors/accent1_2" csCatId="accent1" phldr="1"/>
      <dgm:spPr/>
      <dgm:t>
        <a:bodyPr/>
        <a:lstStyle/>
        <a:p>
          <a:endParaRPr lang="en-MY"/>
        </a:p>
      </dgm:t>
    </dgm:pt>
    <dgm:pt modelId="{82D31BE7-05D3-4E93-802B-274FFA96EA72}">
      <dgm:prSet phldrT="[Text]"/>
      <dgm:spPr/>
      <dgm:t>
        <a:bodyPr/>
        <a:lstStyle/>
        <a:p>
          <a:r>
            <a:rPr lang="en-US" dirty="0" smtClean="0">
              <a:latin typeface="Calibri" panose="020F0502020204030204" pitchFamily="34" charset="0"/>
            </a:rPr>
            <a:t>1</a:t>
          </a:r>
          <a:endParaRPr lang="en-MY" dirty="0">
            <a:latin typeface="Calibri" panose="020F0502020204030204" pitchFamily="34" charset="0"/>
          </a:endParaRPr>
        </a:p>
      </dgm:t>
    </dgm:pt>
    <dgm:pt modelId="{4A0F6F3D-D058-4C36-A8B2-1E1C60427B88}" type="parTrans" cxnId="{A8D80CFB-C680-495E-A311-C7A16C375102}">
      <dgm:prSet/>
      <dgm:spPr/>
      <dgm:t>
        <a:bodyPr/>
        <a:lstStyle/>
        <a:p>
          <a:endParaRPr lang="en-MY">
            <a:latin typeface="Calibri" panose="020F0502020204030204" pitchFamily="34" charset="0"/>
          </a:endParaRPr>
        </a:p>
      </dgm:t>
    </dgm:pt>
    <dgm:pt modelId="{025CBCE3-45F6-456A-ADF3-43BEEE645F92}" type="sibTrans" cxnId="{A8D80CFB-C680-495E-A311-C7A16C375102}">
      <dgm:prSet/>
      <dgm:spPr/>
      <dgm:t>
        <a:bodyPr/>
        <a:lstStyle/>
        <a:p>
          <a:endParaRPr lang="en-MY">
            <a:latin typeface="Calibri" panose="020F0502020204030204" pitchFamily="34" charset="0"/>
          </a:endParaRPr>
        </a:p>
      </dgm:t>
    </dgm:pt>
    <dgm:pt modelId="{9323F5A1-8A00-41DD-A3C2-B90A631E4FC2}">
      <dgm:prSet phldrT="[Text]" custT="1"/>
      <dgm:spPr/>
      <dgm:t>
        <a:bodyPr/>
        <a:lstStyle/>
        <a:p>
          <a:r>
            <a:rPr lang="en-US" sz="1600" dirty="0" smtClean="0">
              <a:latin typeface="Calibri" panose="020F0502020204030204" pitchFamily="34" charset="0"/>
            </a:rPr>
            <a:t>Easy To Use</a:t>
          </a:r>
          <a:endParaRPr lang="en-MY" sz="1600" dirty="0">
            <a:latin typeface="Calibri" panose="020F0502020204030204" pitchFamily="34" charset="0"/>
          </a:endParaRPr>
        </a:p>
      </dgm:t>
    </dgm:pt>
    <dgm:pt modelId="{9018ABC8-EB15-4441-8A71-D652226EB623}" type="parTrans" cxnId="{8ECA4AA7-D7E6-448D-AE04-96B8A23A572E}">
      <dgm:prSet/>
      <dgm:spPr/>
      <dgm:t>
        <a:bodyPr/>
        <a:lstStyle/>
        <a:p>
          <a:endParaRPr lang="en-MY">
            <a:latin typeface="Calibri" panose="020F0502020204030204" pitchFamily="34" charset="0"/>
          </a:endParaRPr>
        </a:p>
      </dgm:t>
    </dgm:pt>
    <dgm:pt modelId="{DCBC2598-5245-448A-8C28-1E23B0D859B9}" type="sibTrans" cxnId="{8ECA4AA7-D7E6-448D-AE04-96B8A23A572E}">
      <dgm:prSet/>
      <dgm:spPr/>
      <dgm:t>
        <a:bodyPr/>
        <a:lstStyle/>
        <a:p>
          <a:endParaRPr lang="en-MY">
            <a:latin typeface="Calibri" panose="020F0502020204030204" pitchFamily="34" charset="0"/>
          </a:endParaRPr>
        </a:p>
      </dgm:t>
    </dgm:pt>
    <dgm:pt modelId="{33AEACC9-F94C-4484-9080-0C28426DAB28}">
      <dgm:prSet phldrT="[Text]" custT="1"/>
      <dgm:spPr/>
      <dgm:t>
        <a:bodyPr/>
        <a:lstStyle/>
        <a:p>
          <a:r>
            <a:rPr lang="en-MY" sz="1200" b="0" i="0" dirty="0" smtClean="0">
              <a:latin typeface="Calibri" panose="020F0502020204030204" pitchFamily="34" charset="0"/>
            </a:rPr>
            <a:t>With its user friendly interfaces, SPS requires minimum skill knowledge in accounting.</a:t>
          </a:r>
          <a:endParaRPr lang="en-MY" sz="1200" dirty="0">
            <a:latin typeface="Calibri" panose="020F0502020204030204" pitchFamily="34" charset="0"/>
          </a:endParaRPr>
        </a:p>
      </dgm:t>
    </dgm:pt>
    <dgm:pt modelId="{A58D2CA8-86FF-4731-AD42-E8C4B0AE9D9D}" type="parTrans" cxnId="{911FD61D-A657-4496-8EBA-0271D6BD9261}">
      <dgm:prSet/>
      <dgm:spPr/>
      <dgm:t>
        <a:bodyPr/>
        <a:lstStyle/>
        <a:p>
          <a:endParaRPr lang="en-MY">
            <a:latin typeface="Calibri" panose="020F0502020204030204" pitchFamily="34" charset="0"/>
          </a:endParaRPr>
        </a:p>
      </dgm:t>
    </dgm:pt>
    <dgm:pt modelId="{2007588B-A049-4E53-9BAF-E1C7283D5750}" type="sibTrans" cxnId="{911FD61D-A657-4496-8EBA-0271D6BD9261}">
      <dgm:prSet/>
      <dgm:spPr/>
      <dgm:t>
        <a:bodyPr/>
        <a:lstStyle/>
        <a:p>
          <a:endParaRPr lang="en-MY">
            <a:latin typeface="Calibri" panose="020F0502020204030204" pitchFamily="34" charset="0"/>
          </a:endParaRPr>
        </a:p>
      </dgm:t>
    </dgm:pt>
    <dgm:pt modelId="{43965588-C56C-4A28-823E-BA9FA6A03438}">
      <dgm:prSet phldrT="[Text]"/>
      <dgm:spPr/>
      <dgm:t>
        <a:bodyPr/>
        <a:lstStyle/>
        <a:p>
          <a:r>
            <a:rPr lang="en-US" dirty="0" smtClean="0">
              <a:latin typeface="Calibri" panose="020F0502020204030204" pitchFamily="34" charset="0"/>
            </a:rPr>
            <a:t>2</a:t>
          </a:r>
          <a:endParaRPr lang="en-MY" dirty="0">
            <a:latin typeface="Calibri" panose="020F0502020204030204" pitchFamily="34" charset="0"/>
          </a:endParaRPr>
        </a:p>
      </dgm:t>
    </dgm:pt>
    <dgm:pt modelId="{413FFC2A-573B-4117-9E14-AA5926A4D5A7}" type="parTrans" cxnId="{F0B96C7A-F2E1-4D64-8636-CE1AFAD63028}">
      <dgm:prSet/>
      <dgm:spPr/>
      <dgm:t>
        <a:bodyPr/>
        <a:lstStyle/>
        <a:p>
          <a:endParaRPr lang="en-MY">
            <a:latin typeface="Calibri" panose="020F0502020204030204" pitchFamily="34" charset="0"/>
          </a:endParaRPr>
        </a:p>
      </dgm:t>
    </dgm:pt>
    <dgm:pt modelId="{B164D06A-EEFA-4FAB-BFFC-C4DD61F834E2}" type="sibTrans" cxnId="{F0B96C7A-F2E1-4D64-8636-CE1AFAD63028}">
      <dgm:prSet/>
      <dgm:spPr/>
      <dgm:t>
        <a:bodyPr/>
        <a:lstStyle/>
        <a:p>
          <a:endParaRPr lang="en-MY">
            <a:latin typeface="Calibri" panose="020F0502020204030204" pitchFamily="34" charset="0"/>
          </a:endParaRPr>
        </a:p>
      </dgm:t>
    </dgm:pt>
    <dgm:pt modelId="{DF0779B2-D486-45B3-81C3-4129237EB1E3}">
      <dgm:prSet phldrT="[Text]" custT="1"/>
      <dgm:spPr/>
      <dgm:t>
        <a:bodyPr/>
        <a:lstStyle/>
        <a:p>
          <a:r>
            <a:rPr lang="en-MY" sz="1600" b="0" i="0" dirty="0" smtClean="0">
              <a:latin typeface="Calibri" panose="020F0502020204030204" pitchFamily="34" charset="0"/>
            </a:rPr>
            <a:t>Predefined Accounting Chart</a:t>
          </a:r>
          <a:endParaRPr lang="en-MY" sz="1600" dirty="0">
            <a:latin typeface="Calibri" panose="020F0502020204030204" pitchFamily="34" charset="0"/>
          </a:endParaRPr>
        </a:p>
      </dgm:t>
    </dgm:pt>
    <dgm:pt modelId="{90A0CF03-01C8-441D-901E-7EA706FDB943}" type="parTrans" cxnId="{C0BEEB67-30CA-4335-8819-41A51B2F6225}">
      <dgm:prSet/>
      <dgm:spPr/>
      <dgm:t>
        <a:bodyPr/>
        <a:lstStyle/>
        <a:p>
          <a:endParaRPr lang="en-MY">
            <a:latin typeface="Calibri" panose="020F0502020204030204" pitchFamily="34" charset="0"/>
          </a:endParaRPr>
        </a:p>
      </dgm:t>
    </dgm:pt>
    <dgm:pt modelId="{0144A721-DD62-4ADA-9F3E-D67E50EC0A2A}" type="sibTrans" cxnId="{C0BEEB67-30CA-4335-8819-41A51B2F6225}">
      <dgm:prSet/>
      <dgm:spPr/>
      <dgm:t>
        <a:bodyPr/>
        <a:lstStyle/>
        <a:p>
          <a:endParaRPr lang="en-MY">
            <a:latin typeface="Calibri" panose="020F0502020204030204" pitchFamily="34" charset="0"/>
          </a:endParaRPr>
        </a:p>
      </dgm:t>
    </dgm:pt>
    <dgm:pt modelId="{7F46BBD9-1B65-4106-8625-5CCFD9134761}">
      <dgm:prSet phldrT="[Text]"/>
      <dgm:spPr/>
      <dgm:t>
        <a:bodyPr/>
        <a:lstStyle/>
        <a:p>
          <a:r>
            <a:rPr lang="en-MY" b="0" i="0" dirty="0" smtClean="0">
              <a:latin typeface="Calibri" panose="020F0502020204030204" pitchFamily="34" charset="0"/>
            </a:rPr>
            <a:t>SPS comes with 19 industry standards predefined accounting chart and has flexibility to tailor according to business needs.</a:t>
          </a:r>
          <a:endParaRPr lang="en-MY" dirty="0">
            <a:latin typeface="Calibri" panose="020F0502020204030204" pitchFamily="34" charset="0"/>
          </a:endParaRPr>
        </a:p>
      </dgm:t>
    </dgm:pt>
    <dgm:pt modelId="{A1D6E7B3-F046-4F58-A6AA-58068069E408}" type="parTrans" cxnId="{5A8E86A0-B020-431A-967D-8D8407703D40}">
      <dgm:prSet/>
      <dgm:spPr/>
      <dgm:t>
        <a:bodyPr/>
        <a:lstStyle/>
        <a:p>
          <a:endParaRPr lang="en-MY">
            <a:latin typeface="Calibri" panose="020F0502020204030204" pitchFamily="34" charset="0"/>
          </a:endParaRPr>
        </a:p>
      </dgm:t>
    </dgm:pt>
    <dgm:pt modelId="{AB94AAA5-F46A-4CE6-A75E-C1732CF162A8}" type="sibTrans" cxnId="{5A8E86A0-B020-431A-967D-8D8407703D40}">
      <dgm:prSet/>
      <dgm:spPr/>
      <dgm:t>
        <a:bodyPr/>
        <a:lstStyle/>
        <a:p>
          <a:endParaRPr lang="en-MY">
            <a:latin typeface="Calibri" panose="020F0502020204030204" pitchFamily="34" charset="0"/>
          </a:endParaRPr>
        </a:p>
      </dgm:t>
    </dgm:pt>
    <dgm:pt modelId="{71DE96D3-BE53-467B-9878-9F1CBA5FAA33}">
      <dgm:prSet phldrT="[Text]"/>
      <dgm:spPr/>
      <dgm:t>
        <a:bodyPr/>
        <a:lstStyle/>
        <a:p>
          <a:r>
            <a:rPr lang="en-US" dirty="0" smtClean="0">
              <a:latin typeface="Calibri" panose="020F0502020204030204" pitchFamily="34" charset="0"/>
            </a:rPr>
            <a:t>3</a:t>
          </a:r>
          <a:endParaRPr lang="en-MY" dirty="0">
            <a:latin typeface="Calibri" panose="020F0502020204030204" pitchFamily="34" charset="0"/>
          </a:endParaRPr>
        </a:p>
      </dgm:t>
    </dgm:pt>
    <dgm:pt modelId="{C1745922-766C-4AE9-843F-6BA8CDC734F8}" type="parTrans" cxnId="{242B94BB-9BEB-4FE5-BD38-41473E87C9E2}">
      <dgm:prSet/>
      <dgm:spPr/>
      <dgm:t>
        <a:bodyPr/>
        <a:lstStyle/>
        <a:p>
          <a:endParaRPr lang="en-MY">
            <a:latin typeface="Calibri" panose="020F0502020204030204" pitchFamily="34" charset="0"/>
          </a:endParaRPr>
        </a:p>
      </dgm:t>
    </dgm:pt>
    <dgm:pt modelId="{4E0C1CD2-3178-438A-8FBB-8DA1FA47179E}" type="sibTrans" cxnId="{242B94BB-9BEB-4FE5-BD38-41473E87C9E2}">
      <dgm:prSet/>
      <dgm:spPr/>
      <dgm:t>
        <a:bodyPr/>
        <a:lstStyle/>
        <a:p>
          <a:endParaRPr lang="en-MY">
            <a:latin typeface="Calibri" panose="020F0502020204030204" pitchFamily="34" charset="0"/>
          </a:endParaRPr>
        </a:p>
      </dgm:t>
    </dgm:pt>
    <dgm:pt modelId="{15EECF78-3B84-4C68-8F07-45BFA8156060}">
      <dgm:prSet phldrT="[Text]" custT="1"/>
      <dgm:spPr/>
      <dgm:t>
        <a:bodyPr/>
        <a:lstStyle/>
        <a:p>
          <a:r>
            <a:rPr lang="en-MY" sz="1600" b="0" i="0" dirty="0" smtClean="0">
              <a:latin typeface="Calibri" panose="020F0502020204030204" pitchFamily="34" charset="0"/>
            </a:rPr>
            <a:t>Biz Dashboard</a:t>
          </a:r>
          <a:endParaRPr lang="en-MY" sz="1600" dirty="0">
            <a:latin typeface="Calibri" panose="020F0502020204030204" pitchFamily="34" charset="0"/>
          </a:endParaRPr>
        </a:p>
      </dgm:t>
    </dgm:pt>
    <dgm:pt modelId="{CAB17083-3A98-471C-AE82-BD2ECDCDAE18}" type="parTrans" cxnId="{4A7A7C63-B054-41A8-9023-BA99608D8834}">
      <dgm:prSet/>
      <dgm:spPr/>
      <dgm:t>
        <a:bodyPr/>
        <a:lstStyle/>
        <a:p>
          <a:endParaRPr lang="en-MY">
            <a:latin typeface="Calibri" panose="020F0502020204030204" pitchFamily="34" charset="0"/>
          </a:endParaRPr>
        </a:p>
      </dgm:t>
    </dgm:pt>
    <dgm:pt modelId="{FD969B3D-BA00-4247-8F1B-6E7D64639493}" type="sibTrans" cxnId="{4A7A7C63-B054-41A8-9023-BA99608D8834}">
      <dgm:prSet/>
      <dgm:spPr/>
      <dgm:t>
        <a:bodyPr/>
        <a:lstStyle/>
        <a:p>
          <a:endParaRPr lang="en-MY">
            <a:latin typeface="Calibri" panose="020F0502020204030204" pitchFamily="34" charset="0"/>
          </a:endParaRPr>
        </a:p>
      </dgm:t>
    </dgm:pt>
    <dgm:pt modelId="{8CAEEFF5-F063-4C73-931C-23EE1573E008}">
      <dgm:prSet phldrT="[Text]"/>
      <dgm:spPr/>
      <dgm:t>
        <a:bodyPr/>
        <a:lstStyle/>
        <a:p>
          <a:r>
            <a:rPr lang="en-MY" b="0" i="0" dirty="0" smtClean="0">
              <a:latin typeface="Calibri" panose="020F0502020204030204" pitchFamily="34" charset="0"/>
            </a:rPr>
            <a:t>Data updates are real-time for better business decision making.</a:t>
          </a:r>
          <a:endParaRPr lang="en-MY" dirty="0">
            <a:latin typeface="Calibri" panose="020F0502020204030204" pitchFamily="34" charset="0"/>
          </a:endParaRPr>
        </a:p>
      </dgm:t>
    </dgm:pt>
    <dgm:pt modelId="{7935D50E-2CCE-4C13-8384-5FB69F800977}" type="parTrans" cxnId="{BC948880-AF6D-4DC4-91CA-6AE28288655A}">
      <dgm:prSet/>
      <dgm:spPr/>
      <dgm:t>
        <a:bodyPr/>
        <a:lstStyle/>
        <a:p>
          <a:endParaRPr lang="en-MY">
            <a:latin typeface="Calibri" panose="020F0502020204030204" pitchFamily="34" charset="0"/>
          </a:endParaRPr>
        </a:p>
      </dgm:t>
    </dgm:pt>
    <dgm:pt modelId="{8AF1A20E-A822-4618-A704-390673C57601}" type="sibTrans" cxnId="{BC948880-AF6D-4DC4-91CA-6AE28288655A}">
      <dgm:prSet/>
      <dgm:spPr/>
      <dgm:t>
        <a:bodyPr/>
        <a:lstStyle/>
        <a:p>
          <a:endParaRPr lang="en-MY">
            <a:latin typeface="Calibri" panose="020F0502020204030204" pitchFamily="34" charset="0"/>
          </a:endParaRPr>
        </a:p>
      </dgm:t>
    </dgm:pt>
    <dgm:pt modelId="{D04CD238-BC48-4B9C-B859-C13DF3178619}" type="pres">
      <dgm:prSet presAssocID="{69DC3261-5571-4054-A689-A5E0D26FAC68}" presName="Name0" presStyleCnt="0">
        <dgm:presLayoutVars>
          <dgm:chMax/>
          <dgm:chPref val="3"/>
          <dgm:dir/>
          <dgm:animOne val="branch"/>
          <dgm:animLvl val="lvl"/>
        </dgm:presLayoutVars>
      </dgm:prSet>
      <dgm:spPr/>
      <dgm:t>
        <a:bodyPr/>
        <a:lstStyle/>
        <a:p>
          <a:endParaRPr lang="en-MY"/>
        </a:p>
      </dgm:t>
    </dgm:pt>
    <dgm:pt modelId="{FD793834-0128-4118-9C66-81C8DC773A51}" type="pres">
      <dgm:prSet presAssocID="{82D31BE7-05D3-4E93-802B-274FFA96EA72}" presName="composite" presStyleCnt="0"/>
      <dgm:spPr/>
    </dgm:pt>
    <dgm:pt modelId="{792FD840-7A86-48B4-A0D1-97B201B72734}" type="pres">
      <dgm:prSet presAssocID="{82D31BE7-05D3-4E93-802B-274FFA96EA72}" presName="FirstChild" presStyleLbl="revTx" presStyleIdx="0" presStyleCnt="6">
        <dgm:presLayoutVars>
          <dgm:chMax val="0"/>
          <dgm:chPref val="0"/>
          <dgm:bulletEnabled val="1"/>
        </dgm:presLayoutVars>
      </dgm:prSet>
      <dgm:spPr/>
      <dgm:t>
        <a:bodyPr/>
        <a:lstStyle/>
        <a:p>
          <a:endParaRPr lang="en-MY"/>
        </a:p>
      </dgm:t>
    </dgm:pt>
    <dgm:pt modelId="{71311640-DA23-43BD-B92E-6152B49D22F4}" type="pres">
      <dgm:prSet presAssocID="{82D31BE7-05D3-4E93-802B-274FFA96EA72}" presName="Parent" presStyleLbl="alignNode1" presStyleIdx="0" presStyleCnt="3">
        <dgm:presLayoutVars>
          <dgm:chMax val="3"/>
          <dgm:chPref val="3"/>
          <dgm:bulletEnabled val="1"/>
        </dgm:presLayoutVars>
      </dgm:prSet>
      <dgm:spPr/>
      <dgm:t>
        <a:bodyPr/>
        <a:lstStyle/>
        <a:p>
          <a:endParaRPr lang="en-MY"/>
        </a:p>
      </dgm:t>
    </dgm:pt>
    <dgm:pt modelId="{46CA2DB7-A147-49E3-9E71-F9597D312A35}" type="pres">
      <dgm:prSet presAssocID="{82D31BE7-05D3-4E93-802B-274FFA96EA72}" presName="Accent" presStyleLbl="parChTrans1D1" presStyleIdx="0" presStyleCnt="3"/>
      <dgm:spPr/>
    </dgm:pt>
    <dgm:pt modelId="{EAF0EAAF-D686-4AA9-A368-8162C79A0205}" type="pres">
      <dgm:prSet presAssocID="{82D31BE7-05D3-4E93-802B-274FFA96EA72}" presName="Child" presStyleLbl="revTx" presStyleIdx="1" presStyleCnt="6">
        <dgm:presLayoutVars>
          <dgm:chMax val="0"/>
          <dgm:chPref val="0"/>
          <dgm:bulletEnabled val="1"/>
        </dgm:presLayoutVars>
      </dgm:prSet>
      <dgm:spPr/>
      <dgm:t>
        <a:bodyPr/>
        <a:lstStyle/>
        <a:p>
          <a:endParaRPr lang="en-MY"/>
        </a:p>
      </dgm:t>
    </dgm:pt>
    <dgm:pt modelId="{6294F73D-925F-48BA-B353-758650EDA335}" type="pres">
      <dgm:prSet presAssocID="{025CBCE3-45F6-456A-ADF3-43BEEE645F92}" presName="sibTrans" presStyleCnt="0"/>
      <dgm:spPr/>
    </dgm:pt>
    <dgm:pt modelId="{239A1735-D199-4650-B9C9-829725E8F6C9}" type="pres">
      <dgm:prSet presAssocID="{43965588-C56C-4A28-823E-BA9FA6A03438}" presName="composite" presStyleCnt="0"/>
      <dgm:spPr/>
    </dgm:pt>
    <dgm:pt modelId="{F697009C-3D56-4C2C-820E-174CDF20B748}" type="pres">
      <dgm:prSet presAssocID="{43965588-C56C-4A28-823E-BA9FA6A03438}" presName="FirstChild" presStyleLbl="revTx" presStyleIdx="2" presStyleCnt="6">
        <dgm:presLayoutVars>
          <dgm:chMax val="0"/>
          <dgm:chPref val="0"/>
          <dgm:bulletEnabled val="1"/>
        </dgm:presLayoutVars>
      </dgm:prSet>
      <dgm:spPr/>
      <dgm:t>
        <a:bodyPr/>
        <a:lstStyle/>
        <a:p>
          <a:endParaRPr lang="en-MY"/>
        </a:p>
      </dgm:t>
    </dgm:pt>
    <dgm:pt modelId="{73D4D44B-9B5E-4E9A-8D98-C8215464E551}" type="pres">
      <dgm:prSet presAssocID="{43965588-C56C-4A28-823E-BA9FA6A03438}" presName="Parent" presStyleLbl="alignNode1" presStyleIdx="1" presStyleCnt="3">
        <dgm:presLayoutVars>
          <dgm:chMax val="3"/>
          <dgm:chPref val="3"/>
          <dgm:bulletEnabled val="1"/>
        </dgm:presLayoutVars>
      </dgm:prSet>
      <dgm:spPr/>
      <dgm:t>
        <a:bodyPr/>
        <a:lstStyle/>
        <a:p>
          <a:endParaRPr lang="en-MY"/>
        </a:p>
      </dgm:t>
    </dgm:pt>
    <dgm:pt modelId="{341B1AAD-0AAB-4D7B-AB2C-941BA901B0E1}" type="pres">
      <dgm:prSet presAssocID="{43965588-C56C-4A28-823E-BA9FA6A03438}" presName="Accent" presStyleLbl="parChTrans1D1" presStyleIdx="1" presStyleCnt="3"/>
      <dgm:spPr/>
    </dgm:pt>
    <dgm:pt modelId="{45D4A8C2-6A93-405F-AEA5-8DC33B9BF736}" type="pres">
      <dgm:prSet presAssocID="{43965588-C56C-4A28-823E-BA9FA6A03438}" presName="Child" presStyleLbl="revTx" presStyleIdx="3" presStyleCnt="6">
        <dgm:presLayoutVars>
          <dgm:chMax val="0"/>
          <dgm:chPref val="0"/>
          <dgm:bulletEnabled val="1"/>
        </dgm:presLayoutVars>
      </dgm:prSet>
      <dgm:spPr/>
      <dgm:t>
        <a:bodyPr/>
        <a:lstStyle/>
        <a:p>
          <a:endParaRPr lang="en-MY"/>
        </a:p>
      </dgm:t>
    </dgm:pt>
    <dgm:pt modelId="{958DA3FB-4A39-451E-8C94-AFDA3FDAA206}" type="pres">
      <dgm:prSet presAssocID="{B164D06A-EEFA-4FAB-BFFC-C4DD61F834E2}" presName="sibTrans" presStyleCnt="0"/>
      <dgm:spPr/>
    </dgm:pt>
    <dgm:pt modelId="{8463DD96-5F07-4A99-AD69-DEAAB8F257E4}" type="pres">
      <dgm:prSet presAssocID="{71DE96D3-BE53-467B-9878-9F1CBA5FAA33}" presName="composite" presStyleCnt="0"/>
      <dgm:spPr/>
    </dgm:pt>
    <dgm:pt modelId="{59C227B1-26D9-494A-BEE9-A071AB0E2EFD}" type="pres">
      <dgm:prSet presAssocID="{71DE96D3-BE53-467B-9878-9F1CBA5FAA33}" presName="FirstChild" presStyleLbl="revTx" presStyleIdx="4" presStyleCnt="6">
        <dgm:presLayoutVars>
          <dgm:chMax val="0"/>
          <dgm:chPref val="0"/>
          <dgm:bulletEnabled val="1"/>
        </dgm:presLayoutVars>
      </dgm:prSet>
      <dgm:spPr/>
      <dgm:t>
        <a:bodyPr/>
        <a:lstStyle/>
        <a:p>
          <a:endParaRPr lang="en-MY"/>
        </a:p>
      </dgm:t>
    </dgm:pt>
    <dgm:pt modelId="{A2A2591F-B8F8-49DC-85B4-79BC42430AAD}" type="pres">
      <dgm:prSet presAssocID="{71DE96D3-BE53-467B-9878-9F1CBA5FAA33}" presName="Parent" presStyleLbl="alignNode1" presStyleIdx="2" presStyleCnt="3">
        <dgm:presLayoutVars>
          <dgm:chMax val="3"/>
          <dgm:chPref val="3"/>
          <dgm:bulletEnabled val="1"/>
        </dgm:presLayoutVars>
      </dgm:prSet>
      <dgm:spPr/>
      <dgm:t>
        <a:bodyPr/>
        <a:lstStyle/>
        <a:p>
          <a:endParaRPr lang="en-MY"/>
        </a:p>
      </dgm:t>
    </dgm:pt>
    <dgm:pt modelId="{519A59F0-D821-409A-A836-DACD3BFECB3B}" type="pres">
      <dgm:prSet presAssocID="{71DE96D3-BE53-467B-9878-9F1CBA5FAA33}" presName="Accent" presStyleLbl="parChTrans1D1" presStyleIdx="2" presStyleCnt="3"/>
      <dgm:spPr/>
    </dgm:pt>
    <dgm:pt modelId="{7EDB1993-A0A9-4AB6-B8BC-C2DED3422243}" type="pres">
      <dgm:prSet presAssocID="{71DE96D3-BE53-467B-9878-9F1CBA5FAA33}" presName="Child" presStyleLbl="revTx" presStyleIdx="5" presStyleCnt="6">
        <dgm:presLayoutVars>
          <dgm:chMax val="0"/>
          <dgm:chPref val="0"/>
          <dgm:bulletEnabled val="1"/>
        </dgm:presLayoutVars>
      </dgm:prSet>
      <dgm:spPr/>
      <dgm:t>
        <a:bodyPr/>
        <a:lstStyle/>
        <a:p>
          <a:endParaRPr lang="en-MY"/>
        </a:p>
      </dgm:t>
    </dgm:pt>
  </dgm:ptLst>
  <dgm:cxnLst>
    <dgm:cxn modelId="{10A15DBB-94CC-4A82-955E-AAA25155CC30}" type="presOf" srcId="{8CAEEFF5-F063-4C73-931C-23EE1573E008}" destId="{7EDB1993-A0A9-4AB6-B8BC-C2DED3422243}" srcOrd="0" destOrd="0" presId="urn:microsoft.com/office/officeart/2011/layout/TabList"/>
    <dgm:cxn modelId="{4A7A7C63-B054-41A8-9023-BA99608D8834}" srcId="{71DE96D3-BE53-467B-9878-9F1CBA5FAA33}" destId="{15EECF78-3B84-4C68-8F07-45BFA8156060}" srcOrd="0" destOrd="0" parTransId="{CAB17083-3A98-471C-AE82-BD2ECDCDAE18}" sibTransId="{FD969B3D-BA00-4247-8F1B-6E7D64639493}"/>
    <dgm:cxn modelId="{A8D80CFB-C680-495E-A311-C7A16C375102}" srcId="{69DC3261-5571-4054-A689-A5E0D26FAC68}" destId="{82D31BE7-05D3-4E93-802B-274FFA96EA72}" srcOrd="0" destOrd="0" parTransId="{4A0F6F3D-D058-4C36-A8B2-1E1C60427B88}" sibTransId="{025CBCE3-45F6-456A-ADF3-43BEEE645F92}"/>
    <dgm:cxn modelId="{54CF8E30-E264-42EB-BCD8-DE87731A374C}" type="presOf" srcId="{71DE96D3-BE53-467B-9878-9F1CBA5FAA33}" destId="{A2A2591F-B8F8-49DC-85B4-79BC42430AAD}" srcOrd="0" destOrd="0" presId="urn:microsoft.com/office/officeart/2011/layout/TabList"/>
    <dgm:cxn modelId="{E8AF5DC1-B8E9-400C-8AA9-9E5F2EEB7B2B}" type="presOf" srcId="{82D31BE7-05D3-4E93-802B-274FFA96EA72}" destId="{71311640-DA23-43BD-B92E-6152B49D22F4}" srcOrd="0" destOrd="0" presId="urn:microsoft.com/office/officeart/2011/layout/TabList"/>
    <dgm:cxn modelId="{F0B96C7A-F2E1-4D64-8636-CE1AFAD63028}" srcId="{69DC3261-5571-4054-A689-A5E0D26FAC68}" destId="{43965588-C56C-4A28-823E-BA9FA6A03438}" srcOrd="1" destOrd="0" parTransId="{413FFC2A-573B-4117-9E14-AA5926A4D5A7}" sibTransId="{B164D06A-EEFA-4FAB-BFFC-C4DD61F834E2}"/>
    <dgm:cxn modelId="{897773DD-3174-45BC-B8DC-30284C79DF1A}" type="presOf" srcId="{DF0779B2-D486-45B3-81C3-4129237EB1E3}" destId="{F697009C-3D56-4C2C-820E-174CDF20B748}" srcOrd="0" destOrd="0" presId="urn:microsoft.com/office/officeart/2011/layout/TabList"/>
    <dgm:cxn modelId="{2BFBD4A8-46AB-4286-8801-843BBAA48E4B}" type="presOf" srcId="{33AEACC9-F94C-4484-9080-0C28426DAB28}" destId="{EAF0EAAF-D686-4AA9-A368-8162C79A0205}" srcOrd="0" destOrd="0" presId="urn:microsoft.com/office/officeart/2011/layout/TabList"/>
    <dgm:cxn modelId="{C0BEEB67-30CA-4335-8819-41A51B2F6225}" srcId="{43965588-C56C-4A28-823E-BA9FA6A03438}" destId="{DF0779B2-D486-45B3-81C3-4129237EB1E3}" srcOrd="0" destOrd="0" parTransId="{90A0CF03-01C8-441D-901E-7EA706FDB943}" sibTransId="{0144A721-DD62-4ADA-9F3E-D67E50EC0A2A}"/>
    <dgm:cxn modelId="{BC948880-AF6D-4DC4-91CA-6AE28288655A}" srcId="{71DE96D3-BE53-467B-9878-9F1CBA5FAA33}" destId="{8CAEEFF5-F063-4C73-931C-23EE1573E008}" srcOrd="1" destOrd="0" parTransId="{7935D50E-2CCE-4C13-8384-5FB69F800977}" sibTransId="{8AF1A20E-A822-4618-A704-390673C57601}"/>
    <dgm:cxn modelId="{19BDC39C-D7E9-45F7-90F5-4F6726C22C44}" type="presOf" srcId="{9323F5A1-8A00-41DD-A3C2-B90A631E4FC2}" destId="{792FD840-7A86-48B4-A0D1-97B201B72734}" srcOrd="0" destOrd="0" presId="urn:microsoft.com/office/officeart/2011/layout/TabList"/>
    <dgm:cxn modelId="{911FD61D-A657-4496-8EBA-0271D6BD9261}" srcId="{82D31BE7-05D3-4E93-802B-274FFA96EA72}" destId="{33AEACC9-F94C-4484-9080-0C28426DAB28}" srcOrd="1" destOrd="0" parTransId="{A58D2CA8-86FF-4731-AD42-E8C4B0AE9D9D}" sibTransId="{2007588B-A049-4E53-9BAF-E1C7283D5750}"/>
    <dgm:cxn modelId="{3F22ABB3-1D75-4F33-8554-A2947BF9E9E0}" type="presOf" srcId="{15EECF78-3B84-4C68-8F07-45BFA8156060}" destId="{59C227B1-26D9-494A-BEE9-A071AB0E2EFD}" srcOrd="0" destOrd="0" presId="urn:microsoft.com/office/officeart/2011/layout/TabList"/>
    <dgm:cxn modelId="{F32081A9-B21D-4B4C-8D62-2AA7EB7F6C9E}" type="presOf" srcId="{7F46BBD9-1B65-4106-8625-5CCFD9134761}" destId="{45D4A8C2-6A93-405F-AEA5-8DC33B9BF736}" srcOrd="0" destOrd="0" presId="urn:microsoft.com/office/officeart/2011/layout/TabList"/>
    <dgm:cxn modelId="{D85A7251-5A4C-4D09-B09A-3E0C68FBA31C}" type="presOf" srcId="{69DC3261-5571-4054-A689-A5E0D26FAC68}" destId="{D04CD238-BC48-4B9C-B859-C13DF3178619}" srcOrd="0" destOrd="0" presId="urn:microsoft.com/office/officeart/2011/layout/TabList"/>
    <dgm:cxn modelId="{242B94BB-9BEB-4FE5-BD38-41473E87C9E2}" srcId="{69DC3261-5571-4054-A689-A5E0D26FAC68}" destId="{71DE96D3-BE53-467B-9878-9F1CBA5FAA33}" srcOrd="2" destOrd="0" parTransId="{C1745922-766C-4AE9-843F-6BA8CDC734F8}" sibTransId="{4E0C1CD2-3178-438A-8FBB-8DA1FA47179E}"/>
    <dgm:cxn modelId="{8ECA4AA7-D7E6-448D-AE04-96B8A23A572E}" srcId="{82D31BE7-05D3-4E93-802B-274FFA96EA72}" destId="{9323F5A1-8A00-41DD-A3C2-B90A631E4FC2}" srcOrd="0" destOrd="0" parTransId="{9018ABC8-EB15-4441-8A71-D652226EB623}" sibTransId="{DCBC2598-5245-448A-8C28-1E23B0D859B9}"/>
    <dgm:cxn modelId="{C697551E-AD25-4455-8C42-CFDC941D743F}" type="presOf" srcId="{43965588-C56C-4A28-823E-BA9FA6A03438}" destId="{73D4D44B-9B5E-4E9A-8D98-C8215464E551}" srcOrd="0" destOrd="0" presId="urn:microsoft.com/office/officeart/2011/layout/TabList"/>
    <dgm:cxn modelId="{5A8E86A0-B020-431A-967D-8D8407703D40}" srcId="{43965588-C56C-4A28-823E-BA9FA6A03438}" destId="{7F46BBD9-1B65-4106-8625-5CCFD9134761}" srcOrd="1" destOrd="0" parTransId="{A1D6E7B3-F046-4F58-A6AA-58068069E408}" sibTransId="{AB94AAA5-F46A-4CE6-A75E-C1732CF162A8}"/>
    <dgm:cxn modelId="{095F8B98-4C01-4422-B935-8A4F5178F63B}" type="presParOf" srcId="{D04CD238-BC48-4B9C-B859-C13DF3178619}" destId="{FD793834-0128-4118-9C66-81C8DC773A51}" srcOrd="0" destOrd="0" presId="urn:microsoft.com/office/officeart/2011/layout/TabList"/>
    <dgm:cxn modelId="{6B4A15E6-816D-45D1-A8A1-FECE8BDB2E2E}" type="presParOf" srcId="{FD793834-0128-4118-9C66-81C8DC773A51}" destId="{792FD840-7A86-48B4-A0D1-97B201B72734}" srcOrd="0" destOrd="0" presId="urn:microsoft.com/office/officeart/2011/layout/TabList"/>
    <dgm:cxn modelId="{95968DD9-702D-4314-854C-D3ECF9DF6ABD}" type="presParOf" srcId="{FD793834-0128-4118-9C66-81C8DC773A51}" destId="{71311640-DA23-43BD-B92E-6152B49D22F4}" srcOrd="1" destOrd="0" presId="urn:microsoft.com/office/officeart/2011/layout/TabList"/>
    <dgm:cxn modelId="{83183F08-9D52-4113-BE18-AF354C0481E3}" type="presParOf" srcId="{FD793834-0128-4118-9C66-81C8DC773A51}" destId="{46CA2DB7-A147-49E3-9E71-F9597D312A35}" srcOrd="2" destOrd="0" presId="urn:microsoft.com/office/officeart/2011/layout/TabList"/>
    <dgm:cxn modelId="{E7945528-E9CB-42EC-8635-D135D5E73380}" type="presParOf" srcId="{D04CD238-BC48-4B9C-B859-C13DF3178619}" destId="{EAF0EAAF-D686-4AA9-A368-8162C79A0205}" srcOrd="1" destOrd="0" presId="urn:microsoft.com/office/officeart/2011/layout/TabList"/>
    <dgm:cxn modelId="{A61AD7A1-4964-4C40-805A-3497D84E6FA5}" type="presParOf" srcId="{D04CD238-BC48-4B9C-B859-C13DF3178619}" destId="{6294F73D-925F-48BA-B353-758650EDA335}" srcOrd="2" destOrd="0" presId="urn:microsoft.com/office/officeart/2011/layout/TabList"/>
    <dgm:cxn modelId="{1DA190B0-68C3-4270-B818-F8182B6AC4D2}" type="presParOf" srcId="{D04CD238-BC48-4B9C-B859-C13DF3178619}" destId="{239A1735-D199-4650-B9C9-829725E8F6C9}" srcOrd="3" destOrd="0" presId="urn:microsoft.com/office/officeart/2011/layout/TabList"/>
    <dgm:cxn modelId="{747F5DFA-57AF-4B2B-AD4A-9E3ED8C389CB}" type="presParOf" srcId="{239A1735-D199-4650-B9C9-829725E8F6C9}" destId="{F697009C-3D56-4C2C-820E-174CDF20B748}" srcOrd="0" destOrd="0" presId="urn:microsoft.com/office/officeart/2011/layout/TabList"/>
    <dgm:cxn modelId="{5638B55D-289A-4576-847B-BF480E5C4092}" type="presParOf" srcId="{239A1735-D199-4650-B9C9-829725E8F6C9}" destId="{73D4D44B-9B5E-4E9A-8D98-C8215464E551}" srcOrd="1" destOrd="0" presId="urn:microsoft.com/office/officeart/2011/layout/TabList"/>
    <dgm:cxn modelId="{1054989A-D9D9-430D-A92B-DD3779505068}" type="presParOf" srcId="{239A1735-D199-4650-B9C9-829725E8F6C9}" destId="{341B1AAD-0AAB-4D7B-AB2C-941BA901B0E1}" srcOrd="2" destOrd="0" presId="urn:microsoft.com/office/officeart/2011/layout/TabList"/>
    <dgm:cxn modelId="{DC0FED6D-399A-4964-9244-488FD46BCC7E}" type="presParOf" srcId="{D04CD238-BC48-4B9C-B859-C13DF3178619}" destId="{45D4A8C2-6A93-405F-AEA5-8DC33B9BF736}" srcOrd="4" destOrd="0" presId="urn:microsoft.com/office/officeart/2011/layout/TabList"/>
    <dgm:cxn modelId="{DBF63C61-A0DD-48A3-A9D1-D8DD3C06F0EA}" type="presParOf" srcId="{D04CD238-BC48-4B9C-B859-C13DF3178619}" destId="{958DA3FB-4A39-451E-8C94-AFDA3FDAA206}" srcOrd="5" destOrd="0" presId="urn:microsoft.com/office/officeart/2011/layout/TabList"/>
    <dgm:cxn modelId="{D9C92C0F-D121-443A-B9BB-AB995DB98198}" type="presParOf" srcId="{D04CD238-BC48-4B9C-B859-C13DF3178619}" destId="{8463DD96-5F07-4A99-AD69-DEAAB8F257E4}" srcOrd="6" destOrd="0" presId="urn:microsoft.com/office/officeart/2011/layout/TabList"/>
    <dgm:cxn modelId="{C97DE881-D123-484F-9F56-F3EB736DB92C}" type="presParOf" srcId="{8463DD96-5F07-4A99-AD69-DEAAB8F257E4}" destId="{59C227B1-26D9-494A-BEE9-A071AB0E2EFD}" srcOrd="0" destOrd="0" presId="urn:microsoft.com/office/officeart/2011/layout/TabList"/>
    <dgm:cxn modelId="{4226FAAA-475A-423C-A11E-93E5D9E6DFD6}" type="presParOf" srcId="{8463DD96-5F07-4A99-AD69-DEAAB8F257E4}" destId="{A2A2591F-B8F8-49DC-85B4-79BC42430AAD}" srcOrd="1" destOrd="0" presId="urn:microsoft.com/office/officeart/2011/layout/TabList"/>
    <dgm:cxn modelId="{F6619AC3-67E7-47CA-B2EB-E5A099E67873}" type="presParOf" srcId="{8463DD96-5F07-4A99-AD69-DEAAB8F257E4}" destId="{519A59F0-D821-409A-A836-DACD3BFECB3B}" srcOrd="2" destOrd="0" presId="urn:microsoft.com/office/officeart/2011/layout/TabList"/>
    <dgm:cxn modelId="{4EF33841-C492-4E69-84F6-8389CD50223B}" type="presParOf" srcId="{D04CD238-BC48-4B9C-B859-C13DF3178619}" destId="{7EDB1993-A0A9-4AB6-B8BC-C2DED3422243}"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DC3261-5571-4054-A689-A5E0D26FAC68}" type="doc">
      <dgm:prSet loTypeId="urn:microsoft.com/office/officeart/2011/layout/TabList" loCatId="list" qsTypeId="urn:microsoft.com/office/officeart/2005/8/quickstyle/simple5" qsCatId="simple" csTypeId="urn:microsoft.com/office/officeart/2005/8/colors/accent1_2" csCatId="accent1" phldr="1"/>
      <dgm:spPr/>
      <dgm:t>
        <a:bodyPr/>
        <a:lstStyle/>
        <a:p>
          <a:endParaRPr lang="en-MY"/>
        </a:p>
      </dgm:t>
    </dgm:pt>
    <dgm:pt modelId="{82D31BE7-05D3-4E93-802B-274FFA96EA72}">
      <dgm:prSet phldrT="[Text]"/>
      <dgm:spPr/>
      <dgm:t>
        <a:bodyPr/>
        <a:lstStyle/>
        <a:p>
          <a:r>
            <a:rPr lang="en-US" dirty="0" smtClean="0"/>
            <a:t>4</a:t>
          </a:r>
          <a:endParaRPr lang="en-MY" dirty="0"/>
        </a:p>
      </dgm:t>
    </dgm:pt>
    <dgm:pt modelId="{4A0F6F3D-D058-4C36-A8B2-1E1C60427B88}" type="parTrans" cxnId="{A8D80CFB-C680-495E-A311-C7A16C375102}">
      <dgm:prSet/>
      <dgm:spPr/>
      <dgm:t>
        <a:bodyPr/>
        <a:lstStyle/>
        <a:p>
          <a:endParaRPr lang="en-MY"/>
        </a:p>
      </dgm:t>
    </dgm:pt>
    <dgm:pt modelId="{025CBCE3-45F6-456A-ADF3-43BEEE645F92}" type="sibTrans" cxnId="{A8D80CFB-C680-495E-A311-C7A16C375102}">
      <dgm:prSet/>
      <dgm:spPr/>
      <dgm:t>
        <a:bodyPr/>
        <a:lstStyle/>
        <a:p>
          <a:endParaRPr lang="en-MY"/>
        </a:p>
      </dgm:t>
    </dgm:pt>
    <dgm:pt modelId="{9323F5A1-8A00-41DD-A3C2-B90A631E4FC2}">
      <dgm:prSet phldrT="[Text]" custT="1"/>
      <dgm:spPr/>
      <dgm:t>
        <a:bodyPr/>
        <a:lstStyle/>
        <a:p>
          <a:r>
            <a:rPr lang="en-MY" sz="1600" b="0" i="0" dirty="0" smtClean="0">
              <a:latin typeface="Calibri" panose="020F0502020204030204" pitchFamily="34" charset="0"/>
            </a:rPr>
            <a:t>Drill Down</a:t>
          </a:r>
          <a:endParaRPr lang="en-MY" sz="1600" dirty="0">
            <a:latin typeface="Calibri" panose="020F0502020204030204" pitchFamily="34" charset="0"/>
          </a:endParaRPr>
        </a:p>
      </dgm:t>
    </dgm:pt>
    <dgm:pt modelId="{9018ABC8-EB15-4441-8A71-D652226EB623}" type="parTrans" cxnId="{8ECA4AA7-D7E6-448D-AE04-96B8A23A572E}">
      <dgm:prSet/>
      <dgm:spPr/>
      <dgm:t>
        <a:bodyPr/>
        <a:lstStyle/>
        <a:p>
          <a:endParaRPr lang="en-MY"/>
        </a:p>
      </dgm:t>
    </dgm:pt>
    <dgm:pt modelId="{DCBC2598-5245-448A-8C28-1E23B0D859B9}" type="sibTrans" cxnId="{8ECA4AA7-D7E6-448D-AE04-96B8A23A572E}">
      <dgm:prSet/>
      <dgm:spPr/>
      <dgm:t>
        <a:bodyPr/>
        <a:lstStyle/>
        <a:p>
          <a:endParaRPr lang="en-MY"/>
        </a:p>
      </dgm:t>
    </dgm:pt>
    <dgm:pt modelId="{33AEACC9-F94C-4484-9080-0C28426DAB28}">
      <dgm:prSet phldrT="[Text]"/>
      <dgm:spPr/>
      <dgm:t>
        <a:bodyPr/>
        <a:lstStyle/>
        <a:p>
          <a:r>
            <a:rPr lang="en-MY" b="0" i="0" dirty="0" smtClean="0">
              <a:latin typeface="Calibri" panose="020F0502020204030204" pitchFamily="34" charset="0"/>
            </a:rPr>
            <a:t>Analysis and investigate from surface report drill down to the source of transaction..</a:t>
          </a:r>
          <a:endParaRPr lang="en-MY" dirty="0">
            <a:latin typeface="Calibri" panose="020F0502020204030204" pitchFamily="34" charset="0"/>
          </a:endParaRPr>
        </a:p>
      </dgm:t>
    </dgm:pt>
    <dgm:pt modelId="{A58D2CA8-86FF-4731-AD42-E8C4B0AE9D9D}" type="parTrans" cxnId="{911FD61D-A657-4496-8EBA-0271D6BD9261}">
      <dgm:prSet/>
      <dgm:spPr/>
      <dgm:t>
        <a:bodyPr/>
        <a:lstStyle/>
        <a:p>
          <a:endParaRPr lang="en-MY"/>
        </a:p>
      </dgm:t>
    </dgm:pt>
    <dgm:pt modelId="{2007588B-A049-4E53-9BAF-E1C7283D5750}" type="sibTrans" cxnId="{911FD61D-A657-4496-8EBA-0271D6BD9261}">
      <dgm:prSet/>
      <dgm:spPr/>
      <dgm:t>
        <a:bodyPr/>
        <a:lstStyle/>
        <a:p>
          <a:endParaRPr lang="en-MY"/>
        </a:p>
      </dgm:t>
    </dgm:pt>
    <dgm:pt modelId="{43965588-C56C-4A28-823E-BA9FA6A03438}">
      <dgm:prSet phldrT="[Text]"/>
      <dgm:spPr/>
      <dgm:t>
        <a:bodyPr/>
        <a:lstStyle/>
        <a:p>
          <a:r>
            <a:rPr lang="en-US" dirty="0" smtClean="0"/>
            <a:t>5</a:t>
          </a:r>
          <a:endParaRPr lang="en-MY" dirty="0"/>
        </a:p>
      </dgm:t>
    </dgm:pt>
    <dgm:pt modelId="{413FFC2A-573B-4117-9E14-AA5926A4D5A7}" type="parTrans" cxnId="{F0B96C7A-F2E1-4D64-8636-CE1AFAD63028}">
      <dgm:prSet/>
      <dgm:spPr/>
      <dgm:t>
        <a:bodyPr/>
        <a:lstStyle/>
        <a:p>
          <a:endParaRPr lang="en-MY"/>
        </a:p>
      </dgm:t>
    </dgm:pt>
    <dgm:pt modelId="{B164D06A-EEFA-4FAB-BFFC-C4DD61F834E2}" type="sibTrans" cxnId="{F0B96C7A-F2E1-4D64-8636-CE1AFAD63028}">
      <dgm:prSet/>
      <dgm:spPr/>
      <dgm:t>
        <a:bodyPr/>
        <a:lstStyle/>
        <a:p>
          <a:endParaRPr lang="en-MY"/>
        </a:p>
      </dgm:t>
    </dgm:pt>
    <dgm:pt modelId="{DF0779B2-D486-45B3-81C3-4129237EB1E3}">
      <dgm:prSet phldrT="[Text]" custT="1"/>
      <dgm:spPr/>
      <dgm:t>
        <a:bodyPr/>
        <a:lstStyle/>
        <a:p>
          <a:r>
            <a:rPr lang="en-MY" sz="1600" b="0" i="0" dirty="0" smtClean="0">
              <a:latin typeface="Calibri" panose="020F0502020204030204" pitchFamily="34" charset="0"/>
            </a:rPr>
            <a:t>Fully Responsive</a:t>
          </a:r>
          <a:endParaRPr lang="en-MY" sz="1600" dirty="0">
            <a:latin typeface="Calibri" panose="020F0502020204030204" pitchFamily="34" charset="0"/>
          </a:endParaRPr>
        </a:p>
      </dgm:t>
    </dgm:pt>
    <dgm:pt modelId="{90A0CF03-01C8-441D-901E-7EA706FDB943}" type="parTrans" cxnId="{C0BEEB67-30CA-4335-8819-41A51B2F6225}">
      <dgm:prSet/>
      <dgm:spPr/>
      <dgm:t>
        <a:bodyPr/>
        <a:lstStyle/>
        <a:p>
          <a:endParaRPr lang="en-MY"/>
        </a:p>
      </dgm:t>
    </dgm:pt>
    <dgm:pt modelId="{0144A721-DD62-4ADA-9F3E-D67E50EC0A2A}" type="sibTrans" cxnId="{C0BEEB67-30CA-4335-8819-41A51B2F6225}">
      <dgm:prSet/>
      <dgm:spPr/>
      <dgm:t>
        <a:bodyPr/>
        <a:lstStyle/>
        <a:p>
          <a:endParaRPr lang="en-MY"/>
        </a:p>
      </dgm:t>
    </dgm:pt>
    <dgm:pt modelId="{7F46BBD9-1B65-4106-8625-5CCFD9134761}">
      <dgm:prSet phldrT="[Text]"/>
      <dgm:spPr/>
      <dgm:t>
        <a:bodyPr/>
        <a:lstStyle/>
        <a:p>
          <a:r>
            <a:rPr lang="en-MY" b="0" i="0" dirty="0" smtClean="0">
              <a:latin typeface="Calibri" panose="020F0502020204030204" pitchFamily="34" charset="0"/>
            </a:rPr>
            <a:t>Interactive and fully responsive for all devices and screen resolutions..</a:t>
          </a:r>
          <a:endParaRPr lang="en-MY" dirty="0">
            <a:latin typeface="Calibri" panose="020F0502020204030204" pitchFamily="34" charset="0"/>
          </a:endParaRPr>
        </a:p>
      </dgm:t>
    </dgm:pt>
    <dgm:pt modelId="{A1D6E7B3-F046-4F58-A6AA-58068069E408}" type="parTrans" cxnId="{5A8E86A0-B020-431A-967D-8D8407703D40}">
      <dgm:prSet/>
      <dgm:spPr/>
      <dgm:t>
        <a:bodyPr/>
        <a:lstStyle/>
        <a:p>
          <a:endParaRPr lang="en-MY"/>
        </a:p>
      </dgm:t>
    </dgm:pt>
    <dgm:pt modelId="{AB94AAA5-F46A-4CE6-A75E-C1732CF162A8}" type="sibTrans" cxnId="{5A8E86A0-B020-431A-967D-8D8407703D40}">
      <dgm:prSet/>
      <dgm:spPr/>
      <dgm:t>
        <a:bodyPr/>
        <a:lstStyle/>
        <a:p>
          <a:endParaRPr lang="en-MY"/>
        </a:p>
      </dgm:t>
    </dgm:pt>
    <dgm:pt modelId="{71DE96D3-BE53-467B-9878-9F1CBA5FAA33}">
      <dgm:prSet phldrT="[Text]"/>
      <dgm:spPr/>
      <dgm:t>
        <a:bodyPr/>
        <a:lstStyle/>
        <a:p>
          <a:r>
            <a:rPr lang="en-US" dirty="0" smtClean="0"/>
            <a:t>7</a:t>
          </a:r>
          <a:endParaRPr lang="en-MY" dirty="0"/>
        </a:p>
      </dgm:t>
    </dgm:pt>
    <dgm:pt modelId="{C1745922-766C-4AE9-843F-6BA8CDC734F8}" type="parTrans" cxnId="{242B94BB-9BEB-4FE5-BD38-41473E87C9E2}">
      <dgm:prSet/>
      <dgm:spPr/>
      <dgm:t>
        <a:bodyPr/>
        <a:lstStyle/>
        <a:p>
          <a:endParaRPr lang="en-MY"/>
        </a:p>
      </dgm:t>
    </dgm:pt>
    <dgm:pt modelId="{4E0C1CD2-3178-438A-8FBB-8DA1FA47179E}" type="sibTrans" cxnId="{242B94BB-9BEB-4FE5-BD38-41473E87C9E2}">
      <dgm:prSet/>
      <dgm:spPr/>
      <dgm:t>
        <a:bodyPr/>
        <a:lstStyle/>
        <a:p>
          <a:endParaRPr lang="en-MY"/>
        </a:p>
      </dgm:t>
    </dgm:pt>
    <dgm:pt modelId="{15EECF78-3B84-4C68-8F07-45BFA8156060}">
      <dgm:prSet phldrT="[Text]" custT="1"/>
      <dgm:spPr/>
      <dgm:t>
        <a:bodyPr/>
        <a:lstStyle/>
        <a:p>
          <a:r>
            <a:rPr lang="en-MY" sz="1600" b="0" i="0" dirty="0" smtClean="0">
              <a:latin typeface="Calibri" panose="020F0502020204030204" pitchFamily="34" charset="0"/>
            </a:rPr>
            <a:t>Regulate User Access</a:t>
          </a:r>
          <a:endParaRPr lang="en-MY" sz="1600" dirty="0">
            <a:latin typeface="Calibri" panose="020F0502020204030204" pitchFamily="34" charset="0"/>
          </a:endParaRPr>
        </a:p>
      </dgm:t>
    </dgm:pt>
    <dgm:pt modelId="{CAB17083-3A98-471C-AE82-BD2ECDCDAE18}" type="parTrans" cxnId="{4A7A7C63-B054-41A8-9023-BA99608D8834}">
      <dgm:prSet/>
      <dgm:spPr/>
      <dgm:t>
        <a:bodyPr/>
        <a:lstStyle/>
        <a:p>
          <a:endParaRPr lang="en-MY"/>
        </a:p>
      </dgm:t>
    </dgm:pt>
    <dgm:pt modelId="{FD969B3D-BA00-4247-8F1B-6E7D64639493}" type="sibTrans" cxnId="{4A7A7C63-B054-41A8-9023-BA99608D8834}">
      <dgm:prSet/>
      <dgm:spPr/>
      <dgm:t>
        <a:bodyPr/>
        <a:lstStyle/>
        <a:p>
          <a:endParaRPr lang="en-MY"/>
        </a:p>
      </dgm:t>
    </dgm:pt>
    <dgm:pt modelId="{8CAEEFF5-F063-4C73-931C-23EE1573E008}">
      <dgm:prSet phldrT="[Text]" custT="1"/>
      <dgm:spPr/>
      <dgm:t>
        <a:bodyPr/>
        <a:lstStyle/>
        <a:p>
          <a:r>
            <a:rPr lang="en-MY" sz="1200" b="0" i="0" dirty="0" smtClean="0">
              <a:latin typeface="Calibri" panose="020F0502020204030204" pitchFamily="34" charset="0"/>
            </a:rPr>
            <a:t>Provide the double layer security, all the right control of functionality to regulate the user accessibility to each module system.</a:t>
          </a:r>
          <a:endParaRPr lang="en-MY" sz="1200" dirty="0">
            <a:latin typeface="Calibri" panose="020F0502020204030204" pitchFamily="34" charset="0"/>
          </a:endParaRPr>
        </a:p>
      </dgm:t>
    </dgm:pt>
    <dgm:pt modelId="{7935D50E-2CCE-4C13-8384-5FB69F800977}" type="parTrans" cxnId="{BC948880-AF6D-4DC4-91CA-6AE28288655A}">
      <dgm:prSet/>
      <dgm:spPr/>
      <dgm:t>
        <a:bodyPr/>
        <a:lstStyle/>
        <a:p>
          <a:endParaRPr lang="en-MY"/>
        </a:p>
      </dgm:t>
    </dgm:pt>
    <dgm:pt modelId="{8AF1A20E-A822-4618-A704-390673C57601}" type="sibTrans" cxnId="{BC948880-AF6D-4DC4-91CA-6AE28288655A}">
      <dgm:prSet/>
      <dgm:spPr/>
      <dgm:t>
        <a:bodyPr/>
        <a:lstStyle/>
        <a:p>
          <a:endParaRPr lang="en-MY"/>
        </a:p>
      </dgm:t>
    </dgm:pt>
    <dgm:pt modelId="{D04CD238-BC48-4B9C-B859-C13DF3178619}" type="pres">
      <dgm:prSet presAssocID="{69DC3261-5571-4054-A689-A5E0D26FAC68}" presName="Name0" presStyleCnt="0">
        <dgm:presLayoutVars>
          <dgm:chMax/>
          <dgm:chPref val="3"/>
          <dgm:dir/>
          <dgm:animOne val="branch"/>
          <dgm:animLvl val="lvl"/>
        </dgm:presLayoutVars>
      </dgm:prSet>
      <dgm:spPr/>
      <dgm:t>
        <a:bodyPr/>
        <a:lstStyle/>
        <a:p>
          <a:endParaRPr lang="en-MY"/>
        </a:p>
      </dgm:t>
    </dgm:pt>
    <dgm:pt modelId="{FD793834-0128-4118-9C66-81C8DC773A51}" type="pres">
      <dgm:prSet presAssocID="{82D31BE7-05D3-4E93-802B-274FFA96EA72}" presName="composite" presStyleCnt="0"/>
      <dgm:spPr/>
    </dgm:pt>
    <dgm:pt modelId="{792FD840-7A86-48B4-A0D1-97B201B72734}" type="pres">
      <dgm:prSet presAssocID="{82D31BE7-05D3-4E93-802B-274FFA96EA72}" presName="FirstChild" presStyleLbl="revTx" presStyleIdx="0" presStyleCnt="6">
        <dgm:presLayoutVars>
          <dgm:chMax val="0"/>
          <dgm:chPref val="0"/>
          <dgm:bulletEnabled val="1"/>
        </dgm:presLayoutVars>
      </dgm:prSet>
      <dgm:spPr/>
      <dgm:t>
        <a:bodyPr/>
        <a:lstStyle/>
        <a:p>
          <a:endParaRPr lang="en-MY"/>
        </a:p>
      </dgm:t>
    </dgm:pt>
    <dgm:pt modelId="{71311640-DA23-43BD-B92E-6152B49D22F4}" type="pres">
      <dgm:prSet presAssocID="{82D31BE7-05D3-4E93-802B-274FFA96EA72}" presName="Parent" presStyleLbl="alignNode1" presStyleIdx="0" presStyleCnt="3">
        <dgm:presLayoutVars>
          <dgm:chMax val="3"/>
          <dgm:chPref val="3"/>
          <dgm:bulletEnabled val="1"/>
        </dgm:presLayoutVars>
      </dgm:prSet>
      <dgm:spPr/>
      <dgm:t>
        <a:bodyPr/>
        <a:lstStyle/>
        <a:p>
          <a:endParaRPr lang="en-MY"/>
        </a:p>
      </dgm:t>
    </dgm:pt>
    <dgm:pt modelId="{46CA2DB7-A147-49E3-9E71-F9597D312A35}" type="pres">
      <dgm:prSet presAssocID="{82D31BE7-05D3-4E93-802B-274FFA96EA72}" presName="Accent" presStyleLbl="parChTrans1D1" presStyleIdx="0" presStyleCnt="3"/>
      <dgm:spPr/>
    </dgm:pt>
    <dgm:pt modelId="{EAF0EAAF-D686-4AA9-A368-8162C79A0205}" type="pres">
      <dgm:prSet presAssocID="{82D31BE7-05D3-4E93-802B-274FFA96EA72}" presName="Child" presStyleLbl="revTx" presStyleIdx="1" presStyleCnt="6">
        <dgm:presLayoutVars>
          <dgm:chMax val="0"/>
          <dgm:chPref val="0"/>
          <dgm:bulletEnabled val="1"/>
        </dgm:presLayoutVars>
      </dgm:prSet>
      <dgm:spPr/>
      <dgm:t>
        <a:bodyPr/>
        <a:lstStyle/>
        <a:p>
          <a:endParaRPr lang="en-MY"/>
        </a:p>
      </dgm:t>
    </dgm:pt>
    <dgm:pt modelId="{6294F73D-925F-48BA-B353-758650EDA335}" type="pres">
      <dgm:prSet presAssocID="{025CBCE3-45F6-456A-ADF3-43BEEE645F92}" presName="sibTrans" presStyleCnt="0"/>
      <dgm:spPr/>
    </dgm:pt>
    <dgm:pt modelId="{239A1735-D199-4650-B9C9-829725E8F6C9}" type="pres">
      <dgm:prSet presAssocID="{43965588-C56C-4A28-823E-BA9FA6A03438}" presName="composite" presStyleCnt="0"/>
      <dgm:spPr/>
    </dgm:pt>
    <dgm:pt modelId="{F697009C-3D56-4C2C-820E-174CDF20B748}" type="pres">
      <dgm:prSet presAssocID="{43965588-C56C-4A28-823E-BA9FA6A03438}" presName="FirstChild" presStyleLbl="revTx" presStyleIdx="2" presStyleCnt="6">
        <dgm:presLayoutVars>
          <dgm:chMax val="0"/>
          <dgm:chPref val="0"/>
          <dgm:bulletEnabled val="1"/>
        </dgm:presLayoutVars>
      </dgm:prSet>
      <dgm:spPr/>
      <dgm:t>
        <a:bodyPr/>
        <a:lstStyle/>
        <a:p>
          <a:endParaRPr lang="en-MY"/>
        </a:p>
      </dgm:t>
    </dgm:pt>
    <dgm:pt modelId="{73D4D44B-9B5E-4E9A-8D98-C8215464E551}" type="pres">
      <dgm:prSet presAssocID="{43965588-C56C-4A28-823E-BA9FA6A03438}" presName="Parent" presStyleLbl="alignNode1" presStyleIdx="1" presStyleCnt="3">
        <dgm:presLayoutVars>
          <dgm:chMax val="3"/>
          <dgm:chPref val="3"/>
          <dgm:bulletEnabled val="1"/>
        </dgm:presLayoutVars>
      </dgm:prSet>
      <dgm:spPr/>
      <dgm:t>
        <a:bodyPr/>
        <a:lstStyle/>
        <a:p>
          <a:endParaRPr lang="en-MY"/>
        </a:p>
      </dgm:t>
    </dgm:pt>
    <dgm:pt modelId="{341B1AAD-0AAB-4D7B-AB2C-941BA901B0E1}" type="pres">
      <dgm:prSet presAssocID="{43965588-C56C-4A28-823E-BA9FA6A03438}" presName="Accent" presStyleLbl="parChTrans1D1" presStyleIdx="1" presStyleCnt="3"/>
      <dgm:spPr/>
    </dgm:pt>
    <dgm:pt modelId="{45D4A8C2-6A93-405F-AEA5-8DC33B9BF736}" type="pres">
      <dgm:prSet presAssocID="{43965588-C56C-4A28-823E-BA9FA6A03438}" presName="Child" presStyleLbl="revTx" presStyleIdx="3" presStyleCnt="6">
        <dgm:presLayoutVars>
          <dgm:chMax val="0"/>
          <dgm:chPref val="0"/>
          <dgm:bulletEnabled val="1"/>
        </dgm:presLayoutVars>
      </dgm:prSet>
      <dgm:spPr/>
      <dgm:t>
        <a:bodyPr/>
        <a:lstStyle/>
        <a:p>
          <a:endParaRPr lang="en-MY"/>
        </a:p>
      </dgm:t>
    </dgm:pt>
    <dgm:pt modelId="{958DA3FB-4A39-451E-8C94-AFDA3FDAA206}" type="pres">
      <dgm:prSet presAssocID="{B164D06A-EEFA-4FAB-BFFC-C4DD61F834E2}" presName="sibTrans" presStyleCnt="0"/>
      <dgm:spPr/>
    </dgm:pt>
    <dgm:pt modelId="{8463DD96-5F07-4A99-AD69-DEAAB8F257E4}" type="pres">
      <dgm:prSet presAssocID="{71DE96D3-BE53-467B-9878-9F1CBA5FAA33}" presName="composite" presStyleCnt="0"/>
      <dgm:spPr/>
    </dgm:pt>
    <dgm:pt modelId="{59C227B1-26D9-494A-BEE9-A071AB0E2EFD}" type="pres">
      <dgm:prSet presAssocID="{71DE96D3-BE53-467B-9878-9F1CBA5FAA33}" presName="FirstChild" presStyleLbl="revTx" presStyleIdx="4" presStyleCnt="6">
        <dgm:presLayoutVars>
          <dgm:chMax val="0"/>
          <dgm:chPref val="0"/>
          <dgm:bulletEnabled val="1"/>
        </dgm:presLayoutVars>
      </dgm:prSet>
      <dgm:spPr/>
      <dgm:t>
        <a:bodyPr/>
        <a:lstStyle/>
        <a:p>
          <a:endParaRPr lang="en-MY"/>
        </a:p>
      </dgm:t>
    </dgm:pt>
    <dgm:pt modelId="{A2A2591F-B8F8-49DC-85B4-79BC42430AAD}" type="pres">
      <dgm:prSet presAssocID="{71DE96D3-BE53-467B-9878-9F1CBA5FAA33}" presName="Parent" presStyleLbl="alignNode1" presStyleIdx="2" presStyleCnt="3">
        <dgm:presLayoutVars>
          <dgm:chMax val="3"/>
          <dgm:chPref val="3"/>
          <dgm:bulletEnabled val="1"/>
        </dgm:presLayoutVars>
      </dgm:prSet>
      <dgm:spPr/>
      <dgm:t>
        <a:bodyPr/>
        <a:lstStyle/>
        <a:p>
          <a:endParaRPr lang="en-MY"/>
        </a:p>
      </dgm:t>
    </dgm:pt>
    <dgm:pt modelId="{519A59F0-D821-409A-A836-DACD3BFECB3B}" type="pres">
      <dgm:prSet presAssocID="{71DE96D3-BE53-467B-9878-9F1CBA5FAA33}" presName="Accent" presStyleLbl="parChTrans1D1" presStyleIdx="2" presStyleCnt="3"/>
      <dgm:spPr/>
    </dgm:pt>
    <dgm:pt modelId="{7EDB1993-A0A9-4AB6-B8BC-C2DED3422243}" type="pres">
      <dgm:prSet presAssocID="{71DE96D3-BE53-467B-9878-9F1CBA5FAA33}" presName="Child" presStyleLbl="revTx" presStyleIdx="5" presStyleCnt="6">
        <dgm:presLayoutVars>
          <dgm:chMax val="0"/>
          <dgm:chPref val="0"/>
          <dgm:bulletEnabled val="1"/>
        </dgm:presLayoutVars>
      </dgm:prSet>
      <dgm:spPr/>
      <dgm:t>
        <a:bodyPr/>
        <a:lstStyle/>
        <a:p>
          <a:endParaRPr lang="en-MY"/>
        </a:p>
      </dgm:t>
    </dgm:pt>
  </dgm:ptLst>
  <dgm:cxnLst>
    <dgm:cxn modelId="{E2E6699A-08EC-4661-B941-20C061C6E3C7}" type="presOf" srcId="{69DC3261-5571-4054-A689-A5E0D26FAC68}" destId="{D04CD238-BC48-4B9C-B859-C13DF3178619}" srcOrd="0" destOrd="0" presId="urn:microsoft.com/office/officeart/2011/layout/TabList"/>
    <dgm:cxn modelId="{E1283675-6D54-4C5D-A26D-2077E68F664C}" type="presOf" srcId="{43965588-C56C-4A28-823E-BA9FA6A03438}" destId="{73D4D44B-9B5E-4E9A-8D98-C8215464E551}" srcOrd="0" destOrd="0" presId="urn:microsoft.com/office/officeart/2011/layout/TabList"/>
    <dgm:cxn modelId="{4A7A7C63-B054-41A8-9023-BA99608D8834}" srcId="{71DE96D3-BE53-467B-9878-9F1CBA5FAA33}" destId="{15EECF78-3B84-4C68-8F07-45BFA8156060}" srcOrd="0" destOrd="0" parTransId="{CAB17083-3A98-471C-AE82-BD2ECDCDAE18}" sibTransId="{FD969B3D-BA00-4247-8F1B-6E7D64639493}"/>
    <dgm:cxn modelId="{A8D80CFB-C680-495E-A311-C7A16C375102}" srcId="{69DC3261-5571-4054-A689-A5E0D26FAC68}" destId="{82D31BE7-05D3-4E93-802B-274FFA96EA72}" srcOrd="0" destOrd="0" parTransId="{4A0F6F3D-D058-4C36-A8B2-1E1C60427B88}" sibTransId="{025CBCE3-45F6-456A-ADF3-43BEEE645F92}"/>
    <dgm:cxn modelId="{1D9CCC43-4580-4FD4-8E59-8F6711D98B3B}" type="presOf" srcId="{8CAEEFF5-F063-4C73-931C-23EE1573E008}" destId="{7EDB1993-A0A9-4AB6-B8BC-C2DED3422243}" srcOrd="0" destOrd="0" presId="urn:microsoft.com/office/officeart/2011/layout/TabList"/>
    <dgm:cxn modelId="{2B12D3C0-D51E-4960-A031-8F10A728DBD9}" type="presOf" srcId="{DF0779B2-D486-45B3-81C3-4129237EB1E3}" destId="{F697009C-3D56-4C2C-820E-174CDF20B748}" srcOrd="0" destOrd="0" presId="urn:microsoft.com/office/officeart/2011/layout/TabList"/>
    <dgm:cxn modelId="{CF53DC3B-57DF-4FFD-9931-71E0DACF70C6}" type="presOf" srcId="{7F46BBD9-1B65-4106-8625-5CCFD9134761}" destId="{45D4A8C2-6A93-405F-AEA5-8DC33B9BF736}" srcOrd="0" destOrd="0" presId="urn:microsoft.com/office/officeart/2011/layout/TabList"/>
    <dgm:cxn modelId="{F0B96C7A-F2E1-4D64-8636-CE1AFAD63028}" srcId="{69DC3261-5571-4054-A689-A5E0D26FAC68}" destId="{43965588-C56C-4A28-823E-BA9FA6A03438}" srcOrd="1" destOrd="0" parTransId="{413FFC2A-573B-4117-9E14-AA5926A4D5A7}" sibTransId="{B164D06A-EEFA-4FAB-BFFC-C4DD61F834E2}"/>
    <dgm:cxn modelId="{C0BEEB67-30CA-4335-8819-41A51B2F6225}" srcId="{43965588-C56C-4A28-823E-BA9FA6A03438}" destId="{DF0779B2-D486-45B3-81C3-4129237EB1E3}" srcOrd="0" destOrd="0" parTransId="{90A0CF03-01C8-441D-901E-7EA706FDB943}" sibTransId="{0144A721-DD62-4ADA-9F3E-D67E50EC0A2A}"/>
    <dgm:cxn modelId="{BC948880-AF6D-4DC4-91CA-6AE28288655A}" srcId="{71DE96D3-BE53-467B-9878-9F1CBA5FAA33}" destId="{8CAEEFF5-F063-4C73-931C-23EE1573E008}" srcOrd="1" destOrd="0" parTransId="{7935D50E-2CCE-4C13-8384-5FB69F800977}" sibTransId="{8AF1A20E-A822-4618-A704-390673C57601}"/>
    <dgm:cxn modelId="{9DA47628-B77E-406C-9643-19DADB85307D}" type="presOf" srcId="{15EECF78-3B84-4C68-8F07-45BFA8156060}" destId="{59C227B1-26D9-494A-BEE9-A071AB0E2EFD}" srcOrd="0" destOrd="0" presId="urn:microsoft.com/office/officeart/2011/layout/TabList"/>
    <dgm:cxn modelId="{911FD61D-A657-4496-8EBA-0271D6BD9261}" srcId="{82D31BE7-05D3-4E93-802B-274FFA96EA72}" destId="{33AEACC9-F94C-4484-9080-0C28426DAB28}" srcOrd="1" destOrd="0" parTransId="{A58D2CA8-86FF-4731-AD42-E8C4B0AE9D9D}" sibTransId="{2007588B-A049-4E53-9BAF-E1C7283D5750}"/>
    <dgm:cxn modelId="{AC6C6260-7EFB-40D8-A633-F7A299C1DE1A}" type="presOf" srcId="{33AEACC9-F94C-4484-9080-0C28426DAB28}" destId="{EAF0EAAF-D686-4AA9-A368-8162C79A0205}" srcOrd="0" destOrd="0" presId="urn:microsoft.com/office/officeart/2011/layout/TabList"/>
    <dgm:cxn modelId="{6ED59EA0-1F17-4C64-A7A1-A214DFA8BC40}" type="presOf" srcId="{71DE96D3-BE53-467B-9878-9F1CBA5FAA33}" destId="{A2A2591F-B8F8-49DC-85B4-79BC42430AAD}" srcOrd="0" destOrd="0" presId="urn:microsoft.com/office/officeart/2011/layout/TabList"/>
    <dgm:cxn modelId="{242B94BB-9BEB-4FE5-BD38-41473E87C9E2}" srcId="{69DC3261-5571-4054-A689-A5E0D26FAC68}" destId="{71DE96D3-BE53-467B-9878-9F1CBA5FAA33}" srcOrd="2" destOrd="0" parTransId="{C1745922-766C-4AE9-843F-6BA8CDC734F8}" sibTransId="{4E0C1CD2-3178-438A-8FBB-8DA1FA47179E}"/>
    <dgm:cxn modelId="{8ECA4AA7-D7E6-448D-AE04-96B8A23A572E}" srcId="{82D31BE7-05D3-4E93-802B-274FFA96EA72}" destId="{9323F5A1-8A00-41DD-A3C2-B90A631E4FC2}" srcOrd="0" destOrd="0" parTransId="{9018ABC8-EB15-4441-8A71-D652226EB623}" sibTransId="{DCBC2598-5245-448A-8C28-1E23B0D859B9}"/>
    <dgm:cxn modelId="{34CC7786-1721-4561-9145-1D61A3DA166B}" type="presOf" srcId="{82D31BE7-05D3-4E93-802B-274FFA96EA72}" destId="{71311640-DA23-43BD-B92E-6152B49D22F4}" srcOrd="0" destOrd="0" presId="urn:microsoft.com/office/officeart/2011/layout/TabList"/>
    <dgm:cxn modelId="{1EE0C0F1-9397-414A-8C4C-7F1646FCB380}" type="presOf" srcId="{9323F5A1-8A00-41DD-A3C2-B90A631E4FC2}" destId="{792FD840-7A86-48B4-A0D1-97B201B72734}" srcOrd="0" destOrd="0" presId="urn:microsoft.com/office/officeart/2011/layout/TabList"/>
    <dgm:cxn modelId="{5A8E86A0-B020-431A-967D-8D8407703D40}" srcId="{43965588-C56C-4A28-823E-BA9FA6A03438}" destId="{7F46BBD9-1B65-4106-8625-5CCFD9134761}" srcOrd="1" destOrd="0" parTransId="{A1D6E7B3-F046-4F58-A6AA-58068069E408}" sibTransId="{AB94AAA5-F46A-4CE6-A75E-C1732CF162A8}"/>
    <dgm:cxn modelId="{66A3414A-5A66-4126-AF29-D5FCA1A0D7CB}" type="presParOf" srcId="{D04CD238-BC48-4B9C-B859-C13DF3178619}" destId="{FD793834-0128-4118-9C66-81C8DC773A51}" srcOrd="0" destOrd="0" presId="urn:microsoft.com/office/officeart/2011/layout/TabList"/>
    <dgm:cxn modelId="{EB920BF6-51FC-4BA8-A498-CD3462426924}" type="presParOf" srcId="{FD793834-0128-4118-9C66-81C8DC773A51}" destId="{792FD840-7A86-48B4-A0D1-97B201B72734}" srcOrd="0" destOrd="0" presId="urn:microsoft.com/office/officeart/2011/layout/TabList"/>
    <dgm:cxn modelId="{8454A99D-EA7B-4EEF-A292-1F7C1A0D2844}" type="presParOf" srcId="{FD793834-0128-4118-9C66-81C8DC773A51}" destId="{71311640-DA23-43BD-B92E-6152B49D22F4}" srcOrd="1" destOrd="0" presId="urn:microsoft.com/office/officeart/2011/layout/TabList"/>
    <dgm:cxn modelId="{EAA695F1-031E-4227-A640-39C61D407E8F}" type="presParOf" srcId="{FD793834-0128-4118-9C66-81C8DC773A51}" destId="{46CA2DB7-A147-49E3-9E71-F9597D312A35}" srcOrd="2" destOrd="0" presId="urn:microsoft.com/office/officeart/2011/layout/TabList"/>
    <dgm:cxn modelId="{F5FAC0A2-5741-43DC-9C63-72B90E21F8AC}" type="presParOf" srcId="{D04CD238-BC48-4B9C-B859-C13DF3178619}" destId="{EAF0EAAF-D686-4AA9-A368-8162C79A0205}" srcOrd="1" destOrd="0" presId="urn:microsoft.com/office/officeart/2011/layout/TabList"/>
    <dgm:cxn modelId="{319C3076-C3CF-467E-A462-ABAEC7746F24}" type="presParOf" srcId="{D04CD238-BC48-4B9C-B859-C13DF3178619}" destId="{6294F73D-925F-48BA-B353-758650EDA335}" srcOrd="2" destOrd="0" presId="urn:microsoft.com/office/officeart/2011/layout/TabList"/>
    <dgm:cxn modelId="{0E6F773F-0911-4550-AAB6-93AC1F8173D1}" type="presParOf" srcId="{D04CD238-BC48-4B9C-B859-C13DF3178619}" destId="{239A1735-D199-4650-B9C9-829725E8F6C9}" srcOrd="3" destOrd="0" presId="urn:microsoft.com/office/officeart/2011/layout/TabList"/>
    <dgm:cxn modelId="{AF4B5558-2BFF-4D83-B4B2-E4CF01A397F1}" type="presParOf" srcId="{239A1735-D199-4650-B9C9-829725E8F6C9}" destId="{F697009C-3D56-4C2C-820E-174CDF20B748}" srcOrd="0" destOrd="0" presId="urn:microsoft.com/office/officeart/2011/layout/TabList"/>
    <dgm:cxn modelId="{11E5BA77-5B45-4412-968D-935D15B931C2}" type="presParOf" srcId="{239A1735-D199-4650-B9C9-829725E8F6C9}" destId="{73D4D44B-9B5E-4E9A-8D98-C8215464E551}" srcOrd="1" destOrd="0" presId="urn:microsoft.com/office/officeart/2011/layout/TabList"/>
    <dgm:cxn modelId="{1BC78F05-6CEB-459D-A8C5-3D3F316DF750}" type="presParOf" srcId="{239A1735-D199-4650-B9C9-829725E8F6C9}" destId="{341B1AAD-0AAB-4D7B-AB2C-941BA901B0E1}" srcOrd="2" destOrd="0" presId="urn:microsoft.com/office/officeart/2011/layout/TabList"/>
    <dgm:cxn modelId="{BB6910FF-15B3-4EB4-8428-238A65C808E7}" type="presParOf" srcId="{D04CD238-BC48-4B9C-B859-C13DF3178619}" destId="{45D4A8C2-6A93-405F-AEA5-8DC33B9BF736}" srcOrd="4" destOrd="0" presId="urn:microsoft.com/office/officeart/2011/layout/TabList"/>
    <dgm:cxn modelId="{5584DDAB-4787-46CA-81B4-B02D3544DE63}" type="presParOf" srcId="{D04CD238-BC48-4B9C-B859-C13DF3178619}" destId="{958DA3FB-4A39-451E-8C94-AFDA3FDAA206}" srcOrd="5" destOrd="0" presId="urn:microsoft.com/office/officeart/2011/layout/TabList"/>
    <dgm:cxn modelId="{BADC8ACC-E8D6-4ED9-8F8C-83892FB106AA}" type="presParOf" srcId="{D04CD238-BC48-4B9C-B859-C13DF3178619}" destId="{8463DD96-5F07-4A99-AD69-DEAAB8F257E4}" srcOrd="6" destOrd="0" presId="urn:microsoft.com/office/officeart/2011/layout/TabList"/>
    <dgm:cxn modelId="{EEC1F9C2-48DA-46D6-AB97-A67AB1E91DA0}" type="presParOf" srcId="{8463DD96-5F07-4A99-AD69-DEAAB8F257E4}" destId="{59C227B1-26D9-494A-BEE9-A071AB0E2EFD}" srcOrd="0" destOrd="0" presId="urn:microsoft.com/office/officeart/2011/layout/TabList"/>
    <dgm:cxn modelId="{5E217A61-8359-49AA-9903-F7C71AF4ED4B}" type="presParOf" srcId="{8463DD96-5F07-4A99-AD69-DEAAB8F257E4}" destId="{A2A2591F-B8F8-49DC-85B4-79BC42430AAD}" srcOrd="1" destOrd="0" presId="urn:microsoft.com/office/officeart/2011/layout/TabList"/>
    <dgm:cxn modelId="{A0DE8258-89D9-4C0B-B0C6-7DA82174154A}" type="presParOf" srcId="{8463DD96-5F07-4A99-AD69-DEAAB8F257E4}" destId="{519A59F0-D821-409A-A836-DACD3BFECB3B}" srcOrd="2" destOrd="0" presId="urn:microsoft.com/office/officeart/2011/layout/TabList"/>
    <dgm:cxn modelId="{292B6653-6563-4DE5-B5BD-D60AEEDF6174}" type="presParOf" srcId="{D04CD238-BC48-4B9C-B859-C13DF3178619}" destId="{7EDB1993-A0A9-4AB6-B8BC-C2DED3422243}"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DC3261-5571-4054-A689-A5E0D26FAC68}" type="doc">
      <dgm:prSet loTypeId="urn:microsoft.com/office/officeart/2011/layout/TabList" loCatId="list" qsTypeId="urn:microsoft.com/office/officeart/2005/8/quickstyle/simple5" qsCatId="simple" csTypeId="urn:microsoft.com/office/officeart/2005/8/colors/accent1_2" csCatId="accent1" phldr="1"/>
      <dgm:spPr/>
      <dgm:t>
        <a:bodyPr/>
        <a:lstStyle/>
        <a:p>
          <a:endParaRPr lang="en-MY"/>
        </a:p>
      </dgm:t>
    </dgm:pt>
    <dgm:pt modelId="{82D31BE7-05D3-4E93-802B-274FFA96EA72}">
      <dgm:prSet phldrT="[Text]"/>
      <dgm:spPr/>
      <dgm:t>
        <a:bodyPr/>
        <a:lstStyle/>
        <a:p>
          <a:r>
            <a:rPr lang="en-US" dirty="0" smtClean="0"/>
            <a:t>8</a:t>
          </a:r>
          <a:endParaRPr lang="en-MY" dirty="0"/>
        </a:p>
      </dgm:t>
    </dgm:pt>
    <dgm:pt modelId="{4A0F6F3D-D058-4C36-A8B2-1E1C60427B88}" type="parTrans" cxnId="{A8D80CFB-C680-495E-A311-C7A16C375102}">
      <dgm:prSet/>
      <dgm:spPr/>
      <dgm:t>
        <a:bodyPr/>
        <a:lstStyle/>
        <a:p>
          <a:endParaRPr lang="en-MY"/>
        </a:p>
      </dgm:t>
    </dgm:pt>
    <dgm:pt modelId="{025CBCE3-45F6-456A-ADF3-43BEEE645F92}" type="sibTrans" cxnId="{A8D80CFB-C680-495E-A311-C7A16C375102}">
      <dgm:prSet/>
      <dgm:spPr/>
      <dgm:t>
        <a:bodyPr/>
        <a:lstStyle/>
        <a:p>
          <a:endParaRPr lang="en-MY"/>
        </a:p>
      </dgm:t>
    </dgm:pt>
    <dgm:pt modelId="{9323F5A1-8A00-41DD-A3C2-B90A631E4FC2}">
      <dgm:prSet phldrT="[Text]"/>
      <dgm:spPr/>
      <dgm:t>
        <a:bodyPr/>
        <a:lstStyle/>
        <a:p>
          <a:r>
            <a:rPr lang="en-MY" b="0" i="0" dirty="0" smtClean="0">
              <a:latin typeface="Calibri" panose="020F0502020204030204" pitchFamily="34" charset="0"/>
            </a:rPr>
            <a:t>Multi Languages supported</a:t>
          </a:r>
          <a:endParaRPr lang="en-MY" dirty="0">
            <a:latin typeface="Calibri" panose="020F0502020204030204" pitchFamily="34" charset="0"/>
          </a:endParaRPr>
        </a:p>
      </dgm:t>
    </dgm:pt>
    <dgm:pt modelId="{9018ABC8-EB15-4441-8A71-D652226EB623}" type="parTrans" cxnId="{8ECA4AA7-D7E6-448D-AE04-96B8A23A572E}">
      <dgm:prSet/>
      <dgm:spPr/>
      <dgm:t>
        <a:bodyPr/>
        <a:lstStyle/>
        <a:p>
          <a:endParaRPr lang="en-MY"/>
        </a:p>
      </dgm:t>
    </dgm:pt>
    <dgm:pt modelId="{DCBC2598-5245-448A-8C28-1E23B0D859B9}" type="sibTrans" cxnId="{8ECA4AA7-D7E6-448D-AE04-96B8A23A572E}">
      <dgm:prSet/>
      <dgm:spPr/>
      <dgm:t>
        <a:bodyPr/>
        <a:lstStyle/>
        <a:p>
          <a:endParaRPr lang="en-MY"/>
        </a:p>
      </dgm:t>
    </dgm:pt>
    <dgm:pt modelId="{33AEACC9-F94C-4484-9080-0C28426DAB28}">
      <dgm:prSet phldrT="[Text]"/>
      <dgm:spPr/>
      <dgm:t>
        <a:bodyPr/>
        <a:lstStyle/>
        <a:p>
          <a:r>
            <a:rPr lang="en-MY" b="0" i="0" dirty="0" smtClean="0">
              <a:latin typeface="Calibri" panose="020F0502020204030204" pitchFamily="34" charset="0"/>
            </a:rPr>
            <a:t>SPS is ready to support latest business nature in multiple languages.</a:t>
          </a:r>
          <a:endParaRPr lang="en-MY" dirty="0">
            <a:latin typeface="Calibri" panose="020F0502020204030204" pitchFamily="34" charset="0"/>
          </a:endParaRPr>
        </a:p>
      </dgm:t>
    </dgm:pt>
    <dgm:pt modelId="{A58D2CA8-86FF-4731-AD42-E8C4B0AE9D9D}" type="parTrans" cxnId="{911FD61D-A657-4496-8EBA-0271D6BD9261}">
      <dgm:prSet/>
      <dgm:spPr/>
      <dgm:t>
        <a:bodyPr/>
        <a:lstStyle/>
        <a:p>
          <a:endParaRPr lang="en-MY"/>
        </a:p>
      </dgm:t>
    </dgm:pt>
    <dgm:pt modelId="{2007588B-A049-4E53-9BAF-E1C7283D5750}" type="sibTrans" cxnId="{911FD61D-A657-4496-8EBA-0271D6BD9261}">
      <dgm:prSet/>
      <dgm:spPr/>
      <dgm:t>
        <a:bodyPr/>
        <a:lstStyle/>
        <a:p>
          <a:endParaRPr lang="en-MY"/>
        </a:p>
      </dgm:t>
    </dgm:pt>
    <dgm:pt modelId="{43965588-C56C-4A28-823E-BA9FA6A03438}">
      <dgm:prSet phldrT="[Text]"/>
      <dgm:spPr/>
      <dgm:t>
        <a:bodyPr/>
        <a:lstStyle/>
        <a:p>
          <a:r>
            <a:rPr lang="en-US" dirty="0" smtClean="0"/>
            <a:t>9</a:t>
          </a:r>
          <a:endParaRPr lang="en-MY" dirty="0"/>
        </a:p>
      </dgm:t>
    </dgm:pt>
    <dgm:pt modelId="{413FFC2A-573B-4117-9E14-AA5926A4D5A7}" type="parTrans" cxnId="{F0B96C7A-F2E1-4D64-8636-CE1AFAD63028}">
      <dgm:prSet/>
      <dgm:spPr/>
      <dgm:t>
        <a:bodyPr/>
        <a:lstStyle/>
        <a:p>
          <a:endParaRPr lang="en-MY"/>
        </a:p>
      </dgm:t>
    </dgm:pt>
    <dgm:pt modelId="{B164D06A-EEFA-4FAB-BFFC-C4DD61F834E2}" type="sibTrans" cxnId="{F0B96C7A-F2E1-4D64-8636-CE1AFAD63028}">
      <dgm:prSet/>
      <dgm:spPr/>
      <dgm:t>
        <a:bodyPr/>
        <a:lstStyle/>
        <a:p>
          <a:endParaRPr lang="en-MY"/>
        </a:p>
      </dgm:t>
    </dgm:pt>
    <dgm:pt modelId="{DF0779B2-D486-45B3-81C3-4129237EB1E3}">
      <dgm:prSet phldrT="[Text]"/>
      <dgm:spPr/>
      <dgm:t>
        <a:bodyPr/>
        <a:lstStyle/>
        <a:p>
          <a:r>
            <a:rPr lang="en-MY" b="0" i="0" dirty="0" smtClean="0">
              <a:latin typeface="Calibri" panose="020F0502020204030204" pitchFamily="34" charset="0"/>
            </a:rPr>
            <a:t>Super Search</a:t>
          </a:r>
          <a:endParaRPr lang="en-MY" dirty="0">
            <a:latin typeface="Calibri" panose="020F0502020204030204" pitchFamily="34" charset="0"/>
          </a:endParaRPr>
        </a:p>
      </dgm:t>
    </dgm:pt>
    <dgm:pt modelId="{90A0CF03-01C8-441D-901E-7EA706FDB943}" type="parTrans" cxnId="{C0BEEB67-30CA-4335-8819-41A51B2F6225}">
      <dgm:prSet/>
      <dgm:spPr/>
      <dgm:t>
        <a:bodyPr/>
        <a:lstStyle/>
        <a:p>
          <a:endParaRPr lang="en-MY"/>
        </a:p>
      </dgm:t>
    </dgm:pt>
    <dgm:pt modelId="{0144A721-DD62-4ADA-9F3E-D67E50EC0A2A}" type="sibTrans" cxnId="{C0BEEB67-30CA-4335-8819-41A51B2F6225}">
      <dgm:prSet/>
      <dgm:spPr/>
      <dgm:t>
        <a:bodyPr/>
        <a:lstStyle/>
        <a:p>
          <a:endParaRPr lang="en-MY"/>
        </a:p>
      </dgm:t>
    </dgm:pt>
    <dgm:pt modelId="{7F46BBD9-1B65-4106-8625-5CCFD9134761}">
      <dgm:prSet phldrT="[Text]"/>
      <dgm:spPr/>
      <dgm:t>
        <a:bodyPr/>
        <a:lstStyle/>
        <a:p>
          <a:r>
            <a:rPr lang="en-MY" b="0" i="0" dirty="0" smtClean="0">
              <a:latin typeface="Calibri" panose="020F0502020204030204" pitchFamily="34" charset="0"/>
            </a:rPr>
            <a:t>Provides an integrated search engine that enabled users to find information related to transaction in the fastest and easiest way.</a:t>
          </a:r>
          <a:endParaRPr lang="en-MY" dirty="0">
            <a:latin typeface="Calibri" panose="020F0502020204030204" pitchFamily="34" charset="0"/>
          </a:endParaRPr>
        </a:p>
      </dgm:t>
    </dgm:pt>
    <dgm:pt modelId="{A1D6E7B3-F046-4F58-A6AA-58068069E408}" type="parTrans" cxnId="{5A8E86A0-B020-431A-967D-8D8407703D40}">
      <dgm:prSet/>
      <dgm:spPr/>
      <dgm:t>
        <a:bodyPr/>
        <a:lstStyle/>
        <a:p>
          <a:endParaRPr lang="en-MY"/>
        </a:p>
      </dgm:t>
    </dgm:pt>
    <dgm:pt modelId="{AB94AAA5-F46A-4CE6-A75E-C1732CF162A8}" type="sibTrans" cxnId="{5A8E86A0-B020-431A-967D-8D8407703D40}">
      <dgm:prSet/>
      <dgm:spPr/>
      <dgm:t>
        <a:bodyPr/>
        <a:lstStyle/>
        <a:p>
          <a:endParaRPr lang="en-MY"/>
        </a:p>
      </dgm:t>
    </dgm:pt>
    <dgm:pt modelId="{71DE96D3-BE53-467B-9878-9F1CBA5FAA33}">
      <dgm:prSet phldrT="[Text]"/>
      <dgm:spPr/>
      <dgm:t>
        <a:bodyPr/>
        <a:lstStyle/>
        <a:p>
          <a:r>
            <a:rPr lang="en-US" dirty="0" smtClean="0"/>
            <a:t>10</a:t>
          </a:r>
          <a:endParaRPr lang="en-MY" dirty="0"/>
        </a:p>
      </dgm:t>
    </dgm:pt>
    <dgm:pt modelId="{C1745922-766C-4AE9-843F-6BA8CDC734F8}" type="parTrans" cxnId="{242B94BB-9BEB-4FE5-BD38-41473E87C9E2}">
      <dgm:prSet/>
      <dgm:spPr/>
      <dgm:t>
        <a:bodyPr/>
        <a:lstStyle/>
        <a:p>
          <a:endParaRPr lang="en-MY"/>
        </a:p>
      </dgm:t>
    </dgm:pt>
    <dgm:pt modelId="{4E0C1CD2-3178-438A-8FBB-8DA1FA47179E}" type="sibTrans" cxnId="{242B94BB-9BEB-4FE5-BD38-41473E87C9E2}">
      <dgm:prSet/>
      <dgm:spPr/>
      <dgm:t>
        <a:bodyPr/>
        <a:lstStyle/>
        <a:p>
          <a:endParaRPr lang="en-MY"/>
        </a:p>
      </dgm:t>
    </dgm:pt>
    <dgm:pt modelId="{15EECF78-3B84-4C68-8F07-45BFA8156060}">
      <dgm:prSet phldrT="[Text]"/>
      <dgm:spPr/>
      <dgm:t>
        <a:bodyPr/>
        <a:lstStyle/>
        <a:p>
          <a:r>
            <a:rPr lang="en-MY" b="0" i="0" dirty="0" smtClean="0">
              <a:latin typeface="Calibri" panose="020F0502020204030204" pitchFamily="34" charset="0"/>
            </a:rPr>
            <a:t>Comprehensive Audit Trail</a:t>
          </a:r>
          <a:endParaRPr lang="en-MY" dirty="0">
            <a:latin typeface="Calibri" panose="020F0502020204030204" pitchFamily="34" charset="0"/>
          </a:endParaRPr>
        </a:p>
      </dgm:t>
    </dgm:pt>
    <dgm:pt modelId="{CAB17083-3A98-471C-AE82-BD2ECDCDAE18}" type="parTrans" cxnId="{4A7A7C63-B054-41A8-9023-BA99608D8834}">
      <dgm:prSet/>
      <dgm:spPr/>
      <dgm:t>
        <a:bodyPr/>
        <a:lstStyle/>
        <a:p>
          <a:endParaRPr lang="en-MY"/>
        </a:p>
      </dgm:t>
    </dgm:pt>
    <dgm:pt modelId="{FD969B3D-BA00-4247-8F1B-6E7D64639493}" type="sibTrans" cxnId="{4A7A7C63-B054-41A8-9023-BA99608D8834}">
      <dgm:prSet/>
      <dgm:spPr/>
      <dgm:t>
        <a:bodyPr/>
        <a:lstStyle/>
        <a:p>
          <a:endParaRPr lang="en-MY"/>
        </a:p>
      </dgm:t>
    </dgm:pt>
    <dgm:pt modelId="{8CAEEFF5-F063-4C73-931C-23EE1573E008}">
      <dgm:prSet phldrT="[Text]"/>
      <dgm:spPr/>
      <dgm:t>
        <a:bodyPr/>
        <a:lstStyle/>
        <a:p>
          <a:r>
            <a:rPr lang="en-MY" b="0" i="0" dirty="0" smtClean="0">
              <a:latin typeface="Calibri" panose="020F0502020204030204" pitchFamily="34" charset="0"/>
            </a:rPr>
            <a:t>Ensure that an accurate record of activities or events is captured</a:t>
          </a:r>
          <a:endParaRPr lang="en-MY" dirty="0">
            <a:latin typeface="Calibri" panose="020F0502020204030204" pitchFamily="34" charset="0"/>
          </a:endParaRPr>
        </a:p>
      </dgm:t>
    </dgm:pt>
    <dgm:pt modelId="{7935D50E-2CCE-4C13-8384-5FB69F800977}" type="parTrans" cxnId="{BC948880-AF6D-4DC4-91CA-6AE28288655A}">
      <dgm:prSet/>
      <dgm:spPr/>
      <dgm:t>
        <a:bodyPr/>
        <a:lstStyle/>
        <a:p>
          <a:endParaRPr lang="en-MY"/>
        </a:p>
      </dgm:t>
    </dgm:pt>
    <dgm:pt modelId="{8AF1A20E-A822-4618-A704-390673C57601}" type="sibTrans" cxnId="{BC948880-AF6D-4DC4-91CA-6AE28288655A}">
      <dgm:prSet/>
      <dgm:spPr/>
      <dgm:t>
        <a:bodyPr/>
        <a:lstStyle/>
        <a:p>
          <a:endParaRPr lang="en-MY"/>
        </a:p>
      </dgm:t>
    </dgm:pt>
    <dgm:pt modelId="{D04CD238-BC48-4B9C-B859-C13DF3178619}" type="pres">
      <dgm:prSet presAssocID="{69DC3261-5571-4054-A689-A5E0D26FAC68}" presName="Name0" presStyleCnt="0">
        <dgm:presLayoutVars>
          <dgm:chMax/>
          <dgm:chPref val="3"/>
          <dgm:dir/>
          <dgm:animOne val="branch"/>
          <dgm:animLvl val="lvl"/>
        </dgm:presLayoutVars>
      </dgm:prSet>
      <dgm:spPr/>
      <dgm:t>
        <a:bodyPr/>
        <a:lstStyle/>
        <a:p>
          <a:endParaRPr lang="en-MY"/>
        </a:p>
      </dgm:t>
    </dgm:pt>
    <dgm:pt modelId="{FD793834-0128-4118-9C66-81C8DC773A51}" type="pres">
      <dgm:prSet presAssocID="{82D31BE7-05D3-4E93-802B-274FFA96EA72}" presName="composite" presStyleCnt="0"/>
      <dgm:spPr/>
    </dgm:pt>
    <dgm:pt modelId="{792FD840-7A86-48B4-A0D1-97B201B72734}" type="pres">
      <dgm:prSet presAssocID="{82D31BE7-05D3-4E93-802B-274FFA96EA72}" presName="FirstChild" presStyleLbl="revTx" presStyleIdx="0" presStyleCnt="6">
        <dgm:presLayoutVars>
          <dgm:chMax val="0"/>
          <dgm:chPref val="0"/>
          <dgm:bulletEnabled val="1"/>
        </dgm:presLayoutVars>
      </dgm:prSet>
      <dgm:spPr/>
      <dgm:t>
        <a:bodyPr/>
        <a:lstStyle/>
        <a:p>
          <a:endParaRPr lang="en-MY"/>
        </a:p>
      </dgm:t>
    </dgm:pt>
    <dgm:pt modelId="{71311640-DA23-43BD-B92E-6152B49D22F4}" type="pres">
      <dgm:prSet presAssocID="{82D31BE7-05D3-4E93-802B-274FFA96EA72}" presName="Parent" presStyleLbl="alignNode1" presStyleIdx="0" presStyleCnt="3">
        <dgm:presLayoutVars>
          <dgm:chMax val="3"/>
          <dgm:chPref val="3"/>
          <dgm:bulletEnabled val="1"/>
        </dgm:presLayoutVars>
      </dgm:prSet>
      <dgm:spPr/>
      <dgm:t>
        <a:bodyPr/>
        <a:lstStyle/>
        <a:p>
          <a:endParaRPr lang="en-MY"/>
        </a:p>
      </dgm:t>
    </dgm:pt>
    <dgm:pt modelId="{46CA2DB7-A147-49E3-9E71-F9597D312A35}" type="pres">
      <dgm:prSet presAssocID="{82D31BE7-05D3-4E93-802B-274FFA96EA72}" presName="Accent" presStyleLbl="parChTrans1D1" presStyleIdx="0" presStyleCnt="3"/>
      <dgm:spPr/>
    </dgm:pt>
    <dgm:pt modelId="{EAF0EAAF-D686-4AA9-A368-8162C79A0205}" type="pres">
      <dgm:prSet presAssocID="{82D31BE7-05D3-4E93-802B-274FFA96EA72}" presName="Child" presStyleLbl="revTx" presStyleIdx="1" presStyleCnt="6">
        <dgm:presLayoutVars>
          <dgm:chMax val="0"/>
          <dgm:chPref val="0"/>
          <dgm:bulletEnabled val="1"/>
        </dgm:presLayoutVars>
      </dgm:prSet>
      <dgm:spPr/>
      <dgm:t>
        <a:bodyPr/>
        <a:lstStyle/>
        <a:p>
          <a:endParaRPr lang="en-MY"/>
        </a:p>
      </dgm:t>
    </dgm:pt>
    <dgm:pt modelId="{6294F73D-925F-48BA-B353-758650EDA335}" type="pres">
      <dgm:prSet presAssocID="{025CBCE3-45F6-456A-ADF3-43BEEE645F92}" presName="sibTrans" presStyleCnt="0"/>
      <dgm:spPr/>
    </dgm:pt>
    <dgm:pt modelId="{239A1735-D199-4650-B9C9-829725E8F6C9}" type="pres">
      <dgm:prSet presAssocID="{43965588-C56C-4A28-823E-BA9FA6A03438}" presName="composite" presStyleCnt="0"/>
      <dgm:spPr/>
    </dgm:pt>
    <dgm:pt modelId="{F697009C-3D56-4C2C-820E-174CDF20B748}" type="pres">
      <dgm:prSet presAssocID="{43965588-C56C-4A28-823E-BA9FA6A03438}" presName="FirstChild" presStyleLbl="revTx" presStyleIdx="2" presStyleCnt="6">
        <dgm:presLayoutVars>
          <dgm:chMax val="0"/>
          <dgm:chPref val="0"/>
          <dgm:bulletEnabled val="1"/>
        </dgm:presLayoutVars>
      </dgm:prSet>
      <dgm:spPr/>
      <dgm:t>
        <a:bodyPr/>
        <a:lstStyle/>
        <a:p>
          <a:endParaRPr lang="en-MY"/>
        </a:p>
      </dgm:t>
    </dgm:pt>
    <dgm:pt modelId="{73D4D44B-9B5E-4E9A-8D98-C8215464E551}" type="pres">
      <dgm:prSet presAssocID="{43965588-C56C-4A28-823E-BA9FA6A03438}" presName="Parent" presStyleLbl="alignNode1" presStyleIdx="1" presStyleCnt="3">
        <dgm:presLayoutVars>
          <dgm:chMax val="3"/>
          <dgm:chPref val="3"/>
          <dgm:bulletEnabled val="1"/>
        </dgm:presLayoutVars>
      </dgm:prSet>
      <dgm:spPr/>
      <dgm:t>
        <a:bodyPr/>
        <a:lstStyle/>
        <a:p>
          <a:endParaRPr lang="en-MY"/>
        </a:p>
      </dgm:t>
    </dgm:pt>
    <dgm:pt modelId="{341B1AAD-0AAB-4D7B-AB2C-941BA901B0E1}" type="pres">
      <dgm:prSet presAssocID="{43965588-C56C-4A28-823E-BA9FA6A03438}" presName="Accent" presStyleLbl="parChTrans1D1" presStyleIdx="1" presStyleCnt="3"/>
      <dgm:spPr/>
    </dgm:pt>
    <dgm:pt modelId="{45D4A8C2-6A93-405F-AEA5-8DC33B9BF736}" type="pres">
      <dgm:prSet presAssocID="{43965588-C56C-4A28-823E-BA9FA6A03438}" presName="Child" presStyleLbl="revTx" presStyleIdx="3" presStyleCnt="6">
        <dgm:presLayoutVars>
          <dgm:chMax val="0"/>
          <dgm:chPref val="0"/>
          <dgm:bulletEnabled val="1"/>
        </dgm:presLayoutVars>
      </dgm:prSet>
      <dgm:spPr/>
      <dgm:t>
        <a:bodyPr/>
        <a:lstStyle/>
        <a:p>
          <a:endParaRPr lang="en-MY"/>
        </a:p>
      </dgm:t>
    </dgm:pt>
    <dgm:pt modelId="{958DA3FB-4A39-451E-8C94-AFDA3FDAA206}" type="pres">
      <dgm:prSet presAssocID="{B164D06A-EEFA-4FAB-BFFC-C4DD61F834E2}" presName="sibTrans" presStyleCnt="0"/>
      <dgm:spPr/>
    </dgm:pt>
    <dgm:pt modelId="{8463DD96-5F07-4A99-AD69-DEAAB8F257E4}" type="pres">
      <dgm:prSet presAssocID="{71DE96D3-BE53-467B-9878-9F1CBA5FAA33}" presName="composite" presStyleCnt="0"/>
      <dgm:spPr/>
    </dgm:pt>
    <dgm:pt modelId="{59C227B1-26D9-494A-BEE9-A071AB0E2EFD}" type="pres">
      <dgm:prSet presAssocID="{71DE96D3-BE53-467B-9878-9F1CBA5FAA33}" presName="FirstChild" presStyleLbl="revTx" presStyleIdx="4" presStyleCnt="6">
        <dgm:presLayoutVars>
          <dgm:chMax val="0"/>
          <dgm:chPref val="0"/>
          <dgm:bulletEnabled val="1"/>
        </dgm:presLayoutVars>
      </dgm:prSet>
      <dgm:spPr/>
      <dgm:t>
        <a:bodyPr/>
        <a:lstStyle/>
        <a:p>
          <a:endParaRPr lang="en-MY"/>
        </a:p>
      </dgm:t>
    </dgm:pt>
    <dgm:pt modelId="{A2A2591F-B8F8-49DC-85B4-79BC42430AAD}" type="pres">
      <dgm:prSet presAssocID="{71DE96D3-BE53-467B-9878-9F1CBA5FAA33}" presName="Parent" presStyleLbl="alignNode1" presStyleIdx="2" presStyleCnt="3">
        <dgm:presLayoutVars>
          <dgm:chMax val="3"/>
          <dgm:chPref val="3"/>
          <dgm:bulletEnabled val="1"/>
        </dgm:presLayoutVars>
      </dgm:prSet>
      <dgm:spPr/>
      <dgm:t>
        <a:bodyPr/>
        <a:lstStyle/>
        <a:p>
          <a:endParaRPr lang="en-MY"/>
        </a:p>
      </dgm:t>
    </dgm:pt>
    <dgm:pt modelId="{519A59F0-D821-409A-A836-DACD3BFECB3B}" type="pres">
      <dgm:prSet presAssocID="{71DE96D3-BE53-467B-9878-9F1CBA5FAA33}" presName="Accent" presStyleLbl="parChTrans1D1" presStyleIdx="2" presStyleCnt="3"/>
      <dgm:spPr/>
    </dgm:pt>
    <dgm:pt modelId="{7EDB1993-A0A9-4AB6-B8BC-C2DED3422243}" type="pres">
      <dgm:prSet presAssocID="{71DE96D3-BE53-467B-9878-9F1CBA5FAA33}" presName="Child" presStyleLbl="revTx" presStyleIdx="5" presStyleCnt="6">
        <dgm:presLayoutVars>
          <dgm:chMax val="0"/>
          <dgm:chPref val="0"/>
          <dgm:bulletEnabled val="1"/>
        </dgm:presLayoutVars>
      </dgm:prSet>
      <dgm:spPr/>
      <dgm:t>
        <a:bodyPr/>
        <a:lstStyle/>
        <a:p>
          <a:endParaRPr lang="en-MY"/>
        </a:p>
      </dgm:t>
    </dgm:pt>
  </dgm:ptLst>
  <dgm:cxnLst>
    <dgm:cxn modelId="{6CF196A0-ECA4-44CF-968C-CC6900B1B1B3}" type="presOf" srcId="{43965588-C56C-4A28-823E-BA9FA6A03438}" destId="{73D4D44B-9B5E-4E9A-8D98-C8215464E551}" srcOrd="0" destOrd="0" presId="urn:microsoft.com/office/officeart/2011/layout/TabList"/>
    <dgm:cxn modelId="{EEA75170-B187-4841-A66E-BA3644AA0930}" type="presOf" srcId="{DF0779B2-D486-45B3-81C3-4129237EB1E3}" destId="{F697009C-3D56-4C2C-820E-174CDF20B748}" srcOrd="0" destOrd="0" presId="urn:microsoft.com/office/officeart/2011/layout/TabList"/>
    <dgm:cxn modelId="{4A7A7C63-B054-41A8-9023-BA99608D8834}" srcId="{71DE96D3-BE53-467B-9878-9F1CBA5FAA33}" destId="{15EECF78-3B84-4C68-8F07-45BFA8156060}" srcOrd="0" destOrd="0" parTransId="{CAB17083-3A98-471C-AE82-BD2ECDCDAE18}" sibTransId="{FD969B3D-BA00-4247-8F1B-6E7D64639493}"/>
    <dgm:cxn modelId="{A8D80CFB-C680-495E-A311-C7A16C375102}" srcId="{69DC3261-5571-4054-A689-A5E0D26FAC68}" destId="{82D31BE7-05D3-4E93-802B-274FFA96EA72}" srcOrd="0" destOrd="0" parTransId="{4A0F6F3D-D058-4C36-A8B2-1E1C60427B88}" sibTransId="{025CBCE3-45F6-456A-ADF3-43BEEE645F92}"/>
    <dgm:cxn modelId="{1D2A69EF-1BC8-44A7-8128-0A026961A9EE}" type="presOf" srcId="{69DC3261-5571-4054-A689-A5E0D26FAC68}" destId="{D04CD238-BC48-4B9C-B859-C13DF3178619}" srcOrd="0" destOrd="0" presId="urn:microsoft.com/office/officeart/2011/layout/TabList"/>
    <dgm:cxn modelId="{D0BBC0EA-C31E-41AC-88E9-2F6568D1C189}" type="presOf" srcId="{8CAEEFF5-F063-4C73-931C-23EE1573E008}" destId="{7EDB1993-A0A9-4AB6-B8BC-C2DED3422243}" srcOrd="0" destOrd="0" presId="urn:microsoft.com/office/officeart/2011/layout/TabList"/>
    <dgm:cxn modelId="{F0B96C7A-F2E1-4D64-8636-CE1AFAD63028}" srcId="{69DC3261-5571-4054-A689-A5E0D26FAC68}" destId="{43965588-C56C-4A28-823E-BA9FA6A03438}" srcOrd="1" destOrd="0" parTransId="{413FFC2A-573B-4117-9E14-AA5926A4D5A7}" sibTransId="{B164D06A-EEFA-4FAB-BFFC-C4DD61F834E2}"/>
    <dgm:cxn modelId="{C0BEEB67-30CA-4335-8819-41A51B2F6225}" srcId="{43965588-C56C-4A28-823E-BA9FA6A03438}" destId="{DF0779B2-D486-45B3-81C3-4129237EB1E3}" srcOrd="0" destOrd="0" parTransId="{90A0CF03-01C8-441D-901E-7EA706FDB943}" sibTransId="{0144A721-DD62-4ADA-9F3E-D67E50EC0A2A}"/>
    <dgm:cxn modelId="{BC948880-AF6D-4DC4-91CA-6AE28288655A}" srcId="{71DE96D3-BE53-467B-9878-9F1CBA5FAA33}" destId="{8CAEEFF5-F063-4C73-931C-23EE1573E008}" srcOrd="1" destOrd="0" parTransId="{7935D50E-2CCE-4C13-8384-5FB69F800977}" sibTransId="{8AF1A20E-A822-4618-A704-390673C57601}"/>
    <dgm:cxn modelId="{3905854D-A11B-44EC-8971-461766F0B91C}" type="presOf" srcId="{71DE96D3-BE53-467B-9878-9F1CBA5FAA33}" destId="{A2A2591F-B8F8-49DC-85B4-79BC42430AAD}" srcOrd="0" destOrd="0" presId="urn:microsoft.com/office/officeart/2011/layout/TabList"/>
    <dgm:cxn modelId="{F09BB285-71A9-4F5E-84D9-6A468EDEF519}" type="presOf" srcId="{7F46BBD9-1B65-4106-8625-5CCFD9134761}" destId="{45D4A8C2-6A93-405F-AEA5-8DC33B9BF736}" srcOrd="0" destOrd="0" presId="urn:microsoft.com/office/officeart/2011/layout/TabList"/>
    <dgm:cxn modelId="{911FD61D-A657-4496-8EBA-0271D6BD9261}" srcId="{82D31BE7-05D3-4E93-802B-274FFA96EA72}" destId="{33AEACC9-F94C-4484-9080-0C28426DAB28}" srcOrd="1" destOrd="0" parTransId="{A58D2CA8-86FF-4731-AD42-E8C4B0AE9D9D}" sibTransId="{2007588B-A049-4E53-9BAF-E1C7283D5750}"/>
    <dgm:cxn modelId="{03CB8E7F-B330-4FBE-A24C-3AFF1BDCD6A5}" type="presOf" srcId="{15EECF78-3B84-4C68-8F07-45BFA8156060}" destId="{59C227B1-26D9-494A-BEE9-A071AB0E2EFD}" srcOrd="0" destOrd="0" presId="urn:microsoft.com/office/officeart/2011/layout/TabList"/>
    <dgm:cxn modelId="{D7A73297-43D7-49F7-AB06-7DB6ADD3E319}" type="presOf" srcId="{9323F5A1-8A00-41DD-A3C2-B90A631E4FC2}" destId="{792FD840-7A86-48B4-A0D1-97B201B72734}" srcOrd="0" destOrd="0" presId="urn:microsoft.com/office/officeart/2011/layout/TabList"/>
    <dgm:cxn modelId="{59424ECE-504C-4E4F-8103-758FEC8AA111}" type="presOf" srcId="{33AEACC9-F94C-4484-9080-0C28426DAB28}" destId="{EAF0EAAF-D686-4AA9-A368-8162C79A0205}" srcOrd="0" destOrd="0" presId="urn:microsoft.com/office/officeart/2011/layout/TabList"/>
    <dgm:cxn modelId="{030CF168-D345-4389-9DC3-677171BDAA4A}" type="presOf" srcId="{82D31BE7-05D3-4E93-802B-274FFA96EA72}" destId="{71311640-DA23-43BD-B92E-6152B49D22F4}" srcOrd="0" destOrd="0" presId="urn:microsoft.com/office/officeart/2011/layout/TabList"/>
    <dgm:cxn modelId="{242B94BB-9BEB-4FE5-BD38-41473E87C9E2}" srcId="{69DC3261-5571-4054-A689-A5E0D26FAC68}" destId="{71DE96D3-BE53-467B-9878-9F1CBA5FAA33}" srcOrd="2" destOrd="0" parTransId="{C1745922-766C-4AE9-843F-6BA8CDC734F8}" sibTransId="{4E0C1CD2-3178-438A-8FBB-8DA1FA47179E}"/>
    <dgm:cxn modelId="{8ECA4AA7-D7E6-448D-AE04-96B8A23A572E}" srcId="{82D31BE7-05D3-4E93-802B-274FFA96EA72}" destId="{9323F5A1-8A00-41DD-A3C2-B90A631E4FC2}" srcOrd="0" destOrd="0" parTransId="{9018ABC8-EB15-4441-8A71-D652226EB623}" sibTransId="{DCBC2598-5245-448A-8C28-1E23B0D859B9}"/>
    <dgm:cxn modelId="{5A8E86A0-B020-431A-967D-8D8407703D40}" srcId="{43965588-C56C-4A28-823E-BA9FA6A03438}" destId="{7F46BBD9-1B65-4106-8625-5CCFD9134761}" srcOrd="1" destOrd="0" parTransId="{A1D6E7B3-F046-4F58-A6AA-58068069E408}" sibTransId="{AB94AAA5-F46A-4CE6-A75E-C1732CF162A8}"/>
    <dgm:cxn modelId="{B81884EC-DF29-4975-9873-F962FDF48FA9}" type="presParOf" srcId="{D04CD238-BC48-4B9C-B859-C13DF3178619}" destId="{FD793834-0128-4118-9C66-81C8DC773A51}" srcOrd="0" destOrd="0" presId="urn:microsoft.com/office/officeart/2011/layout/TabList"/>
    <dgm:cxn modelId="{DC2B330E-7F9C-4A4C-8A88-6D4825106ED0}" type="presParOf" srcId="{FD793834-0128-4118-9C66-81C8DC773A51}" destId="{792FD840-7A86-48B4-A0D1-97B201B72734}" srcOrd="0" destOrd="0" presId="urn:microsoft.com/office/officeart/2011/layout/TabList"/>
    <dgm:cxn modelId="{ECBCF236-AFB6-4913-831A-6D181ED9AAA3}" type="presParOf" srcId="{FD793834-0128-4118-9C66-81C8DC773A51}" destId="{71311640-DA23-43BD-B92E-6152B49D22F4}" srcOrd="1" destOrd="0" presId="urn:microsoft.com/office/officeart/2011/layout/TabList"/>
    <dgm:cxn modelId="{62037301-F529-44B8-B809-0A4CFDA92050}" type="presParOf" srcId="{FD793834-0128-4118-9C66-81C8DC773A51}" destId="{46CA2DB7-A147-49E3-9E71-F9597D312A35}" srcOrd="2" destOrd="0" presId="urn:microsoft.com/office/officeart/2011/layout/TabList"/>
    <dgm:cxn modelId="{139F9C9E-845A-42DF-8F56-C5A7C49275A3}" type="presParOf" srcId="{D04CD238-BC48-4B9C-B859-C13DF3178619}" destId="{EAF0EAAF-D686-4AA9-A368-8162C79A0205}" srcOrd="1" destOrd="0" presId="urn:microsoft.com/office/officeart/2011/layout/TabList"/>
    <dgm:cxn modelId="{3FECE5E6-AD2A-426C-A0CC-D08F0F03E2CC}" type="presParOf" srcId="{D04CD238-BC48-4B9C-B859-C13DF3178619}" destId="{6294F73D-925F-48BA-B353-758650EDA335}" srcOrd="2" destOrd="0" presId="urn:microsoft.com/office/officeart/2011/layout/TabList"/>
    <dgm:cxn modelId="{F62E0558-1219-458C-B5DB-E6FC74C3341F}" type="presParOf" srcId="{D04CD238-BC48-4B9C-B859-C13DF3178619}" destId="{239A1735-D199-4650-B9C9-829725E8F6C9}" srcOrd="3" destOrd="0" presId="urn:microsoft.com/office/officeart/2011/layout/TabList"/>
    <dgm:cxn modelId="{5945F63D-4271-4291-AE17-C8C9B3BA8A1A}" type="presParOf" srcId="{239A1735-D199-4650-B9C9-829725E8F6C9}" destId="{F697009C-3D56-4C2C-820E-174CDF20B748}" srcOrd="0" destOrd="0" presId="urn:microsoft.com/office/officeart/2011/layout/TabList"/>
    <dgm:cxn modelId="{41692D29-82DB-4BA8-BD69-92B36D804ADD}" type="presParOf" srcId="{239A1735-D199-4650-B9C9-829725E8F6C9}" destId="{73D4D44B-9B5E-4E9A-8D98-C8215464E551}" srcOrd="1" destOrd="0" presId="urn:microsoft.com/office/officeart/2011/layout/TabList"/>
    <dgm:cxn modelId="{CA5EFCBD-3EFF-40AF-95BB-C3B9CE558210}" type="presParOf" srcId="{239A1735-D199-4650-B9C9-829725E8F6C9}" destId="{341B1AAD-0AAB-4D7B-AB2C-941BA901B0E1}" srcOrd="2" destOrd="0" presId="urn:microsoft.com/office/officeart/2011/layout/TabList"/>
    <dgm:cxn modelId="{5BE6D098-EF1C-4A2B-9F6F-1D81BDAA5176}" type="presParOf" srcId="{D04CD238-BC48-4B9C-B859-C13DF3178619}" destId="{45D4A8C2-6A93-405F-AEA5-8DC33B9BF736}" srcOrd="4" destOrd="0" presId="urn:microsoft.com/office/officeart/2011/layout/TabList"/>
    <dgm:cxn modelId="{121C8788-CC82-419A-8538-59EEAC43516A}" type="presParOf" srcId="{D04CD238-BC48-4B9C-B859-C13DF3178619}" destId="{958DA3FB-4A39-451E-8C94-AFDA3FDAA206}" srcOrd="5" destOrd="0" presId="urn:microsoft.com/office/officeart/2011/layout/TabList"/>
    <dgm:cxn modelId="{9762B54D-B86D-4A8D-ACA0-321C6EFF978A}" type="presParOf" srcId="{D04CD238-BC48-4B9C-B859-C13DF3178619}" destId="{8463DD96-5F07-4A99-AD69-DEAAB8F257E4}" srcOrd="6" destOrd="0" presId="urn:microsoft.com/office/officeart/2011/layout/TabList"/>
    <dgm:cxn modelId="{6E00EE1A-75BA-4054-A44D-7752B5EBD57A}" type="presParOf" srcId="{8463DD96-5F07-4A99-AD69-DEAAB8F257E4}" destId="{59C227B1-26D9-494A-BEE9-A071AB0E2EFD}" srcOrd="0" destOrd="0" presId="urn:microsoft.com/office/officeart/2011/layout/TabList"/>
    <dgm:cxn modelId="{13CD32AA-A771-4A3C-AE37-785807A32140}" type="presParOf" srcId="{8463DD96-5F07-4A99-AD69-DEAAB8F257E4}" destId="{A2A2591F-B8F8-49DC-85B4-79BC42430AAD}" srcOrd="1" destOrd="0" presId="urn:microsoft.com/office/officeart/2011/layout/TabList"/>
    <dgm:cxn modelId="{713EC67E-CBF5-475C-AEB0-ADF08584E8D0}" type="presParOf" srcId="{8463DD96-5F07-4A99-AD69-DEAAB8F257E4}" destId="{519A59F0-D821-409A-A836-DACD3BFECB3B}" srcOrd="2" destOrd="0" presId="urn:microsoft.com/office/officeart/2011/layout/TabList"/>
    <dgm:cxn modelId="{DDEC01AB-940C-465F-AA38-BCBC24C001CB}" type="presParOf" srcId="{D04CD238-BC48-4B9C-B859-C13DF3178619}" destId="{7EDB1993-A0A9-4AB6-B8BC-C2DED3422243}" srcOrd="7" destOrd="0" presId="urn:microsoft.com/office/officeart/2011/layout/Tab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BF1813-1B92-494A-A813-C3B769A4B654}"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MY"/>
        </a:p>
      </dgm:t>
    </dgm:pt>
    <dgm:pt modelId="{803F0567-B0CF-44CE-A1E7-824463F0D914}">
      <dgm:prSet phldrT="[Text]"/>
      <dgm:spPr/>
      <dgm:t>
        <a:bodyPr/>
        <a:lstStyle/>
        <a:p>
          <a:r>
            <a:rPr lang="en-MY" b="1" dirty="0" smtClean="0">
              <a:latin typeface="Calibri" panose="020F0502020204030204" pitchFamily="34" charset="0"/>
            </a:rPr>
            <a:t>AMCAF</a:t>
          </a:r>
        </a:p>
      </dgm:t>
    </dgm:pt>
    <dgm:pt modelId="{CBDE1B0A-C71C-42AF-9552-46BBE57ED293}" type="parTrans" cxnId="{F05AA245-413E-49C9-B842-338918F27752}">
      <dgm:prSet/>
      <dgm:spPr/>
      <dgm:t>
        <a:bodyPr/>
        <a:lstStyle/>
        <a:p>
          <a:endParaRPr lang="en-MY"/>
        </a:p>
      </dgm:t>
    </dgm:pt>
    <dgm:pt modelId="{3E5218AD-5648-4386-A28C-85687BAE1C1E}" type="sibTrans" cxnId="{F05AA245-413E-49C9-B842-338918F27752}">
      <dgm:prSet/>
      <dgm:spPr/>
      <dgm:t>
        <a:bodyPr/>
        <a:lstStyle/>
        <a:p>
          <a:endParaRPr lang="en-MY"/>
        </a:p>
      </dgm:t>
    </dgm:pt>
    <dgm:pt modelId="{4047C63B-F9B9-4C04-AE5E-10F9A54829F4}">
      <dgm:prSet phldrT="[Text]"/>
      <dgm:spPr/>
      <dgm:t>
        <a:bodyPr/>
        <a:lstStyle/>
        <a:p>
          <a:r>
            <a:rPr lang="en-US" b="1" dirty="0" smtClean="0">
              <a:latin typeface="Calibri" panose="020F0502020204030204" pitchFamily="34" charset="0"/>
            </a:rPr>
            <a:t>MATA</a:t>
          </a:r>
          <a:endParaRPr lang="en-MY" b="1" dirty="0">
            <a:latin typeface="Calibri" panose="020F0502020204030204" pitchFamily="34" charset="0"/>
          </a:endParaRPr>
        </a:p>
      </dgm:t>
    </dgm:pt>
    <dgm:pt modelId="{7B43C298-36DF-4277-82DA-184525647F92}" type="parTrans" cxnId="{744F8A2D-61F8-4E72-ABFF-20808AEDA1D4}">
      <dgm:prSet/>
      <dgm:spPr/>
      <dgm:t>
        <a:bodyPr/>
        <a:lstStyle/>
        <a:p>
          <a:endParaRPr lang="en-MY"/>
        </a:p>
      </dgm:t>
    </dgm:pt>
    <dgm:pt modelId="{53DD4F10-A1C1-4679-95FC-3109A85BF1C4}" type="sibTrans" cxnId="{744F8A2D-61F8-4E72-ABFF-20808AEDA1D4}">
      <dgm:prSet/>
      <dgm:spPr/>
      <dgm:t>
        <a:bodyPr/>
        <a:lstStyle/>
        <a:p>
          <a:endParaRPr lang="en-MY"/>
        </a:p>
      </dgm:t>
    </dgm:pt>
    <dgm:pt modelId="{2ECA4F2C-0DF7-4EC1-ACBC-8DDEC3A6E466}">
      <dgm:prSet phldrT="[Text]"/>
      <dgm:spPr/>
      <dgm:t>
        <a:bodyPr/>
        <a:lstStyle/>
        <a:p>
          <a:r>
            <a:rPr lang="en-US" b="1" dirty="0" smtClean="0">
              <a:latin typeface="Calibri" panose="020F0502020204030204" pitchFamily="34" charset="0"/>
            </a:rPr>
            <a:t>MNCs</a:t>
          </a:r>
          <a:endParaRPr lang="en-MY" b="1" dirty="0">
            <a:latin typeface="Calibri" panose="020F0502020204030204" pitchFamily="34" charset="0"/>
          </a:endParaRPr>
        </a:p>
      </dgm:t>
    </dgm:pt>
    <dgm:pt modelId="{17CD0AF2-FB5E-4830-8857-7E21FAEAE2E1}" type="parTrans" cxnId="{BA70F807-08BB-4C2F-9CF6-AB2F21978E8C}">
      <dgm:prSet/>
      <dgm:spPr/>
      <dgm:t>
        <a:bodyPr/>
        <a:lstStyle/>
        <a:p>
          <a:endParaRPr lang="en-MY"/>
        </a:p>
      </dgm:t>
    </dgm:pt>
    <dgm:pt modelId="{DD3F84E5-C818-4E70-A9DC-7DCABE5F5154}" type="sibTrans" cxnId="{BA70F807-08BB-4C2F-9CF6-AB2F21978E8C}">
      <dgm:prSet/>
      <dgm:spPr/>
      <dgm:t>
        <a:bodyPr/>
        <a:lstStyle/>
        <a:p>
          <a:endParaRPr lang="en-MY"/>
        </a:p>
      </dgm:t>
    </dgm:pt>
    <dgm:pt modelId="{7CE9A8FE-5D54-40E9-9141-95A850A7D5E3}">
      <dgm:prSet/>
      <dgm:spPr/>
      <dgm:t>
        <a:bodyPr/>
        <a:lstStyle/>
        <a:p>
          <a:r>
            <a:rPr lang="en-MY" b="1" dirty="0" smtClean="0">
              <a:latin typeface="Calibri" panose="020F0502020204030204" pitchFamily="34" charset="0"/>
            </a:rPr>
            <a:t>MAFA</a:t>
          </a:r>
          <a:endParaRPr lang="en-MY" b="1" dirty="0">
            <a:latin typeface="Calibri" panose="020F0502020204030204" pitchFamily="34" charset="0"/>
          </a:endParaRPr>
        </a:p>
      </dgm:t>
    </dgm:pt>
    <dgm:pt modelId="{6FA079FE-F5E8-428E-89D8-6EC19E684446}" type="parTrans" cxnId="{0D1608EF-F410-48FD-AC54-70A569DBDE4C}">
      <dgm:prSet/>
      <dgm:spPr/>
      <dgm:t>
        <a:bodyPr/>
        <a:lstStyle/>
        <a:p>
          <a:endParaRPr lang="en-MY"/>
        </a:p>
      </dgm:t>
    </dgm:pt>
    <dgm:pt modelId="{359D00D4-A2D2-405D-8570-7E6F5467EFBD}" type="sibTrans" cxnId="{0D1608EF-F410-48FD-AC54-70A569DBDE4C}">
      <dgm:prSet/>
      <dgm:spPr/>
      <dgm:t>
        <a:bodyPr/>
        <a:lstStyle/>
        <a:p>
          <a:endParaRPr lang="en-MY"/>
        </a:p>
      </dgm:t>
    </dgm:pt>
    <dgm:pt modelId="{A19AA5E2-CBB7-4D6D-9F9B-7D51D5BA24C5}">
      <dgm:prSet/>
      <dgm:spPr/>
      <dgm:t>
        <a:bodyPr/>
        <a:lstStyle/>
        <a:p>
          <a:r>
            <a:rPr lang="en-US" b="1" dirty="0" smtClean="0">
              <a:latin typeface="Calibri" panose="020F0502020204030204" pitchFamily="34" charset="0"/>
            </a:rPr>
            <a:t>Dealers</a:t>
          </a:r>
          <a:endParaRPr lang="en-MY" b="1" dirty="0">
            <a:latin typeface="Calibri" panose="020F0502020204030204" pitchFamily="34" charset="0"/>
          </a:endParaRPr>
        </a:p>
      </dgm:t>
    </dgm:pt>
    <dgm:pt modelId="{10DA0A61-620A-44B9-A69B-F5140599BA67}" type="parTrans" cxnId="{66DA9487-9458-4523-837F-35913EE0656B}">
      <dgm:prSet/>
      <dgm:spPr/>
      <dgm:t>
        <a:bodyPr/>
        <a:lstStyle/>
        <a:p>
          <a:endParaRPr lang="en-MY"/>
        </a:p>
      </dgm:t>
    </dgm:pt>
    <dgm:pt modelId="{951B6704-821E-4D0D-80F4-10A02220E0A9}" type="sibTrans" cxnId="{66DA9487-9458-4523-837F-35913EE0656B}">
      <dgm:prSet/>
      <dgm:spPr/>
      <dgm:t>
        <a:bodyPr/>
        <a:lstStyle/>
        <a:p>
          <a:endParaRPr lang="en-MY"/>
        </a:p>
      </dgm:t>
    </dgm:pt>
    <dgm:pt modelId="{98CDAF70-02A2-402A-B066-050503B272FB}">
      <dgm:prSet/>
      <dgm:spPr/>
      <dgm:t>
        <a:bodyPr/>
        <a:lstStyle/>
        <a:p>
          <a:r>
            <a:rPr lang="en-MY" b="1" dirty="0" smtClean="0">
              <a:latin typeface="Calibri" panose="020F0502020204030204" pitchFamily="34" charset="0"/>
            </a:rPr>
            <a:t>Financial Institutions</a:t>
          </a:r>
          <a:endParaRPr lang="en-MY" b="1" dirty="0">
            <a:latin typeface="Calibri" panose="020F0502020204030204" pitchFamily="34" charset="0"/>
          </a:endParaRPr>
        </a:p>
      </dgm:t>
    </dgm:pt>
    <dgm:pt modelId="{DCEA2C25-0953-48EB-9967-62D4D1212B05}" type="parTrans" cxnId="{3196F7C9-E474-4F16-97D2-2585344F87FF}">
      <dgm:prSet/>
      <dgm:spPr/>
      <dgm:t>
        <a:bodyPr/>
        <a:lstStyle/>
        <a:p>
          <a:endParaRPr lang="en-MY"/>
        </a:p>
      </dgm:t>
    </dgm:pt>
    <dgm:pt modelId="{05D110DD-30E0-4F00-B183-0EB4DC568309}" type="sibTrans" cxnId="{3196F7C9-E474-4F16-97D2-2585344F87FF}">
      <dgm:prSet/>
      <dgm:spPr/>
      <dgm:t>
        <a:bodyPr/>
        <a:lstStyle/>
        <a:p>
          <a:endParaRPr lang="en-MY"/>
        </a:p>
      </dgm:t>
    </dgm:pt>
    <dgm:pt modelId="{6C6963BA-0BB8-4B58-B405-BD23E587B929}">
      <dgm:prSet/>
      <dgm:spPr/>
      <dgm:t>
        <a:bodyPr/>
        <a:lstStyle/>
        <a:p>
          <a:endParaRPr lang="en-MY" dirty="0"/>
        </a:p>
      </dgm:t>
    </dgm:pt>
    <dgm:pt modelId="{6AF2013A-4ED8-4564-AAA0-805571ADB626}" type="parTrans" cxnId="{AC14C78E-4260-4942-8483-8180D6EF4217}">
      <dgm:prSet/>
      <dgm:spPr/>
      <dgm:t>
        <a:bodyPr/>
        <a:lstStyle/>
        <a:p>
          <a:endParaRPr lang="en-MY"/>
        </a:p>
      </dgm:t>
    </dgm:pt>
    <dgm:pt modelId="{8D4102D0-EC8D-405F-808F-4A7839D20F13}" type="sibTrans" cxnId="{AC14C78E-4260-4942-8483-8180D6EF4217}">
      <dgm:prSet/>
      <dgm:spPr/>
      <dgm:t>
        <a:bodyPr/>
        <a:lstStyle/>
        <a:p>
          <a:endParaRPr lang="en-MY"/>
        </a:p>
      </dgm:t>
    </dgm:pt>
    <dgm:pt modelId="{84A3DF58-5917-49F5-A12F-52E33779863A}">
      <dgm:prSet/>
      <dgm:spPr/>
      <dgm:t>
        <a:bodyPr/>
        <a:lstStyle/>
        <a:p>
          <a:endParaRPr lang="en-MY"/>
        </a:p>
      </dgm:t>
    </dgm:pt>
    <dgm:pt modelId="{EDC9262C-3FE0-4F6F-B7A7-ED525CD97FB9}" type="parTrans" cxnId="{F70B413D-DC7A-4C8B-B960-57A056981FA5}">
      <dgm:prSet/>
      <dgm:spPr/>
      <dgm:t>
        <a:bodyPr/>
        <a:lstStyle/>
        <a:p>
          <a:endParaRPr lang="en-MY"/>
        </a:p>
      </dgm:t>
    </dgm:pt>
    <dgm:pt modelId="{C70B6CC8-B058-4D47-A9C6-BC6A8439BD89}" type="sibTrans" cxnId="{F70B413D-DC7A-4C8B-B960-57A056981FA5}">
      <dgm:prSet/>
      <dgm:spPr/>
      <dgm:t>
        <a:bodyPr/>
        <a:lstStyle/>
        <a:p>
          <a:endParaRPr lang="en-MY"/>
        </a:p>
      </dgm:t>
    </dgm:pt>
    <dgm:pt modelId="{7DCB2C65-7F3B-46A1-B3E3-864EE0619E47}">
      <dgm:prSet/>
      <dgm:spPr/>
      <dgm:t>
        <a:bodyPr/>
        <a:lstStyle/>
        <a:p>
          <a:endParaRPr lang="en-MY"/>
        </a:p>
      </dgm:t>
    </dgm:pt>
    <dgm:pt modelId="{6948E6CD-572C-432A-BF31-354CD310EB55}" type="parTrans" cxnId="{3E8680D5-0509-4A6F-A0EB-F6A797689ADF}">
      <dgm:prSet/>
      <dgm:spPr/>
      <dgm:t>
        <a:bodyPr/>
        <a:lstStyle/>
        <a:p>
          <a:endParaRPr lang="en-MY"/>
        </a:p>
      </dgm:t>
    </dgm:pt>
    <dgm:pt modelId="{6F38091E-7FDB-458A-B68E-7FA7915B0F54}" type="sibTrans" cxnId="{3E8680D5-0509-4A6F-A0EB-F6A797689ADF}">
      <dgm:prSet/>
      <dgm:spPr/>
      <dgm:t>
        <a:bodyPr/>
        <a:lstStyle/>
        <a:p>
          <a:endParaRPr lang="en-MY"/>
        </a:p>
      </dgm:t>
    </dgm:pt>
    <dgm:pt modelId="{380FEADD-86ED-4DA9-A9E9-D781D1932BDD}">
      <dgm:prSet/>
      <dgm:spPr/>
      <dgm:t>
        <a:bodyPr/>
        <a:lstStyle/>
        <a:p>
          <a:r>
            <a:rPr lang="en-US" b="1" dirty="0" smtClean="0">
              <a:latin typeface="Calibri" panose="020F0502020204030204" pitchFamily="34" charset="0"/>
            </a:rPr>
            <a:t>Business Partners</a:t>
          </a:r>
          <a:endParaRPr lang="en-MY" b="1" dirty="0">
            <a:latin typeface="Calibri" panose="020F0502020204030204" pitchFamily="34" charset="0"/>
          </a:endParaRPr>
        </a:p>
      </dgm:t>
    </dgm:pt>
    <dgm:pt modelId="{F31A8902-FF29-4CD4-AC6C-EBC24611DB42}" type="parTrans" cxnId="{94460582-BF53-418C-B4CA-3809C64F4F35}">
      <dgm:prSet/>
      <dgm:spPr/>
      <dgm:t>
        <a:bodyPr/>
        <a:lstStyle/>
        <a:p>
          <a:endParaRPr lang="en-MY"/>
        </a:p>
      </dgm:t>
    </dgm:pt>
    <dgm:pt modelId="{B8631AF2-EC00-4995-9639-4C0C156ABAD9}" type="sibTrans" cxnId="{94460582-BF53-418C-B4CA-3809C64F4F35}">
      <dgm:prSet/>
      <dgm:spPr/>
      <dgm:t>
        <a:bodyPr/>
        <a:lstStyle/>
        <a:p>
          <a:endParaRPr lang="en-MY"/>
        </a:p>
      </dgm:t>
    </dgm:pt>
    <dgm:pt modelId="{E86AAE60-80B2-4B06-8186-0928C36CD372}">
      <dgm:prSet/>
      <dgm:spPr/>
      <dgm:t>
        <a:bodyPr/>
        <a:lstStyle/>
        <a:p>
          <a:endParaRPr lang="en-MY"/>
        </a:p>
      </dgm:t>
    </dgm:pt>
    <dgm:pt modelId="{2F346DD0-7EE4-4003-A89C-4FA67BAC7514}" type="parTrans" cxnId="{C0ACC828-C85F-412C-99E2-451F295BFF69}">
      <dgm:prSet/>
      <dgm:spPr/>
      <dgm:t>
        <a:bodyPr/>
        <a:lstStyle/>
        <a:p>
          <a:endParaRPr lang="en-MY"/>
        </a:p>
      </dgm:t>
    </dgm:pt>
    <dgm:pt modelId="{F1DE8EB9-7EB5-4D74-8E2B-3E148F711086}" type="sibTrans" cxnId="{C0ACC828-C85F-412C-99E2-451F295BFF69}">
      <dgm:prSet/>
      <dgm:spPr/>
      <dgm:t>
        <a:bodyPr/>
        <a:lstStyle/>
        <a:p>
          <a:endParaRPr lang="en-MY"/>
        </a:p>
      </dgm:t>
    </dgm:pt>
    <dgm:pt modelId="{2A36C81F-5EB6-4CA1-8511-316265C4C726}">
      <dgm:prSet/>
      <dgm:spPr/>
      <dgm:t>
        <a:bodyPr/>
        <a:lstStyle/>
        <a:p>
          <a:endParaRPr lang="en-MY"/>
        </a:p>
      </dgm:t>
    </dgm:pt>
    <dgm:pt modelId="{9FDF6204-D1E5-4471-BD53-7E6DFE3B3D1E}" type="parTrans" cxnId="{D88F0FB2-4EA7-462F-88BE-DD0D2A228AB0}">
      <dgm:prSet/>
      <dgm:spPr/>
      <dgm:t>
        <a:bodyPr/>
        <a:lstStyle/>
        <a:p>
          <a:endParaRPr lang="en-MY"/>
        </a:p>
      </dgm:t>
    </dgm:pt>
    <dgm:pt modelId="{E3780F57-C687-4C48-9814-9204D8E75C03}" type="sibTrans" cxnId="{D88F0FB2-4EA7-462F-88BE-DD0D2A228AB0}">
      <dgm:prSet/>
      <dgm:spPr/>
      <dgm:t>
        <a:bodyPr/>
        <a:lstStyle/>
        <a:p>
          <a:endParaRPr lang="en-MY"/>
        </a:p>
      </dgm:t>
    </dgm:pt>
    <dgm:pt modelId="{221AD9AD-2A5F-414D-B2CA-44E84565D146}">
      <dgm:prSet/>
      <dgm:spPr/>
      <dgm:t>
        <a:bodyPr/>
        <a:lstStyle/>
        <a:p>
          <a:endParaRPr lang="en-MY" dirty="0"/>
        </a:p>
      </dgm:t>
    </dgm:pt>
    <dgm:pt modelId="{3A35FD32-AD23-4EB0-BD81-2EDAF000A443}" type="parTrans" cxnId="{2166BCFD-BF0E-4351-8E9B-E626AE15AC63}">
      <dgm:prSet/>
      <dgm:spPr/>
      <dgm:t>
        <a:bodyPr/>
        <a:lstStyle/>
        <a:p>
          <a:endParaRPr lang="en-MY"/>
        </a:p>
      </dgm:t>
    </dgm:pt>
    <dgm:pt modelId="{332EEB08-F75A-4C4A-8BCC-C18132A150A2}" type="sibTrans" cxnId="{2166BCFD-BF0E-4351-8E9B-E626AE15AC63}">
      <dgm:prSet/>
      <dgm:spPr/>
      <dgm:t>
        <a:bodyPr/>
        <a:lstStyle/>
        <a:p>
          <a:endParaRPr lang="en-MY"/>
        </a:p>
      </dgm:t>
    </dgm:pt>
    <dgm:pt modelId="{D9F6C0D2-C520-46B0-96CF-36E70331342E}" type="pres">
      <dgm:prSet presAssocID="{36BF1813-1B92-494A-A813-C3B769A4B654}" presName="compositeShape" presStyleCnt="0">
        <dgm:presLayoutVars>
          <dgm:chMax val="7"/>
          <dgm:dir/>
          <dgm:resizeHandles val="exact"/>
        </dgm:presLayoutVars>
      </dgm:prSet>
      <dgm:spPr/>
      <dgm:t>
        <a:bodyPr/>
        <a:lstStyle/>
        <a:p>
          <a:endParaRPr lang="en-MY"/>
        </a:p>
      </dgm:t>
    </dgm:pt>
    <dgm:pt modelId="{E8FB04D8-59BA-4829-BFF8-64C7495B09BF}" type="pres">
      <dgm:prSet presAssocID="{803F0567-B0CF-44CE-A1E7-824463F0D914}" presName="circ1" presStyleLbl="vennNode1" presStyleIdx="0" presStyleCnt="7"/>
      <dgm:spPr/>
    </dgm:pt>
    <dgm:pt modelId="{933E0E59-0FC9-4E0B-8606-0ABA662AB9DF}" type="pres">
      <dgm:prSet presAssocID="{803F0567-B0CF-44CE-A1E7-824463F0D914}" presName="circ1Tx" presStyleLbl="revTx" presStyleIdx="0" presStyleCnt="0">
        <dgm:presLayoutVars>
          <dgm:chMax val="0"/>
          <dgm:chPref val="0"/>
          <dgm:bulletEnabled val="1"/>
        </dgm:presLayoutVars>
      </dgm:prSet>
      <dgm:spPr/>
      <dgm:t>
        <a:bodyPr/>
        <a:lstStyle/>
        <a:p>
          <a:endParaRPr lang="en-MY"/>
        </a:p>
      </dgm:t>
    </dgm:pt>
    <dgm:pt modelId="{8A7DEE8F-2110-4547-8279-DFFA673C0335}" type="pres">
      <dgm:prSet presAssocID="{7CE9A8FE-5D54-40E9-9141-95A850A7D5E3}" presName="circ2" presStyleLbl="vennNode1" presStyleIdx="1" presStyleCnt="7"/>
      <dgm:spPr/>
    </dgm:pt>
    <dgm:pt modelId="{95BDBFE3-C0E7-44AF-B71A-A2F51344293F}" type="pres">
      <dgm:prSet presAssocID="{7CE9A8FE-5D54-40E9-9141-95A850A7D5E3}" presName="circ2Tx" presStyleLbl="revTx" presStyleIdx="0" presStyleCnt="0">
        <dgm:presLayoutVars>
          <dgm:chMax val="0"/>
          <dgm:chPref val="0"/>
          <dgm:bulletEnabled val="1"/>
        </dgm:presLayoutVars>
      </dgm:prSet>
      <dgm:spPr/>
      <dgm:t>
        <a:bodyPr/>
        <a:lstStyle/>
        <a:p>
          <a:endParaRPr lang="en-MY"/>
        </a:p>
      </dgm:t>
    </dgm:pt>
    <dgm:pt modelId="{D0465243-989C-484A-A73B-C69DAB7DC993}" type="pres">
      <dgm:prSet presAssocID="{A19AA5E2-CBB7-4D6D-9F9B-7D51D5BA24C5}" presName="circ3" presStyleLbl="vennNode1" presStyleIdx="2" presStyleCnt="7"/>
      <dgm:spPr/>
    </dgm:pt>
    <dgm:pt modelId="{EF334B67-0E90-463B-99B8-219FB8F3294D}" type="pres">
      <dgm:prSet presAssocID="{A19AA5E2-CBB7-4D6D-9F9B-7D51D5BA24C5}" presName="circ3Tx" presStyleLbl="revTx" presStyleIdx="0" presStyleCnt="0">
        <dgm:presLayoutVars>
          <dgm:chMax val="0"/>
          <dgm:chPref val="0"/>
          <dgm:bulletEnabled val="1"/>
        </dgm:presLayoutVars>
      </dgm:prSet>
      <dgm:spPr/>
      <dgm:t>
        <a:bodyPr/>
        <a:lstStyle/>
        <a:p>
          <a:endParaRPr lang="en-MY"/>
        </a:p>
      </dgm:t>
    </dgm:pt>
    <dgm:pt modelId="{465BDE11-406C-4E29-8B5F-B1E745D50A64}" type="pres">
      <dgm:prSet presAssocID="{4047C63B-F9B9-4C04-AE5E-10F9A54829F4}" presName="circ4" presStyleLbl="vennNode1" presStyleIdx="3" presStyleCnt="7"/>
      <dgm:spPr/>
    </dgm:pt>
    <dgm:pt modelId="{546901C0-E8B6-48A7-9A00-776157D6A372}" type="pres">
      <dgm:prSet presAssocID="{4047C63B-F9B9-4C04-AE5E-10F9A54829F4}" presName="circ4Tx" presStyleLbl="revTx" presStyleIdx="0" presStyleCnt="0">
        <dgm:presLayoutVars>
          <dgm:chMax val="0"/>
          <dgm:chPref val="0"/>
          <dgm:bulletEnabled val="1"/>
        </dgm:presLayoutVars>
      </dgm:prSet>
      <dgm:spPr/>
      <dgm:t>
        <a:bodyPr/>
        <a:lstStyle/>
        <a:p>
          <a:endParaRPr lang="en-MY"/>
        </a:p>
      </dgm:t>
    </dgm:pt>
    <dgm:pt modelId="{80E05644-66CE-45AB-898D-3FB7C7374744}" type="pres">
      <dgm:prSet presAssocID="{380FEADD-86ED-4DA9-A9E9-D781D1932BDD}" presName="circ5" presStyleLbl="vennNode1" presStyleIdx="4" presStyleCnt="7"/>
      <dgm:spPr/>
    </dgm:pt>
    <dgm:pt modelId="{CE99CB38-5438-4A31-B8E8-27718BC46556}" type="pres">
      <dgm:prSet presAssocID="{380FEADD-86ED-4DA9-A9E9-D781D1932BDD}" presName="circ5Tx" presStyleLbl="revTx" presStyleIdx="0" presStyleCnt="0">
        <dgm:presLayoutVars>
          <dgm:chMax val="0"/>
          <dgm:chPref val="0"/>
          <dgm:bulletEnabled val="1"/>
        </dgm:presLayoutVars>
      </dgm:prSet>
      <dgm:spPr/>
      <dgm:t>
        <a:bodyPr/>
        <a:lstStyle/>
        <a:p>
          <a:endParaRPr lang="en-MY"/>
        </a:p>
      </dgm:t>
    </dgm:pt>
    <dgm:pt modelId="{E39ED079-E2FD-40B2-85EC-F2DCDE5D4485}" type="pres">
      <dgm:prSet presAssocID="{2ECA4F2C-0DF7-4EC1-ACBC-8DDEC3A6E466}" presName="circ6" presStyleLbl="vennNode1" presStyleIdx="5" presStyleCnt="7"/>
      <dgm:spPr/>
    </dgm:pt>
    <dgm:pt modelId="{2822131F-CAB5-4EA4-AA05-B972F8137BF1}" type="pres">
      <dgm:prSet presAssocID="{2ECA4F2C-0DF7-4EC1-ACBC-8DDEC3A6E466}" presName="circ6Tx" presStyleLbl="revTx" presStyleIdx="0" presStyleCnt="0">
        <dgm:presLayoutVars>
          <dgm:chMax val="0"/>
          <dgm:chPref val="0"/>
          <dgm:bulletEnabled val="1"/>
        </dgm:presLayoutVars>
      </dgm:prSet>
      <dgm:spPr/>
      <dgm:t>
        <a:bodyPr/>
        <a:lstStyle/>
        <a:p>
          <a:endParaRPr lang="en-MY"/>
        </a:p>
      </dgm:t>
    </dgm:pt>
    <dgm:pt modelId="{87BA607E-1A1B-4FCE-B023-FF5EE0FE7DAC}" type="pres">
      <dgm:prSet presAssocID="{98CDAF70-02A2-402A-B066-050503B272FB}" presName="circ7" presStyleLbl="vennNode1" presStyleIdx="6" presStyleCnt="7"/>
      <dgm:spPr/>
    </dgm:pt>
    <dgm:pt modelId="{97FEF3E1-AE23-4D9E-B0AB-10467461DB67}" type="pres">
      <dgm:prSet presAssocID="{98CDAF70-02A2-402A-B066-050503B272FB}" presName="circ7Tx" presStyleLbl="revTx" presStyleIdx="0" presStyleCnt="0">
        <dgm:presLayoutVars>
          <dgm:chMax val="0"/>
          <dgm:chPref val="0"/>
          <dgm:bulletEnabled val="1"/>
        </dgm:presLayoutVars>
      </dgm:prSet>
      <dgm:spPr/>
      <dgm:t>
        <a:bodyPr/>
        <a:lstStyle/>
        <a:p>
          <a:endParaRPr lang="en-MY"/>
        </a:p>
      </dgm:t>
    </dgm:pt>
  </dgm:ptLst>
  <dgm:cxnLst>
    <dgm:cxn modelId="{3196F7C9-E474-4F16-97D2-2585344F87FF}" srcId="{36BF1813-1B92-494A-A813-C3B769A4B654}" destId="{98CDAF70-02A2-402A-B066-050503B272FB}" srcOrd="6" destOrd="0" parTransId="{DCEA2C25-0953-48EB-9967-62D4D1212B05}" sibTransId="{05D110DD-30E0-4F00-B183-0EB4DC568309}"/>
    <dgm:cxn modelId="{B919634D-1133-4A12-87AE-FFFB614C0C79}" type="presOf" srcId="{4047C63B-F9B9-4C04-AE5E-10F9A54829F4}" destId="{546901C0-E8B6-48A7-9A00-776157D6A372}" srcOrd="0" destOrd="0" presId="urn:microsoft.com/office/officeart/2005/8/layout/venn1"/>
    <dgm:cxn modelId="{F9E1149B-3C10-459B-A8A5-08A2629B03C8}" type="presOf" srcId="{803F0567-B0CF-44CE-A1E7-824463F0D914}" destId="{933E0E59-0FC9-4E0B-8606-0ABA662AB9DF}" srcOrd="0" destOrd="0" presId="urn:microsoft.com/office/officeart/2005/8/layout/venn1"/>
    <dgm:cxn modelId="{BC4B0E80-105E-4CCD-A931-0ABCE979BED7}" type="presOf" srcId="{A19AA5E2-CBB7-4D6D-9F9B-7D51D5BA24C5}" destId="{EF334B67-0E90-463B-99B8-219FB8F3294D}" srcOrd="0" destOrd="0" presId="urn:microsoft.com/office/officeart/2005/8/layout/venn1"/>
    <dgm:cxn modelId="{744F8A2D-61F8-4E72-ABFF-20808AEDA1D4}" srcId="{36BF1813-1B92-494A-A813-C3B769A4B654}" destId="{4047C63B-F9B9-4C04-AE5E-10F9A54829F4}" srcOrd="3" destOrd="0" parTransId="{7B43C298-36DF-4277-82DA-184525647F92}" sibTransId="{53DD4F10-A1C1-4679-95FC-3109A85BF1C4}"/>
    <dgm:cxn modelId="{9CE875B9-F66D-4866-88E0-FB20D1BCE6D9}" type="presOf" srcId="{380FEADD-86ED-4DA9-A9E9-D781D1932BDD}" destId="{CE99CB38-5438-4A31-B8E8-27718BC46556}" srcOrd="0" destOrd="0" presId="urn:microsoft.com/office/officeart/2005/8/layout/venn1"/>
    <dgm:cxn modelId="{BA70F807-08BB-4C2F-9CF6-AB2F21978E8C}" srcId="{36BF1813-1B92-494A-A813-C3B769A4B654}" destId="{2ECA4F2C-0DF7-4EC1-ACBC-8DDEC3A6E466}" srcOrd="5" destOrd="0" parTransId="{17CD0AF2-FB5E-4830-8857-7E21FAEAE2E1}" sibTransId="{DD3F84E5-C818-4E70-A9DC-7DCABE5F5154}"/>
    <dgm:cxn modelId="{F70B413D-DC7A-4C8B-B960-57A056981FA5}" srcId="{36BF1813-1B92-494A-A813-C3B769A4B654}" destId="{84A3DF58-5917-49F5-A12F-52E33779863A}" srcOrd="9" destOrd="0" parTransId="{EDC9262C-3FE0-4F6F-B7A7-ED525CD97FB9}" sibTransId="{C70B6CC8-B058-4D47-A9C6-BC6A8439BD89}"/>
    <dgm:cxn modelId="{2166BCFD-BF0E-4351-8E9B-E626AE15AC63}" srcId="{36BF1813-1B92-494A-A813-C3B769A4B654}" destId="{221AD9AD-2A5F-414D-B2CA-44E84565D146}" srcOrd="7" destOrd="0" parTransId="{3A35FD32-AD23-4EB0-BD81-2EDAF000A443}" sibTransId="{332EEB08-F75A-4C4A-8BCC-C18132A150A2}"/>
    <dgm:cxn modelId="{4B5716BE-F793-4730-AA20-859C27BF2CC6}" type="presOf" srcId="{2ECA4F2C-0DF7-4EC1-ACBC-8DDEC3A6E466}" destId="{2822131F-CAB5-4EA4-AA05-B972F8137BF1}" srcOrd="0" destOrd="0" presId="urn:microsoft.com/office/officeart/2005/8/layout/venn1"/>
    <dgm:cxn modelId="{66DA9487-9458-4523-837F-35913EE0656B}" srcId="{36BF1813-1B92-494A-A813-C3B769A4B654}" destId="{A19AA5E2-CBB7-4D6D-9F9B-7D51D5BA24C5}" srcOrd="2" destOrd="0" parTransId="{10DA0A61-620A-44B9-A69B-F5140599BA67}" sibTransId="{951B6704-821E-4D0D-80F4-10A02220E0A9}"/>
    <dgm:cxn modelId="{D88F0FB2-4EA7-462F-88BE-DD0D2A228AB0}" srcId="{36BF1813-1B92-494A-A813-C3B769A4B654}" destId="{2A36C81F-5EB6-4CA1-8511-316265C4C726}" srcOrd="12" destOrd="0" parTransId="{9FDF6204-D1E5-4471-BD53-7E6DFE3B3D1E}" sibTransId="{E3780F57-C687-4C48-9814-9204D8E75C03}"/>
    <dgm:cxn modelId="{1499C663-BF7E-463C-BBC9-59DA3AB17919}" type="presOf" srcId="{36BF1813-1B92-494A-A813-C3B769A4B654}" destId="{D9F6C0D2-C520-46B0-96CF-36E70331342E}" srcOrd="0" destOrd="0" presId="urn:microsoft.com/office/officeart/2005/8/layout/venn1"/>
    <dgm:cxn modelId="{C302CF0F-6BE4-4359-836F-1F54293FE34F}" type="presOf" srcId="{98CDAF70-02A2-402A-B066-050503B272FB}" destId="{97FEF3E1-AE23-4D9E-B0AB-10467461DB67}" srcOrd="0" destOrd="0" presId="urn:microsoft.com/office/officeart/2005/8/layout/venn1"/>
    <dgm:cxn modelId="{B70D9C77-6683-4C67-BC1F-AEEFC5F43B7B}" type="presOf" srcId="{7CE9A8FE-5D54-40E9-9141-95A850A7D5E3}" destId="{95BDBFE3-C0E7-44AF-B71A-A2F51344293F}" srcOrd="0" destOrd="0" presId="urn:microsoft.com/office/officeart/2005/8/layout/venn1"/>
    <dgm:cxn modelId="{94460582-BF53-418C-B4CA-3809C64F4F35}" srcId="{36BF1813-1B92-494A-A813-C3B769A4B654}" destId="{380FEADD-86ED-4DA9-A9E9-D781D1932BDD}" srcOrd="4" destOrd="0" parTransId="{F31A8902-FF29-4CD4-AC6C-EBC24611DB42}" sibTransId="{B8631AF2-EC00-4995-9639-4C0C156ABAD9}"/>
    <dgm:cxn modelId="{F05AA245-413E-49C9-B842-338918F27752}" srcId="{36BF1813-1B92-494A-A813-C3B769A4B654}" destId="{803F0567-B0CF-44CE-A1E7-824463F0D914}" srcOrd="0" destOrd="0" parTransId="{CBDE1B0A-C71C-42AF-9552-46BBE57ED293}" sibTransId="{3E5218AD-5648-4386-A28C-85687BAE1C1E}"/>
    <dgm:cxn modelId="{0D1608EF-F410-48FD-AC54-70A569DBDE4C}" srcId="{36BF1813-1B92-494A-A813-C3B769A4B654}" destId="{7CE9A8FE-5D54-40E9-9141-95A850A7D5E3}" srcOrd="1" destOrd="0" parTransId="{6FA079FE-F5E8-428E-89D8-6EC19E684446}" sibTransId="{359D00D4-A2D2-405D-8570-7E6F5467EFBD}"/>
    <dgm:cxn modelId="{AC14C78E-4260-4942-8483-8180D6EF4217}" srcId="{36BF1813-1B92-494A-A813-C3B769A4B654}" destId="{6C6963BA-0BB8-4B58-B405-BD23E587B929}" srcOrd="8" destOrd="0" parTransId="{6AF2013A-4ED8-4564-AAA0-805571ADB626}" sibTransId="{8D4102D0-EC8D-405F-808F-4A7839D20F13}"/>
    <dgm:cxn modelId="{C0ACC828-C85F-412C-99E2-451F295BFF69}" srcId="{36BF1813-1B92-494A-A813-C3B769A4B654}" destId="{E86AAE60-80B2-4B06-8186-0928C36CD372}" srcOrd="11" destOrd="0" parTransId="{2F346DD0-7EE4-4003-A89C-4FA67BAC7514}" sibTransId="{F1DE8EB9-7EB5-4D74-8E2B-3E148F711086}"/>
    <dgm:cxn modelId="{3E8680D5-0509-4A6F-A0EB-F6A797689ADF}" srcId="{36BF1813-1B92-494A-A813-C3B769A4B654}" destId="{7DCB2C65-7F3B-46A1-B3E3-864EE0619E47}" srcOrd="10" destOrd="0" parTransId="{6948E6CD-572C-432A-BF31-354CD310EB55}" sibTransId="{6F38091E-7FDB-458A-B68E-7FA7915B0F54}"/>
    <dgm:cxn modelId="{504322C0-688F-4C82-B977-F59EA59ED759}" type="presParOf" srcId="{D9F6C0D2-C520-46B0-96CF-36E70331342E}" destId="{E8FB04D8-59BA-4829-BFF8-64C7495B09BF}" srcOrd="0" destOrd="0" presId="urn:microsoft.com/office/officeart/2005/8/layout/venn1"/>
    <dgm:cxn modelId="{D16DC26B-EF81-41B2-B01B-E45783207389}" type="presParOf" srcId="{D9F6C0D2-C520-46B0-96CF-36E70331342E}" destId="{933E0E59-0FC9-4E0B-8606-0ABA662AB9DF}" srcOrd="1" destOrd="0" presId="urn:microsoft.com/office/officeart/2005/8/layout/venn1"/>
    <dgm:cxn modelId="{DEAB22AF-77C8-4763-9B2A-8B92022CF064}" type="presParOf" srcId="{D9F6C0D2-C520-46B0-96CF-36E70331342E}" destId="{8A7DEE8F-2110-4547-8279-DFFA673C0335}" srcOrd="2" destOrd="0" presId="urn:microsoft.com/office/officeart/2005/8/layout/venn1"/>
    <dgm:cxn modelId="{C8A59FDA-C43A-40DB-A34A-48F571753E72}" type="presParOf" srcId="{D9F6C0D2-C520-46B0-96CF-36E70331342E}" destId="{95BDBFE3-C0E7-44AF-B71A-A2F51344293F}" srcOrd="3" destOrd="0" presId="urn:microsoft.com/office/officeart/2005/8/layout/venn1"/>
    <dgm:cxn modelId="{9C86CED3-383B-4516-9A3C-965747D6B31E}" type="presParOf" srcId="{D9F6C0D2-C520-46B0-96CF-36E70331342E}" destId="{D0465243-989C-484A-A73B-C69DAB7DC993}" srcOrd="4" destOrd="0" presId="urn:microsoft.com/office/officeart/2005/8/layout/venn1"/>
    <dgm:cxn modelId="{F619FE0C-D6F4-435C-8FB3-5766FB995A71}" type="presParOf" srcId="{D9F6C0D2-C520-46B0-96CF-36E70331342E}" destId="{EF334B67-0E90-463B-99B8-219FB8F3294D}" srcOrd="5" destOrd="0" presId="urn:microsoft.com/office/officeart/2005/8/layout/venn1"/>
    <dgm:cxn modelId="{5B79393C-1E7B-4393-879C-5C6AE66E3FF4}" type="presParOf" srcId="{D9F6C0D2-C520-46B0-96CF-36E70331342E}" destId="{465BDE11-406C-4E29-8B5F-B1E745D50A64}" srcOrd="6" destOrd="0" presId="urn:microsoft.com/office/officeart/2005/8/layout/venn1"/>
    <dgm:cxn modelId="{8CFD0AFC-DE03-43F0-B6AF-50808B7101D9}" type="presParOf" srcId="{D9F6C0D2-C520-46B0-96CF-36E70331342E}" destId="{546901C0-E8B6-48A7-9A00-776157D6A372}" srcOrd="7" destOrd="0" presId="urn:microsoft.com/office/officeart/2005/8/layout/venn1"/>
    <dgm:cxn modelId="{1DAE543D-A1E2-42DF-AFFF-3A237DFB61DD}" type="presParOf" srcId="{D9F6C0D2-C520-46B0-96CF-36E70331342E}" destId="{80E05644-66CE-45AB-898D-3FB7C7374744}" srcOrd="8" destOrd="0" presId="urn:microsoft.com/office/officeart/2005/8/layout/venn1"/>
    <dgm:cxn modelId="{BA598E33-F324-47F7-9AF6-DF8FF433A1BD}" type="presParOf" srcId="{D9F6C0D2-C520-46B0-96CF-36E70331342E}" destId="{CE99CB38-5438-4A31-B8E8-27718BC46556}" srcOrd="9" destOrd="0" presId="urn:microsoft.com/office/officeart/2005/8/layout/venn1"/>
    <dgm:cxn modelId="{EC393B3F-BCC7-4E86-BFD9-78855E8F39C1}" type="presParOf" srcId="{D9F6C0D2-C520-46B0-96CF-36E70331342E}" destId="{E39ED079-E2FD-40B2-85EC-F2DCDE5D4485}" srcOrd="10" destOrd="0" presId="urn:microsoft.com/office/officeart/2005/8/layout/venn1"/>
    <dgm:cxn modelId="{C9D427D5-B11F-424C-94D6-8FBFC6643345}" type="presParOf" srcId="{D9F6C0D2-C520-46B0-96CF-36E70331342E}" destId="{2822131F-CAB5-4EA4-AA05-B972F8137BF1}" srcOrd="11" destOrd="0" presId="urn:microsoft.com/office/officeart/2005/8/layout/venn1"/>
    <dgm:cxn modelId="{B065C704-BE38-445C-B45B-1FD78C2C3D17}" type="presParOf" srcId="{D9F6C0D2-C520-46B0-96CF-36E70331342E}" destId="{87BA607E-1A1B-4FCE-B023-FF5EE0FE7DAC}" srcOrd="12" destOrd="0" presId="urn:microsoft.com/office/officeart/2005/8/layout/venn1"/>
    <dgm:cxn modelId="{30983163-B812-46FE-BF80-53110CE99B97}" type="presParOf" srcId="{D9F6C0D2-C520-46B0-96CF-36E70331342E}" destId="{97FEF3E1-AE23-4D9E-B0AB-10467461DB67}"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CBECB-F662-4388-9524-FC215586FA01}">
      <dsp:nvSpPr>
        <dsp:cNvPr id="0" name=""/>
        <dsp:cNvSpPr/>
      </dsp:nvSpPr>
      <dsp:spPr>
        <a:xfrm>
          <a:off x="2370044" y="-145400"/>
          <a:ext cx="3111381" cy="187341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none" kern="1200" dirty="0" smtClean="0">
              <a:latin typeface="+mn-lt"/>
            </a:rPr>
            <a:t>KNOWLEDGE</a:t>
          </a:r>
        </a:p>
        <a:p>
          <a:pPr lvl="0" algn="ctr" defTabSz="1066800">
            <a:lnSpc>
              <a:spcPct val="90000"/>
            </a:lnSpc>
            <a:spcBef>
              <a:spcPct val="0"/>
            </a:spcBef>
            <a:spcAft>
              <a:spcPct val="35000"/>
            </a:spcAft>
          </a:pPr>
          <a:r>
            <a:rPr lang="en-US" sz="1800" b="1" kern="1200" dirty="0" smtClean="0">
              <a:latin typeface="+mn-lt"/>
            </a:rPr>
            <a:t>Cherish competencies, skills, continuous learning and innovations to better serve dynamism of clients’ expectation</a:t>
          </a:r>
          <a:endParaRPr lang="en-MY" sz="1800" b="1" kern="1200" dirty="0">
            <a:latin typeface="+mn-lt"/>
          </a:endParaRPr>
        </a:p>
      </dsp:txBody>
      <dsp:txXfrm>
        <a:off x="2424914" y="-90530"/>
        <a:ext cx="3001641" cy="1763673"/>
      </dsp:txXfrm>
    </dsp:sp>
    <dsp:sp modelId="{EEBCA2DE-FD96-4A64-A240-4BA363DCACF3}">
      <dsp:nvSpPr>
        <dsp:cNvPr id="0" name=""/>
        <dsp:cNvSpPr/>
      </dsp:nvSpPr>
      <dsp:spPr>
        <a:xfrm rot="2812842">
          <a:off x="5342140" y="1307653"/>
          <a:ext cx="1373531" cy="340810"/>
        </a:xfrm>
        <a:prstGeom prst="lef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MY" sz="2000" b="1" kern="1200"/>
        </a:p>
      </dsp:txBody>
      <dsp:txXfrm>
        <a:off x="5444383" y="1375815"/>
        <a:ext cx="1169045" cy="204486"/>
      </dsp:txXfrm>
    </dsp:sp>
    <dsp:sp modelId="{7C3265C8-C122-4ADD-A02D-E979085F0608}">
      <dsp:nvSpPr>
        <dsp:cNvPr id="0" name=""/>
        <dsp:cNvSpPr/>
      </dsp:nvSpPr>
      <dsp:spPr>
        <a:xfrm>
          <a:off x="4416574" y="2044303"/>
          <a:ext cx="3111381" cy="1864990"/>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none" kern="1200" dirty="0" smtClean="0">
              <a:latin typeface="+mn-lt"/>
            </a:rPr>
            <a:t>HARMONY</a:t>
          </a:r>
        </a:p>
        <a:p>
          <a:pPr lvl="0" algn="ctr" defTabSz="1066800">
            <a:lnSpc>
              <a:spcPct val="90000"/>
            </a:lnSpc>
            <a:spcBef>
              <a:spcPct val="0"/>
            </a:spcBef>
            <a:spcAft>
              <a:spcPct val="35000"/>
            </a:spcAft>
          </a:pPr>
          <a:r>
            <a:rPr lang="en-MY" sz="1800" b="1" kern="1200" dirty="0" smtClean="0">
              <a:latin typeface="+mn-lt"/>
            </a:rPr>
            <a:t>Harmonise knowledge and accountability that will enable us to excel in serving clients</a:t>
          </a:r>
          <a:endParaRPr lang="en-MY" sz="1800" b="1" kern="1200" dirty="0">
            <a:latin typeface="+mn-lt"/>
          </a:endParaRPr>
        </a:p>
      </dsp:txBody>
      <dsp:txXfrm>
        <a:off x="4471198" y="2098927"/>
        <a:ext cx="3002133" cy="1755742"/>
      </dsp:txXfrm>
    </dsp:sp>
    <dsp:sp modelId="{5F52B817-9349-4DA2-9EB2-18F17EE6B8D7}">
      <dsp:nvSpPr>
        <dsp:cNvPr id="0" name=""/>
        <dsp:cNvSpPr/>
      </dsp:nvSpPr>
      <dsp:spPr>
        <a:xfrm rot="10808800">
          <a:off x="3527583" y="2801052"/>
          <a:ext cx="716064" cy="340810"/>
        </a:xfrm>
        <a:prstGeom prst="leftRightArrow">
          <a:avLst>
            <a:gd name="adj1" fmla="val 60000"/>
            <a:gd name="adj2" fmla="val 50000"/>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MY" sz="2000" b="1" kern="1200"/>
        </a:p>
      </dsp:txBody>
      <dsp:txXfrm rot="10800000">
        <a:off x="3629826" y="2869214"/>
        <a:ext cx="511578" cy="204486"/>
      </dsp:txXfrm>
    </dsp:sp>
    <dsp:sp modelId="{DC863967-91BD-4FFD-8100-88D8B66B8FDD}">
      <dsp:nvSpPr>
        <dsp:cNvPr id="0" name=""/>
        <dsp:cNvSpPr/>
      </dsp:nvSpPr>
      <dsp:spPr>
        <a:xfrm>
          <a:off x="526109" y="2022341"/>
          <a:ext cx="2828547" cy="1888272"/>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none" kern="1200" dirty="0" smtClean="0">
              <a:latin typeface="+mn-lt"/>
            </a:rPr>
            <a:t>ACCOUNTABILITY</a:t>
          </a:r>
        </a:p>
        <a:p>
          <a:pPr lvl="0" algn="ctr" defTabSz="1066800">
            <a:lnSpc>
              <a:spcPct val="90000"/>
            </a:lnSpc>
            <a:spcBef>
              <a:spcPct val="0"/>
            </a:spcBef>
            <a:spcAft>
              <a:spcPct val="35000"/>
            </a:spcAft>
          </a:pPr>
          <a:r>
            <a:rPr lang="en-MY" sz="1800" b="1" kern="1200" dirty="0" smtClean="0">
              <a:latin typeface="+mn-lt"/>
            </a:rPr>
            <a:t>Approach our duties with  ownership and responsibility</a:t>
          </a:r>
          <a:endParaRPr lang="en-MY" sz="1800" b="1" kern="1200" dirty="0">
            <a:latin typeface="+mn-lt"/>
          </a:endParaRPr>
        </a:p>
      </dsp:txBody>
      <dsp:txXfrm>
        <a:off x="581415" y="2077647"/>
        <a:ext cx="2717935" cy="1777660"/>
      </dsp:txXfrm>
    </dsp:sp>
    <dsp:sp modelId="{BD4F905F-B8AD-4545-89F7-E2E33F8CF72D}">
      <dsp:nvSpPr>
        <dsp:cNvPr id="0" name=""/>
        <dsp:cNvSpPr/>
      </dsp:nvSpPr>
      <dsp:spPr>
        <a:xfrm rot="18743265">
          <a:off x="1061273" y="1241819"/>
          <a:ext cx="1457811" cy="340810"/>
        </a:xfrm>
        <a:prstGeom prst="leftRightArrow">
          <a:avLst>
            <a:gd name="adj1" fmla="val 60000"/>
            <a:gd name="adj2" fmla="val 5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MY" sz="2000" b="1" kern="1200"/>
        </a:p>
      </dsp:txBody>
      <dsp:txXfrm>
        <a:off x="1163516" y="1309981"/>
        <a:ext cx="1253325" cy="204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844D3-B94A-4B70-B5DB-FD9CAC374F85}">
      <dsp:nvSpPr>
        <dsp:cNvPr id="0" name=""/>
        <dsp:cNvSpPr/>
      </dsp:nvSpPr>
      <dsp:spPr>
        <a:xfrm rot="16200000">
          <a:off x="-790157" y="794682"/>
          <a:ext cx="3177268" cy="1587902"/>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4199" bIns="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latin typeface="Century Gothic" pitchFamily="34" charset="0"/>
              <a:cs typeface="Calibri" pitchFamily="34" charset="0"/>
            </a:rPr>
            <a:t>We have the right ‘hands-on’ team with vast knowledge and relevant experience.</a:t>
          </a:r>
          <a:endParaRPr lang="en-MY" sz="1300" b="1" kern="1200" dirty="0">
            <a:solidFill>
              <a:schemeClr val="bg1"/>
            </a:solidFill>
            <a:latin typeface="Century Gothic" pitchFamily="34" charset="0"/>
          </a:endParaRPr>
        </a:p>
      </dsp:txBody>
      <dsp:txXfrm rot="5400000">
        <a:off x="4526" y="635453"/>
        <a:ext cx="1587902" cy="1906360"/>
      </dsp:txXfrm>
    </dsp:sp>
    <dsp:sp modelId="{0C398F66-09C5-49D1-B43C-6ED6F5E67E39}">
      <dsp:nvSpPr>
        <dsp:cNvPr id="0" name=""/>
        <dsp:cNvSpPr/>
      </dsp:nvSpPr>
      <dsp:spPr>
        <a:xfrm rot="16200000">
          <a:off x="916838" y="794682"/>
          <a:ext cx="3177268" cy="1587902"/>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4199" bIns="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latin typeface="Century Gothic" pitchFamily="34" charset="0"/>
              <a:cs typeface="Calibri" pitchFamily="34" charset="0"/>
            </a:rPr>
            <a:t>We would be able to provide complete and comprehensive  reports in tandem to your key areas of concern.</a:t>
          </a:r>
          <a:endParaRPr lang="en-MY" sz="1300" b="1" kern="1200" dirty="0">
            <a:solidFill>
              <a:schemeClr val="bg1"/>
            </a:solidFill>
            <a:latin typeface="Century Gothic" pitchFamily="34" charset="0"/>
          </a:endParaRPr>
        </a:p>
      </dsp:txBody>
      <dsp:txXfrm rot="5400000">
        <a:off x="1711521" y="635453"/>
        <a:ext cx="1587902" cy="1906360"/>
      </dsp:txXfrm>
    </dsp:sp>
    <dsp:sp modelId="{43F0E6F8-A747-4FD1-973C-BE0FFF468C2B}">
      <dsp:nvSpPr>
        <dsp:cNvPr id="0" name=""/>
        <dsp:cNvSpPr/>
      </dsp:nvSpPr>
      <dsp:spPr>
        <a:xfrm rot="16200000">
          <a:off x="2623834" y="794682"/>
          <a:ext cx="3177268" cy="1587902"/>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4199" bIns="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latin typeface="Century Gothic" pitchFamily="34" charset="0"/>
              <a:cs typeface="Calibri" pitchFamily="34" charset="0"/>
            </a:rPr>
            <a:t>Our Engagement Partner, Board of Advisors and Managers will be involved in closed co-operation to ensure of best services.</a:t>
          </a:r>
          <a:endParaRPr lang="en-MY" sz="1300" b="1" kern="1200" dirty="0">
            <a:solidFill>
              <a:schemeClr val="bg1"/>
            </a:solidFill>
            <a:latin typeface="Century Gothic" pitchFamily="34" charset="0"/>
          </a:endParaRPr>
        </a:p>
      </dsp:txBody>
      <dsp:txXfrm rot="5400000">
        <a:off x="3418517" y="635453"/>
        <a:ext cx="1587902" cy="1906360"/>
      </dsp:txXfrm>
    </dsp:sp>
    <dsp:sp modelId="{67C5842A-EFD7-42D3-90F7-1D174BC2850E}">
      <dsp:nvSpPr>
        <dsp:cNvPr id="0" name=""/>
        <dsp:cNvSpPr/>
      </dsp:nvSpPr>
      <dsp:spPr>
        <a:xfrm rot="16200000">
          <a:off x="4330829" y="794682"/>
          <a:ext cx="3177268" cy="1587902"/>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4199" bIns="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latin typeface="Century Gothic" pitchFamily="34" charset="0"/>
              <a:cs typeface="Calibri" pitchFamily="34" charset="0"/>
            </a:rPr>
            <a:t>We offer ‘value for money’ without compromising on the quality and timeliness of our services.</a:t>
          </a:r>
          <a:endParaRPr lang="en-MY" sz="1300" b="1" kern="1200" dirty="0">
            <a:solidFill>
              <a:schemeClr val="bg1"/>
            </a:solidFill>
            <a:latin typeface="Century Gothic" pitchFamily="34" charset="0"/>
          </a:endParaRPr>
        </a:p>
      </dsp:txBody>
      <dsp:txXfrm rot="5400000">
        <a:off x="5125512" y="635453"/>
        <a:ext cx="1587902" cy="1906360"/>
      </dsp:txXfrm>
    </dsp:sp>
    <dsp:sp modelId="{E68CE35A-A77D-4A5F-BCD1-5F58C261D780}">
      <dsp:nvSpPr>
        <dsp:cNvPr id="0" name=""/>
        <dsp:cNvSpPr/>
      </dsp:nvSpPr>
      <dsp:spPr>
        <a:xfrm rot="16200000">
          <a:off x="6037825" y="794682"/>
          <a:ext cx="3177268" cy="1587902"/>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4199" bIns="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latin typeface="Century Gothic" pitchFamily="34" charset="0"/>
              <a:cs typeface="Calibri" pitchFamily="34" charset="0"/>
            </a:rPr>
            <a:t>We will apply our considerable experience to ensure minimal disruption to clients’ daily operations.</a:t>
          </a:r>
          <a:endParaRPr lang="en-MY" sz="1300" b="1" kern="1200" dirty="0">
            <a:solidFill>
              <a:schemeClr val="bg1"/>
            </a:solidFill>
            <a:latin typeface="Century Gothic" pitchFamily="34" charset="0"/>
          </a:endParaRPr>
        </a:p>
      </dsp:txBody>
      <dsp:txXfrm rot="5400000">
        <a:off x="6832508" y="635453"/>
        <a:ext cx="1587902" cy="1906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98E7-4F84-4883-B469-4B57B15D5830}">
      <dsp:nvSpPr>
        <dsp:cNvPr id="0" name=""/>
        <dsp:cNvSpPr/>
      </dsp:nvSpPr>
      <dsp:spPr>
        <a:xfrm>
          <a:off x="2432322" y="2422"/>
          <a:ext cx="1364046" cy="88663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Financial Module</a:t>
          </a:r>
          <a:endParaRPr lang="en-MY" sz="1600" kern="1200" dirty="0"/>
        </a:p>
      </dsp:txBody>
      <dsp:txXfrm>
        <a:off x="2475604" y="45704"/>
        <a:ext cx="1277482" cy="800066"/>
      </dsp:txXfrm>
    </dsp:sp>
    <dsp:sp modelId="{1F1505D0-3E04-468A-AC4C-B0DA0ABFC8A3}">
      <dsp:nvSpPr>
        <dsp:cNvPr id="0" name=""/>
        <dsp:cNvSpPr/>
      </dsp:nvSpPr>
      <dsp:spPr>
        <a:xfrm>
          <a:off x="1344037" y="445737"/>
          <a:ext cx="3540615" cy="3540615"/>
        </a:xfrm>
        <a:custGeom>
          <a:avLst/>
          <a:gdLst/>
          <a:ahLst/>
          <a:cxnLst/>
          <a:rect l="0" t="0" r="0" b="0"/>
          <a:pathLst>
            <a:path>
              <a:moveTo>
                <a:pt x="2461688" y="140589"/>
              </a:moveTo>
              <a:arcTo wR="1770307" hR="1770307" stAng="17579295" swAng="1959991"/>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1936D8A-0E9E-43B9-945B-0C7E1FDBBB88}">
      <dsp:nvSpPr>
        <dsp:cNvPr id="0" name=""/>
        <dsp:cNvSpPr/>
      </dsp:nvSpPr>
      <dsp:spPr>
        <a:xfrm>
          <a:off x="4115984" y="1225674"/>
          <a:ext cx="1364046" cy="88663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Inventory Module</a:t>
          </a:r>
          <a:endParaRPr lang="en-MY" sz="1600" kern="1200" dirty="0"/>
        </a:p>
      </dsp:txBody>
      <dsp:txXfrm>
        <a:off x="4159266" y="1268956"/>
        <a:ext cx="1277482" cy="800066"/>
      </dsp:txXfrm>
    </dsp:sp>
    <dsp:sp modelId="{1471DCD8-21F8-440E-90A3-A9B3436E95E4}">
      <dsp:nvSpPr>
        <dsp:cNvPr id="0" name=""/>
        <dsp:cNvSpPr/>
      </dsp:nvSpPr>
      <dsp:spPr>
        <a:xfrm>
          <a:off x="1344037" y="445737"/>
          <a:ext cx="3540615" cy="3540615"/>
        </a:xfrm>
        <a:custGeom>
          <a:avLst/>
          <a:gdLst/>
          <a:ahLst/>
          <a:cxnLst/>
          <a:rect l="0" t="0" r="0" b="0"/>
          <a:pathLst>
            <a:path>
              <a:moveTo>
                <a:pt x="3538200" y="1677878"/>
              </a:moveTo>
              <a:arcTo wR="1770307" hR="1770307" stAng="21420430" swAng="2195114"/>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8FA639B-2291-4B3D-8E89-90459838ADF4}">
      <dsp:nvSpPr>
        <dsp:cNvPr id="0" name=""/>
        <dsp:cNvSpPr/>
      </dsp:nvSpPr>
      <dsp:spPr>
        <a:xfrm>
          <a:off x="3472882" y="3204939"/>
          <a:ext cx="1364046" cy="88663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GST Module</a:t>
          </a:r>
          <a:endParaRPr lang="en-MY" sz="1600" kern="1200" dirty="0"/>
        </a:p>
      </dsp:txBody>
      <dsp:txXfrm>
        <a:off x="3516164" y="3248221"/>
        <a:ext cx="1277482" cy="800066"/>
      </dsp:txXfrm>
    </dsp:sp>
    <dsp:sp modelId="{30A478CF-2F51-43BC-9A0C-256864938F94}">
      <dsp:nvSpPr>
        <dsp:cNvPr id="0" name=""/>
        <dsp:cNvSpPr/>
      </dsp:nvSpPr>
      <dsp:spPr>
        <a:xfrm>
          <a:off x="1344037" y="445737"/>
          <a:ext cx="3540615" cy="3540615"/>
        </a:xfrm>
        <a:custGeom>
          <a:avLst/>
          <a:gdLst/>
          <a:ahLst/>
          <a:cxnLst/>
          <a:rect l="0" t="0" r="0" b="0"/>
          <a:pathLst>
            <a:path>
              <a:moveTo>
                <a:pt x="2121820" y="3505366"/>
              </a:moveTo>
              <a:arcTo wR="1770307" hR="1770307" stAng="4712834" swAng="1374332"/>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A855AC6-EEE5-4A3F-9F36-5F8737753F18}">
      <dsp:nvSpPr>
        <dsp:cNvPr id="0" name=""/>
        <dsp:cNvSpPr/>
      </dsp:nvSpPr>
      <dsp:spPr>
        <a:xfrm>
          <a:off x="1391761" y="3204939"/>
          <a:ext cx="1364046" cy="88663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Zakat Module</a:t>
          </a:r>
          <a:endParaRPr lang="en-MY" sz="1600" kern="1200" dirty="0"/>
        </a:p>
      </dsp:txBody>
      <dsp:txXfrm>
        <a:off x="1435043" y="3248221"/>
        <a:ext cx="1277482" cy="800066"/>
      </dsp:txXfrm>
    </dsp:sp>
    <dsp:sp modelId="{E639C2D0-7068-4F9B-A6CD-DA05990C857A}">
      <dsp:nvSpPr>
        <dsp:cNvPr id="0" name=""/>
        <dsp:cNvSpPr/>
      </dsp:nvSpPr>
      <dsp:spPr>
        <a:xfrm>
          <a:off x="1344037" y="445737"/>
          <a:ext cx="3540615" cy="3540615"/>
        </a:xfrm>
        <a:custGeom>
          <a:avLst/>
          <a:gdLst/>
          <a:ahLst/>
          <a:cxnLst/>
          <a:rect l="0" t="0" r="0" b="0"/>
          <a:pathLst>
            <a:path>
              <a:moveTo>
                <a:pt x="295651" y="2749785"/>
              </a:moveTo>
              <a:arcTo wR="1770307" hR="1770307" stAng="8784456" swAng="2195114"/>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9993D5E-80C6-411A-8C50-7530E2C8486F}">
      <dsp:nvSpPr>
        <dsp:cNvPr id="0" name=""/>
        <dsp:cNvSpPr/>
      </dsp:nvSpPr>
      <dsp:spPr>
        <a:xfrm>
          <a:off x="748659" y="1225674"/>
          <a:ext cx="1364046" cy="88663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Waqf</a:t>
          </a:r>
          <a:r>
            <a:rPr lang="en-US" sz="1600" kern="1200" dirty="0" smtClean="0"/>
            <a:t> / Endowment Module</a:t>
          </a:r>
          <a:endParaRPr lang="en-MY" sz="1600" kern="1200" dirty="0"/>
        </a:p>
      </dsp:txBody>
      <dsp:txXfrm>
        <a:off x="791941" y="1268956"/>
        <a:ext cx="1277482" cy="800066"/>
      </dsp:txXfrm>
    </dsp:sp>
    <dsp:sp modelId="{BE8FAAC0-DD1E-4799-B27E-14D21731CC41}">
      <dsp:nvSpPr>
        <dsp:cNvPr id="0" name=""/>
        <dsp:cNvSpPr/>
      </dsp:nvSpPr>
      <dsp:spPr>
        <a:xfrm>
          <a:off x="1344037" y="445737"/>
          <a:ext cx="3540615" cy="3540615"/>
        </a:xfrm>
        <a:custGeom>
          <a:avLst/>
          <a:gdLst/>
          <a:ahLst/>
          <a:cxnLst/>
          <a:rect l="0" t="0" r="0" b="0"/>
          <a:pathLst>
            <a:path>
              <a:moveTo>
                <a:pt x="308647" y="771539"/>
              </a:moveTo>
              <a:arcTo wR="1770307" hR="1770307" stAng="12860714" swAng="1959991"/>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A59F0-D821-409A-A836-DACD3BFECB3B}">
      <dsp:nvSpPr>
        <dsp:cNvPr id="0" name=""/>
        <dsp:cNvSpPr/>
      </dsp:nvSpPr>
      <dsp:spPr>
        <a:xfrm>
          <a:off x="0" y="1853818"/>
          <a:ext cx="4248472"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41B1AAD-0AAB-4D7B-AB2C-941BA901B0E1}">
      <dsp:nvSpPr>
        <dsp:cNvPr id="0" name=""/>
        <dsp:cNvSpPr/>
      </dsp:nvSpPr>
      <dsp:spPr>
        <a:xfrm>
          <a:off x="0" y="1057573"/>
          <a:ext cx="4248472"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6CA2DB7-A147-49E3-9E71-F9597D312A35}">
      <dsp:nvSpPr>
        <dsp:cNvPr id="0" name=""/>
        <dsp:cNvSpPr/>
      </dsp:nvSpPr>
      <dsp:spPr>
        <a:xfrm>
          <a:off x="0" y="261329"/>
          <a:ext cx="4248472" cy="0"/>
        </a:xfrm>
        <a:prstGeom prst="line">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92FD840-7A86-48B4-A0D1-97B201B72734}">
      <dsp:nvSpPr>
        <dsp:cNvPr id="0" name=""/>
        <dsp:cNvSpPr/>
      </dsp:nvSpPr>
      <dsp:spPr>
        <a:xfrm>
          <a:off x="1104602" y="291"/>
          <a:ext cx="3143869" cy="261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kern="1200" dirty="0" smtClean="0">
              <a:latin typeface="Calibri" panose="020F0502020204030204" pitchFamily="34" charset="0"/>
            </a:rPr>
            <a:t>Easy To Use</a:t>
          </a:r>
          <a:endParaRPr lang="en-MY" sz="1600" kern="1200" dirty="0">
            <a:latin typeface="Calibri" panose="020F0502020204030204" pitchFamily="34" charset="0"/>
          </a:endParaRPr>
        </a:p>
      </dsp:txBody>
      <dsp:txXfrm>
        <a:off x="1104602" y="291"/>
        <a:ext cx="3143869" cy="261038"/>
      </dsp:txXfrm>
    </dsp:sp>
    <dsp:sp modelId="{71311640-DA23-43BD-B92E-6152B49D22F4}">
      <dsp:nvSpPr>
        <dsp:cNvPr id="0" name=""/>
        <dsp:cNvSpPr/>
      </dsp:nvSpPr>
      <dsp:spPr>
        <a:xfrm>
          <a:off x="0" y="291"/>
          <a:ext cx="1104602" cy="261038"/>
        </a:xfrm>
        <a:prstGeom prst="round2SameRect">
          <a:avLst>
            <a:gd name="adj1" fmla="val 16670"/>
            <a:gd name="adj2" fmla="val 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latin typeface="Calibri" panose="020F0502020204030204" pitchFamily="34" charset="0"/>
            </a:rPr>
            <a:t>1</a:t>
          </a:r>
          <a:endParaRPr lang="en-MY" sz="1300" kern="1200" dirty="0">
            <a:latin typeface="Calibri" panose="020F0502020204030204" pitchFamily="34" charset="0"/>
          </a:endParaRPr>
        </a:p>
      </dsp:txBody>
      <dsp:txXfrm>
        <a:off x="12745" y="13036"/>
        <a:ext cx="1079112" cy="248293"/>
      </dsp:txXfrm>
    </dsp:sp>
    <dsp:sp modelId="{EAF0EAAF-D686-4AA9-A368-8162C79A0205}">
      <dsp:nvSpPr>
        <dsp:cNvPr id="0" name=""/>
        <dsp:cNvSpPr/>
      </dsp:nvSpPr>
      <dsp:spPr>
        <a:xfrm>
          <a:off x="0" y="261329"/>
          <a:ext cx="4248472" cy="522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MY" sz="1200" b="0" i="0" kern="1200" dirty="0" smtClean="0">
              <a:latin typeface="Calibri" panose="020F0502020204030204" pitchFamily="34" charset="0"/>
            </a:rPr>
            <a:t>With its user friendly interfaces, SPS requires minimum skill knowledge in accounting.</a:t>
          </a:r>
          <a:endParaRPr lang="en-MY" sz="1200" kern="1200" dirty="0">
            <a:latin typeface="Calibri" panose="020F0502020204030204" pitchFamily="34" charset="0"/>
          </a:endParaRPr>
        </a:p>
      </dsp:txBody>
      <dsp:txXfrm>
        <a:off x="0" y="261329"/>
        <a:ext cx="4248472" cy="522154"/>
      </dsp:txXfrm>
    </dsp:sp>
    <dsp:sp modelId="{F697009C-3D56-4C2C-820E-174CDF20B748}">
      <dsp:nvSpPr>
        <dsp:cNvPr id="0" name=""/>
        <dsp:cNvSpPr/>
      </dsp:nvSpPr>
      <dsp:spPr>
        <a:xfrm>
          <a:off x="1104602" y="796535"/>
          <a:ext cx="3143869" cy="261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MY" sz="1600" b="0" i="0" kern="1200" dirty="0" smtClean="0">
              <a:latin typeface="Calibri" panose="020F0502020204030204" pitchFamily="34" charset="0"/>
            </a:rPr>
            <a:t>Predefined Accounting Chart</a:t>
          </a:r>
          <a:endParaRPr lang="en-MY" sz="1600" kern="1200" dirty="0">
            <a:latin typeface="Calibri" panose="020F0502020204030204" pitchFamily="34" charset="0"/>
          </a:endParaRPr>
        </a:p>
      </dsp:txBody>
      <dsp:txXfrm>
        <a:off x="1104602" y="796535"/>
        <a:ext cx="3143869" cy="261038"/>
      </dsp:txXfrm>
    </dsp:sp>
    <dsp:sp modelId="{73D4D44B-9B5E-4E9A-8D98-C8215464E551}">
      <dsp:nvSpPr>
        <dsp:cNvPr id="0" name=""/>
        <dsp:cNvSpPr/>
      </dsp:nvSpPr>
      <dsp:spPr>
        <a:xfrm>
          <a:off x="0" y="796535"/>
          <a:ext cx="1104602" cy="261038"/>
        </a:xfrm>
        <a:prstGeom prst="round2SameRect">
          <a:avLst>
            <a:gd name="adj1" fmla="val 16670"/>
            <a:gd name="adj2" fmla="val 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latin typeface="Calibri" panose="020F0502020204030204" pitchFamily="34" charset="0"/>
            </a:rPr>
            <a:t>2</a:t>
          </a:r>
          <a:endParaRPr lang="en-MY" sz="1300" kern="1200" dirty="0">
            <a:latin typeface="Calibri" panose="020F0502020204030204" pitchFamily="34" charset="0"/>
          </a:endParaRPr>
        </a:p>
      </dsp:txBody>
      <dsp:txXfrm>
        <a:off x="12745" y="809280"/>
        <a:ext cx="1079112" cy="248293"/>
      </dsp:txXfrm>
    </dsp:sp>
    <dsp:sp modelId="{45D4A8C2-6A93-405F-AEA5-8DC33B9BF736}">
      <dsp:nvSpPr>
        <dsp:cNvPr id="0" name=""/>
        <dsp:cNvSpPr/>
      </dsp:nvSpPr>
      <dsp:spPr>
        <a:xfrm>
          <a:off x="0" y="1057573"/>
          <a:ext cx="4248472" cy="522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MY" sz="1200" b="0" i="0" kern="1200" dirty="0" smtClean="0">
              <a:latin typeface="Calibri" panose="020F0502020204030204" pitchFamily="34" charset="0"/>
            </a:rPr>
            <a:t>SPS comes with 19 industry standards predefined accounting chart and has flexibility to tailor according to business needs.</a:t>
          </a:r>
          <a:endParaRPr lang="en-MY" sz="1200" kern="1200" dirty="0">
            <a:latin typeface="Calibri" panose="020F0502020204030204" pitchFamily="34" charset="0"/>
          </a:endParaRPr>
        </a:p>
      </dsp:txBody>
      <dsp:txXfrm>
        <a:off x="0" y="1057573"/>
        <a:ext cx="4248472" cy="522154"/>
      </dsp:txXfrm>
    </dsp:sp>
    <dsp:sp modelId="{59C227B1-26D9-494A-BEE9-A071AB0E2EFD}">
      <dsp:nvSpPr>
        <dsp:cNvPr id="0" name=""/>
        <dsp:cNvSpPr/>
      </dsp:nvSpPr>
      <dsp:spPr>
        <a:xfrm>
          <a:off x="1104602" y="1592780"/>
          <a:ext cx="3143869" cy="261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MY" sz="1600" b="0" i="0" kern="1200" dirty="0" smtClean="0">
              <a:latin typeface="Calibri" panose="020F0502020204030204" pitchFamily="34" charset="0"/>
            </a:rPr>
            <a:t>Biz Dashboard</a:t>
          </a:r>
          <a:endParaRPr lang="en-MY" sz="1600" kern="1200" dirty="0">
            <a:latin typeface="Calibri" panose="020F0502020204030204" pitchFamily="34" charset="0"/>
          </a:endParaRPr>
        </a:p>
      </dsp:txBody>
      <dsp:txXfrm>
        <a:off x="1104602" y="1592780"/>
        <a:ext cx="3143869" cy="261038"/>
      </dsp:txXfrm>
    </dsp:sp>
    <dsp:sp modelId="{A2A2591F-B8F8-49DC-85B4-79BC42430AAD}">
      <dsp:nvSpPr>
        <dsp:cNvPr id="0" name=""/>
        <dsp:cNvSpPr/>
      </dsp:nvSpPr>
      <dsp:spPr>
        <a:xfrm>
          <a:off x="0" y="1592780"/>
          <a:ext cx="1104602" cy="261038"/>
        </a:xfrm>
        <a:prstGeom prst="round2SameRect">
          <a:avLst>
            <a:gd name="adj1" fmla="val 16670"/>
            <a:gd name="adj2" fmla="val 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latin typeface="Calibri" panose="020F0502020204030204" pitchFamily="34" charset="0"/>
            </a:rPr>
            <a:t>3</a:t>
          </a:r>
          <a:endParaRPr lang="en-MY" sz="1300" kern="1200" dirty="0">
            <a:latin typeface="Calibri" panose="020F0502020204030204" pitchFamily="34" charset="0"/>
          </a:endParaRPr>
        </a:p>
      </dsp:txBody>
      <dsp:txXfrm>
        <a:off x="12745" y="1605525"/>
        <a:ext cx="1079112" cy="248293"/>
      </dsp:txXfrm>
    </dsp:sp>
    <dsp:sp modelId="{7EDB1993-A0A9-4AB6-B8BC-C2DED3422243}">
      <dsp:nvSpPr>
        <dsp:cNvPr id="0" name=""/>
        <dsp:cNvSpPr/>
      </dsp:nvSpPr>
      <dsp:spPr>
        <a:xfrm>
          <a:off x="0" y="1853818"/>
          <a:ext cx="4248472" cy="522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Char char="••"/>
          </a:pPr>
          <a:r>
            <a:rPr lang="en-MY" sz="1200" b="0" i="0" kern="1200" dirty="0" smtClean="0">
              <a:latin typeface="Calibri" panose="020F0502020204030204" pitchFamily="34" charset="0"/>
            </a:rPr>
            <a:t>Data updates are real-time for better business decision making.</a:t>
          </a:r>
          <a:endParaRPr lang="en-MY" sz="1200" kern="1200" dirty="0">
            <a:latin typeface="Calibri" panose="020F0502020204030204" pitchFamily="34" charset="0"/>
          </a:endParaRPr>
        </a:p>
      </dsp:txBody>
      <dsp:txXfrm>
        <a:off x="0" y="1853818"/>
        <a:ext cx="4248472" cy="522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A59F0-D821-409A-A836-DACD3BFECB3B}">
      <dsp:nvSpPr>
        <dsp:cNvPr id="0" name=""/>
        <dsp:cNvSpPr/>
      </dsp:nvSpPr>
      <dsp:spPr>
        <a:xfrm>
          <a:off x="0" y="1909994"/>
          <a:ext cx="403244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B1AAD-0AAB-4D7B-AB2C-941BA901B0E1}">
      <dsp:nvSpPr>
        <dsp:cNvPr id="0" name=""/>
        <dsp:cNvSpPr/>
      </dsp:nvSpPr>
      <dsp:spPr>
        <a:xfrm>
          <a:off x="0" y="1089621"/>
          <a:ext cx="403244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CA2DB7-A147-49E3-9E71-F9597D312A35}">
      <dsp:nvSpPr>
        <dsp:cNvPr id="0" name=""/>
        <dsp:cNvSpPr/>
      </dsp:nvSpPr>
      <dsp:spPr>
        <a:xfrm>
          <a:off x="0" y="269248"/>
          <a:ext cx="403244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2FD840-7A86-48B4-A0D1-97B201B72734}">
      <dsp:nvSpPr>
        <dsp:cNvPr id="0" name=""/>
        <dsp:cNvSpPr/>
      </dsp:nvSpPr>
      <dsp:spPr>
        <a:xfrm>
          <a:off x="1048436" y="300"/>
          <a:ext cx="2984011" cy="268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MY" sz="1600" b="0" i="0" kern="1200" dirty="0" smtClean="0">
              <a:latin typeface="Calibri" panose="020F0502020204030204" pitchFamily="34" charset="0"/>
            </a:rPr>
            <a:t>Drill Down</a:t>
          </a:r>
          <a:endParaRPr lang="en-MY" sz="1600" kern="1200" dirty="0">
            <a:latin typeface="Calibri" panose="020F0502020204030204" pitchFamily="34" charset="0"/>
          </a:endParaRPr>
        </a:p>
      </dsp:txBody>
      <dsp:txXfrm>
        <a:off x="1048436" y="300"/>
        <a:ext cx="2984011" cy="268948"/>
      </dsp:txXfrm>
    </dsp:sp>
    <dsp:sp modelId="{71311640-DA23-43BD-B92E-6152B49D22F4}">
      <dsp:nvSpPr>
        <dsp:cNvPr id="0" name=""/>
        <dsp:cNvSpPr/>
      </dsp:nvSpPr>
      <dsp:spPr>
        <a:xfrm>
          <a:off x="0" y="300"/>
          <a:ext cx="1048436" cy="268948"/>
        </a:xfrm>
        <a:prstGeom prst="round2SameRect">
          <a:avLst>
            <a:gd name="adj1" fmla="val 1667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4</a:t>
          </a:r>
          <a:endParaRPr lang="en-MY" sz="1400" kern="1200" dirty="0"/>
        </a:p>
      </dsp:txBody>
      <dsp:txXfrm>
        <a:off x="13131" y="13431"/>
        <a:ext cx="1022174" cy="255817"/>
      </dsp:txXfrm>
    </dsp:sp>
    <dsp:sp modelId="{EAF0EAAF-D686-4AA9-A368-8162C79A0205}">
      <dsp:nvSpPr>
        <dsp:cNvPr id="0" name=""/>
        <dsp:cNvSpPr/>
      </dsp:nvSpPr>
      <dsp:spPr>
        <a:xfrm>
          <a:off x="0" y="269248"/>
          <a:ext cx="4032448" cy="537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88950">
            <a:lnSpc>
              <a:spcPct val="90000"/>
            </a:lnSpc>
            <a:spcBef>
              <a:spcPct val="0"/>
            </a:spcBef>
            <a:spcAft>
              <a:spcPct val="15000"/>
            </a:spcAft>
            <a:buChar char="••"/>
          </a:pPr>
          <a:r>
            <a:rPr lang="en-MY" sz="1100" b="0" i="0" kern="1200" dirty="0" smtClean="0">
              <a:latin typeface="Calibri" panose="020F0502020204030204" pitchFamily="34" charset="0"/>
            </a:rPr>
            <a:t>Analysis and investigate from surface report drill down to the source of transaction..</a:t>
          </a:r>
          <a:endParaRPr lang="en-MY" sz="1100" kern="1200" dirty="0">
            <a:latin typeface="Calibri" panose="020F0502020204030204" pitchFamily="34" charset="0"/>
          </a:endParaRPr>
        </a:p>
      </dsp:txBody>
      <dsp:txXfrm>
        <a:off x="0" y="269248"/>
        <a:ext cx="4032448" cy="537977"/>
      </dsp:txXfrm>
    </dsp:sp>
    <dsp:sp modelId="{F697009C-3D56-4C2C-820E-174CDF20B748}">
      <dsp:nvSpPr>
        <dsp:cNvPr id="0" name=""/>
        <dsp:cNvSpPr/>
      </dsp:nvSpPr>
      <dsp:spPr>
        <a:xfrm>
          <a:off x="1048436" y="820673"/>
          <a:ext cx="2984011" cy="268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MY" sz="1600" b="0" i="0" kern="1200" dirty="0" smtClean="0">
              <a:latin typeface="Calibri" panose="020F0502020204030204" pitchFamily="34" charset="0"/>
            </a:rPr>
            <a:t>Fully Responsive</a:t>
          </a:r>
          <a:endParaRPr lang="en-MY" sz="1600" kern="1200" dirty="0">
            <a:latin typeface="Calibri" panose="020F0502020204030204" pitchFamily="34" charset="0"/>
          </a:endParaRPr>
        </a:p>
      </dsp:txBody>
      <dsp:txXfrm>
        <a:off x="1048436" y="820673"/>
        <a:ext cx="2984011" cy="268948"/>
      </dsp:txXfrm>
    </dsp:sp>
    <dsp:sp modelId="{73D4D44B-9B5E-4E9A-8D98-C8215464E551}">
      <dsp:nvSpPr>
        <dsp:cNvPr id="0" name=""/>
        <dsp:cNvSpPr/>
      </dsp:nvSpPr>
      <dsp:spPr>
        <a:xfrm>
          <a:off x="0" y="820673"/>
          <a:ext cx="1048436" cy="268948"/>
        </a:xfrm>
        <a:prstGeom prst="round2SameRect">
          <a:avLst>
            <a:gd name="adj1" fmla="val 1667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5</a:t>
          </a:r>
          <a:endParaRPr lang="en-MY" sz="1400" kern="1200" dirty="0"/>
        </a:p>
      </dsp:txBody>
      <dsp:txXfrm>
        <a:off x="13131" y="833804"/>
        <a:ext cx="1022174" cy="255817"/>
      </dsp:txXfrm>
    </dsp:sp>
    <dsp:sp modelId="{45D4A8C2-6A93-405F-AEA5-8DC33B9BF736}">
      <dsp:nvSpPr>
        <dsp:cNvPr id="0" name=""/>
        <dsp:cNvSpPr/>
      </dsp:nvSpPr>
      <dsp:spPr>
        <a:xfrm>
          <a:off x="0" y="1089621"/>
          <a:ext cx="4032448" cy="537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88950">
            <a:lnSpc>
              <a:spcPct val="90000"/>
            </a:lnSpc>
            <a:spcBef>
              <a:spcPct val="0"/>
            </a:spcBef>
            <a:spcAft>
              <a:spcPct val="15000"/>
            </a:spcAft>
            <a:buChar char="••"/>
          </a:pPr>
          <a:r>
            <a:rPr lang="en-MY" sz="1100" b="0" i="0" kern="1200" dirty="0" smtClean="0">
              <a:latin typeface="Calibri" panose="020F0502020204030204" pitchFamily="34" charset="0"/>
            </a:rPr>
            <a:t>Interactive and fully responsive for all devices and screen resolutions..</a:t>
          </a:r>
          <a:endParaRPr lang="en-MY" sz="1100" kern="1200" dirty="0">
            <a:latin typeface="Calibri" panose="020F0502020204030204" pitchFamily="34" charset="0"/>
          </a:endParaRPr>
        </a:p>
      </dsp:txBody>
      <dsp:txXfrm>
        <a:off x="0" y="1089621"/>
        <a:ext cx="4032448" cy="537977"/>
      </dsp:txXfrm>
    </dsp:sp>
    <dsp:sp modelId="{59C227B1-26D9-494A-BEE9-A071AB0E2EFD}">
      <dsp:nvSpPr>
        <dsp:cNvPr id="0" name=""/>
        <dsp:cNvSpPr/>
      </dsp:nvSpPr>
      <dsp:spPr>
        <a:xfrm>
          <a:off x="1048436" y="1641046"/>
          <a:ext cx="2984011" cy="268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MY" sz="1600" b="0" i="0" kern="1200" dirty="0" smtClean="0">
              <a:latin typeface="Calibri" panose="020F0502020204030204" pitchFamily="34" charset="0"/>
            </a:rPr>
            <a:t>Regulate User Access</a:t>
          </a:r>
          <a:endParaRPr lang="en-MY" sz="1600" kern="1200" dirty="0">
            <a:latin typeface="Calibri" panose="020F0502020204030204" pitchFamily="34" charset="0"/>
          </a:endParaRPr>
        </a:p>
      </dsp:txBody>
      <dsp:txXfrm>
        <a:off x="1048436" y="1641046"/>
        <a:ext cx="2984011" cy="268948"/>
      </dsp:txXfrm>
    </dsp:sp>
    <dsp:sp modelId="{A2A2591F-B8F8-49DC-85B4-79BC42430AAD}">
      <dsp:nvSpPr>
        <dsp:cNvPr id="0" name=""/>
        <dsp:cNvSpPr/>
      </dsp:nvSpPr>
      <dsp:spPr>
        <a:xfrm>
          <a:off x="0" y="1641046"/>
          <a:ext cx="1048436" cy="268948"/>
        </a:xfrm>
        <a:prstGeom prst="round2SameRect">
          <a:avLst>
            <a:gd name="adj1" fmla="val 1667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7</a:t>
          </a:r>
          <a:endParaRPr lang="en-MY" sz="1400" kern="1200" dirty="0"/>
        </a:p>
      </dsp:txBody>
      <dsp:txXfrm>
        <a:off x="13131" y="1654177"/>
        <a:ext cx="1022174" cy="255817"/>
      </dsp:txXfrm>
    </dsp:sp>
    <dsp:sp modelId="{7EDB1993-A0A9-4AB6-B8BC-C2DED3422243}">
      <dsp:nvSpPr>
        <dsp:cNvPr id="0" name=""/>
        <dsp:cNvSpPr/>
      </dsp:nvSpPr>
      <dsp:spPr>
        <a:xfrm>
          <a:off x="0" y="1909994"/>
          <a:ext cx="4032448" cy="537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MY" sz="1200" b="0" i="0" kern="1200" dirty="0" smtClean="0">
              <a:latin typeface="Calibri" panose="020F0502020204030204" pitchFamily="34" charset="0"/>
            </a:rPr>
            <a:t>Provide the double layer security, all the right control of functionality to regulate the user accessibility to each module system.</a:t>
          </a:r>
          <a:endParaRPr lang="en-MY" sz="1200" kern="1200" dirty="0">
            <a:latin typeface="Calibri" panose="020F0502020204030204" pitchFamily="34" charset="0"/>
          </a:endParaRPr>
        </a:p>
      </dsp:txBody>
      <dsp:txXfrm>
        <a:off x="0" y="1909994"/>
        <a:ext cx="4032448" cy="5379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A59F0-D821-409A-A836-DACD3BFECB3B}">
      <dsp:nvSpPr>
        <dsp:cNvPr id="0" name=""/>
        <dsp:cNvSpPr/>
      </dsp:nvSpPr>
      <dsp:spPr>
        <a:xfrm>
          <a:off x="0" y="2078523"/>
          <a:ext cx="432048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B1AAD-0AAB-4D7B-AB2C-941BA901B0E1}">
      <dsp:nvSpPr>
        <dsp:cNvPr id="0" name=""/>
        <dsp:cNvSpPr/>
      </dsp:nvSpPr>
      <dsp:spPr>
        <a:xfrm>
          <a:off x="0" y="1185764"/>
          <a:ext cx="432048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CA2DB7-A147-49E3-9E71-F9597D312A35}">
      <dsp:nvSpPr>
        <dsp:cNvPr id="0" name=""/>
        <dsp:cNvSpPr/>
      </dsp:nvSpPr>
      <dsp:spPr>
        <a:xfrm>
          <a:off x="0" y="293005"/>
          <a:ext cx="432048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2FD840-7A86-48B4-A0D1-97B201B72734}">
      <dsp:nvSpPr>
        <dsp:cNvPr id="0" name=""/>
        <dsp:cNvSpPr/>
      </dsp:nvSpPr>
      <dsp:spPr>
        <a:xfrm>
          <a:off x="1123324" y="326"/>
          <a:ext cx="3197155" cy="292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lvl="0" algn="l" defTabSz="666750">
            <a:lnSpc>
              <a:spcPct val="90000"/>
            </a:lnSpc>
            <a:spcBef>
              <a:spcPct val="0"/>
            </a:spcBef>
            <a:spcAft>
              <a:spcPct val="35000"/>
            </a:spcAft>
          </a:pPr>
          <a:r>
            <a:rPr lang="en-MY" sz="1500" b="0" i="0" kern="1200" dirty="0" smtClean="0">
              <a:latin typeface="Calibri" panose="020F0502020204030204" pitchFamily="34" charset="0"/>
            </a:rPr>
            <a:t>Multi Languages supported</a:t>
          </a:r>
          <a:endParaRPr lang="en-MY" sz="1500" kern="1200" dirty="0">
            <a:latin typeface="Calibri" panose="020F0502020204030204" pitchFamily="34" charset="0"/>
          </a:endParaRPr>
        </a:p>
      </dsp:txBody>
      <dsp:txXfrm>
        <a:off x="1123324" y="326"/>
        <a:ext cx="3197155" cy="292679"/>
      </dsp:txXfrm>
    </dsp:sp>
    <dsp:sp modelId="{71311640-DA23-43BD-B92E-6152B49D22F4}">
      <dsp:nvSpPr>
        <dsp:cNvPr id="0" name=""/>
        <dsp:cNvSpPr/>
      </dsp:nvSpPr>
      <dsp:spPr>
        <a:xfrm>
          <a:off x="0" y="326"/>
          <a:ext cx="1123324" cy="292679"/>
        </a:xfrm>
        <a:prstGeom prst="round2SameRect">
          <a:avLst>
            <a:gd name="adj1" fmla="val 1667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8</a:t>
          </a:r>
          <a:endParaRPr lang="en-MY" sz="1500" kern="1200" dirty="0"/>
        </a:p>
      </dsp:txBody>
      <dsp:txXfrm>
        <a:off x="14290" y="14616"/>
        <a:ext cx="1094744" cy="278389"/>
      </dsp:txXfrm>
    </dsp:sp>
    <dsp:sp modelId="{EAF0EAAF-D686-4AA9-A368-8162C79A0205}">
      <dsp:nvSpPr>
        <dsp:cNvPr id="0" name=""/>
        <dsp:cNvSpPr/>
      </dsp:nvSpPr>
      <dsp:spPr>
        <a:xfrm>
          <a:off x="0" y="293005"/>
          <a:ext cx="4320480" cy="58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533400">
            <a:lnSpc>
              <a:spcPct val="90000"/>
            </a:lnSpc>
            <a:spcBef>
              <a:spcPct val="0"/>
            </a:spcBef>
            <a:spcAft>
              <a:spcPct val="15000"/>
            </a:spcAft>
            <a:buChar char="••"/>
          </a:pPr>
          <a:r>
            <a:rPr lang="en-MY" sz="1200" b="0" i="0" kern="1200" dirty="0" smtClean="0">
              <a:latin typeface="Calibri" panose="020F0502020204030204" pitchFamily="34" charset="0"/>
            </a:rPr>
            <a:t>SPS is ready to support latest business nature in multiple languages.</a:t>
          </a:r>
          <a:endParaRPr lang="en-MY" sz="1200" kern="1200" dirty="0">
            <a:latin typeface="Calibri" panose="020F0502020204030204" pitchFamily="34" charset="0"/>
          </a:endParaRPr>
        </a:p>
      </dsp:txBody>
      <dsp:txXfrm>
        <a:off x="0" y="293005"/>
        <a:ext cx="4320480" cy="585445"/>
      </dsp:txXfrm>
    </dsp:sp>
    <dsp:sp modelId="{F697009C-3D56-4C2C-820E-174CDF20B748}">
      <dsp:nvSpPr>
        <dsp:cNvPr id="0" name=""/>
        <dsp:cNvSpPr/>
      </dsp:nvSpPr>
      <dsp:spPr>
        <a:xfrm>
          <a:off x="1123324" y="893085"/>
          <a:ext cx="3197155" cy="292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lvl="0" algn="l" defTabSz="666750">
            <a:lnSpc>
              <a:spcPct val="90000"/>
            </a:lnSpc>
            <a:spcBef>
              <a:spcPct val="0"/>
            </a:spcBef>
            <a:spcAft>
              <a:spcPct val="35000"/>
            </a:spcAft>
          </a:pPr>
          <a:r>
            <a:rPr lang="en-MY" sz="1500" b="0" i="0" kern="1200" dirty="0" smtClean="0">
              <a:latin typeface="Calibri" panose="020F0502020204030204" pitchFamily="34" charset="0"/>
            </a:rPr>
            <a:t>Super Search</a:t>
          </a:r>
          <a:endParaRPr lang="en-MY" sz="1500" kern="1200" dirty="0">
            <a:latin typeface="Calibri" panose="020F0502020204030204" pitchFamily="34" charset="0"/>
          </a:endParaRPr>
        </a:p>
      </dsp:txBody>
      <dsp:txXfrm>
        <a:off x="1123324" y="893085"/>
        <a:ext cx="3197155" cy="292679"/>
      </dsp:txXfrm>
    </dsp:sp>
    <dsp:sp modelId="{73D4D44B-9B5E-4E9A-8D98-C8215464E551}">
      <dsp:nvSpPr>
        <dsp:cNvPr id="0" name=""/>
        <dsp:cNvSpPr/>
      </dsp:nvSpPr>
      <dsp:spPr>
        <a:xfrm>
          <a:off x="0" y="893085"/>
          <a:ext cx="1123324" cy="292679"/>
        </a:xfrm>
        <a:prstGeom prst="round2SameRect">
          <a:avLst>
            <a:gd name="adj1" fmla="val 1667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9</a:t>
          </a:r>
          <a:endParaRPr lang="en-MY" sz="1500" kern="1200" dirty="0"/>
        </a:p>
      </dsp:txBody>
      <dsp:txXfrm>
        <a:off x="14290" y="907375"/>
        <a:ext cx="1094744" cy="278389"/>
      </dsp:txXfrm>
    </dsp:sp>
    <dsp:sp modelId="{45D4A8C2-6A93-405F-AEA5-8DC33B9BF736}">
      <dsp:nvSpPr>
        <dsp:cNvPr id="0" name=""/>
        <dsp:cNvSpPr/>
      </dsp:nvSpPr>
      <dsp:spPr>
        <a:xfrm>
          <a:off x="0" y="1185764"/>
          <a:ext cx="4320480" cy="58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533400">
            <a:lnSpc>
              <a:spcPct val="90000"/>
            </a:lnSpc>
            <a:spcBef>
              <a:spcPct val="0"/>
            </a:spcBef>
            <a:spcAft>
              <a:spcPct val="15000"/>
            </a:spcAft>
            <a:buChar char="••"/>
          </a:pPr>
          <a:r>
            <a:rPr lang="en-MY" sz="1200" b="0" i="0" kern="1200" dirty="0" smtClean="0">
              <a:latin typeface="Calibri" panose="020F0502020204030204" pitchFamily="34" charset="0"/>
            </a:rPr>
            <a:t>Provides an integrated search engine that enabled users to find information related to transaction in the fastest and easiest way.</a:t>
          </a:r>
          <a:endParaRPr lang="en-MY" sz="1200" kern="1200" dirty="0">
            <a:latin typeface="Calibri" panose="020F0502020204030204" pitchFamily="34" charset="0"/>
          </a:endParaRPr>
        </a:p>
      </dsp:txBody>
      <dsp:txXfrm>
        <a:off x="0" y="1185764"/>
        <a:ext cx="4320480" cy="585445"/>
      </dsp:txXfrm>
    </dsp:sp>
    <dsp:sp modelId="{59C227B1-26D9-494A-BEE9-A071AB0E2EFD}">
      <dsp:nvSpPr>
        <dsp:cNvPr id="0" name=""/>
        <dsp:cNvSpPr/>
      </dsp:nvSpPr>
      <dsp:spPr>
        <a:xfrm>
          <a:off x="1123324" y="1785844"/>
          <a:ext cx="3197155" cy="292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lvl="0" algn="l" defTabSz="666750">
            <a:lnSpc>
              <a:spcPct val="90000"/>
            </a:lnSpc>
            <a:spcBef>
              <a:spcPct val="0"/>
            </a:spcBef>
            <a:spcAft>
              <a:spcPct val="35000"/>
            </a:spcAft>
          </a:pPr>
          <a:r>
            <a:rPr lang="en-MY" sz="1500" b="0" i="0" kern="1200" dirty="0" smtClean="0">
              <a:latin typeface="Calibri" panose="020F0502020204030204" pitchFamily="34" charset="0"/>
            </a:rPr>
            <a:t>Comprehensive Audit Trail</a:t>
          </a:r>
          <a:endParaRPr lang="en-MY" sz="1500" kern="1200" dirty="0">
            <a:latin typeface="Calibri" panose="020F0502020204030204" pitchFamily="34" charset="0"/>
          </a:endParaRPr>
        </a:p>
      </dsp:txBody>
      <dsp:txXfrm>
        <a:off x="1123324" y="1785844"/>
        <a:ext cx="3197155" cy="292679"/>
      </dsp:txXfrm>
    </dsp:sp>
    <dsp:sp modelId="{A2A2591F-B8F8-49DC-85B4-79BC42430AAD}">
      <dsp:nvSpPr>
        <dsp:cNvPr id="0" name=""/>
        <dsp:cNvSpPr/>
      </dsp:nvSpPr>
      <dsp:spPr>
        <a:xfrm>
          <a:off x="0" y="1785844"/>
          <a:ext cx="1123324" cy="292679"/>
        </a:xfrm>
        <a:prstGeom prst="round2SameRect">
          <a:avLst>
            <a:gd name="adj1" fmla="val 1667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10</a:t>
          </a:r>
          <a:endParaRPr lang="en-MY" sz="1500" kern="1200" dirty="0"/>
        </a:p>
      </dsp:txBody>
      <dsp:txXfrm>
        <a:off x="14290" y="1800134"/>
        <a:ext cx="1094744" cy="278389"/>
      </dsp:txXfrm>
    </dsp:sp>
    <dsp:sp modelId="{7EDB1993-A0A9-4AB6-B8BC-C2DED3422243}">
      <dsp:nvSpPr>
        <dsp:cNvPr id="0" name=""/>
        <dsp:cNvSpPr/>
      </dsp:nvSpPr>
      <dsp:spPr>
        <a:xfrm>
          <a:off x="0" y="2078523"/>
          <a:ext cx="4320480" cy="58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533400">
            <a:lnSpc>
              <a:spcPct val="90000"/>
            </a:lnSpc>
            <a:spcBef>
              <a:spcPct val="0"/>
            </a:spcBef>
            <a:spcAft>
              <a:spcPct val="15000"/>
            </a:spcAft>
            <a:buChar char="••"/>
          </a:pPr>
          <a:r>
            <a:rPr lang="en-MY" sz="1200" b="0" i="0" kern="1200" dirty="0" smtClean="0">
              <a:latin typeface="Calibri" panose="020F0502020204030204" pitchFamily="34" charset="0"/>
            </a:rPr>
            <a:t>Ensure that an accurate record of activities or events is captured</a:t>
          </a:r>
          <a:endParaRPr lang="en-MY" sz="1200" kern="1200" dirty="0">
            <a:latin typeface="Calibri" panose="020F0502020204030204" pitchFamily="34" charset="0"/>
          </a:endParaRPr>
        </a:p>
      </dsp:txBody>
      <dsp:txXfrm>
        <a:off x="0" y="2078523"/>
        <a:ext cx="4320480" cy="5854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B04D8-59BA-4829-BFF8-64C7495B09BF}">
      <dsp:nvSpPr>
        <dsp:cNvPr id="0" name=""/>
        <dsp:cNvSpPr/>
      </dsp:nvSpPr>
      <dsp:spPr>
        <a:xfrm>
          <a:off x="2584013" y="1120919"/>
          <a:ext cx="1435973" cy="143614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33E0E59-0FC9-4E0B-8606-0ABA662AB9DF}">
      <dsp:nvSpPr>
        <dsp:cNvPr id="0" name=""/>
        <dsp:cNvSpPr/>
      </dsp:nvSpPr>
      <dsp:spPr>
        <a:xfrm>
          <a:off x="2479306" y="0"/>
          <a:ext cx="1645386" cy="88053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MY" sz="2500" b="1" kern="1200" dirty="0" smtClean="0">
              <a:latin typeface="Calibri" panose="020F0502020204030204" pitchFamily="34" charset="0"/>
            </a:rPr>
            <a:t>AMCAF</a:t>
          </a:r>
        </a:p>
      </dsp:txBody>
      <dsp:txXfrm>
        <a:off x="2479306" y="0"/>
        <a:ext cx="1645386" cy="880533"/>
      </dsp:txXfrm>
    </dsp:sp>
    <dsp:sp modelId="{8A7DEE8F-2110-4547-8279-DFFA673C0335}">
      <dsp:nvSpPr>
        <dsp:cNvPr id="0" name=""/>
        <dsp:cNvSpPr/>
      </dsp:nvSpPr>
      <dsp:spPr>
        <a:xfrm>
          <a:off x="3005232" y="1323441"/>
          <a:ext cx="1435973" cy="1436149"/>
        </a:xfrm>
        <a:prstGeom prst="ellipse">
          <a:avLst/>
        </a:prstGeom>
        <a:solidFill>
          <a:schemeClr val="accent5">
            <a:alpha val="50000"/>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5BDBFE3-C0E7-44AF-B71A-A2F51344293F}">
      <dsp:nvSpPr>
        <dsp:cNvPr id="0" name=""/>
        <dsp:cNvSpPr/>
      </dsp:nvSpPr>
      <dsp:spPr>
        <a:xfrm>
          <a:off x="4618309" y="836506"/>
          <a:ext cx="1555638" cy="9685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MY" sz="2500" b="1" kern="1200" dirty="0" smtClean="0">
              <a:latin typeface="Calibri" panose="020F0502020204030204" pitchFamily="34" charset="0"/>
            </a:rPr>
            <a:t>MAFA</a:t>
          </a:r>
          <a:endParaRPr lang="en-MY" sz="2500" b="1" kern="1200" dirty="0">
            <a:latin typeface="Calibri" panose="020F0502020204030204" pitchFamily="34" charset="0"/>
          </a:endParaRPr>
        </a:p>
      </dsp:txBody>
      <dsp:txXfrm>
        <a:off x="4618309" y="836506"/>
        <a:ext cx="1555638" cy="968586"/>
      </dsp:txXfrm>
    </dsp:sp>
    <dsp:sp modelId="{D0465243-989C-484A-A73B-C69DAB7DC993}">
      <dsp:nvSpPr>
        <dsp:cNvPr id="0" name=""/>
        <dsp:cNvSpPr/>
      </dsp:nvSpPr>
      <dsp:spPr>
        <a:xfrm>
          <a:off x="3108741" y="1779117"/>
          <a:ext cx="1435973" cy="1436149"/>
        </a:xfrm>
        <a:prstGeom prst="ellipse">
          <a:avLst/>
        </a:prstGeom>
        <a:solidFill>
          <a:schemeClr val="accent5">
            <a:alpha val="50000"/>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F334B67-0E90-463B-99B8-219FB8F3294D}">
      <dsp:nvSpPr>
        <dsp:cNvPr id="0" name=""/>
        <dsp:cNvSpPr/>
      </dsp:nvSpPr>
      <dsp:spPr>
        <a:xfrm>
          <a:off x="4767889" y="2069253"/>
          <a:ext cx="1525722" cy="10346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b="1" kern="1200" dirty="0" smtClean="0">
              <a:latin typeface="Calibri" panose="020F0502020204030204" pitchFamily="34" charset="0"/>
            </a:rPr>
            <a:t>Dealers</a:t>
          </a:r>
          <a:endParaRPr lang="en-MY" sz="2500" b="1" kern="1200" dirty="0">
            <a:latin typeface="Calibri" panose="020F0502020204030204" pitchFamily="34" charset="0"/>
          </a:endParaRPr>
        </a:p>
      </dsp:txBody>
      <dsp:txXfrm>
        <a:off x="4767889" y="2069253"/>
        <a:ext cx="1525722" cy="1034626"/>
      </dsp:txXfrm>
    </dsp:sp>
    <dsp:sp modelId="{465BDE11-406C-4E29-8B5F-B1E745D50A64}">
      <dsp:nvSpPr>
        <dsp:cNvPr id="0" name=""/>
        <dsp:cNvSpPr/>
      </dsp:nvSpPr>
      <dsp:spPr>
        <a:xfrm>
          <a:off x="2817358" y="2144539"/>
          <a:ext cx="1435973" cy="1436149"/>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46901C0-E8B6-48A7-9A00-776157D6A372}">
      <dsp:nvSpPr>
        <dsp:cNvPr id="0" name=""/>
        <dsp:cNvSpPr/>
      </dsp:nvSpPr>
      <dsp:spPr>
        <a:xfrm>
          <a:off x="4109735" y="3456093"/>
          <a:ext cx="1645386" cy="9465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b="1" kern="1200" dirty="0" smtClean="0">
              <a:latin typeface="Calibri" panose="020F0502020204030204" pitchFamily="34" charset="0"/>
            </a:rPr>
            <a:t>MATA</a:t>
          </a:r>
          <a:endParaRPr lang="en-MY" sz="2500" b="1" kern="1200" dirty="0">
            <a:latin typeface="Calibri" panose="020F0502020204030204" pitchFamily="34" charset="0"/>
          </a:endParaRPr>
        </a:p>
      </dsp:txBody>
      <dsp:txXfrm>
        <a:off x="4109735" y="3456093"/>
        <a:ext cx="1645386" cy="946573"/>
      </dsp:txXfrm>
    </dsp:sp>
    <dsp:sp modelId="{80E05644-66CE-45AB-898D-3FB7C7374744}">
      <dsp:nvSpPr>
        <dsp:cNvPr id="0" name=""/>
        <dsp:cNvSpPr/>
      </dsp:nvSpPr>
      <dsp:spPr>
        <a:xfrm>
          <a:off x="2350667" y="2144539"/>
          <a:ext cx="1435973" cy="1436149"/>
        </a:xfrm>
        <a:prstGeom prst="ellipse">
          <a:avLst/>
        </a:prstGeom>
        <a:solidFill>
          <a:schemeClr val="accent5">
            <a:alpha val="50000"/>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E99CB38-5438-4A31-B8E8-27718BC46556}">
      <dsp:nvSpPr>
        <dsp:cNvPr id="0" name=""/>
        <dsp:cNvSpPr/>
      </dsp:nvSpPr>
      <dsp:spPr>
        <a:xfrm>
          <a:off x="848877" y="3456093"/>
          <a:ext cx="1645386" cy="9465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b="1" kern="1200" dirty="0" smtClean="0">
              <a:latin typeface="Calibri" panose="020F0502020204030204" pitchFamily="34" charset="0"/>
            </a:rPr>
            <a:t>Business Partners</a:t>
          </a:r>
          <a:endParaRPr lang="en-MY" sz="2500" b="1" kern="1200" dirty="0">
            <a:latin typeface="Calibri" panose="020F0502020204030204" pitchFamily="34" charset="0"/>
          </a:endParaRPr>
        </a:p>
      </dsp:txBody>
      <dsp:txXfrm>
        <a:off x="848877" y="3456093"/>
        <a:ext cx="1645386" cy="946573"/>
      </dsp:txXfrm>
    </dsp:sp>
    <dsp:sp modelId="{E39ED079-E2FD-40B2-85EC-F2DCDE5D4485}">
      <dsp:nvSpPr>
        <dsp:cNvPr id="0" name=""/>
        <dsp:cNvSpPr/>
      </dsp:nvSpPr>
      <dsp:spPr>
        <a:xfrm>
          <a:off x="2059284" y="1779117"/>
          <a:ext cx="1435973" cy="1436149"/>
        </a:xfrm>
        <a:prstGeom prst="ellipse">
          <a:avLst/>
        </a:prstGeom>
        <a:solidFill>
          <a:schemeClr val="accent5">
            <a:alpha val="50000"/>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822131F-CAB5-4EA4-AA05-B972F8137BF1}">
      <dsp:nvSpPr>
        <dsp:cNvPr id="0" name=""/>
        <dsp:cNvSpPr/>
      </dsp:nvSpPr>
      <dsp:spPr>
        <a:xfrm>
          <a:off x="310387" y="2069253"/>
          <a:ext cx="1525722" cy="10346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b="1" kern="1200" dirty="0" smtClean="0">
              <a:latin typeface="Calibri" panose="020F0502020204030204" pitchFamily="34" charset="0"/>
            </a:rPr>
            <a:t>MNCs</a:t>
          </a:r>
          <a:endParaRPr lang="en-MY" sz="2500" b="1" kern="1200" dirty="0">
            <a:latin typeface="Calibri" panose="020F0502020204030204" pitchFamily="34" charset="0"/>
          </a:endParaRPr>
        </a:p>
      </dsp:txBody>
      <dsp:txXfrm>
        <a:off x="310387" y="2069253"/>
        <a:ext cx="1525722" cy="1034626"/>
      </dsp:txXfrm>
    </dsp:sp>
    <dsp:sp modelId="{87BA607E-1A1B-4FCE-B023-FF5EE0FE7DAC}">
      <dsp:nvSpPr>
        <dsp:cNvPr id="0" name=""/>
        <dsp:cNvSpPr/>
      </dsp:nvSpPr>
      <dsp:spPr>
        <a:xfrm>
          <a:off x="2162794" y="1323441"/>
          <a:ext cx="1435973" cy="1436149"/>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7FEF3E1-AE23-4D9E-B0AB-10467461DB67}">
      <dsp:nvSpPr>
        <dsp:cNvPr id="0" name=""/>
        <dsp:cNvSpPr/>
      </dsp:nvSpPr>
      <dsp:spPr>
        <a:xfrm>
          <a:off x="430052" y="836506"/>
          <a:ext cx="1555638" cy="9685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MY" sz="2500" b="1" kern="1200" dirty="0" smtClean="0">
              <a:latin typeface="Calibri" panose="020F0502020204030204" pitchFamily="34" charset="0"/>
            </a:rPr>
            <a:t>Financial Institutions</a:t>
          </a:r>
          <a:endParaRPr lang="en-MY" sz="2500" b="1" kern="1200" dirty="0">
            <a:latin typeface="Calibri" panose="020F0502020204030204" pitchFamily="34" charset="0"/>
          </a:endParaRPr>
        </a:p>
      </dsp:txBody>
      <dsp:txXfrm>
        <a:off x="430052" y="836506"/>
        <a:ext cx="1555638" cy="96858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170B4A1-2B9F-4FB2-877A-4C3894C78BC0}" type="datetimeFigureOut">
              <a:rPr lang="en-MY" smtClean="0"/>
              <a:t>7/9/2015</a:t>
            </a:fld>
            <a:endParaRPr lang="en-MY"/>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7E7D2A2-49DD-4202-AB53-61CF898FE449}" type="slidenum">
              <a:rPr lang="en-MY" smtClean="0"/>
              <a:t>‹#›</a:t>
            </a:fld>
            <a:endParaRPr lang="en-MY"/>
          </a:p>
        </p:txBody>
      </p:sp>
    </p:spTree>
    <p:extLst>
      <p:ext uri="{BB962C8B-B14F-4D97-AF65-F5344CB8AC3E}">
        <p14:creationId xmlns:p14="http://schemas.microsoft.com/office/powerpoint/2010/main" val="187911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7" y="0"/>
            <a:ext cx="2945658" cy="496332"/>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50448" y="0"/>
            <a:ext cx="2945658" cy="496332"/>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709612" y="742950"/>
            <a:ext cx="5380037" cy="37258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79768" y="4715157"/>
            <a:ext cx="5438140" cy="4466987"/>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7" y="9428589"/>
            <a:ext cx="2945658" cy="496332"/>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50448" y="9428589"/>
            <a:ext cx="2945658" cy="496332"/>
          </a:xfrm>
          <a:prstGeom prst="rect">
            <a:avLst/>
          </a:prstGeom>
          <a:noFill/>
          <a:ln>
            <a:noFill/>
          </a:ln>
        </p:spPr>
        <p:txBody>
          <a:bodyPr lIns="90950" tIns="45475" rIns="90950" bIns="45475"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13672055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114" name="Shape 114"/>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71" name="Shape 27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48" name="Shape 248"/>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48" name="Shape 248"/>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57" name="Shape 257"/>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08" name="Shape 308"/>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14" name="Shape 314"/>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23" name="Shape 323"/>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39" name="Shape 339"/>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39" name="Shape 339"/>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134" name="Shape 134"/>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dirty="0"/>
          </a:p>
        </p:txBody>
      </p:sp>
      <p:sp>
        <p:nvSpPr>
          <p:cNvPr id="382" name="Shape 382"/>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dirty="0"/>
          </a:p>
        </p:txBody>
      </p:sp>
      <p:sp>
        <p:nvSpPr>
          <p:cNvPr id="382" name="Shape 382"/>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82" name="Shape 382"/>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99" name="Shape 399"/>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709613" y="742950"/>
            <a:ext cx="537845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79768" y="4715157"/>
            <a:ext cx="5438140" cy="4466987"/>
          </a:xfrm>
          <a:prstGeom prst="rect">
            <a:avLst/>
          </a:prstGeom>
          <a:noFill/>
          <a:ln>
            <a:noFill/>
          </a:ln>
        </p:spPr>
        <p:txBody>
          <a:bodyPr lIns="90950" tIns="45475" rIns="90950" bIns="45475"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50448" y="9428589"/>
            <a:ext cx="2945658" cy="496332"/>
          </a:xfrm>
          <a:prstGeom prst="rect">
            <a:avLst/>
          </a:prstGeom>
          <a:noFill/>
          <a:ln>
            <a:noFill/>
          </a:ln>
        </p:spPr>
        <p:txBody>
          <a:bodyPr lIns="90950" tIns="45475" rIns="90950" bIns="454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399" name="Shape 399"/>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11" name="Shape 411"/>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24" name="Shape 424"/>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36" name="Shape 436"/>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443" name="Shape 443"/>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160" name="Shape 160"/>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12" name="Shape 212"/>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79768" y="4715157"/>
            <a:ext cx="5438140" cy="4466987"/>
          </a:xfrm>
          <a:prstGeom prst="rect">
            <a:avLst/>
          </a:prstGeom>
          <a:noFill/>
          <a:ln>
            <a:noFill/>
          </a:ln>
        </p:spPr>
        <p:txBody>
          <a:bodyPr lIns="90950" tIns="45475" rIns="90950" bIns="45475"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3850448" y="9428589"/>
            <a:ext cx="2945658" cy="496332"/>
          </a:xfrm>
          <a:prstGeom prst="rect">
            <a:avLst/>
          </a:prstGeom>
          <a:noFill/>
          <a:ln>
            <a:noFill/>
          </a:ln>
        </p:spPr>
        <p:txBody>
          <a:bodyPr lIns="90950" tIns="45475" rIns="90950" bIns="454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48" name="Shape 248"/>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79768" y="4715157"/>
            <a:ext cx="5438140" cy="4466987"/>
          </a:xfrm>
          <a:prstGeom prst="rect">
            <a:avLst/>
          </a:prstGeom>
        </p:spPr>
        <p:txBody>
          <a:bodyPr lIns="91425" tIns="91425" rIns="91425" bIns="91425" anchor="t" anchorCtr="0">
            <a:noAutofit/>
          </a:bodyPr>
          <a:lstStyle/>
          <a:p>
            <a:pPr>
              <a:spcBef>
                <a:spcPts val="0"/>
              </a:spcBef>
              <a:buNone/>
            </a:pPr>
            <a:endParaRPr/>
          </a:p>
        </p:txBody>
      </p:sp>
      <p:sp>
        <p:nvSpPr>
          <p:cNvPr id="248" name="Shape 248"/>
          <p:cNvSpPr>
            <a:spLocks noGrp="1" noRot="1" noChangeAspect="1"/>
          </p:cNvSpPr>
          <p:nvPr>
            <p:ph type="sldImg" idx="2"/>
          </p:nvPr>
        </p:nvSpPr>
        <p:spPr>
          <a:xfrm>
            <a:off x="709613" y="742950"/>
            <a:ext cx="5380037"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9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pPr marL="0" lvl="0" indent="0">
              <a:spcBef>
                <a:spcPts val="0"/>
              </a:spcBef>
              <a:buSzPct val="25000"/>
              <a:buNone/>
            </a:pPr>
            <a:fld id="{00000000-1234-1234-1234-123412341234}" type="slidenum">
              <a:rPr lang="en-US" smtClean="0"/>
              <a:t>‹#›</a:t>
            </a:fld>
            <a:endParaRPr lang="en-US"/>
          </a:p>
        </p:txBody>
      </p:sp>
    </p:spTree>
    <p:extLst>
      <p:ext uri="{BB962C8B-B14F-4D97-AF65-F5344CB8AC3E}">
        <p14:creationId xmlns:p14="http://schemas.microsoft.com/office/powerpoint/2010/main" val="303618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pPr marL="0" lvl="0" indent="0">
              <a:spcBef>
                <a:spcPts val="0"/>
              </a:spcBef>
              <a:buSzPct val="25000"/>
              <a:buNone/>
            </a:pPr>
            <a:fld id="{00000000-1234-1234-1234-123412341234}" type="slidenum">
              <a:rPr lang="en-US" smtClean="0"/>
              <a:t>‹#›</a:t>
            </a:fld>
            <a:endParaRPr lang="en-US"/>
          </a:p>
        </p:txBody>
      </p:sp>
    </p:spTree>
    <p:extLst>
      <p:ext uri="{BB962C8B-B14F-4D97-AF65-F5344CB8AC3E}">
        <p14:creationId xmlns:p14="http://schemas.microsoft.com/office/powerpoint/2010/main" val="3679715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pPr marL="0" lvl="0" indent="0">
              <a:spcBef>
                <a:spcPts val="0"/>
              </a:spcBef>
              <a:buSzPct val="25000"/>
              <a:buNone/>
            </a:pPr>
            <a:fld id="{00000000-1234-1234-1234-123412341234}" type="slidenum">
              <a:rPr lang="en-US" smtClean="0"/>
              <a:t>‹#›</a:t>
            </a:fld>
            <a:endParaRPr lang="en-US"/>
          </a:p>
        </p:txBody>
      </p:sp>
    </p:spTree>
    <p:extLst>
      <p:ext uri="{BB962C8B-B14F-4D97-AF65-F5344CB8AC3E}">
        <p14:creationId xmlns:p14="http://schemas.microsoft.com/office/powerpoint/2010/main" val="376097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pPr marL="0" lvl="0" indent="0">
              <a:spcBef>
                <a:spcPts val="0"/>
              </a:spcBef>
              <a:buSzPct val="25000"/>
              <a:buNone/>
            </a:pPr>
            <a:fld id="{00000000-1234-1234-1234-123412341234}" type="slidenum">
              <a:rPr lang="en-US" smtClean="0"/>
              <a:t>‹#›</a:t>
            </a:fld>
            <a:endParaRPr lang="en-US"/>
          </a:p>
        </p:txBody>
      </p:sp>
    </p:spTree>
    <p:extLst>
      <p:ext uri="{BB962C8B-B14F-4D97-AF65-F5344CB8AC3E}">
        <p14:creationId xmlns:p14="http://schemas.microsoft.com/office/powerpoint/2010/main" val="3361054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pPr marL="0" lvl="0" indent="0">
              <a:spcBef>
                <a:spcPts val="0"/>
              </a:spcBef>
              <a:buSzPct val="25000"/>
              <a:buNone/>
            </a:pPr>
            <a:fld id="{00000000-1234-1234-1234-123412341234}" type="slidenum">
              <a:rPr lang="en-US" smtClean="0"/>
              <a:t>‹#›</a:t>
            </a:fld>
            <a:endParaRPr lang="en-US"/>
          </a:p>
        </p:txBody>
      </p:sp>
    </p:spTree>
    <p:extLst>
      <p:ext uri="{BB962C8B-B14F-4D97-AF65-F5344CB8AC3E}">
        <p14:creationId xmlns:p14="http://schemas.microsoft.com/office/powerpoint/2010/main" val="13855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
        <p:cNvGrpSpPr/>
        <p:nvPr/>
      </p:nvGrpSpPr>
      <p:grpSpPr>
        <a:xfrm>
          <a:off x="0" y="0"/>
          <a:ext cx="0" cy="0"/>
          <a:chOff x="0" y="0"/>
          <a:chExt cx="0" cy="0"/>
        </a:xfrm>
      </p:grpSpPr>
      <p:sp>
        <p:nvSpPr>
          <p:cNvPr id="99" name="Shape 99"/>
          <p:cNvSpPr txBox="1">
            <a:spLocks noGrp="1"/>
          </p:cNvSpPr>
          <p:nvPr>
            <p:ph type="dt" idx="10"/>
          </p:nvPr>
        </p:nvSpPr>
        <p:spPr>
          <a:xfrm>
            <a:off x="495300" y="6356351"/>
            <a:ext cx="23114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0" name="Shape 100"/>
          <p:cNvSpPr txBox="1">
            <a:spLocks noGrp="1"/>
          </p:cNvSpPr>
          <p:nvPr>
            <p:ph type="ftr" idx="11"/>
          </p:nvPr>
        </p:nvSpPr>
        <p:spPr>
          <a:xfrm>
            <a:off x="3384550" y="6356351"/>
            <a:ext cx="31368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1" name="Shape 101"/>
          <p:cNvSpPr txBox="1">
            <a:spLocks noGrp="1"/>
          </p:cNvSpPr>
          <p:nvPr>
            <p:ph type="sldNum" idx="12"/>
          </p:nvPr>
        </p:nvSpPr>
        <p:spPr>
          <a:xfrm>
            <a:off x="7099300" y="6356351"/>
            <a:ext cx="2311400" cy="365125"/>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0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909441"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D:\IT\Work\Audry\Desktop\Printing Item\Salihin Premier\stationery\label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62" r="10865" b="33566"/>
          <a:stretch/>
        </p:blipFill>
        <p:spPr bwMode="auto">
          <a:xfrm rot="5400000">
            <a:off x="-3265621" y="3265621"/>
            <a:ext cx="6858003" cy="3267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IT\Work\Audry\Desktop\Printing Item\Salihin Premier\stationery\slide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91" t="15622" r="32030" b="16255"/>
          <a:stretch/>
        </p:blipFill>
        <p:spPr bwMode="auto">
          <a:xfrm>
            <a:off x="1" y="1600200"/>
            <a:ext cx="9909441" cy="52578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pPr marL="0" lvl="0" indent="0">
              <a:spcBef>
                <a:spcPts val="0"/>
              </a:spcBef>
              <a:buSzPct val="25000"/>
              <a:buNone/>
            </a:pPr>
            <a:fld id="{00000000-1234-1234-1234-123412341234}" type="slidenum">
              <a:rPr lang="en-US" smtClean="0"/>
              <a:t>‹#›</a:t>
            </a:fld>
            <a:endParaRPr lang="en-US"/>
          </a:p>
        </p:txBody>
      </p:sp>
      <p:pic>
        <p:nvPicPr>
          <p:cNvPr id="2053" name="Picture 5" descr="D:\IT\Work\Audry\Desktop\Printing Item\Salihin Premier\stationery\slid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4351" y="304800"/>
            <a:ext cx="4091450" cy="7620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27271" y="6591771"/>
            <a:ext cx="2886321"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Tree>
    <p:extLst>
      <p:ext uri="{BB962C8B-B14F-4D97-AF65-F5344CB8AC3E}">
        <p14:creationId xmlns:p14="http://schemas.microsoft.com/office/powerpoint/2010/main" val="33864687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pPr marL="0" lvl="0" indent="0">
              <a:spcBef>
                <a:spcPts val="0"/>
              </a:spcBef>
              <a:buSzPct val="25000"/>
              <a:buNone/>
            </a:pPr>
            <a:fld id="{00000000-1234-1234-1234-123412341234}" type="slidenum">
              <a:rPr lang="en-US" smtClean="0"/>
              <a:t>‹#›</a:t>
            </a:fld>
            <a:endParaRPr lang="en-US"/>
          </a:p>
        </p:txBody>
      </p:sp>
      <p:pic>
        <p:nvPicPr>
          <p:cNvPr id="14" name="Picture 2" descr="D:\IT\Work\Audry\Desktop\Printing Item\Salihin Premier\stationery\label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3566"/>
          <a:stretch/>
        </p:blipFill>
        <p:spPr bwMode="auto">
          <a:xfrm>
            <a:off x="0" y="6556376"/>
            <a:ext cx="9909441" cy="3016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71801" y="679971"/>
            <a:ext cx="6937641" cy="457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T\Work\Audry\Desktop\Printing Item\MIA 2015\MIA - Sponsorship logo-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01" y="304801"/>
            <a:ext cx="3045043" cy="556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IT\Work\Audry\Desktop\Printing Item\Salihin Premier\Design\slid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3925" y="6094434"/>
            <a:ext cx="3682075" cy="7621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7271" y="6591771"/>
            <a:ext cx="2886321"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
        <p:nvSpPr>
          <p:cNvPr id="13" name="Slide Number Placeholder 3"/>
          <p:cNvSpPr txBox="1">
            <a:spLocks/>
          </p:cNvSpPr>
          <p:nvPr/>
        </p:nvSpPr>
        <p:spPr>
          <a:xfrm>
            <a:off x="9405030" y="6515101"/>
            <a:ext cx="397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z="900" smtClean="0">
                <a:solidFill>
                  <a:schemeClr val="tx1"/>
                </a:solidFill>
              </a:rPr>
              <a:pPr/>
              <a:t>‹#›</a:t>
            </a:fld>
            <a:endParaRPr lang="en-MY" sz="1100" dirty="0">
              <a:solidFill>
                <a:schemeClr val="tx1"/>
              </a:solidFill>
            </a:endParaRPr>
          </a:p>
        </p:txBody>
      </p:sp>
    </p:spTree>
    <p:extLst>
      <p:ext uri="{BB962C8B-B14F-4D97-AF65-F5344CB8AC3E}">
        <p14:creationId xmlns:p14="http://schemas.microsoft.com/office/powerpoint/2010/main" val="25375870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2" descr="D:\IT\Work\Audry\Desktop\Printing Item\Salihin Premier\stationery\bg-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90" b="2928"/>
          <a:stretch/>
        </p:blipFill>
        <p:spPr bwMode="auto">
          <a:xfrm>
            <a:off x="0" y="205099"/>
            <a:ext cx="9906000" cy="6452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pPr marL="0" lvl="0" indent="0">
              <a:spcBef>
                <a:spcPts val="0"/>
              </a:spcBef>
              <a:buSzPct val="25000"/>
              <a:buNone/>
            </a:pPr>
            <a:fld id="{00000000-1234-1234-1234-123412341234}" type="slidenum">
              <a:rPr lang="en-US" smtClean="0"/>
              <a:t>‹#›</a:t>
            </a:fld>
            <a:endParaRPr lang="en-US"/>
          </a:p>
        </p:txBody>
      </p:sp>
      <p:pic>
        <p:nvPicPr>
          <p:cNvPr id="7" name="Picture 2" descr="D:\IT\Work\Audry\Desktop\Printing Item\Salihin Premier\stationery\label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566"/>
          <a:stretch/>
        </p:blipFill>
        <p:spPr bwMode="auto">
          <a:xfrm>
            <a:off x="0" y="6556376"/>
            <a:ext cx="9909441" cy="301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T\Work\Audry\Desktop\Printing Item\MIA 2015\MIA - Sponsorship logo-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201" y="304801"/>
            <a:ext cx="3045043" cy="55690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IT\Work\Audry\Desktop\Printing Item\Salihin Premier\stationery\slide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4951" y="97536"/>
            <a:ext cx="5761382" cy="485546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27271" y="6591771"/>
            <a:ext cx="2886321"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
        <p:nvSpPr>
          <p:cNvPr id="12" name="Slide Number Placeholder 3"/>
          <p:cNvSpPr txBox="1">
            <a:spLocks/>
          </p:cNvSpPr>
          <p:nvPr/>
        </p:nvSpPr>
        <p:spPr>
          <a:xfrm>
            <a:off x="9405030" y="6515101"/>
            <a:ext cx="39778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z="900" smtClean="0">
                <a:solidFill>
                  <a:schemeClr val="tx1"/>
                </a:solidFill>
              </a:rPr>
              <a:pPr/>
              <a:t>‹#›</a:t>
            </a:fld>
            <a:endParaRPr lang="en-MY" sz="1100" dirty="0">
              <a:solidFill>
                <a:schemeClr val="tx1"/>
              </a:solidFill>
            </a:endParaRPr>
          </a:p>
        </p:txBody>
      </p:sp>
    </p:spTree>
    <p:extLst>
      <p:ext uri="{BB962C8B-B14F-4D97-AF65-F5344CB8AC3E}">
        <p14:creationId xmlns:p14="http://schemas.microsoft.com/office/powerpoint/2010/main" val="18710341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pPr marL="0" lvl="0" indent="0">
              <a:spcBef>
                <a:spcPts val="0"/>
              </a:spcBef>
              <a:buSzPct val="25000"/>
              <a:buNone/>
            </a:pPr>
            <a:fld id="{00000000-1234-1234-1234-123412341234}" type="slidenum">
              <a:rPr lang="en-US" smtClean="0"/>
              <a:t>‹#›</a:t>
            </a:fld>
            <a:endParaRPr lang="en-US"/>
          </a:p>
        </p:txBody>
      </p:sp>
    </p:spTree>
    <p:extLst>
      <p:ext uri="{BB962C8B-B14F-4D97-AF65-F5344CB8AC3E}">
        <p14:creationId xmlns:p14="http://schemas.microsoft.com/office/powerpoint/2010/main" val="13994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pPr marL="0" lvl="0" indent="0">
              <a:spcBef>
                <a:spcPts val="0"/>
              </a:spcBef>
              <a:buSzPct val="25000"/>
              <a:buNone/>
            </a:pPr>
            <a:fld id="{00000000-1234-1234-1234-123412341234}" type="slidenum">
              <a:rPr lang="en-US" smtClean="0"/>
              <a:t>‹#›</a:t>
            </a:fld>
            <a:endParaRPr lang="en-US"/>
          </a:p>
        </p:txBody>
      </p:sp>
    </p:spTree>
    <p:extLst>
      <p:ext uri="{BB962C8B-B14F-4D97-AF65-F5344CB8AC3E}">
        <p14:creationId xmlns:p14="http://schemas.microsoft.com/office/powerpoint/2010/main" val="127393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pPr marL="0" lvl="0" indent="0">
              <a:spcBef>
                <a:spcPts val="0"/>
              </a:spcBef>
              <a:buSzPct val="25000"/>
              <a:buNone/>
            </a:pPr>
            <a:fld id="{00000000-1234-1234-1234-123412341234}" type="slidenum">
              <a:rPr lang="en-US" smtClean="0"/>
              <a:t>‹#›</a:t>
            </a:fld>
            <a:endParaRPr lang="en-US"/>
          </a:p>
        </p:txBody>
      </p:sp>
    </p:spTree>
    <p:extLst>
      <p:ext uri="{BB962C8B-B14F-4D97-AF65-F5344CB8AC3E}">
        <p14:creationId xmlns:p14="http://schemas.microsoft.com/office/powerpoint/2010/main" val="643241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Shape 95"/>
          <p:cNvSpPr txBox="1"/>
          <p:nvPr/>
        </p:nvSpPr>
        <p:spPr>
          <a:xfrm>
            <a:off x="2288953" y="6487451"/>
            <a:ext cx="5322574" cy="25391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50" b="1" i="0" u="none" strike="noStrike" cap="none" baseline="0">
                <a:solidFill>
                  <a:schemeClr val="dk1"/>
                </a:solidFill>
                <a:latin typeface="Century Gothic"/>
                <a:ea typeface="Century Gothic"/>
                <a:cs typeface="Century Gothic"/>
                <a:sym typeface="Century Gothic"/>
              </a:rPr>
              <a:t>The information contained herein is strictly Private &amp; Confidential</a:t>
            </a:r>
          </a:p>
        </p:txBody>
      </p:sp>
      <p:sp>
        <p:nvSpPr>
          <p:cNvPr id="96" name="Shape 96"/>
          <p:cNvSpPr txBox="1"/>
          <p:nvPr/>
        </p:nvSpPr>
        <p:spPr>
          <a:xfrm>
            <a:off x="2883009" y="6058980"/>
            <a:ext cx="4134458" cy="430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100" b="0" i="0" u="none" strike="noStrike" cap="none" baseline="0">
                <a:solidFill>
                  <a:schemeClr val="dk1"/>
                </a:solidFill>
                <a:latin typeface="Arial"/>
                <a:ea typeface="Arial"/>
                <a:cs typeface="Arial"/>
                <a:sym typeface="Arial"/>
              </a:rPr>
              <a:t>AUDIT &amp; ASSURANCE </a:t>
            </a:r>
            <a:r>
              <a:rPr lang="en-US" sz="1100" b="1" i="0" u="none" strike="noStrike" cap="none" baseline="0">
                <a:solidFill>
                  <a:srgbClr val="FF0000"/>
                </a:solidFill>
                <a:latin typeface="Arial"/>
                <a:ea typeface="Arial"/>
                <a:cs typeface="Arial"/>
                <a:sym typeface="Arial"/>
              </a:rPr>
              <a:t>.</a:t>
            </a:r>
            <a:r>
              <a:rPr lang="en-US" sz="1100" b="0" i="0" u="none" strike="noStrike" cap="none" baseline="0">
                <a:solidFill>
                  <a:schemeClr val="dk1"/>
                </a:solidFill>
                <a:latin typeface="Arial"/>
                <a:ea typeface="Arial"/>
                <a:cs typeface="Arial"/>
                <a:sym typeface="Arial"/>
              </a:rPr>
              <a:t> TAXATION </a:t>
            </a:r>
            <a:r>
              <a:rPr lang="en-US" sz="1100" b="1" i="0" u="none" strike="noStrike" cap="none" baseline="0">
                <a:solidFill>
                  <a:srgbClr val="FF0000"/>
                </a:solidFill>
                <a:latin typeface="Arial"/>
                <a:ea typeface="Arial"/>
                <a:cs typeface="Arial"/>
                <a:sym typeface="Arial"/>
              </a:rPr>
              <a:t>.</a:t>
            </a:r>
            <a:r>
              <a:rPr lang="en-US" sz="1100" b="0" i="0" u="none" strike="noStrike" cap="none" baseline="0">
                <a:solidFill>
                  <a:schemeClr val="dk1"/>
                </a:solidFill>
                <a:latin typeface="Arial"/>
                <a:ea typeface="Arial"/>
                <a:cs typeface="Arial"/>
                <a:sym typeface="Arial"/>
              </a:rPr>
              <a:t> ADVISORY</a:t>
            </a:r>
          </a:p>
          <a:p>
            <a:pPr marL="0" marR="0" lvl="0" indent="0" algn="ctr" rtl="0">
              <a:spcBef>
                <a:spcPts val="0"/>
              </a:spcBef>
              <a:buSzPct val="25000"/>
              <a:buNone/>
            </a:pPr>
            <a:r>
              <a:rPr lang="en-US" sz="1100" b="0" i="0" u="none" strike="noStrike" cap="none" baseline="0">
                <a:solidFill>
                  <a:schemeClr val="dk1"/>
                </a:solidFill>
                <a:latin typeface="Arial"/>
                <a:ea typeface="Arial"/>
                <a:cs typeface="Arial"/>
                <a:sym typeface="Arial"/>
              </a:rPr>
              <a:t>www.</a:t>
            </a:r>
            <a:r>
              <a:rPr lang="en-US" sz="1100" b="0" i="0" u="none" strike="noStrike" cap="none" baseline="0">
                <a:solidFill>
                  <a:srgbClr val="FF0000"/>
                </a:solidFill>
                <a:latin typeface="Arial"/>
                <a:ea typeface="Arial"/>
                <a:cs typeface="Arial"/>
                <a:sym typeface="Arial"/>
              </a:rPr>
              <a:t>salihin</a:t>
            </a:r>
            <a:r>
              <a:rPr lang="en-US" sz="1100" b="0" i="0" u="none" strike="noStrike" cap="none" baseline="0">
                <a:solidFill>
                  <a:schemeClr val="dk1"/>
                </a:solidFill>
                <a:latin typeface="Arial"/>
                <a:ea typeface="Arial"/>
                <a:cs typeface="Arial"/>
                <a:sym typeface="Arial"/>
              </a:rPr>
              <a:t>.com.my </a:t>
            </a:r>
            <a:r>
              <a:rPr lang="en-US" sz="1100" b="0" i="0" u="none" strike="noStrike" cap="none" baseline="0">
                <a:solidFill>
                  <a:srgbClr val="595959"/>
                </a:solidFill>
                <a:latin typeface="Arial"/>
                <a:ea typeface="Arial"/>
                <a:cs typeface="Arial"/>
                <a:sym typeface="Arial"/>
              </a:rPr>
              <a:t> I </a:t>
            </a:r>
            <a:r>
              <a:rPr lang="en-US" sz="1100" b="0" i="0" u="none" strike="noStrike" cap="none" baseline="0">
                <a:solidFill>
                  <a:schemeClr val="dk1"/>
                </a:solidFill>
                <a:latin typeface="Arial"/>
                <a:ea typeface="Arial"/>
                <a:cs typeface="Arial"/>
                <a:sym typeface="Arial"/>
              </a:rPr>
              <a:t> www.my</a:t>
            </a:r>
            <a:r>
              <a:rPr lang="en-US" sz="1100" b="0" i="0" u="none" strike="noStrike" cap="none" baseline="0">
                <a:solidFill>
                  <a:srgbClr val="FF0000"/>
                </a:solidFill>
                <a:latin typeface="Arial"/>
                <a:ea typeface="Arial"/>
                <a:cs typeface="Arial"/>
                <a:sym typeface="Arial"/>
              </a:rPr>
              <a:t>salihin</a:t>
            </a:r>
            <a:r>
              <a:rPr lang="en-US" sz="1100" b="0" i="0" u="none" strike="noStrike" cap="none" baseline="0">
                <a:solidFill>
                  <a:schemeClr val="dk1"/>
                </a:solidFill>
                <a:latin typeface="Arial"/>
                <a:ea typeface="Arial"/>
                <a:cs typeface="Arial"/>
                <a:sym typeface="Arial"/>
              </a:rPr>
              <a:t>.com</a:t>
            </a: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MY"/>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spcBef>
                <a:spcPts val="0"/>
              </a:spcBef>
              <a:buSzPct val="25000"/>
              <a:buNone/>
            </a:pPr>
            <a:fld id="{00000000-1234-1234-1234-123412341234}" type="slidenum">
              <a:rPr lang="en-US" smtClean="0"/>
              <a:t>‹#›</a:t>
            </a:fld>
            <a:endParaRPr lang="en-US"/>
          </a:p>
        </p:txBody>
      </p:sp>
    </p:spTree>
    <p:extLst>
      <p:ext uri="{BB962C8B-B14F-4D97-AF65-F5344CB8AC3E}">
        <p14:creationId xmlns:p14="http://schemas.microsoft.com/office/powerpoint/2010/main" val="217461926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jpeg"/><Relationship Id="rId26" Type="http://schemas.openxmlformats.org/officeDocument/2006/relationships/image" Target="../media/image49.png"/><Relationship Id="rId3" Type="http://schemas.openxmlformats.org/officeDocument/2006/relationships/image" Target="../media/image26.jpeg"/><Relationship Id="rId21" Type="http://schemas.openxmlformats.org/officeDocument/2006/relationships/image" Target="../media/image44.jpe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jpeg"/><Relationship Id="rId25" Type="http://schemas.openxmlformats.org/officeDocument/2006/relationships/image" Target="../media/image48.png"/><Relationship Id="rId2" Type="http://schemas.openxmlformats.org/officeDocument/2006/relationships/notesSlide" Target="../notesSlides/notesSlide11.xml"/><Relationship Id="rId16" Type="http://schemas.openxmlformats.org/officeDocument/2006/relationships/image" Target="../media/image39.gif"/><Relationship Id="rId20" Type="http://schemas.openxmlformats.org/officeDocument/2006/relationships/image" Target="../media/image43.jpeg"/><Relationship Id="rId1" Type="http://schemas.openxmlformats.org/officeDocument/2006/relationships/slideLayout" Target="../slideLayouts/slideLayout5.xml"/><Relationship Id="rId6" Type="http://schemas.openxmlformats.org/officeDocument/2006/relationships/image" Target="../media/image29.jpeg"/><Relationship Id="rId11" Type="http://schemas.openxmlformats.org/officeDocument/2006/relationships/image" Target="../media/image34.jpeg"/><Relationship Id="rId24" Type="http://schemas.openxmlformats.org/officeDocument/2006/relationships/image" Target="../media/image47.png"/><Relationship Id="rId5" Type="http://schemas.openxmlformats.org/officeDocument/2006/relationships/image" Target="../media/image28.jpeg"/><Relationship Id="rId15" Type="http://schemas.openxmlformats.org/officeDocument/2006/relationships/image" Target="../media/image38.jpeg"/><Relationship Id="rId23" Type="http://schemas.openxmlformats.org/officeDocument/2006/relationships/image" Target="../media/image46.png"/><Relationship Id="rId10" Type="http://schemas.openxmlformats.org/officeDocument/2006/relationships/image" Target="../media/image33.png"/><Relationship Id="rId19" Type="http://schemas.openxmlformats.org/officeDocument/2006/relationships/image" Target="../media/image42.jpeg"/><Relationship Id="rId4" Type="http://schemas.openxmlformats.org/officeDocument/2006/relationships/image" Target="../media/image27.jpe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7.xml"/><Relationship Id="rId16" Type="http://schemas.openxmlformats.org/officeDocument/2006/relationships/diagramColors" Target="../diagrams/colors6.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jpg"/></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8.jpeg"/><Relationship Id="rId7" Type="http://schemas.openxmlformats.org/officeDocument/2006/relationships/image" Target="../media/image22.png"/><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diagramColors" Target="../diagrams/colors2.xml"/><Relationship Id="rId5" Type="http://schemas.openxmlformats.org/officeDocument/2006/relationships/image" Target="../media/image20.jpeg"/><Relationship Id="rId10" Type="http://schemas.openxmlformats.org/officeDocument/2006/relationships/diagramQuickStyle" Target="../diagrams/quickStyle2.xml"/><Relationship Id="rId4" Type="http://schemas.openxmlformats.org/officeDocument/2006/relationships/image" Target="../media/image19.jpeg"/><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p:nvPr/>
        </p:nvSpPr>
        <p:spPr>
          <a:xfrm>
            <a:off x="-1167681" y="1412776"/>
            <a:ext cx="6983573" cy="954106"/>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2800" b="1" i="0" u="none" strike="noStrike" cap="none" baseline="0" dirty="0">
                <a:solidFill>
                  <a:schemeClr val="lt1"/>
                </a:solidFill>
                <a:latin typeface="Century Gothic"/>
                <a:ea typeface="Century Gothic"/>
                <a:cs typeface="Century Gothic"/>
                <a:sym typeface="Century Gothic"/>
              </a:rPr>
              <a:t>PROPOSAL FOR STRATEGIC </a:t>
            </a:r>
            <a:r>
              <a:rPr lang="en-US" sz="2800" b="1" i="0" u="none" strike="noStrike" cap="none" baseline="0" dirty="0" smtClean="0">
                <a:solidFill>
                  <a:schemeClr val="lt1"/>
                </a:solidFill>
                <a:latin typeface="Century Gothic"/>
                <a:ea typeface="Century Gothic"/>
                <a:cs typeface="Century Gothic"/>
                <a:sym typeface="Century Gothic"/>
              </a:rPr>
              <a:t>COLLABORATION</a:t>
            </a:r>
            <a:endParaRPr lang="en-US" sz="2800" b="1" i="0" u="none" strike="noStrike" cap="none" baseline="0" dirty="0">
              <a:solidFill>
                <a:schemeClr val="lt1"/>
              </a:solidFill>
              <a:latin typeface="Century Gothic"/>
              <a:ea typeface="Century Gothic"/>
              <a:cs typeface="Century Gothic"/>
              <a:sym typeface="Century Gothic"/>
            </a:endParaRPr>
          </a:p>
        </p:txBody>
      </p:sp>
      <p:sp>
        <p:nvSpPr>
          <p:cNvPr id="106" name="Shape 106"/>
          <p:cNvSpPr txBox="1"/>
          <p:nvPr/>
        </p:nvSpPr>
        <p:spPr>
          <a:xfrm>
            <a:off x="94266" y="6477000"/>
            <a:ext cx="3125182"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i="0" u="none" strike="noStrike" cap="none" baseline="0">
                <a:solidFill>
                  <a:schemeClr val="dk1"/>
                </a:solidFill>
                <a:latin typeface="Calibri"/>
                <a:ea typeface="Calibri"/>
                <a:cs typeface="Calibri"/>
                <a:sym typeface="Calibri"/>
              </a:rPr>
              <a:t>© 2014 </a:t>
            </a:r>
            <a:r>
              <a:rPr lang="en-US" sz="1100" b="1" i="0" u="none" strike="noStrike" cap="none" baseline="0">
                <a:solidFill>
                  <a:srgbClr val="FF0000"/>
                </a:solidFill>
                <a:latin typeface="Arial"/>
                <a:ea typeface="Arial"/>
                <a:cs typeface="Arial"/>
                <a:sym typeface="Arial"/>
              </a:rPr>
              <a:t>SALIHIN</a:t>
            </a:r>
            <a:r>
              <a:rPr lang="en-US" sz="1100" b="1" i="0" u="none" strike="noStrike" cap="none" baseline="0">
                <a:solidFill>
                  <a:schemeClr val="dk1"/>
                </a:solidFill>
                <a:latin typeface="Calibri"/>
                <a:ea typeface="Calibri"/>
                <a:cs typeface="Calibri"/>
                <a:sym typeface="Calibri"/>
              </a:rPr>
              <a:t>. All Rights Reserved</a:t>
            </a:r>
          </a:p>
        </p:txBody>
      </p:sp>
      <p:sp>
        <p:nvSpPr>
          <p:cNvPr id="107" name="Shape 107"/>
          <p:cNvSpPr txBox="1"/>
          <p:nvPr/>
        </p:nvSpPr>
        <p:spPr>
          <a:xfrm>
            <a:off x="5313039" y="4211796"/>
            <a:ext cx="213658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Prepared by:</a:t>
            </a:r>
          </a:p>
        </p:txBody>
      </p:sp>
      <p:sp>
        <p:nvSpPr>
          <p:cNvPr id="108" name="Shape 108"/>
          <p:cNvSpPr txBox="1"/>
          <p:nvPr/>
        </p:nvSpPr>
        <p:spPr>
          <a:xfrm>
            <a:off x="592893" y="4211796"/>
            <a:ext cx="213658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Prepared for:</a:t>
            </a:r>
          </a:p>
        </p:txBody>
      </p:sp>
      <p:pic>
        <p:nvPicPr>
          <p:cNvPr id="109" name="Shape 109"/>
          <p:cNvPicPr preferRelativeResize="0"/>
          <p:nvPr/>
        </p:nvPicPr>
        <p:blipFill rotWithShape="1">
          <a:blip r:embed="rId3">
            <a:alphaModFix/>
          </a:blip>
          <a:srcRect/>
          <a:stretch/>
        </p:blipFill>
        <p:spPr>
          <a:xfrm>
            <a:off x="5673080" y="4694389"/>
            <a:ext cx="3708848" cy="728128"/>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9264" y="2159586"/>
            <a:ext cx="2124672" cy="861020"/>
          </a:xfrm>
          <a:prstGeom prst="rect">
            <a:avLst/>
          </a:prstGeom>
        </p:spPr>
      </p:pic>
      <p:sp>
        <p:nvSpPr>
          <p:cNvPr id="3" name="AutoShape 2" descr="Image result for uit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4932642"/>
            <a:ext cx="299085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33400" algn="l" rtl="0">
              <a:spcBef>
                <a:spcPts val="0"/>
              </a:spcBef>
              <a:buSzPct val="25000"/>
              <a:buNone/>
            </a:pPr>
            <a:r>
              <a:rPr lang="en-US" sz="2800" b="0" i="0" u="none" strike="noStrike" cap="none" baseline="0">
                <a:solidFill>
                  <a:schemeClr val="lt1"/>
                </a:solidFill>
                <a:latin typeface="Calibri"/>
                <a:ea typeface="Calibri"/>
                <a:cs typeface="Calibri"/>
                <a:sym typeface="Calibri"/>
              </a:rPr>
              <a:t>ABOUT US</a:t>
            </a:r>
          </a:p>
          <a:p>
            <a:pPr marL="0" marR="0" lvl="0" indent="533400" algn="l" rtl="0">
              <a:spcBef>
                <a:spcPts val="0"/>
              </a:spcBef>
              <a:buSzPct val="25000"/>
              <a:buNone/>
            </a:pPr>
            <a:r>
              <a:rPr lang="en-US" sz="1800" b="0" i="0" u="none" strike="noStrike" cap="none" baseline="0">
                <a:solidFill>
                  <a:schemeClr val="lt1"/>
                </a:solidFill>
                <a:latin typeface="Calibri"/>
                <a:ea typeface="Calibri"/>
                <a:cs typeface="Calibri"/>
                <a:sym typeface="Calibri"/>
              </a:rPr>
              <a:t>INTERNATIONAL LINKS/NETWORK</a:t>
            </a:r>
          </a:p>
        </p:txBody>
      </p:sp>
      <p:sp>
        <p:nvSpPr>
          <p:cNvPr id="260" name="Shape 260"/>
          <p:cNvSpPr/>
          <p:nvPr/>
        </p:nvSpPr>
        <p:spPr>
          <a:xfrm>
            <a:off x="713293" y="4635135"/>
            <a:ext cx="8488178" cy="1200322"/>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1800" b="0" i="0" u="none" strike="noStrike" cap="none" baseline="0">
                <a:solidFill>
                  <a:schemeClr val="dk1"/>
                </a:solidFill>
                <a:latin typeface="Century Gothic"/>
                <a:ea typeface="Century Gothic"/>
                <a:cs typeface="Century Gothic"/>
                <a:sym typeface="Century Gothic"/>
              </a:rPr>
              <a:t>Eying international reach, </a:t>
            </a:r>
            <a:r>
              <a:rPr lang="en-US" sz="1800" b="0" i="0" u="none" strike="noStrike" cap="none" baseline="0">
                <a:solidFill>
                  <a:srgbClr val="FF0000"/>
                </a:solidFill>
                <a:latin typeface="Arial"/>
                <a:ea typeface="Arial"/>
                <a:cs typeface="Arial"/>
                <a:sym typeface="Arial"/>
              </a:rPr>
              <a:t>SALIHIN</a:t>
            </a:r>
            <a:r>
              <a:rPr lang="en-US" sz="1800" b="0" i="0" u="none" strike="noStrike" cap="none" baseline="0">
                <a:solidFill>
                  <a:schemeClr val="dk1"/>
                </a:solidFill>
                <a:latin typeface="Century Gothic"/>
                <a:ea typeface="Century Gothic"/>
                <a:cs typeface="Century Gothic"/>
                <a:sym typeface="Century Gothic"/>
              </a:rPr>
              <a:t> is a member firm of </a:t>
            </a:r>
            <a:r>
              <a:rPr lang="en-US" sz="1800" b="1" i="0" u="none" strike="noStrike" cap="none" baseline="0">
                <a:solidFill>
                  <a:schemeClr val="dk1"/>
                </a:solidFill>
                <a:latin typeface="Century Gothic"/>
                <a:ea typeface="Century Gothic"/>
                <a:cs typeface="Century Gothic"/>
                <a:sym typeface="Century Gothic"/>
              </a:rPr>
              <a:t>i2an</a:t>
            </a:r>
            <a:r>
              <a:rPr lang="en-US" sz="1800" b="0" i="0" u="none" strike="noStrike" cap="none" baseline="0">
                <a:solidFill>
                  <a:schemeClr val="dk1"/>
                </a:solidFill>
                <a:latin typeface="Century Gothic"/>
                <a:ea typeface="Century Gothic"/>
                <a:cs typeface="Century Gothic"/>
                <a:sym typeface="Century Gothic"/>
              </a:rPr>
              <a:t>, a reputable global network of financial professionals which currently has over 500 professionals present in the major financial centres in Europe, the United States and Asia.</a:t>
            </a:r>
          </a:p>
        </p:txBody>
      </p:sp>
      <p:sp>
        <p:nvSpPr>
          <p:cNvPr id="261" name="Shape 261"/>
          <p:cNvSpPr/>
          <p:nvPr/>
        </p:nvSpPr>
        <p:spPr>
          <a:xfrm>
            <a:off x="713293" y="1844824"/>
            <a:ext cx="3816424" cy="2585317"/>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1800" b="0" i="0" u="none" strike="noStrike" cap="none" baseline="0">
                <a:solidFill>
                  <a:srgbClr val="231F20"/>
                </a:solidFill>
                <a:latin typeface="Century Gothic"/>
                <a:ea typeface="Century Gothic"/>
                <a:cs typeface="Century Gothic"/>
                <a:sym typeface="Century Gothic"/>
              </a:rPr>
              <a:t>Today’s globalization and increasing complexity in the business environment call for strategic alliances. While providing firms with flexibility, they also allow firms to leverage resources and capabilities to achieve objectives that might otherwise beyond their reach.</a:t>
            </a:r>
          </a:p>
        </p:txBody>
      </p:sp>
      <p:pic>
        <p:nvPicPr>
          <p:cNvPr id="262" name="Shape 262"/>
          <p:cNvPicPr preferRelativeResize="0"/>
          <p:nvPr/>
        </p:nvPicPr>
        <p:blipFill rotWithShape="1">
          <a:blip r:embed="rId3">
            <a:alphaModFix/>
          </a:blip>
          <a:srcRect/>
          <a:stretch/>
        </p:blipFill>
        <p:spPr>
          <a:xfrm>
            <a:off x="4793078" y="3069283"/>
            <a:ext cx="4208085" cy="1151481"/>
          </a:xfrm>
          <a:prstGeom prst="rect">
            <a:avLst/>
          </a:prstGeom>
          <a:noFill/>
          <a:ln>
            <a:noFill/>
          </a:ln>
        </p:spPr>
      </p:pic>
      <p:sp>
        <p:nvSpPr>
          <p:cNvPr id="263" name="Shape 263"/>
          <p:cNvSpPr/>
          <p:nvPr/>
        </p:nvSpPr>
        <p:spPr>
          <a:xfrm>
            <a:off x="6449262" y="4018598"/>
            <a:ext cx="1720342"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i="0" u="none" strike="noStrike" cap="none" baseline="0">
                <a:solidFill>
                  <a:schemeClr val="dk1"/>
                </a:solidFill>
                <a:latin typeface="Century Gothic"/>
                <a:ea typeface="Century Gothic"/>
                <a:cs typeface="Century Gothic"/>
                <a:sym typeface="Century Gothic"/>
              </a:rPr>
              <a:t>http://www.i2an.com/</a:t>
            </a:r>
          </a:p>
        </p:txBody>
      </p:sp>
      <p:sp>
        <p:nvSpPr>
          <p:cNvPr id="264" name="Shape 264"/>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10</a:t>
            </a:fld>
            <a:endParaRPr lang="en-US" sz="1200" b="0" i="0" u="none" strike="noStrike" cap="none" baseline="0">
              <a:solidFill>
                <a:srgbClr val="888888"/>
              </a:solidFill>
              <a:latin typeface="Calibri"/>
              <a:ea typeface="Calibri"/>
              <a:cs typeface="Calibri"/>
              <a:sym typeface="Calibri"/>
            </a:endParaRPr>
          </a:p>
        </p:txBody>
      </p:sp>
      <p:sp>
        <p:nvSpPr>
          <p:cNvPr id="265" name="Shape 265"/>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grpSp>
        <p:nvGrpSpPr>
          <p:cNvPr id="266" name="Shape 266"/>
          <p:cNvGrpSpPr/>
          <p:nvPr/>
        </p:nvGrpSpPr>
        <p:grpSpPr>
          <a:xfrm>
            <a:off x="4813366" y="1857470"/>
            <a:ext cx="4316098" cy="1139482"/>
            <a:chOff x="4793078" y="1699758"/>
            <a:chExt cx="4316098" cy="1139482"/>
          </a:xfrm>
        </p:grpSpPr>
        <p:pic>
          <p:nvPicPr>
            <p:cNvPr id="267" name="Shape 267"/>
            <p:cNvPicPr preferRelativeResize="0"/>
            <p:nvPr/>
          </p:nvPicPr>
          <p:blipFill rotWithShape="1">
            <a:blip r:embed="rId4">
              <a:alphaModFix/>
            </a:blip>
            <a:srcRect l="2572" t="26556" r="10981" b="46888"/>
            <a:stretch/>
          </p:blipFill>
          <p:spPr>
            <a:xfrm>
              <a:off x="4793078" y="1844824"/>
              <a:ext cx="4316098" cy="994416"/>
            </a:xfrm>
            <a:prstGeom prst="rect">
              <a:avLst/>
            </a:prstGeom>
            <a:noFill/>
            <a:ln>
              <a:noFill/>
            </a:ln>
          </p:spPr>
        </p:pic>
        <p:pic>
          <p:nvPicPr>
            <p:cNvPr id="268" name="Shape 268"/>
            <p:cNvPicPr preferRelativeResize="0"/>
            <p:nvPr/>
          </p:nvPicPr>
          <p:blipFill rotWithShape="1">
            <a:blip r:embed="rId5">
              <a:alphaModFix/>
            </a:blip>
            <a:srcRect/>
            <a:stretch/>
          </p:blipFill>
          <p:spPr>
            <a:xfrm>
              <a:off x="6275246" y="1699758"/>
              <a:ext cx="1494260" cy="408882"/>
            </a:xfrm>
            <a:prstGeom prst="rect">
              <a:avLst/>
            </a:prstGeom>
            <a:noFill/>
            <a:ln>
              <a:noFill/>
            </a:ln>
          </p:spPr>
        </p:pic>
      </p:gr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Shape 241"/>
          <p:cNvSpPr/>
          <p:nvPr/>
        </p:nvSpPr>
        <p:spPr>
          <a:xfrm>
            <a:off x="271844" y="378709"/>
            <a:ext cx="495300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baseline="0">
                <a:solidFill>
                  <a:schemeClr val="dk1"/>
                </a:solidFill>
                <a:latin typeface="Calibri"/>
                <a:ea typeface="Calibri"/>
                <a:cs typeface="Calibri"/>
                <a:sym typeface="Calibri"/>
              </a:rPr>
              <a:t>ABOUT US </a:t>
            </a:r>
          </a:p>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CLIENTELE OVERVIEW</a:t>
            </a:r>
          </a:p>
        </p:txBody>
      </p:sp>
      <p:sp>
        <p:nvSpPr>
          <p:cNvPr id="242" name="Shape 242"/>
          <p:cNvSpPr/>
          <p:nvPr/>
        </p:nvSpPr>
        <p:spPr>
          <a:xfrm>
            <a:off x="-191542" y="304800"/>
            <a:ext cx="7016750" cy="914400"/>
          </a:xfrm>
          <a:prstGeom prst="rect">
            <a:avLst/>
          </a:prstGeom>
          <a:solidFill>
            <a:srgbClr val="FF0000"/>
          </a:solidFill>
          <a:ln>
            <a:noFill/>
          </a:ln>
        </p:spPr>
        <p:txBody>
          <a:bodyPr lIns="91425" tIns="45700" rIns="91425" bIns="45700" anchor="ctr" anchorCtr="0">
            <a:noAutofit/>
          </a:bodyPr>
          <a:lstStyle/>
          <a:p>
            <a:pPr marL="457200" marR="0" lvl="1" indent="63500" algn="l" rtl="0">
              <a:spcBef>
                <a:spcPts val="0"/>
              </a:spcBef>
              <a:buSzPct val="25000"/>
              <a:buNone/>
            </a:pPr>
            <a:r>
              <a:rPr lang="en-US" sz="2800" b="0" i="0" u="none" strike="noStrike" cap="none" baseline="0" dirty="0">
                <a:solidFill>
                  <a:schemeClr val="lt1"/>
                </a:solidFill>
                <a:latin typeface="Calibri"/>
                <a:ea typeface="Calibri"/>
                <a:cs typeface="Calibri"/>
                <a:sym typeface="Calibri"/>
              </a:rPr>
              <a:t>ABOUT US</a:t>
            </a:r>
          </a:p>
          <a:p>
            <a:pPr lvl="1"/>
            <a:r>
              <a:rPr lang="en-US" sz="1800" dirty="0" smtClean="0">
                <a:solidFill>
                  <a:schemeClr val="bg1"/>
                </a:solidFill>
                <a:cs typeface="Mongolian Baiti" pitchFamily="66" charset="0"/>
              </a:rPr>
              <a:t>        AWARDS </a:t>
            </a:r>
            <a:r>
              <a:rPr lang="en-US" sz="1800" dirty="0">
                <a:solidFill>
                  <a:schemeClr val="bg1"/>
                </a:solidFill>
                <a:cs typeface="Mongolian Baiti" pitchFamily="66" charset="0"/>
              </a:rPr>
              <a:t>AND RECOGNITION</a:t>
            </a:r>
            <a:endParaRPr lang="en-MY" sz="1800" dirty="0">
              <a:solidFill>
                <a:schemeClr val="bg1"/>
              </a:solidFill>
              <a:cs typeface="Mongolian Baiti" pitchFamily="66" charset="0"/>
            </a:endParaRPr>
          </a:p>
        </p:txBody>
      </p:sp>
      <p:sp>
        <p:nvSpPr>
          <p:cNvPr id="244" name="Shape 244"/>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11</a:t>
            </a:fld>
            <a:endParaRPr lang="en-US" sz="1200" b="0" i="0" u="none" strike="noStrike" cap="none" baseline="0">
              <a:solidFill>
                <a:srgbClr val="888888"/>
              </a:solidFill>
              <a:latin typeface="Calibri"/>
              <a:ea typeface="Calibri"/>
              <a:cs typeface="Calibri"/>
              <a:sym typeface="Calibri"/>
            </a:endParaRPr>
          </a:p>
        </p:txBody>
      </p:sp>
      <p:sp>
        <p:nvSpPr>
          <p:cNvPr id="245" name="Shape 245"/>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cxnSp>
        <p:nvCxnSpPr>
          <p:cNvPr id="34" name="Straight Connector 33"/>
          <p:cNvCxnSpPr/>
          <p:nvPr/>
        </p:nvCxnSpPr>
        <p:spPr>
          <a:xfrm>
            <a:off x="4937023" y="1586987"/>
            <a:ext cx="0" cy="4711583"/>
          </a:xfrm>
          <a:prstGeom prst="line">
            <a:avLst/>
          </a:prstGeom>
        </p:spPr>
        <p:style>
          <a:lnRef idx="3">
            <a:schemeClr val="accent2"/>
          </a:lnRef>
          <a:fillRef idx="0">
            <a:schemeClr val="accent2"/>
          </a:fillRef>
          <a:effectRef idx="2">
            <a:schemeClr val="accent2"/>
          </a:effectRef>
          <a:fontRef idx="minor">
            <a:schemeClr val="tx1"/>
          </a:fontRef>
        </p:style>
      </p:cxnSp>
      <p:grpSp>
        <p:nvGrpSpPr>
          <p:cNvPr id="3" name="Group 2"/>
          <p:cNvGrpSpPr/>
          <p:nvPr/>
        </p:nvGrpSpPr>
        <p:grpSpPr>
          <a:xfrm>
            <a:off x="-3584" y="1910459"/>
            <a:ext cx="9478538" cy="4323241"/>
            <a:chOff x="-3584" y="1910459"/>
            <a:chExt cx="9478538" cy="4323241"/>
          </a:xfrm>
        </p:grpSpPr>
        <p:cxnSp>
          <p:nvCxnSpPr>
            <p:cNvPr id="240" name="Shape 240"/>
            <p:cNvCxnSpPr/>
            <p:nvPr/>
          </p:nvCxnSpPr>
          <p:spPr>
            <a:xfrm flipH="1">
              <a:off x="-3584" y="5181601"/>
              <a:ext cx="5007824" cy="0"/>
            </a:xfrm>
            <a:prstGeom prst="straightConnector1">
              <a:avLst/>
            </a:prstGeom>
            <a:noFill/>
            <a:ln w="9525" cap="flat" cmpd="sng">
              <a:solidFill>
                <a:schemeClr val="lt1"/>
              </a:solidFill>
              <a:prstDash val="solid"/>
              <a:round/>
              <a:headEnd type="none" w="med" len="med"/>
              <a:tailEnd type="none" w="med" len="med"/>
            </a:ln>
          </p:spPr>
        </p:cxnSp>
        <p:grpSp>
          <p:nvGrpSpPr>
            <p:cNvPr id="41" name="Group 1"/>
            <p:cNvGrpSpPr/>
            <p:nvPr/>
          </p:nvGrpSpPr>
          <p:grpSpPr>
            <a:xfrm rot="20575923">
              <a:off x="1067208" y="3993599"/>
              <a:ext cx="3181395" cy="2102319"/>
              <a:chOff x="1384528" y="1716753"/>
              <a:chExt cx="6587888" cy="4541181"/>
            </a:xfrm>
          </p:grpSpPr>
          <p:pic>
            <p:nvPicPr>
              <p:cNvPr id="42" name="Picture 41" descr="\\sna-server1\SNA RESOURCE CENTRE\1-innoCERT 2012\newspaper\thestar 5 May 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1665"/>
              <a:stretch/>
            </p:blipFill>
            <p:spPr bwMode="auto">
              <a:xfrm>
                <a:off x="5105400" y="2043546"/>
                <a:ext cx="2867016" cy="2770909"/>
              </a:xfrm>
              <a:prstGeom prst="rect">
                <a:avLst/>
              </a:prstGeom>
              <a:ln>
                <a:noFill/>
              </a:ln>
              <a:effectLst>
                <a:outerShdw blurRad="292100" dist="139700" dir="2700000" algn="tl" rotWithShape="0">
                  <a:srgbClr val="333333">
                    <a:alpha val="65000"/>
                  </a:srgbClr>
                </a:outerShdw>
              </a:effectLst>
              <a:extLst/>
            </p:spPr>
          </p:pic>
          <p:pic>
            <p:nvPicPr>
              <p:cNvPr id="43" name="Picture 3" descr="\\sna-server1\SNA RESOURCE CENTRE\1-innoCERT 2012\newspaper\B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4528" y="1716753"/>
                <a:ext cx="4034974" cy="2427278"/>
              </a:xfrm>
              <a:prstGeom prst="rect">
                <a:avLst/>
              </a:prstGeom>
              <a:ln>
                <a:noFill/>
              </a:ln>
              <a:effectLst>
                <a:outerShdw blurRad="292100" dist="139700" dir="2700000" algn="tl" rotWithShape="0">
                  <a:srgbClr val="333333">
                    <a:alpha val="65000"/>
                  </a:srgbClr>
                </a:outerShdw>
              </a:effectLst>
              <a:extLst/>
            </p:spPr>
          </p:pic>
          <p:pic>
            <p:nvPicPr>
              <p:cNvPr id="44" name="Picture 4" descr="\\sna-server1\SNA RESOURCE CENTRE\1-innoCERT 2012\newspaper\Tax Article by E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00"/>
              <a:stretch/>
            </p:blipFill>
            <p:spPr bwMode="auto">
              <a:xfrm>
                <a:off x="2252632" y="3852482"/>
                <a:ext cx="2664760" cy="1884694"/>
              </a:xfrm>
              <a:prstGeom prst="rect">
                <a:avLst/>
              </a:prstGeom>
              <a:ln>
                <a:noFill/>
              </a:ln>
              <a:effectLst>
                <a:outerShdw blurRad="292100" dist="139700" dir="2700000" algn="tl" rotWithShape="0">
                  <a:srgbClr val="333333">
                    <a:alpha val="65000"/>
                  </a:srgbClr>
                </a:outerShdw>
              </a:effectLst>
              <a:extLst/>
            </p:spPr>
          </p:pic>
          <p:pic>
            <p:nvPicPr>
              <p:cNvPr id="45" name="Picture 2" descr="C:\Users\Account\Desktop\HARIAN METRO 26 JUNE 2012 (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4918"/>
              <a:stretch/>
            </p:blipFill>
            <p:spPr bwMode="auto">
              <a:xfrm>
                <a:off x="4414490" y="3973651"/>
                <a:ext cx="3269419" cy="2284283"/>
              </a:xfrm>
              <a:prstGeom prst="rect">
                <a:avLst/>
              </a:prstGeom>
              <a:ln>
                <a:noFill/>
              </a:ln>
              <a:effectLst>
                <a:outerShdw blurRad="292100" dist="139700" dir="2700000" algn="tl" rotWithShape="0">
                  <a:srgbClr val="333333">
                    <a:alpha val="65000"/>
                  </a:srgbClr>
                </a:outerShdw>
              </a:effectLst>
              <a:extLst/>
            </p:spPr>
          </p:pic>
        </p:grpSp>
        <p:grpSp>
          <p:nvGrpSpPr>
            <p:cNvPr id="10" name="Group 3"/>
            <p:cNvGrpSpPr/>
            <p:nvPr/>
          </p:nvGrpSpPr>
          <p:grpSpPr>
            <a:xfrm>
              <a:off x="5261718" y="4325128"/>
              <a:ext cx="3424798" cy="1908572"/>
              <a:chOff x="896475" y="1828800"/>
              <a:chExt cx="8085294" cy="4023026"/>
            </a:xfrm>
          </p:grpSpPr>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22840" t="13928" r="29879" b="13928"/>
              <a:stretch/>
            </p:blipFill>
            <p:spPr>
              <a:xfrm>
                <a:off x="1491405" y="3480619"/>
                <a:ext cx="4195142" cy="956551"/>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74165" t="12842" b="14012"/>
              <a:stretch/>
            </p:blipFill>
            <p:spPr>
              <a:xfrm>
                <a:off x="1524000" y="4882008"/>
                <a:ext cx="2292281" cy="969818"/>
              </a:xfrm>
              <a:prstGeom prst="rect">
                <a:avLst/>
              </a:prstGeom>
              <a:ln>
                <a:noFill/>
              </a:ln>
              <a:effectLst>
                <a:outerShdw blurRad="292100" dist="139700" dir="2700000" algn="tl" rotWithShape="0">
                  <a:srgbClr val="333333">
                    <a:alpha val="65000"/>
                  </a:srgbClr>
                </a:outerShdw>
              </a:effectLst>
            </p:spPr>
          </p:pic>
          <p:pic>
            <p:nvPicPr>
              <p:cNvPr id="13" name="Picture 2" descr="Z:\IT\IT FOLDER\LOGO\rc 2009.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25114" y="2280659"/>
                <a:ext cx="1447800"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71605" y="3125656"/>
                <a:ext cx="2819402" cy="486564"/>
              </a:xfrm>
              <a:prstGeom prst="rect">
                <a:avLst/>
              </a:prstGeom>
              <a:noFill/>
            </p:spPr>
            <p:txBody>
              <a:bodyPr wrap="square" rtlCol="0">
                <a:spAutoFit/>
              </a:bodyPr>
              <a:lstStyle/>
              <a:p>
                <a:r>
                  <a:rPr lang="en-US" sz="900" dirty="0" smtClean="0"/>
                  <a:t>SILVER SPONSOR</a:t>
                </a:r>
                <a:endParaRPr lang="en-MY" sz="900" dirty="0"/>
              </a:p>
            </p:txBody>
          </p:sp>
          <p:sp>
            <p:nvSpPr>
              <p:cNvPr id="15" name="TextBox 14"/>
              <p:cNvSpPr txBox="1"/>
              <p:nvPr/>
            </p:nvSpPr>
            <p:spPr>
              <a:xfrm>
                <a:off x="1289820" y="4521109"/>
                <a:ext cx="2819402" cy="486564"/>
              </a:xfrm>
              <a:prstGeom prst="rect">
                <a:avLst/>
              </a:prstGeom>
              <a:noFill/>
            </p:spPr>
            <p:txBody>
              <a:bodyPr wrap="square" rtlCol="0">
                <a:spAutoFit/>
              </a:bodyPr>
              <a:lstStyle/>
              <a:p>
                <a:r>
                  <a:rPr lang="en-US" sz="900" dirty="0" smtClean="0"/>
                  <a:t>CO- SPONSOR</a:t>
                </a:r>
                <a:endParaRPr lang="en-MY" sz="900" dirty="0"/>
              </a:p>
            </p:txBody>
          </p:sp>
          <p:pic>
            <p:nvPicPr>
              <p:cNvPr id="16" name="Picture 3" descr="C:\Users\Account\Desktop\miaconference201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6475" y="2220186"/>
                <a:ext cx="2882935" cy="700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162367" y="1850855"/>
                <a:ext cx="2819402" cy="486564"/>
              </a:xfrm>
              <a:prstGeom prst="rect">
                <a:avLst/>
              </a:prstGeom>
              <a:noFill/>
            </p:spPr>
            <p:txBody>
              <a:bodyPr wrap="square" rtlCol="0">
                <a:spAutoFit/>
              </a:bodyPr>
              <a:lstStyle/>
              <a:p>
                <a:r>
                  <a:rPr lang="en-US" sz="900" dirty="0" smtClean="0"/>
                  <a:t>MAIN SPONSOR</a:t>
                </a:r>
                <a:endParaRPr lang="en-MY" sz="900" dirty="0"/>
              </a:p>
            </p:txBody>
          </p:sp>
          <p:sp>
            <p:nvSpPr>
              <p:cNvPr id="18" name="TextBox 17"/>
              <p:cNvSpPr txBox="1"/>
              <p:nvPr/>
            </p:nvSpPr>
            <p:spPr>
              <a:xfrm>
                <a:off x="1326250" y="1828800"/>
                <a:ext cx="2819402" cy="486564"/>
              </a:xfrm>
              <a:prstGeom prst="rect">
                <a:avLst/>
              </a:prstGeom>
              <a:noFill/>
            </p:spPr>
            <p:txBody>
              <a:bodyPr wrap="square" rtlCol="0">
                <a:spAutoFit/>
              </a:bodyPr>
              <a:lstStyle/>
              <a:p>
                <a:r>
                  <a:rPr lang="en-US" sz="900" dirty="0" smtClean="0"/>
                  <a:t>GOLD SPONSOR</a:t>
                </a:r>
                <a:endParaRPr lang="en-MY" sz="900" dirty="0"/>
              </a:p>
            </p:txBody>
          </p:sp>
          <p:pic>
            <p:nvPicPr>
              <p:cNvPr id="19" name="Picture 2" descr="C:\Users\Account\Desktop\Untitled-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66973" y="2317267"/>
                <a:ext cx="1442319" cy="603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1243777" y="3023706"/>
                <a:ext cx="723900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21" name="Straight Connector 20"/>
              <p:cNvCxnSpPr/>
              <p:nvPr/>
            </p:nvCxnSpPr>
            <p:spPr>
              <a:xfrm>
                <a:off x="1233948" y="4427263"/>
                <a:ext cx="7239000" cy="0"/>
              </a:xfrm>
              <a:prstGeom prst="line">
                <a:avLst/>
              </a:prstGeom>
            </p:spPr>
            <p:style>
              <a:lnRef idx="1">
                <a:schemeClr val="accent4"/>
              </a:lnRef>
              <a:fillRef idx="0">
                <a:schemeClr val="accent4"/>
              </a:fillRef>
              <a:effectRef idx="0">
                <a:schemeClr val="accent4"/>
              </a:effectRef>
              <a:fontRef idx="minor">
                <a:schemeClr val="tx1"/>
              </a:fontRef>
            </p:style>
          </p:cxnSp>
        </p:grpSp>
        <p:pic>
          <p:nvPicPr>
            <p:cNvPr id="22" name="Picture 2" descr="C:\Users\Account\Desktop\awar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3764" y="1974727"/>
              <a:ext cx="2254287" cy="1012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3" name="Group 30"/>
            <p:cNvGrpSpPr/>
            <p:nvPr/>
          </p:nvGrpSpPr>
          <p:grpSpPr>
            <a:xfrm>
              <a:off x="761326" y="1910459"/>
              <a:ext cx="3607657" cy="1870966"/>
              <a:chOff x="4724400" y="1462758"/>
              <a:chExt cx="3581400" cy="2004969"/>
            </a:xfrm>
          </p:grpSpPr>
          <p:sp>
            <p:nvSpPr>
              <p:cNvPr id="24" name="Rounded Rectangle 23"/>
              <p:cNvSpPr/>
              <p:nvPr/>
            </p:nvSpPr>
            <p:spPr>
              <a:xfrm>
                <a:off x="4724400" y="1462758"/>
                <a:ext cx="3581400" cy="20049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pic>
            <p:nvPicPr>
              <p:cNvPr id="25" name="Picture 2" descr="C:\Users\Account\Desktop\Afif's Portal\Bahan\1.bm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53815" y="2557317"/>
                <a:ext cx="1141051" cy="634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6" name="Picture 4" descr="C:\Users\Account\Desktop\Afif's Portal\Bahan\3.bmp"/>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53815" y="1763801"/>
                <a:ext cx="1141051" cy="610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7" name="Picture 3" descr="C:\Users\Account\Desktop\tv-al-hijrah3.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76205" y="1682235"/>
                <a:ext cx="435874" cy="5648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Account\Desktop\big_Harian-Metro01.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47351" y="2324781"/>
                <a:ext cx="584395" cy="5843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Users\Account\Desktop\SCACSC.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07289" y="2444114"/>
                <a:ext cx="478114" cy="34566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ccount\Desktop\rtm1.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956343" y="1732882"/>
                <a:ext cx="458491" cy="4635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C:\Users\Account\Desktop\bernama_tv_logo1.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23628" y="1658003"/>
                <a:ext cx="582944" cy="64324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Account\Desktop\EWW.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516378" y="2444114"/>
                <a:ext cx="603729" cy="34566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C:\Users\Account\Desktop\images.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840097" y="3024389"/>
                <a:ext cx="801558" cy="17966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3" descr="C:\Users\Acchead\Pictures\USAHAWAN SUKSES.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810762" y="3326055"/>
              <a:ext cx="1021556" cy="2451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216822" y="2987506"/>
              <a:ext cx="1212469" cy="905224"/>
            </a:xfrm>
            <a:prstGeom prst="rect">
              <a:avLst/>
            </a:prstGeom>
            <a:ln>
              <a:noFill/>
            </a:ln>
            <a:effectLst>
              <a:outerShdw blurRad="50800" dist="38100" dir="5400000" algn="t" rotWithShape="0">
                <a:prstClr val="black">
                  <a:alpha val="40000"/>
                </a:prstClr>
              </a:outerShdw>
            </a:effectLst>
          </p:spPr>
        </p:pic>
        <p:pic>
          <p:nvPicPr>
            <p:cNvPr id="37" name="Picture 2" descr="W:\GST Administration Centre\Admin\Logo\1inno2010.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437243" y="3263738"/>
              <a:ext cx="1095348" cy="75807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3" descr="W:\GST Administration Centre\Admin\Logo\1inno2012.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638016" y="3248781"/>
              <a:ext cx="1088827" cy="77303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4" descr="W:\GST Administration Centre\Admin\Logo\MSC.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171159" y="1976245"/>
              <a:ext cx="1303795" cy="87121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cxnSp>
        <p:nvCxnSpPr>
          <p:cNvPr id="240" name="Shape 240"/>
          <p:cNvCxnSpPr/>
          <p:nvPr/>
        </p:nvCxnSpPr>
        <p:spPr>
          <a:xfrm flipH="1">
            <a:off x="-3584" y="5181601"/>
            <a:ext cx="5007824" cy="0"/>
          </a:xfrm>
          <a:prstGeom prst="straightConnector1">
            <a:avLst/>
          </a:prstGeom>
          <a:noFill/>
          <a:ln w="9525" cap="flat" cmpd="sng">
            <a:solidFill>
              <a:schemeClr val="lt1"/>
            </a:solidFill>
            <a:prstDash val="solid"/>
            <a:round/>
            <a:headEnd type="none" w="med" len="med"/>
            <a:tailEnd type="none" w="med" len="med"/>
          </a:ln>
        </p:spPr>
      </p:cxnSp>
      <p:sp>
        <p:nvSpPr>
          <p:cNvPr id="241" name="Shape 241"/>
          <p:cNvSpPr/>
          <p:nvPr/>
        </p:nvSpPr>
        <p:spPr>
          <a:xfrm>
            <a:off x="271844" y="378709"/>
            <a:ext cx="495300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baseline="0">
                <a:solidFill>
                  <a:schemeClr val="dk1"/>
                </a:solidFill>
                <a:latin typeface="Calibri"/>
                <a:ea typeface="Calibri"/>
                <a:cs typeface="Calibri"/>
                <a:sym typeface="Calibri"/>
              </a:rPr>
              <a:t>ABOUT US </a:t>
            </a:r>
          </a:p>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CLIENTELE OVERVIEW</a:t>
            </a:r>
          </a:p>
        </p:txBody>
      </p:sp>
      <p:sp>
        <p:nvSpPr>
          <p:cNvPr id="242" name="Shape 242"/>
          <p:cNvSpPr/>
          <p:nvPr/>
        </p:nvSpPr>
        <p:spPr>
          <a:xfrm>
            <a:off x="-191542" y="304800"/>
            <a:ext cx="7016750" cy="914400"/>
          </a:xfrm>
          <a:prstGeom prst="rect">
            <a:avLst/>
          </a:prstGeom>
          <a:solidFill>
            <a:srgbClr val="FF0000"/>
          </a:solidFill>
          <a:ln>
            <a:noFill/>
          </a:ln>
        </p:spPr>
        <p:txBody>
          <a:bodyPr lIns="91425" tIns="45700" rIns="91425" bIns="45700" anchor="ctr" anchorCtr="0">
            <a:noAutofit/>
          </a:bodyPr>
          <a:lstStyle/>
          <a:p>
            <a:pPr marL="457200" marR="0" lvl="1" indent="63500" algn="l" rtl="0">
              <a:spcBef>
                <a:spcPts val="0"/>
              </a:spcBef>
              <a:buSzPct val="25000"/>
              <a:buNone/>
            </a:pPr>
            <a:r>
              <a:rPr lang="en-US" sz="2800" b="0" i="0" u="none" strike="noStrike" cap="none" baseline="0">
                <a:solidFill>
                  <a:schemeClr val="lt1"/>
                </a:solidFill>
                <a:latin typeface="Calibri"/>
                <a:ea typeface="Calibri"/>
                <a:cs typeface="Calibri"/>
                <a:sym typeface="Calibri"/>
              </a:rPr>
              <a:t>ABOUT US</a:t>
            </a:r>
          </a:p>
          <a:p>
            <a:pPr marL="457200" marR="0" lvl="1" indent="63500" algn="l" rtl="0">
              <a:spcBef>
                <a:spcPts val="0"/>
              </a:spcBef>
              <a:buSzPct val="25000"/>
              <a:buNone/>
            </a:pPr>
            <a:r>
              <a:rPr lang="en-US" sz="1800" b="0" i="0" u="none" strike="noStrike" cap="none" baseline="0">
                <a:solidFill>
                  <a:schemeClr val="lt1"/>
                </a:solidFill>
                <a:latin typeface="Calibri"/>
                <a:ea typeface="Calibri"/>
                <a:cs typeface="Calibri"/>
                <a:sym typeface="Calibri"/>
              </a:rPr>
              <a:t>CLIENTELE OVERVIEW</a:t>
            </a:r>
          </a:p>
        </p:txBody>
      </p:sp>
      <p:sp>
        <p:nvSpPr>
          <p:cNvPr id="243" name="Shape 243"/>
          <p:cNvSpPr/>
          <p:nvPr/>
        </p:nvSpPr>
        <p:spPr>
          <a:xfrm>
            <a:off x="1034769" y="2387418"/>
            <a:ext cx="7780499" cy="2677799"/>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2800" b="0" i="0" u="none" strike="noStrike" cap="none" baseline="0">
                <a:solidFill>
                  <a:srgbClr val="FF0000"/>
                </a:solidFill>
                <a:latin typeface="Arial"/>
                <a:ea typeface="Arial"/>
                <a:cs typeface="Arial"/>
                <a:sym typeface="Arial"/>
              </a:rPr>
              <a:t>SALIHIN</a:t>
            </a:r>
            <a:r>
              <a:rPr lang="en-US" sz="2800" b="1" i="0" u="none" strike="noStrike" cap="none" baseline="0">
                <a:solidFill>
                  <a:srgbClr val="FF0000"/>
                </a:solidFill>
                <a:latin typeface="Calibri"/>
                <a:ea typeface="Calibri"/>
                <a:cs typeface="Calibri"/>
                <a:sym typeface="Calibri"/>
              </a:rPr>
              <a:t> </a:t>
            </a:r>
            <a:r>
              <a:rPr lang="en-US" sz="2800" b="0" i="0" u="none" strike="noStrike" cap="none" baseline="0">
                <a:solidFill>
                  <a:schemeClr val="dk1"/>
                </a:solidFill>
                <a:latin typeface="Century Gothic"/>
                <a:ea typeface="Century Gothic"/>
                <a:cs typeface="Century Gothic"/>
                <a:sym typeface="Century Gothic"/>
              </a:rPr>
              <a:t>serves diverse clients including corporate</a:t>
            </a:r>
            <a:r>
              <a:rPr lang="en-US" sz="2800">
                <a:solidFill>
                  <a:schemeClr val="dk1"/>
                </a:solidFill>
                <a:latin typeface="Century Gothic"/>
                <a:ea typeface="Century Gothic"/>
                <a:cs typeface="Century Gothic"/>
                <a:sym typeface="Century Gothic"/>
              </a:rPr>
              <a:t> co</a:t>
            </a:r>
            <a:r>
              <a:rPr lang="en-US" sz="2800" b="0" i="0" u="none" strike="noStrike" cap="none" baseline="0">
                <a:solidFill>
                  <a:schemeClr val="dk1"/>
                </a:solidFill>
                <a:latin typeface="Century Gothic"/>
                <a:ea typeface="Century Gothic"/>
                <a:cs typeface="Century Gothic"/>
                <a:sym typeface="Century Gothic"/>
              </a:rPr>
              <a:t>mpanies, foundations/non-profit organisations, government bodies and government-linked companies. Their diversity spans across different sectors of the economy.</a:t>
            </a:r>
          </a:p>
        </p:txBody>
      </p:sp>
      <p:sp>
        <p:nvSpPr>
          <p:cNvPr id="244" name="Shape 244"/>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12</a:t>
            </a:fld>
            <a:endParaRPr lang="en-US" sz="1200" b="0" i="0" u="none" strike="noStrike" cap="none" baseline="0">
              <a:solidFill>
                <a:srgbClr val="888888"/>
              </a:solidFill>
              <a:latin typeface="Calibri"/>
              <a:ea typeface="Calibri"/>
              <a:cs typeface="Calibri"/>
              <a:sym typeface="Calibri"/>
            </a:endParaRPr>
          </a:p>
        </p:txBody>
      </p:sp>
      <p:sp>
        <p:nvSpPr>
          <p:cNvPr id="245" name="Shape 245"/>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Tree>
    <p:extLst>
      <p:ext uri="{BB962C8B-B14F-4D97-AF65-F5344CB8AC3E}">
        <p14:creationId xmlns:p14="http://schemas.microsoft.com/office/powerpoint/2010/main" val="354751203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cxnSp>
        <p:nvCxnSpPr>
          <p:cNvPr id="250" name="Shape 250"/>
          <p:cNvCxnSpPr/>
          <p:nvPr/>
        </p:nvCxnSpPr>
        <p:spPr>
          <a:xfrm rot="10800000">
            <a:off x="-3438" y="5181600"/>
            <a:ext cx="5008032" cy="0"/>
          </a:xfrm>
          <a:prstGeom prst="straightConnector1">
            <a:avLst/>
          </a:prstGeom>
          <a:noFill/>
          <a:ln w="9525" cap="flat" cmpd="sng">
            <a:solidFill>
              <a:schemeClr val="lt1"/>
            </a:solidFill>
            <a:prstDash val="solid"/>
            <a:round/>
            <a:headEnd type="none" w="med" len="med"/>
            <a:tailEnd type="none" w="med" len="med"/>
          </a:ln>
        </p:spPr>
      </p:cxnSp>
      <p:sp>
        <p:nvSpPr>
          <p:cNvPr id="251" name="Shape 251"/>
          <p:cNvSpPr/>
          <p:nvPr/>
        </p:nvSpPr>
        <p:spPr>
          <a:xfrm>
            <a:off x="-407565" y="119996"/>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a:solidFill>
                  <a:schemeClr val="lt1"/>
                </a:solidFill>
                <a:latin typeface="Calibri"/>
                <a:ea typeface="Calibri"/>
                <a:cs typeface="Calibri"/>
                <a:sym typeface="Calibri"/>
              </a:rPr>
              <a:t>ABOUT US</a:t>
            </a:r>
          </a:p>
          <a:p>
            <a:pPr marL="0" marR="0" lvl="0" indent="520700" algn="l" rtl="0">
              <a:spcBef>
                <a:spcPts val="0"/>
              </a:spcBef>
              <a:buSzPct val="25000"/>
              <a:buNone/>
            </a:pPr>
            <a:r>
              <a:rPr lang="en-US" sz="1800" b="0" i="0" u="none" strike="noStrike" cap="none" baseline="0">
                <a:solidFill>
                  <a:schemeClr val="lt1"/>
                </a:solidFill>
                <a:latin typeface="Calibri"/>
                <a:ea typeface="Calibri"/>
                <a:cs typeface="Calibri"/>
                <a:sym typeface="Calibri"/>
              </a:rPr>
              <a:t>CLIENTELE OVERVIEW (CONTD.)</a:t>
            </a:r>
          </a:p>
        </p:txBody>
      </p:sp>
      <p:sp>
        <p:nvSpPr>
          <p:cNvPr id="252" name="Shape 252"/>
          <p:cNvSpPr txBox="1"/>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13</a:t>
            </a:fld>
            <a:endParaRPr lang="en-US" sz="1200" b="0" i="0" u="none" strike="noStrike" cap="none" baseline="0">
              <a:solidFill>
                <a:srgbClr val="888888"/>
              </a:solidFill>
              <a:latin typeface="Calibri"/>
              <a:ea typeface="Calibri"/>
              <a:cs typeface="Calibri"/>
              <a:sym typeface="Calibri"/>
            </a:endParaRPr>
          </a:p>
        </p:txBody>
      </p:sp>
      <p:sp>
        <p:nvSpPr>
          <p:cNvPr id="253" name="Shape 253"/>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pic>
        <p:nvPicPr>
          <p:cNvPr id="254" name="Shape 254"/>
          <p:cNvPicPr preferRelativeResize="0"/>
          <p:nvPr/>
        </p:nvPicPr>
        <p:blipFill rotWithShape="1">
          <a:blip r:embed="rId3">
            <a:alphaModFix/>
          </a:blip>
          <a:srcRect/>
          <a:stretch/>
        </p:blipFill>
        <p:spPr>
          <a:xfrm>
            <a:off x="704527" y="1268759"/>
            <a:ext cx="7678760" cy="4821364"/>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2971800" y="4655189"/>
            <a:ext cx="6356349" cy="80896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smtClean="0">
                <a:solidFill>
                  <a:schemeClr val="dk1"/>
                </a:solidFill>
                <a:latin typeface="Calibri"/>
                <a:ea typeface="Calibri"/>
                <a:cs typeface="Calibri"/>
                <a:sym typeface="Calibri"/>
              </a:rPr>
              <a:t>2.0 ABOUT SALIHIN PREMIER SOLUTIONS (SPS)</a:t>
            </a:r>
            <a:endParaRPr lang="en-US" sz="2400" b="0" i="0" u="none" strike="noStrike" cap="none" baseline="0" dirty="0">
              <a:solidFill>
                <a:schemeClr val="dk1"/>
              </a:solidFill>
              <a:latin typeface="Calibri"/>
              <a:ea typeface="Calibri"/>
              <a:cs typeface="Calibri"/>
              <a:sym typeface="Calibri"/>
            </a:endParaRPr>
          </a:p>
        </p:txBody>
      </p:sp>
      <p:grpSp>
        <p:nvGrpSpPr>
          <p:cNvPr id="274" name="Shape 274"/>
          <p:cNvGrpSpPr/>
          <p:nvPr/>
        </p:nvGrpSpPr>
        <p:grpSpPr>
          <a:xfrm>
            <a:off x="660400" y="3008661"/>
            <a:ext cx="8667750" cy="2455495"/>
            <a:chOff x="609600" y="3008661"/>
            <a:chExt cx="8001000" cy="2455495"/>
          </a:xfrm>
        </p:grpSpPr>
        <p:cxnSp>
          <p:nvCxnSpPr>
            <p:cNvPr id="275" name="Shape 275"/>
            <p:cNvCxnSpPr/>
            <p:nvPr/>
          </p:nvCxnSpPr>
          <p:spPr>
            <a:xfrm>
              <a:off x="609600" y="5464157"/>
              <a:ext cx="8001000" cy="0"/>
            </a:xfrm>
            <a:prstGeom prst="straightConnector1">
              <a:avLst/>
            </a:prstGeom>
            <a:noFill/>
            <a:ln w="9525" cap="flat" cmpd="sng">
              <a:solidFill>
                <a:srgbClr val="4A7DBB"/>
              </a:solidFill>
              <a:prstDash val="solid"/>
              <a:round/>
              <a:headEnd type="none" w="med" len="med"/>
              <a:tailEnd type="none" w="med" len="med"/>
            </a:ln>
          </p:spPr>
        </p:cxnSp>
        <p:grpSp>
          <p:nvGrpSpPr>
            <p:cNvPr id="276" name="Shape 276"/>
            <p:cNvGrpSpPr/>
            <p:nvPr/>
          </p:nvGrpSpPr>
          <p:grpSpPr>
            <a:xfrm>
              <a:off x="609600" y="3008661"/>
              <a:ext cx="1905000" cy="2231303"/>
              <a:chOff x="609600" y="3008661"/>
              <a:chExt cx="1905000" cy="2231303"/>
            </a:xfrm>
          </p:grpSpPr>
          <p:sp>
            <p:nvSpPr>
              <p:cNvPr id="277" name="Shape 277"/>
              <p:cNvSpPr/>
              <p:nvPr/>
            </p:nvSpPr>
            <p:spPr>
              <a:xfrm>
                <a:off x="609600" y="3564692"/>
                <a:ext cx="1676399" cy="1675271"/>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278" name="Shape 278"/>
              <p:cNvPicPr preferRelativeResize="0"/>
              <p:nvPr/>
            </p:nvPicPr>
            <p:blipFill rotWithShape="1">
              <a:blip r:embed="rId3">
                <a:alphaModFix/>
              </a:blip>
              <a:srcRect/>
              <a:stretch/>
            </p:blipFill>
            <p:spPr>
              <a:xfrm>
                <a:off x="957111" y="3008661"/>
                <a:ext cx="1557489" cy="1987976"/>
              </a:xfrm>
              <a:prstGeom prst="rect">
                <a:avLst/>
              </a:prstGeom>
              <a:noFill/>
              <a:ln>
                <a:noFill/>
              </a:ln>
            </p:spPr>
          </p:pic>
        </p:grpSp>
      </p:grpSp>
      <p:sp>
        <p:nvSpPr>
          <p:cNvPr id="279" name="Shape 279"/>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14</a:t>
            </a:fld>
            <a:endParaRPr lang="en-US" sz="1200" b="0" i="0" u="none" strike="noStrike" cap="none" baseline="0">
              <a:solidFill>
                <a:srgbClr val="888888"/>
              </a:solidFill>
              <a:latin typeface="Calibri"/>
              <a:ea typeface="Calibri"/>
              <a:cs typeface="Calibri"/>
              <a:sym typeface="Calibri"/>
            </a:endParaRPr>
          </a:p>
        </p:txBody>
      </p:sp>
      <p:sp>
        <p:nvSpPr>
          <p:cNvPr id="280" name="Shape 280"/>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Tree>
    <p:extLst>
      <p:ext uri="{BB962C8B-B14F-4D97-AF65-F5344CB8AC3E}">
        <p14:creationId xmlns:p14="http://schemas.microsoft.com/office/powerpoint/2010/main" val="95813257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ABOUT US</a:t>
            </a:r>
            <a:endParaRPr lang="en-US" sz="2800" b="0" i="0" u="none" strike="noStrike" cap="none" baseline="0" dirty="0">
              <a:solidFill>
                <a:schemeClr val="lt1"/>
              </a:solidFill>
              <a:latin typeface="Calibri"/>
              <a:ea typeface="Calibri"/>
              <a:cs typeface="Calibri"/>
              <a:sym typeface="Calibri"/>
            </a:endParaRPr>
          </a:p>
          <a:p>
            <a:pPr marL="0" marR="0" lvl="0" indent="520700" algn="l" rtl="0">
              <a:spcBef>
                <a:spcPts val="0"/>
              </a:spcBef>
              <a:buSzPct val="25000"/>
              <a:buNone/>
            </a:pPr>
            <a:r>
              <a:rPr lang="en-US" sz="1800" b="0" i="0" u="none" strike="noStrike" cap="none" baseline="0" dirty="0">
                <a:solidFill>
                  <a:schemeClr val="lt1"/>
                </a:solidFill>
                <a:latin typeface="Calibri"/>
                <a:ea typeface="Calibri"/>
                <a:cs typeface="Calibri"/>
                <a:sym typeface="Calibri"/>
              </a:rPr>
              <a:t>SALIHIN PREMIER SOLUTIONS BACKGROUND</a:t>
            </a:r>
          </a:p>
        </p:txBody>
      </p:sp>
      <p:sp>
        <p:nvSpPr>
          <p:cNvPr id="286" name="Shape 286"/>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15</a:t>
            </a:fld>
            <a:endParaRPr lang="en-US" sz="1200" b="0" i="0" u="none" strike="noStrike" cap="none" baseline="0">
              <a:solidFill>
                <a:srgbClr val="888888"/>
              </a:solidFill>
              <a:latin typeface="Calibri"/>
              <a:ea typeface="Calibri"/>
              <a:cs typeface="Calibri"/>
              <a:sym typeface="Calibri"/>
            </a:endParaRPr>
          </a:p>
        </p:txBody>
      </p:sp>
      <p:sp>
        <p:nvSpPr>
          <p:cNvPr id="287" name="Shape 28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288" name="Shape 288"/>
          <p:cNvSpPr txBox="1"/>
          <p:nvPr/>
        </p:nvSpPr>
        <p:spPr>
          <a:xfrm>
            <a:off x="381000" y="1447800"/>
            <a:ext cx="8763000" cy="4247316"/>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1800" b="0" i="0" u="none" strike="noStrike" cap="none" baseline="0" dirty="0">
                <a:solidFill>
                  <a:schemeClr val="dk1"/>
                </a:solidFill>
                <a:latin typeface="Calibri"/>
                <a:ea typeface="Calibri"/>
                <a:cs typeface="Calibri"/>
                <a:sym typeface="Calibri"/>
              </a:rPr>
              <a:t>The </a:t>
            </a:r>
            <a:r>
              <a:rPr lang="en-US" sz="1800" b="0" i="0" u="none" strike="noStrike" cap="none" baseline="0" dirty="0">
                <a:solidFill>
                  <a:srgbClr val="FF0000"/>
                </a:solidFill>
                <a:latin typeface="Calibri"/>
                <a:ea typeface="Calibri"/>
                <a:cs typeface="Calibri"/>
                <a:sym typeface="Calibri"/>
              </a:rPr>
              <a:t>SALIHIN PREMIER SOLUTIONS </a:t>
            </a:r>
            <a:r>
              <a:rPr lang="en-US" sz="1800" b="0" i="0" u="none" strike="noStrike" cap="none" baseline="0" dirty="0">
                <a:solidFill>
                  <a:schemeClr val="dk1"/>
                </a:solidFill>
                <a:latin typeface="Calibri"/>
                <a:ea typeface="Calibri"/>
                <a:cs typeface="Calibri"/>
                <a:sym typeface="Calibri"/>
              </a:rPr>
              <a:t>also know as </a:t>
            </a:r>
            <a:r>
              <a:rPr lang="en-US" sz="1800" b="0" i="0" u="none" strike="noStrike" cap="none" baseline="0" dirty="0">
                <a:solidFill>
                  <a:srgbClr val="FF0000"/>
                </a:solidFill>
                <a:latin typeface="Calibri"/>
                <a:ea typeface="Calibri"/>
                <a:cs typeface="Calibri"/>
                <a:sym typeface="Calibri"/>
              </a:rPr>
              <a:t>SPS SOFTWARE </a:t>
            </a:r>
            <a:r>
              <a:rPr lang="en-US" sz="1800" b="0" i="0" u="none" strike="noStrike" cap="none" baseline="0" dirty="0">
                <a:solidFill>
                  <a:schemeClr val="dk1"/>
                </a:solidFill>
                <a:latin typeface="Calibri"/>
                <a:ea typeface="Calibri"/>
                <a:cs typeface="Calibri"/>
                <a:sym typeface="Calibri"/>
              </a:rPr>
              <a:t>, the </a:t>
            </a:r>
            <a:r>
              <a:rPr lang="en-US" sz="1800" b="0" i="0" u="none" strike="noStrike" cap="none" baseline="0" dirty="0" smtClean="0">
                <a:solidFill>
                  <a:schemeClr val="dk1"/>
                </a:solidFill>
                <a:latin typeface="Calibri"/>
                <a:ea typeface="Calibri"/>
                <a:cs typeface="Calibri"/>
                <a:sym typeface="Calibri"/>
              </a:rPr>
              <a:t>intelligent </a:t>
            </a:r>
            <a:r>
              <a:rPr lang="en-US" sz="1800" b="0" i="0" u="none" strike="noStrike" cap="none" baseline="0" dirty="0">
                <a:solidFill>
                  <a:schemeClr val="dk1"/>
                </a:solidFill>
                <a:latin typeface="Calibri"/>
                <a:ea typeface="Calibri"/>
                <a:cs typeface="Calibri"/>
                <a:sym typeface="Calibri"/>
              </a:rPr>
              <a:t>software in the world that can manage numerous aspects </a:t>
            </a:r>
            <a:r>
              <a:rPr lang="en-US" sz="1800" b="0" i="0" u="none" strike="noStrike" cap="none" baseline="0" dirty="0" smtClean="0">
                <a:solidFill>
                  <a:schemeClr val="dk1"/>
                </a:solidFill>
                <a:latin typeface="Calibri"/>
                <a:ea typeface="Calibri"/>
                <a:cs typeface="Calibri"/>
                <a:sym typeface="Calibri"/>
              </a:rPr>
              <a:t>of financial </a:t>
            </a:r>
            <a:r>
              <a:rPr lang="en-US" sz="1800" b="0" i="0" u="none" strike="noStrike" cap="none" baseline="0" dirty="0">
                <a:solidFill>
                  <a:schemeClr val="dk1"/>
                </a:solidFill>
                <a:latin typeface="Calibri"/>
                <a:ea typeface="Calibri"/>
                <a:cs typeface="Calibri"/>
                <a:sym typeface="Calibri"/>
              </a:rPr>
              <a:t>accounting including Goods and Services Tax (GST) and Zakat calculation, </a:t>
            </a:r>
            <a:r>
              <a:rPr lang="en-US" sz="1800" b="0" i="0" u="none" strike="noStrike" cap="none" baseline="0" dirty="0" smtClean="0">
                <a:solidFill>
                  <a:schemeClr val="dk1"/>
                </a:solidFill>
                <a:latin typeface="Calibri"/>
                <a:ea typeface="Calibri"/>
                <a:cs typeface="Calibri"/>
                <a:sym typeface="Calibri"/>
              </a:rPr>
              <a:t>customized </a:t>
            </a:r>
            <a:r>
              <a:rPr lang="en-US" sz="1800" b="0" i="0" u="none" strike="noStrike" cap="none" baseline="0" dirty="0">
                <a:solidFill>
                  <a:schemeClr val="dk1"/>
                </a:solidFill>
                <a:latin typeface="Calibri"/>
                <a:ea typeface="Calibri"/>
                <a:cs typeface="Calibri"/>
                <a:sym typeface="Calibri"/>
              </a:rPr>
              <a:t>specially for Small and Medium Enterprises (SMEs). </a:t>
            </a:r>
          </a:p>
          <a:p>
            <a:pPr marL="0" marR="0" lvl="0" indent="0" algn="just" rtl="0">
              <a:spcBef>
                <a:spcPts val="0"/>
              </a:spcBef>
              <a:buNone/>
            </a:pPr>
            <a:endParaRPr sz="1800" b="0" i="0" u="none" strike="noStrike" cap="none" baseline="0" dirty="0">
              <a:solidFill>
                <a:schemeClr val="dk1"/>
              </a:solidFill>
              <a:latin typeface="Calibri"/>
              <a:ea typeface="Calibri"/>
              <a:cs typeface="Calibri"/>
              <a:sym typeface="Calibri"/>
            </a:endParaRPr>
          </a:p>
          <a:p>
            <a:pPr marL="0" marR="0" lvl="0" indent="0" algn="just" rtl="0">
              <a:spcBef>
                <a:spcPts val="0"/>
              </a:spcBef>
              <a:buSzPct val="25000"/>
              <a:buNone/>
            </a:pPr>
            <a:r>
              <a:rPr lang="en-US" sz="1800" b="0" i="0" u="none" strike="noStrike" cap="none" baseline="0" dirty="0">
                <a:solidFill>
                  <a:srgbClr val="FF0000"/>
                </a:solidFill>
                <a:latin typeface="Calibri"/>
                <a:ea typeface="Calibri"/>
                <a:cs typeface="Calibri"/>
                <a:sym typeface="Calibri"/>
              </a:rPr>
              <a:t>SPS SOFTWARE </a:t>
            </a:r>
            <a:r>
              <a:rPr lang="en-US" sz="1800" b="0" i="0" u="none" strike="noStrike" cap="none" baseline="0" dirty="0">
                <a:solidFill>
                  <a:schemeClr val="dk1"/>
                </a:solidFill>
                <a:latin typeface="Calibri"/>
                <a:ea typeface="Calibri"/>
                <a:cs typeface="Calibri"/>
                <a:sym typeface="Calibri"/>
              </a:rPr>
              <a:t>is an efficient and effective accounting software that accommodates changes affecting invoicing and billing system of the business process. The software is powered by the latest security features to secure data or information for optimal integrity and confidentiality. It is tailor made for small and medium industries by professional accountants. </a:t>
            </a:r>
          </a:p>
          <a:p>
            <a:pPr marL="0" marR="0" lvl="0" indent="0" algn="just" rtl="0">
              <a:spcBef>
                <a:spcPts val="0"/>
              </a:spcBef>
              <a:buNone/>
            </a:pPr>
            <a:endParaRPr sz="1800" b="0" i="0" u="none" strike="noStrike" cap="none" baseline="0" dirty="0">
              <a:solidFill>
                <a:schemeClr val="dk1"/>
              </a:solidFill>
              <a:latin typeface="Calibri"/>
              <a:ea typeface="Calibri"/>
              <a:cs typeface="Calibri"/>
              <a:sym typeface="Calibri"/>
            </a:endParaRPr>
          </a:p>
          <a:p>
            <a:pPr marL="0" marR="0" lvl="0" indent="0" algn="just" rtl="0">
              <a:spcBef>
                <a:spcPts val="0"/>
              </a:spcBef>
              <a:buSzPct val="25000"/>
              <a:buNone/>
            </a:pPr>
            <a:r>
              <a:rPr lang="en-US" sz="1800" b="0" i="0" u="none" strike="noStrike" cap="none" baseline="0" dirty="0">
                <a:solidFill>
                  <a:schemeClr val="dk1"/>
                </a:solidFill>
                <a:latin typeface="Calibri"/>
                <a:ea typeface="Calibri"/>
                <a:cs typeface="Calibri"/>
                <a:sym typeface="Calibri"/>
              </a:rPr>
              <a:t>The Zakat module makes </a:t>
            </a:r>
            <a:r>
              <a:rPr lang="en-US" sz="1800" b="0" i="0" u="none" strike="noStrike" cap="none" baseline="0" dirty="0">
                <a:solidFill>
                  <a:srgbClr val="FF0000"/>
                </a:solidFill>
                <a:latin typeface="Calibri"/>
                <a:ea typeface="Calibri"/>
                <a:cs typeface="Calibri"/>
                <a:sym typeface="Calibri"/>
              </a:rPr>
              <a:t>SPS SOFTWARE</a:t>
            </a:r>
            <a:r>
              <a:rPr lang="en-US" sz="1800" b="0" i="0" u="none" strike="noStrike" cap="none" baseline="0" dirty="0">
                <a:solidFill>
                  <a:schemeClr val="dk1"/>
                </a:solidFill>
                <a:latin typeface="Calibri"/>
                <a:ea typeface="Calibri"/>
                <a:cs typeface="Calibri"/>
                <a:sym typeface="Calibri"/>
              </a:rPr>
              <a:t> the first comprehensive accounting software with Zakat solution. It will make it easier than ever for Muslim businesses, corporations and organizations to determine the amount payable as Zakat. With Zakat feature built in, it is simply the best accounting software yet. </a:t>
            </a:r>
          </a:p>
        </p:txBody>
      </p:sp>
    </p:spTree>
    <p:extLst>
      <p:ext uri="{BB962C8B-B14F-4D97-AF65-F5344CB8AC3E}">
        <p14:creationId xmlns:p14="http://schemas.microsoft.com/office/powerpoint/2010/main" val="241863940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SPS</a:t>
            </a:r>
            <a:endParaRPr lang="en-US" sz="2800" b="0" i="0" u="none" strike="noStrike" cap="none" baseline="0" dirty="0">
              <a:solidFill>
                <a:schemeClr val="lt1"/>
              </a:solidFill>
              <a:latin typeface="Calibri"/>
              <a:ea typeface="Calibri"/>
              <a:cs typeface="Calibri"/>
              <a:sym typeface="Calibri"/>
            </a:endParaRPr>
          </a:p>
          <a:p>
            <a:pPr marL="0" marR="0" lvl="0" indent="520700" algn="l" rtl="0">
              <a:spcBef>
                <a:spcPts val="0"/>
              </a:spcBef>
              <a:buSzPct val="25000"/>
              <a:buNone/>
            </a:pPr>
            <a:r>
              <a:rPr lang="en-US" sz="1800" b="0" i="0" u="none" strike="noStrike" cap="none" baseline="0" dirty="0" smtClean="0">
                <a:solidFill>
                  <a:schemeClr val="lt1"/>
                </a:solidFill>
                <a:latin typeface="Calibri"/>
                <a:ea typeface="Calibri"/>
                <a:cs typeface="Calibri"/>
                <a:sym typeface="Calibri"/>
              </a:rPr>
              <a:t>Modules in SPS</a:t>
            </a:r>
            <a:endParaRPr lang="en-US" sz="1800" b="0" i="0" u="none" strike="noStrike" cap="none" baseline="0" dirty="0">
              <a:solidFill>
                <a:schemeClr val="lt1"/>
              </a:solidFill>
              <a:latin typeface="Calibri"/>
              <a:ea typeface="Calibri"/>
              <a:cs typeface="Calibri"/>
              <a:sym typeface="Calibri"/>
            </a:endParaRPr>
          </a:p>
        </p:txBody>
      </p:sp>
      <p:sp>
        <p:nvSpPr>
          <p:cNvPr id="294" name="Shape 294"/>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16</a:t>
            </a:fld>
            <a:endParaRPr lang="en-US" sz="1200" b="0" i="0" u="none" strike="noStrike" cap="none" baseline="0">
              <a:solidFill>
                <a:srgbClr val="888888"/>
              </a:solidFill>
              <a:latin typeface="Calibri"/>
              <a:ea typeface="Calibri"/>
              <a:cs typeface="Calibri"/>
              <a:sym typeface="Calibri"/>
            </a:endParaRPr>
          </a:p>
        </p:txBody>
      </p:sp>
      <p:sp>
        <p:nvSpPr>
          <p:cNvPr id="295" name="Shape 295"/>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296" name="Shape 296"/>
          <p:cNvSpPr txBox="1"/>
          <p:nvPr/>
        </p:nvSpPr>
        <p:spPr>
          <a:xfrm>
            <a:off x="2000672" y="1340767"/>
            <a:ext cx="4876799" cy="646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dirty="0">
                <a:solidFill>
                  <a:schemeClr val="dk1"/>
                </a:solidFill>
                <a:latin typeface="Calibri"/>
                <a:ea typeface="Calibri"/>
                <a:cs typeface="Calibri"/>
                <a:sym typeface="Calibri"/>
              </a:rPr>
              <a:t>There is </a:t>
            </a:r>
            <a:r>
              <a:rPr lang="en-US" sz="1800" b="1" i="0" u="none" strike="noStrike" cap="none" baseline="0" dirty="0" smtClean="0">
                <a:solidFill>
                  <a:schemeClr val="dk1"/>
                </a:solidFill>
                <a:latin typeface="Calibri"/>
                <a:ea typeface="Calibri"/>
                <a:cs typeface="Calibri"/>
                <a:sym typeface="Calibri"/>
              </a:rPr>
              <a:t>5 </a:t>
            </a:r>
            <a:r>
              <a:rPr lang="en-US" sz="1800" b="1" i="0" u="none" strike="noStrike" cap="none" baseline="0" dirty="0">
                <a:solidFill>
                  <a:schemeClr val="dk1"/>
                </a:solidFill>
                <a:latin typeface="Calibri"/>
                <a:ea typeface="Calibri"/>
                <a:cs typeface="Calibri"/>
                <a:sym typeface="Calibri"/>
              </a:rPr>
              <a:t>main modules that makes the SPS Accounting software like no other</a:t>
            </a:r>
            <a:r>
              <a:rPr lang="en-US" sz="1800" b="1" dirty="0">
                <a:solidFill>
                  <a:schemeClr val="dk1"/>
                </a:solidFill>
                <a:latin typeface="Calibri"/>
                <a:ea typeface="Calibri"/>
                <a:cs typeface="Calibri"/>
                <a:sym typeface="Calibri"/>
              </a:rPr>
              <a:t>’s</a:t>
            </a:r>
            <a:r>
              <a:rPr lang="en-US" sz="1800" b="1" i="0" u="none" strike="noStrike" cap="none" baseline="0" dirty="0">
                <a:solidFill>
                  <a:schemeClr val="dk1"/>
                </a:solidFill>
                <a:latin typeface="Calibri"/>
                <a:ea typeface="Calibri"/>
                <a:cs typeface="Calibri"/>
                <a:sym typeface="Calibri"/>
              </a:rPr>
              <a:t>.</a:t>
            </a:r>
          </a:p>
        </p:txBody>
      </p:sp>
      <p:graphicFrame>
        <p:nvGraphicFramePr>
          <p:cNvPr id="2" name="Diagram 1"/>
          <p:cNvGraphicFramePr/>
          <p:nvPr>
            <p:extLst>
              <p:ext uri="{D42A27DB-BD31-4B8C-83A1-F6EECF244321}">
                <p14:modId xmlns:p14="http://schemas.microsoft.com/office/powerpoint/2010/main" val="4124231523"/>
              </p:ext>
            </p:extLst>
          </p:nvPr>
        </p:nvGraphicFramePr>
        <p:xfrm>
          <a:off x="1496616" y="2110488"/>
          <a:ext cx="6228691" cy="4152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Shape 311"/>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panose="020F0502020204030204" pitchFamily="34" charset="0"/>
                <a:ea typeface="Calibri"/>
                <a:cs typeface="Calibri"/>
                <a:sym typeface="Calibri"/>
              </a:rPr>
              <a:t>SPS</a:t>
            </a:r>
            <a:endParaRPr lang="en-US" sz="2800" b="0" i="0" u="none" strike="noStrike" cap="none" baseline="0" dirty="0">
              <a:solidFill>
                <a:schemeClr val="lt1"/>
              </a:solidFill>
              <a:latin typeface="Calibri" panose="020F0502020204030204" pitchFamily="34" charset="0"/>
              <a:ea typeface="Calibri"/>
              <a:cs typeface="Calibri"/>
              <a:sym typeface="Calibri"/>
            </a:endParaRPr>
          </a:p>
          <a:p>
            <a:pPr marL="0" marR="0" lvl="0" indent="520700" algn="l" rtl="0">
              <a:spcBef>
                <a:spcPts val="0"/>
              </a:spcBef>
              <a:buSzPct val="25000"/>
              <a:buNone/>
            </a:pPr>
            <a:r>
              <a:rPr lang="en-US" sz="1800" b="0" i="0" u="none" strike="noStrike" cap="none" baseline="0" dirty="0" smtClean="0">
                <a:solidFill>
                  <a:schemeClr val="lt1"/>
                </a:solidFill>
                <a:latin typeface="Calibri" panose="020F0502020204030204" pitchFamily="34" charset="0"/>
                <a:ea typeface="Calibri"/>
                <a:cs typeface="Calibri"/>
                <a:sym typeface="Calibri"/>
              </a:rPr>
              <a:t>Core Features</a:t>
            </a:r>
            <a:endParaRPr lang="en-US" sz="1800" b="0" i="0" u="none" strike="noStrike" cap="none" baseline="0" dirty="0">
              <a:solidFill>
                <a:schemeClr val="lt1"/>
              </a:solidFill>
              <a:latin typeface="Calibri" panose="020F0502020204030204" pitchFamily="34" charset="0"/>
              <a:ea typeface="Calibri"/>
              <a:cs typeface="Calibri"/>
              <a:sym typeface="Calibri"/>
            </a:endParaRPr>
          </a:p>
        </p:txBody>
      </p:sp>
      <p:graphicFrame>
        <p:nvGraphicFramePr>
          <p:cNvPr id="3" name="Diagram 2"/>
          <p:cNvGraphicFramePr/>
          <p:nvPr>
            <p:extLst>
              <p:ext uri="{D42A27DB-BD31-4B8C-83A1-F6EECF244321}">
                <p14:modId xmlns:p14="http://schemas.microsoft.com/office/powerpoint/2010/main" val="1383716659"/>
              </p:ext>
            </p:extLst>
          </p:nvPr>
        </p:nvGraphicFramePr>
        <p:xfrm>
          <a:off x="200472" y="1412776"/>
          <a:ext cx="4248472"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98165934"/>
              </p:ext>
            </p:extLst>
          </p:nvPr>
        </p:nvGraphicFramePr>
        <p:xfrm>
          <a:off x="4808984" y="1340768"/>
          <a:ext cx="4032448" cy="24482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extLst>
              <p:ext uri="{D42A27DB-BD31-4B8C-83A1-F6EECF244321}">
                <p14:modId xmlns:p14="http://schemas.microsoft.com/office/powerpoint/2010/main" val="4036675530"/>
              </p:ext>
            </p:extLst>
          </p:nvPr>
        </p:nvGraphicFramePr>
        <p:xfrm>
          <a:off x="2432720" y="4005064"/>
          <a:ext cx="4320480" cy="26642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20" name="Shape 320"/>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SPS</a:t>
            </a:r>
            <a:endParaRPr lang="en-US" sz="2800" b="0" i="0" u="none" strike="noStrike" cap="none" baseline="0" dirty="0">
              <a:solidFill>
                <a:schemeClr val="lt1"/>
              </a:solidFill>
              <a:latin typeface="Calibri"/>
              <a:ea typeface="Calibri"/>
              <a:cs typeface="Calibri"/>
              <a:sym typeface="Calibri"/>
            </a:endParaRPr>
          </a:p>
          <a:p>
            <a:pPr marL="0" marR="0" lvl="0" indent="520700" algn="l" rtl="0">
              <a:spcBef>
                <a:spcPts val="0"/>
              </a:spcBef>
              <a:buSzPct val="25000"/>
              <a:buNone/>
            </a:pPr>
            <a:r>
              <a:rPr lang="en-US" sz="1800" b="0" i="0" u="none" strike="noStrike" cap="none" baseline="0" dirty="0">
                <a:solidFill>
                  <a:schemeClr val="lt1"/>
                </a:solidFill>
                <a:latin typeface="Calibri"/>
                <a:ea typeface="Calibri"/>
                <a:cs typeface="Calibri"/>
                <a:sym typeface="Calibri"/>
              </a:rPr>
              <a:t>SPS ACCOUNTING SOFTWARE </a:t>
            </a:r>
            <a:r>
              <a:rPr lang="en-US" sz="1800" b="0" i="0" u="none" strike="noStrike" cap="none" baseline="0" dirty="0" smtClean="0">
                <a:solidFill>
                  <a:schemeClr val="lt1"/>
                </a:solidFill>
                <a:latin typeface="Calibri"/>
                <a:ea typeface="Calibri"/>
                <a:cs typeface="Calibri"/>
                <a:sym typeface="Calibri"/>
              </a:rPr>
              <a:t>OVERVIEW</a:t>
            </a:r>
            <a:endParaRPr lang="en-US" sz="1800" b="0" i="0" u="none" strike="noStrike" cap="none" baseline="0" dirty="0">
              <a:solidFill>
                <a:schemeClr val="lt1"/>
              </a:solidFill>
              <a:latin typeface="Calibri"/>
              <a:ea typeface="Calibri"/>
              <a:cs typeface="Calibri"/>
              <a:sym typeface="Calibri"/>
            </a:endParaRPr>
          </a:p>
        </p:txBody>
      </p:sp>
      <p:pic>
        <p:nvPicPr>
          <p:cNvPr id="7" name="Shape 316"/>
          <p:cNvPicPr preferRelativeResize="0"/>
          <p:nvPr/>
        </p:nvPicPr>
        <p:blipFill rotWithShape="1">
          <a:blip r:embed="rId3">
            <a:alphaModFix/>
          </a:blip>
          <a:srcRect t="7812" r="1501" b="6249"/>
          <a:stretch/>
        </p:blipFill>
        <p:spPr>
          <a:xfrm>
            <a:off x="416496" y="1411271"/>
            <a:ext cx="8784976" cy="3888434"/>
          </a:xfrm>
          <a:prstGeom prst="roundRect">
            <a:avLst>
              <a:gd name="adj" fmla="val 8594"/>
            </a:avLst>
          </a:prstGeom>
          <a:solidFill>
            <a:srgbClr val="EEEEEE"/>
          </a:solidFill>
          <a:ln>
            <a:noFill/>
          </a:ln>
        </p:spPr>
      </p:pic>
      <p:sp>
        <p:nvSpPr>
          <p:cNvPr id="2" name="Oval 1"/>
          <p:cNvSpPr/>
          <p:nvPr/>
        </p:nvSpPr>
        <p:spPr>
          <a:xfrm>
            <a:off x="632520" y="1916832"/>
            <a:ext cx="288032" cy="360040"/>
          </a:xfrm>
          <a:prstGeom prst="ellipse">
            <a:avLst/>
          </a:prstGeom>
          <a:solidFill>
            <a:srgbClr val="92D05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rPr>
              <a:t>1</a:t>
            </a:r>
            <a:endParaRPr lang="en-MY" b="1" dirty="0">
              <a:latin typeface="Calibri" panose="020F0502020204030204" pitchFamily="34" charset="0"/>
            </a:endParaRPr>
          </a:p>
        </p:txBody>
      </p:sp>
      <p:sp>
        <p:nvSpPr>
          <p:cNvPr id="9" name="Oval 8"/>
          <p:cNvSpPr/>
          <p:nvPr/>
        </p:nvSpPr>
        <p:spPr>
          <a:xfrm>
            <a:off x="1784648" y="1700808"/>
            <a:ext cx="288032" cy="360040"/>
          </a:xfrm>
          <a:prstGeom prst="ellipse">
            <a:avLst/>
          </a:prstGeom>
          <a:solidFill>
            <a:srgbClr val="92D05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rPr>
              <a:t>2</a:t>
            </a:r>
            <a:endParaRPr lang="en-MY" b="1" dirty="0">
              <a:latin typeface="Calibri" panose="020F0502020204030204" pitchFamily="34" charset="0"/>
            </a:endParaRPr>
          </a:p>
        </p:txBody>
      </p:sp>
      <p:sp>
        <p:nvSpPr>
          <p:cNvPr id="10" name="Oval 9"/>
          <p:cNvSpPr/>
          <p:nvPr/>
        </p:nvSpPr>
        <p:spPr>
          <a:xfrm>
            <a:off x="2072680" y="1700808"/>
            <a:ext cx="288032" cy="360040"/>
          </a:xfrm>
          <a:prstGeom prst="ellipse">
            <a:avLst/>
          </a:prstGeom>
          <a:solidFill>
            <a:srgbClr val="92D05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rPr>
              <a:t>3</a:t>
            </a:r>
            <a:endParaRPr lang="en-MY" b="1" dirty="0">
              <a:latin typeface="Calibri" panose="020F0502020204030204" pitchFamily="34" charset="0"/>
            </a:endParaRPr>
          </a:p>
        </p:txBody>
      </p:sp>
      <p:sp>
        <p:nvSpPr>
          <p:cNvPr id="11" name="Oval 10"/>
          <p:cNvSpPr/>
          <p:nvPr/>
        </p:nvSpPr>
        <p:spPr>
          <a:xfrm>
            <a:off x="8121352" y="1700808"/>
            <a:ext cx="288032" cy="360040"/>
          </a:xfrm>
          <a:prstGeom prst="ellipse">
            <a:avLst/>
          </a:prstGeom>
          <a:solidFill>
            <a:srgbClr val="92D05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rPr>
              <a:t>4</a:t>
            </a:r>
            <a:endParaRPr lang="en-MY" b="1" dirty="0">
              <a:latin typeface="Calibri" panose="020F0502020204030204" pitchFamily="34" charset="0"/>
            </a:endParaRPr>
          </a:p>
        </p:txBody>
      </p:sp>
      <p:sp>
        <p:nvSpPr>
          <p:cNvPr id="12" name="Oval 11"/>
          <p:cNvSpPr/>
          <p:nvPr/>
        </p:nvSpPr>
        <p:spPr>
          <a:xfrm>
            <a:off x="8409384" y="1700808"/>
            <a:ext cx="288032" cy="360040"/>
          </a:xfrm>
          <a:prstGeom prst="ellipse">
            <a:avLst/>
          </a:prstGeom>
          <a:solidFill>
            <a:srgbClr val="92D05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rPr>
              <a:t>5</a:t>
            </a:r>
            <a:endParaRPr lang="en-MY" b="1" dirty="0">
              <a:latin typeface="Calibri" panose="020F0502020204030204" pitchFamily="34" charset="0"/>
            </a:endParaRPr>
          </a:p>
        </p:txBody>
      </p:sp>
      <p:sp>
        <p:nvSpPr>
          <p:cNvPr id="16" name="TextBox 15"/>
          <p:cNvSpPr txBox="1"/>
          <p:nvPr/>
        </p:nvSpPr>
        <p:spPr>
          <a:xfrm rot="16200000">
            <a:off x="-699165" y="3816214"/>
            <a:ext cx="2024592" cy="369332"/>
          </a:xfrm>
          <a:prstGeom prst="rect">
            <a:avLst/>
          </a:prstGeom>
          <a:noFill/>
          <a:ln>
            <a:solidFill>
              <a:srgbClr val="FF0000"/>
            </a:solid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800" b="1" dirty="0" smtClean="0">
                <a:solidFill>
                  <a:schemeClr val="tx1"/>
                </a:solidFill>
                <a:latin typeface="Calibri" panose="020F0502020204030204" pitchFamily="34" charset="0"/>
              </a:rPr>
              <a:t>SPS Menu Panel</a:t>
            </a:r>
            <a:endParaRPr lang="en-MY" sz="1800" b="1" dirty="0">
              <a:solidFill>
                <a:schemeClr val="tx1"/>
              </a:solidFill>
              <a:latin typeface="Calibri" panose="020F0502020204030204" pitchFamily="34" charset="0"/>
            </a:endParaRPr>
          </a:p>
        </p:txBody>
      </p:sp>
      <p:sp>
        <p:nvSpPr>
          <p:cNvPr id="18" name="Oval 17"/>
          <p:cNvSpPr/>
          <p:nvPr/>
        </p:nvSpPr>
        <p:spPr>
          <a:xfrm>
            <a:off x="8697416" y="1700808"/>
            <a:ext cx="288032" cy="360040"/>
          </a:xfrm>
          <a:prstGeom prst="ellipse">
            <a:avLst/>
          </a:prstGeom>
          <a:solidFill>
            <a:srgbClr val="92D05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rPr>
              <a:t>6</a:t>
            </a:r>
            <a:endParaRPr lang="en-MY" b="1" dirty="0">
              <a:latin typeface="Calibri" panose="020F0502020204030204" pitchFamily="34" charset="0"/>
            </a:endParaRPr>
          </a:p>
        </p:txBody>
      </p:sp>
      <p:sp>
        <p:nvSpPr>
          <p:cNvPr id="19" name="Oval 18"/>
          <p:cNvSpPr/>
          <p:nvPr/>
        </p:nvSpPr>
        <p:spPr>
          <a:xfrm>
            <a:off x="8985448" y="1700808"/>
            <a:ext cx="288032" cy="360040"/>
          </a:xfrm>
          <a:prstGeom prst="ellipse">
            <a:avLst/>
          </a:prstGeom>
          <a:solidFill>
            <a:srgbClr val="92D05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rPr>
              <a:t>7</a:t>
            </a:r>
            <a:endParaRPr lang="en-MY" b="1" dirty="0">
              <a:latin typeface="Calibri" panose="020F0502020204030204" pitchFamily="34" charset="0"/>
            </a:endParaRPr>
          </a:p>
        </p:txBody>
      </p:sp>
      <p:sp>
        <p:nvSpPr>
          <p:cNvPr id="20" name="TextBox 19"/>
          <p:cNvSpPr txBox="1"/>
          <p:nvPr/>
        </p:nvSpPr>
        <p:spPr>
          <a:xfrm>
            <a:off x="1784648" y="5355793"/>
            <a:ext cx="2880320" cy="1169551"/>
          </a:xfrm>
          <a:prstGeom prst="rect">
            <a:avLst/>
          </a:prstGeom>
          <a:noFill/>
        </p:spPr>
        <p:txBody>
          <a:bodyPr wrap="square" rtlCol="0">
            <a:spAutoFit/>
          </a:bodyPr>
          <a:lstStyle/>
          <a:p>
            <a:r>
              <a:rPr lang="en-US" b="1" dirty="0" smtClean="0">
                <a:solidFill>
                  <a:schemeClr val="tx1"/>
                </a:solidFill>
                <a:latin typeface="Calibri" panose="020F0502020204030204" pitchFamily="34" charset="0"/>
              </a:rPr>
              <a:t>1. Company Profile Logo &amp; Icon</a:t>
            </a:r>
          </a:p>
          <a:p>
            <a:r>
              <a:rPr lang="en-US" b="1" dirty="0" smtClean="0">
                <a:solidFill>
                  <a:schemeClr val="tx1"/>
                </a:solidFill>
                <a:latin typeface="Calibri" panose="020F0502020204030204" pitchFamily="34" charset="0"/>
              </a:rPr>
              <a:t>2. </a:t>
            </a:r>
            <a:r>
              <a:rPr lang="en-US" b="1" dirty="0">
                <a:solidFill>
                  <a:schemeClr val="tx1"/>
                </a:solidFill>
                <a:latin typeface="Calibri" panose="020F0502020204030204" pitchFamily="34" charset="0"/>
              </a:rPr>
              <a:t>Hide Menu </a:t>
            </a:r>
            <a:r>
              <a:rPr lang="en-US" b="1" dirty="0" smtClean="0">
                <a:solidFill>
                  <a:schemeClr val="tx1"/>
                </a:solidFill>
                <a:latin typeface="Calibri" panose="020F0502020204030204" pitchFamily="34" charset="0"/>
              </a:rPr>
              <a:t>Button</a:t>
            </a:r>
          </a:p>
          <a:p>
            <a:r>
              <a:rPr lang="en-US" b="1" dirty="0">
                <a:solidFill>
                  <a:schemeClr val="tx1"/>
                </a:solidFill>
                <a:latin typeface="Calibri" panose="020F0502020204030204" pitchFamily="34" charset="0"/>
              </a:rPr>
              <a:t>3. Enlarge Screen</a:t>
            </a:r>
            <a:endParaRPr lang="en-MY" b="1" dirty="0">
              <a:solidFill>
                <a:schemeClr val="tx1"/>
              </a:solidFill>
              <a:latin typeface="Calibri" panose="020F0502020204030204" pitchFamily="34" charset="0"/>
            </a:endParaRPr>
          </a:p>
          <a:p>
            <a:r>
              <a:rPr lang="en-US" b="1" dirty="0">
                <a:solidFill>
                  <a:schemeClr val="tx1"/>
                </a:solidFill>
                <a:latin typeface="Calibri" panose="020F0502020204030204" pitchFamily="34" charset="0"/>
              </a:rPr>
              <a:t>4. User Log In</a:t>
            </a:r>
            <a:endParaRPr lang="en-MY" b="1" dirty="0">
              <a:solidFill>
                <a:schemeClr val="tx1"/>
              </a:solidFill>
              <a:latin typeface="Calibri" panose="020F0502020204030204" pitchFamily="34" charset="0"/>
            </a:endParaRPr>
          </a:p>
          <a:p>
            <a:endParaRPr lang="en-MY" b="1" dirty="0">
              <a:solidFill>
                <a:schemeClr val="tx1"/>
              </a:solidFill>
              <a:latin typeface="Calibri" panose="020F0502020204030204" pitchFamily="34" charset="0"/>
            </a:endParaRPr>
          </a:p>
        </p:txBody>
      </p:sp>
      <p:sp>
        <p:nvSpPr>
          <p:cNvPr id="21" name="TextBox 20"/>
          <p:cNvSpPr txBox="1"/>
          <p:nvPr/>
        </p:nvSpPr>
        <p:spPr>
          <a:xfrm>
            <a:off x="4304928" y="5373216"/>
            <a:ext cx="2880320" cy="954107"/>
          </a:xfrm>
          <a:prstGeom prst="rect">
            <a:avLst/>
          </a:prstGeom>
          <a:noFill/>
        </p:spPr>
        <p:txBody>
          <a:bodyPr wrap="square" rtlCol="0">
            <a:spAutoFit/>
          </a:bodyPr>
          <a:lstStyle/>
          <a:p>
            <a:r>
              <a:rPr lang="en-US" b="1" dirty="0">
                <a:solidFill>
                  <a:schemeClr val="tx1"/>
                </a:solidFill>
                <a:latin typeface="Calibri" panose="020F0502020204030204" pitchFamily="34" charset="0"/>
              </a:rPr>
              <a:t>5. Language </a:t>
            </a:r>
            <a:r>
              <a:rPr lang="en-US" b="1" dirty="0" smtClean="0">
                <a:solidFill>
                  <a:schemeClr val="tx1"/>
                </a:solidFill>
                <a:latin typeface="Calibri" panose="020F0502020204030204" pitchFamily="34" charset="0"/>
              </a:rPr>
              <a:t>Selecti</a:t>
            </a:r>
            <a:r>
              <a:rPr lang="en-US" dirty="0" smtClean="0">
                <a:latin typeface="Calibri" panose="020F0502020204030204" pitchFamily="34" charset="0"/>
              </a:rPr>
              <a:t>on Button</a:t>
            </a:r>
            <a:endParaRPr lang="en-MY" dirty="0">
              <a:latin typeface="Calibri" panose="020F0502020204030204" pitchFamily="34" charset="0"/>
            </a:endParaRPr>
          </a:p>
          <a:p>
            <a:r>
              <a:rPr lang="en-US" b="1" dirty="0">
                <a:solidFill>
                  <a:schemeClr val="tx1"/>
                </a:solidFill>
                <a:latin typeface="Calibri" panose="020F0502020204030204" pitchFamily="34" charset="0"/>
              </a:rPr>
              <a:t>6. Themes </a:t>
            </a:r>
            <a:r>
              <a:rPr lang="en-US" b="1" dirty="0" smtClean="0">
                <a:solidFill>
                  <a:schemeClr val="tx1"/>
                </a:solidFill>
                <a:latin typeface="Calibri" panose="020F0502020204030204" pitchFamily="34" charset="0"/>
              </a:rPr>
              <a:t>&amp; Color Setting Button</a:t>
            </a:r>
            <a:endParaRPr lang="en-MY" b="1" dirty="0">
              <a:solidFill>
                <a:schemeClr val="tx1"/>
              </a:solidFill>
              <a:latin typeface="Calibri" panose="020F0502020204030204" pitchFamily="34" charset="0"/>
            </a:endParaRPr>
          </a:p>
          <a:p>
            <a:r>
              <a:rPr lang="en-US" b="1" dirty="0">
                <a:solidFill>
                  <a:schemeClr val="tx1"/>
                </a:solidFill>
                <a:latin typeface="Calibri" panose="020F0502020204030204" pitchFamily="34" charset="0"/>
              </a:rPr>
              <a:t>7. User </a:t>
            </a:r>
            <a:r>
              <a:rPr lang="en-US" b="1" dirty="0" smtClean="0">
                <a:solidFill>
                  <a:schemeClr val="tx1"/>
                </a:solidFill>
                <a:latin typeface="Calibri" panose="020F0502020204030204" pitchFamily="34" charset="0"/>
              </a:rPr>
              <a:t>Information Button</a:t>
            </a:r>
            <a:endParaRPr lang="en-MY" b="1" dirty="0">
              <a:solidFill>
                <a:schemeClr val="tx1"/>
              </a:solidFill>
              <a:latin typeface="Calibri" panose="020F0502020204030204" pitchFamily="34" charset="0"/>
            </a:endParaRPr>
          </a:p>
          <a:p>
            <a:endParaRPr lang="en-MY" b="1" dirty="0">
              <a:solidFill>
                <a:schemeClr val="tx1"/>
              </a:solidFill>
              <a:latin typeface="Calibri" panose="020F0502020204030204" pitchFamily="34" charset="0"/>
            </a:endParaRPr>
          </a:p>
        </p:txBody>
      </p:sp>
      <p:sp>
        <p:nvSpPr>
          <p:cNvPr id="4" name="TextBox 3"/>
          <p:cNvSpPr txBox="1"/>
          <p:nvPr/>
        </p:nvSpPr>
        <p:spPr>
          <a:xfrm>
            <a:off x="497798" y="5589240"/>
            <a:ext cx="1286850" cy="523220"/>
          </a:xfrm>
          <a:prstGeom prst="rect">
            <a:avLst/>
          </a:prstGeom>
          <a:noFill/>
          <a:ln>
            <a:solidFill>
              <a:srgbClr val="FF0000"/>
            </a:solidFill>
            <a:prstDash val="sysDot"/>
          </a:ln>
        </p:spPr>
        <p:txBody>
          <a:bodyPr wrap="square" rtlCol="0">
            <a:spAutoFit/>
          </a:bodyPr>
          <a:lstStyle/>
          <a:p>
            <a:pPr algn="ctr"/>
            <a:r>
              <a:rPr lang="en-US" dirty="0" smtClean="0"/>
              <a:t>Numbering</a:t>
            </a:r>
          </a:p>
          <a:p>
            <a:pPr algn="ctr"/>
            <a:r>
              <a:rPr lang="en-US" dirty="0" smtClean="0"/>
              <a:t>Reference</a:t>
            </a:r>
            <a:endParaRPr lang="en-MY" dirty="0"/>
          </a:p>
        </p:txBody>
      </p:sp>
      <p:sp>
        <p:nvSpPr>
          <p:cNvPr id="23" name="TextBox 22"/>
          <p:cNvSpPr txBox="1"/>
          <p:nvPr/>
        </p:nvSpPr>
        <p:spPr>
          <a:xfrm>
            <a:off x="4592960" y="6248345"/>
            <a:ext cx="5048944" cy="276999"/>
          </a:xfrm>
          <a:prstGeom prst="rect">
            <a:avLst/>
          </a:prstGeom>
          <a:noFill/>
        </p:spPr>
        <p:txBody>
          <a:bodyPr wrap="square" rtlCol="0">
            <a:spAutoFit/>
          </a:bodyPr>
          <a:lstStyle/>
          <a:p>
            <a:pPr algn="r"/>
            <a:r>
              <a:rPr lang="en-US" sz="1200" dirty="0" smtClean="0">
                <a:solidFill>
                  <a:schemeClr val="tx1"/>
                </a:solidFill>
                <a:latin typeface="Calibri" panose="020F0502020204030204" pitchFamily="34" charset="0"/>
              </a:rPr>
              <a:t>Remark: Please refer SPS Product Catalogue in the appendix  </a:t>
            </a:r>
            <a:endParaRPr lang="en-MY" sz="1200" dirty="0">
              <a:solidFill>
                <a:schemeClr val="tx1"/>
              </a:solidFill>
              <a:latin typeface="Calibri" panose="020F0502020204030204" pitchFamily="34" charset="0"/>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2724150" y="4256110"/>
            <a:ext cx="6981378" cy="10618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smtClean="0">
                <a:solidFill>
                  <a:schemeClr val="dk1"/>
                </a:solidFill>
                <a:latin typeface="Calibri"/>
                <a:ea typeface="Calibri"/>
                <a:cs typeface="Calibri"/>
                <a:sym typeface="Calibri"/>
              </a:rPr>
              <a:t>       3.0 OUR PROPOSAL : SPS AS LEARNING TOOLS &amp;</a:t>
            </a:r>
          </a:p>
          <a:p>
            <a:pPr>
              <a:buSzPct val="25000"/>
            </a:pPr>
            <a:r>
              <a:rPr lang="en-US" sz="2400" dirty="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 STRATEGIC ALLIANCE BUSINESS PROPOSAL </a:t>
            </a:r>
            <a:r>
              <a:rPr lang="en-US" sz="2400" dirty="0" smtClean="0">
                <a:solidFill>
                  <a:schemeClr val="dk1"/>
                </a:solidFill>
                <a:latin typeface="Calibri"/>
                <a:ea typeface="Calibri"/>
                <a:cs typeface="Calibri"/>
                <a:sym typeface="Calibri"/>
              </a:rPr>
              <a:t>TO</a:t>
            </a:r>
            <a:r>
              <a:rPr lang="en-US" sz="2400" dirty="0">
                <a:solidFill>
                  <a:schemeClr val="dk1"/>
                </a:solidFill>
                <a:latin typeface="Calibri"/>
                <a:ea typeface="Calibri"/>
                <a:cs typeface="Calibri"/>
                <a:sym typeface="Calibri"/>
              </a:rPr>
              <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       </a:t>
            </a:r>
            <a:r>
              <a:rPr lang="en-US" sz="2400" dirty="0" err="1" smtClean="0">
                <a:solidFill>
                  <a:schemeClr val="dk1"/>
                </a:solidFill>
                <a:latin typeface="Calibri"/>
                <a:ea typeface="Calibri"/>
                <a:cs typeface="Calibri"/>
                <a:sym typeface="Calibri"/>
              </a:rPr>
              <a:t>UiTM</a:t>
            </a:r>
            <a:endParaRPr lang="en-US" sz="2400" dirty="0">
              <a:solidFill>
                <a:schemeClr val="dk1"/>
              </a:solidFill>
              <a:latin typeface="Calibri"/>
              <a:ea typeface="Calibri"/>
              <a:cs typeface="Calibri"/>
              <a:sym typeface="Calibri"/>
            </a:endParaRPr>
          </a:p>
          <a:p>
            <a:pPr lvl="0">
              <a:buSzPct val="25000"/>
            </a:pPr>
            <a:endParaRPr lang="en-US" sz="2400" b="0" i="0" u="none" strike="noStrike" cap="none" baseline="0" dirty="0">
              <a:solidFill>
                <a:schemeClr val="dk1"/>
              </a:solidFill>
              <a:latin typeface="Calibri"/>
              <a:ea typeface="Calibri"/>
              <a:cs typeface="Calibri"/>
              <a:sym typeface="Calibri"/>
            </a:endParaRPr>
          </a:p>
        </p:txBody>
      </p:sp>
      <p:grpSp>
        <p:nvGrpSpPr>
          <p:cNvPr id="274" name="Shape 274"/>
          <p:cNvGrpSpPr/>
          <p:nvPr/>
        </p:nvGrpSpPr>
        <p:grpSpPr>
          <a:xfrm>
            <a:off x="660400" y="3008661"/>
            <a:ext cx="8667750" cy="2455495"/>
            <a:chOff x="609600" y="3008661"/>
            <a:chExt cx="8001000" cy="2455495"/>
          </a:xfrm>
        </p:grpSpPr>
        <p:cxnSp>
          <p:nvCxnSpPr>
            <p:cNvPr id="275" name="Shape 275"/>
            <p:cNvCxnSpPr/>
            <p:nvPr/>
          </p:nvCxnSpPr>
          <p:spPr>
            <a:xfrm>
              <a:off x="609600" y="5464157"/>
              <a:ext cx="8001000" cy="0"/>
            </a:xfrm>
            <a:prstGeom prst="straightConnector1">
              <a:avLst/>
            </a:prstGeom>
            <a:noFill/>
            <a:ln w="9525" cap="flat" cmpd="sng">
              <a:solidFill>
                <a:srgbClr val="4A7DBB"/>
              </a:solidFill>
              <a:prstDash val="solid"/>
              <a:round/>
              <a:headEnd type="none" w="med" len="med"/>
              <a:tailEnd type="none" w="med" len="med"/>
            </a:ln>
          </p:spPr>
        </p:cxnSp>
        <p:grpSp>
          <p:nvGrpSpPr>
            <p:cNvPr id="276" name="Shape 276"/>
            <p:cNvGrpSpPr/>
            <p:nvPr/>
          </p:nvGrpSpPr>
          <p:grpSpPr>
            <a:xfrm>
              <a:off x="609600" y="3008661"/>
              <a:ext cx="1905000" cy="2231303"/>
              <a:chOff x="609600" y="3008661"/>
              <a:chExt cx="1905000" cy="2231303"/>
            </a:xfrm>
          </p:grpSpPr>
          <p:sp>
            <p:nvSpPr>
              <p:cNvPr id="277" name="Shape 277"/>
              <p:cNvSpPr/>
              <p:nvPr/>
            </p:nvSpPr>
            <p:spPr>
              <a:xfrm>
                <a:off x="609600" y="3564692"/>
                <a:ext cx="1676399" cy="1675271"/>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278" name="Shape 278"/>
              <p:cNvPicPr preferRelativeResize="0"/>
              <p:nvPr/>
            </p:nvPicPr>
            <p:blipFill rotWithShape="1">
              <a:blip r:embed="rId3">
                <a:alphaModFix/>
              </a:blip>
              <a:srcRect/>
              <a:stretch/>
            </p:blipFill>
            <p:spPr>
              <a:xfrm>
                <a:off x="957111" y="3008661"/>
                <a:ext cx="1557489" cy="1987976"/>
              </a:xfrm>
              <a:prstGeom prst="rect">
                <a:avLst/>
              </a:prstGeom>
              <a:noFill/>
              <a:ln>
                <a:noFill/>
              </a:ln>
            </p:spPr>
          </p:pic>
        </p:grpSp>
      </p:grpSp>
      <p:sp>
        <p:nvSpPr>
          <p:cNvPr id="279" name="Shape 279"/>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19</a:t>
            </a:fld>
            <a:endParaRPr lang="en-US" sz="1200" b="0" i="0" u="none" strike="noStrike" cap="none" baseline="0">
              <a:solidFill>
                <a:srgbClr val="888888"/>
              </a:solidFill>
              <a:latin typeface="Calibri"/>
              <a:ea typeface="Calibri"/>
              <a:cs typeface="Calibri"/>
              <a:sym typeface="Calibri"/>
            </a:endParaRPr>
          </a:p>
        </p:txBody>
      </p:sp>
      <p:sp>
        <p:nvSpPr>
          <p:cNvPr id="280" name="Shape 280"/>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740345" y="1406352"/>
            <a:ext cx="8346927" cy="5039996"/>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dk1"/>
              </a:buClr>
              <a:buSzPct val="25000"/>
              <a:buFont typeface="Arial"/>
              <a:buNone/>
            </a:pPr>
            <a:r>
              <a:rPr lang="en-US" sz="1800" b="1" i="0" u="none" strike="noStrike" cap="none" baseline="0" dirty="0">
                <a:solidFill>
                  <a:schemeClr val="dk1"/>
                </a:solidFill>
                <a:latin typeface="Century Gothic" panose="020B0502020202020204" pitchFamily="34" charset="0"/>
                <a:ea typeface="Century Gothic"/>
                <a:cs typeface="Century Gothic"/>
                <a:sym typeface="Century Gothic"/>
              </a:rPr>
              <a:t>1.0	</a:t>
            </a:r>
            <a:r>
              <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rPr>
              <a:t>    ABOUT US					03</a:t>
            </a:r>
          </a:p>
          <a:p>
            <a:pPr marL="342900" marR="0" lvl="0" indent="-342900" algn="l" rtl="0">
              <a:lnSpc>
                <a:spcPct val="150000"/>
              </a:lnSpc>
              <a:spcBef>
                <a:spcPts val="0"/>
              </a:spcBef>
              <a:spcAft>
                <a:spcPts val="0"/>
              </a:spcAft>
              <a:buClr>
                <a:schemeClr val="dk1"/>
              </a:buClr>
              <a:buSzPct val="25000"/>
              <a:buFont typeface="Arial"/>
              <a:buNone/>
            </a:pPr>
            <a:r>
              <a:rPr lang="en-US" sz="1800" b="1" dirty="0" smtClean="0">
                <a:solidFill>
                  <a:schemeClr val="dk1"/>
                </a:solidFill>
                <a:latin typeface="Century Gothic" panose="020B0502020202020204" pitchFamily="34" charset="0"/>
                <a:ea typeface="Century Gothic"/>
                <a:cs typeface="Century Gothic"/>
                <a:sym typeface="Century Gothic"/>
              </a:rPr>
              <a:t>2.0    ABOUT  SALIHIN PREMIER SOLUTION (SPS)	02</a:t>
            </a:r>
          </a:p>
          <a:p>
            <a:pPr marL="342900" marR="0" lvl="0" indent="-342900" algn="l" rtl="0">
              <a:lnSpc>
                <a:spcPct val="150000"/>
              </a:lnSpc>
              <a:spcBef>
                <a:spcPts val="0"/>
              </a:spcBef>
              <a:spcAft>
                <a:spcPts val="0"/>
              </a:spcAft>
              <a:buClr>
                <a:schemeClr val="dk1"/>
              </a:buClr>
              <a:buSzPct val="25000"/>
              <a:buFont typeface="Arial"/>
              <a:buNone/>
            </a:pPr>
            <a:r>
              <a:rPr lang="en-US" sz="1800" b="1" dirty="0" smtClean="0">
                <a:solidFill>
                  <a:schemeClr val="dk1"/>
                </a:solidFill>
                <a:latin typeface="Century Gothic" panose="020B0502020202020204" pitchFamily="34" charset="0"/>
                <a:ea typeface="Century Gothic"/>
                <a:cs typeface="Century Gothic"/>
                <a:sym typeface="Century Gothic"/>
              </a:rPr>
              <a:t>3.0	    OUR PROPOSAL 				03</a:t>
            </a:r>
            <a:endPar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endParaRPr>
          </a:p>
          <a:p>
            <a:pPr marL="342900" marR="0" lvl="0" indent="-342900" algn="l" rtl="0">
              <a:lnSpc>
                <a:spcPct val="150000"/>
              </a:lnSpc>
              <a:spcBef>
                <a:spcPts val="0"/>
              </a:spcBef>
              <a:spcAft>
                <a:spcPts val="0"/>
              </a:spcAft>
              <a:buClr>
                <a:schemeClr val="dk1"/>
              </a:buClr>
              <a:buSzPct val="25000"/>
              <a:buFont typeface="Arial"/>
              <a:buNone/>
            </a:pPr>
            <a:r>
              <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rPr>
              <a:t>		INTRODUCTION				04</a:t>
            </a:r>
            <a:endParaRPr lang="en-US" sz="1800" b="1" i="0" u="none" strike="noStrike" cap="none" baseline="0" dirty="0">
              <a:solidFill>
                <a:schemeClr val="dk1"/>
              </a:solidFill>
              <a:latin typeface="Century Gothic" panose="020B0502020202020204" pitchFamily="34" charset="0"/>
              <a:ea typeface="Century Gothic"/>
              <a:cs typeface="Century Gothic"/>
              <a:sym typeface="Century Gothic"/>
            </a:endParaRPr>
          </a:p>
          <a:p>
            <a:pPr marL="342900" lvl="0" indent="-342900">
              <a:lnSpc>
                <a:spcPct val="150000"/>
              </a:lnSpc>
              <a:buClr>
                <a:schemeClr val="dk1"/>
              </a:buClr>
              <a:buSzPct val="25000"/>
            </a:pPr>
            <a:r>
              <a:rPr lang="en-US" sz="1800" b="1" dirty="0">
                <a:solidFill>
                  <a:schemeClr val="dk1"/>
                </a:solidFill>
                <a:latin typeface="Century Gothic" panose="020B0502020202020204" pitchFamily="34" charset="0"/>
                <a:ea typeface="Century Gothic"/>
                <a:cs typeface="Century Gothic"/>
                <a:sym typeface="Century Gothic"/>
              </a:rPr>
              <a:t>	</a:t>
            </a:r>
            <a:r>
              <a:rPr lang="en-US" sz="1800" b="1" dirty="0" smtClean="0">
                <a:solidFill>
                  <a:schemeClr val="dk1"/>
                </a:solidFill>
                <a:latin typeface="Century Gothic" panose="020B0502020202020204" pitchFamily="34" charset="0"/>
                <a:ea typeface="Century Gothic"/>
                <a:cs typeface="Century Gothic"/>
                <a:sym typeface="Century Gothic"/>
              </a:rPr>
              <a:t>	</a:t>
            </a:r>
            <a:r>
              <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rPr>
              <a:t> </a:t>
            </a:r>
            <a:r>
              <a:rPr lang="en-US" sz="1800" b="1" dirty="0" smtClean="0">
                <a:solidFill>
                  <a:schemeClr val="dk1"/>
                </a:solidFill>
                <a:latin typeface="Century Gothic" panose="020B0502020202020204" pitchFamily="34" charset="0"/>
                <a:ea typeface="Calibri"/>
                <a:cs typeface="Calibri"/>
                <a:sym typeface="Calibri"/>
              </a:rPr>
              <a:t>MAIN OBJECTIVE</a:t>
            </a:r>
            <a:r>
              <a:rPr lang="en-US" sz="1800" b="1" i="0" u="none" strike="noStrike" cap="none" baseline="0" dirty="0" smtClean="0">
                <a:solidFill>
                  <a:schemeClr val="dk1"/>
                </a:solidFill>
                <a:latin typeface="Century Gothic" panose="020B0502020202020204" pitchFamily="34" charset="0"/>
                <a:ea typeface="Calibri"/>
                <a:cs typeface="Calibri"/>
                <a:sym typeface="Calibri"/>
              </a:rPr>
              <a:t>			</a:t>
            </a:r>
            <a:r>
              <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rPr>
              <a:t>11</a:t>
            </a:r>
          </a:p>
          <a:p>
            <a:pPr marL="342900" indent="-342900">
              <a:lnSpc>
                <a:spcPct val="150000"/>
              </a:lnSpc>
              <a:buClr>
                <a:schemeClr val="dk1"/>
              </a:buClr>
              <a:buSzPct val="25000"/>
            </a:pPr>
            <a:r>
              <a:rPr lang="en-US" sz="1800" b="1" dirty="0">
                <a:solidFill>
                  <a:schemeClr val="dk1"/>
                </a:solidFill>
                <a:latin typeface="Century Gothic" panose="020B0502020202020204" pitchFamily="34" charset="0"/>
                <a:ea typeface="Century Gothic"/>
                <a:cs typeface="Century Gothic"/>
                <a:sym typeface="Century Gothic"/>
              </a:rPr>
              <a:t>	</a:t>
            </a:r>
            <a:r>
              <a:rPr lang="en-US" sz="1800" b="1" dirty="0" smtClean="0">
                <a:solidFill>
                  <a:schemeClr val="dk1"/>
                </a:solidFill>
                <a:latin typeface="Century Gothic" panose="020B0502020202020204" pitchFamily="34" charset="0"/>
                <a:ea typeface="Century Gothic"/>
                <a:cs typeface="Century Gothic"/>
                <a:sym typeface="Century Gothic"/>
              </a:rPr>
              <a:t>	TARGET MARKET/AUDIENCE		</a:t>
            </a:r>
            <a:r>
              <a:rPr lang="en-US" sz="1800" b="1" dirty="0" smtClean="0">
                <a:solidFill>
                  <a:schemeClr val="dk1"/>
                </a:solidFill>
                <a:latin typeface="Century Gothic" panose="020B0502020202020204" pitchFamily="34" charset="0"/>
                <a:ea typeface="Calibri"/>
                <a:cs typeface="Calibri"/>
                <a:sym typeface="Calibri"/>
              </a:rPr>
              <a:t>19</a:t>
            </a:r>
            <a:endParaRPr lang="en-US" sz="1800" b="1" dirty="0">
              <a:solidFill>
                <a:schemeClr val="dk1"/>
              </a:solidFill>
              <a:latin typeface="Century Gothic" panose="020B0502020202020204" pitchFamily="34" charset="0"/>
              <a:ea typeface="Century Gothic"/>
              <a:cs typeface="Century Gothic"/>
              <a:sym typeface="Century Gothic"/>
            </a:endParaRPr>
          </a:p>
          <a:p>
            <a:pPr marL="342900" marR="0" lvl="0" indent="-342900" algn="l" rtl="0">
              <a:lnSpc>
                <a:spcPct val="150000"/>
              </a:lnSpc>
              <a:spcBef>
                <a:spcPts val="0"/>
              </a:spcBef>
              <a:spcAft>
                <a:spcPts val="0"/>
              </a:spcAft>
              <a:buClr>
                <a:schemeClr val="dk1"/>
              </a:buClr>
              <a:buSzPct val="25000"/>
              <a:buFont typeface="Arial"/>
              <a:buNone/>
            </a:pPr>
            <a:r>
              <a:rPr lang="en-US" sz="1800" b="1" dirty="0">
                <a:solidFill>
                  <a:schemeClr val="dk1"/>
                </a:solidFill>
                <a:latin typeface="Century Gothic" panose="020B0502020202020204" pitchFamily="34" charset="0"/>
                <a:ea typeface="Century Gothic"/>
                <a:cs typeface="Century Gothic"/>
                <a:sym typeface="Century Gothic"/>
              </a:rPr>
              <a:t>	</a:t>
            </a:r>
            <a:r>
              <a:rPr lang="en-US" sz="1800" b="1" dirty="0" smtClean="0">
                <a:solidFill>
                  <a:schemeClr val="dk1"/>
                </a:solidFill>
                <a:latin typeface="Century Gothic" panose="020B0502020202020204" pitchFamily="34" charset="0"/>
                <a:ea typeface="Century Gothic"/>
                <a:cs typeface="Century Gothic"/>
                <a:sym typeface="Century Gothic"/>
              </a:rPr>
              <a:t>	</a:t>
            </a:r>
            <a:r>
              <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rPr>
              <a:t>WHAT WE ARE OFFERINGS</a:t>
            </a:r>
            <a:r>
              <a:rPr lang="en-US" sz="1800" b="1" i="0" u="none" strike="noStrike" cap="none" baseline="0" dirty="0">
                <a:solidFill>
                  <a:schemeClr val="dk1"/>
                </a:solidFill>
                <a:latin typeface="Century Gothic" panose="020B0502020202020204" pitchFamily="34" charset="0"/>
                <a:ea typeface="Century Gothic"/>
                <a:cs typeface="Century Gothic"/>
                <a:sym typeface="Century Gothic"/>
              </a:rPr>
              <a:t>		</a:t>
            </a:r>
            <a:r>
              <a:rPr lang="en-US" sz="1800" b="1" dirty="0" smtClean="0">
                <a:solidFill>
                  <a:schemeClr val="dk1"/>
                </a:solidFill>
                <a:latin typeface="Century Gothic" panose="020B0502020202020204" pitchFamily="34" charset="0"/>
                <a:ea typeface="Century Gothic"/>
                <a:cs typeface="Century Gothic"/>
                <a:sym typeface="Century Gothic"/>
              </a:rPr>
              <a:t>33</a:t>
            </a:r>
            <a:r>
              <a:rPr lang="en-US" sz="1800" b="1" i="0" u="none" strike="noStrike" cap="none" baseline="0" dirty="0">
                <a:solidFill>
                  <a:schemeClr val="dk1"/>
                </a:solidFill>
                <a:latin typeface="Century Gothic" panose="020B0502020202020204" pitchFamily="34" charset="0"/>
                <a:ea typeface="Century Gothic"/>
                <a:cs typeface="Century Gothic"/>
                <a:sym typeface="Century Gothic"/>
              </a:rPr>
              <a:t>	</a:t>
            </a:r>
          </a:p>
          <a:p>
            <a:pPr marL="342900" marR="0" lvl="0" indent="-342900" algn="l" rtl="0">
              <a:lnSpc>
                <a:spcPct val="150000"/>
              </a:lnSpc>
              <a:spcBef>
                <a:spcPts val="0"/>
              </a:spcBef>
              <a:spcAft>
                <a:spcPts val="0"/>
              </a:spcAft>
              <a:buClr>
                <a:schemeClr val="dk1"/>
              </a:buClr>
              <a:buSzPct val="25000"/>
              <a:buFont typeface="Arial"/>
              <a:buNone/>
            </a:pPr>
            <a:r>
              <a:rPr lang="en-US" sz="1800" b="1" dirty="0">
                <a:solidFill>
                  <a:schemeClr val="dk1"/>
                </a:solidFill>
                <a:latin typeface="Century Gothic" panose="020B0502020202020204" pitchFamily="34" charset="0"/>
                <a:ea typeface="Century Gothic"/>
                <a:cs typeface="Century Gothic"/>
                <a:sym typeface="Century Gothic"/>
              </a:rPr>
              <a:t>	</a:t>
            </a:r>
            <a:r>
              <a:rPr lang="en-US" sz="1800" b="1" dirty="0" smtClean="0">
                <a:solidFill>
                  <a:schemeClr val="dk1"/>
                </a:solidFill>
                <a:latin typeface="Century Gothic" panose="020B0502020202020204" pitchFamily="34" charset="0"/>
                <a:ea typeface="Century Gothic"/>
                <a:cs typeface="Century Gothic"/>
                <a:sym typeface="Century Gothic"/>
              </a:rPr>
              <a:t>	</a:t>
            </a:r>
            <a:r>
              <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rPr>
              <a:t>OUR APPROACH				35</a:t>
            </a:r>
          </a:p>
          <a:p>
            <a:pPr marL="342900" marR="0" lvl="0" indent="-342900" algn="l" rtl="0">
              <a:lnSpc>
                <a:spcPct val="150000"/>
              </a:lnSpc>
              <a:spcBef>
                <a:spcPts val="0"/>
              </a:spcBef>
              <a:spcAft>
                <a:spcPts val="0"/>
              </a:spcAft>
              <a:buClr>
                <a:schemeClr val="dk1"/>
              </a:buClr>
              <a:buSzPct val="25000"/>
              <a:buFont typeface="Arial"/>
              <a:buNone/>
            </a:pPr>
            <a:r>
              <a:rPr lang="en-US" sz="1800" b="1" dirty="0">
                <a:solidFill>
                  <a:schemeClr val="dk1"/>
                </a:solidFill>
                <a:latin typeface="Century Gothic" panose="020B0502020202020204" pitchFamily="34" charset="0"/>
                <a:ea typeface="Century Gothic"/>
                <a:cs typeface="Century Gothic"/>
                <a:sym typeface="Century Gothic"/>
              </a:rPr>
              <a:t>	</a:t>
            </a:r>
            <a:r>
              <a:rPr lang="en-US" sz="1800" b="1" dirty="0" smtClean="0">
                <a:solidFill>
                  <a:schemeClr val="dk1"/>
                </a:solidFill>
                <a:latin typeface="Century Gothic" panose="020B0502020202020204" pitchFamily="34" charset="0"/>
                <a:ea typeface="Century Gothic"/>
                <a:cs typeface="Century Gothic"/>
                <a:sym typeface="Century Gothic"/>
              </a:rPr>
              <a:t>	EXPECTED OUTCOME			36</a:t>
            </a:r>
          </a:p>
          <a:p>
            <a:pPr marL="342900" marR="0" lvl="0" indent="-342900" algn="l" rtl="0">
              <a:lnSpc>
                <a:spcPct val="150000"/>
              </a:lnSpc>
              <a:spcBef>
                <a:spcPts val="0"/>
              </a:spcBef>
              <a:spcAft>
                <a:spcPts val="0"/>
              </a:spcAft>
              <a:buClr>
                <a:schemeClr val="dk1"/>
              </a:buClr>
              <a:buSzPct val="25000"/>
              <a:buFont typeface="Arial"/>
              <a:buNone/>
            </a:pPr>
            <a:r>
              <a:rPr lang="en-US" sz="1800" b="1" dirty="0">
                <a:solidFill>
                  <a:schemeClr val="dk1"/>
                </a:solidFill>
                <a:latin typeface="Century Gothic" panose="020B0502020202020204" pitchFamily="34" charset="0"/>
                <a:ea typeface="Century Gothic"/>
                <a:cs typeface="Century Gothic"/>
                <a:sym typeface="Century Gothic"/>
              </a:rPr>
              <a:t>	</a:t>
            </a:r>
            <a:r>
              <a:rPr lang="en-US" sz="1800" b="1" dirty="0" smtClean="0">
                <a:solidFill>
                  <a:schemeClr val="dk1"/>
                </a:solidFill>
                <a:latin typeface="Century Gothic" panose="020B0502020202020204" pitchFamily="34" charset="0"/>
                <a:ea typeface="Century Gothic"/>
                <a:cs typeface="Century Gothic"/>
                <a:sym typeface="Century Gothic"/>
              </a:rPr>
              <a:t>	</a:t>
            </a:r>
            <a:r>
              <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rPr>
              <a:t>COST &amp; INVESTMENT CONSIDERATION	37</a:t>
            </a:r>
          </a:p>
          <a:p>
            <a:pPr marL="342900" marR="0" lvl="0" indent="-342900" algn="l" rtl="0">
              <a:lnSpc>
                <a:spcPct val="150000"/>
              </a:lnSpc>
              <a:spcBef>
                <a:spcPts val="0"/>
              </a:spcBef>
              <a:spcAft>
                <a:spcPts val="0"/>
              </a:spcAft>
              <a:buClr>
                <a:schemeClr val="dk1"/>
              </a:buClr>
              <a:buSzPct val="25000"/>
              <a:buFont typeface="Arial"/>
              <a:buNone/>
            </a:pPr>
            <a:r>
              <a:rPr lang="en-US" sz="1800" b="1" dirty="0">
                <a:solidFill>
                  <a:schemeClr val="dk1"/>
                </a:solidFill>
                <a:latin typeface="Century Gothic" panose="020B0502020202020204" pitchFamily="34" charset="0"/>
                <a:ea typeface="Century Gothic"/>
                <a:cs typeface="Century Gothic"/>
                <a:sym typeface="Century Gothic"/>
              </a:rPr>
              <a:t>	 </a:t>
            </a:r>
            <a:r>
              <a:rPr lang="en-US" sz="1800" b="1" dirty="0" smtClean="0">
                <a:solidFill>
                  <a:schemeClr val="dk1"/>
                </a:solidFill>
                <a:latin typeface="Century Gothic" panose="020B0502020202020204" pitchFamily="34" charset="0"/>
                <a:ea typeface="Century Gothic"/>
                <a:cs typeface="Century Gothic"/>
                <a:sym typeface="Century Gothic"/>
              </a:rPr>
              <a:t>        CONCLUSION				39</a:t>
            </a:r>
          </a:p>
          <a:p>
            <a:pPr marL="342900" marR="0" lvl="0" indent="-342900" algn="l" rtl="0">
              <a:lnSpc>
                <a:spcPct val="150000"/>
              </a:lnSpc>
              <a:spcBef>
                <a:spcPts val="0"/>
              </a:spcBef>
              <a:spcAft>
                <a:spcPts val="0"/>
              </a:spcAft>
              <a:buClr>
                <a:schemeClr val="dk1"/>
              </a:buClr>
              <a:buSzPct val="25000"/>
              <a:buFont typeface="Arial"/>
              <a:buNone/>
            </a:pPr>
            <a:r>
              <a:rPr lang="en-US" sz="1800" b="1" dirty="0" smtClean="0">
                <a:solidFill>
                  <a:schemeClr val="dk1"/>
                </a:solidFill>
                <a:latin typeface="Century Gothic" panose="020B0502020202020204" pitchFamily="34" charset="0"/>
                <a:ea typeface="Century Gothic"/>
                <a:cs typeface="Century Gothic"/>
                <a:sym typeface="Century Gothic"/>
              </a:rPr>
              <a:t>4.0     OUR CREDENTIALS				48</a:t>
            </a:r>
          </a:p>
          <a:p>
            <a:pPr marL="342900" marR="0" lvl="0" indent="-342900" algn="l" rtl="0">
              <a:lnSpc>
                <a:spcPct val="150000"/>
              </a:lnSpc>
              <a:spcBef>
                <a:spcPts val="0"/>
              </a:spcBef>
              <a:spcAft>
                <a:spcPts val="0"/>
              </a:spcAft>
              <a:buClr>
                <a:schemeClr val="dk1"/>
              </a:buClr>
              <a:buSzPct val="25000"/>
              <a:buFont typeface="Arial"/>
              <a:buNone/>
            </a:pPr>
            <a:r>
              <a:rPr lang="en-US" sz="1800" b="1" i="0" u="none" strike="noStrike" cap="none" baseline="0" dirty="0">
                <a:solidFill>
                  <a:schemeClr val="dk1"/>
                </a:solidFill>
                <a:latin typeface="Century Gothic" panose="020B0502020202020204" pitchFamily="34" charset="0"/>
                <a:ea typeface="Century Gothic"/>
                <a:cs typeface="Century Gothic"/>
                <a:sym typeface="Century Gothic"/>
              </a:rPr>
              <a:t>			</a:t>
            </a:r>
            <a:r>
              <a:rPr lang="en-US" sz="1800" b="1" dirty="0">
                <a:solidFill>
                  <a:schemeClr val="dk1"/>
                </a:solidFill>
                <a:latin typeface="Century Gothic" panose="020B0502020202020204" pitchFamily="34" charset="0"/>
                <a:ea typeface="Century Gothic"/>
                <a:cs typeface="Century Gothic"/>
                <a:sym typeface="Century Gothic"/>
              </a:rPr>
              <a:t>	</a:t>
            </a:r>
            <a:r>
              <a:rPr lang="en-US" sz="1800" b="1" i="0" u="none" strike="noStrike" cap="none" baseline="0" dirty="0" smtClean="0">
                <a:solidFill>
                  <a:schemeClr val="dk1"/>
                </a:solidFill>
                <a:latin typeface="Century Gothic" panose="020B0502020202020204" pitchFamily="34" charset="0"/>
                <a:ea typeface="Century Gothic"/>
                <a:cs typeface="Century Gothic"/>
                <a:sym typeface="Century Gothic"/>
              </a:rPr>
              <a:t>    </a:t>
            </a:r>
            <a:r>
              <a:rPr lang="en-US" sz="2200" b="1" i="0" u="none" strike="noStrike" cap="none" baseline="0" dirty="0">
                <a:solidFill>
                  <a:schemeClr val="dk1"/>
                </a:solidFill>
                <a:latin typeface="Century Gothic" panose="020B0502020202020204" pitchFamily="34" charset="0"/>
                <a:ea typeface="Century Gothic"/>
                <a:cs typeface="Century Gothic"/>
                <a:sym typeface="Century Gothic"/>
              </a:rPr>
              <a:t>		</a:t>
            </a:r>
          </a:p>
        </p:txBody>
      </p:sp>
      <p:sp>
        <p:nvSpPr>
          <p:cNvPr id="117" name="Shape 117"/>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a:t>
            </a:fld>
            <a:endParaRPr lang="en-US" sz="1200" b="0" i="0" u="none" strike="noStrike" cap="none" baseline="0">
              <a:solidFill>
                <a:srgbClr val="888888"/>
              </a:solidFill>
              <a:latin typeface="Calibri"/>
              <a:ea typeface="Calibri"/>
              <a:cs typeface="Calibri"/>
              <a:sym typeface="Calibri"/>
            </a:endParaRPr>
          </a:p>
        </p:txBody>
      </p:sp>
      <p:sp>
        <p:nvSpPr>
          <p:cNvPr id="118" name="Shape 118"/>
          <p:cNvSpPr/>
          <p:nvPr/>
        </p:nvSpPr>
        <p:spPr>
          <a:xfrm>
            <a:off x="30787" y="1052736"/>
            <a:ext cx="3944888" cy="353616"/>
          </a:xfrm>
          <a:prstGeom prst="rect">
            <a:avLst/>
          </a:prstGeom>
          <a:solidFill>
            <a:srgbClr val="FF0000"/>
          </a:solidFill>
          <a:ln>
            <a:noFill/>
          </a:ln>
        </p:spPr>
        <p:txBody>
          <a:bodyPr lIns="91425" tIns="45700" rIns="91425" bIns="45700" anchor="ctr" anchorCtr="0">
            <a:noAutofit/>
          </a:bodyPr>
          <a:lstStyle/>
          <a:p>
            <a:pPr marL="457200" marR="0" lvl="1" indent="63500" algn="l" rtl="0">
              <a:spcBef>
                <a:spcPts val="0"/>
              </a:spcBef>
              <a:buSzPct val="25000"/>
              <a:buNone/>
            </a:pPr>
            <a:r>
              <a:rPr lang="en-US" sz="2800" b="0" i="0" u="none" strike="noStrike" cap="none" baseline="0">
                <a:solidFill>
                  <a:schemeClr val="lt1"/>
                </a:solidFill>
                <a:latin typeface="Calibri"/>
                <a:ea typeface="Calibri"/>
                <a:cs typeface="Calibri"/>
                <a:sym typeface="Calibri"/>
              </a:rPr>
              <a:t>TABLE OF CONTENT</a:t>
            </a:r>
          </a:p>
        </p:txBody>
      </p:sp>
      <p:sp>
        <p:nvSpPr>
          <p:cNvPr id="119" name="Shape 119"/>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lvl="0" indent="520700">
              <a:buSzPct val="25000"/>
            </a:pPr>
            <a:r>
              <a:rPr lang="en-US" sz="2800" dirty="0" smtClean="0">
                <a:solidFill>
                  <a:schemeClr val="lt1"/>
                </a:solidFill>
                <a:latin typeface="Calibri"/>
                <a:ea typeface="Calibri"/>
                <a:cs typeface="Calibri"/>
                <a:sym typeface="Calibri"/>
              </a:rPr>
              <a:t>INTRODUCTION</a:t>
            </a:r>
          </a:p>
          <a:p>
            <a:pPr lvl="0" indent="520700">
              <a:buSzPct val="25000"/>
            </a:pPr>
            <a:r>
              <a:rPr lang="en-US" sz="1800" b="0" i="0" u="none" strike="noStrike" cap="none" baseline="0" dirty="0" smtClean="0">
                <a:solidFill>
                  <a:schemeClr val="lt1"/>
                </a:solidFill>
                <a:latin typeface="Calibri"/>
                <a:ea typeface="Calibri"/>
                <a:cs typeface="Calibri"/>
                <a:sym typeface="Calibri"/>
              </a:rPr>
              <a:t>BUSINESS</a:t>
            </a:r>
            <a:r>
              <a:rPr lang="en-US" sz="1800" b="0" i="0" u="none" strike="noStrike" cap="none" dirty="0" smtClean="0">
                <a:solidFill>
                  <a:schemeClr val="lt1"/>
                </a:solidFill>
                <a:latin typeface="Calibri"/>
                <a:ea typeface="Calibri"/>
                <a:cs typeface="Calibri"/>
                <a:sym typeface="Calibri"/>
              </a:rPr>
              <a:t> HIGHLIGHTS</a:t>
            </a:r>
            <a:endParaRPr lang="en-US" sz="1800" b="0" i="0" u="none" strike="noStrike" cap="none" baseline="0" dirty="0">
              <a:solidFill>
                <a:schemeClr val="lt1"/>
              </a:solidFill>
              <a:latin typeface="Calibri"/>
              <a:ea typeface="Calibri"/>
              <a:cs typeface="Calibri"/>
              <a:sym typeface="Calibri"/>
            </a:endParaRPr>
          </a:p>
        </p:txBody>
      </p:sp>
      <p:sp>
        <p:nvSpPr>
          <p:cNvPr id="286" name="Shape 286"/>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20</a:t>
            </a:fld>
            <a:endParaRPr lang="en-US" sz="1200" b="0" i="0" u="none" strike="noStrike" cap="none" baseline="0">
              <a:solidFill>
                <a:srgbClr val="888888"/>
              </a:solidFill>
              <a:latin typeface="Calibri"/>
              <a:ea typeface="Calibri"/>
              <a:cs typeface="Calibri"/>
              <a:sym typeface="Calibri"/>
            </a:endParaRPr>
          </a:p>
        </p:txBody>
      </p:sp>
      <p:sp>
        <p:nvSpPr>
          <p:cNvPr id="287" name="Shape 28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288" name="Shape 288"/>
          <p:cNvSpPr txBox="1"/>
          <p:nvPr/>
        </p:nvSpPr>
        <p:spPr>
          <a:xfrm>
            <a:off x="381000" y="1447800"/>
            <a:ext cx="9036496" cy="4717504"/>
          </a:xfrm>
          <a:prstGeom prst="rect">
            <a:avLst/>
          </a:prstGeom>
          <a:noFill/>
          <a:ln>
            <a:noFill/>
          </a:ln>
        </p:spPr>
        <p:txBody>
          <a:bodyPr lIns="91425" tIns="45700" rIns="91425" bIns="45700" anchor="t" anchorCtr="0">
            <a:noAutofit/>
          </a:bodyPr>
          <a:lstStyle/>
          <a:p>
            <a:pPr algn="just"/>
            <a:r>
              <a:rPr lang="ms-MY" sz="1800" dirty="0">
                <a:latin typeface="Calibri" panose="020F0502020204030204" pitchFamily="34" charset="0"/>
              </a:rPr>
              <a:t>In the competitive job market, graduates with the right skills and credentials will have an edge over other jobseekers.  With annual production of </a:t>
            </a:r>
            <a:r>
              <a:rPr lang="ms-MY" sz="1800" dirty="0" smtClean="0">
                <a:latin typeface="Calibri" panose="020F0502020204030204" pitchFamily="34" charset="0"/>
              </a:rPr>
              <a:t>5,000 </a:t>
            </a:r>
            <a:r>
              <a:rPr lang="ms-MY" sz="1800" dirty="0">
                <a:latin typeface="Calibri" panose="020F0502020204030204" pitchFamily="34" charset="0"/>
              </a:rPr>
              <a:t>new </a:t>
            </a:r>
            <a:r>
              <a:rPr lang="ms-MY" sz="1800" dirty="0" smtClean="0">
                <a:latin typeface="Calibri" panose="020F0502020204030204" pitchFamily="34" charset="0"/>
              </a:rPr>
              <a:t>accountancy graduates</a:t>
            </a:r>
            <a:r>
              <a:rPr lang="ms-MY" sz="1800" dirty="0">
                <a:latin typeface="Calibri" panose="020F0502020204030204" pitchFamily="34" charset="0"/>
              </a:rPr>
              <a:t>, employers can afford to be selective and only welcome candidates who </a:t>
            </a:r>
            <a:r>
              <a:rPr lang="ms-MY" sz="1800" dirty="0" smtClean="0">
                <a:latin typeface="Calibri" panose="020F0502020204030204" pitchFamily="34" charset="0"/>
              </a:rPr>
              <a:t>have vast exposure on corporate &amp; finance experience from </a:t>
            </a:r>
            <a:r>
              <a:rPr lang="ms-MY" sz="1800" dirty="0">
                <a:latin typeface="Calibri" panose="020F0502020204030204" pitchFamily="34" charset="0"/>
              </a:rPr>
              <a:t>the first day of employment. This Work-Oriented training proposition is the difference between </a:t>
            </a:r>
            <a:r>
              <a:rPr lang="ms-MY" sz="1800" b="1" dirty="0" smtClean="0">
                <a:solidFill>
                  <a:srgbClr val="FF0000"/>
                </a:solidFill>
                <a:latin typeface="Calibri" panose="020F0502020204030204" pitchFamily="34" charset="0"/>
              </a:rPr>
              <a:t>Salihin Premier Solutions Certification </a:t>
            </a:r>
            <a:r>
              <a:rPr lang="ms-MY" sz="1800" b="1" dirty="0">
                <a:solidFill>
                  <a:srgbClr val="FF0000"/>
                </a:solidFill>
                <a:latin typeface="Calibri" panose="020F0502020204030204" pitchFamily="34" charset="0"/>
              </a:rPr>
              <a:t>Program </a:t>
            </a:r>
            <a:r>
              <a:rPr lang="ms-MY" sz="1800" b="1" dirty="0" smtClean="0">
                <a:solidFill>
                  <a:srgbClr val="FF0000"/>
                </a:solidFill>
                <a:latin typeface="Calibri" panose="020F0502020204030204" pitchFamily="34" charset="0"/>
              </a:rPr>
              <a:t>(SPS CP</a:t>
            </a:r>
            <a:r>
              <a:rPr lang="ms-MY" sz="1800" b="1" dirty="0">
                <a:solidFill>
                  <a:srgbClr val="FF0000"/>
                </a:solidFill>
                <a:latin typeface="Calibri" panose="020F0502020204030204" pitchFamily="34" charset="0"/>
              </a:rPr>
              <a:t>)</a:t>
            </a:r>
            <a:r>
              <a:rPr lang="ms-MY" sz="1800" dirty="0">
                <a:latin typeface="Calibri" panose="020F0502020204030204" pitchFamily="34" charset="0"/>
              </a:rPr>
              <a:t> and most other professional courses in the market.  While </a:t>
            </a:r>
            <a:r>
              <a:rPr lang="ms-MY" sz="1800" b="1" dirty="0">
                <a:latin typeface="Calibri" panose="020F0502020204030204" pitchFamily="34" charset="0"/>
              </a:rPr>
              <a:t>other programs provide general knowledge that might</a:t>
            </a:r>
            <a:r>
              <a:rPr lang="ms-MY" sz="1800" dirty="0">
                <a:latin typeface="Calibri" panose="020F0502020204030204" pitchFamily="34" charset="0"/>
              </a:rPr>
              <a:t> </a:t>
            </a:r>
            <a:r>
              <a:rPr lang="ms-MY" sz="1800" b="1" dirty="0">
                <a:latin typeface="Calibri" panose="020F0502020204030204" pitchFamily="34" charset="0"/>
              </a:rPr>
              <a:t>be useful</a:t>
            </a:r>
            <a:r>
              <a:rPr lang="ms-MY" sz="1800" dirty="0">
                <a:latin typeface="Calibri" panose="020F0502020204030204" pitchFamily="34" charset="0"/>
              </a:rPr>
              <a:t> in the working environment, </a:t>
            </a:r>
            <a:r>
              <a:rPr lang="ms-MY" sz="1800" b="1" dirty="0" smtClean="0">
                <a:solidFill>
                  <a:srgbClr val="FF0000"/>
                </a:solidFill>
                <a:latin typeface="Calibri" panose="020F0502020204030204" pitchFamily="34" charset="0"/>
              </a:rPr>
              <a:t>SPS CP</a:t>
            </a:r>
            <a:r>
              <a:rPr lang="ms-MY" sz="1800" b="1" dirty="0" smtClean="0">
                <a:latin typeface="Calibri" panose="020F0502020204030204" pitchFamily="34" charset="0"/>
              </a:rPr>
              <a:t> </a:t>
            </a:r>
            <a:r>
              <a:rPr lang="ms-MY" sz="1800" b="1" dirty="0">
                <a:latin typeface="Calibri" panose="020F0502020204030204" pitchFamily="34" charset="0"/>
              </a:rPr>
              <a:t>provides all the encompassing skills that are needed to immediately start working.</a:t>
            </a:r>
            <a:endParaRPr lang="en-US" sz="1800" dirty="0">
              <a:latin typeface="Calibri" panose="020F0502020204030204" pitchFamily="34" charset="0"/>
            </a:endParaRPr>
          </a:p>
          <a:p>
            <a:pPr algn="just"/>
            <a:r>
              <a:rPr lang="ms-MY" sz="1800" dirty="0">
                <a:latin typeface="Calibri" panose="020F0502020204030204" pitchFamily="34" charset="0"/>
              </a:rPr>
              <a:t> </a:t>
            </a:r>
            <a:endParaRPr lang="en-US" sz="1800" dirty="0">
              <a:latin typeface="Calibri" panose="020F0502020204030204" pitchFamily="34" charset="0"/>
            </a:endParaRPr>
          </a:p>
          <a:p>
            <a:pPr algn="just"/>
            <a:r>
              <a:rPr lang="ms-MY" sz="1800" b="1" dirty="0" smtClean="0">
                <a:solidFill>
                  <a:srgbClr val="FF0000"/>
                </a:solidFill>
                <a:latin typeface="Calibri" panose="020F0502020204030204" pitchFamily="34" charset="0"/>
              </a:rPr>
              <a:t>SPS CP</a:t>
            </a:r>
            <a:r>
              <a:rPr lang="ms-MY" sz="1800" dirty="0" smtClean="0">
                <a:latin typeface="Calibri" panose="020F0502020204030204" pitchFamily="34" charset="0"/>
              </a:rPr>
              <a:t> </a:t>
            </a:r>
            <a:r>
              <a:rPr lang="ms-MY" sz="1800" dirty="0">
                <a:latin typeface="Calibri" panose="020F0502020204030204" pitchFamily="34" charset="0"/>
              </a:rPr>
              <a:t>aims to equip students from </a:t>
            </a:r>
            <a:r>
              <a:rPr lang="ms-MY" sz="1800" dirty="0" smtClean="0">
                <a:latin typeface="Calibri" panose="020F0502020204030204" pitchFamily="34" charset="0"/>
              </a:rPr>
              <a:t>accountancy &amp; finance </a:t>
            </a:r>
            <a:r>
              <a:rPr lang="ms-MY" sz="1800" dirty="0">
                <a:latin typeface="Calibri" panose="020F0502020204030204" pitchFamily="34" charset="0"/>
              </a:rPr>
              <a:t>backgrounds with industry-based certifications and skills. Complemented with formal tertiary education from </a:t>
            </a:r>
            <a:r>
              <a:rPr lang="ms-MY" sz="1800" dirty="0" smtClean="0">
                <a:latin typeface="Calibri" panose="020F0502020204030204" pitchFamily="34" charset="0"/>
              </a:rPr>
              <a:t>UiTM, </a:t>
            </a:r>
            <a:r>
              <a:rPr lang="ms-MY" sz="1800" dirty="0">
                <a:latin typeface="Calibri" panose="020F0502020204030204" pitchFamily="34" charset="0"/>
              </a:rPr>
              <a:t>these </a:t>
            </a:r>
            <a:r>
              <a:rPr lang="ms-MY" sz="1800" b="1" dirty="0">
                <a:latin typeface="Calibri" panose="020F0502020204030204" pitchFamily="34" charset="0"/>
              </a:rPr>
              <a:t>graduates will be highly sought after by employers</a:t>
            </a:r>
            <a:r>
              <a:rPr lang="ms-MY" sz="1800" dirty="0">
                <a:latin typeface="Calibri" panose="020F0502020204030204" pitchFamily="34" charset="0"/>
              </a:rPr>
              <a:t>, or with genuine entrepreneural spirits can </a:t>
            </a:r>
            <a:r>
              <a:rPr lang="ms-MY" sz="1800" b="1" dirty="0">
                <a:latin typeface="Calibri" panose="020F0502020204030204" pitchFamily="34" charset="0"/>
              </a:rPr>
              <a:t>immediately start own businesses.</a:t>
            </a:r>
            <a:endParaRPr lang="en-US" sz="1800" dirty="0">
              <a:latin typeface="Calibri" panose="020F0502020204030204" pitchFamily="34" charset="0"/>
            </a:endParaRPr>
          </a:p>
          <a:p>
            <a:pPr algn="just"/>
            <a:r>
              <a:rPr lang="ms-MY" sz="1800" b="1" dirty="0">
                <a:latin typeface="Calibri" panose="020F0502020204030204" pitchFamily="34" charset="0"/>
              </a:rPr>
              <a:t> </a:t>
            </a:r>
            <a:endParaRPr lang="en-US" sz="1800" dirty="0">
              <a:latin typeface="Calibri" panose="020F0502020204030204" pitchFamily="34" charset="0"/>
            </a:endParaRPr>
          </a:p>
          <a:p>
            <a:pPr algn="just"/>
            <a:r>
              <a:rPr lang="ms-MY" sz="1800" dirty="0">
                <a:latin typeface="Calibri" panose="020F0502020204030204" pitchFamily="34" charset="0"/>
              </a:rPr>
              <a:t>With the successful completion of the program, students will be valuable to the System Integration Industry by having the right skills and mentality to excell in future endeavour</a:t>
            </a:r>
            <a:r>
              <a:rPr lang="ms-MY" sz="1800" dirty="0" smtClean="0">
                <a:latin typeface="Calibri" panose="020F0502020204030204" pitchFamily="34" charset="0"/>
              </a:rPr>
              <a:t>. </a:t>
            </a:r>
            <a:r>
              <a:rPr lang="ms-MY" sz="1800" b="1" dirty="0" smtClean="0">
                <a:solidFill>
                  <a:srgbClr val="FF0000"/>
                </a:solidFill>
                <a:latin typeface="Calibri" panose="020F0502020204030204" pitchFamily="34" charset="0"/>
              </a:rPr>
              <a:t>SPS CP</a:t>
            </a:r>
            <a:r>
              <a:rPr lang="ms-MY" sz="1800" dirty="0" smtClean="0">
                <a:latin typeface="Calibri" panose="020F0502020204030204" pitchFamily="34" charset="0"/>
              </a:rPr>
              <a:t> </a:t>
            </a:r>
            <a:r>
              <a:rPr lang="ms-MY" sz="1800" dirty="0">
                <a:latin typeface="Calibri" panose="020F0502020204030204" pitchFamily="34" charset="0"/>
              </a:rPr>
              <a:t>would like to present a proposal to </a:t>
            </a:r>
            <a:r>
              <a:rPr lang="ms-MY" sz="1800" b="1" dirty="0" smtClean="0">
                <a:latin typeface="Calibri" panose="020F0502020204030204" pitchFamily="34" charset="0"/>
              </a:rPr>
              <a:t>UiTM</a:t>
            </a:r>
            <a:r>
              <a:rPr lang="ms-MY" sz="1800" dirty="0" smtClean="0">
                <a:latin typeface="Calibri" panose="020F0502020204030204" pitchFamily="34" charset="0"/>
              </a:rPr>
              <a:t> </a:t>
            </a:r>
            <a:r>
              <a:rPr lang="ms-MY" sz="1800" dirty="0">
                <a:latin typeface="Calibri" panose="020F0502020204030204" pitchFamily="34" charset="0"/>
              </a:rPr>
              <a:t>for </a:t>
            </a:r>
            <a:r>
              <a:rPr lang="ms-MY" sz="1800" b="1" dirty="0" smtClean="0">
                <a:solidFill>
                  <a:srgbClr val="FF0000"/>
                </a:solidFill>
                <a:latin typeface="Calibri" panose="020F0502020204030204" pitchFamily="34" charset="0"/>
              </a:rPr>
              <a:t>SPS CP</a:t>
            </a:r>
            <a:r>
              <a:rPr lang="ms-MY" sz="1800" dirty="0" smtClean="0">
                <a:latin typeface="Calibri" panose="020F0502020204030204" pitchFamily="34" charset="0"/>
              </a:rPr>
              <a:t>  to </a:t>
            </a:r>
            <a:r>
              <a:rPr lang="ms-MY" sz="1800" dirty="0">
                <a:latin typeface="Calibri" panose="020F0502020204030204" pitchFamily="34" charset="0"/>
              </a:rPr>
              <a:t>be adopted for year </a:t>
            </a:r>
            <a:r>
              <a:rPr lang="ms-MY" sz="1800" dirty="0" smtClean="0">
                <a:latin typeface="Calibri" panose="020F0502020204030204" pitchFamily="34" charset="0"/>
              </a:rPr>
              <a:t>2016, 2017 </a:t>
            </a:r>
            <a:r>
              <a:rPr lang="ms-MY" sz="1800" dirty="0">
                <a:latin typeface="Calibri" panose="020F0502020204030204" pitchFamily="34" charset="0"/>
              </a:rPr>
              <a:t>and </a:t>
            </a:r>
            <a:r>
              <a:rPr lang="ms-MY" sz="1800" dirty="0" smtClean="0">
                <a:latin typeface="Calibri" panose="020F0502020204030204" pitchFamily="34" charset="0"/>
              </a:rPr>
              <a:t>2018.</a:t>
            </a:r>
            <a:endParaRPr lang="en-US" sz="1800" dirty="0">
              <a:latin typeface="Calibri" panose="020F0502020204030204" pitchFamily="34" charset="0"/>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FRAMEWORK TO</a:t>
            </a:r>
            <a:r>
              <a:rPr lang="en-US" sz="2800" b="0" i="0" u="none" strike="noStrike" cap="none" dirty="0" smtClean="0">
                <a:solidFill>
                  <a:schemeClr val="lt1"/>
                </a:solidFill>
                <a:latin typeface="Calibri"/>
                <a:ea typeface="Calibri"/>
                <a:cs typeface="Calibri"/>
                <a:sym typeface="Calibri"/>
              </a:rPr>
              <a:t> THE BUSINESS NEEDS</a:t>
            </a:r>
            <a:endParaRPr lang="en-US" sz="1800" b="0" i="0" u="none" strike="noStrike" cap="none" baseline="0" dirty="0">
              <a:solidFill>
                <a:schemeClr val="lt1"/>
              </a:solidFill>
              <a:latin typeface="Calibri"/>
              <a:ea typeface="Calibri"/>
              <a:cs typeface="Calibri"/>
              <a:sym typeface="Calibri"/>
            </a:endParaRPr>
          </a:p>
        </p:txBody>
      </p:sp>
      <p:sp>
        <p:nvSpPr>
          <p:cNvPr id="286" name="Shape 286"/>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21</a:t>
            </a:fld>
            <a:endParaRPr lang="en-US" sz="1200" b="0" i="0" u="none" strike="noStrike" cap="none" baseline="0">
              <a:solidFill>
                <a:srgbClr val="888888"/>
              </a:solidFill>
              <a:latin typeface="Calibri"/>
              <a:ea typeface="Calibri"/>
              <a:cs typeface="Calibri"/>
              <a:sym typeface="Calibri"/>
            </a:endParaRPr>
          </a:p>
        </p:txBody>
      </p:sp>
      <p:sp>
        <p:nvSpPr>
          <p:cNvPr id="287" name="Shape 28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5" name="Rectangle 2"/>
          <p:cNvSpPr>
            <a:spLocks noChangeArrowheads="1"/>
          </p:cNvSpPr>
          <p:nvPr/>
        </p:nvSpPr>
        <p:spPr bwMode="auto">
          <a:xfrm>
            <a:off x="6477000" y="4117999"/>
            <a:ext cx="2590800" cy="3048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endParaRPr lang="en-US" altLang="en-US" sz="1800">
              <a:solidFill>
                <a:schemeClr val="bg1"/>
              </a:solidFill>
            </a:endParaRPr>
          </a:p>
        </p:txBody>
      </p:sp>
      <p:sp>
        <p:nvSpPr>
          <p:cNvPr id="6" name="Rectangle 3"/>
          <p:cNvSpPr>
            <a:spLocks noChangeArrowheads="1"/>
          </p:cNvSpPr>
          <p:nvPr/>
        </p:nvSpPr>
        <p:spPr bwMode="auto">
          <a:xfrm>
            <a:off x="838200" y="4117999"/>
            <a:ext cx="2590800" cy="3048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endParaRPr lang="en-US" altLang="en-US" sz="1800">
              <a:solidFill>
                <a:schemeClr val="bg1"/>
              </a:solidFill>
            </a:endParaRPr>
          </a:p>
        </p:txBody>
      </p:sp>
      <p:sp>
        <p:nvSpPr>
          <p:cNvPr id="7" name="Rectangle 4"/>
          <p:cNvSpPr>
            <a:spLocks noChangeArrowheads="1"/>
          </p:cNvSpPr>
          <p:nvPr/>
        </p:nvSpPr>
        <p:spPr bwMode="auto">
          <a:xfrm>
            <a:off x="3657600" y="4117999"/>
            <a:ext cx="2590800" cy="3048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endParaRPr lang="en-US" altLang="en-US" sz="1800">
              <a:solidFill>
                <a:schemeClr val="bg1"/>
              </a:solidFill>
            </a:endParaRPr>
          </a:p>
        </p:txBody>
      </p:sp>
      <p:sp>
        <p:nvSpPr>
          <p:cNvPr id="8" name="Text Box 5"/>
          <p:cNvSpPr txBox="1">
            <a:spLocks noChangeArrowheads="1"/>
          </p:cNvSpPr>
          <p:nvPr/>
        </p:nvSpPr>
        <p:spPr bwMode="auto">
          <a:xfrm>
            <a:off x="1473440" y="4103712"/>
            <a:ext cx="1394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b="1" dirty="0">
                <a:latin typeface="Calibri" panose="020F0502020204030204" pitchFamily="34" charset="0"/>
              </a:rPr>
              <a:t>Business Need 1</a:t>
            </a:r>
          </a:p>
        </p:txBody>
      </p:sp>
      <p:sp>
        <p:nvSpPr>
          <p:cNvPr id="9" name="Text Box 6"/>
          <p:cNvSpPr txBox="1">
            <a:spLocks noChangeArrowheads="1"/>
          </p:cNvSpPr>
          <p:nvPr/>
        </p:nvSpPr>
        <p:spPr bwMode="auto">
          <a:xfrm>
            <a:off x="1494455" y="5870599"/>
            <a:ext cx="6898042" cy="369332"/>
          </a:xfrm>
          <a:prstGeom prst="rect">
            <a:avLst/>
          </a:prstGeom>
          <a:solidFill>
            <a:srgbClr val="92D050"/>
          </a:solidFill>
          <a:ln>
            <a:noFill/>
          </a:ln>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sz="1800" b="1" dirty="0">
                <a:solidFill>
                  <a:srgbClr val="FF0000"/>
                </a:solidFill>
                <a:latin typeface="Calibri" panose="020F0502020204030204" pitchFamily="34" charset="0"/>
              </a:rPr>
              <a:t>These are the issues in perspective that gives rise to </a:t>
            </a:r>
            <a:r>
              <a:rPr lang="en-US" altLang="en-US" sz="1800" b="1" dirty="0" smtClean="0">
                <a:solidFill>
                  <a:srgbClr val="FF0000"/>
                </a:solidFill>
                <a:latin typeface="Calibri" panose="020F0502020204030204" pitchFamily="34" charset="0"/>
              </a:rPr>
              <a:t>the SPS </a:t>
            </a:r>
            <a:r>
              <a:rPr lang="en-US" altLang="en-US" sz="1800" b="1" dirty="0">
                <a:solidFill>
                  <a:srgbClr val="FF0000"/>
                </a:solidFill>
                <a:latin typeface="Calibri" panose="020F0502020204030204" pitchFamily="34" charset="0"/>
              </a:rPr>
              <a:t>proposal</a:t>
            </a:r>
          </a:p>
        </p:txBody>
      </p:sp>
      <p:sp>
        <p:nvSpPr>
          <p:cNvPr id="10" name="AutoShape 8"/>
          <p:cNvSpPr>
            <a:spLocks noChangeArrowheads="1"/>
          </p:cNvSpPr>
          <p:nvPr/>
        </p:nvSpPr>
        <p:spPr bwMode="auto">
          <a:xfrm>
            <a:off x="3657600" y="1374799"/>
            <a:ext cx="2590800" cy="2667000"/>
          </a:xfrm>
          <a:prstGeom prst="downArrowCallout">
            <a:avLst>
              <a:gd name="adj1" fmla="val 70833"/>
              <a:gd name="adj2" fmla="val 50000"/>
              <a:gd name="adj3" fmla="val 23348"/>
              <a:gd name="adj4" fmla="val 72306"/>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20000"/>
              </a:spcBef>
            </a:pPr>
            <a:r>
              <a:rPr lang="en-US" altLang="en-US" sz="1600" b="1" dirty="0" smtClean="0">
                <a:latin typeface="Calibri" panose="020F0502020204030204" pitchFamily="34" charset="0"/>
              </a:rPr>
              <a:t>Accountancy Graduates</a:t>
            </a:r>
            <a:endParaRPr lang="en-US" altLang="en-US" sz="1600" b="1" dirty="0">
              <a:latin typeface="Calibri" panose="020F0502020204030204" pitchFamily="34" charset="0"/>
            </a:endParaRPr>
          </a:p>
          <a:p>
            <a:pPr algn="ctr">
              <a:spcBef>
                <a:spcPct val="20000"/>
              </a:spcBef>
            </a:pPr>
            <a:endParaRPr lang="en-US" altLang="en-US" sz="1200" b="1" dirty="0" smtClean="0">
              <a:latin typeface="Calibri" panose="020F0502020204030204" pitchFamily="34" charset="0"/>
            </a:endParaRPr>
          </a:p>
          <a:p>
            <a:pPr algn="ctr">
              <a:spcBef>
                <a:spcPct val="20000"/>
              </a:spcBef>
            </a:pPr>
            <a:endParaRPr lang="en-US" altLang="en-US" b="1" dirty="0">
              <a:latin typeface="Calibri" panose="020F0502020204030204" pitchFamily="34" charset="0"/>
            </a:endParaRPr>
          </a:p>
          <a:p>
            <a:pPr algn="ctr">
              <a:spcBef>
                <a:spcPct val="20000"/>
              </a:spcBef>
            </a:pPr>
            <a:r>
              <a:rPr lang="en-US" altLang="en-US" sz="1600" b="1" dirty="0">
                <a:latin typeface="Calibri" panose="020F0502020204030204" pitchFamily="34" charset="0"/>
              </a:rPr>
              <a:t>Knowledge and visionary graduates represents innovative future generations</a:t>
            </a:r>
          </a:p>
        </p:txBody>
      </p:sp>
      <p:sp>
        <p:nvSpPr>
          <p:cNvPr id="11" name="Text Box 9"/>
          <p:cNvSpPr txBox="1">
            <a:spLocks noChangeArrowheads="1"/>
          </p:cNvSpPr>
          <p:nvPr/>
        </p:nvSpPr>
        <p:spPr bwMode="auto">
          <a:xfrm>
            <a:off x="4305540" y="4117999"/>
            <a:ext cx="1394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b="1" dirty="0">
                <a:latin typeface="Calibri" panose="020F0502020204030204" pitchFamily="34" charset="0"/>
              </a:rPr>
              <a:t>Business Need 2</a:t>
            </a:r>
          </a:p>
        </p:txBody>
      </p:sp>
      <p:sp>
        <p:nvSpPr>
          <p:cNvPr id="12" name="Text Box 10"/>
          <p:cNvSpPr txBox="1">
            <a:spLocks noChangeArrowheads="1"/>
          </p:cNvSpPr>
          <p:nvPr/>
        </p:nvSpPr>
        <p:spPr bwMode="auto">
          <a:xfrm>
            <a:off x="7037627" y="4117999"/>
            <a:ext cx="1394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b="1" dirty="0">
                <a:latin typeface="Calibri" panose="020F0502020204030204" pitchFamily="34" charset="0"/>
              </a:rPr>
              <a:t>Business Need 3</a:t>
            </a:r>
          </a:p>
        </p:txBody>
      </p:sp>
      <p:sp>
        <p:nvSpPr>
          <p:cNvPr id="13" name="Text Box 11"/>
          <p:cNvSpPr txBox="1">
            <a:spLocks noChangeArrowheads="1"/>
          </p:cNvSpPr>
          <p:nvPr/>
        </p:nvSpPr>
        <p:spPr bwMode="auto">
          <a:xfrm>
            <a:off x="838200" y="4498999"/>
            <a:ext cx="2590800" cy="914400"/>
          </a:xfrm>
          <a:prstGeom prst="rect">
            <a:avLst/>
          </a:prstGeom>
          <a:noFill/>
          <a:ln w="571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b="1" dirty="0">
                <a:latin typeface="Calibri" panose="020F0502020204030204" pitchFamily="34" charset="0"/>
              </a:rPr>
              <a:t>Maintain its </a:t>
            </a:r>
            <a:r>
              <a:rPr lang="en-US" altLang="en-US" b="1" dirty="0" smtClean="0">
                <a:latin typeface="Calibri" panose="020F0502020204030204" pitchFamily="34" charset="0"/>
              </a:rPr>
              <a:t>performance </a:t>
            </a:r>
            <a:r>
              <a:rPr lang="en-US" altLang="en-US" b="1" dirty="0">
                <a:latin typeface="Calibri" panose="020F0502020204030204" pitchFamily="34" charset="0"/>
              </a:rPr>
              <a:t>as the model </a:t>
            </a:r>
            <a:r>
              <a:rPr lang="en-US" altLang="en-US" b="1" dirty="0" smtClean="0">
                <a:latin typeface="Calibri" panose="020F0502020204030204" pitchFamily="34" charset="0"/>
              </a:rPr>
              <a:t>of outstanding innovative educational institution</a:t>
            </a:r>
            <a:endParaRPr lang="en-US" altLang="en-US" b="1" dirty="0">
              <a:latin typeface="Calibri" panose="020F0502020204030204" pitchFamily="34" charset="0"/>
            </a:endParaRPr>
          </a:p>
        </p:txBody>
      </p:sp>
      <p:sp>
        <p:nvSpPr>
          <p:cNvPr id="14" name="Text Box 12"/>
          <p:cNvSpPr txBox="1">
            <a:spLocks noChangeArrowheads="1"/>
          </p:cNvSpPr>
          <p:nvPr/>
        </p:nvSpPr>
        <p:spPr bwMode="auto">
          <a:xfrm>
            <a:off x="3657600" y="4498999"/>
            <a:ext cx="2590800" cy="914400"/>
          </a:xfrm>
          <a:prstGeom prst="rect">
            <a:avLst/>
          </a:prstGeom>
          <a:noFill/>
          <a:ln w="571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b="1" dirty="0">
                <a:latin typeface="Calibri" panose="020F0502020204030204" pitchFamily="34" charset="0"/>
              </a:rPr>
              <a:t>Maintain its perceived duty to govern, educate and nurture  its own generation</a:t>
            </a:r>
          </a:p>
        </p:txBody>
      </p:sp>
      <p:sp>
        <p:nvSpPr>
          <p:cNvPr id="15" name="Text Box 13"/>
          <p:cNvSpPr txBox="1">
            <a:spLocks noChangeArrowheads="1"/>
          </p:cNvSpPr>
          <p:nvPr/>
        </p:nvSpPr>
        <p:spPr bwMode="auto">
          <a:xfrm>
            <a:off x="6477000" y="4498999"/>
            <a:ext cx="2590800" cy="914400"/>
          </a:xfrm>
          <a:prstGeom prst="rect">
            <a:avLst/>
          </a:prstGeom>
          <a:noFill/>
          <a:ln w="571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b="1" dirty="0">
                <a:latin typeface="Calibri" panose="020F0502020204030204" pitchFamily="34" charset="0"/>
              </a:rPr>
              <a:t>Maintain its role to develop economic development to creation of strong companies</a:t>
            </a:r>
          </a:p>
        </p:txBody>
      </p:sp>
      <p:sp>
        <p:nvSpPr>
          <p:cNvPr id="16" name="AutoShape 14"/>
          <p:cNvSpPr>
            <a:spLocks noChangeArrowheads="1"/>
          </p:cNvSpPr>
          <p:nvPr/>
        </p:nvSpPr>
        <p:spPr bwMode="auto">
          <a:xfrm>
            <a:off x="838200" y="1374799"/>
            <a:ext cx="2590800" cy="2667000"/>
          </a:xfrm>
          <a:prstGeom prst="downArrowCallout">
            <a:avLst>
              <a:gd name="adj1" fmla="val 70833"/>
              <a:gd name="adj2" fmla="val 50000"/>
              <a:gd name="adj3" fmla="val 23348"/>
              <a:gd name="adj4" fmla="val 72306"/>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sz="1600" b="1" dirty="0" smtClean="0">
                <a:latin typeface="Calibri" panose="020F0502020204030204" pitchFamily="34" charset="0"/>
              </a:rPr>
              <a:t>Knowledge Economy</a:t>
            </a:r>
            <a:endParaRPr lang="en-US" altLang="en-US" sz="1600" b="1" dirty="0">
              <a:latin typeface="Calibri" panose="020F0502020204030204" pitchFamily="34" charset="0"/>
            </a:endParaRPr>
          </a:p>
          <a:p>
            <a:pPr algn="ctr" eaLnBrk="1" hangingPunct="1"/>
            <a:endParaRPr lang="en-US" altLang="en-US" sz="1600" b="1" dirty="0">
              <a:latin typeface="Calibri" panose="020F0502020204030204" pitchFamily="34" charset="0"/>
            </a:endParaRPr>
          </a:p>
          <a:p>
            <a:pPr algn="ctr" eaLnBrk="1" hangingPunct="1"/>
            <a:endParaRPr lang="en-US" altLang="en-US" sz="1600" b="1" dirty="0" smtClean="0">
              <a:latin typeface="Calibri" panose="020F0502020204030204" pitchFamily="34" charset="0"/>
            </a:endParaRPr>
          </a:p>
          <a:p>
            <a:pPr algn="ctr" eaLnBrk="1" hangingPunct="1"/>
            <a:r>
              <a:rPr lang="en-US" altLang="en-US" sz="1600" b="1" dirty="0" smtClean="0">
                <a:latin typeface="Calibri" panose="020F0502020204030204" pitchFamily="34" charset="0"/>
              </a:rPr>
              <a:t>Intensive focus toward empowering K-Economy represent a visionary institutions </a:t>
            </a:r>
            <a:endParaRPr lang="en-US" altLang="en-US" sz="1600" b="1" dirty="0">
              <a:latin typeface="Calibri" panose="020F0502020204030204" pitchFamily="34" charset="0"/>
            </a:endParaRPr>
          </a:p>
        </p:txBody>
      </p:sp>
      <p:sp>
        <p:nvSpPr>
          <p:cNvPr id="17" name="AutoShape 15"/>
          <p:cNvSpPr>
            <a:spLocks noChangeArrowheads="1"/>
          </p:cNvSpPr>
          <p:nvPr/>
        </p:nvSpPr>
        <p:spPr bwMode="auto">
          <a:xfrm>
            <a:off x="6477000" y="1374799"/>
            <a:ext cx="2590800" cy="2667000"/>
          </a:xfrm>
          <a:prstGeom prst="downArrowCallout">
            <a:avLst>
              <a:gd name="adj1" fmla="val 70833"/>
              <a:gd name="adj2" fmla="val 50000"/>
              <a:gd name="adj3" fmla="val 23348"/>
              <a:gd name="adj4" fmla="val 72306"/>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sz="1600" b="1" dirty="0" err="1" smtClean="0">
                <a:latin typeface="Calibri" panose="020F0502020204030204" pitchFamily="34" charset="0"/>
              </a:rPr>
              <a:t>Bumiputera</a:t>
            </a:r>
            <a:r>
              <a:rPr lang="en-US" altLang="en-US" sz="1600" b="1" dirty="0" smtClean="0">
                <a:latin typeface="Calibri" panose="020F0502020204030204" pitchFamily="34" charset="0"/>
              </a:rPr>
              <a:t> Entrepreneur</a:t>
            </a:r>
          </a:p>
          <a:p>
            <a:pPr algn="ctr" eaLnBrk="1" hangingPunct="1"/>
            <a:endParaRPr lang="en-US" altLang="en-US" sz="1600" b="1" dirty="0" smtClean="0">
              <a:latin typeface="Calibri" panose="020F0502020204030204" pitchFamily="34" charset="0"/>
            </a:endParaRPr>
          </a:p>
          <a:p>
            <a:pPr algn="ctr" eaLnBrk="1" hangingPunct="1"/>
            <a:endParaRPr lang="en-US" altLang="en-US" sz="1600" b="1" dirty="0" smtClean="0">
              <a:latin typeface="Calibri" panose="020F0502020204030204" pitchFamily="34" charset="0"/>
            </a:endParaRPr>
          </a:p>
          <a:p>
            <a:pPr algn="ctr" eaLnBrk="1" hangingPunct="1"/>
            <a:r>
              <a:rPr lang="en-US" altLang="en-US" sz="1600" b="1" dirty="0" smtClean="0">
                <a:latin typeface="Calibri" panose="020F0502020204030204" pitchFamily="34" charset="0"/>
              </a:rPr>
              <a:t>Vigilant entrepreneur represents  authority &amp; leadership</a:t>
            </a:r>
            <a:endParaRPr lang="en-US" altLang="en-US" sz="1600" b="1" dirty="0">
              <a:latin typeface="Calibri" panose="020F0502020204030204" pitchFamily="34" charset="0"/>
            </a:endParaRPr>
          </a:p>
        </p:txBody>
      </p:sp>
    </p:spTree>
    <p:extLst>
      <p:ext uri="{BB962C8B-B14F-4D97-AF65-F5344CB8AC3E}">
        <p14:creationId xmlns:p14="http://schemas.microsoft.com/office/powerpoint/2010/main" val="104632977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cxnSp>
        <p:nvCxnSpPr>
          <p:cNvPr id="16" name="Straight Arrow Connector 15"/>
          <p:cNvCxnSpPr/>
          <p:nvPr/>
        </p:nvCxnSpPr>
        <p:spPr>
          <a:xfrm flipV="1">
            <a:off x="848544" y="1484784"/>
            <a:ext cx="6379503" cy="377245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561828" y="2636913"/>
            <a:ext cx="6379503" cy="377245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33" name="Shape 333"/>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dirty="0" smtClean="0">
                <a:solidFill>
                  <a:schemeClr val="lt1"/>
                </a:solidFill>
                <a:latin typeface="Calibri"/>
                <a:ea typeface="Calibri"/>
                <a:cs typeface="Calibri"/>
                <a:sym typeface="Calibri"/>
              </a:rPr>
              <a:t>MAIN OBJECTIVE</a:t>
            </a:r>
            <a:endParaRPr lang="en-US" sz="2800" b="0" i="0" u="none" strike="noStrike" cap="none" baseline="0" dirty="0">
              <a:solidFill>
                <a:schemeClr val="lt1"/>
              </a:solidFill>
              <a:latin typeface="Calibri"/>
              <a:ea typeface="Calibri"/>
              <a:cs typeface="Calibri"/>
              <a:sym typeface="Calibri"/>
            </a:endParaRPr>
          </a:p>
          <a:p>
            <a:pPr marL="0" marR="0" lvl="0" indent="520700" algn="l" rtl="0">
              <a:spcBef>
                <a:spcPts val="0"/>
              </a:spcBef>
              <a:buSzPct val="25000"/>
              <a:buNone/>
            </a:pPr>
            <a:r>
              <a:rPr lang="en-US" sz="1800" b="0" i="0" u="none" strike="noStrike" cap="none" baseline="0" dirty="0" smtClean="0">
                <a:solidFill>
                  <a:schemeClr val="lt1"/>
                </a:solidFill>
                <a:latin typeface="Calibri"/>
                <a:ea typeface="Calibri"/>
                <a:cs typeface="Calibri"/>
                <a:sym typeface="Calibri"/>
              </a:rPr>
              <a:t>MACRO</a:t>
            </a:r>
            <a:endParaRPr lang="en-US" sz="1800" b="0" i="0" u="none" strike="noStrike" cap="none" baseline="0" dirty="0">
              <a:solidFill>
                <a:schemeClr val="lt1"/>
              </a:solidFill>
              <a:latin typeface="Calibri"/>
              <a:ea typeface="Calibri"/>
              <a:cs typeface="Calibri"/>
              <a:sym typeface="Calibri"/>
            </a:endParaRPr>
          </a:p>
        </p:txBody>
      </p:sp>
      <p:sp>
        <p:nvSpPr>
          <p:cNvPr id="334" name="Shape 334"/>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22</a:t>
            </a:fld>
            <a:endParaRPr lang="en-US" sz="1200" b="0" i="0" u="none" strike="noStrike" cap="none" baseline="0">
              <a:solidFill>
                <a:srgbClr val="888888"/>
              </a:solidFill>
              <a:latin typeface="Calibri"/>
              <a:ea typeface="Calibri"/>
              <a:cs typeface="Calibri"/>
              <a:sym typeface="Calibri"/>
            </a:endParaRPr>
          </a:p>
        </p:txBody>
      </p:sp>
      <p:sp>
        <p:nvSpPr>
          <p:cNvPr id="335" name="Shape 335"/>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2" name="Rounded Rectangle 1"/>
          <p:cNvSpPr/>
          <p:nvPr/>
        </p:nvSpPr>
        <p:spPr>
          <a:xfrm>
            <a:off x="481708" y="2492896"/>
            <a:ext cx="2160240" cy="1800200"/>
          </a:xfrm>
          <a:prstGeom prst="round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lvl="0" algn="just">
              <a:buClr>
                <a:schemeClr val="dk1"/>
              </a:buClr>
              <a:buSzPct val="100000"/>
            </a:pPr>
            <a:r>
              <a:rPr lang="en-US" sz="1800" dirty="0">
                <a:latin typeface="Calibri"/>
                <a:ea typeface="Calibri"/>
                <a:cs typeface="Calibri"/>
                <a:sym typeface="Calibri"/>
              </a:rPr>
              <a:t>To equip </a:t>
            </a:r>
            <a:r>
              <a:rPr lang="en-US" sz="1800" dirty="0" err="1" smtClean="0">
                <a:latin typeface="Calibri"/>
                <a:ea typeface="Calibri"/>
                <a:cs typeface="Calibri"/>
                <a:sym typeface="Calibri"/>
              </a:rPr>
              <a:t>UiTM</a:t>
            </a:r>
            <a:r>
              <a:rPr lang="en-US" sz="1800" dirty="0" smtClean="0">
                <a:latin typeface="Calibri"/>
                <a:ea typeface="Calibri"/>
                <a:cs typeface="Calibri"/>
                <a:sym typeface="Calibri"/>
              </a:rPr>
              <a:t> graduate </a:t>
            </a:r>
            <a:r>
              <a:rPr lang="en-US" sz="1800" dirty="0">
                <a:latin typeface="Calibri"/>
                <a:ea typeface="Calibri"/>
                <a:cs typeface="Calibri"/>
                <a:sym typeface="Calibri"/>
              </a:rPr>
              <a:t>student </a:t>
            </a:r>
            <a:r>
              <a:rPr lang="en-US" sz="1800" dirty="0" smtClean="0">
                <a:latin typeface="Calibri"/>
                <a:ea typeface="Calibri"/>
                <a:cs typeface="Calibri"/>
                <a:sym typeface="Calibri"/>
              </a:rPr>
              <a:t>with </a:t>
            </a:r>
            <a:r>
              <a:rPr lang="en-US" sz="1800" dirty="0">
                <a:latin typeface="Calibri"/>
                <a:ea typeface="Calibri"/>
                <a:cs typeface="Calibri"/>
                <a:sym typeface="Calibri"/>
              </a:rPr>
              <a:t>high value added accounting software skill.</a:t>
            </a:r>
          </a:p>
        </p:txBody>
      </p:sp>
      <p:sp>
        <p:nvSpPr>
          <p:cNvPr id="8" name="Rounded Rectangle 7"/>
          <p:cNvSpPr/>
          <p:nvPr/>
        </p:nvSpPr>
        <p:spPr>
          <a:xfrm>
            <a:off x="5631611" y="4149079"/>
            <a:ext cx="2160240" cy="1800201"/>
          </a:xfrm>
          <a:prstGeom prst="round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lvl="0" algn="just">
              <a:buClr>
                <a:schemeClr val="dk1"/>
              </a:buClr>
              <a:buSzPct val="100000"/>
            </a:pPr>
            <a:r>
              <a:rPr lang="en-US" sz="1800" dirty="0" smtClean="0">
                <a:latin typeface="Calibri"/>
                <a:ea typeface="Calibri"/>
                <a:cs typeface="Calibri"/>
                <a:sym typeface="Calibri"/>
              </a:rPr>
              <a:t>Become the accounting &amp; GST business consulting hub in Malaysia</a:t>
            </a:r>
            <a:endParaRPr lang="en-US" sz="1800" dirty="0">
              <a:latin typeface="Calibri"/>
              <a:ea typeface="Calibri"/>
              <a:cs typeface="Calibri"/>
              <a:sym typeface="Calibri"/>
            </a:endParaRPr>
          </a:p>
        </p:txBody>
      </p:sp>
      <p:cxnSp>
        <p:nvCxnSpPr>
          <p:cNvPr id="4" name="Straight Arrow Connector 3"/>
          <p:cNvCxnSpPr/>
          <p:nvPr/>
        </p:nvCxnSpPr>
        <p:spPr>
          <a:xfrm flipV="1">
            <a:off x="1208584" y="1988841"/>
            <a:ext cx="6408712" cy="381642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080792" y="2996952"/>
            <a:ext cx="2160240" cy="2016224"/>
          </a:xfrm>
          <a:prstGeom prst="round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lvl="0" algn="just">
              <a:buClr>
                <a:schemeClr val="dk1"/>
              </a:buClr>
              <a:buSzPct val="100000"/>
            </a:pPr>
            <a:r>
              <a:rPr lang="en-US" sz="1800" dirty="0">
                <a:latin typeface="Calibri"/>
                <a:ea typeface="Calibri"/>
                <a:cs typeface="Calibri"/>
                <a:sym typeface="Calibri"/>
              </a:rPr>
              <a:t>Provide solution that foster dedicated bonding between SALIHIN and University</a:t>
            </a:r>
          </a:p>
        </p:txBody>
      </p:sp>
      <p:sp>
        <p:nvSpPr>
          <p:cNvPr id="17" name="Rounded Rectangle 16"/>
          <p:cNvSpPr/>
          <p:nvPr/>
        </p:nvSpPr>
        <p:spPr>
          <a:xfrm>
            <a:off x="481708" y="2020652"/>
            <a:ext cx="2160240" cy="400236"/>
          </a:xfrm>
          <a:prstGeom prst="round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lvl="0" algn="ctr">
              <a:buClr>
                <a:schemeClr val="dk1"/>
              </a:buClr>
              <a:buSzPct val="100000"/>
            </a:pPr>
            <a:r>
              <a:rPr lang="en-US" sz="1800" dirty="0" smtClean="0">
                <a:latin typeface="Calibri"/>
                <a:ea typeface="Calibri"/>
                <a:cs typeface="Calibri"/>
                <a:sym typeface="Calibri"/>
              </a:rPr>
              <a:t>CAPACITY BUILDING</a:t>
            </a:r>
            <a:endParaRPr lang="en-US" sz="1800" dirty="0">
              <a:latin typeface="Calibri"/>
              <a:ea typeface="Calibri"/>
              <a:cs typeface="Calibri"/>
              <a:sym typeface="Calibri"/>
            </a:endParaRPr>
          </a:p>
        </p:txBody>
      </p:sp>
      <p:sp>
        <p:nvSpPr>
          <p:cNvPr id="18" name="Rounded Rectangle 17"/>
          <p:cNvSpPr/>
          <p:nvPr/>
        </p:nvSpPr>
        <p:spPr>
          <a:xfrm>
            <a:off x="3080792" y="2524708"/>
            <a:ext cx="2160240" cy="400236"/>
          </a:xfrm>
          <a:prstGeom prst="round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lvl="0" algn="ctr">
              <a:buClr>
                <a:schemeClr val="dk1"/>
              </a:buClr>
              <a:buSzPct val="100000"/>
            </a:pPr>
            <a:r>
              <a:rPr lang="en-US" sz="1800" dirty="0" smtClean="0">
                <a:latin typeface="Calibri"/>
                <a:ea typeface="Calibri"/>
                <a:cs typeface="Calibri"/>
                <a:sym typeface="Calibri"/>
              </a:rPr>
              <a:t>SERVICE DELIVERY</a:t>
            </a:r>
            <a:endParaRPr lang="en-US" sz="1800" dirty="0">
              <a:latin typeface="Calibri"/>
              <a:ea typeface="Calibri"/>
              <a:cs typeface="Calibri"/>
              <a:sym typeface="Calibri"/>
            </a:endParaRPr>
          </a:p>
        </p:txBody>
      </p:sp>
      <p:sp>
        <p:nvSpPr>
          <p:cNvPr id="19" name="Rounded Rectangle 18"/>
          <p:cNvSpPr/>
          <p:nvPr/>
        </p:nvSpPr>
        <p:spPr>
          <a:xfrm>
            <a:off x="5631611" y="3676836"/>
            <a:ext cx="2160240" cy="400236"/>
          </a:xfrm>
          <a:prstGeom prst="round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lvl="0" algn="ctr">
              <a:buClr>
                <a:schemeClr val="dk1"/>
              </a:buClr>
              <a:buSzPct val="100000"/>
            </a:pPr>
            <a:r>
              <a:rPr lang="en-US" sz="1800" dirty="0" smtClean="0">
                <a:latin typeface="Calibri"/>
                <a:ea typeface="Calibri"/>
                <a:cs typeface="Calibri"/>
                <a:sym typeface="Calibri"/>
              </a:rPr>
              <a:t>BIZ SUSTAINABILITY</a:t>
            </a:r>
            <a:endParaRPr lang="en-US" sz="1800" dirty="0">
              <a:latin typeface="Calibri"/>
              <a:ea typeface="Calibri"/>
              <a:cs typeface="Calibri"/>
              <a:sym typeface="Calibri"/>
            </a:endParaRPr>
          </a:p>
        </p:txBody>
      </p:sp>
    </p:spTree>
    <p:extLst>
      <p:ext uri="{BB962C8B-B14F-4D97-AF65-F5344CB8AC3E}">
        <p14:creationId xmlns:p14="http://schemas.microsoft.com/office/powerpoint/2010/main" val="39413436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dirty="0" smtClean="0">
                <a:solidFill>
                  <a:schemeClr val="lt1"/>
                </a:solidFill>
                <a:latin typeface="Calibri"/>
                <a:ea typeface="Calibri"/>
                <a:cs typeface="Calibri"/>
                <a:sym typeface="Calibri"/>
              </a:rPr>
              <a:t>OUR OBJECTIVE</a:t>
            </a:r>
          </a:p>
          <a:p>
            <a:pPr marL="0" marR="0" lvl="0" indent="520700" algn="l" rtl="0">
              <a:spcBef>
                <a:spcPts val="0"/>
              </a:spcBef>
              <a:buSzPct val="25000"/>
              <a:buNone/>
            </a:pPr>
            <a:r>
              <a:rPr lang="en-US" sz="1800" b="0" i="0" u="none" strike="noStrike" cap="none" baseline="0" dirty="0" smtClean="0">
                <a:solidFill>
                  <a:schemeClr val="lt1"/>
                </a:solidFill>
                <a:latin typeface="Calibri"/>
                <a:ea typeface="Calibri"/>
                <a:cs typeface="Calibri"/>
                <a:sym typeface="Calibri"/>
              </a:rPr>
              <a:t>MICRO</a:t>
            </a:r>
            <a:endParaRPr lang="en-US" sz="1800" b="0" i="0" u="none" strike="noStrike" cap="none" baseline="0" dirty="0">
              <a:solidFill>
                <a:schemeClr val="lt1"/>
              </a:solidFill>
              <a:latin typeface="Calibri"/>
              <a:ea typeface="Calibri"/>
              <a:cs typeface="Calibri"/>
              <a:sym typeface="Calibri"/>
            </a:endParaRPr>
          </a:p>
        </p:txBody>
      </p:sp>
      <p:sp>
        <p:nvSpPr>
          <p:cNvPr id="334" name="Shape 334"/>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23</a:t>
            </a:fld>
            <a:endParaRPr lang="en-US" sz="1200" b="0" i="0" u="none" strike="noStrike" cap="none" baseline="0">
              <a:solidFill>
                <a:srgbClr val="888888"/>
              </a:solidFill>
              <a:latin typeface="Calibri"/>
              <a:ea typeface="Calibri"/>
              <a:cs typeface="Calibri"/>
              <a:sym typeface="Calibri"/>
            </a:endParaRPr>
          </a:p>
        </p:txBody>
      </p:sp>
      <p:sp>
        <p:nvSpPr>
          <p:cNvPr id="335" name="Shape 335"/>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grpSp>
        <p:nvGrpSpPr>
          <p:cNvPr id="7" name="Group 6"/>
          <p:cNvGrpSpPr/>
          <p:nvPr/>
        </p:nvGrpSpPr>
        <p:grpSpPr>
          <a:xfrm>
            <a:off x="488504" y="1628800"/>
            <a:ext cx="9073008" cy="4032448"/>
            <a:chOff x="560512" y="1628800"/>
            <a:chExt cx="9073008" cy="4032448"/>
          </a:xfrm>
        </p:grpSpPr>
        <p:sp>
          <p:nvSpPr>
            <p:cNvPr id="6" name="Up Arrow 5"/>
            <p:cNvSpPr/>
            <p:nvPr/>
          </p:nvSpPr>
          <p:spPr>
            <a:xfrm>
              <a:off x="4604935" y="3423904"/>
              <a:ext cx="720080" cy="108012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5" name="Rectangle 4"/>
            <p:cNvSpPr/>
            <p:nvPr/>
          </p:nvSpPr>
          <p:spPr>
            <a:xfrm>
              <a:off x="1656532" y="4581128"/>
              <a:ext cx="6032772"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3" name="Rounded Rectangle 2"/>
            <p:cNvSpPr/>
            <p:nvPr/>
          </p:nvSpPr>
          <p:spPr>
            <a:xfrm>
              <a:off x="6609184" y="4005064"/>
              <a:ext cx="3024336" cy="16561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Student Marketability</a:t>
              </a:r>
            </a:p>
            <a:p>
              <a:pPr algn="ctr"/>
              <a:endParaRPr lang="en-US" dirty="0"/>
            </a:p>
            <a:p>
              <a:pPr algn="ctr"/>
              <a:endParaRPr lang="en-US" dirty="0" smtClean="0"/>
            </a:p>
            <a:p>
              <a:pPr algn="ctr"/>
              <a:endParaRPr lang="en-MY" dirty="0"/>
            </a:p>
          </p:txBody>
        </p:sp>
        <p:sp>
          <p:nvSpPr>
            <p:cNvPr id="4" name="Rounded Rectangle 3"/>
            <p:cNvSpPr/>
            <p:nvPr/>
          </p:nvSpPr>
          <p:spPr>
            <a:xfrm>
              <a:off x="6769099" y="4911974"/>
              <a:ext cx="1172231" cy="60525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Additional Skills</a:t>
              </a:r>
              <a:endParaRPr lang="en-MY" dirty="0"/>
            </a:p>
          </p:txBody>
        </p:sp>
        <p:sp>
          <p:nvSpPr>
            <p:cNvPr id="9" name="Rounded Rectangle 8"/>
            <p:cNvSpPr/>
            <p:nvPr/>
          </p:nvSpPr>
          <p:spPr>
            <a:xfrm>
              <a:off x="8049344" y="4911974"/>
              <a:ext cx="1440160" cy="60525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Entrepreneurs</a:t>
              </a:r>
              <a:endParaRPr lang="en-MY" dirty="0"/>
            </a:p>
          </p:txBody>
        </p:sp>
        <p:sp>
          <p:nvSpPr>
            <p:cNvPr id="10" name="Rounded Rectangle 9"/>
            <p:cNvSpPr/>
            <p:nvPr/>
          </p:nvSpPr>
          <p:spPr>
            <a:xfrm>
              <a:off x="3584848" y="4005064"/>
              <a:ext cx="2808311" cy="16561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Offer SPS Structures  Courses &amp; Syllabus</a:t>
              </a:r>
            </a:p>
            <a:p>
              <a:pPr algn="ctr"/>
              <a:endParaRPr lang="en-US" dirty="0"/>
            </a:p>
            <a:p>
              <a:pPr algn="ctr"/>
              <a:endParaRPr lang="en-US" dirty="0" smtClean="0"/>
            </a:p>
            <a:p>
              <a:pPr algn="ctr"/>
              <a:endParaRPr lang="en-MY" dirty="0"/>
            </a:p>
          </p:txBody>
        </p:sp>
        <p:sp>
          <p:nvSpPr>
            <p:cNvPr id="11" name="Rounded Rectangle 10"/>
            <p:cNvSpPr/>
            <p:nvPr/>
          </p:nvSpPr>
          <p:spPr>
            <a:xfrm>
              <a:off x="3728864" y="4767957"/>
              <a:ext cx="2520280" cy="76289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Incorporate in existing Syllabus or Stand Alone Program</a:t>
              </a:r>
              <a:endParaRPr lang="en-MY" dirty="0"/>
            </a:p>
          </p:txBody>
        </p:sp>
        <p:sp>
          <p:nvSpPr>
            <p:cNvPr id="14" name="Rounded Rectangle 13"/>
            <p:cNvSpPr/>
            <p:nvPr/>
          </p:nvSpPr>
          <p:spPr>
            <a:xfrm>
              <a:off x="560512" y="4005064"/>
              <a:ext cx="2808312" cy="16561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SPS as education tools</a:t>
              </a:r>
            </a:p>
            <a:p>
              <a:pPr algn="ctr"/>
              <a:endParaRPr lang="en-US" dirty="0"/>
            </a:p>
            <a:p>
              <a:pPr algn="ctr"/>
              <a:endParaRPr lang="en-US" dirty="0" smtClean="0"/>
            </a:p>
            <a:p>
              <a:pPr algn="ctr"/>
              <a:endParaRPr lang="en-MY" dirty="0"/>
            </a:p>
          </p:txBody>
        </p:sp>
        <p:sp>
          <p:nvSpPr>
            <p:cNvPr id="15" name="Rounded Rectangle 14"/>
            <p:cNvSpPr/>
            <p:nvPr/>
          </p:nvSpPr>
          <p:spPr>
            <a:xfrm>
              <a:off x="704527" y="4911974"/>
              <a:ext cx="864097" cy="60525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Lab</a:t>
              </a:r>
              <a:endParaRPr lang="en-MY" dirty="0"/>
            </a:p>
          </p:txBody>
        </p:sp>
        <p:sp>
          <p:nvSpPr>
            <p:cNvPr id="16" name="Rounded Rectangle 15"/>
            <p:cNvSpPr/>
            <p:nvPr/>
          </p:nvSpPr>
          <p:spPr>
            <a:xfrm>
              <a:off x="1656532" y="4911974"/>
              <a:ext cx="1568276" cy="60525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 Personal Use</a:t>
              </a:r>
              <a:endParaRPr lang="en-MY"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792" y="1628800"/>
              <a:ext cx="3790796" cy="1536214"/>
            </a:xfrm>
            <a:prstGeom prst="rect">
              <a:avLst/>
            </a:prstGeom>
          </p:spPr>
        </p:pic>
      </p:gr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OUR</a:t>
            </a:r>
            <a:r>
              <a:rPr lang="en-US" sz="2800" b="0" i="0" u="none" strike="noStrike" cap="none" dirty="0" smtClean="0">
                <a:solidFill>
                  <a:schemeClr val="lt1"/>
                </a:solidFill>
                <a:latin typeface="Calibri"/>
                <a:ea typeface="Calibri"/>
                <a:cs typeface="Calibri"/>
                <a:sym typeface="Calibri"/>
              </a:rPr>
              <a:t> </a:t>
            </a:r>
            <a:r>
              <a:rPr lang="en-US" sz="2800" b="0" i="0" u="none" strike="noStrike" cap="none" baseline="0" dirty="0" smtClean="0">
                <a:solidFill>
                  <a:schemeClr val="lt1"/>
                </a:solidFill>
                <a:latin typeface="Calibri"/>
                <a:ea typeface="Calibri"/>
                <a:cs typeface="Calibri"/>
                <a:sym typeface="Calibri"/>
              </a:rPr>
              <a:t>PROPOSAL</a:t>
            </a:r>
            <a:endParaRPr lang="en-US" sz="2800" b="0" i="0" u="none" strike="noStrike" cap="none" baseline="0" dirty="0">
              <a:solidFill>
                <a:schemeClr val="lt1"/>
              </a:solidFill>
              <a:latin typeface="Calibri"/>
              <a:ea typeface="Calibri"/>
              <a:cs typeface="Calibri"/>
              <a:sym typeface="Calibri"/>
            </a:endParaRPr>
          </a:p>
          <a:p>
            <a:pPr marL="0" marR="0" lvl="0" indent="520700" algn="l" rtl="0">
              <a:spcBef>
                <a:spcPts val="0"/>
              </a:spcBef>
              <a:buSzPct val="25000"/>
              <a:buNone/>
            </a:pPr>
            <a:r>
              <a:rPr lang="en-US" sz="1800" b="0" i="0" u="none" strike="noStrike" cap="none" baseline="0" dirty="0" smtClean="0">
                <a:solidFill>
                  <a:schemeClr val="lt1"/>
                </a:solidFill>
                <a:latin typeface="Calibri"/>
                <a:ea typeface="Calibri"/>
                <a:cs typeface="Calibri"/>
                <a:sym typeface="Calibri"/>
              </a:rPr>
              <a:t>VALUE PROPOSITION</a:t>
            </a:r>
            <a:endParaRPr lang="en-US" sz="1800" b="0" i="0" u="none" strike="noStrike" cap="none" baseline="0" dirty="0">
              <a:solidFill>
                <a:schemeClr val="lt1"/>
              </a:solidFill>
              <a:latin typeface="Calibri"/>
              <a:ea typeface="Calibri"/>
              <a:cs typeface="Calibri"/>
              <a:sym typeface="Calibri"/>
            </a:endParaRPr>
          </a:p>
        </p:txBody>
      </p:sp>
      <p:sp>
        <p:nvSpPr>
          <p:cNvPr id="286" name="Shape 286"/>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24</a:t>
            </a:fld>
            <a:endParaRPr lang="en-US" sz="1200" b="0" i="0" u="none" strike="noStrike" cap="none" baseline="0">
              <a:solidFill>
                <a:srgbClr val="888888"/>
              </a:solidFill>
              <a:latin typeface="Calibri"/>
              <a:ea typeface="Calibri"/>
              <a:cs typeface="Calibri"/>
              <a:sym typeface="Calibri"/>
            </a:endParaRPr>
          </a:p>
        </p:txBody>
      </p:sp>
      <p:sp>
        <p:nvSpPr>
          <p:cNvPr id="287" name="Shape 28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288" name="Shape 288"/>
          <p:cNvSpPr txBox="1"/>
          <p:nvPr/>
        </p:nvSpPr>
        <p:spPr>
          <a:xfrm>
            <a:off x="381000" y="1447800"/>
            <a:ext cx="9036496" cy="4961564"/>
          </a:xfrm>
          <a:prstGeom prst="rect">
            <a:avLst/>
          </a:prstGeom>
          <a:noFill/>
          <a:ln>
            <a:noFill/>
          </a:ln>
        </p:spPr>
        <p:txBody>
          <a:bodyPr lIns="91425" tIns="45700" rIns="91425" bIns="45700" anchor="t" anchorCtr="0">
            <a:noAutofit/>
          </a:bodyPr>
          <a:lstStyle/>
          <a:p>
            <a:pPr algn="just"/>
            <a:r>
              <a:rPr lang="ms-MY" sz="1800" dirty="0">
                <a:latin typeface="Calibri" panose="020F0502020204030204" pitchFamily="34" charset="0"/>
              </a:rPr>
              <a:t>The edge of </a:t>
            </a:r>
            <a:r>
              <a:rPr lang="ms-MY" sz="1800" b="1" dirty="0" smtClean="0">
                <a:solidFill>
                  <a:srgbClr val="FF0000"/>
                </a:solidFill>
                <a:latin typeface="Calibri" panose="020F0502020204030204" pitchFamily="34" charset="0"/>
              </a:rPr>
              <a:t>SPS CP </a:t>
            </a:r>
            <a:r>
              <a:rPr lang="ms-MY" sz="1800" dirty="0" smtClean="0">
                <a:latin typeface="Calibri" panose="020F0502020204030204" pitchFamily="34" charset="0"/>
              </a:rPr>
              <a:t>is </a:t>
            </a:r>
            <a:r>
              <a:rPr lang="ms-MY" sz="1800" dirty="0">
                <a:latin typeface="Calibri" panose="020F0502020204030204" pitchFamily="34" charset="0"/>
              </a:rPr>
              <a:t>it prepares graduates to have a forte in the world of unlimited </a:t>
            </a:r>
            <a:r>
              <a:rPr lang="ms-MY" sz="1800" dirty="0" smtClean="0">
                <a:latin typeface="Calibri" panose="020F0502020204030204" pitchFamily="34" charset="0"/>
              </a:rPr>
              <a:t>boundaries of Corporate Finance Services and Audit.  </a:t>
            </a:r>
            <a:r>
              <a:rPr lang="ms-MY" sz="1800" dirty="0">
                <a:latin typeface="Calibri" panose="020F0502020204030204" pitchFamily="34" charset="0"/>
              </a:rPr>
              <a:t>Governments </a:t>
            </a:r>
            <a:r>
              <a:rPr lang="ms-MY" sz="1800" dirty="0" smtClean="0">
                <a:latin typeface="Calibri" panose="020F0502020204030204" pitchFamily="34" charset="0"/>
              </a:rPr>
              <a:t>through it’s higher education unit and universities </a:t>
            </a:r>
            <a:r>
              <a:rPr lang="ms-MY" sz="1800" dirty="0">
                <a:latin typeface="Calibri" panose="020F0502020204030204" pitchFamily="34" charset="0"/>
              </a:rPr>
              <a:t>have been spending enormous amount of resources </a:t>
            </a:r>
            <a:r>
              <a:rPr lang="ms-MY" sz="1800" dirty="0" smtClean="0">
                <a:latin typeface="Calibri" panose="020F0502020204030204" pitchFamily="34" charset="0"/>
              </a:rPr>
              <a:t>and time in providing and preparing the new generation mostly bumiputera to </a:t>
            </a:r>
            <a:r>
              <a:rPr lang="ms-MY" sz="1800" dirty="0">
                <a:latin typeface="Calibri" panose="020F0502020204030204" pitchFamily="34" charset="0"/>
              </a:rPr>
              <a:t>be </a:t>
            </a:r>
            <a:r>
              <a:rPr lang="ms-MY" sz="1800" dirty="0" smtClean="0">
                <a:latin typeface="Calibri" panose="020F0502020204030204" pitchFamily="34" charset="0"/>
              </a:rPr>
              <a:t>the next top notch professional consultant which their services could be exported and recognized worldwide. </a:t>
            </a:r>
          </a:p>
          <a:p>
            <a:pPr algn="just"/>
            <a:endParaRPr lang="ms-MY" sz="1800" dirty="0">
              <a:latin typeface="Calibri" panose="020F0502020204030204" pitchFamily="34" charset="0"/>
            </a:endParaRPr>
          </a:p>
          <a:p>
            <a:pPr algn="just"/>
            <a:r>
              <a:rPr lang="ms-MY" sz="1800" dirty="0" smtClean="0">
                <a:latin typeface="Calibri" panose="020F0502020204030204" pitchFamily="34" charset="0"/>
              </a:rPr>
              <a:t>Service sector are one of the strategic areas which would generate tons of billion new revenue stream to the country. </a:t>
            </a:r>
            <a:r>
              <a:rPr lang="ms-MY" sz="1800" b="1" dirty="0" smtClean="0">
                <a:solidFill>
                  <a:srgbClr val="FF0000"/>
                </a:solidFill>
                <a:latin typeface="Calibri" panose="020F0502020204030204" pitchFamily="34" charset="0"/>
              </a:rPr>
              <a:t>SPS CP</a:t>
            </a:r>
            <a:r>
              <a:rPr lang="ms-MY" sz="1800" dirty="0" smtClean="0">
                <a:latin typeface="Calibri" panose="020F0502020204030204" pitchFamily="34" charset="0"/>
              </a:rPr>
              <a:t> prepare the new generation to take this challege in mastering themself the art of finance and accountancy in real business  scenarios by  prepares them in all aspect of:</a:t>
            </a:r>
          </a:p>
          <a:p>
            <a:pPr algn="just"/>
            <a:endParaRPr lang="en-US" sz="1000" dirty="0">
              <a:latin typeface="Calibri" panose="020F0502020204030204" pitchFamily="34" charset="0"/>
            </a:endParaRPr>
          </a:p>
          <a:p>
            <a:pPr marL="285750" lvl="0" indent="-285750" algn="just" eaLnBrk="0" hangingPunct="0">
              <a:buFont typeface="Arial" panose="020B0604020202020204" pitchFamily="34" charset="0"/>
              <a:buChar char="•"/>
            </a:pPr>
            <a:r>
              <a:rPr lang="en-MY" sz="1800" b="1" dirty="0" smtClean="0">
                <a:solidFill>
                  <a:schemeClr val="tx1"/>
                </a:solidFill>
                <a:latin typeface="Century Gothic" panose="020B0502020202020204" pitchFamily="34" charset="0"/>
              </a:rPr>
              <a:t>Accountancy Software via </a:t>
            </a:r>
            <a:r>
              <a:rPr lang="en-MY" sz="1800" b="1" dirty="0" smtClean="0">
                <a:solidFill>
                  <a:srgbClr val="FF0000"/>
                </a:solidFill>
                <a:latin typeface="Century Gothic" panose="020B0502020202020204" pitchFamily="34" charset="0"/>
              </a:rPr>
              <a:t>SALIHIN Premier Solutions (SPS)</a:t>
            </a:r>
          </a:p>
          <a:p>
            <a:pPr marL="285750" lvl="0" indent="-285750" algn="just" eaLnBrk="0" hangingPunct="0">
              <a:buFont typeface="Arial" panose="020B0604020202020204" pitchFamily="34" charset="0"/>
              <a:buChar char="•"/>
            </a:pPr>
            <a:r>
              <a:rPr lang="en-MY" sz="1800" b="1" dirty="0" smtClean="0">
                <a:solidFill>
                  <a:srgbClr val="FF0000"/>
                </a:solidFill>
                <a:latin typeface="Century Gothic" panose="020B0502020202020204" pitchFamily="34" charset="0"/>
              </a:rPr>
              <a:t>GST &amp;</a:t>
            </a:r>
            <a:r>
              <a:rPr lang="en-MY" sz="1800" b="1" dirty="0" smtClean="0">
                <a:solidFill>
                  <a:schemeClr val="tx1"/>
                </a:solidFill>
                <a:latin typeface="Century Gothic" panose="020B0502020202020204" pitchFamily="34" charset="0"/>
              </a:rPr>
              <a:t> Taxation</a:t>
            </a:r>
          </a:p>
          <a:p>
            <a:pPr marL="285750" lvl="0" indent="-285750" algn="just" eaLnBrk="0" hangingPunct="0">
              <a:buFont typeface="Arial" panose="020B0604020202020204" pitchFamily="34" charset="0"/>
              <a:buChar char="•"/>
            </a:pPr>
            <a:r>
              <a:rPr lang="en-MY" sz="1800" b="1" dirty="0" smtClean="0">
                <a:solidFill>
                  <a:schemeClr val="tx1"/>
                </a:solidFill>
                <a:latin typeface="Century Gothic" panose="020B0502020202020204" pitchFamily="34" charset="0"/>
              </a:rPr>
              <a:t>Islamic</a:t>
            </a:r>
            <a:r>
              <a:rPr lang="en-MY" sz="1800" b="1" dirty="0" smtClean="0">
                <a:solidFill>
                  <a:srgbClr val="FF0000"/>
                </a:solidFill>
                <a:latin typeface="Century Gothic" panose="020B0502020202020204" pitchFamily="34" charset="0"/>
              </a:rPr>
              <a:t> </a:t>
            </a:r>
            <a:r>
              <a:rPr lang="en-MY" sz="1800" b="1" dirty="0">
                <a:solidFill>
                  <a:schemeClr val="tx1"/>
                </a:solidFill>
                <a:latin typeface="Century Gothic" panose="020B0502020202020204" pitchFamily="34" charset="0"/>
              </a:rPr>
              <a:t>Accounting</a:t>
            </a:r>
            <a:r>
              <a:rPr lang="en-MY" sz="1800" b="1" dirty="0">
                <a:solidFill>
                  <a:srgbClr val="FF0000"/>
                </a:solidFill>
                <a:latin typeface="Century Gothic" panose="020B0502020202020204" pitchFamily="34" charset="0"/>
              </a:rPr>
              <a:t> &amp; Auditing</a:t>
            </a:r>
          </a:p>
          <a:p>
            <a:pPr marL="285750" lvl="0" indent="-285750" algn="just" eaLnBrk="0" hangingPunct="0">
              <a:buFont typeface="Arial" panose="020B0604020202020204" pitchFamily="34" charset="0"/>
              <a:buChar char="•"/>
            </a:pPr>
            <a:r>
              <a:rPr lang="en-US" sz="1800" b="1" dirty="0" smtClean="0">
                <a:solidFill>
                  <a:srgbClr val="FF0000"/>
                </a:solidFill>
                <a:latin typeface="Century Gothic" panose="020B0502020202020204" pitchFamily="34" charset="0"/>
              </a:rPr>
              <a:t>Zakat </a:t>
            </a:r>
            <a:r>
              <a:rPr lang="en-US" sz="1800" b="1" dirty="0">
                <a:solidFill>
                  <a:srgbClr val="FF0000"/>
                </a:solidFill>
                <a:latin typeface="Century Gothic" panose="020B0502020202020204" pitchFamily="34" charset="0"/>
              </a:rPr>
              <a:t>&amp; </a:t>
            </a:r>
            <a:r>
              <a:rPr lang="en-US" sz="1800" b="1" dirty="0" err="1" smtClean="0">
                <a:solidFill>
                  <a:schemeClr val="tx1"/>
                </a:solidFill>
                <a:latin typeface="Century Gothic" panose="020B0502020202020204" pitchFamily="34" charset="0"/>
              </a:rPr>
              <a:t>Waqf</a:t>
            </a:r>
            <a:endParaRPr lang="en-US" sz="1800" b="1" dirty="0" smtClean="0">
              <a:solidFill>
                <a:schemeClr val="tx1"/>
              </a:solidFill>
              <a:latin typeface="Century Gothic" panose="020B0502020202020204" pitchFamily="34" charset="0"/>
            </a:endParaRPr>
          </a:p>
          <a:p>
            <a:pPr marL="285750" lvl="0" indent="-285750" algn="just" eaLnBrk="0" hangingPunct="0">
              <a:buFont typeface="Arial" panose="020B0604020202020204" pitchFamily="34" charset="0"/>
              <a:buChar char="•"/>
            </a:pPr>
            <a:r>
              <a:rPr lang="en-US" sz="1800" b="1" dirty="0" smtClean="0">
                <a:solidFill>
                  <a:srgbClr val="FF0000"/>
                </a:solidFill>
                <a:latin typeface="Century Gothic" panose="020B0502020202020204" pitchFamily="34" charset="0"/>
              </a:rPr>
              <a:t>Others </a:t>
            </a:r>
            <a:r>
              <a:rPr lang="en-US" sz="1800" b="1" dirty="0">
                <a:solidFill>
                  <a:schemeClr val="tx1"/>
                </a:solidFill>
                <a:latin typeface="Century Gothic" panose="020B0502020202020204" pitchFamily="34" charset="0"/>
              </a:rPr>
              <a:t>C</a:t>
            </a:r>
            <a:r>
              <a:rPr lang="en-US" sz="1800" b="1" dirty="0" smtClean="0">
                <a:solidFill>
                  <a:schemeClr val="tx1"/>
                </a:solidFill>
                <a:latin typeface="Century Gothic" panose="020B0502020202020204" pitchFamily="34" charset="0"/>
              </a:rPr>
              <a:t>orporate Services </a:t>
            </a:r>
            <a:r>
              <a:rPr lang="en-US" sz="1800" b="1" dirty="0" smtClean="0">
                <a:solidFill>
                  <a:srgbClr val="FF0000"/>
                </a:solidFill>
                <a:latin typeface="Century Gothic" panose="020B0502020202020204" pitchFamily="34" charset="0"/>
              </a:rPr>
              <a:t>areas </a:t>
            </a:r>
            <a:endParaRPr lang="en-MY" sz="18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661537419"/>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BUSINESS POTENTIAL</a:t>
            </a:r>
            <a:endParaRPr lang="en-US" sz="2800" b="0" i="0" u="none" strike="noStrike" cap="none" baseline="0" dirty="0">
              <a:solidFill>
                <a:schemeClr val="lt1"/>
              </a:solidFill>
              <a:latin typeface="Calibri"/>
              <a:ea typeface="Calibri"/>
              <a:cs typeface="Calibri"/>
              <a:sym typeface="Calibri"/>
            </a:endParaRPr>
          </a:p>
          <a:p>
            <a:pPr marL="0" marR="0" lvl="0" indent="520700" algn="l" rtl="0">
              <a:spcBef>
                <a:spcPts val="0"/>
              </a:spcBef>
              <a:buSzPct val="25000"/>
              <a:buNone/>
            </a:pPr>
            <a:r>
              <a:rPr lang="en-US" sz="1800" b="0" i="0" u="none" strike="noStrike" cap="none" baseline="0" dirty="0" smtClean="0">
                <a:solidFill>
                  <a:schemeClr val="lt1"/>
                </a:solidFill>
                <a:latin typeface="Calibri"/>
                <a:ea typeface="Calibri"/>
                <a:cs typeface="Calibri"/>
                <a:sym typeface="Calibri"/>
              </a:rPr>
              <a:t>MARKETABILITY</a:t>
            </a:r>
            <a:endParaRPr lang="en-US" sz="1800" b="0" i="0" u="none" strike="noStrike" cap="none" baseline="0" dirty="0">
              <a:solidFill>
                <a:schemeClr val="lt1"/>
              </a:solidFill>
              <a:latin typeface="Calibri"/>
              <a:ea typeface="Calibri"/>
              <a:cs typeface="Calibri"/>
              <a:sym typeface="Calibri"/>
            </a:endParaRPr>
          </a:p>
        </p:txBody>
      </p:sp>
      <p:sp>
        <p:nvSpPr>
          <p:cNvPr id="286" name="Shape 286"/>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25</a:t>
            </a:fld>
            <a:endParaRPr lang="en-US" sz="1200" b="0" i="0" u="none" strike="noStrike" cap="none" baseline="0">
              <a:solidFill>
                <a:srgbClr val="888888"/>
              </a:solidFill>
              <a:latin typeface="Calibri"/>
              <a:ea typeface="Calibri"/>
              <a:cs typeface="Calibri"/>
              <a:sym typeface="Calibri"/>
            </a:endParaRPr>
          </a:p>
        </p:txBody>
      </p:sp>
      <p:sp>
        <p:nvSpPr>
          <p:cNvPr id="287" name="Shape 28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288" name="Shape 288"/>
          <p:cNvSpPr txBox="1"/>
          <p:nvPr/>
        </p:nvSpPr>
        <p:spPr>
          <a:xfrm>
            <a:off x="0" y="1614344"/>
            <a:ext cx="8763000" cy="4663992"/>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endParaRPr lang="ms-MY" sz="1800" dirty="0" smtClean="0">
              <a:latin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3776971392"/>
              </p:ext>
            </p:extLst>
          </p:nvPr>
        </p:nvGraphicFramePr>
        <p:xfrm>
          <a:off x="3080792" y="1628800"/>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hape 288"/>
          <p:cNvSpPr txBox="1"/>
          <p:nvPr/>
        </p:nvSpPr>
        <p:spPr>
          <a:xfrm>
            <a:off x="272481" y="1601920"/>
            <a:ext cx="3168352" cy="4491376"/>
          </a:xfrm>
          <a:prstGeom prst="rect">
            <a:avLst/>
          </a:prstGeom>
          <a:noFill/>
          <a:ln>
            <a:noFill/>
          </a:ln>
        </p:spPr>
        <p:txBody>
          <a:bodyPr lIns="91425" tIns="45700" rIns="91425" bIns="45700" anchor="t" anchorCtr="0">
            <a:noAutofit/>
          </a:bodyPr>
          <a:lstStyle/>
          <a:p>
            <a:pPr algn="just"/>
            <a:r>
              <a:rPr lang="ms-MY" sz="1600" dirty="0" smtClean="0">
                <a:latin typeface="Calibri" panose="020F0502020204030204" pitchFamily="34" charset="0"/>
              </a:rPr>
              <a:t>For </a:t>
            </a:r>
            <a:r>
              <a:rPr lang="ms-MY" sz="1600" dirty="0">
                <a:latin typeface="Calibri" panose="020F0502020204030204" pitchFamily="34" charset="0"/>
              </a:rPr>
              <a:t>a more interesting path, graduates of </a:t>
            </a:r>
            <a:r>
              <a:rPr lang="ms-MY" sz="1600" b="1" dirty="0" smtClean="0">
                <a:solidFill>
                  <a:srgbClr val="FF0000"/>
                </a:solidFill>
                <a:latin typeface="Calibri" panose="020F0502020204030204" pitchFamily="34" charset="0"/>
              </a:rPr>
              <a:t>SPS CP </a:t>
            </a:r>
            <a:r>
              <a:rPr lang="ms-MY" sz="1600" b="1" dirty="0">
                <a:solidFill>
                  <a:srgbClr val="FF0000"/>
                </a:solidFill>
                <a:latin typeface="Calibri" panose="020F0502020204030204" pitchFamily="34" charset="0"/>
              </a:rPr>
              <a:t>Program</a:t>
            </a:r>
            <a:r>
              <a:rPr lang="ms-MY" sz="1600" dirty="0">
                <a:latin typeface="Calibri" panose="020F0502020204030204" pitchFamily="34" charset="0"/>
              </a:rPr>
              <a:t> are fully equipped with complete knowledge and skills  to embark on entrepreneural journey.  </a:t>
            </a:r>
            <a:r>
              <a:rPr lang="ms-MY" sz="1600" b="1" dirty="0" smtClean="0">
                <a:solidFill>
                  <a:srgbClr val="FF0000"/>
                </a:solidFill>
                <a:latin typeface="Calibri" panose="020F0502020204030204" pitchFamily="34" charset="0"/>
              </a:rPr>
              <a:t>SALIHIN</a:t>
            </a:r>
            <a:r>
              <a:rPr lang="ms-MY" sz="1600" dirty="0" smtClean="0">
                <a:latin typeface="Calibri" panose="020F0502020204030204" pitchFamily="34" charset="0"/>
              </a:rPr>
              <a:t>, </a:t>
            </a:r>
            <a:r>
              <a:rPr lang="ms-MY" sz="1600" dirty="0">
                <a:latin typeface="Calibri" panose="020F0502020204030204" pitchFamily="34" charset="0"/>
              </a:rPr>
              <a:t>as </a:t>
            </a:r>
            <a:r>
              <a:rPr lang="ms-MY" sz="1600" dirty="0" smtClean="0">
                <a:latin typeface="Calibri" panose="020F0502020204030204" pitchFamily="34" charset="0"/>
              </a:rPr>
              <a:t>the developer of SPS, </a:t>
            </a:r>
            <a:r>
              <a:rPr lang="ms-MY" sz="1600" dirty="0">
                <a:latin typeface="Calibri" panose="020F0502020204030204" pitchFamily="34" charset="0"/>
              </a:rPr>
              <a:t>does not deal directly with </a:t>
            </a:r>
            <a:r>
              <a:rPr lang="ms-MY" sz="1600" dirty="0" smtClean="0">
                <a:latin typeface="Calibri" panose="020F0502020204030204" pitchFamily="34" charset="0"/>
              </a:rPr>
              <a:t>end users</a:t>
            </a:r>
            <a:r>
              <a:rPr lang="ms-MY" sz="1600" dirty="0">
                <a:latin typeface="Calibri" panose="020F0502020204030204" pitchFamily="34" charset="0"/>
              </a:rPr>
              <a:t>.  The business are initiated and carried out by appointed dealers. </a:t>
            </a:r>
            <a:endParaRPr lang="ms-MY" sz="1600" dirty="0" smtClean="0">
              <a:latin typeface="Calibri" panose="020F0502020204030204" pitchFamily="34" charset="0"/>
            </a:endParaRPr>
          </a:p>
          <a:p>
            <a:pPr algn="just"/>
            <a:endParaRPr lang="ms-MY" sz="1600" dirty="0">
              <a:latin typeface="Calibri" panose="020F0502020204030204" pitchFamily="34" charset="0"/>
            </a:endParaRPr>
          </a:p>
          <a:p>
            <a:pPr algn="just"/>
            <a:r>
              <a:rPr lang="ms-MY" sz="1600" dirty="0" smtClean="0">
                <a:latin typeface="Calibri" panose="020F0502020204030204" pitchFamily="34" charset="0"/>
              </a:rPr>
              <a:t>Once </a:t>
            </a:r>
            <a:r>
              <a:rPr lang="ms-MY" sz="1600" dirty="0">
                <a:latin typeface="Calibri" panose="020F0502020204030204" pitchFamily="34" charset="0"/>
              </a:rPr>
              <a:t>the graduates completed the training successfully, they can apply for a dealership.  This dealership will allow them to </a:t>
            </a:r>
            <a:r>
              <a:rPr lang="ms-MY" sz="1600" dirty="0" smtClean="0">
                <a:latin typeface="Calibri" panose="020F0502020204030204" pitchFamily="34" charset="0"/>
              </a:rPr>
              <a:t>support various clients in </a:t>
            </a:r>
            <a:r>
              <a:rPr lang="ms-MY" sz="1600" dirty="0">
                <a:latin typeface="Calibri" panose="020F0502020204030204" pitchFamily="34" charset="0"/>
              </a:rPr>
              <a:t>government and private </a:t>
            </a:r>
            <a:r>
              <a:rPr lang="ms-MY" sz="1600" dirty="0" smtClean="0">
                <a:latin typeface="Calibri" panose="020F0502020204030204" pitchFamily="34" charset="0"/>
              </a:rPr>
              <a:t>, </a:t>
            </a:r>
            <a:r>
              <a:rPr lang="ms-MY" sz="1600" dirty="0">
                <a:latin typeface="Calibri" panose="020F0502020204030204" pitchFamily="34" charset="0"/>
              </a:rPr>
              <a:t>or nurture a thriving business by dealing directly with other end-users.</a:t>
            </a:r>
            <a:endParaRPr lang="en-US" sz="1600" dirty="0">
              <a:latin typeface="Calibri" panose="020F0502020204030204" pitchFamily="34" charset="0"/>
            </a:endParaRPr>
          </a:p>
        </p:txBody>
      </p:sp>
    </p:spTree>
    <p:extLst>
      <p:ext uri="{BB962C8B-B14F-4D97-AF65-F5344CB8AC3E}">
        <p14:creationId xmlns:p14="http://schemas.microsoft.com/office/powerpoint/2010/main" val="2923078524"/>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401464"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dirty="0" smtClean="0">
                <a:solidFill>
                  <a:schemeClr val="lt1"/>
                </a:solidFill>
                <a:latin typeface="Calibri"/>
                <a:ea typeface="Calibri"/>
                <a:cs typeface="Calibri"/>
                <a:sym typeface="Calibri"/>
              </a:rPr>
              <a:t>TARGET MARKET/AUDIENCE</a:t>
            </a:r>
            <a:endParaRPr lang="en-US" sz="2800" b="0" i="0" u="none" strike="noStrike" cap="none" baseline="0" dirty="0">
              <a:solidFill>
                <a:schemeClr val="lt1"/>
              </a:solidFill>
              <a:latin typeface="Calibri"/>
              <a:ea typeface="Calibri"/>
              <a:cs typeface="Calibri"/>
              <a:sym typeface="Calibri"/>
            </a:endParaRPr>
          </a:p>
        </p:txBody>
      </p:sp>
      <p:sp>
        <p:nvSpPr>
          <p:cNvPr id="286" name="Shape 286"/>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26</a:t>
            </a:fld>
            <a:endParaRPr lang="en-US" sz="1200" b="0" i="0" u="none" strike="noStrike" cap="none" baseline="0">
              <a:solidFill>
                <a:srgbClr val="888888"/>
              </a:solidFill>
              <a:latin typeface="Calibri"/>
              <a:ea typeface="Calibri"/>
              <a:cs typeface="Calibri"/>
              <a:sym typeface="Calibri"/>
            </a:endParaRPr>
          </a:p>
        </p:txBody>
      </p:sp>
      <p:sp>
        <p:nvSpPr>
          <p:cNvPr id="287" name="Shape 28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994" y="4653136"/>
            <a:ext cx="1723462" cy="1178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969224" y="3286910"/>
            <a:ext cx="2304255" cy="738664"/>
          </a:xfrm>
          <a:prstGeom prst="rect">
            <a:avLst/>
          </a:prstGeom>
        </p:spPr>
        <p:txBody>
          <a:bodyPr wrap="square">
            <a:spAutoFit/>
          </a:bodyPr>
          <a:lstStyle/>
          <a:p>
            <a:pPr marL="171450" lvl="0" indent="-171450">
              <a:buClr>
                <a:schemeClr val="dk1"/>
              </a:buClr>
              <a:buSzPct val="100000"/>
              <a:buFont typeface="Arial"/>
              <a:buChar char="•"/>
            </a:pPr>
            <a:r>
              <a:rPr lang="en-US" b="1" dirty="0">
                <a:latin typeface="Calibri" panose="020F0502020204030204" pitchFamily="34" charset="0"/>
              </a:rPr>
              <a:t>Certified SPS Engineer</a:t>
            </a:r>
          </a:p>
          <a:p>
            <a:pPr marL="171450" lvl="0" indent="-171450">
              <a:buClr>
                <a:schemeClr val="dk1"/>
              </a:buClr>
              <a:buSzPct val="100000"/>
              <a:buFont typeface="Arial"/>
              <a:buChar char="•"/>
            </a:pPr>
            <a:r>
              <a:rPr lang="en-US" b="1" dirty="0">
                <a:latin typeface="Calibri" panose="020F0502020204030204" pitchFamily="34" charset="0"/>
              </a:rPr>
              <a:t>Certified SPS Consultant</a:t>
            </a:r>
          </a:p>
          <a:p>
            <a:pPr marL="171450" lvl="0" indent="-171450">
              <a:buClr>
                <a:schemeClr val="dk1"/>
              </a:buClr>
              <a:buSzPct val="100000"/>
              <a:buFont typeface="Arial"/>
              <a:buChar char="•"/>
            </a:pPr>
            <a:r>
              <a:rPr lang="en-US" b="1" dirty="0">
                <a:latin typeface="Calibri" panose="020F0502020204030204" pitchFamily="34" charset="0"/>
              </a:rPr>
              <a:t>Certified SPS Trainer</a:t>
            </a:r>
          </a:p>
        </p:txBody>
      </p:sp>
      <p:sp>
        <p:nvSpPr>
          <p:cNvPr id="9" name="Rectangle 8"/>
          <p:cNvSpPr/>
          <p:nvPr/>
        </p:nvSpPr>
        <p:spPr>
          <a:xfrm>
            <a:off x="2845973" y="3179189"/>
            <a:ext cx="2160240" cy="1384995"/>
          </a:xfrm>
          <a:prstGeom prst="rect">
            <a:avLst/>
          </a:prstGeom>
        </p:spPr>
        <p:txBody>
          <a:bodyPr wrap="square">
            <a:spAutoFit/>
          </a:bodyPr>
          <a:lstStyle/>
          <a:p>
            <a:pPr marL="171450" lvl="0" indent="-171450">
              <a:buClr>
                <a:schemeClr val="dk1"/>
              </a:buClr>
              <a:buSzPct val="100000"/>
              <a:buFont typeface="Arial"/>
              <a:buChar char="•"/>
            </a:pPr>
            <a:r>
              <a:rPr lang="en-US" b="1" dirty="0" smtClean="0">
                <a:latin typeface="Calibri" panose="020F0502020204030204" pitchFamily="34" charset="0"/>
              </a:rPr>
              <a:t>Transfer of Knowledge</a:t>
            </a:r>
          </a:p>
          <a:p>
            <a:pPr marL="171450" lvl="0" indent="-171450">
              <a:buClr>
                <a:schemeClr val="dk1"/>
              </a:buClr>
              <a:buSzPct val="100000"/>
              <a:buFont typeface="Arial"/>
              <a:buChar char="•"/>
            </a:pPr>
            <a:r>
              <a:rPr lang="en-US" b="1" dirty="0" smtClean="0">
                <a:latin typeface="Calibri" panose="020F0502020204030204" pitchFamily="34" charset="0"/>
              </a:rPr>
              <a:t>Transfer of Technology</a:t>
            </a:r>
          </a:p>
          <a:p>
            <a:pPr marL="171450" lvl="0" indent="-171450">
              <a:buClr>
                <a:schemeClr val="dk1"/>
              </a:buClr>
              <a:buSzPct val="100000"/>
              <a:buFont typeface="Arial"/>
              <a:buChar char="•"/>
            </a:pPr>
            <a:r>
              <a:rPr lang="en-US" b="1" dirty="0" smtClean="0">
                <a:latin typeface="Calibri" panose="020F0502020204030204" pitchFamily="34" charset="0"/>
              </a:rPr>
              <a:t>Train the Trainer</a:t>
            </a:r>
          </a:p>
          <a:p>
            <a:pPr marL="171450" lvl="0" indent="-171450">
              <a:buClr>
                <a:schemeClr val="dk1"/>
              </a:buClr>
              <a:buSzPct val="100000"/>
              <a:buFont typeface="Arial"/>
              <a:buChar char="•"/>
            </a:pPr>
            <a:r>
              <a:rPr lang="en-US" b="1" dirty="0" smtClean="0">
                <a:latin typeface="Calibri" panose="020F0502020204030204" pitchFamily="34" charset="0"/>
              </a:rPr>
              <a:t>Soft Skills</a:t>
            </a:r>
          </a:p>
          <a:p>
            <a:pPr marL="171450" lvl="0" indent="-171450">
              <a:buClr>
                <a:schemeClr val="dk1"/>
              </a:buClr>
              <a:buSzPct val="100000"/>
              <a:buFont typeface="Arial"/>
              <a:buChar char="•"/>
            </a:pPr>
            <a:r>
              <a:rPr lang="en-US" b="1" dirty="0" smtClean="0">
                <a:latin typeface="Calibri" panose="020F0502020204030204" pitchFamily="34" charset="0"/>
              </a:rPr>
              <a:t>Certification</a:t>
            </a:r>
          </a:p>
          <a:p>
            <a:pPr marL="171450" lvl="0" indent="-171450">
              <a:buClr>
                <a:schemeClr val="dk1"/>
              </a:buClr>
              <a:buSzPct val="100000"/>
              <a:buFont typeface="Arial"/>
              <a:buChar char="•"/>
            </a:pPr>
            <a:endParaRPr lang="en-US" dirty="0"/>
          </a:p>
        </p:txBody>
      </p:sp>
      <p:sp>
        <p:nvSpPr>
          <p:cNvPr id="10" name="Rectangle 9"/>
          <p:cNvSpPr/>
          <p:nvPr/>
        </p:nvSpPr>
        <p:spPr>
          <a:xfrm>
            <a:off x="5204977" y="2977788"/>
            <a:ext cx="1753497" cy="523220"/>
          </a:xfrm>
          <a:prstGeom prst="rect">
            <a:avLst/>
          </a:prstGeom>
        </p:spPr>
        <p:txBody>
          <a:bodyPr wrap="square">
            <a:spAutoFit/>
          </a:bodyPr>
          <a:lstStyle/>
          <a:p>
            <a:pPr marL="171450" lvl="0" indent="-171450">
              <a:buClr>
                <a:schemeClr val="dk1"/>
              </a:buClr>
              <a:buSzPct val="100000"/>
              <a:buFont typeface="Arial"/>
              <a:buChar char="•"/>
            </a:pPr>
            <a:r>
              <a:rPr lang="en-US" dirty="0" smtClean="0">
                <a:latin typeface="Calibri" panose="020F0502020204030204" pitchFamily="34" charset="0"/>
              </a:rPr>
              <a:t>UITM Lecturers</a:t>
            </a:r>
          </a:p>
          <a:p>
            <a:pPr marL="171450" lvl="0" indent="-171450">
              <a:buClr>
                <a:schemeClr val="dk1"/>
              </a:buClr>
              <a:buSzPct val="100000"/>
              <a:buFont typeface="Arial"/>
              <a:buChar char="•"/>
            </a:pPr>
            <a:endParaRPr lang="en-US" dirty="0"/>
          </a:p>
        </p:txBody>
      </p:sp>
      <p:sp>
        <p:nvSpPr>
          <p:cNvPr id="11" name="Rectangle 10"/>
          <p:cNvSpPr/>
          <p:nvPr/>
        </p:nvSpPr>
        <p:spPr>
          <a:xfrm>
            <a:off x="5025008" y="5914952"/>
            <a:ext cx="2177487" cy="307777"/>
          </a:xfrm>
          <a:prstGeom prst="rect">
            <a:avLst/>
          </a:prstGeom>
        </p:spPr>
        <p:txBody>
          <a:bodyPr wrap="square">
            <a:spAutoFit/>
          </a:bodyPr>
          <a:lstStyle/>
          <a:p>
            <a:pPr marL="171450" lvl="0" indent="-171450">
              <a:buClr>
                <a:schemeClr val="dk1"/>
              </a:buClr>
              <a:buSzPct val="100000"/>
              <a:buFont typeface="Arial"/>
              <a:buChar char="•"/>
            </a:pPr>
            <a:r>
              <a:rPr lang="en-US" dirty="0" smtClean="0">
                <a:latin typeface="Calibri" panose="020F0502020204030204" pitchFamily="34" charset="0"/>
              </a:rPr>
              <a:t>UITM Students / Public</a:t>
            </a:r>
          </a:p>
        </p:txBody>
      </p:sp>
      <p:sp>
        <p:nvSpPr>
          <p:cNvPr id="4" name="Bent Arrow 3"/>
          <p:cNvSpPr/>
          <p:nvPr/>
        </p:nvSpPr>
        <p:spPr>
          <a:xfrm>
            <a:off x="3796950" y="1863687"/>
            <a:ext cx="1233469" cy="1098285"/>
          </a:xfrm>
          <a:prstGeom prst="ben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MY">
              <a:solidFill>
                <a:schemeClr val="tx1"/>
              </a:solidFill>
            </a:endParaRPr>
          </a:p>
        </p:txBody>
      </p:sp>
      <p:sp>
        <p:nvSpPr>
          <p:cNvPr id="18" name="Bent Arrow 17"/>
          <p:cNvSpPr/>
          <p:nvPr/>
        </p:nvSpPr>
        <p:spPr>
          <a:xfrm rot="16200000" flipV="1">
            <a:off x="7334730" y="4621389"/>
            <a:ext cx="1213206" cy="936101"/>
          </a:xfrm>
          <a:prstGeom prst="ben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MY">
              <a:solidFill>
                <a:schemeClr val="tx1"/>
              </a:solidFill>
            </a:endParaRPr>
          </a:p>
        </p:txBody>
      </p:sp>
      <p:sp>
        <p:nvSpPr>
          <p:cNvPr id="19" name="Bent Arrow 18"/>
          <p:cNvSpPr/>
          <p:nvPr/>
        </p:nvSpPr>
        <p:spPr>
          <a:xfrm flipV="1">
            <a:off x="3800872" y="4482838"/>
            <a:ext cx="1233469" cy="1213205"/>
          </a:xfrm>
          <a:prstGeom prst="ben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MY"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Bent Arrow 19"/>
          <p:cNvSpPr/>
          <p:nvPr/>
        </p:nvSpPr>
        <p:spPr>
          <a:xfrm rot="5400000">
            <a:off x="7316669" y="1728343"/>
            <a:ext cx="1114101" cy="1384793"/>
          </a:xfrm>
          <a:prstGeom prst="ben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MY">
              <a:solidFill>
                <a:schemeClr val="tx1"/>
              </a:solidFill>
            </a:endParaRPr>
          </a:p>
        </p:txBody>
      </p:sp>
      <p:sp>
        <p:nvSpPr>
          <p:cNvPr id="6" name="Down Arrow 5"/>
          <p:cNvSpPr/>
          <p:nvPr/>
        </p:nvSpPr>
        <p:spPr>
          <a:xfrm>
            <a:off x="5721750" y="3370994"/>
            <a:ext cx="527394" cy="1111842"/>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MY"/>
          </a:p>
        </p:txBody>
      </p:sp>
      <p:sp>
        <p:nvSpPr>
          <p:cNvPr id="23" name="Down Arrow 22"/>
          <p:cNvSpPr/>
          <p:nvPr/>
        </p:nvSpPr>
        <p:spPr>
          <a:xfrm rot="16200000">
            <a:off x="2211965" y="3304898"/>
            <a:ext cx="488873" cy="767443"/>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MY"/>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480" y="3370994"/>
            <a:ext cx="1656183" cy="79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4977" y="1863688"/>
            <a:ext cx="1753497" cy="989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786317"/>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4" name="Oval 3"/>
          <p:cNvSpPr/>
          <p:nvPr/>
        </p:nvSpPr>
        <p:spPr>
          <a:xfrm>
            <a:off x="7965504" y="2420888"/>
            <a:ext cx="1524000" cy="1109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85" name="Shape 285"/>
          <p:cNvSpPr/>
          <p:nvPr/>
        </p:nvSpPr>
        <p:spPr>
          <a:xfrm>
            <a:off x="-401464"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dirty="0" smtClean="0">
                <a:solidFill>
                  <a:schemeClr val="lt1"/>
                </a:solidFill>
                <a:latin typeface="Calibri"/>
                <a:ea typeface="Calibri"/>
                <a:cs typeface="Calibri"/>
                <a:sym typeface="Calibri"/>
              </a:rPr>
              <a:t>SPS BUSINESS FRAMEWORK</a:t>
            </a:r>
            <a:endParaRPr lang="en-US" sz="2800" b="0" i="0" u="none" strike="noStrike" cap="none" baseline="0" dirty="0">
              <a:solidFill>
                <a:schemeClr val="lt1"/>
              </a:solidFill>
              <a:latin typeface="Calibri"/>
              <a:ea typeface="Calibri"/>
              <a:cs typeface="Calibri"/>
              <a:sym typeface="Calibri"/>
            </a:endParaRPr>
          </a:p>
        </p:txBody>
      </p:sp>
      <p:sp>
        <p:nvSpPr>
          <p:cNvPr id="286" name="Shape 286"/>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27</a:t>
            </a:fld>
            <a:endParaRPr lang="en-US" sz="1200" b="0" i="0" u="none" strike="noStrike" cap="none" baseline="0">
              <a:solidFill>
                <a:srgbClr val="888888"/>
              </a:solidFill>
              <a:latin typeface="Calibri"/>
              <a:ea typeface="Calibri"/>
              <a:cs typeface="Calibri"/>
              <a:sym typeface="Calibri"/>
            </a:endParaRPr>
          </a:p>
        </p:txBody>
      </p:sp>
      <p:sp>
        <p:nvSpPr>
          <p:cNvPr id="287" name="Shape 28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7" name="Rectangle 2"/>
          <p:cNvSpPr>
            <a:spLocks noChangeArrowheads="1"/>
          </p:cNvSpPr>
          <p:nvPr/>
        </p:nvSpPr>
        <p:spPr bwMode="auto">
          <a:xfrm>
            <a:off x="533400" y="3417912"/>
            <a:ext cx="2362200" cy="76200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nchorCtr="1"/>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sz="1600" b="1" dirty="0" smtClean="0">
                <a:latin typeface="Calibri" panose="020F0502020204030204" pitchFamily="34" charset="0"/>
              </a:rPr>
              <a:t>SPS as Educational Tools</a:t>
            </a:r>
            <a:endParaRPr lang="en-US" altLang="en-US" sz="1600" b="1" dirty="0">
              <a:latin typeface="Calibri" panose="020F0502020204030204" pitchFamily="34" charset="0"/>
            </a:endParaRPr>
          </a:p>
        </p:txBody>
      </p:sp>
      <p:sp>
        <p:nvSpPr>
          <p:cNvPr id="9" name="Rectangle 3"/>
          <p:cNvSpPr>
            <a:spLocks noChangeArrowheads="1"/>
          </p:cNvSpPr>
          <p:nvPr/>
        </p:nvSpPr>
        <p:spPr bwMode="auto">
          <a:xfrm>
            <a:off x="3352800" y="1436712"/>
            <a:ext cx="2438400" cy="4800600"/>
          </a:xfrm>
          <a:prstGeom prst="rect">
            <a:avLst/>
          </a:prstGeom>
          <a:solidFill>
            <a:schemeClr val="accent5">
              <a:lumMod val="75000"/>
            </a:schemeClr>
          </a:solidFill>
          <a:ln w="38100">
            <a:solidFill>
              <a:schemeClr val="bg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endParaRPr lang="en-US" altLang="en-US" sz="1800">
              <a:solidFill>
                <a:schemeClr val="bg1"/>
              </a:solidFill>
            </a:endParaRPr>
          </a:p>
        </p:txBody>
      </p:sp>
      <p:sp>
        <p:nvSpPr>
          <p:cNvPr id="10" name="Rectangle 5"/>
          <p:cNvSpPr>
            <a:spLocks noChangeArrowheads="1"/>
          </p:cNvSpPr>
          <p:nvPr/>
        </p:nvSpPr>
        <p:spPr bwMode="auto">
          <a:xfrm>
            <a:off x="381000" y="1741512"/>
            <a:ext cx="2667000" cy="457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nchorCtr="1"/>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sz="1800" b="1" dirty="0" err="1" smtClean="0">
                <a:solidFill>
                  <a:srgbClr val="FF0000"/>
                </a:solidFill>
                <a:latin typeface="Calibri" panose="020F0502020204030204" pitchFamily="34" charset="0"/>
              </a:rPr>
              <a:t>UiTM</a:t>
            </a:r>
            <a:endParaRPr lang="en-US" altLang="en-US" sz="1800" b="1" dirty="0">
              <a:solidFill>
                <a:srgbClr val="FF0000"/>
              </a:solidFill>
              <a:latin typeface="Calibri" panose="020F0502020204030204" pitchFamily="34" charset="0"/>
            </a:endParaRPr>
          </a:p>
        </p:txBody>
      </p:sp>
      <p:sp>
        <p:nvSpPr>
          <p:cNvPr id="11" name="AutoShape 6"/>
          <p:cNvSpPr>
            <a:spLocks noChangeArrowheads="1"/>
          </p:cNvSpPr>
          <p:nvPr/>
        </p:nvSpPr>
        <p:spPr bwMode="auto">
          <a:xfrm rot="10800000">
            <a:off x="152400" y="2274911"/>
            <a:ext cx="3124200" cy="1219201"/>
          </a:xfrm>
          <a:prstGeom prst="upArrow">
            <a:avLst>
              <a:gd name="adj1" fmla="val 86593"/>
              <a:gd name="adj2" fmla="val 56380"/>
            </a:avLst>
          </a:prstGeom>
          <a:solidFill>
            <a:srgbClr val="FF0000"/>
          </a:solidFill>
          <a:ln w="12700">
            <a:solidFill>
              <a:schemeClr val="tx1"/>
            </a:solidFill>
            <a:miter lim="800000"/>
            <a:headEnd/>
            <a:tailEnd/>
          </a:ln>
        </p:spPr>
        <p:txBody>
          <a:bodyPr rot="10800000"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endParaRPr kumimoji="1" lang="en-US" altLang="en-US" sz="1200" b="1" dirty="0">
              <a:solidFill>
                <a:schemeClr val="bg1"/>
              </a:solidFill>
            </a:endParaRPr>
          </a:p>
          <a:p>
            <a:pPr algn="ctr"/>
            <a:endParaRPr kumimoji="1" lang="en-US" altLang="en-US" sz="1200" b="1" dirty="0">
              <a:solidFill>
                <a:schemeClr val="bg1"/>
              </a:solidFill>
            </a:endParaRPr>
          </a:p>
        </p:txBody>
      </p:sp>
      <p:sp>
        <p:nvSpPr>
          <p:cNvPr id="12" name="Rectangle 7"/>
          <p:cNvSpPr>
            <a:spLocks noChangeArrowheads="1"/>
          </p:cNvSpPr>
          <p:nvPr/>
        </p:nvSpPr>
        <p:spPr bwMode="auto">
          <a:xfrm>
            <a:off x="413792" y="5475312"/>
            <a:ext cx="2667000" cy="3810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nchorCtr="1"/>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sz="1800" b="1" dirty="0" smtClean="0">
                <a:solidFill>
                  <a:srgbClr val="FF0000"/>
                </a:solidFill>
                <a:latin typeface="Calibri" panose="020F0502020204030204" pitchFamily="34" charset="0"/>
              </a:rPr>
              <a:t>SALIHIN</a:t>
            </a:r>
            <a:endParaRPr lang="en-US" altLang="en-US" sz="1800" b="1" dirty="0">
              <a:solidFill>
                <a:srgbClr val="FF0000"/>
              </a:solidFill>
              <a:latin typeface="Calibri" panose="020F0502020204030204" pitchFamily="34" charset="0"/>
            </a:endParaRPr>
          </a:p>
        </p:txBody>
      </p:sp>
      <p:sp>
        <p:nvSpPr>
          <p:cNvPr id="13" name="Rectangle 8"/>
          <p:cNvSpPr>
            <a:spLocks noChangeArrowheads="1"/>
          </p:cNvSpPr>
          <p:nvPr/>
        </p:nvSpPr>
        <p:spPr bwMode="auto">
          <a:xfrm>
            <a:off x="3429000" y="1565300"/>
            <a:ext cx="22860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en-US" altLang="en-US" sz="1600" b="1" dirty="0">
                <a:latin typeface="Calibri" panose="020F0502020204030204" pitchFamily="34" charset="0"/>
              </a:rPr>
              <a:t>STRATEGIC THRUST 1</a:t>
            </a:r>
          </a:p>
          <a:p>
            <a:pPr eaLnBrk="1" hangingPunct="1"/>
            <a:endParaRPr lang="en-US" altLang="en-US" b="1" dirty="0" smtClean="0">
              <a:solidFill>
                <a:schemeClr val="bg1"/>
              </a:solidFill>
              <a:latin typeface="Calibri" panose="020F0502020204030204" pitchFamily="34" charset="0"/>
            </a:endParaRPr>
          </a:p>
          <a:p>
            <a:pPr eaLnBrk="1" hangingPunct="1"/>
            <a:r>
              <a:rPr lang="en-US" altLang="en-US" b="1" dirty="0" smtClean="0">
                <a:solidFill>
                  <a:schemeClr val="bg1"/>
                </a:solidFill>
                <a:latin typeface="Calibri" panose="020F0502020204030204" pitchFamily="34" charset="0"/>
              </a:rPr>
              <a:t>SPS  in Accounting Lab</a:t>
            </a:r>
          </a:p>
          <a:p>
            <a:pPr eaLnBrk="1" hangingPunct="1"/>
            <a:endParaRPr lang="en-US" altLang="en-US" sz="300" b="1" dirty="0" smtClean="0">
              <a:solidFill>
                <a:schemeClr val="bg1"/>
              </a:solidFill>
              <a:latin typeface="Calibri" panose="020F0502020204030204" pitchFamily="34" charset="0"/>
            </a:endParaRPr>
          </a:p>
          <a:p>
            <a:pPr eaLnBrk="1" hangingPunct="1"/>
            <a:r>
              <a:rPr lang="en-US" altLang="en-US" b="1" dirty="0" smtClean="0">
                <a:solidFill>
                  <a:schemeClr val="bg1"/>
                </a:solidFill>
                <a:latin typeface="Calibri" panose="020F0502020204030204" pitchFamily="34" charset="0"/>
              </a:rPr>
              <a:t>SPS as Student Personal Use</a:t>
            </a:r>
            <a:endParaRPr lang="en-US" altLang="en-US" b="1" dirty="0">
              <a:solidFill>
                <a:schemeClr val="bg1"/>
              </a:solidFill>
              <a:latin typeface="Calibri" panose="020F0502020204030204" pitchFamily="34" charset="0"/>
            </a:endParaRPr>
          </a:p>
        </p:txBody>
      </p:sp>
      <p:sp>
        <p:nvSpPr>
          <p:cNvPr id="14" name="AutoShape 9"/>
          <p:cNvSpPr>
            <a:spLocks noChangeArrowheads="1"/>
          </p:cNvSpPr>
          <p:nvPr/>
        </p:nvSpPr>
        <p:spPr bwMode="auto">
          <a:xfrm>
            <a:off x="152400" y="4103712"/>
            <a:ext cx="3124200" cy="1269504"/>
          </a:xfrm>
          <a:prstGeom prst="upArrow">
            <a:avLst>
              <a:gd name="adj1" fmla="val 85370"/>
              <a:gd name="adj2" fmla="val 54778"/>
            </a:avLst>
          </a:prstGeom>
          <a:solidFill>
            <a:srgbClr val="FF0000"/>
          </a:solidFill>
          <a:ln w="12700">
            <a:solidFill>
              <a:schemeClr val="tx1"/>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endParaRPr kumimoji="1" lang="en-US" altLang="en-US" sz="1200" b="1" dirty="0">
              <a:solidFill>
                <a:schemeClr val="bg1"/>
              </a:solidFill>
            </a:endParaRPr>
          </a:p>
          <a:p>
            <a:pPr algn="ctr" eaLnBrk="1" hangingPunct="1"/>
            <a:endParaRPr kumimoji="1" lang="en-US" altLang="en-US" sz="1200" b="1" dirty="0">
              <a:solidFill>
                <a:schemeClr val="bg1"/>
              </a:solidFill>
            </a:endParaRPr>
          </a:p>
          <a:p>
            <a:pPr algn="ctr" eaLnBrk="1" hangingPunct="1"/>
            <a:endParaRPr lang="en-US" altLang="en-US" sz="1200" dirty="0"/>
          </a:p>
        </p:txBody>
      </p:sp>
      <p:sp>
        <p:nvSpPr>
          <p:cNvPr id="16" name="AutoShape 11"/>
          <p:cNvSpPr>
            <a:spLocks noChangeArrowheads="1"/>
          </p:cNvSpPr>
          <p:nvPr/>
        </p:nvSpPr>
        <p:spPr bwMode="auto">
          <a:xfrm>
            <a:off x="5867400" y="1436712"/>
            <a:ext cx="1828800" cy="3163094"/>
          </a:xfrm>
          <a:prstGeom prst="roundRect">
            <a:avLst>
              <a:gd name="adj" fmla="val 6852"/>
            </a:avLst>
          </a:prstGeom>
          <a:solidFill>
            <a:srgbClr val="FF0000"/>
          </a:solidFill>
          <a:ln w="28575">
            <a:solidFill>
              <a:schemeClr val="tx1"/>
            </a:solidFill>
            <a:round/>
            <a:headEnd/>
            <a:tailEnd/>
          </a:ln>
          <a:effectLst>
            <a:outerShdw dist="71842" dir="2700000" algn="ctr" rotWithShape="0">
              <a:schemeClr val="bg2"/>
            </a:outerShdw>
          </a:effectLst>
        </p:spPr>
        <p:txBody>
          <a:bodyPr/>
          <a:lstStyle/>
          <a:p>
            <a:pPr algn="ctr" eaLnBrk="0" hangingPunct="0">
              <a:defRPr/>
            </a:pPr>
            <a:r>
              <a:rPr lang="en-US" sz="1600" b="1" dirty="0" smtClean="0">
                <a:solidFill>
                  <a:schemeClr val="bg1"/>
                </a:solidFill>
                <a:latin typeface="Calibri" panose="020F0502020204030204" pitchFamily="34" charset="0"/>
              </a:rPr>
              <a:t>Train the Trainer </a:t>
            </a:r>
            <a:r>
              <a:rPr lang="en-US" sz="1600" b="1" dirty="0" err="1" smtClean="0">
                <a:solidFill>
                  <a:schemeClr val="bg1"/>
                </a:solidFill>
                <a:latin typeface="Calibri" panose="020F0502020204030204" pitchFamily="34" charset="0"/>
              </a:rPr>
              <a:t>Programme</a:t>
            </a:r>
            <a:endParaRPr lang="en-US" sz="1600" b="1" dirty="0" smtClean="0">
              <a:solidFill>
                <a:schemeClr val="bg1"/>
              </a:solidFill>
              <a:latin typeface="Calibri" panose="020F0502020204030204" pitchFamily="34" charset="0"/>
            </a:endParaRPr>
          </a:p>
          <a:p>
            <a:pPr algn="ctr" eaLnBrk="0" hangingPunct="0">
              <a:defRPr/>
            </a:pPr>
            <a:endParaRPr lang="en-US" b="1" dirty="0" smtClean="0">
              <a:solidFill>
                <a:schemeClr val="bg1"/>
              </a:solidFill>
              <a:latin typeface="Calibri" panose="020F0502020204030204" pitchFamily="34" charset="0"/>
            </a:endParaRPr>
          </a:p>
          <a:p>
            <a:pPr algn="ctr" eaLnBrk="0" hangingPunct="0">
              <a:defRPr/>
            </a:pPr>
            <a:r>
              <a:rPr lang="en-US" sz="1600" b="1" dirty="0" smtClean="0">
                <a:solidFill>
                  <a:schemeClr val="bg1"/>
                </a:solidFill>
                <a:latin typeface="Calibri" panose="020F0502020204030204" pitchFamily="34" charset="0"/>
              </a:rPr>
              <a:t>Transfer of Knowledge </a:t>
            </a:r>
            <a:r>
              <a:rPr lang="en-US" sz="1600" b="1" dirty="0" err="1" smtClean="0">
                <a:solidFill>
                  <a:schemeClr val="bg1"/>
                </a:solidFill>
                <a:latin typeface="Calibri" panose="020F0502020204030204" pitchFamily="34" charset="0"/>
              </a:rPr>
              <a:t>Programme</a:t>
            </a:r>
            <a:endParaRPr lang="en-US" sz="1600" b="1" dirty="0">
              <a:solidFill>
                <a:schemeClr val="bg1"/>
              </a:solidFill>
              <a:latin typeface="Calibri" panose="020F0502020204030204" pitchFamily="34" charset="0"/>
            </a:endParaRPr>
          </a:p>
        </p:txBody>
      </p:sp>
      <p:sp>
        <p:nvSpPr>
          <p:cNvPr id="17" name="AutoShape 12"/>
          <p:cNvSpPr>
            <a:spLocks noChangeArrowheads="1"/>
          </p:cNvSpPr>
          <p:nvPr/>
        </p:nvSpPr>
        <p:spPr bwMode="auto">
          <a:xfrm>
            <a:off x="5958840" y="3829002"/>
            <a:ext cx="1645920" cy="319504"/>
          </a:xfrm>
          <a:prstGeom prst="roundRect">
            <a:avLst>
              <a:gd name="adj" fmla="val 16667"/>
            </a:avLst>
          </a:prstGeom>
          <a:solidFill>
            <a:srgbClr val="92D050"/>
          </a:solidFill>
          <a:ln w="28575">
            <a:solidFill>
              <a:schemeClr val="tx1"/>
            </a:solidFill>
            <a:round/>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r>
              <a:rPr lang="en-US" altLang="en-US" sz="1200" b="1" dirty="0" smtClean="0">
                <a:solidFill>
                  <a:schemeClr val="bg1"/>
                </a:solidFill>
              </a:rPr>
              <a:t>Student</a:t>
            </a:r>
            <a:endParaRPr lang="en-US" altLang="en-US" sz="1200" b="1" dirty="0">
              <a:solidFill>
                <a:schemeClr val="bg1"/>
              </a:solidFill>
            </a:endParaRPr>
          </a:p>
        </p:txBody>
      </p:sp>
      <p:sp>
        <p:nvSpPr>
          <p:cNvPr id="18" name="AutoShape 13"/>
          <p:cNvSpPr>
            <a:spLocks noChangeArrowheads="1"/>
          </p:cNvSpPr>
          <p:nvPr/>
        </p:nvSpPr>
        <p:spPr bwMode="auto">
          <a:xfrm>
            <a:off x="5958840" y="4206416"/>
            <a:ext cx="1645920" cy="303529"/>
          </a:xfrm>
          <a:prstGeom prst="roundRect">
            <a:avLst>
              <a:gd name="adj" fmla="val 16667"/>
            </a:avLst>
          </a:prstGeom>
          <a:solidFill>
            <a:srgbClr val="92D050"/>
          </a:solidFill>
          <a:ln w="28575">
            <a:solidFill>
              <a:schemeClr val="tx1"/>
            </a:solidFill>
            <a:round/>
            <a:headEnd/>
            <a:tailEnd/>
          </a:ln>
        </p:spPr>
        <p:txBody>
          <a:bodyPr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r>
              <a:rPr lang="en-US" altLang="en-US" sz="1200" b="1" dirty="0" smtClean="0">
                <a:solidFill>
                  <a:schemeClr val="bg1"/>
                </a:solidFill>
              </a:rPr>
              <a:t>Public</a:t>
            </a:r>
            <a:endParaRPr lang="en-US" altLang="en-US" sz="1200" b="1" dirty="0">
              <a:solidFill>
                <a:schemeClr val="bg1"/>
              </a:solidFill>
            </a:endParaRPr>
          </a:p>
        </p:txBody>
      </p:sp>
      <p:sp>
        <p:nvSpPr>
          <p:cNvPr id="19" name="AutoShape 14"/>
          <p:cNvSpPr>
            <a:spLocks noChangeArrowheads="1"/>
          </p:cNvSpPr>
          <p:nvPr/>
        </p:nvSpPr>
        <p:spPr bwMode="auto">
          <a:xfrm>
            <a:off x="5958840" y="3357732"/>
            <a:ext cx="1645920" cy="345464"/>
          </a:xfrm>
          <a:prstGeom prst="roundRect">
            <a:avLst>
              <a:gd name="adj" fmla="val 16667"/>
            </a:avLst>
          </a:prstGeom>
          <a:solidFill>
            <a:srgbClr val="92D050"/>
          </a:solidFill>
          <a:ln w="28575">
            <a:solidFill>
              <a:schemeClr val="tx1"/>
            </a:solidFill>
            <a:round/>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r>
              <a:rPr lang="en-US" altLang="en-US" sz="1200" b="1" dirty="0" smtClean="0">
                <a:solidFill>
                  <a:schemeClr val="bg1"/>
                </a:solidFill>
              </a:rPr>
              <a:t>Lecturer</a:t>
            </a:r>
            <a:endParaRPr lang="en-US" altLang="en-US" sz="1200" b="1" dirty="0">
              <a:solidFill>
                <a:schemeClr val="bg1"/>
              </a:solidFill>
            </a:endParaRPr>
          </a:p>
        </p:txBody>
      </p:sp>
      <p:sp>
        <p:nvSpPr>
          <p:cNvPr id="20" name="Rectangle 15"/>
          <p:cNvSpPr>
            <a:spLocks noChangeArrowheads="1"/>
          </p:cNvSpPr>
          <p:nvPr/>
        </p:nvSpPr>
        <p:spPr bwMode="auto">
          <a:xfrm>
            <a:off x="7965504" y="2474893"/>
            <a:ext cx="152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r>
              <a:rPr lang="en-US" altLang="en-US" b="1" dirty="0" smtClean="0"/>
              <a:t>Malaysian </a:t>
            </a:r>
            <a:endParaRPr lang="en-US" altLang="en-US" b="1" dirty="0"/>
          </a:p>
          <a:p>
            <a:pPr algn="ctr"/>
            <a:r>
              <a:rPr lang="en-US" altLang="en-US" b="1" dirty="0" smtClean="0"/>
              <a:t>Education, Business&amp; </a:t>
            </a:r>
            <a:r>
              <a:rPr lang="en-US" altLang="en-US" b="1" dirty="0"/>
              <a:t>Services Hub</a:t>
            </a:r>
          </a:p>
        </p:txBody>
      </p:sp>
      <p:sp>
        <p:nvSpPr>
          <p:cNvPr id="21" name="AutoShape 16"/>
          <p:cNvSpPr>
            <a:spLocks noChangeArrowheads="1"/>
          </p:cNvSpPr>
          <p:nvPr/>
        </p:nvSpPr>
        <p:spPr bwMode="auto">
          <a:xfrm rot="16200000">
            <a:off x="8238419" y="2952490"/>
            <a:ext cx="914400" cy="1692844"/>
          </a:xfrm>
          <a:prstGeom prst="homePlate">
            <a:avLst>
              <a:gd name="adj" fmla="val 25000"/>
            </a:avLst>
          </a:prstGeom>
          <a:solidFill>
            <a:srgbClr val="3333FF"/>
          </a:solidFill>
          <a:ln w="12700">
            <a:solidFill>
              <a:schemeClr val="tx1"/>
            </a:solidFill>
            <a:miter lim="800000"/>
            <a:headEnd/>
            <a:tailEnd/>
          </a:ln>
        </p:spPr>
        <p:txBody>
          <a:bodyPr vert="eaVert"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b="1" dirty="0" smtClean="0">
                <a:solidFill>
                  <a:schemeClr val="bg1"/>
                </a:solidFill>
                <a:latin typeface="Calibri" panose="020F0502020204030204" pitchFamily="34" charset="0"/>
              </a:rPr>
              <a:t>Co-Program with MATA</a:t>
            </a:r>
            <a:endParaRPr lang="en-US" altLang="en-US" b="1" dirty="0">
              <a:solidFill>
                <a:schemeClr val="bg1"/>
              </a:solidFill>
              <a:latin typeface="Calibri" panose="020F0502020204030204" pitchFamily="34" charset="0"/>
            </a:endParaRPr>
          </a:p>
        </p:txBody>
      </p:sp>
      <p:sp>
        <p:nvSpPr>
          <p:cNvPr id="22" name="Rectangle 17"/>
          <p:cNvSpPr>
            <a:spLocks noChangeArrowheads="1"/>
          </p:cNvSpPr>
          <p:nvPr/>
        </p:nvSpPr>
        <p:spPr bwMode="auto">
          <a:xfrm>
            <a:off x="7833320" y="4332312"/>
            <a:ext cx="1708719" cy="534988"/>
          </a:xfrm>
          <a:prstGeom prst="rect">
            <a:avLst/>
          </a:prstGeom>
          <a:solidFill>
            <a:srgbClr val="3333FF"/>
          </a:solidFill>
          <a:ln w="12700">
            <a:solidFill>
              <a:schemeClr val="tx1"/>
            </a:solidFill>
            <a:miter lim="800000"/>
            <a:headEnd/>
            <a:tailEnd/>
          </a:ln>
        </p:spPr>
        <p:txBody>
          <a:bodyPr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20000"/>
              </a:spcBef>
            </a:pPr>
            <a:r>
              <a:rPr lang="en-US" altLang="en-US" sz="1200" b="1" dirty="0" smtClean="0">
                <a:solidFill>
                  <a:schemeClr val="bg1"/>
                </a:solidFill>
              </a:rPr>
              <a:t>Entrepreneurs</a:t>
            </a:r>
            <a:endParaRPr lang="en-US" altLang="en-US" sz="1200" b="1" dirty="0">
              <a:solidFill>
                <a:schemeClr val="bg1"/>
              </a:solidFill>
            </a:endParaRPr>
          </a:p>
        </p:txBody>
      </p:sp>
      <p:sp>
        <p:nvSpPr>
          <p:cNvPr id="23" name="Rectangle 18"/>
          <p:cNvSpPr>
            <a:spLocks noChangeArrowheads="1"/>
          </p:cNvSpPr>
          <p:nvPr/>
        </p:nvSpPr>
        <p:spPr bwMode="auto">
          <a:xfrm>
            <a:off x="7850784" y="4940325"/>
            <a:ext cx="1691256" cy="534987"/>
          </a:xfrm>
          <a:prstGeom prst="rect">
            <a:avLst/>
          </a:prstGeom>
          <a:solidFill>
            <a:srgbClr val="3333FF"/>
          </a:solidFill>
          <a:ln w="12700">
            <a:solidFill>
              <a:schemeClr val="tx1"/>
            </a:solidFill>
            <a:miter lim="800000"/>
            <a:headEnd/>
            <a:tailEnd/>
          </a:ln>
        </p:spPr>
        <p:txBody>
          <a:bodyPr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20000"/>
              </a:spcBef>
            </a:pPr>
            <a:r>
              <a:rPr lang="en-US" altLang="en-US" sz="1200" b="1" dirty="0" smtClean="0">
                <a:solidFill>
                  <a:schemeClr val="bg1"/>
                </a:solidFill>
              </a:rPr>
              <a:t>Dealerships</a:t>
            </a:r>
            <a:endParaRPr lang="en-US" altLang="en-US" sz="1200" b="1" dirty="0">
              <a:solidFill>
                <a:schemeClr val="bg1"/>
              </a:solidFill>
            </a:endParaRPr>
          </a:p>
        </p:txBody>
      </p:sp>
      <p:sp>
        <p:nvSpPr>
          <p:cNvPr id="24" name="Rectangle 19"/>
          <p:cNvSpPr>
            <a:spLocks noChangeArrowheads="1"/>
          </p:cNvSpPr>
          <p:nvPr/>
        </p:nvSpPr>
        <p:spPr bwMode="auto">
          <a:xfrm>
            <a:off x="7850783" y="5551512"/>
            <a:ext cx="1691257" cy="685800"/>
          </a:xfrm>
          <a:prstGeom prst="rect">
            <a:avLst/>
          </a:prstGeom>
          <a:solidFill>
            <a:srgbClr val="3333FF"/>
          </a:solidFill>
          <a:ln w="12700">
            <a:solidFill>
              <a:schemeClr val="tx1"/>
            </a:solidFill>
            <a:miter lim="800000"/>
            <a:headEnd/>
            <a:tailEnd/>
          </a:ln>
        </p:spPr>
        <p:txBody>
          <a:bodyPr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spcBef>
                <a:spcPct val="20000"/>
              </a:spcBef>
            </a:pPr>
            <a:r>
              <a:rPr lang="en-US" altLang="en-US" sz="1000" b="1" dirty="0" smtClean="0">
                <a:solidFill>
                  <a:schemeClr val="bg1"/>
                </a:solidFill>
              </a:rPr>
              <a:t>SPS certified Engineer</a:t>
            </a:r>
          </a:p>
          <a:p>
            <a:pPr>
              <a:spcBef>
                <a:spcPct val="20000"/>
              </a:spcBef>
            </a:pPr>
            <a:r>
              <a:rPr lang="en-US" altLang="en-US" sz="1000" b="1" dirty="0" smtClean="0">
                <a:solidFill>
                  <a:schemeClr val="bg1"/>
                </a:solidFill>
              </a:rPr>
              <a:t>SPS certified Consultant</a:t>
            </a:r>
          </a:p>
          <a:p>
            <a:pPr>
              <a:spcBef>
                <a:spcPct val="20000"/>
              </a:spcBef>
            </a:pPr>
            <a:r>
              <a:rPr lang="en-US" altLang="en-US" sz="1000" b="1" dirty="0" smtClean="0">
                <a:solidFill>
                  <a:schemeClr val="bg1"/>
                </a:solidFill>
              </a:rPr>
              <a:t>SPS Certified Trainer</a:t>
            </a:r>
            <a:endParaRPr lang="en-US" altLang="en-US" sz="1000" b="1" dirty="0">
              <a:solidFill>
                <a:schemeClr val="bg1"/>
              </a:solidFill>
            </a:endParaRPr>
          </a:p>
        </p:txBody>
      </p:sp>
      <p:sp>
        <p:nvSpPr>
          <p:cNvPr id="25" name="AutoShape 20"/>
          <p:cNvSpPr>
            <a:spLocks noChangeArrowheads="1"/>
          </p:cNvSpPr>
          <p:nvPr/>
        </p:nvSpPr>
        <p:spPr bwMode="auto">
          <a:xfrm>
            <a:off x="6096000" y="4738464"/>
            <a:ext cx="1447800" cy="1422648"/>
          </a:xfrm>
          <a:custGeom>
            <a:avLst/>
            <a:gdLst>
              <a:gd name="T0" fmla="*/ 681673 w 21600"/>
              <a:gd name="T1" fmla="*/ 0 h 21600"/>
              <a:gd name="T2" fmla="*/ 0 w 21600"/>
              <a:gd name="T3" fmla="*/ 1219200 h 21600"/>
              <a:gd name="T4" fmla="*/ 681673 w 21600"/>
              <a:gd name="T5" fmla="*/ 2438400 h 21600"/>
              <a:gd name="T6" fmla="*/ 1447800 w 21600"/>
              <a:gd name="T7" fmla="*/ 1219200 h 21600"/>
              <a:gd name="T8" fmla="*/ 17694720 60000 65536"/>
              <a:gd name="T9" fmla="*/ 11796480 60000 65536"/>
              <a:gd name="T10" fmla="*/ 5898240 60000 65536"/>
              <a:gd name="T11" fmla="*/ 0 60000 65536"/>
              <a:gd name="T12" fmla="*/ 3375 w 21600"/>
              <a:gd name="T13" fmla="*/ 4500 h 21600"/>
              <a:gd name="T14" fmla="*/ 14932 w 21600"/>
              <a:gd name="T15" fmla="*/ 17100 h 21600"/>
            </a:gdLst>
            <a:ahLst/>
            <a:cxnLst>
              <a:cxn ang="T8">
                <a:pos x="T0" y="T1"/>
              </a:cxn>
              <a:cxn ang="T9">
                <a:pos x="T2" y="T3"/>
              </a:cxn>
              <a:cxn ang="T10">
                <a:pos x="T4" y="T5"/>
              </a:cxn>
              <a:cxn ang="T11">
                <a:pos x="T6" y="T7"/>
              </a:cxn>
            </a:cxnLst>
            <a:rect l="T12" t="T13" r="T14" b="T15"/>
            <a:pathLst>
              <a:path w="21600" h="21600">
                <a:moveTo>
                  <a:pt x="10170" y="0"/>
                </a:moveTo>
                <a:lnTo>
                  <a:pt x="10170" y="4500"/>
                </a:lnTo>
                <a:lnTo>
                  <a:pt x="3375" y="4500"/>
                </a:lnTo>
                <a:lnTo>
                  <a:pt x="3375" y="17100"/>
                </a:lnTo>
                <a:lnTo>
                  <a:pt x="10170" y="17100"/>
                </a:lnTo>
                <a:lnTo>
                  <a:pt x="10170" y="21600"/>
                </a:lnTo>
                <a:lnTo>
                  <a:pt x="21600" y="10800"/>
                </a:lnTo>
                <a:close/>
              </a:path>
              <a:path w="21600" h="21600">
                <a:moveTo>
                  <a:pt x="1350" y="4500"/>
                </a:moveTo>
                <a:lnTo>
                  <a:pt x="1350" y="17100"/>
                </a:lnTo>
                <a:lnTo>
                  <a:pt x="2700" y="17100"/>
                </a:lnTo>
                <a:lnTo>
                  <a:pt x="2700" y="4500"/>
                </a:lnTo>
                <a:close/>
              </a:path>
              <a:path w="21600" h="21600">
                <a:moveTo>
                  <a:pt x="0" y="4500"/>
                </a:moveTo>
                <a:lnTo>
                  <a:pt x="0" y="17100"/>
                </a:lnTo>
                <a:lnTo>
                  <a:pt x="675" y="17100"/>
                </a:lnTo>
                <a:lnTo>
                  <a:pt x="675" y="4500"/>
                </a:lnTo>
                <a:close/>
              </a:path>
            </a:pathLst>
          </a:custGeom>
          <a:solidFill>
            <a:srgbClr val="FF9900"/>
          </a:solidFill>
          <a:ln w="28575">
            <a:solidFill>
              <a:schemeClr val="bg2"/>
            </a:solidFill>
            <a:miter lim="800000"/>
            <a:headEnd/>
            <a:tailEnd/>
          </a:ln>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endParaRPr lang="en-MY" altLang="en-US"/>
          </a:p>
        </p:txBody>
      </p:sp>
      <p:sp>
        <p:nvSpPr>
          <p:cNvPr id="26" name="Line 21"/>
          <p:cNvSpPr>
            <a:spLocks noChangeShapeType="1"/>
          </p:cNvSpPr>
          <p:nvPr/>
        </p:nvSpPr>
        <p:spPr bwMode="auto">
          <a:xfrm>
            <a:off x="3352800" y="2884512"/>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7" name="Line 22"/>
          <p:cNvSpPr>
            <a:spLocks noChangeShapeType="1"/>
          </p:cNvSpPr>
          <p:nvPr/>
        </p:nvSpPr>
        <p:spPr bwMode="auto">
          <a:xfrm>
            <a:off x="3352800" y="4560912"/>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2" name="TextBox 1"/>
          <p:cNvSpPr txBox="1"/>
          <p:nvPr/>
        </p:nvSpPr>
        <p:spPr>
          <a:xfrm>
            <a:off x="704528" y="2351112"/>
            <a:ext cx="2016224" cy="738664"/>
          </a:xfrm>
          <a:prstGeom prst="rect">
            <a:avLst/>
          </a:prstGeom>
          <a:noFill/>
        </p:spPr>
        <p:txBody>
          <a:bodyPr wrap="square" rtlCol="0">
            <a:spAutoFit/>
          </a:bodyPr>
          <a:lstStyle/>
          <a:p>
            <a:pPr algn="ctr"/>
            <a:r>
              <a:rPr lang="en-US" dirty="0" smtClean="0"/>
              <a:t>Agreement to engage SALIHIN as business partners</a:t>
            </a:r>
            <a:endParaRPr lang="en-MY" dirty="0"/>
          </a:p>
        </p:txBody>
      </p:sp>
      <p:sp>
        <p:nvSpPr>
          <p:cNvPr id="29" name="TextBox 28"/>
          <p:cNvSpPr txBox="1"/>
          <p:nvPr/>
        </p:nvSpPr>
        <p:spPr>
          <a:xfrm>
            <a:off x="533400" y="4562544"/>
            <a:ext cx="2362200" cy="738664"/>
          </a:xfrm>
          <a:prstGeom prst="rect">
            <a:avLst/>
          </a:prstGeom>
          <a:noFill/>
        </p:spPr>
        <p:txBody>
          <a:bodyPr wrap="square" rtlCol="0">
            <a:spAutoFit/>
          </a:bodyPr>
          <a:lstStyle/>
          <a:p>
            <a:pPr algn="ctr"/>
            <a:r>
              <a:rPr lang="en-US" dirty="0" smtClean="0"/>
              <a:t>Agreement to develop and re-engineer accounting business scope</a:t>
            </a:r>
            <a:endParaRPr lang="en-MY" dirty="0"/>
          </a:p>
        </p:txBody>
      </p:sp>
      <p:sp>
        <p:nvSpPr>
          <p:cNvPr id="30" name="Rectangle 8"/>
          <p:cNvSpPr>
            <a:spLocks noChangeArrowheads="1"/>
          </p:cNvSpPr>
          <p:nvPr/>
        </p:nvSpPr>
        <p:spPr bwMode="auto">
          <a:xfrm>
            <a:off x="3459088" y="3071862"/>
            <a:ext cx="22860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en-US" altLang="en-US" sz="1600" b="1" dirty="0">
                <a:latin typeface="Calibri" panose="020F0502020204030204" pitchFamily="34" charset="0"/>
              </a:rPr>
              <a:t>STRATEGIC THRUST </a:t>
            </a:r>
            <a:r>
              <a:rPr lang="en-US" altLang="en-US" sz="1600" b="1" dirty="0" smtClean="0">
                <a:latin typeface="Calibri" panose="020F0502020204030204" pitchFamily="34" charset="0"/>
              </a:rPr>
              <a:t>2</a:t>
            </a:r>
            <a:endParaRPr lang="en-US" altLang="en-US" sz="1600" b="1" dirty="0">
              <a:latin typeface="Calibri" panose="020F0502020204030204" pitchFamily="34" charset="0"/>
            </a:endParaRPr>
          </a:p>
          <a:p>
            <a:pPr eaLnBrk="1" hangingPunct="1"/>
            <a:endParaRPr lang="en-US" altLang="en-US" b="1" dirty="0" smtClean="0">
              <a:solidFill>
                <a:schemeClr val="bg1"/>
              </a:solidFill>
              <a:latin typeface="Calibri" panose="020F0502020204030204" pitchFamily="34" charset="0"/>
            </a:endParaRPr>
          </a:p>
          <a:p>
            <a:pPr eaLnBrk="1" hangingPunct="1"/>
            <a:r>
              <a:rPr lang="en-US" altLang="en-US" b="1" dirty="0" smtClean="0">
                <a:solidFill>
                  <a:schemeClr val="bg1"/>
                </a:solidFill>
                <a:latin typeface="Calibri" panose="020F0502020204030204" pitchFamily="34" charset="0"/>
              </a:rPr>
              <a:t>SPS  Integrate in Existing </a:t>
            </a:r>
            <a:r>
              <a:rPr lang="en-US" altLang="en-US" b="1" dirty="0">
                <a:solidFill>
                  <a:schemeClr val="bg1"/>
                </a:solidFill>
                <a:latin typeface="Calibri" panose="020F0502020204030204" pitchFamily="34" charset="0"/>
              </a:rPr>
              <a:t>S</a:t>
            </a:r>
            <a:r>
              <a:rPr lang="en-US" altLang="en-US" b="1" dirty="0" smtClean="0">
                <a:solidFill>
                  <a:schemeClr val="bg1"/>
                </a:solidFill>
                <a:latin typeface="Calibri" panose="020F0502020204030204" pitchFamily="34" charset="0"/>
              </a:rPr>
              <a:t>yllabus</a:t>
            </a:r>
          </a:p>
          <a:p>
            <a:pPr eaLnBrk="1" hangingPunct="1"/>
            <a:endParaRPr lang="en-US" altLang="en-US" sz="300" b="1" dirty="0" smtClean="0">
              <a:solidFill>
                <a:schemeClr val="bg1"/>
              </a:solidFill>
              <a:latin typeface="Calibri" panose="020F0502020204030204" pitchFamily="34" charset="0"/>
            </a:endParaRPr>
          </a:p>
          <a:p>
            <a:pPr eaLnBrk="1" hangingPunct="1"/>
            <a:endParaRPr lang="en-US" altLang="en-US" sz="300" b="1" dirty="0" smtClean="0">
              <a:solidFill>
                <a:schemeClr val="bg1"/>
              </a:solidFill>
              <a:latin typeface="Calibri" panose="020F0502020204030204" pitchFamily="34" charset="0"/>
            </a:endParaRPr>
          </a:p>
          <a:p>
            <a:pPr eaLnBrk="1" hangingPunct="1"/>
            <a:r>
              <a:rPr lang="en-US" altLang="en-US" b="1" dirty="0" smtClean="0">
                <a:solidFill>
                  <a:schemeClr val="bg1"/>
                </a:solidFill>
                <a:latin typeface="Calibri" panose="020F0502020204030204" pitchFamily="34" charset="0"/>
              </a:rPr>
              <a:t>SPS as Professional Program</a:t>
            </a:r>
            <a:endParaRPr lang="en-US" altLang="en-US" b="1" dirty="0">
              <a:solidFill>
                <a:schemeClr val="bg1"/>
              </a:solidFill>
              <a:latin typeface="Calibri" panose="020F0502020204030204" pitchFamily="34" charset="0"/>
            </a:endParaRPr>
          </a:p>
        </p:txBody>
      </p:sp>
      <p:sp>
        <p:nvSpPr>
          <p:cNvPr id="31" name="Rectangle 8"/>
          <p:cNvSpPr>
            <a:spLocks noChangeArrowheads="1"/>
          </p:cNvSpPr>
          <p:nvPr/>
        </p:nvSpPr>
        <p:spPr bwMode="auto">
          <a:xfrm>
            <a:off x="3440832" y="4725144"/>
            <a:ext cx="22860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en-US" altLang="en-US" sz="1600" b="1" dirty="0">
                <a:latin typeface="Calibri" panose="020F0502020204030204" pitchFamily="34" charset="0"/>
              </a:rPr>
              <a:t>STRATEGIC THRUST </a:t>
            </a:r>
            <a:r>
              <a:rPr lang="en-US" altLang="en-US" sz="1600" b="1" dirty="0" smtClean="0">
                <a:latin typeface="Calibri" panose="020F0502020204030204" pitchFamily="34" charset="0"/>
              </a:rPr>
              <a:t>3</a:t>
            </a:r>
            <a:endParaRPr lang="en-US" altLang="en-US" sz="1600" b="1" dirty="0">
              <a:latin typeface="Calibri" panose="020F0502020204030204" pitchFamily="34" charset="0"/>
            </a:endParaRPr>
          </a:p>
          <a:p>
            <a:pPr eaLnBrk="1" hangingPunct="1"/>
            <a:endParaRPr lang="en-US" altLang="en-US" b="1" dirty="0" smtClean="0">
              <a:solidFill>
                <a:schemeClr val="bg1"/>
              </a:solidFill>
              <a:latin typeface="Calibri" panose="020F0502020204030204" pitchFamily="34" charset="0"/>
            </a:endParaRPr>
          </a:p>
          <a:p>
            <a:pPr eaLnBrk="1" hangingPunct="1"/>
            <a:r>
              <a:rPr lang="en-US" altLang="en-US" b="1" dirty="0" smtClean="0">
                <a:solidFill>
                  <a:schemeClr val="bg1"/>
                </a:solidFill>
                <a:latin typeface="Calibri" panose="020F0502020204030204" pitchFamily="34" charset="0"/>
              </a:rPr>
              <a:t>Business Hub</a:t>
            </a:r>
          </a:p>
          <a:p>
            <a:pPr eaLnBrk="1" hangingPunct="1"/>
            <a:endParaRPr lang="en-US" altLang="en-US" sz="300" b="1" dirty="0">
              <a:solidFill>
                <a:schemeClr val="bg1"/>
              </a:solidFill>
              <a:latin typeface="Calibri" panose="020F0502020204030204" pitchFamily="34" charset="0"/>
            </a:endParaRPr>
          </a:p>
          <a:p>
            <a:pPr eaLnBrk="1" hangingPunct="1"/>
            <a:r>
              <a:rPr lang="en-US" altLang="en-US" b="1" dirty="0" smtClean="0">
                <a:solidFill>
                  <a:schemeClr val="bg1"/>
                </a:solidFill>
                <a:latin typeface="Calibri" panose="020F0502020204030204" pitchFamily="34" charset="0"/>
              </a:rPr>
              <a:t>Fund/ Grant Acquisition</a:t>
            </a:r>
            <a:endParaRPr lang="en-US" altLang="en-US" b="1" dirty="0">
              <a:solidFill>
                <a:schemeClr val="bg1"/>
              </a:solidFill>
              <a:latin typeface="Calibri" panose="020F0502020204030204" pitchFamily="34" charset="0"/>
            </a:endParaRPr>
          </a:p>
        </p:txBody>
      </p:sp>
      <p:pic>
        <p:nvPicPr>
          <p:cNvPr id="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320" y="1539952"/>
            <a:ext cx="1560938" cy="880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33135"/>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828" y="1556792"/>
            <a:ext cx="1264444" cy="128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640" y="3676900"/>
            <a:ext cx="1548085" cy="191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5" name="Shape 285"/>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 STRATEGIC</a:t>
            </a:r>
            <a:r>
              <a:rPr lang="en-US" sz="2800" b="0" i="0" u="none" strike="noStrike" cap="none" dirty="0" smtClean="0">
                <a:solidFill>
                  <a:schemeClr val="lt1"/>
                </a:solidFill>
                <a:latin typeface="Calibri"/>
                <a:ea typeface="Calibri"/>
                <a:cs typeface="Calibri"/>
                <a:sym typeface="Calibri"/>
              </a:rPr>
              <a:t> THRUST 1</a:t>
            </a:r>
            <a:endParaRPr lang="en-US" sz="1800" b="0" i="0" u="none" strike="noStrike" cap="none" baseline="0" dirty="0">
              <a:solidFill>
                <a:schemeClr val="lt1"/>
              </a:solidFill>
              <a:latin typeface="Calibri"/>
              <a:ea typeface="Calibri"/>
              <a:cs typeface="Calibri"/>
              <a:sym typeface="Calibri"/>
            </a:endParaRPr>
          </a:p>
        </p:txBody>
      </p:sp>
      <p:sp>
        <p:nvSpPr>
          <p:cNvPr id="286" name="Shape 286"/>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28</a:t>
            </a:fld>
            <a:endParaRPr lang="en-US" sz="1200" b="0" i="0" u="none" strike="noStrike" cap="none" baseline="0">
              <a:solidFill>
                <a:srgbClr val="888888"/>
              </a:solidFill>
              <a:latin typeface="Calibri"/>
              <a:ea typeface="Calibri"/>
              <a:cs typeface="Calibri"/>
              <a:sym typeface="Calibri"/>
            </a:endParaRPr>
          </a:p>
        </p:txBody>
      </p:sp>
      <p:sp>
        <p:nvSpPr>
          <p:cNvPr id="287" name="Shape 28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288" name="Shape 288"/>
          <p:cNvSpPr txBox="1"/>
          <p:nvPr/>
        </p:nvSpPr>
        <p:spPr>
          <a:xfrm>
            <a:off x="931540" y="1629956"/>
            <a:ext cx="4381500" cy="358884"/>
          </a:xfrm>
          <a:prstGeom prst="rect">
            <a:avLst/>
          </a:prstGeom>
          <a:noFill/>
          <a:ln>
            <a:noFill/>
          </a:ln>
        </p:spPr>
        <p:txBody>
          <a:bodyPr lIns="91425" tIns="45700" rIns="91425" bIns="45700" anchor="t" anchorCtr="0">
            <a:noAutofit/>
          </a:bodyPr>
          <a:lstStyle/>
          <a:p>
            <a:pPr algn="just"/>
            <a:r>
              <a:rPr lang="en-US" sz="1800" dirty="0" smtClean="0">
                <a:latin typeface="Calibri" panose="020F0502020204030204" pitchFamily="34" charset="0"/>
              </a:rPr>
              <a:t>Replace Existing Accounting System with SPS</a:t>
            </a:r>
          </a:p>
        </p:txBody>
      </p:sp>
      <p:grpSp>
        <p:nvGrpSpPr>
          <p:cNvPr id="2" name="Group 1"/>
          <p:cNvGrpSpPr/>
          <p:nvPr/>
        </p:nvGrpSpPr>
        <p:grpSpPr>
          <a:xfrm>
            <a:off x="932173" y="2762414"/>
            <a:ext cx="3275223" cy="1242650"/>
            <a:chOff x="525649" y="2637490"/>
            <a:chExt cx="3275223" cy="1242650"/>
          </a:xfrm>
        </p:grpSpPr>
        <p:sp>
          <p:nvSpPr>
            <p:cNvPr id="3" name="Rounded Rectangle 2"/>
            <p:cNvSpPr/>
            <p:nvPr/>
          </p:nvSpPr>
          <p:spPr>
            <a:xfrm rot="16200000">
              <a:off x="114538" y="3048601"/>
              <a:ext cx="1242650" cy="420427"/>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endParaRPr lang="en-US" sz="1600" dirty="0">
                <a:solidFill>
                  <a:schemeClr val="tx1"/>
                </a:solidFill>
                <a:latin typeface="Calibri" panose="020F0502020204030204" pitchFamily="34" charset="0"/>
              </a:endParaRPr>
            </a:p>
          </p:txBody>
        </p:sp>
        <p:sp>
          <p:nvSpPr>
            <p:cNvPr id="12" name="Rounded Rectangle 11"/>
            <p:cNvSpPr/>
            <p:nvPr/>
          </p:nvSpPr>
          <p:spPr>
            <a:xfrm>
              <a:off x="920552" y="2637490"/>
              <a:ext cx="2880320" cy="1242650"/>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solidFill>
                    <a:schemeClr val="tx1"/>
                  </a:solidFill>
                  <a:latin typeface="Calibri" panose="020F0502020204030204" pitchFamily="34" charset="0"/>
                </a:rPr>
                <a:t>SPS  Accounting System</a:t>
              </a:r>
            </a:p>
            <a:p>
              <a:pPr marL="285750" indent="-285750">
                <a:buFont typeface="Arial" panose="020B0604020202020204" pitchFamily="34" charset="0"/>
                <a:buChar char="•"/>
              </a:pPr>
              <a:r>
                <a:rPr lang="en-US" sz="1600" dirty="0" smtClean="0">
                  <a:solidFill>
                    <a:schemeClr val="tx1"/>
                  </a:solidFill>
                  <a:latin typeface="Calibri" panose="020F0502020204030204" pitchFamily="34" charset="0"/>
                </a:rPr>
                <a:t>User Manual</a:t>
              </a:r>
            </a:p>
            <a:p>
              <a:pPr marL="285750" indent="-285750">
                <a:buFont typeface="Arial" panose="020B0604020202020204" pitchFamily="34" charset="0"/>
                <a:buChar char="•"/>
              </a:pPr>
              <a:r>
                <a:rPr lang="en-US" sz="1600" dirty="0" smtClean="0">
                  <a:solidFill>
                    <a:schemeClr val="tx1"/>
                  </a:solidFill>
                  <a:latin typeface="Calibri" panose="020F0502020204030204" pitchFamily="34" charset="0"/>
                </a:rPr>
                <a:t>Support</a:t>
              </a:r>
            </a:p>
          </p:txBody>
        </p:sp>
      </p:grpSp>
      <p:grpSp>
        <p:nvGrpSpPr>
          <p:cNvPr id="22" name="Group 21"/>
          <p:cNvGrpSpPr/>
          <p:nvPr/>
        </p:nvGrpSpPr>
        <p:grpSpPr>
          <a:xfrm>
            <a:off x="4990145" y="2762414"/>
            <a:ext cx="3275223" cy="1242650"/>
            <a:chOff x="525649" y="2637490"/>
            <a:chExt cx="3275223" cy="1242650"/>
          </a:xfrm>
        </p:grpSpPr>
        <p:sp>
          <p:nvSpPr>
            <p:cNvPr id="23" name="Rounded Rectangle 22"/>
            <p:cNvSpPr/>
            <p:nvPr/>
          </p:nvSpPr>
          <p:spPr>
            <a:xfrm rot="16200000">
              <a:off x="114538" y="3048601"/>
              <a:ext cx="1242650" cy="420427"/>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r>
                <a:rPr lang="en-US" sz="1600" dirty="0" smtClean="0">
                  <a:solidFill>
                    <a:schemeClr val="tx1"/>
                  </a:solidFill>
                  <a:latin typeface="Calibri" panose="020F0502020204030204" pitchFamily="34" charset="0"/>
                </a:rPr>
                <a:t>BRAND X</a:t>
              </a:r>
              <a:endParaRPr lang="en-US" sz="1600" dirty="0">
                <a:solidFill>
                  <a:schemeClr val="tx1"/>
                </a:solidFill>
                <a:latin typeface="Calibri" panose="020F0502020204030204" pitchFamily="34" charset="0"/>
              </a:endParaRPr>
            </a:p>
          </p:txBody>
        </p:sp>
        <p:sp>
          <p:nvSpPr>
            <p:cNvPr id="24" name="Rounded Rectangle 23"/>
            <p:cNvSpPr/>
            <p:nvPr/>
          </p:nvSpPr>
          <p:spPr>
            <a:xfrm>
              <a:off x="920552" y="2637490"/>
              <a:ext cx="2880320" cy="1242650"/>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solidFill>
                    <a:schemeClr val="tx1"/>
                  </a:solidFill>
                  <a:latin typeface="Calibri" panose="020F0502020204030204" pitchFamily="34" charset="0"/>
                </a:rPr>
                <a:t>Existing Accounting System</a:t>
              </a:r>
            </a:p>
            <a:p>
              <a:pPr marL="285750" indent="-285750">
                <a:buFont typeface="Arial" panose="020B0604020202020204" pitchFamily="34" charset="0"/>
                <a:buChar char="•"/>
              </a:pPr>
              <a:r>
                <a:rPr lang="en-US" sz="1600" dirty="0" smtClean="0">
                  <a:solidFill>
                    <a:schemeClr val="tx1"/>
                  </a:solidFill>
                  <a:latin typeface="Calibri" panose="020F0502020204030204" pitchFamily="34" charset="0"/>
                </a:rPr>
                <a:t>User Manual</a:t>
              </a:r>
            </a:p>
          </p:txBody>
        </p:sp>
      </p:gr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800814" y="3253086"/>
            <a:ext cx="644795" cy="261302"/>
          </a:xfrm>
          <a:prstGeom prst="rect">
            <a:avLst/>
          </a:prstGeom>
        </p:spPr>
      </p:pic>
      <p:sp>
        <p:nvSpPr>
          <p:cNvPr id="26" name="Shape 288"/>
          <p:cNvSpPr txBox="1"/>
          <p:nvPr/>
        </p:nvSpPr>
        <p:spPr>
          <a:xfrm>
            <a:off x="4990145" y="4221088"/>
            <a:ext cx="3275223" cy="1495640"/>
          </a:xfrm>
          <a:prstGeom prst="rect">
            <a:avLst/>
          </a:prstGeom>
          <a:noFill/>
          <a:ln>
            <a:noFill/>
          </a:ln>
        </p:spPr>
        <p:txBody>
          <a:bodyPr lIns="91425" tIns="45700" rIns="91425" bIns="45700" anchor="t" anchorCtr="0">
            <a:noAutofit/>
          </a:bodyPr>
          <a:lstStyle/>
          <a:p>
            <a:pPr algn="just"/>
            <a:r>
              <a:rPr lang="en-US" sz="1800" dirty="0" smtClean="0">
                <a:latin typeface="Calibri" panose="020F0502020204030204" pitchFamily="34" charset="0"/>
              </a:rPr>
              <a:t>Stop purchase additional license software of Brand X </a:t>
            </a:r>
          </a:p>
          <a:p>
            <a:pPr algn="just"/>
            <a:endParaRPr lang="en-US" sz="600" dirty="0" smtClean="0">
              <a:latin typeface="Calibri" panose="020F0502020204030204" pitchFamily="34" charset="0"/>
            </a:endParaRPr>
          </a:p>
          <a:p>
            <a:pPr algn="just"/>
            <a:r>
              <a:rPr lang="en-US" sz="1800" dirty="0" smtClean="0">
                <a:latin typeface="Calibri" panose="020F0502020204030204" pitchFamily="34" charset="0"/>
              </a:rPr>
              <a:t>Discontinue current software agreement when contract end</a:t>
            </a:r>
          </a:p>
        </p:txBody>
      </p:sp>
    </p:spTree>
    <p:extLst>
      <p:ext uri="{BB962C8B-B14F-4D97-AF65-F5344CB8AC3E}">
        <p14:creationId xmlns:p14="http://schemas.microsoft.com/office/powerpoint/2010/main" val="3961236953"/>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 STRATEGIC</a:t>
            </a:r>
            <a:r>
              <a:rPr lang="en-US" sz="2800" b="0" i="0" u="none" strike="noStrike" cap="none" dirty="0" smtClean="0">
                <a:solidFill>
                  <a:schemeClr val="lt1"/>
                </a:solidFill>
                <a:latin typeface="Calibri"/>
                <a:ea typeface="Calibri"/>
                <a:cs typeface="Calibri"/>
                <a:sym typeface="Calibri"/>
              </a:rPr>
              <a:t> THRUST 2</a:t>
            </a:r>
            <a:endParaRPr lang="en-US" sz="1800" b="0" i="0" u="none" strike="noStrike" cap="none" baseline="0" dirty="0">
              <a:solidFill>
                <a:schemeClr val="lt1"/>
              </a:solidFill>
              <a:latin typeface="Calibri"/>
              <a:ea typeface="Calibri"/>
              <a:cs typeface="Calibri"/>
              <a:sym typeface="Calibri"/>
            </a:endParaRPr>
          </a:p>
        </p:txBody>
      </p:sp>
      <p:sp>
        <p:nvSpPr>
          <p:cNvPr id="286" name="Shape 286"/>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29</a:t>
            </a:fld>
            <a:endParaRPr lang="en-US" sz="1200" b="0" i="0" u="none" strike="noStrike" cap="none" baseline="0">
              <a:solidFill>
                <a:srgbClr val="888888"/>
              </a:solidFill>
              <a:latin typeface="Calibri"/>
              <a:ea typeface="Calibri"/>
              <a:cs typeface="Calibri"/>
              <a:sym typeface="Calibri"/>
            </a:endParaRPr>
          </a:p>
        </p:txBody>
      </p:sp>
      <p:sp>
        <p:nvSpPr>
          <p:cNvPr id="287" name="Shape 28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288" name="Shape 288"/>
          <p:cNvSpPr txBox="1"/>
          <p:nvPr/>
        </p:nvSpPr>
        <p:spPr>
          <a:xfrm>
            <a:off x="344488" y="1269916"/>
            <a:ext cx="4381500" cy="358884"/>
          </a:xfrm>
          <a:prstGeom prst="rect">
            <a:avLst/>
          </a:prstGeom>
          <a:noFill/>
          <a:ln>
            <a:noFill/>
          </a:ln>
        </p:spPr>
        <p:txBody>
          <a:bodyPr lIns="91425" tIns="45700" rIns="91425" bIns="45700" anchor="t" anchorCtr="0">
            <a:noAutofit/>
          </a:bodyPr>
          <a:lstStyle/>
          <a:p>
            <a:pPr algn="just"/>
            <a:r>
              <a:rPr lang="en-US" sz="1800" dirty="0" smtClean="0">
                <a:latin typeface="Calibri" panose="020F0502020204030204" pitchFamily="34" charset="0"/>
              </a:rPr>
              <a:t>Incorporate SPS in </a:t>
            </a:r>
            <a:r>
              <a:rPr lang="en-US" sz="1800" dirty="0" err="1" smtClean="0">
                <a:latin typeface="Calibri" panose="020F0502020204030204" pitchFamily="34" charset="0"/>
              </a:rPr>
              <a:t>UiTM</a:t>
            </a:r>
            <a:r>
              <a:rPr lang="en-US" sz="1800" dirty="0" smtClean="0">
                <a:latin typeface="Calibri" panose="020F0502020204030204" pitchFamily="34" charset="0"/>
              </a:rPr>
              <a:t> Accounting Syllabus</a:t>
            </a:r>
          </a:p>
        </p:txBody>
      </p:sp>
      <p:sp>
        <p:nvSpPr>
          <p:cNvPr id="52" name="Rectangle 2"/>
          <p:cNvSpPr>
            <a:spLocks noChangeArrowheads="1"/>
          </p:cNvSpPr>
          <p:nvPr/>
        </p:nvSpPr>
        <p:spPr bwMode="auto">
          <a:xfrm>
            <a:off x="6553200" y="1907232"/>
            <a:ext cx="2667000" cy="409892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90000" tIns="46800" rIns="90000" bIns="46800"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endParaRPr lang="en-US" altLang="en-US" sz="1200" b="1">
              <a:latin typeface="Tahoma" charset="0"/>
            </a:endParaRPr>
          </a:p>
        </p:txBody>
      </p:sp>
      <p:sp>
        <p:nvSpPr>
          <p:cNvPr id="53" name="Rectangle 3"/>
          <p:cNvSpPr>
            <a:spLocks noChangeArrowheads="1"/>
          </p:cNvSpPr>
          <p:nvPr/>
        </p:nvSpPr>
        <p:spPr bwMode="auto">
          <a:xfrm>
            <a:off x="3505200" y="1907232"/>
            <a:ext cx="2895600" cy="409892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90000" tIns="46800" rIns="90000" bIns="46800"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endParaRPr lang="en-US" altLang="en-US" sz="1200" b="1">
              <a:latin typeface="Tahoma" charset="0"/>
            </a:endParaRPr>
          </a:p>
        </p:txBody>
      </p:sp>
      <p:sp>
        <p:nvSpPr>
          <p:cNvPr id="54" name="Rectangle 4"/>
          <p:cNvSpPr>
            <a:spLocks noChangeArrowheads="1"/>
          </p:cNvSpPr>
          <p:nvPr/>
        </p:nvSpPr>
        <p:spPr bwMode="auto">
          <a:xfrm>
            <a:off x="457200" y="1907232"/>
            <a:ext cx="2895600" cy="409892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90000" tIns="46800" rIns="90000" bIns="46800"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endParaRPr lang="en-US" altLang="en-US" sz="1200" b="1">
              <a:latin typeface="Tahoma" charset="0"/>
            </a:endParaRPr>
          </a:p>
          <a:p>
            <a:pPr algn="ctr" eaLnBrk="1" hangingPunct="1"/>
            <a:endParaRPr lang="en-US" altLang="en-US" sz="1200" b="1">
              <a:latin typeface="Tahoma" charset="0"/>
            </a:endParaRPr>
          </a:p>
          <a:p>
            <a:pPr algn="ctr" eaLnBrk="1" hangingPunct="1"/>
            <a:endParaRPr lang="en-US" altLang="en-US" sz="1200" b="1">
              <a:latin typeface="Tahoma" charset="0"/>
            </a:endParaRPr>
          </a:p>
          <a:p>
            <a:pPr algn="ctr" eaLnBrk="1" hangingPunct="1"/>
            <a:endParaRPr lang="en-US" altLang="en-US" sz="1200" b="1">
              <a:latin typeface="Tahoma" charset="0"/>
            </a:endParaRPr>
          </a:p>
        </p:txBody>
      </p:sp>
      <p:sp>
        <p:nvSpPr>
          <p:cNvPr id="55" name="Rectangle 5"/>
          <p:cNvSpPr>
            <a:spLocks noChangeArrowheads="1"/>
          </p:cNvSpPr>
          <p:nvPr/>
        </p:nvSpPr>
        <p:spPr bwMode="auto">
          <a:xfrm>
            <a:off x="762000" y="2897832"/>
            <a:ext cx="2362200" cy="457200"/>
          </a:xfrm>
          <a:prstGeom prst="rect">
            <a:avLst/>
          </a:prstGeom>
          <a:solidFill>
            <a:srgbClr val="FFFF00"/>
          </a:solidFill>
          <a:ln w="9525">
            <a:solidFill>
              <a:srgbClr val="FFFF00"/>
            </a:solidFill>
            <a:miter lim="800000"/>
            <a:headEnd/>
            <a:tailEnd/>
          </a:ln>
        </p:spPr>
        <p:txBody>
          <a:bodyPr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endParaRPr lang="en-US" altLang="en-US" sz="1600" b="1" dirty="0" smtClean="0">
              <a:latin typeface="Calibri" panose="020F0502020204030204" pitchFamily="34" charset="0"/>
            </a:endParaRPr>
          </a:p>
          <a:p>
            <a:pPr algn="ctr"/>
            <a:r>
              <a:rPr lang="en-US" altLang="en-US" sz="1600" b="1" dirty="0" smtClean="0">
                <a:latin typeface="Calibri" panose="020F0502020204030204" pitchFamily="34" charset="0"/>
              </a:rPr>
              <a:t>Component</a:t>
            </a:r>
            <a:endParaRPr lang="en-US" altLang="en-US" b="1" dirty="0">
              <a:latin typeface="Calibri" panose="020F0502020204030204" pitchFamily="34" charset="0"/>
            </a:endParaRPr>
          </a:p>
          <a:p>
            <a:pPr algn="ctr"/>
            <a:endParaRPr lang="en-US" altLang="en-US" b="1" dirty="0"/>
          </a:p>
        </p:txBody>
      </p:sp>
      <p:sp>
        <p:nvSpPr>
          <p:cNvPr id="57" name="Rectangle 7"/>
          <p:cNvSpPr>
            <a:spLocks noChangeArrowheads="1"/>
          </p:cNvSpPr>
          <p:nvPr/>
        </p:nvSpPr>
        <p:spPr bwMode="auto">
          <a:xfrm>
            <a:off x="2127250" y="5336232"/>
            <a:ext cx="33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endParaRPr lang="en-MY" altLang="en-US"/>
          </a:p>
        </p:txBody>
      </p:sp>
      <p:sp>
        <p:nvSpPr>
          <p:cNvPr id="59" name="AutoShape 10"/>
          <p:cNvSpPr>
            <a:spLocks noChangeArrowheads="1"/>
          </p:cNvSpPr>
          <p:nvPr/>
        </p:nvSpPr>
        <p:spPr bwMode="auto">
          <a:xfrm>
            <a:off x="6781800" y="1754832"/>
            <a:ext cx="2286000" cy="1066800"/>
          </a:xfrm>
          <a:prstGeom prst="downArrowCallout">
            <a:avLst>
              <a:gd name="adj1" fmla="val 97024"/>
              <a:gd name="adj2" fmla="val 53571"/>
              <a:gd name="adj3" fmla="val 18005"/>
              <a:gd name="adj4" fmla="val 73213"/>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20000"/>
              </a:spcBef>
            </a:pPr>
            <a:r>
              <a:rPr lang="en-US" altLang="en-US" sz="1600" b="1" dirty="0" smtClean="0">
                <a:solidFill>
                  <a:schemeClr val="bg1"/>
                </a:solidFill>
              </a:rPr>
              <a:t>Professional Program</a:t>
            </a:r>
            <a:endParaRPr lang="en-US" altLang="en-US" sz="1600" b="1" dirty="0">
              <a:solidFill>
                <a:schemeClr val="bg1"/>
              </a:solidFill>
            </a:endParaRPr>
          </a:p>
        </p:txBody>
      </p:sp>
      <p:sp>
        <p:nvSpPr>
          <p:cNvPr id="60" name="AutoShape 11"/>
          <p:cNvSpPr>
            <a:spLocks noChangeArrowheads="1"/>
          </p:cNvSpPr>
          <p:nvPr/>
        </p:nvSpPr>
        <p:spPr bwMode="auto">
          <a:xfrm>
            <a:off x="762000" y="1754832"/>
            <a:ext cx="2362200" cy="1066800"/>
          </a:xfrm>
          <a:prstGeom prst="downArrowCallout">
            <a:avLst>
              <a:gd name="adj1" fmla="val 109812"/>
              <a:gd name="adj2" fmla="val 55357"/>
              <a:gd name="adj3" fmla="val 17856"/>
              <a:gd name="adj4" fmla="val 69644"/>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20000"/>
              </a:spcBef>
            </a:pPr>
            <a:r>
              <a:rPr lang="en-US" altLang="en-US" sz="1600" b="1" dirty="0" smtClean="0">
                <a:solidFill>
                  <a:schemeClr val="bg1"/>
                </a:solidFill>
              </a:rPr>
              <a:t>Mandatory Subject</a:t>
            </a:r>
            <a:endParaRPr lang="en-US" altLang="en-US" sz="1600" b="1" dirty="0">
              <a:solidFill>
                <a:schemeClr val="bg1"/>
              </a:solidFill>
            </a:endParaRPr>
          </a:p>
        </p:txBody>
      </p:sp>
      <p:sp>
        <p:nvSpPr>
          <p:cNvPr id="62" name="AutoShape 13"/>
          <p:cNvSpPr>
            <a:spLocks noChangeArrowheads="1"/>
          </p:cNvSpPr>
          <p:nvPr/>
        </p:nvSpPr>
        <p:spPr bwMode="auto">
          <a:xfrm>
            <a:off x="3657600" y="1754832"/>
            <a:ext cx="2590800" cy="1066800"/>
          </a:xfrm>
          <a:prstGeom prst="downArrowCallout">
            <a:avLst>
              <a:gd name="adj1" fmla="val 112209"/>
              <a:gd name="adj2" fmla="val 60714"/>
              <a:gd name="adj3" fmla="val 16667"/>
              <a:gd name="adj4" fmla="val 70389"/>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20000"/>
              </a:spcBef>
            </a:pPr>
            <a:r>
              <a:rPr lang="en-US" altLang="en-US" sz="1600" b="1" dirty="0" smtClean="0">
                <a:solidFill>
                  <a:schemeClr val="bg1"/>
                </a:solidFill>
              </a:rPr>
              <a:t>Elective Subject</a:t>
            </a:r>
            <a:endParaRPr lang="en-US" altLang="en-US" sz="1600" b="1" dirty="0">
              <a:solidFill>
                <a:schemeClr val="bg1"/>
              </a:solidFill>
            </a:endParaRPr>
          </a:p>
        </p:txBody>
      </p:sp>
      <p:sp>
        <p:nvSpPr>
          <p:cNvPr id="66" name="AutoShape 17"/>
          <p:cNvSpPr>
            <a:spLocks noChangeArrowheads="1"/>
          </p:cNvSpPr>
          <p:nvPr/>
        </p:nvSpPr>
        <p:spPr bwMode="auto">
          <a:xfrm>
            <a:off x="838200" y="4881786"/>
            <a:ext cx="2286000" cy="779462"/>
          </a:xfrm>
          <a:prstGeom prst="homePlate">
            <a:avLst>
              <a:gd name="adj" fmla="val 39837"/>
            </a:avLst>
          </a:prstGeom>
          <a:solidFill>
            <a:schemeClr val="bg2"/>
          </a:solidFill>
          <a:ln w="9525">
            <a:solidFill>
              <a:srgbClr val="000000"/>
            </a:solidFill>
            <a:miter lim="800000"/>
            <a:headEnd/>
            <a:tailEnd/>
          </a:ln>
          <a:effectLst>
            <a:outerShdw dist="107763" dir="8100000" algn="ctr" rotWithShape="0">
              <a:srgbClr val="808080">
                <a:alpha val="50000"/>
              </a:srgbClr>
            </a:outerShdw>
          </a:effectLst>
        </p:spPr>
        <p:txBody>
          <a:bodyPr anchor="ctr" anchorCtr="1"/>
          <a:lstStyle/>
          <a:p>
            <a:pPr algn="ctr" eaLnBrk="0" hangingPunct="0">
              <a:defRPr/>
            </a:pPr>
            <a:r>
              <a:rPr lang="en-GB" b="1" dirty="0" smtClean="0">
                <a:solidFill>
                  <a:srgbClr val="FFFFFF"/>
                </a:solidFill>
              </a:rPr>
              <a:t>Training &amp; Support</a:t>
            </a:r>
            <a:endParaRPr lang="en-GB" b="1" dirty="0">
              <a:solidFill>
                <a:srgbClr val="FFFFFF"/>
              </a:solidFill>
            </a:endParaRPr>
          </a:p>
        </p:txBody>
      </p:sp>
      <p:sp>
        <p:nvSpPr>
          <p:cNvPr id="67" name="Line 18"/>
          <p:cNvSpPr>
            <a:spLocks noChangeShapeType="1"/>
          </p:cNvSpPr>
          <p:nvPr/>
        </p:nvSpPr>
        <p:spPr bwMode="auto">
          <a:xfrm flipV="1">
            <a:off x="3124200" y="5144145"/>
            <a:ext cx="685800" cy="0"/>
          </a:xfrm>
          <a:prstGeom prst="line">
            <a:avLst/>
          </a:prstGeom>
          <a:noFill/>
          <a:ln w="76200">
            <a:solidFill>
              <a:srgbClr val="CC3300"/>
            </a:solidFill>
            <a:round/>
            <a:headEnd type="oval"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MY"/>
          </a:p>
        </p:txBody>
      </p:sp>
      <p:sp>
        <p:nvSpPr>
          <p:cNvPr id="70" name="Line 21"/>
          <p:cNvSpPr>
            <a:spLocks noChangeShapeType="1"/>
          </p:cNvSpPr>
          <p:nvPr/>
        </p:nvSpPr>
        <p:spPr bwMode="auto">
          <a:xfrm flipV="1">
            <a:off x="6096000" y="5144145"/>
            <a:ext cx="609600" cy="0"/>
          </a:xfrm>
          <a:prstGeom prst="line">
            <a:avLst/>
          </a:prstGeom>
          <a:noFill/>
          <a:ln w="76200">
            <a:solidFill>
              <a:srgbClr val="CC3300"/>
            </a:solidFill>
            <a:round/>
            <a:headEnd type="oval"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MY"/>
          </a:p>
        </p:txBody>
      </p:sp>
      <p:sp>
        <p:nvSpPr>
          <p:cNvPr id="71" name="Line 22"/>
          <p:cNvSpPr>
            <a:spLocks noChangeShapeType="1"/>
          </p:cNvSpPr>
          <p:nvPr/>
        </p:nvSpPr>
        <p:spPr bwMode="auto">
          <a:xfrm>
            <a:off x="762000" y="3355032"/>
            <a:ext cx="23622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72" name="Line 23"/>
          <p:cNvSpPr>
            <a:spLocks noChangeShapeType="1"/>
          </p:cNvSpPr>
          <p:nvPr/>
        </p:nvSpPr>
        <p:spPr bwMode="auto">
          <a:xfrm>
            <a:off x="3733800" y="3355032"/>
            <a:ext cx="23622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73" name="Line 24"/>
          <p:cNvSpPr>
            <a:spLocks noChangeShapeType="1"/>
          </p:cNvSpPr>
          <p:nvPr/>
        </p:nvSpPr>
        <p:spPr bwMode="auto">
          <a:xfrm>
            <a:off x="6705600" y="3355032"/>
            <a:ext cx="23622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MY"/>
          </a:p>
        </p:txBody>
      </p:sp>
      <p:sp>
        <p:nvSpPr>
          <p:cNvPr id="81" name="Rectangle 5"/>
          <p:cNvSpPr>
            <a:spLocks noChangeArrowheads="1"/>
          </p:cNvSpPr>
          <p:nvPr/>
        </p:nvSpPr>
        <p:spPr bwMode="auto">
          <a:xfrm>
            <a:off x="3657600" y="2899792"/>
            <a:ext cx="2590800" cy="457200"/>
          </a:xfrm>
          <a:prstGeom prst="rect">
            <a:avLst/>
          </a:prstGeom>
          <a:solidFill>
            <a:srgbClr val="FFFF00"/>
          </a:solidFill>
          <a:ln w="9525">
            <a:solidFill>
              <a:srgbClr val="FFFF00"/>
            </a:solidFill>
            <a:miter lim="800000"/>
            <a:headEnd/>
            <a:tailEnd/>
          </a:ln>
        </p:spPr>
        <p:txBody>
          <a:bodyPr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endParaRPr lang="en-US" altLang="en-US" sz="1600" b="1" dirty="0" smtClean="0">
              <a:latin typeface="Calibri" panose="020F0502020204030204" pitchFamily="34" charset="0"/>
            </a:endParaRPr>
          </a:p>
          <a:p>
            <a:pPr algn="ctr"/>
            <a:r>
              <a:rPr lang="en-US" altLang="en-US" sz="1600" b="1" dirty="0" smtClean="0">
                <a:latin typeface="Calibri" panose="020F0502020204030204" pitchFamily="34" charset="0"/>
              </a:rPr>
              <a:t>Component</a:t>
            </a:r>
            <a:endParaRPr lang="en-US" altLang="en-US" b="1" dirty="0">
              <a:latin typeface="Calibri" panose="020F0502020204030204" pitchFamily="34" charset="0"/>
            </a:endParaRPr>
          </a:p>
          <a:p>
            <a:pPr algn="ctr"/>
            <a:endParaRPr lang="en-US" altLang="en-US" b="1" dirty="0"/>
          </a:p>
        </p:txBody>
      </p:sp>
      <p:sp>
        <p:nvSpPr>
          <p:cNvPr id="82" name="Rectangle 5"/>
          <p:cNvSpPr>
            <a:spLocks noChangeArrowheads="1"/>
          </p:cNvSpPr>
          <p:nvPr/>
        </p:nvSpPr>
        <p:spPr bwMode="auto">
          <a:xfrm>
            <a:off x="6705600" y="2897832"/>
            <a:ext cx="2362200" cy="457200"/>
          </a:xfrm>
          <a:prstGeom prst="rect">
            <a:avLst/>
          </a:prstGeom>
          <a:solidFill>
            <a:srgbClr val="FFFF00"/>
          </a:solidFill>
          <a:ln w="9525">
            <a:solidFill>
              <a:srgbClr val="FFFF00"/>
            </a:solidFill>
            <a:miter lim="800000"/>
            <a:headEnd/>
            <a:tailEnd/>
          </a:ln>
        </p:spPr>
        <p:txBody>
          <a:bodyPr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endParaRPr lang="en-US" altLang="en-US" sz="1600" b="1" dirty="0" smtClean="0">
              <a:latin typeface="Calibri" panose="020F0502020204030204" pitchFamily="34" charset="0"/>
            </a:endParaRPr>
          </a:p>
          <a:p>
            <a:pPr algn="ctr"/>
            <a:r>
              <a:rPr lang="en-US" altLang="en-US" sz="1600" b="1" dirty="0" smtClean="0">
                <a:latin typeface="Calibri" panose="020F0502020204030204" pitchFamily="34" charset="0"/>
              </a:rPr>
              <a:t>Component</a:t>
            </a:r>
            <a:endParaRPr lang="en-US" altLang="en-US" b="1" dirty="0">
              <a:latin typeface="Calibri" panose="020F0502020204030204" pitchFamily="34" charset="0"/>
            </a:endParaRPr>
          </a:p>
          <a:p>
            <a:pPr algn="ctr"/>
            <a:endParaRPr lang="en-US" altLang="en-US" b="1" dirty="0"/>
          </a:p>
        </p:txBody>
      </p:sp>
      <p:sp>
        <p:nvSpPr>
          <p:cNvPr id="84" name="Rectangle 5"/>
          <p:cNvSpPr>
            <a:spLocks noChangeArrowheads="1"/>
          </p:cNvSpPr>
          <p:nvPr/>
        </p:nvSpPr>
        <p:spPr bwMode="auto">
          <a:xfrm>
            <a:off x="762000" y="3428999"/>
            <a:ext cx="2362200" cy="1334145"/>
          </a:xfrm>
          <a:prstGeom prst="rect">
            <a:avLst/>
          </a:prstGeom>
          <a:solidFill>
            <a:srgbClr val="FFFF00"/>
          </a:solidFill>
          <a:ln w="9525">
            <a:solidFill>
              <a:srgbClr val="FFFF00"/>
            </a:solidFill>
            <a:miter lim="800000"/>
            <a:headEnd/>
            <a:tailEnd/>
          </a:ln>
        </p:spPr>
        <p:txBody>
          <a:bodyPr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endParaRPr lang="en-US" altLang="en-US" sz="1600" b="1" dirty="0" smtClean="0">
              <a:latin typeface="Calibri" panose="020F0502020204030204" pitchFamily="34" charset="0"/>
            </a:endParaRPr>
          </a:p>
          <a:p>
            <a:pPr algn="ctr"/>
            <a:r>
              <a:rPr lang="en-US" altLang="en-US" sz="1600" b="1" dirty="0" smtClean="0">
                <a:latin typeface="Calibri" panose="020F0502020204030204" pitchFamily="34" charset="0"/>
              </a:rPr>
              <a:t>Syllabus</a:t>
            </a:r>
          </a:p>
          <a:p>
            <a:pPr algn="ctr"/>
            <a:r>
              <a:rPr lang="en-US" altLang="en-US" sz="1600" b="1" dirty="0" smtClean="0">
                <a:latin typeface="Calibri" panose="020F0502020204030204" pitchFamily="34" charset="0"/>
              </a:rPr>
              <a:t>Content</a:t>
            </a:r>
          </a:p>
          <a:p>
            <a:pPr algn="ctr"/>
            <a:r>
              <a:rPr lang="en-US" altLang="en-US" sz="1600" b="1" dirty="0" smtClean="0">
                <a:latin typeface="Calibri" panose="020F0502020204030204" pitchFamily="34" charset="0"/>
              </a:rPr>
              <a:t>Credit Hours</a:t>
            </a:r>
          </a:p>
          <a:p>
            <a:pPr algn="ctr"/>
            <a:r>
              <a:rPr lang="en-US" altLang="en-US" sz="1600" b="1" dirty="0" smtClean="0">
                <a:latin typeface="Calibri" panose="020F0502020204030204" pitchFamily="34" charset="0"/>
              </a:rPr>
              <a:t>Exam</a:t>
            </a:r>
          </a:p>
          <a:p>
            <a:pPr algn="ctr"/>
            <a:r>
              <a:rPr lang="en-US" altLang="en-US" sz="1600" b="1" dirty="0" smtClean="0">
                <a:latin typeface="Calibri" panose="020F0502020204030204" pitchFamily="34" charset="0"/>
              </a:rPr>
              <a:t>Certification</a:t>
            </a:r>
            <a:endParaRPr lang="en-US" altLang="en-US" b="1" dirty="0">
              <a:latin typeface="Calibri" panose="020F0502020204030204" pitchFamily="34" charset="0"/>
            </a:endParaRPr>
          </a:p>
          <a:p>
            <a:pPr algn="ctr"/>
            <a:endParaRPr lang="en-US" altLang="en-US" b="1" dirty="0"/>
          </a:p>
        </p:txBody>
      </p:sp>
      <p:sp>
        <p:nvSpPr>
          <p:cNvPr id="85" name="Rectangle 5"/>
          <p:cNvSpPr>
            <a:spLocks noChangeArrowheads="1"/>
          </p:cNvSpPr>
          <p:nvPr/>
        </p:nvSpPr>
        <p:spPr bwMode="auto">
          <a:xfrm>
            <a:off x="3657600" y="3429000"/>
            <a:ext cx="2590800" cy="1334145"/>
          </a:xfrm>
          <a:prstGeom prst="rect">
            <a:avLst/>
          </a:prstGeom>
          <a:solidFill>
            <a:srgbClr val="FFFF00"/>
          </a:solidFill>
          <a:ln w="9525">
            <a:solidFill>
              <a:srgbClr val="FFFF00"/>
            </a:solidFill>
            <a:miter lim="800000"/>
            <a:headEnd/>
            <a:tailEnd/>
          </a:ln>
        </p:spPr>
        <p:txBody>
          <a:bodyPr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endParaRPr lang="en-US" altLang="en-US" sz="1600" b="1" dirty="0" smtClean="0">
              <a:latin typeface="Calibri" panose="020F0502020204030204" pitchFamily="34" charset="0"/>
            </a:endParaRPr>
          </a:p>
          <a:p>
            <a:pPr algn="ctr"/>
            <a:r>
              <a:rPr lang="en-US" altLang="en-US" sz="1600" b="1" dirty="0" smtClean="0">
                <a:latin typeface="Calibri" panose="020F0502020204030204" pitchFamily="34" charset="0"/>
              </a:rPr>
              <a:t>Syllabus</a:t>
            </a:r>
          </a:p>
          <a:p>
            <a:pPr algn="ctr"/>
            <a:r>
              <a:rPr lang="en-US" altLang="en-US" sz="1600" b="1" dirty="0" smtClean="0">
                <a:latin typeface="Calibri" panose="020F0502020204030204" pitchFamily="34" charset="0"/>
              </a:rPr>
              <a:t>Content</a:t>
            </a:r>
          </a:p>
          <a:p>
            <a:pPr algn="ctr"/>
            <a:r>
              <a:rPr lang="en-US" altLang="en-US" sz="1600" b="1" dirty="0" smtClean="0">
                <a:latin typeface="Calibri" panose="020F0502020204030204" pitchFamily="34" charset="0"/>
              </a:rPr>
              <a:t>Credit Hours</a:t>
            </a:r>
          </a:p>
          <a:p>
            <a:pPr algn="ctr"/>
            <a:r>
              <a:rPr lang="en-US" altLang="en-US" sz="1600" b="1" dirty="0" smtClean="0">
                <a:latin typeface="Calibri" panose="020F0502020204030204" pitchFamily="34" charset="0"/>
              </a:rPr>
              <a:t>Exam</a:t>
            </a:r>
          </a:p>
          <a:p>
            <a:pPr algn="ctr"/>
            <a:r>
              <a:rPr lang="en-US" altLang="en-US" sz="1600" b="1" dirty="0" smtClean="0">
                <a:latin typeface="Calibri" panose="020F0502020204030204" pitchFamily="34" charset="0"/>
              </a:rPr>
              <a:t>Certification</a:t>
            </a:r>
            <a:endParaRPr lang="en-US" altLang="en-US" b="1" dirty="0">
              <a:latin typeface="Calibri" panose="020F0502020204030204" pitchFamily="34" charset="0"/>
            </a:endParaRPr>
          </a:p>
          <a:p>
            <a:pPr algn="ctr"/>
            <a:endParaRPr lang="en-US" altLang="en-US" b="1" dirty="0"/>
          </a:p>
        </p:txBody>
      </p:sp>
      <p:sp>
        <p:nvSpPr>
          <p:cNvPr id="86" name="Rectangle 5"/>
          <p:cNvSpPr>
            <a:spLocks noChangeArrowheads="1"/>
          </p:cNvSpPr>
          <p:nvPr/>
        </p:nvSpPr>
        <p:spPr bwMode="auto">
          <a:xfrm>
            <a:off x="6705600" y="3429000"/>
            <a:ext cx="2362200" cy="1334145"/>
          </a:xfrm>
          <a:prstGeom prst="rect">
            <a:avLst/>
          </a:prstGeom>
          <a:solidFill>
            <a:srgbClr val="FFFF00"/>
          </a:solidFill>
          <a:ln w="9525">
            <a:solidFill>
              <a:srgbClr val="FFFF00"/>
            </a:solidFill>
            <a:miter lim="800000"/>
            <a:headEnd/>
            <a:tailEnd/>
          </a:ln>
        </p:spPr>
        <p:txBody>
          <a:bodyPr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endParaRPr lang="en-US" altLang="en-US" sz="1600" b="1" dirty="0" smtClean="0">
              <a:latin typeface="Calibri" panose="020F0502020204030204" pitchFamily="34" charset="0"/>
            </a:endParaRPr>
          </a:p>
          <a:p>
            <a:pPr algn="ctr"/>
            <a:r>
              <a:rPr lang="en-US" altLang="en-US" sz="1600" b="1" dirty="0" smtClean="0">
                <a:latin typeface="Calibri" panose="020F0502020204030204" pitchFamily="34" charset="0"/>
              </a:rPr>
              <a:t>Syllabus</a:t>
            </a:r>
          </a:p>
          <a:p>
            <a:pPr algn="ctr"/>
            <a:r>
              <a:rPr lang="en-US" altLang="en-US" sz="1600" b="1" dirty="0" smtClean="0">
                <a:latin typeface="Calibri" panose="020F0502020204030204" pitchFamily="34" charset="0"/>
              </a:rPr>
              <a:t>Content</a:t>
            </a:r>
          </a:p>
          <a:p>
            <a:pPr algn="ctr"/>
            <a:r>
              <a:rPr lang="en-US" altLang="en-US" sz="1600" b="1" dirty="0" smtClean="0">
                <a:latin typeface="Calibri" panose="020F0502020204030204" pitchFamily="34" charset="0"/>
              </a:rPr>
              <a:t>Credit Hours</a:t>
            </a:r>
          </a:p>
          <a:p>
            <a:pPr algn="ctr"/>
            <a:r>
              <a:rPr lang="en-US" altLang="en-US" sz="1600" b="1" dirty="0" smtClean="0">
                <a:latin typeface="Calibri" panose="020F0502020204030204" pitchFamily="34" charset="0"/>
              </a:rPr>
              <a:t>Exam</a:t>
            </a:r>
          </a:p>
          <a:p>
            <a:pPr algn="ctr"/>
            <a:r>
              <a:rPr lang="en-US" altLang="en-US" sz="1600" b="1" dirty="0" smtClean="0">
                <a:latin typeface="Calibri" panose="020F0502020204030204" pitchFamily="34" charset="0"/>
              </a:rPr>
              <a:t>Certification</a:t>
            </a:r>
            <a:endParaRPr lang="en-US" altLang="en-US" b="1" dirty="0">
              <a:latin typeface="Calibri" panose="020F0502020204030204" pitchFamily="34" charset="0"/>
            </a:endParaRPr>
          </a:p>
          <a:p>
            <a:pPr algn="ctr"/>
            <a:endParaRPr lang="en-US" altLang="en-US" b="1" dirty="0"/>
          </a:p>
        </p:txBody>
      </p:sp>
      <p:sp>
        <p:nvSpPr>
          <p:cNvPr id="69" name="Line 20"/>
          <p:cNvSpPr>
            <a:spLocks noChangeShapeType="1"/>
          </p:cNvSpPr>
          <p:nvPr/>
        </p:nvSpPr>
        <p:spPr bwMode="auto">
          <a:xfrm flipV="1">
            <a:off x="6143600" y="3507432"/>
            <a:ext cx="609600" cy="0"/>
          </a:xfrm>
          <a:prstGeom prst="line">
            <a:avLst/>
          </a:prstGeom>
          <a:noFill/>
          <a:ln w="76200">
            <a:solidFill>
              <a:srgbClr val="CC3300"/>
            </a:solidFill>
            <a:round/>
            <a:headEnd type="oval"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MY"/>
          </a:p>
        </p:txBody>
      </p:sp>
      <p:sp>
        <p:nvSpPr>
          <p:cNvPr id="68" name="Line 19"/>
          <p:cNvSpPr>
            <a:spLocks noChangeShapeType="1"/>
          </p:cNvSpPr>
          <p:nvPr/>
        </p:nvSpPr>
        <p:spPr bwMode="auto">
          <a:xfrm flipV="1">
            <a:off x="3124200" y="3507432"/>
            <a:ext cx="609600" cy="0"/>
          </a:xfrm>
          <a:prstGeom prst="line">
            <a:avLst/>
          </a:prstGeom>
          <a:noFill/>
          <a:ln w="76200">
            <a:solidFill>
              <a:srgbClr val="CC3300"/>
            </a:solidFill>
            <a:round/>
            <a:headEnd type="oval"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MY"/>
          </a:p>
        </p:txBody>
      </p:sp>
      <p:sp>
        <p:nvSpPr>
          <p:cNvPr id="87" name="AutoShape 17"/>
          <p:cNvSpPr>
            <a:spLocks noChangeArrowheads="1"/>
          </p:cNvSpPr>
          <p:nvPr/>
        </p:nvSpPr>
        <p:spPr bwMode="auto">
          <a:xfrm>
            <a:off x="3800872" y="4881786"/>
            <a:ext cx="2286000" cy="759246"/>
          </a:xfrm>
          <a:prstGeom prst="homePlate">
            <a:avLst>
              <a:gd name="adj" fmla="val 39837"/>
            </a:avLst>
          </a:prstGeom>
          <a:solidFill>
            <a:schemeClr val="bg2"/>
          </a:solidFill>
          <a:ln w="9525">
            <a:solidFill>
              <a:srgbClr val="000000"/>
            </a:solidFill>
            <a:miter lim="800000"/>
            <a:headEnd/>
            <a:tailEnd/>
          </a:ln>
          <a:effectLst>
            <a:outerShdw dist="107763" dir="8100000" algn="ctr" rotWithShape="0">
              <a:srgbClr val="808080">
                <a:alpha val="50000"/>
              </a:srgbClr>
            </a:outerShdw>
          </a:effectLst>
        </p:spPr>
        <p:txBody>
          <a:bodyPr anchor="ctr" anchorCtr="1"/>
          <a:lstStyle/>
          <a:p>
            <a:pPr algn="ctr" eaLnBrk="0" hangingPunct="0">
              <a:defRPr/>
            </a:pPr>
            <a:r>
              <a:rPr lang="en-GB" b="1" dirty="0" smtClean="0">
                <a:solidFill>
                  <a:srgbClr val="FFFFFF"/>
                </a:solidFill>
              </a:rPr>
              <a:t>Training &amp; Support</a:t>
            </a:r>
            <a:endParaRPr lang="en-GB" b="1" dirty="0">
              <a:solidFill>
                <a:srgbClr val="FFFFFF"/>
              </a:solidFill>
            </a:endParaRPr>
          </a:p>
        </p:txBody>
      </p:sp>
      <p:sp>
        <p:nvSpPr>
          <p:cNvPr id="88" name="AutoShape 17"/>
          <p:cNvSpPr>
            <a:spLocks noChangeArrowheads="1"/>
          </p:cNvSpPr>
          <p:nvPr/>
        </p:nvSpPr>
        <p:spPr bwMode="auto">
          <a:xfrm>
            <a:off x="6771456" y="4941168"/>
            <a:ext cx="2286000" cy="759246"/>
          </a:xfrm>
          <a:prstGeom prst="homePlate">
            <a:avLst>
              <a:gd name="adj" fmla="val 39837"/>
            </a:avLst>
          </a:prstGeom>
          <a:solidFill>
            <a:schemeClr val="bg2"/>
          </a:solidFill>
          <a:ln w="9525">
            <a:solidFill>
              <a:srgbClr val="000000"/>
            </a:solidFill>
            <a:miter lim="800000"/>
            <a:headEnd/>
            <a:tailEnd/>
          </a:ln>
          <a:effectLst>
            <a:outerShdw dist="107763" dir="8100000" algn="ctr" rotWithShape="0">
              <a:srgbClr val="808080">
                <a:alpha val="50000"/>
              </a:srgbClr>
            </a:outerShdw>
          </a:effectLst>
        </p:spPr>
        <p:txBody>
          <a:bodyPr anchor="ctr" anchorCtr="1"/>
          <a:lstStyle/>
          <a:p>
            <a:pPr algn="ctr" eaLnBrk="0" hangingPunct="0">
              <a:defRPr/>
            </a:pPr>
            <a:r>
              <a:rPr lang="en-GB" b="1" dirty="0" smtClean="0">
                <a:solidFill>
                  <a:srgbClr val="FFFFFF"/>
                </a:solidFill>
              </a:rPr>
              <a:t>Training &amp; Support</a:t>
            </a:r>
            <a:endParaRPr lang="en-GB" b="1" dirty="0">
              <a:solidFill>
                <a:srgbClr val="FFFFFF"/>
              </a:solidFill>
            </a:endParaRPr>
          </a:p>
        </p:txBody>
      </p:sp>
      <p:sp>
        <p:nvSpPr>
          <p:cNvPr id="4" name="Rounded Rectangle 3"/>
          <p:cNvSpPr/>
          <p:nvPr/>
        </p:nvSpPr>
        <p:spPr>
          <a:xfrm>
            <a:off x="762000" y="5877272"/>
            <a:ext cx="5791200" cy="41667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800" b="1" dirty="0" smtClean="0">
                <a:solidFill>
                  <a:srgbClr val="FF0000"/>
                </a:solidFill>
                <a:latin typeface="Calibri" panose="020F0502020204030204" pitchFamily="34" charset="0"/>
              </a:rPr>
              <a:t>Focus area: SPS Accounting System, GST, Zakat &amp; </a:t>
            </a:r>
            <a:r>
              <a:rPr lang="en-US" sz="1800" b="1" dirty="0" err="1" smtClean="0">
                <a:solidFill>
                  <a:srgbClr val="FF0000"/>
                </a:solidFill>
                <a:latin typeface="Calibri" panose="020F0502020204030204" pitchFamily="34" charset="0"/>
              </a:rPr>
              <a:t>Waqf</a:t>
            </a:r>
            <a:endParaRPr lang="en-MY" sz="18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52748555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2971800" y="4655189"/>
            <a:ext cx="6356349"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dirty="0" smtClean="0">
                <a:solidFill>
                  <a:srgbClr val="0F243E"/>
                </a:solidFill>
                <a:latin typeface="Calibri"/>
                <a:ea typeface="Calibri"/>
                <a:cs typeface="Calibri"/>
                <a:sym typeface="Calibri"/>
              </a:rPr>
              <a:t>1.0</a:t>
            </a:r>
            <a:r>
              <a:rPr lang="en-US" sz="3200" b="0" i="0" u="none" strike="noStrike" cap="none" dirty="0" smtClean="0">
                <a:solidFill>
                  <a:srgbClr val="0F243E"/>
                </a:solidFill>
                <a:latin typeface="Calibri"/>
                <a:ea typeface="Calibri"/>
                <a:cs typeface="Calibri"/>
                <a:sym typeface="Calibri"/>
              </a:rPr>
              <a:t>  ABOUT US</a:t>
            </a:r>
            <a:endParaRPr lang="en-US" sz="3200" b="0" i="0" u="none" strike="noStrike" cap="none" baseline="0" dirty="0">
              <a:solidFill>
                <a:srgbClr val="0F243E"/>
              </a:solidFill>
              <a:latin typeface="Calibri"/>
              <a:ea typeface="Calibri"/>
              <a:cs typeface="Calibri"/>
              <a:sym typeface="Calibri"/>
            </a:endParaRPr>
          </a:p>
        </p:txBody>
      </p:sp>
      <p:cxnSp>
        <p:nvCxnSpPr>
          <p:cNvPr id="126" name="Shape 126"/>
          <p:cNvCxnSpPr/>
          <p:nvPr/>
        </p:nvCxnSpPr>
        <p:spPr>
          <a:xfrm>
            <a:off x="660400" y="5464157"/>
            <a:ext cx="8667750" cy="0"/>
          </a:xfrm>
          <a:prstGeom prst="straightConnector1">
            <a:avLst/>
          </a:prstGeom>
          <a:noFill/>
          <a:ln w="9525" cap="flat" cmpd="sng">
            <a:solidFill>
              <a:srgbClr val="4A7DBB"/>
            </a:solidFill>
            <a:prstDash val="solid"/>
            <a:round/>
            <a:headEnd type="none" w="med" len="med"/>
            <a:tailEnd type="none" w="med" len="med"/>
          </a:ln>
        </p:spPr>
      </p:cxnSp>
      <p:pic>
        <p:nvPicPr>
          <p:cNvPr id="129" name="Shape 129"/>
          <p:cNvPicPr preferRelativeResize="0"/>
          <p:nvPr/>
        </p:nvPicPr>
        <p:blipFill rotWithShape="1">
          <a:blip r:embed="rId3">
            <a:alphaModFix/>
          </a:blip>
          <a:srcRect/>
          <a:stretch/>
        </p:blipFill>
        <p:spPr>
          <a:xfrm>
            <a:off x="776536" y="3283700"/>
            <a:ext cx="1687280" cy="1987976"/>
          </a:xfrm>
          <a:prstGeom prst="rect">
            <a:avLst/>
          </a:prstGeom>
          <a:noFill/>
          <a:ln>
            <a:noFill/>
          </a:ln>
        </p:spPr>
      </p:pic>
      <p:sp>
        <p:nvSpPr>
          <p:cNvPr id="130" name="Shape 130"/>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a:t>
            </a:fld>
            <a:endParaRPr lang="en-US" sz="1200" b="0" i="0" u="none" strike="noStrike" cap="none" baseline="0">
              <a:solidFill>
                <a:srgbClr val="888888"/>
              </a:solidFill>
              <a:latin typeface="Calibri"/>
              <a:ea typeface="Calibri"/>
              <a:cs typeface="Calibri"/>
              <a:sym typeface="Calibri"/>
            </a:endParaRPr>
          </a:p>
        </p:txBody>
      </p:sp>
      <p:sp>
        <p:nvSpPr>
          <p:cNvPr id="131" name="Shape 131"/>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 PROPOSED</a:t>
            </a:r>
            <a:r>
              <a:rPr lang="en-US" sz="2800" b="0" i="0" u="none" strike="noStrike" cap="none" dirty="0" smtClean="0">
                <a:solidFill>
                  <a:schemeClr val="lt1"/>
                </a:solidFill>
                <a:latin typeface="Calibri"/>
                <a:ea typeface="Calibri"/>
                <a:cs typeface="Calibri"/>
                <a:sym typeface="Calibri"/>
              </a:rPr>
              <a:t> SPS SYLLABUS </a:t>
            </a:r>
            <a:endParaRPr lang="en-US" sz="2800" b="0" i="0" u="none" strike="noStrike" cap="none" baseline="0" dirty="0">
              <a:solidFill>
                <a:schemeClr val="lt1"/>
              </a:solidFill>
              <a:latin typeface="Calibri"/>
              <a:ea typeface="Calibri"/>
              <a:cs typeface="Calibri"/>
              <a:sym typeface="Calibri"/>
            </a:endParaRPr>
          </a:p>
          <a:p>
            <a:pPr marL="0" marR="0" lvl="0" indent="520700" algn="l" rtl="0">
              <a:spcBef>
                <a:spcPts val="0"/>
              </a:spcBef>
              <a:buSzPct val="25000"/>
              <a:buNone/>
            </a:pPr>
            <a:r>
              <a:rPr lang="en-US" sz="1800" b="0" i="0" u="none" strike="noStrike" cap="none" baseline="0" dirty="0" smtClean="0">
                <a:solidFill>
                  <a:schemeClr val="lt1"/>
                </a:solidFill>
                <a:latin typeface="Calibri"/>
                <a:ea typeface="Calibri"/>
                <a:cs typeface="Calibri"/>
                <a:sym typeface="Calibri"/>
              </a:rPr>
              <a:t>  </a:t>
            </a:r>
            <a:endParaRPr lang="en-US" sz="1800" b="0" i="0" u="none" strike="noStrike" cap="none" baseline="0" dirty="0">
              <a:solidFill>
                <a:schemeClr val="lt1"/>
              </a:solidFill>
              <a:latin typeface="Calibri"/>
              <a:ea typeface="Calibri"/>
              <a:cs typeface="Calibri"/>
              <a:sym typeface="Calibri"/>
            </a:endParaRPr>
          </a:p>
        </p:txBody>
      </p:sp>
      <p:sp>
        <p:nvSpPr>
          <p:cNvPr id="286" name="Shape 286"/>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30</a:t>
            </a:fld>
            <a:endParaRPr lang="en-US" sz="1200" b="0" i="0" u="none" strike="noStrike" cap="none" baseline="0">
              <a:solidFill>
                <a:srgbClr val="888888"/>
              </a:solidFill>
              <a:latin typeface="Calibri"/>
              <a:ea typeface="Calibri"/>
              <a:cs typeface="Calibri"/>
              <a:sym typeface="Calibri"/>
            </a:endParaRPr>
          </a:p>
        </p:txBody>
      </p:sp>
      <p:sp>
        <p:nvSpPr>
          <p:cNvPr id="287" name="Shape 28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288" name="Shape 288"/>
          <p:cNvSpPr txBox="1"/>
          <p:nvPr/>
        </p:nvSpPr>
        <p:spPr>
          <a:xfrm>
            <a:off x="381000" y="1268760"/>
            <a:ext cx="4381500" cy="502900"/>
          </a:xfrm>
          <a:prstGeom prst="rect">
            <a:avLst/>
          </a:prstGeom>
          <a:noFill/>
          <a:ln>
            <a:noFill/>
          </a:ln>
        </p:spPr>
        <p:txBody>
          <a:bodyPr lIns="91425" tIns="45700" rIns="91425" bIns="45700" anchor="t" anchorCtr="0">
            <a:noAutofit/>
          </a:bodyPr>
          <a:lstStyle/>
          <a:p>
            <a:pPr marL="342900" indent="-342900" algn="just">
              <a:buFont typeface="Arial" panose="020B0604020202020204" pitchFamily="34" charset="0"/>
              <a:buChar char="•"/>
            </a:pPr>
            <a:r>
              <a:rPr lang="en-US" sz="1800" dirty="0" smtClean="0">
                <a:latin typeface="Calibri" panose="020F0502020204030204" pitchFamily="34" charset="0"/>
              </a:rPr>
              <a:t>Syllabus Content (Coverage Area)</a:t>
            </a:r>
          </a:p>
          <a:p>
            <a:pPr marL="342900" indent="-342900" algn="just">
              <a:buFont typeface="+mj-lt"/>
              <a:buAutoNum type="arabicPeriod"/>
            </a:pPr>
            <a:endParaRPr lang="en-US" sz="1800" dirty="0" smtClean="0">
              <a:latin typeface="Calibri" panose="020F0502020204030204" pitchFamily="34" charset="0"/>
            </a:endParaRPr>
          </a:p>
          <a:p>
            <a:pPr marL="342900" indent="-342900" algn="just">
              <a:buFont typeface="+mj-lt"/>
              <a:buAutoNum type="arabicPeriod"/>
            </a:pPr>
            <a:endParaRPr lang="en-US" sz="1800" dirty="0" smtClean="0">
              <a:latin typeface="Calibri" panose="020F0502020204030204" pitchFamily="34" charset="0"/>
            </a:endParaRPr>
          </a:p>
          <a:p>
            <a:pPr marL="342900" indent="-342900" algn="just">
              <a:buFont typeface="+mj-lt"/>
              <a:buAutoNum type="arabicPeriod"/>
            </a:pPr>
            <a:endParaRPr lang="en-US" sz="1800" dirty="0" smtClean="0">
              <a:latin typeface="Calibri" panose="020F0502020204030204" pitchFamily="34" charset="0"/>
            </a:endParaRPr>
          </a:p>
          <a:p>
            <a:pPr marL="342900" indent="-342900" algn="just">
              <a:buFont typeface="+mj-lt"/>
              <a:buAutoNum type="arabicPeriod"/>
            </a:pPr>
            <a:endParaRPr lang="en-US" sz="1800" dirty="0">
              <a:latin typeface="Calibri" panose="020F0502020204030204" pitchFamily="34" charset="0"/>
            </a:endParaRPr>
          </a:p>
          <a:p>
            <a:pPr marL="342900" indent="-342900" algn="just">
              <a:buFont typeface="+mj-lt"/>
              <a:buAutoNum type="arabicPeriod"/>
            </a:pPr>
            <a:endParaRPr lang="en-US" sz="1800" dirty="0" smtClean="0">
              <a:latin typeface="Calibri" panose="020F0502020204030204" pitchFamily="34" charset="0"/>
            </a:endParaRPr>
          </a:p>
          <a:p>
            <a:pPr marL="342900" indent="-342900" algn="just">
              <a:buFont typeface="+mj-lt"/>
              <a:buAutoNum type="arabicPeriod"/>
            </a:pPr>
            <a:endParaRPr lang="en-US" sz="1800" dirty="0">
              <a:latin typeface="Calibri" panose="020F0502020204030204" pitchFamily="34" charset="0"/>
            </a:endParaRPr>
          </a:p>
          <a:p>
            <a:pPr marL="342900" indent="-342900" algn="just">
              <a:buFont typeface="+mj-lt"/>
              <a:buAutoNum type="arabicPeriod"/>
            </a:pPr>
            <a:endParaRPr lang="en-US" sz="1800" dirty="0" smtClean="0">
              <a:latin typeface="Calibri" panose="020F0502020204030204" pitchFamily="34" charset="0"/>
            </a:endParaRPr>
          </a:p>
          <a:p>
            <a:pPr marL="342900" indent="-342900" algn="just">
              <a:buFont typeface="+mj-lt"/>
              <a:buAutoNum type="arabicPeriod"/>
            </a:pPr>
            <a:endParaRPr lang="en-US" sz="1800" dirty="0">
              <a:latin typeface="Calibri" panose="020F0502020204030204" pitchFamily="34" charset="0"/>
            </a:endParaRPr>
          </a:p>
          <a:p>
            <a:pPr marL="342900" indent="-342900" algn="just">
              <a:buFont typeface="+mj-lt"/>
              <a:buAutoNum type="arabicPeriod"/>
            </a:pPr>
            <a:endParaRPr lang="en-US" sz="1800" dirty="0" smtClean="0">
              <a:latin typeface="Calibri" panose="020F0502020204030204" pitchFamily="34" charset="0"/>
            </a:endParaRPr>
          </a:p>
          <a:p>
            <a:pPr marL="342900" indent="-342900" algn="just">
              <a:buFont typeface="+mj-lt"/>
              <a:buAutoNum type="arabicPeriod"/>
            </a:pPr>
            <a:endParaRPr lang="en-US" sz="1800" dirty="0" smtClean="0">
              <a:latin typeface="Calibri" panose="020F0502020204030204" pitchFamily="34" charset="0"/>
            </a:endParaRPr>
          </a:p>
          <a:p>
            <a:pPr marL="342900" indent="-342900" algn="just">
              <a:buFont typeface="+mj-lt"/>
              <a:buAutoNum type="arabicPeriod"/>
            </a:pPr>
            <a:endParaRPr lang="en-US" sz="1200" dirty="0">
              <a:latin typeface="Calibri" panose="020F0502020204030204" pitchFamily="34" charset="0"/>
            </a:endParaRPr>
          </a:p>
        </p:txBody>
      </p:sp>
      <p:grpSp>
        <p:nvGrpSpPr>
          <p:cNvPr id="5" name="Group 4"/>
          <p:cNvGrpSpPr/>
          <p:nvPr/>
        </p:nvGrpSpPr>
        <p:grpSpPr>
          <a:xfrm>
            <a:off x="879054" y="1627644"/>
            <a:ext cx="2273746" cy="4897700"/>
            <a:chOff x="879054" y="1627644"/>
            <a:chExt cx="2273746" cy="4897700"/>
          </a:xfrm>
        </p:grpSpPr>
        <p:grpSp>
          <p:nvGrpSpPr>
            <p:cNvPr id="2" name="Group 1"/>
            <p:cNvGrpSpPr/>
            <p:nvPr/>
          </p:nvGrpSpPr>
          <p:grpSpPr>
            <a:xfrm>
              <a:off x="879054" y="1627644"/>
              <a:ext cx="2273746" cy="793244"/>
              <a:chOff x="225996" y="2637492"/>
              <a:chExt cx="3574876" cy="1242650"/>
            </a:xfrm>
          </p:grpSpPr>
          <p:sp>
            <p:nvSpPr>
              <p:cNvPr id="3" name="Rounded Rectangle 2"/>
              <p:cNvSpPr/>
              <p:nvPr/>
            </p:nvSpPr>
            <p:spPr>
              <a:xfrm>
                <a:off x="225996" y="2656003"/>
                <a:ext cx="478532" cy="1224137"/>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800" dirty="0" smtClean="0">
                    <a:solidFill>
                      <a:srgbClr val="FF0000"/>
                    </a:solidFill>
                    <a:latin typeface="Calibri" panose="020F0502020204030204" pitchFamily="34" charset="0"/>
                  </a:rPr>
                  <a:t>1</a:t>
                </a:r>
                <a:endParaRPr lang="en-US" dirty="0">
                  <a:solidFill>
                    <a:srgbClr val="FF0000"/>
                  </a:solidFill>
                  <a:latin typeface="Calibri" panose="020F0502020204030204" pitchFamily="34" charset="0"/>
                </a:endParaRPr>
              </a:p>
            </p:txBody>
          </p:sp>
          <p:sp>
            <p:nvSpPr>
              <p:cNvPr id="12" name="Rounded Rectangle 11"/>
              <p:cNvSpPr/>
              <p:nvPr/>
            </p:nvSpPr>
            <p:spPr>
              <a:xfrm>
                <a:off x="704528" y="2637492"/>
                <a:ext cx="3096344" cy="1242650"/>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smtClean="0">
                    <a:solidFill>
                      <a:schemeClr val="tx1"/>
                    </a:solidFill>
                    <a:latin typeface="Calibri" panose="020F0502020204030204" pitchFamily="34" charset="0"/>
                  </a:rPr>
                  <a:t>SALIHIN Premier Solutions (SPS)</a:t>
                </a:r>
                <a:endParaRPr lang="en-US" sz="1600" dirty="0">
                  <a:solidFill>
                    <a:schemeClr val="tx1"/>
                  </a:solidFill>
                  <a:latin typeface="Calibri" panose="020F0502020204030204" pitchFamily="34" charset="0"/>
                </a:endParaRPr>
              </a:p>
            </p:txBody>
          </p:sp>
        </p:grpSp>
        <p:sp>
          <p:nvSpPr>
            <p:cNvPr id="18" name="Rounded Rectangle 17"/>
            <p:cNvSpPr/>
            <p:nvPr/>
          </p:nvSpPr>
          <p:spPr>
            <a:xfrm>
              <a:off x="879054" y="2564904"/>
              <a:ext cx="2273746" cy="39604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1050" dirty="0">
                  <a:latin typeface="Calibri" panose="020F0502020204030204" pitchFamily="34" charset="0"/>
                </a:rPr>
                <a:t>1.0   Introduction to Accounting Information System</a:t>
              </a:r>
              <a:endParaRPr lang="en-MY" sz="1050" dirty="0">
                <a:latin typeface="Calibri" panose="020F0502020204030204" pitchFamily="34" charset="0"/>
              </a:endParaRPr>
            </a:p>
            <a:p>
              <a:r>
                <a:rPr lang="en-US" sz="1050" dirty="0">
                  <a:latin typeface="Calibri" panose="020F0502020204030204" pitchFamily="34" charset="0"/>
                </a:rPr>
                <a:t>2.0   About SPS Accounting System</a:t>
              </a:r>
              <a:br>
                <a:rPr lang="en-US" sz="1050" dirty="0">
                  <a:latin typeface="Calibri" panose="020F0502020204030204" pitchFamily="34" charset="0"/>
                </a:rPr>
              </a:br>
              <a:r>
                <a:rPr lang="en-US" sz="1050" dirty="0">
                  <a:latin typeface="Calibri" panose="020F0502020204030204" pitchFamily="34" charset="0"/>
                </a:rPr>
                <a:t>        2.1  Overview of SPS</a:t>
              </a:r>
              <a:r>
                <a:rPr lang="en-US" sz="1800" dirty="0">
                  <a:latin typeface="Calibri" panose="020F0502020204030204" pitchFamily="34" charset="0"/>
                </a:rPr>
                <a:t> </a:t>
              </a:r>
              <a:r>
                <a:rPr lang="en-US" sz="1100" dirty="0">
                  <a:latin typeface="Calibri" panose="020F0502020204030204" pitchFamily="34" charset="0"/>
                </a:rPr>
                <a:t>System</a:t>
              </a:r>
              <a:br>
                <a:rPr lang="en-US" sz="1100" dirty="0">
                  <a:latin typeface="Calibri" panose="020F0502020204030204" pitchFamily="34" charset="0"/>
                </a:rPr>
              </a:br>
              <a:r>
                <a:rPr lang="en-US" sz="1100" dirty="0">
                  <a:latin typeface="Calibri" panose="020F0502020204030204" pitchFamily="34" charset="0"/>
                </a:rPr>
                <a:t>        2.2  System Requirements</a:t>
              </a:r>
            </a:p>
            <a:p>
              <a:r>
                <a:rPr lang="en-US" sz="1100" dirty="0">
                  <a:latin typeface="Calibri" panose="020F0502020204030204" pitchFamily="34" charset="0"/>
                </a:rPr>
                <a:t>3.0   SPS Modules</a:t>
              </a:r>
              <a:br>
                <a:rPr lang="en-US" sz="1100" dirty="0">
                  <a:latin typeface="Calibri" panose="020F0502020204030204" pitchFamily="34" charset="0"/>
                </a:rPr>
              </a:br>
              <a:r>
                <a:rPr lang="en-US" sz="1100" dirty="0">
                  <a:latin typeface="Calibri" panose="020F0502020204030204" pitchFamily="34" charset="0"/>
                </a:rPr>
                <a:t>        3.1  Installation</a:t>
              </a:r>
            </a:p>
            <a:p>
              <a:r>
                <a:rPr lang="en-US" sz="1100" dirty="0">
                  <a:latin typeface="Calibri" panose="020F0502020204030204" pitchFamily="34" charset="0"/>
                </a:rPr>
                <a:t>        3.2   Setup process</a:t>
              </a:r>
            </a:p>
            <a:p>
              <a:r>
                <a:rPr lang="en-US" sz="1100" dirty="0">
                  <a:latin typeface="Calibri" panose="020F0502020204030204" pitchFamily="34" charset="0"/>
                </a:rPr>
                <a:t>        3.3   Account Payables</a:t>
              </a:r>
            </a:p>
            <a:p>
              <a:r>
                <a:rPr lang="en-US" sz="1100" dirty="0">
                  <a:latin typeface="Calibri" panose="020F0502020204030204" pitchFamily="34" charset="0"/>
                </a:rPr>
                <a:t>        3.4   Account Receivables </a:t>
              </a:r>
            </a:p>
            <a:p>
              <a:r>
                <a:rPr lang="en-US" sz="1100" dirty="0">
                  <a:latin typeface="Calibri" panose="020F0502020204030204" pitchFamily="34" charset="0"/>
                </a:rPr>
                <a:t>        3.5   Sales Order</a:t>
              </a:r>
            </a:p>
            <a:p>
              <a:r>
                <a:rPr lang="en-US" sz="1100" dirty="0">
                  <a:latin typeface="Calibri" panose="020F0502020204030204" pitchFamily="34" charset="0"/>
                </a:rPr>
                <a:t>        3.6   Purchasing</a:t>
              </a:r>
            </a:p>
            <a:p>
              <a:r>
                <a:rPr lang="en-US" sz="1100" dirty="0">
                  <a:latin typeface="Calibri" panose="020F0502020204030204" pitchFamily="34" charset="0"/>
                </a:rPr>
                <a:t>        3.7   Inventory Control</a:t>
              </a:r>
            </a:p>
            <a:p>
              <a:r>
                <a:rPr lang="en-US" sz="1100" dirty="0">
                  <a:latin typeface="Calibri" panose="020F0502020204030204" pitchFamily="34" charset="0"/>
                </a:rPr>
                <a:t>        3.8   Goods &amp; Services Tax</a:t>
              </a:r>
            </a:p>
            <a:p>
              <a:r>
                <a:rPr lang="en-US" sz="1100" dirty="0">
                  <a:latin typeface="Calibri" panose="020F0502020204030204" pitchFamily="34" charset="0"/>
                </a:rPr>
                <a:t>        3.9   Zakat and </a:t>
              </a:r>
              <a:r>
                <a:rPr lang="en-US" sz="1100" dirty="0" err="1">
                  <a:latin typeface="Calibri" panose="020F0502020204030204" pitchFamily="34" charset="0"/>
                </a:rPr>
                <a:t>Waqf</a:t>
              </a:r>
              <a:endParaRPr lang="en-US" sz="1100" dirty="0">
                <a:latin typeface="Calibri" panose="020F0502020204030204" pitchFamily="34" charset="0"/>
              </a:endParaRPr>
            </a:p>
            <a:p>
              <a:r>
                <a:rPr lang="en-US" sz="1100" dirty="0">
                  <a:latin typeface="Calibri" panose="020F0502020204030204" pitchFamily="34" charset="0"/>
                </a:rPr>
                <a:t>        3.10  General Setup</a:t>
              </a:r>
            </a:p>
            <a:p>
              <a:r>
                <a:rPr lang="en-US" sz="1100" dirty="0">
                  <a:latin typeface="Calibri" panose="020F0502020204030204" pitchFamily="34" charset="0"/>
                </a:rPr>
                <a:t>        3.11  General Ledger</a:t>
              </a:r>
            </a:p>
            <a:p>
              <a:r>
                <a:rPr lang="en-US" sz="1100" dirty="0">
                  <a:latin typeface="Calibri" panose="020F0502020204030204" pitchFamily="34" charset="0"/>
                </a:rPr>
                <a:t>        3.12  </a:t>
              </a:r>
              <a:r>
                <a:rPr lang="en-US" sz="1100" dirty="0" smtClean="0">
                  <a:latin typeface="Calibri" panose="020F0502020204030204" pitchFamily="34" charset="0"/>
                </a:rPr>
                <a:t>Admin</a:t>
              </a:r>
            </a:p>
            <a:p>
              <a:endParaRPr lang="en-US" sz="1100" dirty="0">
                <a:latin typeface="Calibri" panose="020F0502020204030204" pitchFamily="34" charset="0"/>
              </a:endParaRPr>
            </a:p>
            <a:p>
              <a:endParaRPr lang="en-US" sz="1100" dirty="0" smtClean="0">
                <a:latin typeface="Calibri" panose="020F0502020204030204" pitchFamily="34" charset="0"/>
              </a:endParaRPr>
            </a:p>
            <a:p>
              <a:endParaRPr lang="en-US" sz="1100" dirty="0">
                <a:latin typeface="Calibri" panose="020F0502020204030204" pitchFamily="34" charset="0"/>
              </a:endParaRPr>
            </a:p>
          </p:txBody>
        </p:sp>
      </p:grpSp>
      <p:grpSp>
        <p:nvGrpSpPr>
          <p:cNvPr id="4" name="Group 3"/>
          <p:cNvGrpSpPr/>
          <p:nvPr/>
        </p:nvGrpSpPr>
        <p:grpSpPr>
          <a:xfrm>
            <a:off x="3399334" y="1628800"/>
            <a:ext cx="2633786" cy="4895388"/>
            <a:chOff x="2967286" y="1628800"/>
            <a:chExt cx="2633786" cy="4895388"/>
          </a:xfrm>
        </p:grpSpPr>
        <p:sp>
          <p:nvSpPr>
            <p:cNvPr id="19" name="Rounded Rectangle 18"/>
            <p:cNvSpPr/>
            <p:nvPr/>
          </p:nvSpPr>
          <p:spPr>
            <a:xfrm>
              <a:off x="2967286" y="2564904"/>
              <a:ext cx="2633786" cy="39592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1050" dirty="0">
                  <a:latin typeface="Calibri" panose="020F0502020204030204" pitchFamily="34" charset="0"/>
                </a:rPr>
                <a:t>1.0   Introduction to </a:t>
              </a:r>
              <a:r>
                <a:rPr lang="en-US" sz="1050" dirty="0" smtClean="0">
                  <a:latin typeface="Calibri" panose="020F0502020204030204" pitchFamily="34" charset="0"/>
                </a:rPr>
                <a:t>GST</a:t>
              </a:r>
            </a:p>
            <a:p>
              <a:r>
                <a:rPr lang="en-US" sz="1050" dirty="0">
                  <a:latin typeface="Calibri" panose="020F0502020204030204" pitchFamily="34" charset="0"/>
                </a:rPr>
                <a:t>2.0   </a:t>
              </a:r>
              <a:r>
                <a:rPr lang="en-US" sz="1050" dirty="0" smtClean="0">
                  <a:latin typeface="Calibri" panose="020F0502020204030204" pitchFamily="34" charset="0"/>
                </a:rPr>
                <a:t>GST Code Table</a:t>
              </a:r>
            </a:p>
            <a:p>
              <a:r>
                <a:rPr lang="en-US" sz="1050" dirty="0" smtClean="0">
                  <a:latin typeface="Calibri" panose="020F0502020204030204" pitchFamily="34" charset="0"/>
                </a:rPr>
                <a:t>3.0   Inventory-GST Code Setup</a:t>
              </a:r>
            </a:p>
            <a:p>
              <a:r>
                <a:rPr lang="en-US" sz="1050" dirty="0" smtClean="0">
                  <a:latin typeface="Calibri" panose="020F0502020204030204" pitchFamily="34" charset="0"/>
                </a:rPr>
                <a:t>4.0   Customer Setup</a:t>
              </a:r>
              <a:endParaRPr lang="en-MY" sz="1050" dirty="0">
                <a:latin typeface="Calibri" panose="020F0502020204030204" pitchFamily="34" charset="0"/>
              </a:endParaRPr>
            </a:p>
            <a:p>
              <a:r>
                <a:rPr lang="en-US" sz="1050" dirty="0" smtClean="0">
                  <a:latin typeface="Calibri" panose="020F0502020204030204" pitchFamily="34" charset="0"/>
                </a:rPr>
                <a:t>5.0   Supplier Setup</a:t>
              </a:r>
              <a:r>
                <a:rPr lang="en-US" sz="1050" dirty="0">
                  <a:latin typeface="Calibri" panose="020F0502020204030204" pitchFamily="34" charset="0"/>
                </a:rPr>
                <a:t/>
              </a:r>
              <a:br>
                <a:rPr lang="en-US" sz="1050" dirty="0">
                  <a:latin typeface="Calibri" panose="020F0502020204030204" pitchFamily="34" charset="0"/>
                </a:rPr>
              </a:br>
              <a:r>
                <a:rPr lang="en-US" sz="1050" dirty="0" smtClean="0">
                  <a:latin typeface="Calibri" panose="020F0502020204030204" pitchFamily="34" charset="0"/>
                </a:rPr>
                <a:t>        5.1   Self-Billed Invoice Setup</a:t>
              </a:r>
            </a:p>
            <a:p>
              <a:r>
                <a:rPr lang="en-US" sz="1050" dirty="0" smtClean="0">
                  <a:latin typeface="Calibri" panose="020F0502020204030204" pitchFamily="34" charset="0"/>
                </a:rPr>
                <a:t>6.0   Issue Tax Invoice</a:t>
              </a:r>
              <a:endParaRPr lang="en-MY" sz="1050" dirty="0">
                <a:latin typeface="Calibri" panose="020F0502020204030204" pitchFamily="34" charset="0"/>
              </a:endParaRPr>
            </a:p>
            <a:p>
              <a:r>
                <a:rPr lang="en-US" sz="1050" dirty="0" smtClean="0">
                  <a:latin typeface="Calibri" panose="020F0502020204030204" pitchFamily="34" charset="0"/>
                </a:rPr>
                <a:t>5.0   Purchase Invoice Entry</a:t>
              </a:r>
            </a:p>
            <a:p>
              <a:r>
                <a:rPr lang="en-US" sz="1050" dirty="0" smtClean="0">
                  <a:latin typeface="Calibri" panose="020F0502020204030204" pitchFamily="34" charset="0"/>
                </a:rPr>
                <a:t>6.0   Issuance of Credit Note Or Debit Note</a:t>
              </a:r>
              <a:endParaRPr lang="en-US" sz="1050" dirty="0">
                <a:latin typeface="Calibri" panose="020F0502020204030204" pitchFamily="34" charset="0"/>
              </a:endParaRPr>
            </a:p>
            <a:p>
              <a:r>
                <a:rPr lang="en-US" sz="1050" dirty="0">
                  <a:latin typeface="Calibri" panose="020F0502020204030204" pitchFamily="34" charset="0"/>
                </a:rPr>
                <a:t>6.0   Issuance of Credit Note Or Debit Note</a:t>
              </a:r>
            </a:p>
            <a:p>
              <a:r>
                <a:rPr lang="en-US" sz="1050" dirty="0" smtClean="0">
                  <a:latin typeface="Calibri" panose="020F0502020204030204" pitchFamily="34" charset="0"/>
                </a:rPr>
                <a:t>7.0   AR Bad Debt Relief &amp; Recovery Process</a:t>
              </a:r>
              <a:endParaRPr lang="en-US" sz="1050" dirty="0">
                <a:latin typeface="Calibri" panose="020F0502020204030204" pitchFamily="34" charset="0"/>
              </a:endParaRPr>
            </a:p>
            <a:p>
              <a:r>
                <a:rPr lang="en-US" sz="1050" dirty="0" smtClean="0">
                  <a:latin typeface="Calibri" panose="020F0502020204030204" pitchFamily="34" charset="0"/>
                </a:rPr>
                <a:t>8.0   AP Relief &amp; recovery process</a:t>
              </a:r>
            </a:p>
            <a:p>
              <a:r>
                <a:rPr lang="en-US" sz="1050" dirty="0">
                  <a:latin typeface="Calibri" panose="020F0502020204030204" pitchFamily="34" charset="0"/>
                </a:rPr>
                <a:t>9.0    Imported services</a:t>
              </a:r>
              <a:endParaRPr lang="en-MY" sz="1050" dirty="0">
                <a:latin typeface="Calibri" panose="020F0502020204030204" pitchFamily="34" charset="0"/>
              </a:endParaRPr>
            </a:p>
            <a:p>
              <a:r>
                <a:rPr lang="en-US" sz="1050" dirty="0" smtClean="0">
                  <a:latin typeface="Calibri" panose="020F0502020204030204" pitchFamily="34" charset="0"/>
                </a:rPr>
                <a:t>10.0  Imported Goods</a:t>
              </a:r>
            </a:p>
            <a:p>
              <a:r>
                <a:rPr lang="en-US" sz="1050" dirty="0" smtClean="0">
                  <a:latin typeface="Calibri" panose="020F0502020204030204" pitchFamily="34" charset="0"/>
                </a:rPr>
                <a:t>11.0 Deemed Supply</a:t>
              </a:r>
              <a:endParaRPr lang="en-MY" sz="1050" dirty="0">
                <a:latin typeface="Calibri" panose="020F0502020204030204" pitchFamily="34" charset="0"/>
              </a:endParaRPr>
            </a:p>
            <a:p>
              <a:r>
                <a:rPr lang="en-US" sz="1050" dirty="0" smtClean="0">
                  <a:latin typeface="Calibri" panose="020F0502020204030204" pitchFamily="34" charset="0"/>
                </a:rPr>
                <a:t>12.0   21 days Rules</a:t>
              </a:r>
              <a:r>
                <a:rPr lang="en-US" sz="1050" dirty="0">
                  <a:latin typeface="Calibri" panose="020F0502020204030204" pitchFamily="34" charset="0"/>
                </a:rPr>
                <a:t/>
              </a:r>
              <a:br>
                <a:rPr lang="en-US" sz="1050" dirty="0">
                  <a:latin typeface="Calibri" panose="020F0502020204030204" pitchFamily="34" charset="0"/>
                </a:rPr>
              </a:br>
              <a:r>
                <a:rPr lang="en-US" sz="1050" dirty="0" smtClean="0">
                  <a:latin typeface="Calibri" panose="020F0502020204030204" pitchFamily="34" charset="0"/>
                </a:rPr>
                <a:t>13.0   GST Report Details</a:t>
              </a:r>
              <a:endParaRPr lang="en-US" sz="1050" dirty="0">
                <a:latin typeface="Calibri" panose="020F0502020204030204" pitchFamily="34" charset="0"/>
              </a:endParaRPr>
            </a:p>
            <a:p>
              <a:r>
                <a:rPr lang="en-US" sz="1050" dirty="0" smtClean="0">
                  <a:latin typeface="Calibri" panose="020F0502020204030204" pitchFamily="34" charset="0"/>
                </a:rPr>
                <a:t>14.0  GST-03 Summary</a:t>
              </a:r>
              <a:endParaRPr lang="en-MY" sz="1050" dirty="0">
                <a:latin typeface="Calibri" panose="020F0502020204030204" pitchFamily="34" charset="0"/>
              </a:endParaRPr>
            </a:p>
            <a:p>
              <a:r>
                <a:rPr lang="en-US" sz="1050" dirty="0" smtClean="0">
                  <a:latin typeface="Calibri" panose="020F0502020204030204" pitchFamily="34" charset="0"/>
                </a:rPr>
                <a:t>15.0  GST-03 Submission</a:t>
              </a:r>
              <a:r>
                <a:rPr lang="en-US" sz="1050" dirty="0">
                  <a:latin typeface="Calibri" panose="020F0502020204030204" pitchFamily="34" charset="0"/>
                </a:rPr>
                <a:t/>
              </a:r>
              <a:br>
                <a:rPr lang="en-US" sz="1050" dirty="0">
                  <a:latin typeface="Calibri" panose="020F0502020204030204" pitchFamily="34" charset="0"/>
                </a:rPr>
              </a:br>
              <a:r>
                <a:rPr lang="en-US" sz="1050" dirty="0" smtClean="0">
                  <a:latin typeface="Calibri" panose="020F0502020204030204" pitchFamily="34" charset="0"/>
                </a:rPr>
                <a:t>16.0  Create GST Audit File (GAF)</a:t>
              </a:r>
            </a:p>
            <a:p>
              <a:r>
                <a:rPr lang="en-US" sz="1050" dirty="0" smtClean="0">
                  <a:latin typeface="Calibri" panose="020F0502020204030204" pitchFamily="34" charset="0"/>
                </a:rPr>
                <a:t>17.0  Payable/ Claimable Entry</a:t>
              </a:r>
              <a:endParaRPr lang="en-US" sz="1050" dirty="0">
                <a:latin typeface="Calibri" panose="020F0502020204030204" pitchFamily="34" charset="0"/>
              </a:endParaRPr>
            </a:p>
          </p:txBody>
        </p:sp>
        <p:grpSp>
          <p:nvGrpSpPr>
            <p:cNvPr id="16" name="Group 15"/>
            <p:cNvGrpSpPr/>
            <p:nvPr/>
          </p:nvGrpSpPr>
          <p:grpSpPr>
            <a:xfrm>
              <a:off x="2967286" y="1628800"/>
              <a:ext cx="2633786" cy="793244"/>
              <a:chOff x="225996" y="2637492"/>
              <a:chExt cx="3574876" cy="1242650"/>
            </a:xfrm>
          </p:grpSpPr>
          <p:sp>
            <p:nvSpPr>
              <p:cNvPr id="17" name="Rounded Rectangle 16"/>
              <p:cNvSpPr/>
              <p:nvPr/>
            </p:nvSpPr>
            <p:spPr>
              <a:xfrm>
                <a:off x="225996" y="2656003"/>
                <a:ext cx="478532" cy="1224137"/>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800" dirty="0" smtClean="0">
                    <a:solidFill>
                      <a:srgbClr val="FF0000"/>
                    </a:solidFill>
                    <a:latin typeface="Calibri" panose="020F0502020204030204" pitchFamily="34" charset="0"/>
                  </a:rPr>
                  <a:t>2</a:t>
                </a:r>
                <a:endParaRPr lang="en-US" dirty="0">
                  <a:solidFill>
                    <a:srgbClr val="FF0000"/>
                  </a:solidFill>
                  <a:latin typeface="Calibri" panose="020F0502020204030204" pitchFamily="34" charset="0"/>
                </a:endParaRPr>
              </a:p>
            </p:txBody>
          </p:sp>
          <p:sp>
            <p:nvSpPr>
              <p:cNvPr id="20" name="Rounded Rectangle 19"/>
              <p:cNvSpPr/>
              <p:nvPr/>
            </p:nvSpPr>
            <p:spPr>
              <a:xfrm>
                <a:off x="704528" y="2637492"/>
                <a:ext cx="3096344" cy="1242650"/>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smtClean="0">
                    <a:solidFill>
                      <a:schemeClr val="tx1"/>
                    </a:solidFill>
                    <a:latin typeface="Calibri" panose="020F0502020204030204" pitchFamily="34" charset="0"/>
                  </a:rPr>
                  <a:t>Goods &amp; Service Tax (GST)</a:t>
                </a:r>
                <a:endParaRPr lang="en-US" sz="1600" dirty="0">
                  <a:solidFill>
                    <a:schemeClr val="tx1"/>
                  </a:solidFill>
                  <a:latin typeface="Calibri" panose="020F0502020204030204" pitchFamily="34" charset="0"/>
                </a:endParaRPr>
              </a:p>
            </p:txBody>
          </p:sp>
        </p:grpSp>
      </p:grpSp>
      <p:grpSp>
        <p:nvGrpSpPr>
          <p:cNvPr id="21" name="Group 20"/>
          <p:cNvGrpSpPr/>
          <p:nvPr/>
        </p:nvGrpSpPr>
        <p:grpSpPr>
          <a:xfrm>
            <a:off x="6279654" y="1628800"/>
            <a:ext cx="2273746" cy="4897700"/>
            <a:chOff x="879054" y="1627644"/>
            <a:chExt cx="2273746" cy="4897700"/>
          </a:xfrm>
        </p:grpSpPr>
        <p:grpSp>
          <p:nvGrpSpPr>
            <p:cNvPr id="22" name="Group 21"/>
            <p:cNvGrpSpPr/>
            <p:nvPr/>
          </p:nvGrpSpPr>
          <p:grpSpPr>
            <a:xfrm>
              <a:off x="879054" y="1627644"/>
              <a:ext cx="2273746" cy="793244"/>
              <a:chOff x="225996" y="2637492"/>
              <a:chExt cx="3574876" cy="1242650"/>
            </a:xfrm>
          </p:grpSpPr>
          <p:sp>
            <p:nvSpPr>
              <p:cNvPr id="24" name="Rounded Rectangle 23"/>
              <p:cNvSpPr/>
              <p:nvPr/>
            </p:nvSpPr>
            <p:spPr>
              <a:xfrm>
                <a:off x="225996" y="2656003"/>
                <a:ext cx="478532" cy="1224137"/>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800" dirty="0" smtClean="0">
                    <a:solidFill>
                      <a:srgbClr val="FF0000"/>
                    </a:solidFill>
                    <a:latin typeface="Calibri" panose="020F0502020204030204" pitchFamily="34" charset="0"/>
                  </a:rPr>
                  <a:t>3</a:t>
                </a:r>
                <a:endParaRPr lang="en-US" dirty="0">
                  <a:solidFill>
                    <a:srgbClr val="FF0000"/>
                  </a:solidFill>
                  <a:latin typeface="Calibri" panose="020F0502020204030204" pitchFamily="34" charset="0"/>
                </a:endParaRPr>
              </a:p>
            </p:txBody>
          </p:sp>
          <p:sp>
            <p:nvSpPr>
              <p:cNvPr id="25" name="Rounded Rectangle 24"/>
              <p:cNvSpPr/>
              <p:nvPr/>
            </p:nvSpPr>
            <p:spPr>
              <a:xfrm>
                <a:off x="704528" y="2637492"/>
                <a:ext cx="3096344" cy="1242650"/>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smtClean="0">
                    <a:solidFill>
                      <a:schemeClr val="tx1"/>
                    </a:solidFill>
                    <a:latin typeface="Calibri" panose="020F0502020204030204" pitchFamily="34" charset="0"/>
                  </a:rPr>
                  <a:t>Zakat &amp; </a:t>
                </a:r>
                <a:r>
                  <a:rPr lang="en-US" sz="1600" dirty="0" err="1" smtClean="0">
                    <a:solidFill>
                      <a:schemeClr val="tx1"/>
                    </a:solidFill>
                    <a:latin typeface="Calibri" panose="020F0502020204030204" pitchFamily="34" charset="0"/>
                  </a:rPr>
                  <a:t>Waqf</a:t>
                </a:r>
                <a:endParaRPr lang="en-US" sz="1600" dirty="0">
                  <a:solidFill>
                    <a:schemeClr val="tx1"/>
                  </a:solidFill>
                  <a:latin typeface="Calibri" panose="020F0502020204030204" pitchFamily="34" charset="0"/>
                </a:endParaRPr>
              </a:p>
            </p:txBody>
          </p:sp>
        </p:grpSp>
        <p:sp>
          <p:nvSpPr>
            <p:cNvPr id="23" name="Rounded Rectangle 22"/>
            <p:cNvSpPr/>
            <p:nvPr/>
          </p:nvSpPr>
          <p:spPr>
            <a:xfrm>
              <a:off x="879054" y="2564904"/>
              <a:ext cx="2273746" cy="39604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1050" dirty="0">
                  <a:latin typeface="Calibri" panose="020F0502020204030204" pitchFamily="34" charset="0"/>
                </a:rPr>
                <a:t>1.0   Introduction to zakat &amp; </a:t>
              </a:r>
              <a:r>
                <a:rPr lang="en-US" sz="1050" dirty="0" err="1">
                  <a:latin typeface="Calibri" panose="020F0502020204030204" pitchFamily="34" charset="0"/>
                </a:rPr>
                <a:t>Waqf</a:t>
              </a:r>
              <a:endParaRPr lang="en-US" sz="1050" dirty="0">
                <a:latin typeface="Calibri" panose="020F0502020204030204" pitchFamily="34" charset="0"/>
              </a:endParaRPr>
            </a:p>
            <a:p>
              <a:r>
                <a:rPr lang="en-US" sz="1050" dirty="0">
                  <a:latin typeface="Calibri" panose="020F0502020204030204" pitchFamily="34" charset="0"/>
                </a:rPr>
                <a:t>2.0   Zakat </a:t>
              </a:r>
              <a:r>
                <a:rPr lang="en-US" sz="1050" dirty="0" err="1">
                  <a:latin typeface="Calibri" panose="020F0502020204030204" pitchFamily="34" charset="0"/>
                </a:rPr>
                <a:t>Nisab</a:t>
              </a:r>
              <a:r>
                <a:rPr lang="en-US" sz="1050" dirty="0">
                  <a:latin typeface="Calibri" panose="020F0502020204030204" pitchFamily="34" charset="0"/>
                </a:rPr>
                <a:t> Setup</a:t>
              </a:r>
            </a:p>
            <a:p>
              <a:r>
                <a:rPr lang="en-US" sz="1050" dirty="0">
                  <a:latin typeface="Calibri" panose="020F0502020204030204" pitchFamily="34" charset="0"/>
                </a:rPr>
                <a:t>3.0   </a:t>
              </a:r>
              <a:r>
                <a:rPr lang="en-US" sz="1050" dirty="0" err="1">
                  <a:latin typeface="Calibri" panose="020F0502020204030204" pitchFamily="34" charset="0"/>
                </a:rPr>
                <a:t>Waqf</a:t>
              </a:r>
              <a:r>
                <a:rPr lang="en-US" sz="1050" dirty="0">
                  <a:latin typeface="Calibri" panose="020F0502020204030204" pitchFamily="34" charset="0"/>
                </a:rPr>
                <a:t> Setup</a:t>
              </a:r>
            </a:p>
            <a:p>
              <a:r>
                <a:rPr lang="en-US" sz="1050" dirty="0">
                  <a:latin typeface="Calibri" panose="020F0502020204030204" pitchFamily="34" charset="0"/>
                </a:rPr>
                <a:t>4.0   Zakat Calculation</a:t>
              </a:r>
            </a:p>
            <a:p>
              <a:r>
                <a:rPr lang="en-US" sz="1050" dirty="0">
                  <a:latin typeface="Calibri" panose="020F0502020204030204" pitchFamily="34" charset="0"/>
                </a:rPr>
                <a:t>5.0  </a:t>
              </a:r>
              <a:r>
                <a:rPr lang="en-US" sz="1050" dirty="0" err="1">
                  <a:latin typeface="Calibri" panose="020F0502020204030204" pitchFamily="34" charset="0"/>
                </a:rPr>
                <a:t>Waqf</a:t>
              </a:r>
              <a:r>
                <a:rPr lang="en-US" sz="1050" dirty="0">
                  <a:latin typeface="Calibri" panose="020F0502020204030204" pitchFamily="34" charset="0"/>
                </a:rPr>
                <a:t> Calculation</a:t>
              </a:r>
            </a:p>
            <a:p>
              <a:r>
                <a:rPr lang="en-US" sz="1050" dirty="0">
                  <a:latin typeface="Calibri" panose="020F0502020204030204" pitchFamily="34" charset="0"/>
                </a:rPr>
                <a:t>6.0  Zakat Report</a:t>
              </a:r>
            </a:p>
            <a:p>
              <a:r>
                <a:rPr lang="en-US" sz="1050" dirty="0">
                  <a:latin typeface="Calibri" panose="020F0502020204030204" pitchFamily="34" charset="0"/>
                </a:rPr>
                <a:t>7.0  </a:t>
              </a:r>
              <a:r>
                <a:rPr lang="en-US" sz="1050" dirty="0" err="1">
                  <a:latin typeface="Calibri" panose="020F0502020204030204" pitchFamily="34" charset="0"/>
                </a:rPr>
                <a:t>Waqf</a:t>
              </a:r>
              <a:r>
                <a:rPr lang="en-US" sz="1050" dirty="0">
                  <a:latin typeface="Calibri" panose="020F0502020204030204" pitchFamily="34" charset="0"/>
                </a:rPr>
                <a:t> Letter of </a:t>
              </a:r>
              <a:r>
                <a:rPr lang="en-US" sz="1050" dirty="0" smtClean="0">
                  <a:latin typeface="Calibri" panose="020F0502020204030204" pitchFamily="34" charset="0"/>
                </a:rPr>
                <a:t>Issuance</a:t>
              </a:r>
            </a:p>
            <a:p>
              <a:endParaRPr lang="en-US" sz="1050" dirty="0">
                <a:latin typeface="Calibri" panose="020F0502020204030204" pitchFamily="34" charset="0"/>
              </a:endParaRPr>
            </a:p>
            <a:p>
              <a:endParaRPr lang="en-US" sz="1050" dirty="0" smtClean="0">
                <a:latin typeface="Calibri" panose="020F0502020204030204" pitchFamily="34" charset="0"/>
              </a:endParaRPr>
            </a:p>
            <a:p>
              <a:endParaRPr lang="en-US" sz="1050" dirty="0">
                <a:latin typeface="Calibri" panose="020F0502020204030204" pitchFamily="34" charset="0"/>
              </a:endParaRPr>
            </a:p>
            <a:p>
              <a:endParaRPr lang="en-US" sz="1050" dirty="0" smtClean="0">
                <a:latin typeface="Calibri" panose="020F0502020204030204" pitchFamily="34" charset="0"/>
              </a:endParaRPr>
            </a:p>
            <a:p>
              <a:endParaRPr lang="en-US" sz="1050" dirty="0">
                <a:latin typeface="Calibri" panose="020F0502020204030204" pitchFamily="34" charset="0"/>
              </a:endParaRPr>
            </a:p>
            <a:p>
              <a:endParaRPr lang="en-US" sz="1050" dirty="0" smtClean="0">
                <a:latin typeface="Calibri" panose="020F0502020204030204" pitchFamily="34" charset="0"/>
              </a:endParaRPr>
            </a:p>
            <a:p>
              <a:endParaRPr lang="en-US" sz="1050" dirty="0">
                <a:latin typeface="Calibri" panose="020F0502020204030204" pitchFamily="34" charset="0"/>
              </a:endParaRPr>
            </a:p>
            <a:p>
              <a:endParaRPr lang="en-US" sz="1050" dirty="0" smtClean="0">
                <a:latin typeface="Calibri" panose="020F0502020204030204" pitchFamily="34" charset="0"/>
              </a:endParaRPr>
            </a:p>
            <a:p>
              <a:endParaRPr lang="en-US" sz="1050" dirty="0">
                <a:latin typeface="Calibri" panose="020F0502020204030204" pitchFamily="34" charset="0"/>
              </a:endParaRPr>
            </a:p>
            <a:p>
              <a:endParaRPr lang="en-US" sz="1050" dirty="0" smtClean="0">
                <a:latin typeface="Calibri" panose="020F0502020204030204" pitchFamily="34" charset="0"/>
              </a:endParaRPr>
            </a:p>
            <a:p>
              <a:endParaRPr lang="en-US" sz="1050" dirty="0">
                <a:latin typeface="Calibri" panose="020F0502020204030204" pitchFamily="34" charset="0"/>
              </a:endParaRPr>
            </a:p>
            <a:p>
              <a:endParaRPr lang="en-US" sz="1050" dirty="0" smtClean="0">
                <a:latin typeface="Calibri" panose="020F0502020204030204" pitchFamily="34" charset="0"/>
              </a:endParaRPr>
            </a:p>
            <a:p>
              <a:endParaRPr lang="en-US" sz="1050" dirty="0">
                <a:latin typeface="Calibri" panose="020F0502020204030204" pitchFamily="34" charset="0"/>
              </a:endParaRPr>
            </a:p>
            <a:p>
              <a:endParaRPr lang="en-US" sz="1050" dirty="0" smtClean="0">
                <a:latin typeface="Calibri" panose="020F0502020204030204" pitchFamily="34" charset="0"/>
              </a:endParaRPr>
            </a:p>
            <a:p>
              <a:endParaRPr lang="en-US" sz="1050" dirty="0">
                <a:latin typeface="Calibri" panose="020F0502020204030204" pitchFamily="34" charset="0"/>
              </a:endParaRPr>
            </a:p>
            <a:p>
              <a:endParaRPr lang="en-US" sz="1050" dirty="0" smtClean="0">
                <a:latin typeface="Calibri" panose="020F0502020204030204" pitchFamily="34" charset="0"/>
              </a:endParaRPr>
            </a:p>
            <a:p>
              <a:endParaRPr lang="en-US" sz="1050" dirty="0">
                <a:latin typeface="Calibri" panose="020F0502020204030204" pitchFamily="34" charset="0"/>
              </a:endParaRPr>
            </a:p>
          </p:txBody>
        </p:sp>
      </p:grpSp>
    </p:spTree>
    <p:extLst>
      <p:ext uri="{BB962C8B-B14F-4D97-AF65-F5344CB8AC3E}">
        <p14:creationId xmlns:p14="http://schemas.microsoft.com/office/powerpoint/2010/main" val="2442867682"/>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p:nvPr/>
        </p:nvSpPr>
        <p:spPr>
          <a:xfrm>
            <a:off x="-303584" y="21265"/>
            <a:ext cx="7016750" cy="675003"/>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dirty="0" smtClean="0">
                <a:solidFill>
                  <a:schemeClr val="lt1"/>
                </a:solidFill>
                <a:latin typeface="Calibri"/>
                <a:ea typeface="Calibri"/>
                <a:cs typeface="Calibri"/>
                <a:sym typeface="Calibri"/>
              </a:rPr>
              <a:t>SPS PROFESSIONAL PROGRAM</a:t>
            </a:r>
            <a:endParaRPr lang="en-US" sz="2800" b="0" i="0" u="none" strike="noStrike" cap="none" baseline="0" dirty="0" smtClean="0">
              <a:solidFill>
                <a:schemeClr val="lt1"/>
              </a:solidFill>
              <a:latin typeface="Calibri"/>
              <a:ea typeface="Calibri"/>
              <a:cs typeface="Calibri"/>
              <a:sym typeface="Calibri"/>
            </a:endParaRPr>
          </a:p>
        </p:txBody>
      </p:sp>
      <p:sp>
        <p:nvSpPr>
          <p:cNvPr id="342" name="Shape 342"/>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31</a:t>
            </a:fld>
            <a:endParaRPr lang="en-US" sz="1200" b="0" i="0" u="none" strike="noStrike" cap="none" baseline="0">
              <a:solidFill>
                <a:srgbClr val="888888"/>
              </a:solidFill>
              <a:latin typeface="Calibri"/>
              <a:ea typeface="Calibri"/>
              <a:cs typeface="Calibri"/>
              <a:sym typeface="Calibri"/>
            </a:endParaRPr>
          </a:p>
        </p:txBody>
      </p:sp>
      <p:sp>
        <p:nvSpPr>
          <p:cNvPr id="343" name="Shape 343"/>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2" name="TextBox 1"/>
          <p:cNvSpPr txBox="1"/>
          <p:nvPr/>
        </p:nvSpPr>
        <p:spPr>
          <a:xfrm>
            <a:off x="344488" y="970855"/>
            <a:ext cx="3960440" cy="400110"/>
          </a:xfrm>
          <a:prstGeom prst="rect">
            <a:avLst/>
          </a:prstGeom>
          <a:noFill/>
        </p:spPr>
        <p:txBody>
          <a:bodyPr wrap="square" rtlCol="0">
            <a:spAutoFit/>
          </a:bodyPr>
          <a:lstStyle/>
          <a:p>
            <a:r>
              <a:rPr lang="en-MY" sz="2000" dirty="0" smtClean="0">
                <a:latin typeface="Calibri" panose="020F0502020204030204" pitchFamily="34" charset="0"/>
              </a:rPr>
              <a:t>PROGRAM STAGES</a:t>
            </a:r>
            <a:endParaRPr lang="en-MY" sz="2000" dirty="0">
              <a:latin typeface="Calibri" panose="020F0502020204030204" pitchFamily="34" charset="0"/>
            </a:endParaRPr>
          </a:p>
        </p:txBody>
      </p:sp>
      <p:graphicFrame>
        <p:nvGraphicFramePr>
          <p:cNvPr id="29" name="Shape 368"/>
          <p:cNvGraphicFramePr/>
          <p:nvPr>
            <p:extLst>
              <p:ext uri="{D42A27DB-BD31-4B8C-83A1-F6EECF244321}">
                <p14:modId xmlns:p14="http://schemas.microsoft.com/office/powerpoint/2010/main" val="1864464638"/>
              </p:ext>
            </p:extLst>
          </p:nvPr>
        </p:nvGraphicFramePr>
        <p:xfrm>
          <a:off x="488504" y="1556792"/>
          <a:ext cx="1827563" cy="1773440"/>
        </p:xfrm>
        <a:graphic>
          <a:graphicData uri="http://schemas.openxmlformats.org/drawingml/2006/table">
            <a:tbl>
              <a:tblPr firstRow="1" bandRow="1">
                <a:noFill/>
                <a:tableStyleId>{20F0B261-9C9E-4A46-8FF0-6A87FC477B48}</a:tableStyleId>
              </a:tblPr>
              <a:tblGrid>
                <a:gridCol w="1827563"/>
              </a:tblGrid>
              <a:tr h="359768">
                <a:tc>
                  <a:txBody>
                    <a:bodyPr/>
                    <a:lstStyle/>
                    <a:p>
                      <a:pPr algn="ctr"/>
                      <a:r>
                        <a:rPr lang="en-MY" sz="1400" dirty="0" smtClean="0"/>
                        <a:t>Phase</a:t>
                      </a:r>
                      <a:r>
                        <a:rPr lang="en-MY" sz="1400" baseline="0" dirty="0" smtClean="0"/>
                        <a:t> 1</a:t>
                      </a:r>
                    </a:p>
                    <a:p>
                      <a:pPr algn="ctr"/>
                      <a:r>
                        <a:rPr lang="en-MY" sz="1400" baseline="0" dirty="0" smtClean="0"/>
                        <a:t>INTRODUCTION</a:t>
                      </a:r>
                      <a:endParaRPr lang="en-MY" sz="1400" dirty="0"/>
                    </a:p>
                  </a:txBody>
                  <a:tcPr>
                    <a:solidFill>
                      <a:srgbClr val="92D050"/>
                    </a:solidFill>
                  </a:tcPr>
                </a:tc>
              </a:tr>
              <a:tr h="432320">
                <a:tc>
                  <a:txBody>
                    <a:bodyPr/>
                    <a:lstStyle/>
                    <a:p>
                      <a:r>
                        <a:rPr lang="en-MY" sz="1200" dirty="0" smtClean="0"/>
                        <a:t>Open</a:t>
                      </a:r>
                      <a:r>
                        <a:rPr lang="en-MY" sz="1200" baseline="0" dirty="0" smtClean="0"/>
                        <a:t> for Public</a:t>
                      </a:r>
                      <a:endParaRPr lang="en-MY" sz="1200" dirty="0" smtClean="0"/>
                    </a:p>
                  </a:txBody>
                  <a:tcPr>
                    <a:solidFill>
                      <a:srgbClr val="92D050"/>
                    </a:solidFill>
                  </a:tcPr>
                </a:tc>
              </a:tr>
              <a:tr h="432320">
                <a:tc>
                  <a:txBody>
                    <a:bodyPr/>
                    <a:lstStyle/>
                    <a:p>
                      <a:r>
                        <a:rPr lang="en-MY" sz="1200" dirty="0" smtClean="0"/>
                        <a:t>Training</a:t>
                      </a:r>
                    </a:p>
                    <a:p>
                      <a:r>
                        <a:rPr lang="en-MY" sz="1200" dirty="0" smtClean="0"/>
                        <a:t>½ Day</a:t>
                      </a:r>
                    </a:p>
                    <a:p>
                      <a:r>
                        <a:rPr lang="en-MY" sz="1200" dirty="0" smtClean="0"/>
                        <a:t>1 Day</a:t>
                      </a:r>
                    </a:p>
                    <a:p>
                      <a:r>
                        <a:rPr lang="en-MY" sz="1200" dirty="0" smtClean="0"/>
                        <a:t>2 Days</a:t>
                      </a:r>
                    </a:p>
                  </a:txBody>
                  <a:tcPr>
                    <a:solidFill>
                      <a:srgbClr val="92D050"/>
                    </a:solidFill>
                  </a:tcPr>
                </a:tc>
              </a:tr>
            </a:tbl>
          </a:graphicData>
        </a:graphic>
      </p:graphicFrame>
      <p:graphicFrame>
        <p:nvGraphicFramePr>
          <p:cNvPr id="30" name="Shape 368"/>
          <p:cNvGraphicFramePr/>
          <p:nvPr>
            <p:extLst>
              <p:ext uri="{D42A27DB-BD31-4B8C-83A1-F6EECF244321}">
                <p14:modId xmlns:p14="http://schemas.microsoft.com/office/powerpoint/2010/main" val="2493863159"/>
              </p:ext>
            </p:extLst>
          </p:nvPr>
        </p:nvGraphicFramePr>
        <p:xfrm>
          <a:off x="2792760" y="1556792"/>
          <a:ext cx="1827563" cy="1981200"/>
        </p:xfrm>
        <a:graphic>
          <a:graphicData uri="http://schemas.openxmlformats.org/drawingml/2006/table">
            <a:tbl>
              <a:tblPr firstRow="1" bandRow="1">
                <a:noFill/>
                <a:tableStyleId>{20F0B261-9C9E-4A46-8FF0-6A87FC477B48}</a:tableStyleId>
              </a:tblPr>
              <a:tblGrid>
                <a:gridCol w="1827563"/>
              </a:tblGrid>
              <a:tr h="359768">
                <a:tc>
                  <a:txBody>
                    <a:bodyPr/>
                    <a:lstStyle/>
                    <a:p>
                      <a:pPr algn="ctr"/>
                      <a:r>
                        <a:rPr lang="en-MY" sz="1400" dirty="0" smtClean="0"/>
                        <a:t>Phase</a:t>
                      </a:r>
                      <a:r>
                        <a:rPr lang="en-MY" sz="1400" baseline="0" dirty="0" smtClean="0"/>
                        <a:t> 2</a:t>
                      </a:r>
                    </a:p>
                    <a:p>
                      <a:pPr algn="ctr"/>
                      <a:r>
                        <a:rPr lang="en-MY" sz="1400" baseline="0" dirty="0" smtClean="0"/>
                        <a:t>INTERMEDIATE</a:t>
                      </a:r>
                      <a:endParaRPr lang="en-MY" sz="1400" dirty="0"/>
                    </a:p>
                  </a:txBody>
                  <a:tcPr>
                    <a:solidFill>
                      <a:srgbClr val="92D050"/>
                    </a:solidFill>
                  </a:tcPr>
                </a:tc>
              </a:tr>
              <a:tr h="432320">
                <a:tc>
                  <a:txBody>
                    <a:bodyPr/>
                    <a:lstStyle/>
                    <a:p>
                      <a:r>
                        <a:rPr lang="en-MY" sz="1200" dirty="0" smtClean="0"/>
                        <a:t>In-</a:t>
                      </a:r>
                      <a:r>
                        <a:rPr lang="en-MY" sz="1200" baseline="0" dirty="0" smtClean="0"/>
                        <a:t> House Program/Customise Program</a:t>
                      </a:r>
                      <a:endParaRPr lang="en-MY" sz="1200" dirty="0" smtClean="0"/>
                    </a:p>
                  </a:txBody>
                  <a:tcPr>
                    <a:solidFill>
                      <a:srgbClr val="92D050"/>
                    </a:solidFill>
                  </a:tcPr>
                </a:tc>
              </a:tr>
              <a:tr h="432320">
                <a:tc>
                  <a:txBody>
                    <a:bodyPr/>
                    <a:lstStyle/>
                    <a:p>
                      <a:r>
                        <a:rPr lang="en-MY" sz="1200" dirty="0" smtClean="0"/>
                        <a:t>Training</a:t>
                      </a:r>
                    </a:p>
                    <a:p>
                      <a:r>
                        <a:rPr lang="en-MY" sz="1200" dirty="0" smtClean="0"/>
                        <a:t>½ Day</a:t>
                      </a:r>
                    </a:p>
                    <a:p>
                      <a:r>
                        <a:rPr lang="en-MY" sz="1200" dirty="0" smtClean="0"/>
                        <a:t>1 Day</a:t>
                      </a:r>
                    </a:p>
                    <a:p>
                      <a:r>
                        <a:rPr lang="en-MY" sz="1200" dirty="0" smtClean="0"/>
                        <a:t>2 Days</a:t>
                      </a:r>
                    </a:p>
                  </a:txBody>
                  <a:tcPr>
                    <a:solidFill>
                      <a:srgbClr val="92D050"/>
                    </a:solidFill>
                  </a:tcPr>
                </a:tc>
              </a:tr>
            </a:tbl>
          </a:graphicData>
        </a:graphic>
      </p:graphicFrame>
      <p:graphicFrame>
        <p:nvGraphicFramePr>
          <p:cNvPr id="31" name="Shape 368"/>
          <p:cNvGraphicFramePr/>
          <p:nvPr>
            <p:extLst>
              <p:ext uri="{D42A27DB-BD31-4B8C-83A1-F6EECF244321}">
                <p14:modId xmlns:p14="http://schemas.microsoft.com/office/powerpoint/2010/main" val="3191670814"/>
              </p:ext>
            </p:extLst>
          </p:nvPr>
        </p:nvGraphicFramePr>
        <p:xfrm>
          <a:off x="4953000" y="1556792"/>
          <a:ext cx="1827563" cy="1590560"/>
        </p:xfrm>
        <a:graphic>
          <a:graphicData uri="http://schemas.openxmlformats.org/drawingml/2006/table">
            <a:tbl>
              <a:tblPr firstRow="1" bandRow="1">
                <a:noFill/>
                <a:tableStyleId>{20F0B261-9C9E-4A46-8FF0-6A87FC477B48}</a:tableStyleId>
              </a:tblPr>
              <a:tblGrid>
                <a:gridCol w="1827563"/>
              </a:tblGrid>
              <a:tr h="359768">
                <a:tc>
                  <a:txBody>
                    <a:bodyPr/>
                    <a:lstStyle/>
                    <a:p>
                      <a:pPr algn="ctr"/>
                      <a:r>
                        <a:rPr lang="en-MY" sz="1400" dirty="0" smtClean="0"/>
                        <a:t>Phase</a:t>
                      </a:r>
                      <a:r>
                        <a:rPr lang="en-MY" sz="1400" baseline="0" dirty="0" smtClean="0"/>
                        <a:t> 3</a:t>
                      </a:r>
                    </a:p>
                    <a:p>
                      <a:pPr algn="ctr"/>
                      <a:r>
                        <a:rPr lang="en-MY" sz="1400" baseline="0" dirty="0" smtClean="0"/>
                        <a:t>ADVANCE</a:t>
                      </a:r>
                      <a:endParaRPr lang="en-MY" sz="1400" dirty="0"/>
                    </a:p>
                  </a:txBody>
                  <a:tcPr>
                    <a:solidFill>
                      <a:srgbClr val="92D050"/>
                    </a:solidFill>
                  </a:tcPr>
                </a:tc>
              </a:tr>
              <a:tr h="432320">
                <a:tc>
                  <a:txBody>
                    <a:bodyPr/>
                    <a:lstStyle/>
                    <a:p>
                      <a:r>
                        <a:rPr lang="en-MY" sz="1200" dirty="0" smtClean="0"/>
                        <a:t>GST</a:t>
                      </a:r>
                      <a:r>
                        <a:rPr lang="en-MY" sz="1200" baseline="0" dirty="0" smtClean="0"/>
                        <a:t> Specialise</a:t>
                      </a:r>
                      <a:endParaRPr lang="en-MY" sz="1200" dirty="0" smtClean="0"/>
                    </a:p>
                  </a:txBody>
                  <a:tcPr>
                    <a:solidFill>
                      <a:srgbClr val="92D050"/>
                    </a:solidFill>
                  </a:tcPr>
                </a:tc>
              </a:tr>
              <a:tr h="432320">
                <a:tc>
                  <a:txBody>
                    <a:bodyPr/>
                    <a:lstStyle/>
                    <a:p>
                      <a:r>
                        <a:rPr lang="en-MY" sz="1200" dirty="0" smtClean="0"/>
                        <a:t>Training</a:t>
                      </a:r>
                    </a:p>
                    <a:p>
                      <a:r>
                        <a:rPr lang="en-MY" sz="1200" dirty="0" smtClean="0"/>
                        <a:t>4</a:t>
                      </a:r>
                      <a:r>
                        <a:rPr lang="en-MY" sz="1200" baseline="0" dirty="0" smtClean="0"/>
                        <a:t> Days </a:t>
                      </a:r>
                    </a:p>
                    <a:p>
                      <a:r>
                        <a:rPr lang="en-MY" sz="1200" baseline="0" dirty="0" smtClean="0"/>
                        <a:t>VIVA</a:t>
                      </a:r>
                      <a:endParaRPr lang="en-MY" sz="1200" dirty="0" smtClean="0"/>
                    </a:p>
                  </a:txBody>
                  <a:tcPr>
                    <a:solidFill>
                      <a:srgbClr val="92D050"/>
                    </a:solidFill>
                  </a:tcPr>
                </a:tc>
              </a:tr>
            </a:tbl>
          </a:graphicData>
        </a:graphic>
      </p:graphicFrame>
      <p:graphicFrame>
        <p:nvGraphicFramePr>
          <p:cNvPr id="32" name="Shape 368"/>
          <p:cNvGraphicFramePr/>
          <p:nvPr>
            <p:extLst>
              <p:ext uri="{D42A27DB-BD31-4B8C-83A1-F6EECF244321}">
                <p14:modId xmlns:p14="http://schemas.microsoft.com/office/powerpoint/2010/main" val="1089063373"/>
              </p:ext>
            </p:extLst>
          </p:nvPr>
        </p:nvGraphicFramePr>
        <p:xfrm>
          <a:off x="7027549" y="1556792"/>
          <a:ext cx="1827563" cy="2346960"/>
        </p:xfrm>
        <a:graphic>
          <a:graphicData uri="http://schemas.openxmlformats.org/drawingml/2006/table">
            <a:tbl>
              <a:tblPr firstRow="1" bandRow="1">
                <a:noFill/>
                <a:tableStyleId>{20F0B261-9C9E-4A46-8FF0-6A87FC477B48}</a:tableStyleId>
              </a:tblPr>
              <a:tblGrid>
                <a:gridCol w="1827563"/>
              </a:tblGrid>
              <a:tr h="359768">
                <a:tc>
                  <a:txBody>
                    <a:bodyPr/>
                    <a:lstStyle/>
                    <a:p>
                      <a:pPr algn="ctr"/>
                      <a:r>
                        <a:rPr lang="en-MY" sz="1400" dirty="0" smtClean="0"/>
                        <a:t>Phase</a:t>
                      </a:r>
                      <a:r>
                        <a:rPr lang="en-MY" sz="1400" baseline="0" dirty="0" smtClean="0"/>
                        <a:t> 4</a:t>
                      </a:r>
                    </a:p>
                    <a:p>
                      <a:pPr algn="ctr"/>
                      <a:r>
                        <a:rPr lang="en-MY" sz="1400" baseline="0" dirty="0" smtClean="0"/>
                        <a:t>PROFESSIONAL</a:t>
                      </a:r>
                      <a:endParaRPr lang="en-MY" sz="1400" dirty="0"/>
                    </a:p>
                  </a:txBody>
                  <a:tcPr>
                    <a:solidFill>
                      <a:srgbClr val="92D050"/>
                    </a:solidFill>
                  </a:tcPr>
                </a:tc>
              </a:tr>
              <a:tr h="432320">
                <a:tc>
                  <a:txBody>
                    <a:bodyPr/>
                    <a:lstStyle/>
                    <a:p>
                      <a:r>
                        <a:rPr lang="en-MY" sz="1200" dirty="0" smtClean="0"/>
                        <a:t>Certified</a:t>
                      </a:r>
                      <a:r>
                        <a:rPr lang="en-MY" sz="1200" baseline="0" dirty="0" smtClean="0"/>
                        <a:t> – SPS Trainer with</a:t>
                      </a:r>
                    </a:p>
                    <a:p>
                      <a:r>
                        <a:rPr lang="en-MY" sz="1200" baseline="0" dirty="0" smtClean="0"/>
                        <a:t>MATA Membership </a:t>
                      </a:r>
                      <a:endParaRPr lang="en-MY" sz="1200" dirty="0" smtClean="0"/>
                    </a:p>
                  </a:txBody>
                  <a:tcPr>
                    <a:solidFill>
                      <a:srgbClr val="92D050"/>
                    </a:solidFill>
                  </a:tcPr>
                </a:tc>
              </a:tr>
              <a:tr h="432320">
                <a:tc>
                  <a:txBody>
                    <a:bodyPr/>
                    <a:lstStyle/>
                    <a:p>
                      <a:r>
                        <a:rPr lang="en-MY" sz="1200" dirty="0" smtClean="0"/>
                        <a:t>Maintain</a:t>
                      </a:r>
                      <a:r>
                        <a:rPr lang="en-MY" sz="1200" baseline="0" dirty="0" smtClean="0"/>
                        <a:t> CPD Hour-60hrs a year</a:t>
                      </a:r>
                    </a:p>
                    <a:p>
                      <a:r>
                        <a:rPr lang="en-MY" sz="1200" baseline="0" dirty="0" smtClean="0"/>
                        <a:t>Paid for GST Membership</a:t>
                      </a:r>
                    </a:p>
                    <a:p>
                      <a:r>
                        <a:rPr lang="en-MY" sz="1200" baseline="0" dirty="0" smtClean="0"/>
                        <a:t>Qualified SPS Trainer under SALIHIN Trainer Pool</a:t>
                      </a:r>
                      <a:endParaRPr lang="en-MY" sz="1200" dirty="0" smtClean="0"/>
                    </a:p>
                  </a:txBody>
                  <a:tcPr>
                    <a:solidFill>
                      <a:srgbClr val="92D050"/>
                    </a:solidFill>
                  </a:tcPr>
                </a:tc>
              </a:tr>
            </a:tbl>
          </a:graphicData>
        </a:graphic>
      </p:graphicFrame>
      <p:sp>
        <p:nvSpPr>
          <p:cNvPr id="33" name="TextBox 32"/>
          <p:cNvSpPr txBox="1"/>
          <p:nvPr/>
        </p:nvSpPr>
        <p:spPr>
          <a:xfrm>
            <a:off x="460375" y="4037002"/>
            <a:ext cx="8525073" cy="400110"/>
          </a:xfrm>
          <a:prstGeom prst="rect">
            <a:avLst/>
          </a:prstGeom>
          <a:noFill/>
        </p:spPr>
        <p:txBody>
          <a:bodyPr wrap="square" rtlCol="0">
            <a:spAutoFit/>
          </a:bodyPr>
          <a:lstStyle/>
          <a:p>
            <a:pPr algn="ctr"/>
            <a:r>
              <a:rPr lang="en-MY" sz="2000" dirty="0" smtClean="0">
                <a:latin typeface="Calibri" panose="020F0502020204030204" pitchFamily="34" charset="0"/>
              </a:rPr>
              <a:t>Special Program : SPS Certification Program</a:t>
            </a:r>
            <a:endParaRPr lang="en-MY" sz="2000" dirty="0">
              <a:latin typeface="Calibri" panose="020F0502020204030204" pitchFamily="34" charset="0"/>
            </a:endParaRPr>
          </a:p>
        </p:txBody>
      </p:sp>
      <p:sp>
        <p:nvSpPr>
          <p:cNvPr id="34" name="TextBox 33"/>
          <p:cNvSpPr txBox="1"/>
          <p:nvPr/>
        </p:nvSpPr>
        <p:spPr>
          <a:xfrm>
            <a:off x="398069" y="4469050"/>
            <a:ext cx="2466699" cy="400110"/>
          </a:xfrm>
          <a:prstGeom prst="rect">
            <a:avLst/>
          </a:prstGeom>
          <a:noFill/>
        </p:spPr>
        <p:txBody>
          <a:bodyPr wrap="square" rtlCol="0">
            <a:spAutoFit/>
          </a:bodyPr>
          <a:lstStyle/>
          <a:p>
            <a:r>
              <a:rPr lang="en-MY" sz="2000" dirty="0" smtClean="0">
                <a:latin typeface="Calibri" panose="020F0502020204030204" pitchFamily="34" charset="0"/>
              </a:rPr>
              <a:t>Collaboration with </a:t>
            </a:r>
            <a:endParaRPr lang="en-MY" sz="2000" dirty="0">
              <a:latin typeface="Calibri" panose="020F0502020204030204" pitchFamily="34" charset="0"/>
            </a:endParaRPr>
          </a:p>
        </p:txBody>
      </p:sp>
      <p:pic>
        <p:nvPicPr>
          <p:cNvPr id="35" name="Picture 2" descr="https://sites.google.com/site/ists2015/_/rsrc/1405660801464/home/uitm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2" y="4813599"/>
            <a:ext cx="1728192" cy="824732"/>
          </a:xfrm>
          <a:prstGeom prst="rect">
            <a:avLst/>
          </a:prstGeom>
          <a:noFill/>
          <a:extLst>
            <a:ext uri="{909E8E84-426E-40DD-AFC4-6F175D3DCCD1}">
              <a14:hiddenFill xmlns:a14="http://schemas.microsoft.com/office/drawing/2010/main">
                <a:solidFill>
                  <a:srgbClr val="FFFFFF"/>
                </a:solidFill>
              </a14:hiddenFill>
            </a:ext>
          </a:extLst>
        </p:spPr>
      </p:pic>
      <p:pic>
        <p:nvPicPr>
          <p:cNvPr id="36" name="Shape 440"/>
          <p:cNvPicPr preferRelativeResize="0"/>
          <p:nvPr/>
        </p:nvPicPr>
        <p:blipFill rotWithShape="1">
          <a:blip r:embed="rId4">
            <a:alphaModFix/>
          </a:blip>
          <a:srcRect/>
          <a:stretch/>
        </p:blipFill>
        <p:spPr>
          <a:xfrm>
            <a:off x="2204666" y="4918251"/>
            <a:ext cx="2244278" cy="720080"/>
          </a:xfrm>
          <a:prstGeom prst="rect">
            <a:avLst/>
          </a:prstGeom>
          <a:noFill/>
          <a:ln>
            <a:noFill/>
          </a:ln>
        </p:spPr>
      </p:pic>
      <p:sp>
        <p:nvSpPr>
          <p:cNvPr id="7" name="AutoShape 5" descr="Image result for kementerian pelajaran tinggi malays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0952" y="4813599"/>
            <a:ext cx="2297796" cy="891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9225" y="4699870"/>
            <a:ext cx="1165048" cy="93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7376" y="4552186"/>
            <a:ext cx="1296144" cy="1181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268703"/>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p:nvPr/>
        </p:nvSpPr>
        <p:spPr>
          <a:xfrm>
            <a:off x="-303584" y="21265"/>
            <a:ext cx="7016750" cy="675003"/>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dirty="0" smtClean="0">
                <a:solidFill>
                  <a:schemeClr val="lt1"/>
                </a:solidFill>
                <a:latin typeface="Calibri"/>
                <a:ea typeface="Calibri"/>
                <a:cs typeface="Calibri"/>
                <a:sym typeface="Calibri"/>
              </a:rPr>
              <a:t>SPS PROFESSIONAL PROGRAM</a:t>
            </a:r>
            <a:endParaRPr lang="en-US" sz="2800" b="0" i="0" u="none" strike="noStrike" cap="none" baseline="0" dirty="0" smtClean="0">
              <a:solidFill>
                <a:schemeClr val="lt1"/>
              </a:solidFill>
              <a:latin typeface="Calibri"/>
              <a:ea typeface="Calibri"/>
              <a:cs typeface="Calibri"/>
              <a:sym typeface="Calibri"/>
            </a:endParaRPr>
          </a:p>
        </p:txBody>
      </p:sp>
      <p:sp>
        <p:nvSpPr>
          <p:cNvPr id="342" name="Shape 342"/>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32</a:t>
            </a:fld>
            <a:endParaRPr lang="en-US" sz="1200" b="0" i="0" u="none" strike="noStrike" cap="none" baseline="0">
              <a:solidFill>
                <a:srgbClr val="888888"/>
              </a:solidFill>
              <a:latin typeface="Calibri"/>
              <a:ea typeface="Calibri"/>
              <a:cs typeface="Calibri"/>
              <a:sym typeface="Calibri"/>
            </a:endParaRPr>
          </a:p>
        </p:txBody>
      </p:sp>
      <p:sp>
        <p:nvSpPr>
          <p:cNvPr id="343" name="Shape 343"/>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356" name="Shape 356"/>
          <p:cNvSpPr/>
          <p:nvPr/>
        </p:nvSpPr>
        <p:spPr>
          <a:xfrm>
            <a:off x="344488" y="1052736"/>
            <a:ext cx="1440160" cy="576064"/>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1" dirty="0" smtClean="0">
                <a:solidFill>
                  <a:schemeClr val="dk1"/>
                </a:solidFill>
                <a:latin typeface="Calibri"/>
                <a:ea typeface="Calibri"/>
                <a:cs typeface="Calibri"/>
                <a:sym typeface="Calibri"/>
              </a:rPr>
              <a:t>Entry Requirements</a:t>
            </a:r>
            <a:endParaRPr lang="en-US" sz="1200" b="1" i="0" u="none" strike="noStrike" cap="none" baseline="0" dirty="0">
              <a:solidFill>
                <a:schemeClr val="dk1"/>
              </a:solidFill>
              <a:latin typeface="Calibri"/>
              <a:ea typeface="Calibri"/>
              <a:cs typeface="Calibri"/>
              <a:sym typeface="Calibri"/>
            </a:endParaRPr>
          </a:p>
        </p:txBody>
      </p:sp>
      <p:cxnSp>
        <p:nvCxnSpPr>
          <p:cNvPr id="4" name="Straight Arrow Connector 3"/>
          <p:cNvCxnSpPr/>
          <p:nvPr/>
        </p:nvCxnSpPr>
        <p:spPr>
          <a:xfrm>
            <a:off x="6295215" y="1628800"/>
            <a:ext cx="1224136" cy="0"/>
          </a:xfrm>
          <a:prstGeom prst="straightConnector1">
            <a:avLst/>
          </a:prstGeom>
          <a:ln w="34925" cmpd="sng">
            <a:solidFill>
              <a:schemeClr val="bg2">
                <a:lumMod val="60000"/>
                <a:lumOff val="4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45" name="Shape 356"/>
          <p:cNvSpPr/>
          <p:nvPr/>
        </p:nvSpPr>
        <p:spPr>
          <a:xfrm>
            <a:off x="7617295" y="1304764"/>
            <a:ext cx="1800201" cy="648072"/>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000" b="1" dirty="0" smtClean="0">
                <a:solidFill>
                  <a:schemeClr val="dk1"/>
                </a:solidFill>
                <a:latin typeface="Calibri"/>
                <a:ea typeface="Calibri"/>
                <a:cs typeface="Calibri"/>
                <a:sym typeface="Calibri"/>
              </a:rPr>
              <a:t>Set for SPS pre exam test fees RM </a:t>
            </a:r>
            <a:r>
              <a:rPr lang="en-US" sz="1000" b="1" dirty="0">
                <a:solidFill>
                  <a:schemeClr val="dk1"/>
                </a:solidFill>
                <a:latin typeface="Calibri"/>
                <a:ea typeface="Calibri"/>
                <a:cs typeface="Calibri"/>
                <a:sym typeface="Calibri"/>
              </a:rPr>
              <a:t>8</a:t>
            </a:r>
            <a:r>
              <a:rPr lang="en-US" sz="1000" b="1" dirty="0" smtClean="0">
                <a:solidFill>
                  <a:schemeClr val="dk1"/>
                </a:solidFill>
                <a:latin typeface="Calibri"/>
                <a:ea typeface="Calibri"/>
                <a:cs typeface="Calibri"/>
                <a:sym typeface="Calibri"/>
              </a:rPr>
              <a:t>0.00</a:t>
            </a:r>
            <a:endParaRPr lang="en-US" sz="1000" b="1" i="0" u="none" strike="noStrike" cap="none" baseline="0" dirty="0">
              <a:solidFill>
                <a:schemeClr val="dk1"/>
              </a:solidFill>
              <a:latin typeface="Calibri"/>
              <a:ea typeface="Calibri"/>
              <a:cs typeface="Calibri"/>
              <a:sym typeface="Calibri"/>
            </a:endParaRPr>
          </a:p>
        </p:txBody>
      </p:sp>
      <p:cxnSp>
        <p:nvCxnSpPr>
          <p:cNvPr id="49" name="Straight Arrow Connector 48"/>
          <p:cNvCxnSpPr/>
          <p:nvPr/>
        </p:nvCxnSpPr>
        <p:spPr>
          <a:xfrm>
            <a:off x="776536" y="2684430"/>
            <a:ext cx="4608512" cy="0"/>
          </a:xfrm>
          <a:prstGeom prst="straightConnector1">
            <a:avLst/>
          </a:prstGeom>
          <a:ln w="34925" cmpd="sng">
            <a:solidFill>
              <a:schemeClr val="bg2">
                <a:lumMod val="60000"/>
                <a:lumOff val="40000"/>
              </a:schemeClr>
            </a:solidFill>
            <a:prstDash val="dashDot"/>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76536" y="2696381"/>
            <a:ext cx="0" cy="343138"/>
          </a:xfrm>
          <a:prstGeom prst="straightConnector1">
            <a:avLst/>
          </a:prstGeom>
          <a:ln w="28575">
            <a:prstDash val="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399584" y="2852936"/>
            <a:ext cx="0" cy="171569"/>
          </a:xfrm>
          <a:prstGeom prst="straightConnector1">
            <a:avLst/>
          </a:prstGeom>
          <a:ln w="28575">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745088" y="3536115"/>
            <a:ext cx="1764196" cy="0"/>
          </a:xfrm>
          <a:prstGeom prst="straightConnector1">
            <a:avLst/>
          </a:prstGeom>
          <a:ln w="34925" cmpd="sng">
            <a:solidFill>
              <a:schemeClr val="bg2">
                <a:lumMod val="60000"/>
                <a:lumOff val="4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65" name="Shape 356"/>
          <p:cNvSpPr/>
          <p:nvPr/>
        </p:nvSpPr>
        <p:spPr>
          <a:xfrm>
            <a:off x="7617296" y="3338093"/>
            <a:ext cx="1440160" cy="378939"/>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b="1" dirty="0" smtClean="0">
                <a:solidFill>
                  <a:schemeClr val="dk1"/>
                </a:solidFill>
                <a:latin typeface="Calibri"/>
                <a:ea typeface="Calibri"/>
                <a:cs typeface="Calibri"/>
                <a:sym typeface="Calibri"/>
              </a:rPr>
              <a:t>TOT </a:t>
            </a:r>
            <a:r>
              <a:rPr lang="en-US" sz="1000" b="1" dirty="0" smtClean="0">
                <a:solidFill>
                  <a:schemeClr val="dk1"/>
                </a:solidFill>
                <a:latin typeface="Calibri"/>
                <a:ea typeface="Calibri"/>
                <a:cs typeface="Calibri"/>
                <a:sym typeface="Calibri"/>
              </a:rPr>
              <a:t>Training</a:t>
            </a:r>
            <a:endParaRPr lang="en-US" sz="1000" b="1" i="0" u="none" strike="noStrike" cap="none" baseline="0" dirty="0">
              <a:solidFill>
                <a:schemeClr val="dk1"/>
              </a:solidFill>
              <a:latin typeface="Calibri"/>
              <a:ea typeface="Calibri"/>
              <a:cs typeface="Calibri"/>
              <a:sym typeface="Calibri"/>
            </a:endParaRPr>
          </a:p>
        </p:txBody>
      </p:sp>
      <p:cxnSp>
        <p:nvCxnSpPr>
          <p:cNvPr id="22" name="Elbow Connector 21"/>
          <p:cNvCxnSpPr/>
          <p:nvPr/>
        </p:nvCxnSpPr>
        <p:spPr>
          <a:xfrm rot="5400000">
            <a:off x="7679455" y="2295594"/>
            <a:ext cx="1063220" cy="719485"/>
          </a:xfrm>
          <a:prstGeom prst="bentConnector3">
            <a:avLst/>
          </a:prstGeom>
          <a:ln w="28575" cmpd="sng">
            <a:prstDash val="dashDot"/>
            <a:headEnd type="arrow"/>
            <a:tailEnd type="arrow"/>
          </a:ln>
        </p:spPr>
        <p:style>
          <a:lnRef idx="1">
            <a:schemeClr val="accent1"/>
          </a:lnRef>
          <a:fillRef idx="0">
            <a:schemeClr val="accent1"/>
          </a:fillRef>
          <a:effectRef idx="0">
            <a:schemeClr val="accent1"/>
          </a:effectRef>
          <a:fontRef idx="minor">
            <a:schemeClr val="tx1"/>
          </a:fontRef>
        </p:style>
      </p:cxnSp>
      <p:sp>
        <p:nvSpPr>
          <p:cNvPr id="78" name="Shape 356"/>
          <p:cNvSpPr/>
          <p:nvPr/>
        </p:nvSpPr>
        <p:spPr>
          <a:xfrm>
            <a:off x="6762177" y="2906045"/>
            <a:ext cx="828092" cy="432048"/>
          </a:xfrm>
          <a:prstGeom prst="roundRect">
            <a:avLst>
              <a:gd name="adj" fmla="val 16667"/>
            </a:avLst>
          </a:prstGeom>
          <a:solidFill>
            <a:schemeClr val="lt1"/>
          </a:solidFill>
          <a:ln w="25400" cap="flat" cmpd="sng">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b="1" dirty="0" smtClean="0">
                <a:solidFill>
                  <a:schemeClr val="dk1"/>
                </a:solidFill>
                <a:latin typeface="Calibri"/>
                <a:ea typeface="Calibri"/>
                <a:cs typeface="Calibri"/>
                <a:sym typeface="Calibri"/>
              </a:rPr>
              <a:t>YES</a:t>
            </a:r>
            <a:endParaRPr lang="en-US" b="1" i="0" u="none" strike="noStrike" cap="none" baseline="0" dirty="0">
              <a:solidFill>
                <a:schemeClr val="dk1"/>
              </a:solidFill>
              <a:latin typeface="Calibri"/>
              <a:ea typeface="Calibri"/>
              <a:cs typeface="Calibri"/>
              <a:sym typeface="Calibri"/>
            </a:endParaRPr>
          </a:p>
        </p:txBody>
      </p:sp>
      <p:sp>
        <p:nvSpPr>
          <p:cNvPr id="79" name="Shape 356"/>
          <p:cNvSpPr/>
          <p:nvPr/>
        </p:nvSpPr>
        <p:spPr>
          <a:xfrm>
            <a:off x="8859433" y="2225204"/>
            <a:ext cx="828092" cy="432048"/>
          </a:xfrm>
          <a:prstGeom prst="roundRect">
            <a:avLst>
              <a:gd name="adj" fmla="val 16667"/>
            </a:avLst>
          </a:prstGeom>
          <a:solidFill>
            <a:schemeClr val="lt1"/>
          </a:solidFill>
          <a:ln w="25400" cap="flat" cmpd="sng">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b="1" dirty="0" smtClean="0">
                <a:solidFill>
                  <a:schemeClr val="dk1"/>
                </a:solidFill>
                <a:latin typeface="Calibri"/>
                <a:ea typeface="Calibri"/>
                <a:cs typeface="Calibri"/>
                <a:sym typeface="Calibri"/>
              </a:rPr>
              <a:t>NO</a:t>
            </a:r>
            <a:endParaRPr lang="en-US" b="1" i="0" u="none" strike="noStrike" cap="none" baseline="0" dirty="0">
              <a:solidFill>
                <a:schemeClr val="dk1"/>
              </a:solidFill>
              <a:latin typeface="Calibri"/>
              <a:ea typeface="Calibri"/>
              <a:cs typeface="Calibri"/>
              <a:sym typeface="Calibri"/>
            </a:endParaRPr>
          </a:p>
        </p:txBody>
      </p:sp>
      <p:cxnSp>
        <p:nvCxnSpPr>
          <p:cNvPr id="81" name="Straight Arrow Connector 80"/>
          <p:cNvCxnSpPr>
            <a:endCxn id="83" idx="1"/>
          </p:cNvCxnSpPr>
          <p:nvPr/>
        </p:nvCxnSpPr>
        <p:spPr>
          <a:xfrm flipV="1">
            <a:off x="5745088" y="4537297"/>
            <a:ext cx="1690998" cy="835919"/>
          </a:xfrm>
          <a:prstGeom prst="straightConnector1">
            <a:avLst/>
          </a:prstGeom>
          <a:ln w="34925" cmpd="sng">
            <a:solidFill>
              <a:schemeClr val="bg2">
                <a:lumMod val="60000"/>
                <a:lumOff val="4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83" name="Shape 356"/>
          <p:cNvSpPr/>
          <p:nvPr/>
        </p:nvSpPr>
        <p:spPr>
          <a:xfrm>
            <a:off x="7436086" y="4005064"/>
            <a:ext cx="2269442" cy="1064466"/>
          </a:xfrm>
          <a:prstGeom prst="roundRect">
            <a:avLst>
              <a:gd name="adj" fmla="val 16667"/>
            </a:avLst>
          </a:prstGeom>
          <a:solidFill>
            <a:schemeClr val="lt1"/>
          </a:solidFill>
          <a:ln w="25400" cap="flat" cmpd="sng">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1" dirty="0" smtClean="0">
                <a:solidFill>
                  <a:schemeClr val="accent1">
                    <a:lumMod val="75000"/>
                  </a:schemeClr>
                </a:solidFill>
                <a:latin typeface="Calibri"/>
                <a:ea typeface="Calibri"/>
                <a:cs typeface="Calibri"/>
                <a:sym typeface="Calibri"/>
              </a:rPr>
              <a:t>Targeting Grant from KPM</a:t>
            </a:r>
          </a:p>
          <a:p>
            <a:pPr marL="0" marR="0" lvl="0" indent="0" algn="ctr" rtl="0">
              <a:spcBef>
                <a:spcPts val="0"/>
              </a:spcBef>
              <a:buSzPct val="25000"/>
              <a:buNone/>
            </a:pPr>
            <a:r>
              <a:rPr lang="en-US" sz="1200" b="1" i="0" u="none" strike="noStrike" cap="none" baseline="0" dirty="0" smtClean="0">
                <a:solidFill>
                  <a:schemeClr val="dk1"/>
                </a:solidFill>
                <a:latin typeface="Calibri"/>
                <a:ea typeface="Calibri"/>
                <a:cs typeface="Calibri"/>
                <a:sym typeface="Calibri"/>
              </a:rPr>
              <a:t>100</a:t>
            </a:r>
            <a:r>
              <a:rPr lang="en-US" sz="1200" b="1" i="0" u="none" strike="noStrike" cap="none" dirty="0" smtClean="0">
                <a:solidFill>
                  <a:schemeClr val="dk1"/>
                </a:solidFill>
                <a:latin typeface="Calibri"/>
                <a:ea typeface="Calibri"/>
                <a:cs typeface="Calibri"/>
                <a:sym typeface="Calibri"/>
              </a:rPr>
              <a:t> </a:t>
            </a:r>
            <a:r>
              <a:rPr lang="en-US" sz="1200" b="1" i="0" u="none" strike="noStrike" cap="none" dirty="0" err="1" smtClean="0">
                <a:solidFill>
                  <a:schemeClr val="dk1"/>
                </a:solidFill>
                <a:latin typeface="Calibri"/>
                <a:ea typeface="Calibri"/>
                <a:cs typeface="Calibri"/>
                <a:sym typeface="Calibri"/>
              </a:rPr>
              <a:t>pax</a:t>
            </a:r>
            <a:r>
              <a:rPr lang="en-US" sz="1200" b="1" i="0" u="none" strike="noStrike" cap="none" dirty="0" smtClean="0">
                <a:solidFill>
                  <a:schemeClr val="dk1"/>
                </a:solidFill>
                <a:latin typeface="Calibri"/>
                <a:ea typeface="Calibri"/>
                <a:cs typeface="Calibri"/>
                <a:sym typeface="Calibri"/>
              </a:rPr>
              <a:t> for Pilot Start</a:t>
            </a:r>
          </a:p>
          <a:p>
            <a:pPr marL="0" marR="0" lvl="0" indent="0" algn="ctr" rtl="0">
              <a:spcBef>
                <a:spcPts val="0"/>
              </a:spcBef>
              <a:buSzPct val="25000"/>
              <a:buNone/>
            </a:pPr>
            <a:r>
              <a:rPr lang="en-US" sz="1200" b="1" baseline="0" dirty="0" smtClean="0">
                <a:solidFill>
                  <a:schemeClr val="dk1"/>
                </a:solidFill>
                <a:latin typeface="Calibri"/>
                <a:ea typeface="Calibri"/>
                <a:cs typeface="Calibri"/>
                <a:sym typeface="Calibri"/>
              </a:rPr>
              <a:t>RM 2,500.00 per</a:t>
            </a:r>
            <a:r>
              <a:rPr lang="en-US" sz="1200" b="1" dirty="0" smtClean="0">
                <a:solidFill>
                  <a:schemeClr val="dk1"/>
                </a:solidFill>
                <a:latin typeface="Calibri"/>
                <a:ea typeface="Calibri"/>
                <a:cs typeface="Calibri"/>
                <a:sym typeface="Calibri"/>
              </a:rPr>
              <a:t> head.</a:t>
            </a:r>
          </a:p>
        </p:txBody>
      </p:sp>
      <p:sp>
        <p:nvSpPr>
          <p:cNvPr id="85" name="Shape 356"/>
          <p:cNvSpPr/>
          <p:nvPr/>
        </p:nvSpPr>
        <p:spPr>
          <a:xfrm>
            <a:off x="7288174" y="5221930"/>
            <a:ext cx="2360695" cy="1064466"/>
          </a:xfrm>
          <a:prstGeom prst="roundRect">
            <a:avLst>
              <a:gd name="adj" fmla="val 16667"/>
            </a:avLst>
          </a:prstGeom>
          <a:solidFill>
            <a:schemeClr val="lt1"/>
          </a:solidFill>
          <a:ln w="25400" cap="flat" cmpd="sng">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1" dirty="0" smtClean="0">
                <a:solidFill>
                  <a:schemeClr val="accent1">
                    <a:lumMod val="75000"/>
                  </a:schemeClr>
                </a:solidFill>
                <a:latin typeface="Calibri"/>
                <a:ea typeface="Calibri"/>
                <a:cs typeface="Calibri"/>
                <a:sym typeface="Calibri"/>
              </a:rPr>
              <a:t>Targeting Employer Sponsor</a:t>
            </a:r>
            <a:endParaRPr lang="en-US" sz="1200" b="1" i="0" u="none" strike="noStrike" cap="none" dirty="0" smtClean="0">
              <a:solidFill>
                <a:schemeClr val="dk1"/>
              </a:solidFill>
              <a:latin typeface="Calibri"/>
              <a:ea typeface="Calibri"/>
              <a:cs typeface="Calibri"/>
              <a:sym typeface="Calibri"/>
            </a:endParaRPr>
          </a:p>
          <a:p>
            <a:pPr marL="0" marR="0" lvl="0" indent="0" algn="ctr" rtl="0">
              <a:spcBef>
                <a:spcPts val="0"/>
              </a:spcBef>
              <a:buSzPct val="25000"/>
              <a:buNone/>
            </a:pPr>
            <a:r>
              <a:rPr lang="en-US" sz="1200" b="1" baseline="0" dirty="0" smtClean="0">
                <a:solidFill>
                  <a:schemeClr val="dk1"/>
                </a:solidFill>
                <a:latin typeface="Calibri"/>
                <a:ea typeface="Calibri"/>
                <a:cs typeface="Calibri"/>
                <a:sym typeface="Calibri"/>
              </a:rPr>
              <a:t>RM 2,500.00 per</a:t>
            </a:r>
            <a:r>
              <a:rPr lang="en-US" sz="1200" b="1" dirty="0" smtClean="0">
                <a:solidFill>
                  <a:schemeClr val="dk1"/>
                </a:solidFill>
                <a:latin typeface="Calibri"/>
                <a:ea typeface="Calibri"/>
                <a:cs typeface="Calibri"/>
                <a:sym typeface="Calibri"/>
              </a:rPr>
              <a:t> head.</a:t>
            </a:r>
          </a:p>
        </p:txBody>
      </p:sp>
      <p:graphicFrame>
        <p:nvGraphicFramePr>
          <p:cNvPr id="24" name="Shape 368"/>
          <p:cNvGraphicFramePr/>
          <p:nvPr>
            <p:extLst>
              <p:ext uri="{D42A27DB-BD31-4B8C-83A1-F6EECF244321}">
                <p14:modId xmlns:p14="http://schemas.microsoft.com/office/powerpoint/2010/main" val="1515134015"/>
              </p:ext>
            </p:extLst>
          </p:nvPr>
        </p:nvGraphicFramePr>
        <p:xfrm>
          <a:off x="2288704" y="782859"/>
          <a:ext cx="3744416" cy="1766050"/>
        </p:xfrm>
        <a:graphic>
          <a:graphicData uri="http://schemas.openxmlformats.org/drawingml/2006/table">
            <a:tbl>
              <a:tblPr firstRow="1" bandRow="1">
                <a:tableStyleId>{7E9639D4-E3E2-4D34-9284-5A2195B3D0D7}</a:tableStyleId>
              </a:tblPr>
              <a:tblGrid>
                <a:gridCol w="1872208"/>
                <a:gridCol w="1872208"/>
              </a:tblGrid>
              <a:tr h="394450">
                <a:tc>
                  <a:txBody>
                    <a:bodyPr/>
                    <a:lstStyle/>
                    <a:p>
                      <a:r>
                        <a:rPr lang="en-MY" sz="1200" dirty="0" smtClean="0"/>
                        <a:t>Option A</a:t>
                      </a:r>
                      <a:endParaRPr lang="en-MY" sz="1200" dirty="0"/>
                    </a:p>
                  </a:txBody>
                  <a:tcPr/>
                </a:tc>
                <a:tc>
                  <a:txBody>
                    <a:bodyPr/>
                    <a:lstStyle/>
                    <a:p>
                      <a:r>
                        <a:rPr lang="en-MY" sz="1200" dirty="0" smtClean="0"/>
                        <a:t>Option B</a:t>
                      </a:r>
                      <a:endParaRPr lang="en-MY" sz="1200" dirty="0"/>
                    </a:p>
                  </a:txBody>
                  <a:tcPr/>
                </a:tc>
              </a:tr>
              <a:tr h="549400">
                <a:tc>
                  <a:txBody>
                    <a:bodyPr/>
                    <a:lstStyle/>
                    <a:p>
                      <a:r>
                        <a:rPr lang="en-MY" sz="1200" dirty="0" smtClean="0"/>
                        <a:t>Accountancy</a:t>
                      </a:r>
                    </a:p>
                    <a:p>
                      <a:r>
                        <a:rPr lang="en-MY" sz="1200" dirty="0" smtClean="0"/>
                        <a:t>Finance &amp; Banking</a:t>
                      </a:r>
                    </a:p>
                    <a:p>
                      <a:r>
                        <a:rPr lang="en-MY" sz="1200" dirty="0" smtClean="0"/>
                        <a:t>Business Administration</a:t>
                      </a:r>
                    </a:p>
                    <a:p>
                      <a:r>
                        <a:rPr lang="en-MY" sz="1200" dirty="0" smtClean="0"/>
                        <a:t>Marketing</a:t>
                      </a:r>
                    </a:p>
                    <a:p>
                      <a:r>
                        <a:rPr lang="en-MY" sz="1200" dirty="0" smtClean="0"/>
                        <a:t>Human Resources</a:t>
                      </a:r>
                    </a:p>
                    <a:p>
                      <a:r>
                        <a:rPr lang="en-MY" sz="1200" dirty="0" smtClean="0"/>
                        <a:t>Management</a:t>
                      </a:r>
                    </a:p>
                    <a:p>
                      <a:r>
                        <a:rPr lang="en-MY" sz="1200" dirty="0" smtClean="0"/>
                        <a:t>*</a:t>
                      </a:r>
                      <a:r>
                        <a:rPr lang="en-MY" sz="1200" baseline="0" dirty="0" smtClean="0"/>
                        <a:t> Exempted for pre Test</a:t>
                      </a:r>
                      <a:endParaRPr lang="en-MY" sz="1200" dirty="0"/>
                    </a:p>
                  </a:txBody>
                  <a:tcPr/>
                </a:tc>
                <a:tc>
                  <a:txBody>
                    <a:bodyPr/>
                    <a:lstStyle/>
                    <a:p>
                      <a:r>
                        <a:rPr lang="en-MY" sz="1200" dirty="0" smtClean="0"/>
                        <a:t>Technical</a:t>
                      </a:r>
                    </a:p>
                    <a:p>
                      <a:r>
                        <a:rPr lang="en-MY" sz="1200" dirty="0" smtClean="0"/>
                        <a:t>Engineering</a:t>
                      </a:r>
                    </a:p>
                    <a:p>
                      <a:r>
                        <a:rPr lang="en-MY" sz="1200" dirty="0" smtClean="0"/>
                        <a:t>Automotive</a:t>
                      </a:r>
                    </a:p>
                    <a:p>
                      <a:r>
                        <a:rPr lang="en-MY" sz="1200" dirty="0" smtClean="0"/>
                        <a:t>Medical</a:t>
                      </a:r>
                    </a:p>
                    <a:p>
                      <a:r>
                        <a:rPr lang="en-MY" sz="1200" dirty="0" smtClean="0"/>
                        <a:t>Agriculture</a:t>
                      </a:r>
                      <a:endParaRPr lang="en-MY" sz="1200" dirty="0"/>
                    </a:p>
                  </a:txBody>
                  <a:tcPr/>
                </a:tc>
              </a:tr>
            </a:tbl>
          </a:graphicData>
        </a:graphic>
      </p:graphicFrame>
      <p:graphicFrame>
        <p:nvGraphicFramePr>
          <p:cNvPr id="25" name="Shape 368"/>
          <p:cNvGraphicFramePr/>
          <p:nvPr>
            <p:extLst>
              <p:ext uri="{D42A27DB-BD31-4B8C-83A1-F6EECF244321}">
                <p14:modId xmlns:p14="http://schemas.microsoft.com/office/powerpoint/2010/main" val="999116470"/>
              </p:ext>
            </p:extLst>
          </p:nvPr>
        </p:nvGraphicFramePr>
        <p:xfrm>
          <a:off x="632520" y="3068960"/>
          <a:ext cx="5112568" cy="1217410"/>
        </p:xfrm>
        <a:graphic>
          <a:graphicData uri="http://schemas.openxmlformats.org/drawingml/2006/table">
            <a:tbl>
              <a:tblPr firstRow="1" bandRow="1">
                <a:tableStyleId>{F5AB1C69-6EDB-4FF4-983F-18BD219EF322}</a:tableStyleId>
              </a:tblPr>
              <a:tblGrid>
                <a:gridCol w="2556284"/>
                <a:gridCol w="2556284"/>
              </a:tblGrid>
              <a:tr h="394450">
                <a:tc>
                  <a:txBody>
                    <a:bodyPr/>
                    <a:lstStyle/>
                    <a:p>
                      <a:r>
                        <a:rPr lang="en-MY" sz="1200" dirty="0" smtClean="0"/>
                        <a:t>Graduates</a:t>
                      </a:r>
                      <a:r>
                        <a:rPr lang="en-MY" sz="1200" baseline="0" dirty="0" smtClean="0"/>
                        <a:t> SPS Certification Program</a:t>
                      </a:r>
                      <a:endParaRPr lang="en-MY" sz="1200" dirty="0"/>
                    </a:p>
                  </a:txBody>
                  <a:tcPr/>
                </a:tc>
                <a:tc>
                  <a:txBody>
                    <a:bodyPr/>
                    <a:lstStyle/>
                    <a:p>
                      <a:r>
                        <a:rPr lang="en-MY" sz="1200" baseline="0" dirty="0" smtClean="0"/>
                        <a:t>UITM</a:t>
                      </a:r>
                    </a:p>
                  </a:txBody>
                  <a:tcPr/>
                </a:tc>
              </a:tr>
              <a:tr h="549400">
                <a:tc gridSpan="2">
                  <a:txBody>
                    <a:bodyPr/>
                    <a:lstStyle/>
                    <a:p>
                      <a:pPr marL="342900" indent="-342900">
                        <a:buAutoNum type="arabicParenR"/>
                      </a:pPr>
                      <a:r>
                        <a:rPr lang="en-MY" sz="1200" dirty="0" smtClean="0"/>
                        <a:t>Register as GST membership – MATA</a:t>
                      </a:r>
                    </a:p>
                    <a:p>
                      <a:pPr marL="342900" indent="-342900">
                        <a:buAutoNum type="arabicParenR"/>
                      </a:pPr>
                      <a:r>
                        <a:rPr lang="en-MY" sz="1200" dirty="0" smtClean="0"/>
                        <a:t>Introduction</a:t>
                      </a:r>
                      <a:r>
                        <a:rPr lang="en-MY" sz="1200" baseline="0" dirty="0" smtClean="0"/>
                        <a:t> &amp; Advanced 2/3/4 Days : GST Knowledge – SALIHIN</a:t>
                      </a:r>
                    </a:p>
                    <a:p>
                      <a:pPr marL="342900" indent="-342900">
                        <a:buAutoNum type="arabicParenR"/>
                      </a:pPr>
                      <a:r>
                        <a:rPr lang="en-MY" sz="1200" baseline="0" dirty="0" smtClean="0"/>
                        <a:t>GST Software technical training 1/2/3 Days - SALIHIN</a:t>
                      </a:r>
                      <a:endParaRPr lang="en-MY" sz="1200" dirty="0" smtClean="0"/>
                    </a:p>
                    <a:p>
                      <a:endParaRPr lang="en-MY" sz="1200" dirty="0"/>
                    </a:p>
                  </a:txBody>
                  <a:tcPr/>
                </a:tc>
                <a:tc hMerge="1">
                  <a:txBody>
                    <a:bodyPr/>
                    <a:lstStyle/>
                    <a:p>
                      <a:endParaRPr lang="en-MY" sz="1200" dirty="0"/>
                    </a:p>
                  </a:txBody>
                  <a:tcPr/>
                </a:tc>
              </a:tr>
            </a:tbl>
          </a:graphicData>
        </a:graphic>
      </p:graphicFrame>
      <p:graphicFrame>
        <p:nvGraphicFramePr>
          <p:cNvPr id="26" name="Shape 368"/>
          <p:cNvGraphicFramePr/>
          <p:nvPr>
            <p:extLst>
              <p:ext uri="{D42A27DB-BD31-4B8C-83A1-F6EECF244321}">
                <p14:modId xmlns:p14="http://schemas.microsoft.com/office/powerpoint/2010/main" val="3887339621"/>
              </p:ext>
            </p:extLst>
          </p:nvPr>
        </p:nvGraphicFramePr>
        <p:xfrm>
          <a:off x="632520" y="4437112"/>
          <a:ext cx="5112568" cy="1928985"/>
        </p:xfrm>
        <a:graphic>
          <a:graphicData uri="http://schemas.openxmlformats.org/drawingml/2006/table">
            <a:tbl>
              <a:tblPr firstRow="1" bandRow="1">
                <a:tableStyleId>{69C7853C-536D-4A76-A0AE-DD22124D55A5}</a:tableStyleId>
              </a:tblPr>
              <a:tblGrid>
                <a:gridCol w="5112568"/>
              </a:tblGrid>
              <a:tr h="557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200" dirty="0" smtClean="0"/>
                        <a:t>Fees</a:t>
                      </a:r>
                      <a:r>
                        <a:rPr lang="en-MY" sz="1200" baseline="0" dirty="0" smtClean="0"/>
                        <a:t> Structure</a:t>
                      </a:r>
                      <a:endParaRPr lang="en-MY" sz="1200" dirty="0" smtClean="0"/>
                    </a:p>
                  </a:txBody>
                  <a:tcPr/>
                </a:tc>
              </a:tr>
              <a:tr h="549400">
                <a:tc>
                  <a:txBody>
                    <a:bodyPr/>
                    <a:lstStyle/>
                    <a:p>
                      <a:pPr marL="342900" indent="-342900">
                        <a:buAutoNum type="arabicParenR"/>
                      </a:pPr>
                      <a:r>
                        <a:rPr lang="en-MY" sz="1200" baseline="0" dirty="0" smtClean="0"/>
                        <a:t>GST Membership Fees RM 100</a:t>
                      </a:r>
                    </a:p>
                    <a:p>
                      <a:pPr marL="342900" indent="-342900">
                        <a:buAutoNum type="arabicParenR"/>
                      </a:pPr>
                      <a:r>
                        <a:rPr lang="en-MY" sz="1200" baseline="0" dirty="0" smtClean="0"/>
                        <a:t>Types of Packages A &amp; B</a:t>
                      </a:r>
                    </a:p>
                    <a:p>
                      <a:pPr marL="0" indent="0">
                        <a:buNone/>
                      </a:pPr>
                      <a:r>
                        <a:rPr lang="en-MY" sz="1200" baseline="0" dirty="0" smtClean="0"/>
                        <a:t>         a)Fees per day RM 8,000 and no of </a:t>
                      </a:r>
                      <a:r>
                        <a:rPr lang="en-MY" sz="1200" baseline="0" dirty="0" err="1" smtClean="0"/>
                        <a:t>pax</a:t>
                      </a:r>
                      <a:r>
                        <a:rPr lang="en-MY" sz="1200" baseline="0" dirty="0" smtClean="0"/>
                        <a:t> 25-30 per class</a:t>
                      </a:r>
                    </a:p>
                    <a:p>
                      <a:pPr marL="0" indent="0">
                        <a:buNone/>
                      </a:pPr>
                      <a:r>
                        <a:rPr lang="en-MY" sz="1200" baseline="0" dirty="0" smtClean="0"/>
                        <a:t>         b)Fees </a:t>
                      </a:r>
                      <a:r>
                        <a:rPr lang="en-MY" sz="1200" baseline="0" dirty="0" err="1" smtClean="0"/>
                        <a:t>perday</a:t>
                      </a:r>
                      <a:r>
                        <a:rPr lang="en-MY" sz="1200" baseline="0" dirty="0" smtClean="0"/>
                        <a:t> RM 12,000 and no of </a:t>
                      </a:r>
                      <a:r>
                        <a:rPr lang="en-MY" sz="1200" baseline="0" dirty="0" err="1" smtClean="0"/>
                        <a:t>pax</a:t>
                      </a:r>
                      <a:r>
                        <a:rPr lang="en-MY" sz="1200" baseline="0" dirty="0" smtClean="0"/>
                        <a:t> 50-150 per class</a:t>
                      </a:r>
                    </a:p>
                    <a:p>
                      <a:pPr marL="0" indent="0">
                        <a:buNone/>
                      </a:pPr>
                      <a:endParaRPr lang="en-MY" sz="1200" baseline="0" dirty="0" smtClean="0"/>
                    </a:p>
                    <a:p>
                      <a:pPr marL="0" indent="0">
                        <a:buNone/>
                      </a:pPr>
                      <a:r>
                        <a:rPr lang="en-MY" sz="1200" baseline="0" dirty="0" smtClean="0"/>
                        <a:t>3)    GST Software Fees and Training</a:t>
                      </a:r>
                    </a:p>
                    <a:p>
                      <a:pPr marL="0" indent="0">
                        <a:buNone/>
                      </a:pPr>
                      <a:r>
                        <a:rPr lang="en-MY" sz="1200" baseline="0" dirty="0" smtClean="0"/>
                        <a:t>        a)    Software only RM 2,880 + RM 1,000 </a:t>
                      </a:r>
                      <a:endParaRPr lang="en-MY" sz="1200" dirty="0" smtClean="0"/>
                    </a:p>
                  </a:txBody>
                  <a:tcPr/>
                </a:tc>
              </a:tr>
            </a:tbl>
          </a:graphicData>
        </a:graphic>
      </p:graphicFrame>
    </p:spTree>
    <p:extLst>
      <p:ext uri="{BB962C8B-B14F-4D97-AF65-F5344CB8AC3E}">
        <p14:creationId xmlns:p14="http://schemas.microsoft.com/office/powerpoint/2010/main" val="2604384956"/>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 MILESTONE</a:t>
            </a:r>
            <a:endParaRPr lang="en-US" sz="2800" b="0" i="0" u="none" strike="noStrike" cap="none" baseline="0" dirty="0">
              <a:solidFill>
                <a:schemeClr val="lt1"/>
              </a:solidFill>
              <a:latin typeface="Calibri"/>
              <a:ea typeface="Calibri"/>
              <a:cs typeface="Calibri"/>
              <a:sym typeface="Calibri"/>
            </a:endParaRPr>
          </a:p>
          <a:p>
            <a:pPr marL="0" marR="0" lvl="0" indent="520700" algn="l" rtl="0">
              <a:spcBef>
                <a:spcPts val="0"/>
              </a:spcBef>
              <a:buSzPct val="25000"/>
              <a:buNone/>
            </a:pPr>
            <a:r>
              <a:rPr lang="en-US" sz="1800" b="0" i="0" u="none" strike="noStrike" cap="none" baseline="0" dirty="0" smtClean="0">
                <a:solidFill>
                  <a:schemeClr val="lt1"/>
                </a:solidFill>
                <a:latin typeface="Calibri"/>
                <a:ea typeface="Calibri"/>
                <a:cs typeface="Calibri"/>
                <a:sym typeface="Calibri"/>
              </a:rPr>
              <a:t>  </a:t>
            </a:r>
            <a:endParaRPr lang="en-US" sz="1800" b="0" i="0" u="none" strike="noStrike" cap="none" baseline="0" dirty="0">
              <a:solidFill>
                <a:schemeClr val="lt1"/>
              </a:solidFill>
              <a:latin typeface="Calibri"/>
              <a:ea typeface="Calibri"/>
              <a:cs typeface="Calibri"/>
              <a:sym typeface="Calibri"/>
            </a:endParaRPr>
          </a:p>
        </p:txBody>
      </p:sp>
      <p:sp>
        <p:nvSpPr>
          <p:cNvPr id="286" name="Shape 286"/>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33</a:t>
            </a:fld>
            <a:endParaRPr lang="en-US" sz="1200" b="0" i="0" u="none" strike="noStrike" cap="none" baseline="0">
              <a:solidFill>
                <a:srgbClr val="888888"/>
              </a:solidFill>
              <a:latin typeface="Calibri"/>
              <a:ea typeface="Calibri"/>
              <a:cs typeface="Calibri"/>
              <a:sym typeface="Calibri"/>
            </a:endParaRPr>
          </a:p>
        </p:txBody>
      </p:sp>
      <p:sp>
        <p:nvSpPr>
          <p:cNvPr id="287" name="Shape 28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288" name="Shape 288"/>
          <p:cNvSpPr txBox="1"/>
          <p:nvPr/>
        </p:nvSpPr>
        <p:spPr>
          <a:xfrm>
            <a:off x="704528" y="1484784"/>
            <a:ext cx="3672408" cy="504056"/>
          </a:xfrm>
          <a:prstGeom prst="rect">
            <a:avLst/>
          </a:prstGeom>
          <a:noFill/>
          <a:ln>
            <a:noFill/>
          </a:ln>
        </p:spPr>
        <p:txBody>
          <a:bodyPr lIns="91425" tIns="45700" rIns="91425" bIns="45700" anchor="t" anchorCtr="0">
            <a:noAutofit/>
          </a:bodyPr>
          <a:lstStyle/>
          <a:p>
            <a:pPr algn="ctr"/>
            <a:r>
              <a:rPr lang="en-US" sz="1800" b="1" dirty="0" smtClean="0">
                <a:latin typeface="Calibri" panose="020F0502020204030204" pitchFamily="34" charset="0"/>
              </a:rPr>
              <a:t>Proposed TOT/TOK Challenges</a:t>
            </a:r>
            <a:endParaRPr lang="en-US" sz="1800" b="1" dirty="0">
              <a:latin typeface="Calibri" panose="020F0502020204030204" pitchFamily="34" charset="0"/>
            </a:endParaRPr>
          </a:p>
        </p:txBody>
      </p:sp>
      <p:sp>
        <p:nvSpPr>
          <p:cNvPr id="2" name="Rounded Rectangle 1"/>
          <p:cNvSpPr/>
          <p:nvPr/>
        </p:nvSpPr>
        <p:spPr>
          <a:xfrm>
            <a:off x="704528" y="1916832"/>
            <a:ext cx="3672408"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Arial" panose="020B0604020202020204" pitchFamily="34" charset="0"/>
              <a:buChar char="•"/>
            </a:pPr>
            <a:r>
              <a:rPr lang="en-US" sz="1600" dirty="0" smtClean="0">
                <a:solidFill>
                  <a:schemeClr val="tx1"/>
                </a:solidFill>
                <a:latin typeface="Calibri" panose="020F0502020204030204" pitchFamily="34" charset="0"/>
              </a:rPr>
              <a:t>Train The Trainer (Lecturer/Student)</a:t>
            </a:r>
          </a:p>
          <a:p>
            <a:pPr marL="285750" indent="-285750">
              <a:buFont typeface="Arial" panose="020B0604020202020204" pitchFamily="34" charset="0"/>
              <a:buChar char="•"/>
            </a:pPr>
            <a:r>
              <a:rPr lang="en-US" sz="1600" dirty="0" smtClean="0">
                <a:solidFill>
                  <a:schemeClr val="tx1"/>
                </a:solidFill>
                <a:latin typeface="Calibri" panose="020F0502020204030204" pitchFamily="34" charset="0"/>
              </a:rPr>
              <a:t>Setup on-site support</a:t>
            </a:r>
            <a:endParaRPr lang="en-US" sz="1600" dirty="0">
              <a:solidFill>
                <a:schemeClr val="tx1"/>
              </a:solidFill>
              <a:latin typeface="Calibri" panose="020F0502020204030204" pitchFamily="34" charset="0"/>
            </a:endParaRPr>
          </a:p>
        </p:txBody>
      </p:sp>
      <p:sp>
        <p:nvSpPr>
          <p:cNvPr id="7" name="Shape 288"/>
          <p:cNvSpPr txBox="1"/>
          <p:nvPr/>
        </p:nvSpPr>
        <p:spPr>
          <a:xfrm>
            <a:off x="5025008" y="1484784"/>
            <a:ext cx="4248471" cy="432048"/>
          </a:xfrm>
          <a:prstGeom prst="rect">
            <a:avLst/>
          </a:prstGeom>
          <a:noFill/>
          <a:ln>
            <a:noFill/>
          </a:ln>
        </p:spPr>
        <p:txBody>
          <a:bodyPr lIns="91425" tIns="45700" rIns="91425" bIns="45700" anchor="t" anchorCtr="0">
            <a:noAutofit/>
          </a:bodyPr>
          <a:lstStyle/>
          <a:p>
            <a:pPr algn="ctr"/>
            <a:r>
              <a:rPr lang="en-US" sz="1800" b="1" dirty="0" smtClean="0">
                <a:latin typeface="Calibri" panose="020F0502020204030204" pitchFamily="34" charset="0"/>
              </a:rPr>
              <a:t>Proposed Courses Challenges</a:t>
            </a:r>
          </a:p>
          <a:p>
            <a:pPr algn="ctr"/>
            <a:endParaRPr lang="en-US" sz="1800" dirty="0">
              <a:latin typeface="Calibri" panose="020F0502020204030204" pitchFamily="34" charset="0"/>
            </a:endParaRPr>
          </a:p>
        </p:txBody>
      </p:sp>
      <p:sp>
        <p:nvSpPr>
          <p:cNvPr id="8" name="Rounded Rectangle 7"/>
          <p:cNvSpPr/>
          <p:nvPr/>
        </p:nvSpPr>
        <p:spPr>
          <a:xfrm>
            <a:off x="5025008" y="1916832"/>
            <a:ext cx="4248471" cy="410445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Arial" panose="020B0604020202020204" pitchFamily="34" charset="0"/>
              <a:buChar char="•"/>
            </a:pPr>
            <a:r>
              <a:rPr lang="en-US" sz="1800" dirty="0" smtClean="0">
                <a:solidFill>
                  <a:schemeClr val="tx1"/>
                </a:solidFill>
                <a:latin typeface="Calibri" panose="020F0502020204030204" pitchFamily="34" charset="0"/>
              </a:rPr>
              <a:t>Credit </a:t>
            </a:r>
            <a:r>
              <a:rPr lang="en-US" sz="1800" dirty="0">
                <a:solidFill>
                  <a:schemeClr val="tx1"/>
                </a:solidFill>
                <a:latin typeface="Calibri" panose="020F0502020204030204" pitchFamily="34" charset="0"/>
              </a:rPr>
              <a:t>hours</a:t>
            </a:r>
          </a:p>
          <a:p>
            <a:pPr marL="742950" lvl="1" indent="-285750">
              <a:buFont typeface="Arial" panose="020B0604020202020204" pitchFamily="34" charset="0"/>
              <a:buChar char="•"/>
            </a:pPr>
            <a:r>
              <a:rPr lang="en-US" sz="1600" dirty="0" smtClean="0">
                <a:solidFill>
                  <a:schemeClr val="tx1"/>
                </a:solidFill>
                <a:latin typeface="Calibri" panose="020F0502020204030204" pitchFamily="34" charset="0"/>
              </a:rPr>
              <a:t>Timeline/ Duration</a:t>
            </a:r>
            <a:endParaRPr lang="en-US" sz="1600" dirty="0">
              <a:solidFill>
                <a:schemeClr val="tx1"/>
              </a:solidFill>
              <a:latin typeface="Calibri" panose="020F0502020204030204" pitchFamily="34" charset="0"/>
            </a:endParaRPr>
          </a:p>
          <a:p>
            <a:pPr marL="285750" indent="-285750">
              <a:buFont typeface="Arial" panose="020B0604020202020204" pitchFamily="34" charset="0"/>
              <a:buChar char="•"/>
            </a:pPr>
            <a:r>
              <a:rPr lang="en-US" sz="1800" dirty="0" smtClean="0">
                <a:solidFill>
                  <a:schemeClr val="tx1"/>
                </a:solidFill>
                <a:latin typeface="Calibri" panose="020F0502020204030204" pitchFamily="34" charset="0"/>
              </a:rPr>
              <a:t>Module</a:t>
            </a:r>
            <a:r>
              <a:rPr lang="en-US" sz="1800" dirty="0">
                <a:solidFill>
                  <a:schemeClr val="tx1"/>
                </a:solidFill>
                <a:latin typeface="Calibri" panose="020F0502020204030204" pitchFamily="34" charset="0"/>
              </a:rPr>
              <a:t>/ </a:t>
            </a:r>
            <a:r>
              <a:rPr lang="en-US" sz="1800" dirty="0" smtClean="0">
                <a:solidFill>
                  <a:schemeClr val="tx1"/>
                </a:solidFill>
                <a:latin typeface="Calibri" panose="020F0502020204030204" pitchFamily="34" charset="0"/>
              </a:rPr>
              <a:t>Program/ Subject</a:t>
            </a:r>
            <a:endParaRPr lang="en-US" sz="1800" dirty="0">
              <a:solidFill>
                <a:schemeClr val="tx1"/>
              </a:solidFill>
              <a:latin typeface="Calibri" panose="020F0502020204030204" pitchFamily="34" charset="0"/>
            </a:endParaRPr>
          </a:p>
          <a:p>
            <a:pPr marL="742950" lvl="1" indent="-285750">
              <a:buFont typeface="Arial" panose="020B0604020202020204" pitchFamily="34" charset="0"/>
              <a:buChar char="•"/>
            </a:pPr>
            <a:r>
              <a:rPr lang="en-US" sz="1600" dirty="0">
                <a:solidFill>
                  <a:schemeClr val="tx1"/>
                </a:solidFill>
                <a:latin typeface="Calibri" panose="020F0502020204030204" pitchFamily="34" charset="0"/>
              </a:rPr>
              <a:t>Focus on accounting </a:t>
            </a:r>
            <a:r>
              <a:rPr lang="en-US" sz="1600" dirty="0" smtClean="0">
                <a:solidFill>
                  <a:schemeClr val="tx1"/>
                </a:solidFill>
                <a:latin typeface="Calibri" panose="020F0502020204030204" pitchFamily="34" charset="0"/>
              </a:rPr>
              <a:t>system</a:t>
            </a:r>
            <a:endParaRPr lang="en-US" sz="1600" dirty="0">
              <a:solidFill>
                <a:schemeClr val="tx1"/>
              </a:solidFill>
              <a:latin typeface="Calibri" panose="020F0502020204030204" pitchFamily="34" charset="0"/>
            </a:endParaRPr>
          </a:p>
          <a:p>
            <a:pPr marL="742950" lvl="1" indent="-285750">
              <a:buFont typeface="Arial" panose="020B0604020202020204" pitchFamily="34" charset="0"/>
              <a:buChar char="•"/>
            </a:pPr>
            <a:r>
              <a:rPr lang="en-US" sz="1600" dirty="0">
                <a:solidFill>
                  <a:schemeClr val="tx1"/>
                </a:solidFill>
                <a:latin typeface="Calibri" panose="020F0502020204030204" pitchFamily="34" charset="0"/>
              </a:rPr>
              <a:t>Focus on </a:t>
            </a:r>
            <a:r>
              <a:rPr lang="en-US" sz="1600" dirty="0" smtClean="0">
                <a:solidFill>
                  <a:schemeClr val="tx1"/>
                </a:solidFill>
                <a:latin typeface="Calibri" panose="020F0502020204030204" pitchFamily="34" charset="0"/>
              </a:rPr>
              <a:t>theory</a:t>
            </a:r>
            <a:endParaRPr lang="en-US" sz="1600" dirty="0">
              <a:solidFill>
                <a:schemeClr val="tx1"/>
              </a:solidFill>
              <a:latin typeface="Calibri" panose="020F0502020204030204" pitchFamily="34" charset="0"/>
            </a:endParaRPr>
          </a:p>
          <a:p>
            <a:pPr marL="742950" lvl="1" indent="-285750">
              <a:buFont typeface="Arial" panose="020B0604020202020204" pitchFamily="34" charset="0"/>
              <a:buChar char="•"/>
            </a:pPr>
            <a:r>
              <a:rPr lang="en-US" sz="1600" dirty="0">
                <a:solidFill>
                  <a:schemeClr val="tx1"/>
                </a:solidFill>
                <a:latin typeface="Calibri" panose="020F0502020204030204" pitchFamily="34" charset="0"/>
              </a:rPr>
              <a:t>Or </a:t>
            </a:r>
            <a:r>
              <a:rPr lang="en-US" sz="1600" dirty="0" smtClean="0">
                <a:solidFill>
                  <a:schemeClr val="tx1"/>
                </a:solidFill>
                <a:latin typeface="Calibri" panose="020F0502020204030204" pitchFamily="34" charset="0"/>
              </a:rPr>
              <a:t>both</a:t>
            </a:r>
            <a:endParaRPr lang="en-US" sz="1600" dirty="0">
              <a:solidFill>
                <a:schemeClr val="tx1"/>
              </a:solidFill>
              <a:latin typeface="Calibri" panose="020F0502020204030204" pitchFamily="34" charset="0"/>
            </a:endParaRPr>
          </a:p>
          <a:p>
            <a:pPr marL="285750" indent="-285750">
              <a:buFont typeface="Arial" panose="020B0604020202020204" pitchFamily="34" charset="0"/>
              <a:buChar char="•"/>
            </a:pPr>
            <a:r>
              <a:rPr lang="en-US" sz="1800" dirty="0">
                <a:solidFill>
                  <a:schemeClr val="tx1"/>
                </a:solidFill>
                <a:latin typeface="Calibri" panose="020F0502020204030204" pitchFamily="34" charset="0"/>
              </a:rPr>
              <a:t>Syllabus</a:t>
            </a:r>
          </a:p>
          <a:p>
            <a:pPr marL="742950" lvl="1" indent="-285750">
              <a:buFont typeface="Arial" panose="020B0604020202020204" pitchFamily="34" charset="0"/>
              <a:buChar char="•"/>
            </a:pPr>
            <a:r>
              <a:rPr lang="en-US" sz="1600" dirty="0">
                <a:solidFill>
                  <a:schemeClr val="tx1"/>
                </a:solidFill>
                <a:latin typeface="Calibri" panose="020F0502020204030204" pitchFamily="34" charset="0"/>
              </a:rPr>
              <a:t>Course</a:t>
            </a:r>
          </a:p>
          <a:p>
            <a:pPr marL="742950" lvl="1" indent="-285750">
              <a:buFont typeface="Arial" panose="020B0604020202020204" pitchFamily="34" charset="0"/>
              <a:buChar char="•"/>
            </a:pPr>
            <a:r>
              <a:rPr lang="en-US" sz="1600" dirty="0" smtClean="0">
                <a:solidFill>
                  <a:schemeClr val="tx1"/>
                </a:solidFill>
                <a:latin typeface="Calibri" panose="020F0502020204030204" pitchFamily="34" charset="0"/>
              </a:rPr>
              <a:t>Exam</a:t>
            </a:r>
            <a:endParaRPr lang="en-US" sz="1600" dirty="0">
              <a:solidFill>
                <a:schemeClr val="tx1"/>
              </a:solidFill>
              <a:latin typeface="Calibri" panose="020F0502020204030204" pitchFamily="34" charset="0"/>
            </a:endParaRPr>
          </a:p>
          <a:p>
            <a:pPr marL="285750" indent="-285750">
              <a:buFont typeface="Arial" panose="020B0604020202020204" pitchFamily="34" charset="0"/>
              <a:buChar char="•"/>
            </a:pPr>
            <a:r>
              <a:rPr lang="en-US" sz="1800" dirty="0">
                <a:solidFill>
                  <a:schemeClr val="tx1"/>
                </a:solidFill>
                <a:latin typeface="Calibri" panose="020F0502020204030204" pitchFamily="34" charset="0"/>
              </a:rPr>
              <a:t>Accreditation </a:t>
            </a:r>
          </a:p>
          <a:p>
            <a:pPr marL="742950" lvl="1" indent="-285750">
              <a:buFont typeface="Arial" panose="020B0604020202020204" pitchFamily="34" charset="0"/>
              <a:buChar char="•"/>
            </a:pPr>
            <a:r>
              <a:rPr lang="en-US" sz="1600" dirty="0" smtClean="0">
                <a:solidFill>
                  <a:schemeClr val="tx1"/>
                </a:solidFill>
                <a:latin typeface="Calibri" panose="020F0502020204030204" pitchFamily="34" charset="0"/>
              </a:rPr>
              <a:t>MATA</a:t>
            </a:r>
            <a:endParaRPr lang="en-US" sz="1600" dirty="0">
              <a:solidFill>
                <a:schemeClr val="tx1"/>
              </a:solidFill>
              <a:latin typeface="Calibri" panose="020F0502020204030204" pitchFamily="34" charset="0"/>
            </a:endParaRPr>
          </a:p>
          <a:p>
            <a:pPr marL="742950" lvl="1" indent="-285750">
              <a:buFont typeface="Arial" panose="020B0604020202020204" pitchFamily="34" charset="0"/>
              <a:buChar char="•"/>
            </a:pPr>
            <a:r>
              <a:rPr lang="en-US" sz="1600" dirty="0" smtClean="0">
                <a:solidFill>
                  <a:schemeClr val="tx1"/>
                </a:solidFill>
                <a:latin typeface="Calibri" panose="020F0502020204030204" pitchFamily="34" charset="0"/>
              </a:rPr>
              <a:t>University</a:t>
            </a:r>
            <a:endParaRPr lang="en-US" sz="1600" dirty="0">
              <a:solidFill>
                <a:schemeClr val="tx1"/>
              </a:solidFill>
              <a:latin typeface="Calibri" panose="020F0502020204030204" pitchFamily="34" charset="0"/>
            </a:endParaRPr>
          </a:p>
          <a:p>
            <a:pPr marL="742950" lvl="1" indent="-285750">
              <a:buFont typeface="Arial" panose="020B0604020202020204" pitchFamily="34" charset="0"/>
              <a:buChar char="•"/>
            </a:pPr>
            <a:r>
              <a:rPr lang="en-US" sz="1600" dirty="0" err="1" smtClean="0">
                <a:solidFill>
                  <a:schemeClr val="tx1"/>
                </a:solidFill>
                <a:latin typeface="Calibri" panose="020F0502020204030204" pitchFamily="34" charset="0"/>
              </a:rPr>
              <a:t>Salihin</a:t>
            </a:r>
            <a:endParaRPr lang="en-US" sz="1600" dirty="0">
              <a:solidFill>
                <a:schemeClr val="tx1"/>
              </a:solidFill>
              <a:latin typeface="Calibri" panose="020F0502020204030204" pitchFamily="34" charset="0"/>
            </a:endParaRPr>
          </a:p>
          <a:p>
            <a:pPr marL="742950" lvl="1" indent="-285750">
              <a:buFont typeface="Arial" panose="020B0604020202020204" pitchFamily="34" charset="0"/>
              <a:buChar char="•"/>
            </a:pPr>
            <a:r>
              <a:rPr lang="en-US" sz="1600" dirty="0">
                <a:solidFill>
                  <a:schemeClr val="tx1"/>
                </a:solidFill>
                <a:latin typeface="Calibri" panose="020F0502020204030204" pitchFamily="34" charset="0"/>
              </a:rPr>
              <a:t>Royal </a:t>
            </a:r>
            <a:r>
              <a:rPr lang="en-US" sz="1600" dirty="0" smtClean="0">
                <a:solidFill>
                  <a:schemeClr val="tx1"/>
                </a:solidFill>
                <a:latin typeface="Calibri" panose="020F0502020204030204" pitchFamily="34" charset="0"/>
              </a:rPr>
              <a:t>Custom</a:t>
            </a:r>
            <a:endParaRPr lang="en-US" sz="1600" dirty="0">
              <a:solidFill>
                <a:schemeClr val="tx1"/>
              </a:solidFill>
              <a:latin typeface="Calibri" panose="020F0502020204030204" pitchFamily="34" charset="0"/>
            </a:endParaRPr>
          </a:p>
          <a:p>
            <a:pPr marL="742950" lvl="1" indent="-285750">
              <a:buFont typeface="Arial" panose="020B0604020202020204" pitchFamily="34" charset="0"/>
              <a:buChar char="•"/>
            </a:pPr>
            <a:r>
              <a:rPr lang="en-US" sz="1600" dirty="0">
                <a:solidFill>
                  <a:schemeClr val="tx1"/>
                </a:solidFill>
                <a:latin typeface="Calibri" panose="020F0502020204030204" pitchFamily="34" charset="0"/>
              </a:rPr>
              <a:t>Combination of </a:t>
            </a:r>
            <a:r>
              <a:rPr lang="en-US" sz="1600" dirty="0" smtClean="0">
                <a:solidFill>
                  <a:schemeClr val="tx1"/>
                </a:solidFill>
                <a:latin typeface="Calibri" panose="020F0502020204030204" pitchFamily="34" charset="0"/>
              </a:rPr>
              <a:t>few</a:t>
            </a:r>
            <a:endParaRPr lang="en-US" sz="1600" dirty="0">
              <a:solidFill>
                <a:schemeClr val="tx1"/>
              </a:solidFill>
              <a:latin typeface="Calibri" panose="020F0502020204030204" pitchFamily="34" charset="0"/>
            </a:endParaRPr>
          </a:p>
        </p:txBody>
      </p:sp>
      <p:sp>
        <p:nvSpPr>
          <p:cNvPr id="11" name="Shape 288"/>
          <p:cNvSpPr txBox="1"/>
          <p:nvPr/>
        </p:nvSpPr>
        <p:spPr>
          <a:xfrm>
            <a:off x="704528" y="3068960"/>
            <a:ext cx="3672408" cy="504056"/>
          </a:xfrm>
          <a:prstGeom prst="rect">
            <a:avLst/>
          </a:prstGeom>
          <a:noFill/>
          <a:ln>
            <a:noFill/>
          </a:ln>
        </p:spPr>
        <p:txBody>
          <a:bodyPr lIns="91425" tIns="45700" rIns="91425" bIns="45700" anchor="t" anchorCtr="0">
            <a:noAutofit/>
          </a:bodyPr>
          <a:lstStyle/>
          <a:p>
            <a:pPr algn="ctr"/>
            <a:r>
              <a:rPr lang="en-US" sz="1800" b="1" dirty="0" smtClean="0">
                <a:latin typeface="Calibri" panose="020F0502020204030204" pitchFamily="34" charset="0"/>
              </a:rPr>
              <a:t>Course Fee/ Pricing</a:t>
            </a:r>
            <a:endParaRPr lang="en-US" sz="1800" b="1" dirty="0">
              <a:latin typeface="Calibri" panose="020F0502020204030204" pitchFamily="34" charset="0"/>
            </a:endParaRPr>
          </a:p>
        </p:txBody>
      </p:sp>
      <p:sp>
        <p:nvSpPr>
          <p:cNvPr id="12" name="Rounded Rectangle 11"/>
          <p:cNvSpPr/>
          <p:nvPr/>
        </p:nvSpPr>
        <p:spPr>
          <a:xfrm>
            <a:off x="704528" y="3501008"/>
            <a:ext cx="3672408"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Arial" panose="020B0604020202020204" pitchFamily="34" charset="0"/>
              <a:buChar char="•"/>
            </a:pPr>
            <a:r>
              <a:rPr lang="en-US" sz="1600" dirty="0" smtClean="0">
                <a:solidFill>
                  <a:schemeClr val="tx1"/>
                </a:solidFill>
                <a:latin typeface="Calibri" panose="020F0502020204030204" pitchFamily="34" charset="0"/>
              </a:rPr>
              <a:t>How Much</a:t>
            </a:r>
            <a:endParaRPr lang="en-US" sz="1600" dirty="0">
              <a:solidFill>
                <a:schemeClr val="tx1"/>
              </a:solidFill>
              <a:latin typeface="Calibri" panose="020F0502020204030204" pitchFamily="34" charset="0"/>
            </a:endParaRPr>
          </a:p>
          <a:p>
            <a:pPr marL="285750" indent="-285750">
              <a:buFont typeface="Arial" panose="020B0604020202020204" pitchFamily="34" charset="0"/>
              <a:buChar char="•"/>
            </a:pPr>
            <a:r>
              <a:rPr lang="en-US" sz="1600" dirty="0" smtClean="0">
                <a:solidFill>
                  <a:schemeClr val="tx1"/>
                </a:solidFill>
                <a:latin typeface="Calibri" panose="020F0502020204030204" pitchFamily="34" charset="0"/>
              </a:rPr>
              <a:t>Who will b</a:t>
            </a:r>
            <a:r>
              <a:rPr lang="en-US" sz="1600" dirty="0" smtClean="0">
                <a:latin typeface="Calibri" panose="020F0502020204030204" pitchFamily="34" charset="0"/>
              </a:rPr>
              <a:t>ear the cost</a:t>
            </a:r>
            <a:endParaRPr lang="en-US" sz="1600" dirty="0">
              <a:latin typeface="Calibri" panose="020F0502020204030204" pitchFamily="34" charset="0"/>
            </a:endParaRPr>
          </a:p>
        </p:txBody>
      </p:sp>
      <p:sp>
        <p:nvSpPr>
          <p:cNvPr id="13" name="Shape 288"/>
          <p:cNvSpPr txBox="1"/>
          <p:nvPr/>
        </p:nvSpPr>
        <p:spPr>
          <a:xfrm>
            <a:off x="704528" y="4653136"/>
            <a:ext cx="3672408" cy="504056"/>
          </a:xfrm>
          <a:prstGeom prst="rect">
            <a:avLst/>
          </a:prstGeom>
          <a:noFill/>
          <a:ln>
            <a:noFill/>
          </a:ln>
        </p:spPr>
        <p:txBody>
          <a:bodyPr lIns="91425" tIns="45700" rIns="91425" bIns="45700" anchor="t" anchorCtr="0">
            <a:noAutofit/>
          </a:bodyPr>
          <a:lstStyle/>
          <a:p>
            <a:pPr algn="ctr"/>
            <a:r>
              <a:rPr lang="en-US" sz="1800" b="1" dirty="0" smtClean="0">
                <a:latin typeface="Calibri" panose="020F0502020204030204" pitchFamily="34" charset="0"/>
              </a:rPr>
              <a:t>MQA Accreditation</a:t>
            </a:r>
            <a:endParaRPr lang="en-US" sz="1800" b="1" dirty="0">
              <a:latin typeface="Calibri" panose="020F0502020204030204" pitchFamily="34" charset="0"/>
            </a:endParaRPr>
          </a:p>
        </p:txBody>
      </p:sp>
      <p:sp>
        <p:nvSpPr>
          <p:cNvPr id="14" name="Rounded Rectangle 13"/>
          <p:cNvSpPr/>
          <p:nvPr/>
        </p:nvSpPr>
        <p:spPr>
          <a:xfrm>
            <a:off x="704528" y="5085184"/>
            <a:ext cx="3672408"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Arial" panose="020B0604020202020204" pitchFamily="34" charset="0"/>
              <a:buChar char="•"/>
            </a:pPr>
            <a:r>
              <a:rPr lang="en-US" sz="1600" dirty="0" smtClean="0">
                <a:solidFill>
                  <a:schemeClr val="tx1"/>
                </a:solidFill>
                <a:latin typeface="Calibri" panose="020F0502020204030204" pitchFamily="34" charset="0"/>
              </a:rPr>
              <a:t>Duration</a:t>
            </a:r>
          </a:p>
          <a:p>
            <a:pPr marL="285750" indent="-285750">
              <a:buFont typeface="Arial" panose="020B0604020202020204" pitchFamily="34" charset="0"/>
              <a:buChar char="•"/>
            </a:pPr>
            <a:r>
              <a:rPr lang="en-US" sz="1600" dirty="0" smtClean="0">
                <a:solidFill>
                  <a:schemeClr val="tx1"/>
                </a:solidFill>
                <a:latin typeface="Calibri" panose="020F0502020204030204" pitchFamily="34" charset="0"/>
              </a:rPr>
              <a:t>Expectation</a:t>
            </a:r>
            <a:endParaRPr lang="en-US" dirty="0">
              <a:latin typeface="Calibri" panose="020F0502020204030204" pitchFamily="34" charset="0"/>
            </a:endParaRPr>
          </a:p>
        </p:txBody>
      </p:sp>
    </p:spTree>
    <p:extLst>
      <p:ext uri="{BB962C8B-B14F-4D97-AF65-F5344CB8AC3E}">
        <p14:creationId xmlns:p14="http://schemas.microsoft.com/office/powerpoint/2010/main" val="3188353249"/>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 STRATEGIC</a:t>
            </a:r>
            <a:r>
              <a:rPr lang="en-US" sz="2800" b="0" i="0" u="none" strike="noStrike" cap="none" dirty="0" smtClean="0">
                <a:solidFill>
                  <a:schemeClr val="lt1"/>
                </a:solidFill>
                <a:latin typeface="Calibri"/>
                <a:ea typeface="Calibri"/>
                <a:cs typeface="Calibri"/>
                <a:sym typeface="Calibri"/>
              </a:rPr>
              <a:t> THRUST 3</a:t>
            </a:r>
            <a:endParaRPr lang="en-US" sz="1800" b="0" i="0" u="none" strike="noStrike" cap="none" baseline="0" dirty="0">
              <a:solidFill>
                <a:schemeClr val="lt1"/>
              </a:solidFill>
              <a:latin typeface="Calibri"/>
              <a:ea typeface="Calibri"/>
              <a:cs typeface="Calibri"/>
              <a:sym typeface="Calibri"/>
            </a:endParaRPr>
          </a:p>
        </p:txBody>
      </p:sp>
      <p:sp>
        <p:nvSpPr>
          <p:cNvPr id="286" name="Shape 286"/>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34</a:t>
            </a:fld>
            <a:endParaRPr lang="en-US" sz="1200" b="0" i="0" u="none" strike="noStrike" cap="none" baseline="0">
              <a:solidFill>
                <a:srgbClr val="888888"/>
              </a:solidFill>
              <a:latin typeface="Calibri"/>
              <a:ea typeface="Calibri"/>
              <a:cs typeface="Calibri"/>
              <a:sym typeface="Calibri"/>
            </a:endParaRPr>
          </a:p>
        </p:txBody>
      </p:sp>
      <p:sp>
        <p:nvSpPr>
          <p:cNvPr id="287" name="Shape 28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30" name="Rectangle 2"/>
          <p:cNvSpPr>
            <a:spLocks noChangeArrowheads="1"/>
          </p:cNvSpPr>
          <p:nvPr/>
        </p:nvSpPr>
        <p:spPr bwMode="auto">
          <a:xfrm>
            <a:off x="441895" y="1340768"/>
            <a:ext cx="9191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n-US" altLang="en-US" sz="1600" b="1" dirty="0">
                <a:latin typeface="Calibri" panose="020F0502020204030204" pitchFamily="34" charset="0"/>
              </a:rPr>
              <a:t>We are competing in </a:t>
            </a:r>
            <a:r>
              <a:rPr lang="en-US" altLang="en-US" sz="1600" b="1" dirty="0" smtClean="0">
                <a:latin typeface="Calibri" panose="020F0502020204030204" pitchFamily="34" charset="0"/>
              </a:rPr>
              <a:t>the business market </a:t>
            </a:r>
            <a:r>
              <a:rPr lang="en-US" altLang="en-US" sz="1600" b="1" dirty="0">
                <a:latin typeface="Calibri" panose="020F0502020204030204" pitchFamily="34" charset="0"/>
              </a:rPr>
              <a:t>space where the rules of the games are constantly changing</a:t>
            </a:r>
          </a:p>
        </p:txBody>
      </p:sp>
      <p:sp>
        <p:nvSpPr>
          <p:cNvPr id="35" name="Rectangle 7"/>
          <p:cNvSpPr>
            <a:spLocks noChangeArrowheads="1"/>
          </p:cNvSpPr>
          <p:nvPr/>
        </p:nvSpPr>
        <p:spPr bwMode="auto">
          <a:xfrm>
            <a:off x="2078608" y="3184493"/>
            <a:ext cx="3632200" cy="10868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0" tIns="0" rIns="0" bIns="0" anchor="ctr"/>
          <a:lstStyle>
            <a:lvl1pPr marL="123825"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endParaRPr lang="en-US" altLang="en-US" sz="1500" b="1" dirty="0"/>
          </a:p>
        </p:txBody>
      </p:sp>
      <p:sp>
        <p:nvSpPr>
          <p:cNvPr id="38" name="Rectangle 10"/>
          <p:cNvSpPr>
            <a:spLocks noChangeArrowheads="1"/>
          </p:cNvSpPr>
          <p:nvPr/>
        </p:nvSpPr>
        <p:spPr bwMode="auto">
          <a:xfrm>
            <a:off x="86932" y="2999407"/>
            <a:ext cx="1210328" cy="447082"/>
          </a:xfrm>
          <a:prstGeom prst="rect">
            <a:avLst/>
          </a:prstGeom>
          <a:solidFill>
            <a:srgbClr val="FF330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algn="ctr"/>
            <a:r>
              <a:rPr lang="en-US" altLang="en-US" sz="1300" b="1" dirty="0" smtClean="0">
                <a:solidFill>
                  <a:schemeClr val="bg1"/>
                </a:solidFill>
              </a:rPr>
              <a:t>Edu Grant</a:t>
            </a:r>
            <a:endParaRPr lang="en-US" altLang="en-US" sz="1300" b="1" dirty="0">
              <a:solidFill>
                <a:schemeClr val="bg1"/>
              </a:solidFill>
            </a:endParaRPr>
          </a:p>
        </p:txBody>
      </p:sp>
      <p:sp>
        <p:nvSpPr>
          <p:cNvPr id="39" name="Rectangle 11"/>
          <p:cNvSpPr>
            <a:spLocks noChangeArrowheads="1"/>
          </p:cNvSpPr>
          <p:nvPr/>
        </p:nvSpPr>
        <p:spPr bwMode="auto">
          <a:xfrm>
            <a:off x="86932" y="3530722"/>
            <a:ext cx="1210328" cy="447082"/>
          </a:xfrm>
          <a:prstGeom prst="rect">
            <a:avLst/>
          </a:prstGeom>
          <a:solidFill>
            <a:srgbClr val="FF330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algn="ctr"/>
            <a:r>
              <a:rPr lang="en-US" altLang="en-US" sz="1300" b="1" dirty="0" smtClean="0">
                <a:solidFill>
                  <a:schemeClr val="bg1"/>
                </a:solidFill>
              </a:rPr>
              <a:t>R&amp;D Grant</a:t>
            </a:r>
            <a:endParaRPr lang="en-US" altLang="en-US" sz="1300" b="1" dirty="0">
              <a:solidFill>
                <a:schemeClr val="bg1"/>
              </a:solidFill>
            </a:endParaRPr>
          </a:p>
        </p:txBody>
      </p:sp>
      <p:sp>
        <p:nvSpPr>
          <p:cNvPr id="40" name="Rectangle 12"/>
          <p:cNvSpPr>
            <a:spLocks noChangeArrowheads="1"/>
          </p:cNvSpPr>
          <p:nvPr/>
        </p:nvSpPr>
        <p:spPr bwMode="auto">
          <a:xfrm>
            <a:off x="86932" y="4062038"/>
            <a:ext cx="1210328" cy="447082"/>
          </a:xfrm>
          <a:prstGeom prst="rect">
            <a:avLst/>
          </a:prstGeom>
          <a:solidFill>
            <a:srgbClr val="FF330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algn="ctr"/>
            <a:r>
              <a:rPr lang="en-US" altLang="en-US" sz="1300" b="1" dirty="0" err="1" smtClean="0">
                <a:solidFill>
                  <a:schemeClr val="bg1"/>
                </a:solidFill>
              </a:rPr>
              <a:t>Govt</a:t>
            </a:r>
            <a:r>
              <a:rPr lang="en-US" altLang="en-US" sz="1300" b="1" dirty="0" smtClean="0">
                <a:solidFill>
                  <a:schemeClr val="bg1"/>
                </a:solidFill>
              </a:rPr>
              <a:t> Contract</a:t>
            </a:r>
            <a:endParaRPr lang="en-US" altLang="en-US" sz="1300" b="1" dirty="0">
              <a:solidFill>
                <a:schemeClr val="bg1"/>
              </a:solidFill>
            </a:endParaRPr>
          </a:p>
        </p:txBody>
      </p:sp>
      <p:cxnSp>
        <p:nvCxnSpPr>
          <p:cNvPr id="41" name="AutoShape 13"/>
          <p:cNvCxnSpPr>
            <a:cxnSpLocks noChangeShapeType="1"/>
            <a:stCxn id="40" idx="3"/>
            <a:endCxn id="35" idx="1"/>
          </p:cNvCxnSpPr>
          <p:nvPr/>
        </p:nvCxnSpPr>
        <p:spPr bwMode="auto">
          <a:xfrm flipV="1">
            <a:off x="1297260" y="3727893"/>
            <a:ext cx="781348" cy="557686"/>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42" name="AutoShape 14"/>
          <p:cNvCxnSpPr>
            <a:cxnSpLocks noChangeShapeType="1"/>
            <a:stCxn id="38" idx="3"/>
            <a:endCxn id="35" idx="1"/>
          </p:cNvCxnSpPr>
          <p:nvPr/>
        </p:nvCxnSpPr>
        <p:spPr bwMode="auto">
          <a:xfrm>
            <a:off x="1297260" y="3222948"/>
            <a:ext cx="781348" cy="504945"/>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43" name="AutoShape 15"/>
          <p:cNvCxnSpPr>
            <a:cxnSpLocks noChangeShapeType="1"/>
            <a:stCxn id="39" idx="3"/>
            <a:endCxn id="35" idx="1"/>
          </p:cNvCxnSpPr>
          <p:nvPr/>
        </p:nvCxnSpPr>
        <p:spPr bwMode="auto">
          <a:xfrm flipV="1">
            <a:off x="1297260" y="3727893"/>
            <a:ext cx="781348" cy="26370"/>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sp>
        <p:nvSpPr>
          <p:cNvPr id="45" name="Rectangle 17"/>
          <p:cNvSpPr>
            <a:spLocks noChangeArrowheads="1"/>
          </p:cNvSpPr>
          <p:nvPr/>
        </p:nvSpPr>
        <p:spPr bwMode="auto">
          <a:xfrm>
            <a:off x="1901751" y="4854561"/>
            <a:ext cx="1210914" cy="446647"/>
          </a:xfrm>
          <a:prstGeom prst="rect">
            <a:avLst/>
          </a:prstGeom>
          <a:solidFill>
            <a:srgbClr val="00B0F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algn="ctr"/>
            <a:r>
              <a:rPr lang="en-US" altLang="en-US" sz="1300" b="1" dirty="0" err="1" smtClean="0"/>
              <a:t>Govt</a:t>
            </a:r>
            <a:r>
              <a:rPr lang="en-US" altLang="en-US" sz="1300" b="1" dirty="0" smtClean="0"/>
              <a:t> Agencies</a:t>
            </a:r>
            <a:endParaRPr lang="en-US" altLang="en-US" sz="1300" b="1" dirty="0"/>
          </a:p>
        </p:txBody>
      </p:sp>
      <p:sp>
        <p:nvSpPr>
          <p:cNvPr id="46" name="Rectangle 18"/>
          <p:cNvSpPr>
            <a:spLocks noChangeArrowheads="1"/>
          </p:cNvSpPr>
          <p:nvPr/>
        </p:nvSpPr>
        <p:spPr bwMode="auto">
          <a:xfrm>
            <a:off x="3209188" y="4854561"/>
            <a:ext cx="1210914" cy="446647"/>
          </a:xfrm>
          <a:prstGeom prst="rect">
            <a:avLst/>
          </a:prstGeom>
          <a:solidFill>
            <a:srgbClr val="00B0F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algn="ctr"/>
            <a:r>
              <a:rPr lang="en-US" altLang="en-US" sz="1300" b="1" dirty="0" smtClean="0"/>
              <a:t>GLC</a:t>
            </a:r>
            <a:r>
              <a:rPr lang="en-US" altLang="en-US" sz="1100" b="1" dirty="0" smtClean="0"/>
              <a:t>S</a:t>
            </a:r>
            <a:endParaRPr lang="en-US" altLang="en-US" sz="1300" b="1" dirty="0"/>
          </a:p>
        </p:txBody>
      </p:sp>
      <p:sp>
        <p:nvSpPr>
          <p:cNvPr id="47" name="Rectangle 19"/>
          <p:cNvSpPr>
            <a:spLocks noChangeArrowheads="1"/>
          </p:cNvSpPr>
          <p:nvPr/>
        </p:nvSpPr>
        <p:spPr bwMode="auto">
          <a:xfrm>
            <a:off x="4534174" y="4854561"/>
            <a:ext cx="1210914" cy="446647"/>
          </a:xfrm>
          <a:prstGeom prst="rect">
            <a:avLst/>
          </a:prstGeom>
          <a:solidFill>
            <a:srgbClr val="00B0F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algn="ctr"/>
            <a:r>
              <a:rPr lang="en-US" altLang="en-US" sz="1300" b="1" dirty="0" smtClean="0">
                <a:solidFill>
                  <a:schemeClr val="bg1"/>
                </a:solidFill>
              </a:rPr>
              <a:t>SME</a:t>
            </a:r>
            <a:r>
              <a:rPr lang="en-US" altLang="en-US" sz="1100" b="1" dirty="0" smtClean="0">
                <a:solidFill>
                  <a:schemeClr val="bg1"/>
                </a:solidFill>
              </a:rPr>
              <a:t>S</a:t>
            </a:r>
            <a:endParaRPr lang="en-US" altLang="en-US" sz="1300" b="1" dirty="0">
              <a:solidFill>
                <a:schemeClr val="bg1"/>
              </a:solidFill>
            </a:endParaRPr>
          </a:p>
        </p:txBody>
      </p:sp>
      <p:cxnSp>
        <p:nvCxnSpPr>
          <p:cNvPr id="48" name="AutoShape 20"/>
          <p:cNvCxnSpPr>
            <a:cxnSpLocks noChangeShapeType="1"/>
            <a:stCxn id="45" idx="0"/>
            <a:endCxn id="35" idx="2"/>
          </p:cNvCxnSpPr>
          <p:nvPr/>
        </p:nvCxnSpPr>
        <p:spPr bwMode="auto">
          <a:xfrm rot="5400000" flipH="1" flipV="1">
            <a:off x="2909324" y="3869177"/>
            <a:ext cx="583268" cy="1387500"/>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49" name="AutoShape 21"/>
          <p:cNvCxnSpPr>
            <a:cxnSpLocks noChangeShapeType="1"/>
            <a:stCxn id="46" idx="0"/>
            <a:endCxn id="35" idx="2"/>
          </p:cNvCxnSpPr>
          <p:nvPr/>
        </p:nvCxnSpPr>
        <p:spPr bwMode="auto">
          <a:xfrm rot="5400000" flipH="1" flipV="1">
            <a:off x="3563042" y="4522896"/>
            <a:ext cx="583268" cy="80063"/>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50" name="AutoShape 22"/>
          <p:cNvCxnSpPr>
            <a:cxnSpLocks noChangeShapeType="1"/>
            <a:stCxn id="47" idx="0"/>
            <a:endCxn id="35" idx="2"/>
          </p:cNvCxnSpPr>
          <p:nvPr/>
        </p:nvCxnSpPr>
        <p:spPr bwMode="auto">
          <a:xfrm rot="16200000" flipV="1">
            <a:off x="4225536" y="3940465"/>
            <a:ext cx="583268" cy="1244923"/>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sp>
        <p:nvSpPr>
          <p:cNvPr id="56" name="Rectangle 24"/>
          <p:cNvSpPr>
            <a:spLocks noChangeArrowheads="1"/>
          </p:cNvSpPr>
          <p:nvPr/>
        </p:nvSpPr>
        <p:spPr bwMode="auto">
          <a:xfrm>
            <a:off x="351408" y="1669380"/>
            <a:ext cx="1210795" cy="607489"/>
          </a:xfrm>
          <a:prstGeom prst="rect">
            <a:avLst/>
          </a:prstGeom>
          <a:solidFill>
            <a:srgbClr val="92D05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algn="ctr"/>
            <a:r>
              <a:rPr lang="en-US" altLang="en-US" sz="1300" b="1" dirty="0">
                <a:solidFill>
                  <a:schemeClr val="bg1"/>
                </a:solidFill>
                <a:latin typeface="Calibri" panose="020F0502020204030204" pitchFamily="34" charset="0"/>
              </a:rPr>
              <a:t>Business Application</a:t>
            </a:r>
          </a:p>
        </p:txBody>
      </p:sp>
      <p:sp>
        <p:nvSpPr>
          <p:cNvPr id="58" name="Rectangle 25"/>
          <p:cNvSpPr>
            <a:spLocks noChangeArrowheads="1"/>
          </p:cNvSpPr>
          <p:nvPr/>
        </p:nvSpPr>
        <p:spPr bwMode="auto">
          <a:xfrm>
            <a:off x="1656961" y="1669380"/>
            <a:ext cx="1210795" cy="607489"/>
          </a:xfrm>
          <a:prstGeom prst="rect">
            <a:avLst/>
          </a:prstGeom>
          <a:solidFill>
            <a:srgbClr val="FF330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algn="ctr"/>
            <a:r>
              <a:rPr lang="en-US" altLang="en-US" sz="1300" b="1" dirty="0" smtClean="0">
                <a:solidFill>
                  <a:schemeClr val="bg1"/>
                </a:solidFill>
                <a:latin typeface="Calibri" panose="020F0502020204030204" pitchFamily="34" charset="0"/>
              </a:rPr>
              <a:t>SPS Accounting System</a:t>
            </a:r>
            <a:endParaRPr lang="en-US" altLang="en-US" sz="1300" b="1" dirty="0">
              <a:solidFill>
                <a:schemeClr val="bg1"/>
              </a:solidFill>
              <a:latin typeface="Calibri" panose="020F0502020204030204" pitchFamily="34" charset="0"/>
            </a:endParaRPr>
          </a:p>
        </p:txBody>
      </p:sp>
      <p:sp>
        <p:nvSpPr>
          <p:cNvPr id="61" name="Rectangle 26"/>
          <p:cNvSpPr>
            <a:spLocks noChangeArrowheads="1"/>
          </p:cNvSpPr>
          <p:nvPr/>
        </p:nvSpPr>
        <p:spPr bwMode="auto">
          <a:xfrm>
            <a:off x="6884438" y="1669380"/>
            <a:ext cx="1210795" cy="607486"/>
          </a:xfrm>
          <a:prstGeom prst="rect">
            <a:avLst/>
          </a:prstGeom>
          <a:solidFill>
            <a:srgbClr val="92D05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algn="ctr"/>
            <a:r>
              <a:rPr lang="en-US" altLang="en-US" sz="1300" b="1" dirty="0">
                <a:solidFill>
                  <a:schemeClr val="bg1"/>
                </a:solidFill>
              </a:rPr>
              <a:t>Office Productivity</a:t>
            </a:r>
          </a:p>
        </p:txBody>
      </p:sp>
      <p:sp>
        <p:nvSpPr>
          <p:cNvPr id="63" name="Rectangle 27"/>
          <p:cNvSpPr>
            <a:spLocks noChangeArrowheads="1"/>
          </p:cNvSpPr>
          <p:nvPr/>
        </p:nvSpPr>
        <p:spPr bwMode="auto">
          <a:xfrm>
            <a:off x="2964269" y="1669380"/>
            <a:ext cx="1210795" cy="607488"/>
          </a:xfrm>
          <a:prstGeom prst="rect">
            <a:avLst/>
          </a:prstGeom>
          <a:solidFill>
            <a:srgbClr val="FF000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algn="ctr"/>
            <a:r>
              <a:rPr lang="en-US" altLang="en-US" sz="1300" b="1" dirty="0" smtClean="0">
                <a:solidFill>
                  <a:schemeClr val="bg1"/>
                </a:solidFill>
                <a:latin typeface="Calibri" panose="020F0502020204030204" pitchFamily="34" charset="0"/>
              </a:rPr>
              <a:t>Point of Sales (POS)</a:t>
            </a:r>
            <a:endParaRPr lang="en-US" altLang="en-US" sz="1300" b="1" dirty="0">
              <a:solidFill>
                <a:schemeClr val="bg1"/>
              </a:solidFill>
              <a:latin typeface="Calibri" panose="020F0502020204030204" pitchFamily="34" charset="0"/>
            </a:endParaRPr>
          </a:p>
        </p:txBody>
      </p:sp>
      <p:sp>
        <p:nvSpPr>
          <p:cNvPr id="64" name="Rectangle 28"/>
          <p:cNvSpPr>
            <a:spLocks noChangeArrowheads="1"/>
          </p:cNvSpPr>
          <p:nvPr/>
        </p:nvSpPr>
        <p:spPr bwMode="auto">
          <a:xfrm>
            <a:off x="4269822" y="1669379"/>
            <a:ext cx="1210795" cy="607487"/>
          </a:xfrm>
          <a:prstGeom prst="rect">
            <a:avLst/>
          </a:prstGeom>
          <a:solidFill>
            <a:srgbClr val="92D05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algn="ctr"/>
            <a:r>
              <a:rPr lang="en-US" altLang="en-US" sz="1300" b="1" dirty="0" smtClean="0">
                <a:latin typeface="Calibri" panose="020F0502020204030204" pitchFamily="34" charset="0"/>
              </a:rPr>
              <a:t>Payment Gateway</a:t>
            </a:r>
            <a:endParaRPr lang="en-US" altLang="en-US" sz="1300" b="1" dirty="0">
              <a:latin typeface="Calibri" panose="020F0502020204030204" pitchFamily="34" charset="0"/>
            </a:endParaRPr>
          </a:p>
        </p:txBody>
      </p:sp>
      <p:sp>
        <p:nvSpPr>
          <p:cNvPr id="65" name="Rectangle 29"/>
          <p:cNvSpPr>
            <a:spLocks noChangeArrowheads="1"/>
          </p:cNvSpPr>
          <p:nvPr/>
        </p:nvSpPr>
        <p:spPr bwMode="auto">
          <a:xfrm>
            <a:off x="5577130" y="1669380"/>
            <a:ext cx="1210795" cy="607486"/>
          </a:xfrm>
          <a:prstGeom prst="rect">
            <a:avLst/>
          </a:prstGeom>
          <a:solidFill>
            <a:srgbClr val="92D05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algn="ctr"/>
            <a:r>
              <a:rPr lang="en-US" altLang="en-US" sz="1300" b="1" dirty="0" smtClean="0">
                <a:solidFill>
                  <a:schemeClr val="bg1"/>
                </a:solidFill>
              </a:rPr>
              <a:t>E-Commerce</a:t>
            </a:r>
            <a:endParaRPr lang="en-US" altLang="en-US" sz="1300" b="1" dirty="0">
              <a:solidFill>
                <a:schemeClr val="bg1"/>
              </a:solidFill>
            </a:endParaRPr>
          </a:p>
        </p:txBody>
      </p:sp>
      <p:cxnSp>
        <p:nvCxnSpPr>
          <p:cNvPr id="74" name="AutoShape 30"/>
          <p:cNvCxnSpPr>
            <a:cxnSpLocks noChangeShapeType="1"/>
            <a:stCxn id="35" idx="0"/>
            <a:endCxn id="63" idx="2"/>
          </p:cNvCxnSpPr>
          <p:nvPr/>
        </p:nvCxnSpPr>
        <p:spPr bwMode="auto">
          <a:xfrm rot="16200000" flipV="1">
            <a:off x="3278376" y="2568160"/>
            <a:ext cx="907625" cy="325041"/>
          </a:xfrm>
          <a:prstGeom prst="bentConnector3">
            <a:avLst>
              <a:gd name="adj1" fmla="val 65633"/>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75" name="AutoShape 31"/>
          <p:cNvCxnSpPr>
            <a:cxnSpLocks noChangeShapeType="1"/>
            <a:stCxn id="35" idx="0"/>
            <a:endCxn id="64" idx="2"/>
          </p:cNvCxnSpPr>
          <p:nvPr/>
        </p:nvCxnSpPr>
        <p:spPr bwMode="auto">
          <a:xfrm rot="5400000" flipH="1" flipV="1">
            <a:off x="3931151" y="2240424"/>
            <a:ext cx="907627" cy="980512"/>
          </a:xfrm>
          <a:prstGeom prst="bentConnector3">
            <a:avLst>
              <a:gd name="adj1" fmla="val 65633"/>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76" name="AutoShape 32"/>
          <p:cNvCxnSpPr>
            <a:cxnSpLocks noChangeShapeType="1"/>
            <a:stCxn id="35" idx="0"/>
            <a:endCxn id="65" idx="2"/>
          </p:cNvCxnSpPr>
          <p:nvPr/>
        </p:nvCxnSpPr>
        <p:spPr bwMode="auto">
          <a:xfrm rot="5400000" flipH="1" flipV="1">
            <a:off x="4584805" y="1586770"/>
            <a:ext cx="907627" cy="2287820"/>
          </a:xfrm>
          <a:prstGeom prst="bentConnector3">
            <a:avLst>
              <a:gd name="adj1" fmla="val 65633"/>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77" name="AutoShape 33"/>
          <p:cNvCxnSpPr>
            <a:cxnSpLocks noChangeShapeType="1"/>
            <a:stCxn id="35" idx="0"/>
            <a:endCxn id="61" idx="2"/>
          </p:cNvCxnSpPr>
          <p:nvPr/>
        </p:nvCxnSpPr>
        <p:spPr bwMode="auto">
          <a:xfrm rot="5400000" flipH="1" flipV="1">
            <a:off x="5238459" y="933116"/>
            <a:ext cx="907627" cy="3595128"/>
          </a:xfrm>
          <a:prstGeom prst="bentConnector3">
            <a:avLst>
              <a:gd name="adj1" fmla="val 65633"/>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78" name="AutoShape 34"/>
          <p:cNvCxnSpPr>
            <a:cxnSpLocks noChangeShapeType="1"/>
            <a:stCxn id="35" idx="0"/>
            <a:endCxn id="58" idx="2"/>
          </p:cNvCxnSpPr>
          <p:nvPr/>
        </p:nvCxnSpPr>
        <p:spPr bwMode="auto">
          <a:xfrm rot="16200000" flipV="1">
            <a:off x="2624722" y="1914506"/>
            <a:ext cx="907624" cy="1632349"/>
          </a:xfrm>
          <a:prstGeom prst="bentConnector3">
            <a:avLst>
              <a:gd name="adj1" fmla="val 65633"/>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79" name="AutoShape 35"/>
          <p:cNvCxnSpPr>
            <a:cxnSpLocks noChangeShapeType="1"/>
            <a:endCxn id="56" idx="2"/>
          </p:cNvCxnSpPr>
          <p:nvPr/>
        </p:nvCxnSpPr>
        <p:spPr bwMode="auto">
          <a:xfrm rot="16200000" flipV="1">
            <a:off x="2017387" y="1216288"/>
            <a:ext cx="818086" cy="2939249"/>
          </a:xfrm>
          <a:prstGeom prst="bentConnector3">
            <a:avLst>
              <a:gd name="adj1" fmla="val 61562"/>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sp>
        <p:nvSpPr>
          <p:cNvPr id="83" name="Rectangle 37"/>
          <p:cNvSpPr>
            <a:spLocks noChangeArrowheads="1"/>
          </p:cNvSpPr>
          <p:nvPr/>
        </p:nvSpPr>
        <p:spPr bwMode="auto">
          <a:xfrm>
            <a:off x="7688920" y="2485355"/>
            <a:ext cx="1944599" cy="464873"/>
          </a:xfrm>
          <a:prstGeom prst="rect">
            <a:avLst/>
          </a:prstGeom>
          <a:solidFill>
            <a:srgbClr val="FFFF0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lvl="0" algn="ctr">
              <a:buSzPct val="25000"/>
            </a:pPr>
            <a:r>
              <a:rPr lang="en-US" sz="1000" b="1" dirty="0" smtClean="0">
                <a:latin typeface="Calibri" panose="020F0502020204030204" pitchFamily="34" charset="0"/>
                <a:ea typeface="Century Gothic"/>
                <a:cs typeface="Century Gothic"/>
                <a:sym typeface="Century Gothic"/>
              </a:rPr>
              <a:t>FINANCIAL ACCOUNTING </a:t>
            </a:r>
            <a:r>
              <a:rPr lang="en-US" sz="1000" b="1" dirty="0">
                <a:latin typeface="Calibri" panose="020F0502020204030204" pitchFamily="34" charset="0"/>
                <a:ea typeface="Century Gothic"/>
                <a:cs typeface="Century Gothic"/>
                <a:sym typeface="Century Gothic"/>
              </a:rPr>
              <a:t>SERVICES</a:t>
            </a:r>
          </a:p>
        </p:txBody>
      </p:sp>
      <p:sp>
        <p:nvSpPr>
          <p:cNvPr id="89" name="Rectangle 38"/>
          <p:cNvSpPr>
            <a:spLocks noChangeArrowheads="1"/>
          </p:cNvSpPr>
          <p:nvPr/>
        </p:nvSpPr>
        <p:spPr bwMode="auto">
          <a:xfrm>
            <a:off x="7688920" y="2990722"/>
            <a:ext cx="1944599" cy="447055"/>
          </a:xfrm>
          <a:prstGeom prst="rect">
            <a:avLst/>
          </a:prstGeom>
          <a:solidFill>
            <a:srgbClr val="FFFF0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algn="ctr"/>
            <a:r>
              <a:rPr lang="en-US" sz="1000" b="1" dirty="0">
                <a:latin typeface="Calibri"/>
                <a:ea typeface="Calibri"/>
                <a:cs typeface="Calibri"/>
                <a:sym typeface="Calibri"/>
              </a:rPr>
              <a:t>GOODS AND SERVICES TAX (GST)</a:t>
            </a:r>
            <a:endParaRPr lang="en-US" altLang="en-US" sz="1000" b="1" dirty="0"/>
          </a:p>
        </p:txBody>
      </p:sp>
      <p:sp>
        <p:nvSpPr>
          <p:cNvPr id="90" name="Rectangle 39"/>
          <p:cNvSpPr>
            <a:spLocks noChangeArrowheads="1"/>
          </p:cNvSpPr>
          <p:nvPr/>
        </p:nvSpPr>
        <p:spPr bwMode="auto">
          <a:xfrm>
            <a:off x="7688920" y="3496089"/>
            <a:ext cx="1944600" cy="447055"/>
          </a:xfrm>
          <a:prstGeom prst="rect">
            <a:avLst/>
          </a:prstGeom>
          <a:solidFill>
            <a:srgbClr val="FFFF0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lvl="0" algn="ctr">
              <a:buSzPct val="25000"/>
            </a:pPr>
            <a:r>
              <a:rPr lang="en-US" sz="1000" b="1" dirty="0">
                <a:latin typeface="Calibri"/>
                <a:ea typeface="Calibri"/>
                <a:cs typeface="Calibri"/>
                <a:sym typeface="Calibri"/>
              </a:rPr>
              <a:t>AUDIT &amp; ASSURANCE</a:t>
            </a:r>
          </a:p>
        </p:txBody>
      </p:sp>
      <p:sp>
        <p:nvSpPr>
          <p:cNvPr id="91" name="Rectangle 40"/>
          <p:cNvSpPr>
            <a:spLocks noChangeArrowheads="1"/>
          </p:cNvSpPr>
          <p:nvPr/>
        </p:nvSpPr>
        <p:spPr bwMode="auto">
          <a:xfrm>
            <a:off x="7688920" y="4001456"/>
            <a:ext cx="1944600" cy="447055"/>
          </a:xfrm>
          <a:prstGeom prst="rect">
            <a:avLst/>
          </a:prstGeom>
          <a:solidFill>
            <a:srgbClr val="FFFF0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lvl="0" algn="ctr">
              <a:buSzPct val="25000"/>
            </a:pPr>
            <a:r>
              <a:rPr lang="en-US" sz="1000" b="1" dirty="0">
                <a:latin typeface="Calibri" panose="020F0502020204030204" pitchFamily="34" charset="0"/>
                <a:ea typeface="Century Gothic"/>
                <a:cs typeface="Century Gothic"/>
                <a:sym typeface="Century Gothic"/>
              </a:rPr>
              <a:t>CORPORATE SECRETARIAL SERVICES</a:t>
            </a:r>
          </a:p>
        </p:txBody>
      </p:sp>
      <p:sp>
        <p:nvSpPr>
          <p:cNvPr id="92" name="Rectangle 41"/>
          <p:cNvSpPr>
            <a:spLocks noChangeArrowheads="1"/>
          </p:cNvSpPr>
          <p:nvPr/>
        </p:nvSpPr>
        <p:spPr bwMode="auto">
          <a:xfrm>
            <a:off x="7688920" y="4506823"/>
            <a:ext cx="1944600" cy="447055"/>
          </a:xfrm>
          <a:prstGeom prst="rect">
            <a:avLst/>
          </a:prstGeom>
          <a:solidFill>
            <a:srgbClr val="FFFF0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lvl="0" algn="ctr">
              <a:buSzPct val="25000"/>
            </a:pPr>
            <a:r>
              <a:rPr lang="en-US" sz="1000" b="1" dirty="0">
                <a:latin typeface="Calibri" panose="020F0502020204030204" pitchFamily="34" charset="0"/>
                <a:ea typeface="Century Gothic"/>
                <a:cs typeface="Century Gothic"/>
                <a:sym typeface="Century Gothic"/>
              </a:rPr>
              <a:t>TAXATION</a:t>
            </a:r>
          </a:p>
        </p:txBody>
      </p:sp>
      <p:sp>
        <p:nvSpPr>
          <p:cNvPr id="93" name="Rectangle 42"/>
          <p:cNvSpPr>
            <a:spLocks noChangeArrowheads="1"/>
          </p:cNvSpPr>
          <p:nvPr/>
        </p:nvSpPr>
        <p:spPr bwMode="auto">
          <a:xfrm>
            <a:off x="7688920" y="5012190"/>
            <a:ext cx="1944600" cy="447055"/>
          </a:xfrm>
          <a:prstGeom prst="rect">
            <a:avLst/>
          </a:prstGeom>
          <a:solidFill>
            <a:srgbClr val="FFFF0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algn="ctr"/>
            <a:r>
              <a:rPr lang="en-US" sz="1000" b="1" dirty="0">
                <a:latin typeface="Calibri" panose="020F0502020204030204" pitchFamily="34" charset="0"/>
                <a:ea typeface="Calibri"/>
                <a:cs typeface="Calibri"/>
                <a:sym typeface="Calibri"/>
              </a:rPr>
              <a:t>ISLAMIC </a:t>
            </a:r>
            <a:r>
              <a:rPr lang="en-US" sz="1000" b="1" dirty="0" smtClean="0">
                <a:latin typeface="Calibri" panose="020F0502020204030204" pitchFamily="34" charset="0"/>
                <a:ea typeface="Calibri"/>
                <a:cs typeface="Calibri"/>
                <a:sym typeface="Calibri"/>
              </a:rPr>
              <a:t>ACCOUNTING &amp; AUDITING</a:t>
            </a:r>
            <a:endParaRPr lang="en-US" altLang="en-US" sz="1000" b="1" dirty="0">
              <a:latin typeface="Calibri" panose="020F0502020204030204" pitchFamily="34" charset="0"/>
            </a:endParaRPr>
          </a:p>
        </p:txBody>
      </p:sp>
      <p:sp>
        <p:nvSpPr>
          <p:cNvPr id="94" name="Rectangle 43"/>
          <p:cNvSpPr>
            <a:spLocks noChangeArrowheads="1"/>
          </p:cNvSpPr>
          <p:nvPr/>
        </p:nvSpPr>
        <p:spPr bwMode="auto">
          <a:xfrm>
            <a:off x="7688920" y="5517557"/>
            <a:ext cx="1944599" cy="447055"/>
          </a:xfrm>
          <a:prstGeom prst="rect">
            <a:avLst/>
          </a:prstGeom>
          <a:solidFill>
            <a:srgbClr val="FFFF00"/>
          </a:solidFill>
          <a:ln w="12700">
            <a:solidFill>
              <a:schemeClr val="tx1"/>
            </a:solidFill>
            <a:miter lim="800000"/>
            <a:headEnd/>
            <a:tailEnd/>
          </a:ln>
        </p:spPr>
        <p:txBody>
          <a:bodyPr lIns="0" tIns="0" rIns="0" bIns="0" anchor="ct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defTabSz="977900" eaLnBrk="0" fontAlgn="base" hangingPunct="0">
              <a:spcBef>
                <a:spcPct val="0"/>
              </a:spcBef>
              <a:spcAft>
                <a:spcPct val="0"/>
              </a:spcAft>
              <a:defRPr sz="1400">
                <a:solidFill>
                  <a:schemeClr val="tx1"/>
                </a:solidFill>
                <a:latin typeface="Arial" charset="0"/>
                <a:cs typeface="Arial" charset="0"/>
              </a:defRPr>
            </a:lvl6pPr>
            <a:lvl7pPr marL="2971800" indent="-228600" defTabSz="977900" eaLnBrk="0" fontAlgn="base" hangingPunct="0">
              <a:spcBef>
                <a:spcPct val="0"/>
              </a:spcBef>
              <a:spcAft>
                <a:spcPct val="0"/>
              </a:spcAft>
              <a:defRPr sz="1400">
                <a:solidFill>
                  <a:schemeClr val="tx1"/>
                </a:solidFill>
                <a:latin typeface="Arial" charset="0"/>
                <a:cs typeface="Arial" charset="0"/>
              </a:defRPr>
            </a:lvl7pPr>
            <a:lvl8pPr marL="3429000" indent="-228600" defTabSz="977900" eaLnBrk="0" fontAlgn="base" hangingPunct="0">
              <a:spcBef>
                <a:spcPct val="0"/>
              </a:spcBef>
              <a:spcAft>
                <a:spcPct val="0"/>
              </a:spcAft>
              <a:defRPr sz="1400">
                <a:solidFill>
                  <a:schemeClr val="tx1"/>
                </a:solidFill>
                <a:latin typeface="Arial" charset="0"/>
                <a:cs typeface="Arial" charset="0"/>
              </a:defRPr>
            </a:lvl8pPr>
            <a:lvl9pPr marL="3886200" indent="-228600" defTabSz="977900" eaLnBrk="0" fontAlgn="base" hangingPunct="0">
              <a:spcBef>
                <a:spcPct val="0"/>
              </a:spcBef>
              <a:spcAft>
                <a:spcPct val="0"/>
              </a:spcAft>
              <a:defRPr sz="1400">
                <a:solidFill>
                  <a:schemeClr val="tx1"/>
                </a:solidFill>
                <a:latin typeface="Arial" charset="0"/>
                <a:cs typeface="Arial" charset="0"/>
              </a:defRPr>
            </a:lvl9pPr>
          </a:lstStyle>
          <a:p>
            <a:pPr algn="ctr"/>
            <a:r>
              <a:rPr lang="en-US" sz="1000" b="1" dirty="0">
                <a:latin typeface="Calibri" panose="020F0502020204030204" pitchFamily="34" charset="0"/>
                <a:ea typeface="Calibri"/>
                <a:cs typeface="Calibri"/>
                <a:sym typeface="Calibri"/>
              </a:rPr>
              <a:t>CORPORATE FINANCE</a:t>
            </a:r>
            <a:endParaRPr lang="en-US" altLang="en-US" sz="1000" b="1" dirty="0">
              <a:latin typeface="Calibri" panose="020F0502020204030204" pitchFamily="34" charset="0"/>
            </a:endParaRPr>
          </a:p>
        </p:txBody>
      </p:sp>
      <p:cxnSp>
        <p:nvCxnSpPr>
          <p:cNvPr id="96" name="AutoShape 45"/>
          <p:cNvCxnSpPr>
            <a:cxnSpLocks noChangeShapeType="1"/>
            <a:stCxn id="35" idx="3"/>
            <a:endCxn id="83" idx="1"/>
          </p:cNvCxnSpPr>
          <p:nvPr/>
        </p:nvCxnSpPr>
        <p:spPr bwMode="auto">
          <a:xfrm flipV="1">
            <a:off x="5710808" y="2717792"/>
            <a:ext cx="1978112" cy="1010101"/>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97" name="AutoShape 46"/>
          <p:cNvCxnSpPr>
            <a:cxnSpLocks noChangeShapeType="1"/>
            <a:stCxn id="35" idx="3"/>
            <a:endCxn id="89" idx="1"/>
          </p:cNvCxnSpPr>
          <p:nvPr/>
        </p:nvCxnSpPr>
        <p:spPr bwMode="auto">
          <a:xfrm flipV="1">
            <a:off x="5710808" y="3214250"/>
            <a:ext cx="1978112" cy="513643"/>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98" name="AutoShape 47"/>
          <p:cNvCxnSpPr>
            <a:cxnSpLocks noChangeShapeType="1"/>
            <a:stCxn id="35" idx="3"/>
            <a:endCxn id="90" idx="1"/>
          </p:cNvCxnSpPr>
          <p:nvPr/>
        </p:nvCxnSpPr>
        <p:spPr bwMode="auto">
          <a:xfrm flipV="1">
            <a:off x="5710808" y="3719617"/>
            <a:ext cx="1978112" cy="8276"/>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100" name="AutoShape 49"/>
          <p:cNvCxnSpPr>
            <a:cxnSpLocks noChangeShapeType="1"/>
            <a:stCxn id="35" idx="3"/>
            <a:endCxn id="94" idx="1"/>
          </p:cNvCxnSpPr>
          <p:nvPr/>
        </p:nvCxnSpPr>
        <p:spPr bwMode="auto">
          <a:xfrm>
            <a:off x="5710808" y="3727893"/>
            <a:ext cx="1978112" cy="2013192"/>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101" name="AutoShape 50"/>
          <p:cNvCxnSpPr>
            <a:cxnSpLocks noChangeShapeType="1"/>
            <a:stCxn id="35" idx="3"/>
            <a:endCxn id="93" idx="1"/>
          </p:cNvCxnSpPr>
          <p:nvPr/>
        </p:nvCxnSpPr>
        <p:spPr bwMode="auto">
          <a:xfrm>
            <a:off x="5710808" y="3727893"/>
            <a:ext cx="1978112" cy="1507825"/>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102" name="AutoShape 51"/>
          <p:cNvCxnSpPr>
            <a:cxnSpLocks noChangeShapeType="1"/>
            <a:stCxn id="35" idx="3"/>
            <a:endCxn id="92" idx="1"/>
          </p:cNvCxnSpPr>
          <p:nvPr/>
        </p:nvCxnSpPr>
        <p:spPr bwMode="auto">
          <a:xfrm>
            <a:off x="5710808" y="3727893"/>
            <a:ext cx="1978112" cy="1002458"/>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103" name="AutoShape 52"/>
          <p:cNvCxnSpPr>
            <a:cxnSpLocks noChangeShapeType="1"/>
            <a:stCxn id="35" idx="3"/>
            <a:endCxn id="91" idx="1"/>
          </p:cNvCxnSpPr>
          <p:nvPr/>
        </p:nvCxnSpPr>
        <p:spPr bwMode="auto">
          <a:xfrm>
            <a:off x="5710808" y="3727893"/>
            <a:ext cx="1978112" cy="497091"/>
          </a:xfrm>
          <a:prstGeom prst="bentConnector3">
            <a:avLst>
              <a:gd name="adj1" fmla="val 50000"/>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pic>
        <p:nvPicPr>
          <p:cNvPr id="136" name="Shape 109"/>
          <p:cNvPicPr preferRelativeResize="0"/>
          <p:nvPr/>
        </p:nvPicPr>
        <p:blipFill rotWithShape="1">
          <a:blip r:embed="rId3">
            <a:alphaModFix/>
          </a:blip>
          <a:srcRect/>
          <a:stretch/>
        </p:blipFill>
        <p:spPr>
          <a:xfrm>
            <a:off x="2144688" y="3429000"/>
            <a:ext cx="2016224" cy="574379"/>
          </a:xfrm>
          <a:prstGeom prst="rect">
            <a:avLst/>
          </a:prstGeom>
          <a:noFill/>
          <a:ln>
            <a:noFill/>
          </a:ln>
        </p:spPr>
      </p:pic>
      <p:pic>
        <p:nvPicPr>
          <p:cNvPr id="13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912" y="3338553"/>
            <a:ext cx="1436180" cy="810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658719"/>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p:nvPr/>
        </p:nvSpPr>
        <p:spPr>
          <a:xfrm>
            <a:off x="-247650" y="0"/>
            <a:ext cx="7016750" cy="838199"/>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dirty="0" smtClean="0">
                <a:solidFill>
                  <a:schemeClr val="lt1"/>
                </a:solidFill>
                <a:latin typeface="Calibri"/>
                <a:ea typeface="Calibri"/>
                <a:cs typeface="Calibri"/>
                <a:sym typeface="Calibri"/>
              </a:rPr>
              <a:t>HUMAN CAPITAL DEVELOPMENT MODEL</a:t>
            </a:r>
            <a:endParaRPr lang="en-US" sz="1800" b="0" i="0" u="none" strike="noStrike" cap="none" baseline="0" dirty="0">
              <a:solidFill>
                <a:schemeClr val="lt1"/>
              </a:solidFill>
              <a:latin typeface="Calibri"/>
              <a:ea typeface="Calibri"/>
              <a:cs typeface="Calibri"/>
              <a:sym typeface="Calibri"/>
            </a:endParaRPr>
          </a:p>
        </p:txBody>
      </p:sp>
      <p:sp>
        <p:nvSpPr>
          <p:cNvPr id="342" name="Shape 342"/>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35</a:t>
            </a:fld>
            <a:endParaRPr lang="en-US" sz="1200" b="0" i="0" u="none" strike="noStrike" cap="none" baseline="0">
              <a:solidFill>
                <a:srgbClr val="888888"/>
              </a:solidFill>
              <a:latin typeface="Calibri"/>
              <a:ea typeface="Calibri"/>
              <a:cs typeface="Calibri"/>
              <a:sym typeface="Calibri"/>
            </a:endParaRPr>
          </a:p>
        </p:txBody>
      </p:sp>
      <p:sp>
        <p:nvSpPr>
          <p:cNvPr id="343" name="Shape 343"/>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344" name="Shape 344"/>
          <p:cNvSpPr txBox="1"/>
          <p:nvPr/>
        </p:nvSpPr>
        <p:spPr>
          <a:xfrm>
            <a:off x="371272" y="838200"/>
            <a:ext cx="9372600" cy="55092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6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National</a:t>
            </a:r>
          </a:p>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Perspective</a:t>
            </a:r>
          </a:p>
          <a:p>
            <a:pPr marL="0" marR="0" lvl="0" indent="0" algn="l" rtl="0">
              <a:spcBef>
                <a:spcPts val="0"/>
              </a:spcBef>
              <a:buNone/>
            </a:pPr>
            <a:endParaRPr sz="16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6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baseline="0" dirty="0">
                <a:solidFill>
                  <a:schemeClr val="dk1"/>
                </a:solidFill>
                <a:latin typeface="Calibri"/>
                <a:ea typeface="Calibri"/>
                <a:cs typeface="Calibri"/>
                <a:sym typeface="Calibri"/>
              </a:rPr>
              <a:t>----------------------------------------------------------------------------------------------------------------------------------------------------</a:t>
            </a:r>
          </a:p>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Industry</a:t>
            </a:r>
          </a:p>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Perspective</a:t>
            </a:r>
          </a:p>
          <a:p>
            <a:pPr marL="0" marR="0" lvl="0" indent="0" algn="l" rtl="0">
              <a:spcBef>
                <a:spcPts val="0"/>
              </a:spcBef>
              <a:buNone/>
            </a:pPr>
            <a:endParaRPr sz="16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baseline="0" dirty="0">
                <a:solidFill>
                  <a:schemeClr val="dk1"/>
                </a:solidFill>
                <a:latin typeface="Calibri"/>
                <a:ea typeface="Calibri"/>
                <a:cs typeface="Calibri"/>
                <a:sym typeface="Calibri"/>
              </a:rPr>
              <a:t>----------------------------------------------------------------------------------------------------------------------------------------------------</a:t>
            </a:r>
          </a:p>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Higher Learning</a:t>
            </a:r>
          </a:p>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Institution </a:t>
            </a:r>
          </a:p>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Perspective</a:t>
            </a:r>
          </a:p>
          <a:p>
            <a:pPr marL="0" marR="0" lvl="0" indent="0" algn="l" rtl="0">
              <a:spcBef>
                <a:spcPts val="0"/>
              </a:spcBef>
              <a:buNone/>
            </a:pPr>
            <a:endParaRPr sz="16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600" b="0" i="1"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600" b="0" i="1"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600" b="0" i="0" u="none" strike="noStrike" cap="none" baseline="0" dirty="0">
                <a:solidFill>
                  <a:schemeClr val="dk1"/>
                </a:solidFill>
                <a:latin typeface="Calibri"/>
                <a:ea typeface="Calibri"/>
                <a:cs typeface="Calibri"/>
                <a:sym typeface="Calibri"/>
              </a:rPr>
              <a:t>----------------------------------------------------------------------------------------------------------------------------------------------------</a:t>
            </a:r>
          </a:p>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Learning and</a:t>
            </a:r>
          </a:p>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Growth Perspective</a:t>
            </a:r>
          </a:p>
          <a:p>
            <a:pPr marL="0" marR="0" lvl="0" indent="0" algn="l" rtl="0">
              <a:spcBef>
                <a:spcPts val="0"/>
              </a:spcBef>
              <a:buNone/>
            </a:pPr>
            <a:endParaRPr sz="16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6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600" b="0" i="0" u="none" strike="noStrike" cap="none" baseline="0" dirty="0">
              <a:solidFill>
                <a:schemeClr val="dk1"/>
              </a:solidFill>
              <a:latin typeface="Calibri"/>
              <a:ea typeface="Calibri"/>
              <a:cs typeface="Calibri"/>
              <a:sym typeface="Calibri"/>
            </a:endParaRPr>
          </a:p>
        </p:txBody>
      </p:sp>
      <p:sp>
        <p:nvSpPr>
          <p:cNvPr id="345" name="Shape 345"/>
          <p:cNvSpPr/>
          <p:nvPr/>
        </p:nvSpPr>
        <p:spPr>
          <a:xfrm>
            <a:off x="4588869" y="981817"/>
            <a:ext cx="1524000" cy="609599"/>
          </a:xfrm>
          <a:prstGeom prst="ellipse">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100" b="0" i="0" u="none" strike="noStrike" cap="none" baseline="0">
                <a:solidFill>
                  <a:schemeClr val="dk1"/>
                </a:solidFill>
                <a:latin typeface="Calibri"/>
                <a:ea typeface="Calibri"/>
                <a:cs typeface="Calibri"/>
                <a:sym typeface="Calibri"/>
              </a:rPr>
              <a:t>Long-Term Human Capital Value</a:t>
            </a:r>
          </a:p>
        </p:txBody>
      </p:sp>
      <p:sp>
        <p:nvSpPr>
          <p:cNvPr id="346" name="Shape 346"/>
          <p:cNvSpPr/>
          <p:nvPr/>
        </p:nvSpPr>
        <p:spPr>
          <a:xfrm>
            <a:off x="5907880" y="1591417"/>
            <a:ext cx="1441443" cy="549473"/>
          </a:xfrm>
          <a:prstGeom prst="ellipse">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100" b="0" i="0" u="none" strike="noStrike" cap="none" baseline="0">
                <a:solidFill>
                  <a:schemeClr val="dk1"/>
                </a:solidFill>
                <a:latin typeface="Calibri"/>
                <a:ea typeface="Calibri"/>
                <a:cs typeface="Calibri"/>
                <a:sym typeface="Calibri"/>
              </a:rPr>
              <a:t>Expand Opportunities</a:t>
            </a:r>
          </a:p>
        </p:txBody>
      </p:sp>
      <p:sp>
        <p:nvSpPr>
          <p:cNvPr id="347" name="Shape 347"/>
          <p:cNvSpPr/>
          <p:nvPr/>
        </p:nvSpPr>
        <p:spPr>
          <a:xfrm>
            <a:off x="7672589" y="1591417"/>
            <a:ext cx="1547610" cy="558512"/>
          </a:xfrm>
          <a:prstGeom prst="ellipse">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100" b="0" i="0" u="none" strike="noStrike" cap="none" baseline="0">
                <a:solidFill>
                  <a:schemeClr val="dk1"/>
                </a:solidFill>
                <a:latin typeface="Calibri"/>
                <a:ea typeface="Calibri"/>
                <a:cs typeface="Calibri"/>
                <a:sym typeface="Calibri"/>
              </a:rPr>
              <a:t>Enhance Human Resource Value</a:t>
            </a:r>
          </a:p>
        </p:txBody>
      </p:sp>
      <p:sp>
        <p:nvSpPr>
          <p:cNvPr id="348" name="Shape 348"/>
          <p:cNvSpPr/>
          <p:nvPr/>
        </p:nvSpPr>
        <p:spPr>
          <a:xfrm>
            <a:off x="1834853" y="1591417"/>
            <a:ext cx="1289346" cy="549473"/>
          </a:xfrm>
          <a:prstGeom prst="ellipse">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100" b="0" i="0" u="none" strike="noStrike" cap="none" baseline="0">
                <a:solidFill>
                  <a:schemeClr val="dk1"/>
                </a:solidFill>
                <a:latin typeface="Calibri"/>
                <a:ea typeface="Calibri"/>
                <a:cs typeface="Calibri"/>
                <a:sym typeface="Calibri"/>
              </a:rPr>
              <a:t>Improve Professional Skill</a:t>
            </a:r>
          </a:p>
        </p:txBody>
      </p:sp>
      <p:sp>
        <p:nvSpPr>
          <p:cNvPr id="349" name="Shape 349"/>
          <p:cNvSpPr/>
          <p:nvPr/>
        </p:nvSpPr>
        <p:spPr>
          <a:xfrm>
            <a:off x="3364907" y="1591417"/>
            <a:ext cx="1547226" cy="506090"/>
          </a:xfrm>
          <a:prstGeom prst="ellipse">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100" b="0" i="0" u="none" strike="noStrike" cap="none" baseline="0">
                <a:solidFill>
                  <a:schemeClr val="dk1"/>
                </a:solidFill>
                <a:latin typeface="Calibri"/>
                <a:ea typeface="Calibri"/>
                <a:cs typeface="Calibri"/>
                <a:sym typeface="Calibri"/>
              </a:rPr>
              <a:t>Increase Human Capital Utilization</a:t>
            </a:r>
          </a:p>
        </p:txBody>
      </p:sp>
      <p:cxnSp>
        <p:nvCxnSpPr>
          <p:cNvPr id="350" name="Shape 350"/>
          <p:cNvCxnSpPr>
            <a:stCxn id="349" idx="0"/>
          </p:cNvCxnSpPr>
          <p:nvPr/>
        </p:nvCxnSpPr>
        <p:spPr>
          <a:xfrm rot="10800000" flipH="1">
            <a:off x="4138520" y="1362817"/>
            <a:ext cx="450300" cy="228600"/>
          </a:xfrm>
          <a:prstGeom prst="straightConnector1">
            <a:avLst/>
          </a:prstGeom>
          <a:noFill/>
          <a:ln w="9525" cap="flat" cmpd="sng">
            <a:solidFill>
              <a:srgbClr val="FF0000"/>
            </a:solidFill>
            <a:prstDash val="solid"/>
            <a:round/>
            <a:headEnd type="none" w="med" len="med"/>
            <a:tailEnd type="triangle" w="lg" len="lg"/>
          </a:ln>
        </p:spPr>
      </p:cxnSp>
      <p:cxnSp>
        <p:nvCxnSpPr>
          <p:cNvPr id="351" name="Shape 351"/>
          <p:cNvCxnSpPr>
            <a:stCxn id="348" idx="0"/>
          </p:cNvCxnSpPr>
          <p:nvPr/>
        </p:nvCxnSpPr>
        <p:spPr>
          <a:xfrm rot="10800000" flipH="1">
            <a:off x="2479526" y="1286617"/>
            <a:ext cx="2109300" cy="304800"/>
          </a:xfrm>
          <a:prstGeom prst="straightConnector1">
            <a:avLst/>
          </a:prstGeom>
          <a:noFill/>
          <a:ln w="9525" cap="flat" cmpd="sng">
            <a:solidFill>
              <a:srgbClr val="FF0000"/>
            </a:solidFill>
            <a:prstDash val="solid"/>
            <a:round/>
            <a:headEnd type="none" w="med" len="med"/>
            <a:tailEnd type="triangle" w="lg" len="lg"/>
          </a:ln>
        </p:spPr>
      </p:cxnSp>
      <p:cxnSp>
        <p:nvCxnSpPr>
          <p:cNvPr id="352" name="Shape 352"/>
          <p:cNvCxnSpPr/>
          <p:nvPr/>
        </p:nvCxnSpPr>
        <p:spPr>
          <a:xfrm rot="10800000">
            <a:off x="6112870" y="1362817"/>
            <a:ext cx="484182" cy="228600"/>
          </a:xfrm>
          <a:prstGeom prst="straightConnector1">
            <a:avLst/>
          </a:prstGeom>
          <a:noFill/>
          <a:ln w="9525" cap="flat" cmpd="sng">
            <a:solidFill>
              <a:srgbClr val="FF0000"/>
            </a:solidFill>
            <a:prstDash val="solid"/>
            <a:round/>
            <a:headEnd type="none" w="med" len="med"/>
            <a:tailEnd type="triangle" w="lg" len="lg"/>
          </a:ln>
        </p:spPr>
      </p:cxnSp>
      <p:cxnSp>
        <p:nvCxnSpPr>
          <p:cNvPr id="353" name="Shape 353"/>
          <p:cNvCxnSpPr>
            <a:stCxn id="347" idx="0"/>
            <a:endCxn id="345" idx="6"/>
          </p:cNvCxnSpPr>
          <p:nvPr/>
        </p:nvCxnSpPr>
        <p:spPr>
          <a:xfrm rot="10800000">
            <a:off x="6112994" y="1286617"/>
            <a:ext cx="2333400" cy="304800"/>
          </a:xfrm>
          <a:prstGeom prst="straightConnector1">
            <a:avLst/>
          </a:prstGeom>
          <a:noFill/>
          <a:ln w="9525" cap="flat" cmpd="sng">
            <a:solidFill>
              <a:srgbClr val="FF0000"/>
            </a:solidFill>
            <a:prstDash val="solid"/>
            <a:round/>
            <a:headEnd type="none" w="med" len="med"/>
            <a:tailEnd type="triangle" w="lg" len="lg"/>
          </a:ln>
        </p:spPr>
      </p:cxnSp>
      <p:sp>
        <p:nvSpPr>
          <p:cNvPr id="354" name="Shape 354"/>
          <p:cNvSpPr/>
          <p:nvPr/>
        </p:nvSpPr>
        <p:spPr>
          <a:xfrm>
            <a:off x="2116931" y="995321"/>
            <a:ext cx="1524000" cy="243840"/>
          </a:xfrm>
          <a:prstGeom prst="rect">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chemeClr val="dk1"/>
                </a:solidFill>
                <a:latin typeface="Calibri"/>
                <a:ea typeface="Calibri"/>
                <a:cs typeface="Calibri"/>
                <a:sym typeface="Calibri"/>
              </a:rPr>
              <a:t>Productivity Strategy</a:t>
            </a:r>
          </a:p>
        </p:txBody>
      </p:sp>
      <p:sp>
        <p:nvSpPr>
          <p:cNvPr id="355" name="Shape 355"/>
          <p:cNvSpPr/>
          <p:nvPr/>
        </p:nvSpPr>
        <p:spPr>
          <a:xfrm>
            <a:off x="7006425" y="992550"/>
            <a:ext cx="1524000" cy="243840"/>
          </a:xfrm>
          <a:prstGeom prst="rect">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chemeClr val="dk1"/>
                </a:solidFill>
                <a:latin typeface="Calibri"/>
                <a:ea typeface="Calibri"/>
                <a:cs typeface="Calibri"/>
                <a:sym typeface="Calibri"/>
              </a:rPr>
              <a:t>Growth Strategy</a:t>
            </a:r>
          </a:p>
        </p:txBody>
      </p:sp>
      <p:sp>
        <p:nvSpPr>
          <p:cNvPr id="356" name="Shape 356"/>
          <p:cNvSpPr/>
          <p:nvPr/>
        </p:nvSpPr>
        <p:spPr>
          <a:xfrm>
            <a:off x="1520233" y="2625808"/>
            <a:ext cx="1128511" cy="296213"/>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chemeClr val="dk1"/>
                </a:solidFill>
                <a:latin typeface="Calibri"/>
                <a:ea typeface="Calibri"/>
                <a:cs typeface="Calibri"/>
                <a:sym typeface="Calibri"/>
              </a:rPr>
              <a:t>Employment</a:t>
            </a:r>
          </a:p>
        </p:txBody>
      </p:sp>
      <p:sp>
        <p:nvSpPr>
          <p:cNvPr id="357" name="Shape 357"/>
          <p:cNvSpPr/>
          <p:nvPr/>
        </p:nvSpPr>
        <p:spPr>
          <a:xfrm>
            <a:off x="2679108" y="2617222"/>
            <a:ext cx="914400" cy="304799"/>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chemeClr val="dk1"/>
                </a:solidFill>
                <a:latin typeface="Calibri"/>
                <a:ea typeface="Calibri"/>
                <a:cs typeface="Calibri"/>
                <a:sym typeface="Calibri"/>
              </a:rPr>
              <a:t>Quality</a:t>
            </a:r>
          </a:p>
        </p:txBody>
      </p:sp>
      <p:sp>
        <p:nvSpPr>
          <p:cNvPr id="358" name="Shape 358"/>
          <p:cNvSpPr/>
          <p:nvPr/>
        </p:nvSpPr>
        <p:spPr>
          <a:xfrm>
            <a:off x="3681816" y="2625808"/>
            <a:ext cx="914400" cy="304799"/>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chemeClr val="dk1"/>
                </a:solidFill>
                <a:latin typeface="Calibri"/>
                <a:ea typeface="Calibri"/>
                <a:cs typeface="Calibri"/>
                <a:sym typeface="Calibri"/>
              </a:rPr>
              <a:t>Availability</a:t>
            </a:r>
          </a:p>
        </p:txBody>
      </p:sp>
      <p:sp>
        <p:nvSpPr>
          <p:cNvPr id="359" name="Shape 359"/>
          <p:cNvSpPr/>
          <p:nvPr/>
        </p:nvSpPr>
        <p:spPr>
          <a:xfrm>
            <a:off x="4676573" y="2627953"/>
            <a:ext cx="914400" cy="304799"/>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chemeClr val="dk1"/>
                </a:solidFill>
                <a:latin typeface="Calibri"/>
                <a:ea typeface="Calibri"/>
                <a:cs typeface="Calibri"/>
                <a:sym typeface="Calibri"/>
              </a:rPr>
              <a:t>Selection</a:t>
            </a:r>
          </a:p>
        </p:txBody>
      </p:sp>
      <p:sp>
        <p:nvSpPr>
          <p:cNvPr id="360" name="Shape 360"/>
          <p:cNvSpPr/>
          <p:nvPr/>
        </p:nvSpPr>
        <p:spPr>
          <a:xfrm>
            <a:off x="5679280" y="2598517"/>
            <a:ext cx="1002707" cy="334236"/>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100" b="0" i="0" u="none" strike="noStrike" cap="none" baseline="0">
                <a:solidFill>
                  <a:schemeClr val="dk1"/>
                </a:solidFill>
                <a:latin typeface="Calibri"/>
                <a:ea typeface="Calibri"/>
                <a:cs typeface="Calibri"/>
                <a:sym typeface="Calibri"/>
              </a:rPr>
              <a:t>Functionality</a:t>
            </a:r>
          </a:p>
        </p:txBody>
      </p:sp>
      <p:sp>
        <p:nvSpPr>
          <p:cNvPr id="361" name="Shape 361"/>
          <p:cNvSpPr/>
          <p:nvPr/>
        </p:nvSpPr>
        <p:spPr>
          <a:xfrm>
            <a:off x="6722670" y="2613235"/>
            <a:ext cx="914400" cy="304799"/>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chemeClr val="dk1"/>
                </a:solidFill>
                <a:latin typeface="Calibri"/>
                <a:ea typeface="Calibri"/>
                <a:cs typeface="Calibri"/>
                <a:sym typeface="Calibri"/>
              </a:rPr>
              <a:t>Service</a:t>
            </a:r>
          </a:p>
        </p:txBody>
      </p:sp>
      <p:sp>
        <p:nvSpPr>
          <p:cNvPr id="362" name="Shape 362"/>
          <p:cNvSpPr/>
          <p:nvPr/>
        </p:nvSpPr>
        <p:spPr>
          <a:xfrm>
            <a:off x="7696200" y="2590800"/>
            <a:ext cx="987228" cy="329075"/>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chemeClr val="dk1"/>
                </a:solidFill>
                <a:latin typeface="Calibri"/>
                <a:ea typeface="Calibri"/>
                <a:cs typeface="Calibri"/>
                <a:sym typeface="Calibri"/>
              </a:rPr>
              <a:t>Partnership</a:t>
            </a:r>
          </a:p>
        </p:txBody>
      </p:sp>
      <p:sp>
        <p:nvSpPr>
          <p:cNvPr id="363" name="Shape 363"/>
          <p:cNvSpPr/>
          <p:nvPr/>
        </p:nvSpPr>
        <p:spPr>
          <a:xfrm>
            <a:off x="8763000" y="2615075"/>
            <a:ext cx="914400" cy="304799"/>
          </a:xfrm>
          <a:prstGeom prst="roundRect">
            <a:avLst>
              <a:gd name="adj" fmla="val 16667"/>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chemeClr val="dk1"/>
                </a:solidFill>
                <a:latin typeface="Calibri"/>
                <a:ea typeface="Calibri"/>
                <a:cs typeface="Calibri"/>
                <a:sym typeface="Calibri"/>
              </a:rPr>
              <a:t>Brand</a:t>
            </a:r>
          </a:p>
        </p:txBody>
      </p:sp>
      <p:sp>
        <p:nvSpPr>
          <p:cNvPr id="364" name="Shape 364"/>
          <p:cNvSpPr txBox="1"/>
          <p:nvPr/>
        </p:nvSpPr>
        <p:spPr>
          <a:xfrm>
            <a:off x="3930037" y="2302141"/>
            <a:ext cx="3006639" cy="27699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1" i="0" u="none" strike="noStrike" cap="none" baseline="0">
                <a:solidFill>
                  <a:schemeClr val="dk1"/>
                </a:solidFill>
                <a:latin typeface="Calibri"/>
                <a:ea typeface="Calibri"/>
                <a:cs typeface="Calibri"/>
                <a:sym typeface="Calibri"/>
              </a:rPr>
              <a:t>Industry Value Proposition</a:t>
            </a:r>
          </a:p>
        </p:txBody>
      </p:sp>
      <p:sp>
        <p:nvSpPr>
          <p:cNvPr id="365" name="Shape 365"/>
          <p:cNvSpPr txBox="1"/>
          <p:nvPr/>
        </p:nvSpPr>
        <p:spPr>
          <a:xfrm>
            <a:off x="2787913" y="2929632"/>
            <a:ext cx="2284246" cy="30777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baseline="0">
                <a:solidFill>
                  <a:schemeClr val="dk1"/>
                </a:solidFill>
                <a:latin typeface="Calibri"/>
                <a:ea typeface="Calibri"/>
                <a:cs typeface="Calibri"/>
                <a:sym typeface="Calibri"/>
              </a:rPr>
              <a:t>Product/Services Attributes</a:t>
            </a:r>
          </a:p>
        </p:txBody>
      </p:sp>
      <p:sp>
        <p:nvSpPr>
          <p:cNvPr id="366" name="Shape 366"/>
          <p:cNvSpPr txBox="1"/>
          <p:nvPr/>
        </p:nvSpPr>
        <p:spPr>
          <a:xfrm>
            <a:off x="6990325" y="2959325"/>
            <a:ext cx="1152525" cy="30777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baseline="0">
                <a:solidFill>
                  <a:schemeClr val="dk1"/>
                </a:solidFill>
                <a:latin typeface="Calibri"/>
                <a:ea typeface="Calibri"/>
                <a:cs typeface="Calibri"/>
                <a:sym typeface="Calibri"/>
              </a:rPr>
              <a:t>Relationship</a:t>
            </a:r>
          </a:p>
        </p:txBody>
      </p:sp>
      <p:sp>
        <p:nvSpPr>
          <p:cNvPr id="367" name="Shape 367"/>
          <p:cNvSpPr txBox="1"/>
          <p:nvPr/>
        </p:nvSpPr>
        <p:spPr>
          <a:xfrm>
            <a:off x="8491536" y="2929633"/>
            <a:ext cx="1152525" cy="30777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baseline="0">
                <a:solidFill>
                  <a:schemeClr val="dk1"/>
                </a:solidFill>
                <a:latin typeface="Calibri"/>
                <a:ea typeface="Calibri"/>
                <a:cs typeface="Calibri"/>
                <a:sym typeface="Calibri"/>
              </a:rPr>
              <a:t>Image</a:t>
            </a:r>
          </a:p>
        </p:txBody>
      </p:sp>
      <p:graphicFrame>
        <p:nvGraphicFramePr>
          <p:cNvPr id="368" name="Shape 368"/>
          <p:cNvGraphicFramePr/>
          <p:nvPr/>
        </p:nvGraphicFramePr>
        <p:xfrm>
          <a:off x="2131356" y="3498121"/>
          <a:ext cx="6399100" cy="1356380"/>
        </p:xfrm>
        <a:graphic>
          <a:graphicData uri="http://schemas.openxmlformats.org/drawingml/2006/table">
            <a:tbl>
              <a:tblPr firstRow="1" bandRow="1">
                <a:noFill/>
                <a:tableStyleId>{20F0B261-9C9E-4A46-8FF0-6A87FC477B48}</a:tableStyleId>
              </a:tblPr>
              <a:tblGrid>
                <a:gridCol w="1599775"/>
                <a:gridCol w="1599775"/>
                <a:gridCol w="1599775"/>
                <a:gridCol w="1599775"/>
              </a:tblGrid>
              <a:tr h="394450">
                <a:tc>
                  <a:txBody>
                    <a:bodyPr/>
                    <a:lstStyle/>
                    <a:p>
                      <a:pPr marL="0" marR="0" lvl="0" indent="0" algn="ctr" rtl="0">
                        <a:spcBef>
                          <a:spcPts val="0"/>
                        </a:spcBef>
                        <a:buSzPct val="25000"/>
                        <a:buNone/>
                      </a:pPr>
                      <a:r>
                        <a:rPr lang="en-US" sz="1100" u="none" strike="noStrike" cap="none" baseline="0" dirty="0"/>
                        <a:t>Lecture Learning Processes</a:t>
                      </a:r>
                    </a:p>
                  </a:txBody>
                  <a:tcPr marL="91450" marR="91450" marT="45725" marB="45725"/>
                </a:tc>
                <a:tc>
                  <a:txBody>
                    <a:bodyPr/>
                    <a:lstStyle/>
                    <a:p>
                      <a:pPr marL="0" marR="0" lvl="0" indent="0" algn="ctr" rtl="0">
                        <a:spcBef>
                          <a:spcPts val="0"/>
                        </a:spcBef>
                        <a:buSzPct val="25000"/>
                        <a:buNone/>
                      </a:pPr>
                      <a:r>
                        <a:rPr lang="en-US" sz="1100" u="none" strike="noStrike" cap="none" baseline="0"/>
                        <a:t>Tutorial and Assignment Processes</a:t>
                      </a:r>
                    </a:p>
                  </a:txBody>
                  <a:tcPr marL="91450" marR="91450" marT="45725" marB="45725"/>
                </a:tc>
                <a:tc>
                  <a:txBody>
                    <a:bodyPr/>
                    <a:lstStyle/>
                    <a:p>
                      <a:pPr marL="0" marR="0" lvl="0" indent="0" algn="ctr" rtl="0">
                        <a:spcBef>
                          <a:spcPts val="0"/>
                        </a:spcBef>
                        <a:buSzPct val="25000"/>
                        <a:buNone/>
                      </a:pPr>
                      <a:r>
                        <a:rPr lang="en-US" sz="1100" u="none" strike="noStrike" cap="none" baseline="0"/>
                        <a:t>Industrial Training Processes</a:t>
                      </a:r>
                    </a:p>
                  </a:txBody>
                  <a:tcPr marL="91450" marR="91450" marT="45725" marB="45725"/>
                </a:tc>
                <a:tc>
                  <a:txBody>
                    <a:bodyPr/>
                    <a:lstStyle/>
                    <a:p>
                      <a:pPr marL="0" marR="0" lvl="0" indent="0" algn="ctr" rtl="0">
                        <a:spcBef>
                          <a:spcPts val="0"/>
                        </a:spcBef>
                        <a:buSzPct val="25000"/>
                        <a:buNone/>
                      </a:pPr>
                      <a:r>
                        <a:rPr lang="en-US" sz="1100" u="none" strike="noStrike" cap="none" baseline="0"/>
                        <a:t>Professional Certificate Processes</a:t>
                      </a:r>
                    </a:p>
                  </a:txBody>
                  <a:tcPr marL="91450" marR="91450" marT="45725" marB="45725"/>
                </a:tc>
              </a:tr>
              <a:tr h="549400">
                <a:tc>
                  <a:txBody>
                    <a:bodyPr/>
                    <a:lstStyle/>
                    <a:p>
                      <a:pPr marL="171450" marR="0" lvl="0" indent="-171450" algn="l" rtl="0">
                        <a:spcBef>
                          <a:spcPts val="0"/>
                        </a:spcBef>
                        <a:buClr>
                          <a:schemeClr val="dk1"/>
                        </a:buClr>
                        <a:buSzPct val="100000"/>
                        <a:buFont typeface="Arial"/>
                        <a:buChar char="•"/>
                      </a:pPr>
                      <a:r>
                        <a:rPr lang="en-US" sz="1100" u="none" strike="noStrike" cap="none" baseline="0"/>
                        <a:t>SPS as the software accounting tools</a:t>
                      </a:r>
                    </a:p>
                    <a:p>
                      <a:pPr marL="171450" marR="0" lvl="0" indent="-171450" algn="l" rtl="0">
                        <a:spcBef>
                          <a:spcPts val="0"/>
                        </a:spcBef>
                        <a:buClr>
                          <a:schemeClr val="dk1"/>
                        </a:buClr>
                        <a:buSzPct val="100000"/>
                        <a:buFont typeface="Arial"/>
                        <a:buChar char="•"/>
                      </a:pPr>
                      <a:r>
                        <a:rPr lang="en-US" sz="1100" u="none" strike="noStrike" cap="none" baseline="0"/>
                        <a:t>Train the trainer</a:t>
                      </a:r>
                    </a:p>
                    <a:p>
                      <a:pPr marL="171450" marR="0" lvl="0" indent="-101600" algn="l" rtl="0">
                        <a:spcBef>
                          <a:spcPts val="0"/>
                        </a:spcBef>
                        <a:buClr>
                          <a:schemeClr val="dk1"/>
                        </a:buClr>
                        <a:buFont typeface="Arial"/>
                        <a:buNone/>
                      </a:pPr>
                      <a:endParaRPr sz="1100" u="none" strike="noStrike" cap="none" baseline="0"/>
                    </a:p>
                  </a:txBody>
                  <a:tcPr marL="91450" marR="91450" marT="45725" marB="45725"/>
                </a:tc>
                <a:tc>
                  <a:txBody>
                    <a:bodyPr/>
                    <a:lstStyle/>
                    <a:p>
                      <a:pPr marL="171450" marR="0" lvl="0" indent="-171450" algn="l" rtl="0">
                        <a:spcBef>
                          <a:spcPts val="0"/>
                        </a:spcBef>
                        <a:buClr>
                          <a:schemeClr val="dk1"/>
                        </a:buClr>
                        <a:buSzPct val="100000"/>
                        <a:buFont typeface="Arial"/>
                        <a:buChar char="•"/>
                      </a:pPr>
                      <a:r>
                        <a:rPr lang="en-US" sz="1100" u="none" strike="noStrike" cap="none" baseline="0"/>
                        <a:t>Configuration </a:t>
                      </a:r>
                    </a:p>
                    <a:p>
                      <a:pPr marL="171450" marR="0" lvl="0" indent="-171450" algn="l" rtl="0">
                        <a:spcBef>
                          <a:spcPts val="0"/>
                        </a:spcBef>
                        <a:buClr>
                          <a:schemeClr val="dk1"/>
                        </a:buClr>
                        <a:buSzPct val="100000"/>
                        <a:buFont typeface="Arial"/>
                        <a:buChar char="•"/>
                      </a:pPr>
                      <a:r>
                        <a:rPr lang="en-US" sz="1100" u="none" strike="noStrike" cap="none" baseline="0"/>
                        <a:t>Course work </a:t>
                      </a:r>
                    </a:p>
                    <a:p>
                      <a:pPr marL="171450" marR="0" lvl="0" indent="-171450" algn="l" rtl="0">
                        <a:spcBef>
                          <a:spcPts val="0"/>
                        </a:spcBef>
                        <a:buClr>
                          <a:schemeClr val="dk1"/>
                        </a:buClr>
                        <a:buSzPct val="100000"/>
                        <a:buFont typeface="Arial"/>
                        <a:buChar char="•"/>
                      </a:pPr>
                      <a:r>
                        <a:rPr lang="en-US" sz="1100" u="none" strike="noStrike" cap="none" baseline="0"/>
                        <a:t>Assessment </a:t>
                      </a:r>
                    </a:p>
                    <a:p>
                      <a:pPr marL="171450" marR="0" lvl="0" indent="-101600" algn="l" rtl="0">
                        <a:spcBef>
                          <a:spcPts val="0"/>
                        </a:spcBef>
                        <a:buClr>
                          <a:schemeClr val="dk1"/>
                        </a:buClr>
                        <a:buFont typeface="Arial"/>
                        <a:buNone/>
                      </a:pPr>
                      <a:endParaRPr sz="1100" u="none" strike="noStrike" cap="none" baseline="0"/>
                    </a:p>
                  </a:txBody>
                  <a:tcPr marL="91450" marR="91450" marT="45725" marB="45725"/>
                </a:tc>
                <a:tc>
                  <a:txBody>
                    <a:bodyPr/>
                    <a:lstStyle/>
                    <a:p>
                      <a:pPr marL="171450" marR="0" lvl="0" indent="-171450" algn="l" rtl="0">
                        <a:spcBef>
                          <a:spcPts val="0"/>
                        </a:spcBef>
                        <a:buClr>
                          <a:schemeClr val="dk1"/>
                        </a:buClr>
                        <a:buSzPct val="100000"/>
                        <a:buFont typeface="Arial"/>
                        <a:buChar char="•"/>
                      </a:pPr>
                      <a:r>
                        <a:rPr lang="en-US" sz="1100" u="none" strike="noStrike" cap="none" baseline="0"/>
                        <a:t>Apply SPS into a real business </a:t>
                      </a:r>
                    </a:p>
                    <a:p>
                      <a:pPr marL="171450" marR="0" lvl="0" indent="-171450" algn="l" rtl="0">
                        <a:spcBef>
                          <a:spcPts val="0"/>
                        </a:spcBef>
                        <a:buClr>
                          <a:schemeClr val="dk1"/>
                        </a:buClr>
                        <a:buSzPct val="100000"/>
                        <a:buFont typeface="Arial"/>
                        <a:buChar char="•"/>
                      </a:pPr>
                      <a:r>
                        <a:rPr lang="en-US" sz="1100" u="none" strike="noStrike" cap="none" baseline="0"/>
                        <a:t>Entrepreneur programme</a:t>
                      </a:r>
                    </a:p>
                  </a:txBody>
                  <a:tcPr marL="91450" marR="91450" marT="45725" marB="45725"/>
                </a:tc>
                <a:tc>
                  <a:txBody>
                    <a:bodyPr/>
                    <a:lstStyle/>
                    <a:p>
                      <a:pPr marL="171450" marR="0" lvl="0" indent="-171450" algn="l" rtl="0">
                        <a:spcBef>
                          <a:spcPts val="0"/>
                        </a:spcBef>
                        <a:buClr>
                          <a:schemeClr val="dk1"/>
                        </a:buClr>
                        <a:buSzPct val="100000"/>
                        <a:buFont typeface="Arial"/>
                        <a:buChar char="•"/>
                      </a:pPr>
                      <a:r>
                        <a:rPr lang="en-US" sz="1100" u="none" strike="noStrike" cap="none" baseline="0" dirty="0"/>
                        <a:t>Certified SPS Engineer</a:t>
                      </a:r>
                    </a:p>
                    <a:p>
                      <a:pPr marL="171450" marR="0" lvl="0" indent="-171450" algn="l" rtl="0">
                        <a:spcBef>
                          <a:spcPts val="0"/>
                        </a:spcBef>
                        <a:buClr>
                          <a:schemeClr val="dk1"/>
                        </a:buClr>
                        <a:buSzPct val="100000"/>
                        <a:buFont typeface="Arial"/>
                        <a:buChar char="•"/>
                      </a:pPr>
                      <a:r>
                        <a:rPr lang="en-US" sz="1100" u="none" strike="noStrike" cap="none" baseline="0" dirty="0"/>
                        <a:t>Certified SPS Consultant</a:t>
                      </a:r>
                    </a:p>
                    <a:p>
                      <a:pPr marL="171450" marR="0" lvl="0" indent="-171450" algn="l" rtl="0">
                        <a:spcBef>
                          <a:spcPts val="0"/>
                        </a:spcBef>
                        <a:buClr>
                          <a:schemeClr val="dk1"/>
                        </a:buClr>
                        <a:buSzPct val="100000"/>
                        <a:buFont typeface="Arial"/>
                        <a:buChar char="•"/>
                      </a:pPr>
                      <a:r>
                        <a:rPr lang="en-US" sz="1100" u="none" strike="noStrike" cap="none" baseline="0" dirty="0"/>
                        <a:t>Certified SPS Trainer</a:t>
                      </a:r>
                    </a:p>
                  </a:txBody>
                  <a:tcPr marL="91450" marR="91450" marT="45725" marB="45725"/>
                </a:tc>
              </a:tr>
            </a:tbl>
          </a:graphicData>
        </a:graphic>
      </p:graphicFrame>
      <p:cxnSp>
        <p:nvCxnSpPr>
          <p:cNvPr id="369" name="Shape 369"/>
          <p:cNvCxnSpPr/>
          <p:nvPr/>
        </p:nvCxnSpPr>
        <p:spPr>
          <a:xfrm rot="10800000" flipH="1">
            <a:off x="4588869" y="3212145"/>
            <a:ext cx="392502" cy="294904"/>
          </a:xfrm>
          <a:prstGeom prst="straightConnector1">
            <a:avLst/>
          </a:prstGeom>
          <a:noFill/>
          <a:ln w="9525" cap="flat" cmpd="sng">
            <a:solidFill>
              <a:srgbClr val="FF0000"/>
            </a:solidFill>
            <a:prstDash val="solid"/>
            <a:round/>
            <a:headEnd type="none" w="med" len="med"/>
            <a:tailEnd type="triangle" w="lg" len="lg"/>
          </a:ln>
        </p:spPr>
      </p:cxnSp>
      <p:cxnSp>
        <p:nvCxnSpPr>
          <p:cNvPr id="370" name="Shape 370"/>
          <p:cNvCxnSpPr/>
          <p:nvPr/>
        </p:nvCxnSpPr>
        <p:spPr>
          <a:xfrm rot="10800000" flipH="1">
            <a:off x="3124200" y="3243389"/>
            <a:ext cx="316908" cy="263660"/>
          </a:xfrm>
          <a:prstGeom prst="straightConnector1">
            <a:avLst/>
          </a:prstGeom>
          <a:noFill/>
          <a:ln w="9525" cap="flat" cmpd="sng">
            <a:solidFill>
              <a:srgbClr val="FF0000"/>
            </a:solidFill>
            <a:prstDash val="solid"/>
            <a:round/>
            <a:headEnd type="none" w="med" len="med"/>
            <a:tailEnd type="triangle" w="lg" len="lg"/>
          </a:ln>
        </p:spPr>
      </p:cxnSp>
      <p:cxnSp>
        <p:nvCxnSpPr>
          <p:cNvPr id="371" name="Shape 371"/>
          <p:cNvCxnSpPr/>
          <p:nvPr/>
        </p:nvCxnSpPr>
        <p:spPr>
          <a:xfrm rot="10800000">
            <a:off x="5832797" y="3237409"/>
            <a:ext cx="477515" cy="247948"/>
          </a:xfrm>
          <a:prstGeom prst="straightConnector1">
            <a:avLst/>
          </a:prstGeom>
          <a:noFill/>
          <a:ln w="9525" cap="flat" cmpd="sng">
            <a:solidFill>
              <a:srgbClr val="FF0000"/>
            </a:solidFill>
            <a:prstDash val="solid"/>
            <a:round/>
            <a:headEnd type="none" w="med" len="med"/>
            <a:tailEnd type="triangle" w="lg" len="lg"/>
          </a:ln>
        </p:spPr>
      </p:cxnSp>
      <p:cxnSp>
        <p:nvCxnSpPr>
          <p:cNvPr id="372" name="Shape 372"/>
          <p:cNvCxnSpPr/>
          <p:nvPr/>
        </p:nvCxnSpPr>
        <p:spPr>
          <a:xfrm rot="10800000">
            <a:off x="7484669" y="3243388"/>
            <a:ext cx="353515" cy="240347"/>
          </a:xfrm>
          <a:prstGeom prst="straightConnector1">
            <a:avLst/>
          </a:prstGeom>
          <a:noFill/>
          <a:ln w="9525" cap="flat" cmpd="sng">
            <a:solidFill>
              <a:srgbClr val="FF0000"/>
            </a:solidFill>
            <a:prstDash val="solid"/>
            <a:round/>
            <a:headEnd type="none" w="med" len="med"/>
            <a:tailEnd type="triangle" w="lg" len="lg"/>
          </a:ln>
        </p:spPr>
      </p:cxnSp>
      <p:sp>
        <p:nvSpPr>
          <p:cNvPr id="373" name="Shape 373"/>
          <p:cNvSpPr/>
          <p:nvPr/>
        </p:nvSpPr>
        <p:spPr>
          <a:xfrm>
            <a:off x="2286000" y="5151882"/>
            <a:ext cx="6168225" cy="279606"/>
          </a:xfrm>
          <a:prstGeom prst="rect">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1" i="0" u="none" strike="noStrike" cap="none" baseline="0">
                <a:solidFill>
                  <a:schemeClr val="dk1"/>
                </a:solidFill>
                <a:latin typeface="Calibri"/>
                <a:ea typeface="Calibri"/>
                <a:cs typeface="Calibri"/>
                <a:sym typeface="Calibri"/>
              </a:rPr>
              <a:t>HUMAN CAPITAL</a:t>
            </a:r>
          </a:p>
        </p:txBody>
      </p:sp>
      <p:sp>
        <p:nvSpPr>
          <p:cNvPr id="374" name="Shape 374"/>
          <p:cNvSpPr/>
          <p:nvPr/>
        </p:nvSpPr>
        <p:spPr>
          <a:xfrm>
            <a:off x="2292909" y="5493130"/>
            <a:ext cx="6168225" cy="279606"/>
          </a:xfrm>
          <a:prstGeom prst="rect">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1" i="0" u="none" strike="noStrike" cap="none" baseline="0">
                <a:solidFill>
                  <a:schemeClr val="dk1"/>
                </a:solidFill>
                <a:latin typeface="Calibri"/>
                <a:ea typeface="Calibri"/>
                <a:cs typeface="Calibri"/>
                <a:sym typeface="Calibri"/>
              </a:rPr>
              <a:t>INFORMATION CAPITAL</a:t>
            </a:r>
          </a:p>
        </p:txBody>
      </p:sp>
      <p:sp>
        <p:nvSpPr>
          <p:cNvPr id="375" name="Shape 375"/>
          <p:cNvSpPr/>
          <p:nvPr/>
        </p:nvSpPr>
        <p:spPr>
          <a:xfrm>
            <a:off x="2292908" y="5825669"/>
            <a:ext cx="6168225" cy="422729"/>
          </a:xfrm>
          <a:prstGeom prst="rect">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1" i="0" u="none" strike="noStrike" cap="none" baseline="0">
                <a:solidFill>
                  <a:schemeClr val="dk1"/>
                </a:solidFill>
                <a:latin typeface="Calibri"/>
                <a:ea typeface="Calibri"/>
                <a:cs typeface="Calibri"/>
                <a:sym typeface="Calibri"/>
              </a:rPr>
              <a:t>ORGANIZATION CAPITAL</a:t>
            </a:r>
          </a:p>
          <a:p>
            <a:pPr marL="0" marR="0" lvl="0" indent="0" algn="ctr" rtl="0">
              <a:spcBef>
                <a:spcPts val="0"/>
              </a:spcBef>
              <a:buSzPct val="25000"/>
              <a:buNone/>
            </a:pPr>
            <a:r>
              <a:rPr lang="en-US" sz="1200" b="0" i="0" u="none" strike="noStrike" cap="none" baseline="0">
                <a:solidFill>
                  <a:schemeClr val="dk1"/>
                </a:solidFill>
                <a:latin typeface="Calibri"/>
                <a:ea typeface="Calibri"/>
                <a:cs typeface="Calibri"/>
                <a:sym typeface="Calibri"/>
              </a:rPr>
              <a:t> ( Culture , Leadership, Alignment, Teamwork)</a:t>
            </a:r>
          </a:p>
        </p:txBody>
      </p:sp>
      <p:cxnSp>
        <p:nvCxnSpPr>
          <p:cNvPr id="376" name="Shape 376"/>
          <p:cNvCxnSpPr/>
          <p:nvPr/>
        </p:nvCxnSpPr>
        <p:spPr>
          <a:xfrm flipH="1" flipV="1">
            <a:off x="3207577" y="4832436"/>
            <a:ext cx="1" cy="313467"/>
          </a:xfrm>
          <a:prstGeom prst="straightConnector1">
            <a:avLst/>
          </a:prstGeom>
          <a:noFill/>
          <a:ln w="9525" cap="flat" cmpd="sng">
            <a:solidFill>
              <a:srgbClr val="4A7DBB"/>
            </a:solidFill>
            <a:prstDash val="solid"/>
            <a:round/>
            <a:headEnd type="none" w="med" len="med"/>
            <a:tailEnd type="triangle" w="lg" len="lg"/>
          </a:ln>
        </p:spPr>
      </p:cxnSp>
      <p:cxnSp>
        <p:nvCxnSpPr>
          <p:cNvPr id="377" name="Shape 377"/>
          <p:cNvCxnSpPr/>
          <p:nvPr/>
        </p:nvCxnSpPr>
        <p:spPr>
          <a:xfrm flipV="1">
            <a:off x="4676573" y="4807791"/>
            <a:ext cx="9057" cy="344091"/>
          </a:xfrm>
          <a:prstGeom prst="straightConnector1">
            <a:avLst/>
          </a:prstGeom>
          <a:noFill/>
          <a:ln w="9525" cap="flat" cmpd="sng">
            <a:solidFill>
              <a:srgbClr val="4A7DBB"/>
            </a:solidFill>
            <a:prstDash val="solid"/>
            <a:round/>
            <a:headEnd type="none" w="med" len="med"/>
            <a:tailEnd type="triangle" w="lg" len="lg"/>
          </a:ln>
        </p:spPr>
      </p:cxnSp>
      <p:cxnSp>
        <p:nvCxnSpPr>
          <p:cNvPr id="378" name="Shape 378"/>
          <p:cNvCxnSpPr/>
          <p:nvPr/>
        </p:nvCxnSpPr>
        <p:spPr>
          <a:xfrm rot="10800000">
            <a:off x="6241021" y="4832436"/>
            <a:ext cx="0" cy="313465"/>
          </a:xfrm>
          <a:prstGeom prst="straightConnector1">
            <a:avLst/>
          </a:prstGeom>
          <a:noFill/>
          <a:ln w="9525" cap="flat" cmpd="sng">
            <a:solidFill>
              <a:srgbClr val="4A7DBB"/>
            </a:solidFill>
            <a:prstDash val="solid"/>
            <a:round/>
            <a:headEnd type="none" w="med" len="med"/>
            <a:tailEnd type="triangle" w="lg" len="lg"/>
          </a:ln>
        </p:spPr>
      </p:cxnSp>
      <p:cxnSp>
        <p:nvCxnSpPr>
          <p:cNvPr id="379" name="Shape 379"/>
          <p:cNvCxnSpPr/>
          <p:nvPr/>
        </p:nvCxnSpPr>
        <p:spPr>
          <a:xfrm flipV="1">
            <a:off x="7715503" y="4868372"/>
            <a:ext cx="0" cy="288820"/>
          </a:xfrm>
          <a:prstGeom prst="straightConnector1">
            <a:avLst/>
          </a:prstGeom>
          <a:noFill/>
          <a:ln w="9525" cap="flat" cmpd="sng">
            <a:solidFill>
              <a:srgbClr val="4A7DBB"/>
            </a:solidFill>
            <a:prstDash val="solid"/>
            <a:round/>
            <a:headEnd type="none" w="med" len="med"/>
            <a:tailEnd type="triangle" w="lg" len="lg"/>
          </a:ln>
        </p:spPr>
      </p:cxn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grpSp>
        <p:nvGrpSpPr>
          <p:cNvPr id="385" name="Shape 385"/>
          <p:cNvGrpSpPr/>
          <p:nvPr/>
        </p:nvGrpSpPr>
        <p:grpSpPr>
          <a:xfrm>
            <a:off x="692278" y="1733821"/>
            <a:ext cx="8597642" cy="3847557"/>
            <a:chOff x="6478" y="514621"/>
            <a:chExt cx="8597642" cy="3847557"/>
          </a:xfrm>
        </p:grpSpPr>
        <p:sp>
          <p:nvSpPr>
            <p:cNvPr id="386" name="Shape 386"/>
            <p:cNvSpPr/>
            <p:nvPr/>
          </p:nvSpPr>
          <p:spPr>
            <a:xfrm rot="5400000">
              <a:off x="540454" y="1444541"/>
              <a:ext cx="1608417" cy="2676370"/>
            </a:xfrm>
            <a:prstGeom prst="corner">
              <a:avLst>
                <a:gd name="adj1" fmla="val 16120"/>
                <a:gd name="adj2" fmla="val 16110"/>
              </a:avLst>
            </a:prstGeom>
            <a:gradFill>
              <a:gsLst>
                <a:gs pos="0">
                  <a:srgbClr val="759436"/>
                </a:gs>
                <a:gs pos="80000">
                  <a:srgbClr val="9AC447"/>
                </a:gs>
                <a:gs pos="100000">
                  <a:srgbClr val="9CC646"/>
                </a:gs>
              </a:gsLst>
              <a:lin ang="16200000" scaled="0"/>
            </a:gradFill>
            <a:ln w="9525" cap="flat" cmpd="sng">
              <a:solidFill>
                <a:schemeClr val="accent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87" name="Shape 387"/>
            <p:cNvSpPr/>
            <p:nvPr/>
          </p:nvSpPr>
          <p:spPr>
            <a:xfrm>
              <a:off x="271969" y="2244200"/>
              <a:ext cx="2416242" cy="2117978"/>
            </a:xfrm>
            <a:prstGeom prst="rect">
              <a:avLst/>
            </a:prstGeom>
            <a:noFill/>
            <a:ln>
              <a:noFill/>
            </a:ln>
          </p:spPr>
          <p:txBody>
            <a:bodyPr lIns="91425" tIns="91425" rIns="91425" bIns="91425" anchor="ctr" anchorCtr="0">
              <a:noAutofit/>
            </a:bodyPr>
            <a:lstStyle/>
            <a:p>
              <a:pPr>
                <a:spcBef>
                  <a:spcPts val="0"/>
                </a:spcBef>
                <a:buNone/>
              </a:pPr>
              <a:endParaRPr/>
            </a:p>
          </p:txBody>
        </p:sp>
        <p:sp>
          <p:nvSpPr>
            <p:cNvPr id="388" name="Shape 388"/>
            <p:cNvSpPr txBox="1"/>
            <p:nvPr/>
          </p:nvSpPr>
          <p:spPr>
            <a:xfrm>
              <a:off x="271969" y="2244200"/>
              <a:ext cx="2416242" cy="2117978"/>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SzPct val="25000"/>
                <a:buNone/>
              </a:pPr>
              <a:r>
                <a:rPr lang="en-US" sz="2000" b="0" i="0" u="none" strike="noStrike" cap="none" baseline="0" dirty="0">
                  <a:solidFill>
                    <a:schemeClr val="dk1"/>
                  </a:solidFill>
                  <a:latin typeface="Calibri"/>
                  <a:ea typeface="Calibri"/>
                  <a:cs typeface="Calibri"/>
                  <a:sym typeface="Calibri"/>
                </a:rPr>
                <a:t>SALIHIN</a:t>
              </a:r>
            </a:p>
            <a:p>
              <a:pPr marL="114300" marR="0" lvl="1" indent="-114300" algn="just" rtl="0">
                <a:lnSpc>
                  <a:spcPct val="90000"/>
                </a:lnSpc>
                <a:spcBef>
                  <a:spcPts val="700"/>
                </a:spcBef>
                <a:spcAft>
                  <a:spcPts val="0"/>
                </a:spcAft>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SPS Training</a:t>
              </a:r>
            </a:p>
            <a:p>
              <a:pPr marL="114300" marR="0" lvl="1" indent="-114300" algn="just" rtl="0">
                <a:lnSpc>
                  <a:spcPct val="90000"/>
                </a:lnSpc>
                <a:spcBef>
                  <a:spcPts val="180"/>
                </a:spcBef>
                <a:spcAft>
                  <a:spcPts val="0"/>
                </a:spcAft>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Provide the SPS Accounting Software as a accounting tools for office and education purpose </a:t>
              </a:r>
            </a:p>
            <a:p>
              <a:pPr marL="114300" marR="0" lvl="1" indent="-114300" algn="just" rtl="0">
                <a:lnSpc>
                  <a:spcPct val="90000"/>
                </a:lnSpc>
                <a:spcBef>
                  <a:spcPts val="180"/>
                </a:spcBef>
                <a:spcAft>
                  <a:spcPts val="0"/>
                </a:spcAft>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Fully Support / Upgrade version</a:t>
              </a:r>
            </a:p>
            <a:p>
              <a:pPr marL="114300" marR="0" lvl="1" indent="-114300" algn="just" rtl="0">
                <a:lnSpc>
                  <a:spcPct val="90000"/>
                </a:lnSpc>
                <a:spcBef>
                  <a:spcPts val="180"/>
                </a:spcBef>
                <a:spcAft>
                  <a:spcPts val="0"/>
                </a:spcAft>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Provide the professional certified SPS certificate</a:t>
              </a:r>
            </a:p>
            <a:p>
              <a:pPr marL="114300" marR="0" lvl="1" indent="-25400" algn="l" rtl="0">
                <a:lnSpc>
                  <a:spcPct val="90000"/>
                </a:lnSpc>
                <a:spcBef>
                  <a:spcPts val="180"/>
                </a:spcBef>
                <a:spcAft>
                  <a:spcPts val="210"/>
                </a:spcAft>
                <a:buClr>
                  <a:schemeClr val="dk1"/>
                </a:buClr>
                <a:buFont typeface="Calibri"/>
                <a:buNone/>
              </a:pPr>
              <a:endParaRPr sz="1400" b="0" i="0" u="none" strike="noStrike" cap="none" baseline="0" dirty="0">
                <a:solidFill>
                  <a:schemeClr val="dk1"/>
                </a:solidFill>
                <a:latin typeface="Calibri"/>
                <a:ea typeface="Calibri"/>
                <a:cs typeface="Calibri"/>
                <a:sym typeface="Calibri"/>
              </a:endParaRPr>
            </a:p>
          </p:txBody>
        </p:sp>
        <p:sp>
          <p:nvSpPr>
            <p:cNvPr id="389" name="Shape 389"/>
            <p:cNvSpPr/>
            <p:nvPr/>
          </p:nvSpPr>
          <p:spPr>
            <a:xfrm>
              <a:off x="2232317" y="1247504"/>
              <a:ext cx="455893" cy="455893"/>
            </a:xfrm>
            <a:prstGeom prst="triangle">
              <a:avLst>
                <a:gd name="adj" fmla="val 100000"/>
              </a:avLst>
            </a:prstGeom>
            <a:gradFill>
              <a:gsLst>
                <a:gs pos="0">
                  <a:srgbClr val="378F41"/>
                </a:gs>
                <a:gs pos="80000">
                  <a:srgbClr val="49BC55"/>
                </a:gs>
                <a:gs pos="100000">
                  <a:srgbClr val="48BF53"/>
                </a:gs>
              </a:gsLst>
              <a:lin ang="16200000" scaled="0"/>
            </a:gradFill>
            <a:ln w="9525" cap="flat" cmpd="sng">
              <a:solidFill>
                <a:srgbClr val="5AB46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90" name="Shape 390"/>
            <p:cNvSpPr/>
            <p:nvPr/>
          </p:nvSpPr>
          <p:spPr>
            <a:xfrm rot="5400000">
              <a:off x="3498409" y="712591"/>
              <a:ext cx="1608417" cy="2676370"/>
            </a:xfrm>
            <a:prstGeom prst="corner">
              <a:avLst>
                <a:gd name="adj1" fmla="val 16120"/>
                <a:gd name="adj2" fmla="val 16110"/>
              </a:avLst>
            </a:prstGeom>
            <a:gradFill>
              <a:gsLst>
                <a:gs pos="0">
                  <a:srgbClr val="3A8981"/>
                </a:gs>
                <a:gs pos="80000">
                  <a:srgbClr val="4EB4A9"/>
                </a:gs>
                <a:gs pos="100000">
                  <a:srgbClr val="4CB8AB"/>
                </a:gs>
              </a:gsLst>
              <a:lin ang="16200000" scaled="0"/>
            </a:gradFill>
            <a:ln w="9525" cap="flat" cmpd="sng">
              <a:solidFill>
                <a:srgbClr val="5DAEA5"/>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91" name="Shape 391"/>
            <p:cNvSpPr/>
            <p:nvPr/>
          </p:nvSpPr>
          <p:spPr>
            <a:xfrm>
              <a:off x="3229924" y="1512250"/>
              <a:ext cx="2416242" cy="2117978"/>
            </a:xfrm>
            <a:prstGeom prst="rect">
              <a:avLst/>
            </a:prstGeom>
            <a:noFill/>
            <a:ln>
              <a:noFill/>
            </a:ln>
          </p:spPr>
          <p:txBody>
            <a:bodyPr lIns="91425" tIns="91425" rIns="91425" bIns="91425" anchor="ctr" anchorCtr="0">
              <a:noAutofit/>
            </a:bodyPr>
            <a:lstStyle/>
            <a:p>
              <a:pPr>
                <a:spcBef>
                  <a:spcPts val="0"/>
                </a:spcBef>
                <a:buNone/>
              </a:pPr>
              <a:endParaRPr/>
            </a:p>
          </p:txBody>
        </p:sp>
        <p:sp>
          <p:nvSpPr>
            <p:cNvPr id="392" name="Shape 392"/>
            <p:cNvSpPr txBox="1"/>
            <p:nvPr/>
          </p:nvSpPr>
          <p:spPr>
            <a:xfrm>
              <a:off x="3229924" y="1512250"/>
              <a:ext cx="2416242" cy="2117978"/>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SzPct val="25000"/>
                <a:buNone/>
              </a:pPr>
              <a:r>
                <a:rPr lang="en-US" sz="2000" b="0" i="0" u="none" strike="noStrike" cap="none" baseline="0" dirty="0">
                  <a:solidFill>
                    <a:schemeClr val="dk1"/>
                  </a:solidFill>
                  <a:latin typeface="Calibri"/>
                  <a:ea typeface="Calibri"/>
                  <a:cs typeface="Calibri"/>
                  <a:sym typeface="Calibri"/>
                </a:rPr>
                <a:t>UNIVERSITY</a:t>
              </a:r>
            </a:p>
            <a:p>
              <a:pPr marL="114300" marR="0" lvl="1" indent="-25400" algn="l" rtl="0">
                <a:lnSpc>
                  <a:spcPct val="90000"/>
                </a:lnSpc>
                <a:spcBef>
                  <a:spcPts val="700"/>
                </a:spcBef>
                <a:spcAft>
                  <a:spcPts val="0"/>
                </a:spcAft>
                <a:buClr>
                  <a:schemeClr val="dk1"/>
                </a:buClr>
                <a:buFont typeface="Calibri"/>
                <a:buNone/>
              </a:pPr>
              <a:endParaRPr sz="1400" b="0" i="0" u="none" strike="noStrike" cap="none" baseline="0" dirty="0">
                <a:solidFill>
                  <a:schemeClr val="dk1"/>
                </a:solidFill>
                <a:latin typeface="Calibri"/>
                <a:ea typeface="Calibri"/>
                <a:cs typeface="Calibri"/>
                <a:sym typeface="Calibri"/>
              </a:endParaRPr>
            </a:p>
            <a:p>
              <a:pPr marL="114300" marR="0" lvl="1" indent="-114300" algn="just" rtl="0">
                <a:lnSpc>
                  <a:spcPct val="90000"/>
                </a:lnSpc>
                <a:spcBef>
                  <a:spcPts val="210"/>
                </a:spcBef>
                <a:spcAft>
                  <a:spcPts val="0"/>
                </a:spcAft>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Expand new coursework </a:t>
              </a:r>
              <a:r>
                <a:rPr lang="en-US" sz="1200" b="0" i="0" u="none" strike="noStrike" cap="none" baseline="0" dirty="0" err="1">
                  <a:solidFill>
                    <a:schemeClr val="dk1"/>
                  </a:solidFill>
                  <a:latin typeface="Calibri"/>
                  <a:ea typeface="Calibri"/>
                  <a:cs typeface="Calibri"/>
                  <a:sym typeface="Calibri"/>
                </a:rPr>
                <a:t>programme</a:t>
              </a:r>
              <a:endParaRPr lang="en-US" sz="1200" b="0" i="0" u="none" strike="noStrike" cap="none" baseline="0" dirty="0">
                <a:solidFill>
                  <a:schemeClr val="dk1"/>
                </a:solidFill>
                <a:latin typeface="Calibri"/>
                <a:ea typeface="Calibri"/>
                <a:cs typeface="Calibri"/>
                <a:sym typeface="Calibri"/>
              </a:endParaRPr>
            </a:p>
            <a:p>
              <a:pPr marL="114300" marR="0" lvl="1" indent="-114300" algn="just" rtl="0">
                <a:lnSpc>
                  <a:spcPct val="90000"/>
                </a:lnSpc>
                <a:spcBef>
                  <a:spcPts val="180"/>
                </a:spcBef>
                <a:spcAft>
                  <a:spcPts val="0"/>
                </a:spcAft>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To provide high quality, comprehensive educational</a:t>
              </a:r>
            </a:p>
            <a:p>
              <a:pPr marL="114300" marR="0" lvl="1" indent="-114300" algn="just" rtl="0">
                <a:lnSpc>
                  <a:spcPct val="90000"/>
                </a:lnSpc>
                <a:spcBef>
                  <a:spcPts val="180"/>
                </a:spcBef>
                <a:spcAft>
                  <a:spcPts val="0"/>
                </a:spcAft>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To prepare students to enter the work force as skilled and efficient.</a:t>
              </a:r>
            </a:p>
            <a:p>
              <a:pPr marL="114300" marR="0" lvl="1" indent="-25400" algn="l" rtl="0">
                <a:lnSpc>
                  <a:spcPct val="90000"/>
                </a:lnSpc>
                <a:spcBef>
                  <a:spcPts val="180"/>
                </a:spcBef>
                <a:spcAft>
                  <a:spcPts val="0"/>
                </a:spcAft>
                <a:buClr>
                  <a:schemeClr val="dk1"/>
                </a:buClr>
                <a:buFont typeface="Calibri"/>
                <a:buNone/>
              </a:pPr>
              <a:endParaRPr sz="1400" b="0" i="0" u="none" strike="noStrike" cap="none" baseline="0" dirty="0">
                <a:solidFill>
                  <a:schemeClr val="dk1"/>
                </a:solidFill>
                <a:latin typeface="Calibri"/>
                <a:ea typeface="Calibri"/>
                <a:cs typeface="Calibri"/>
                <a:sym typeface="Calibri"/>
              </a:endParaRPr>
            </a:p>
            <a:p>
              <a:pPr marL="114300" marR="0" lvl="1" indent="-25400" algn="l" rtl="0">
                <a:lnSpc>
                  <a:spcPct val="90000"/>
                </a:lnSpc>
                <a:spcBef>
                  <a:spcPts val="210"/>
                </a:spcBef>
                <a:spcAft>
                  <a:spcPts val="0"/>
                </a:spcAft>
                <a:buClr>
                  <a:schemeClr val="dk1"/>
                </a:buClr>
                <a:buFont typeface="Calibri"/>
                <a:buNone/>
              </a:pPr>
              <a:endParaRPr sz="1400" b="0" i="0" u="none" strike="noStrike" cap="none" baseline="0" dirty="0">
                <a:solidFill>
                  <a:schemeClr val="dk1"/>
                </a:solidFill>
                <a:latin typeface="Calibri"/>
                <a:ea typeface="Calibri"/>
                <a:cs typeface="Calibri"/>
                <a:sym typeface="Calibri"/>
              </a:endParaRPr>
            </a:p>
            <a:p>
              <a:pPr marL="114300" marR="0" lvl="1" indent="-25400" algn="l" rtl="0">
                <a:lnSpc>
                  <a:spcPct val="90000"/>
                </a:lnSpc>
                <a:spcBef>
                  <a:spcPts val="210"/>
                </a:spcBef>
                <a:spcAft>
                  <a:spcPts val="0"/>
                </a:spcAft>
                <a:buClr>
                  <a:schemeClr val="dk1"/>
                </a:buClr>
                <a:buFont typeface="Calibri"/>
                <a:buNone/>
              </a:pPr>
              <a:endParaRPr sz="1400" b="0" i="0" u="none" strike="noStrike" cap="none" baseline="0" dirty="0">
                <a:solidFill>
                  <a:schemeClr val="dk1"/>
                </a:solidFill>
                <a:latin typeface="Calibri"/>
                <a:ea typeface="Calibri"/>
                <a:cs typeface="Calibri"/>
                <a:sym typeface="Calibri"/>
              </a:endParaRPr>
            </a:p>
            <a:p>
              <a:pPr marL="114300" marR="0" lvl="1" indent="-25400" algn="l" rtl="0">
                <a:lnSpc>
                  <a:spcPct val="90000"/>
                </a:lnSpc>
                <a:spcBef>
                  <a:spcPts val="210"/>
                </a:spcBef>
                <a:spcAft>
                  <a:spcPts val="210"/>
                </a:spcAft>
                <a:buClr>
                  <a:schemeClr val="dk1"/>
                </a:buClr>
                <a:buFont typeface="Calibri"/>
                <a:buNone/>
              </a:pPr>
              <a:endParaRPr sz="1400" b="0" i="0" u="none" strike="noStrike" cap="none" baseline="0" dirty="0">
                <a:solidFill>
                  <a:schemeClr val="dk1"/>
                </a:solidFill>
                <a:latin typeface="Calibri"/>
                <a:ea typeface="Calibri"/>
                <a:cs typeface="Calibri"/>
                <a:sym typeface="Calibri"/>
              </a:endParaRPr>
            </a:p>
          </p:txBody>
        </p:sp>
        <p:sp>
          <p:nvSpPr>
            <p:cNvPr id="393" name="Shape 393"/>
            <p:cNvSpPr/>
            <p:nvPr/>
          </p:nvSpPr>
          <p:spPr>
            <a:xfrm>
              <a:off x="5190271" y="515554"/>
              <a:ext cx="455893" cy="455893"/>
            </a:xfrm>
            <a:prstGeom prst="triangle">
              <a:avLst>
                <a:gd name="adj" fmla="val 100000"/>
              </a:avLst>
            </a:prstGeom>
            <a:gradFill>
              <a:gsLst>
                <a:gs pos="0">
                  <a:srgbClr val="3F5583"/>
                </a:gs>
                <a:gs pos="80000">
                  <a:srgbClr val="5270AD"/>
                </a:gs>
                <a:gs pos="100000">
                  <a:srgbClr val="5070B0"/>
                </a:gs>
              </a:gsLst>
              <a:lin ang="16200000" scaled="0"/>
            </a:gradFill>
            <a:ln w="9525" cap="flat" cmpd="sng">
              <a:solidFill>
                <a:srgbClr val="6078A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94" name="Shape 394"/>
            <p:cNvSpPr/>
            <p:nvPr/>
          </p:nvSpPr>
          <p:spPr>
            <a:xfrm rot="5400000">
              <a:off x="6456363" y="-19355"/>
              <a:ext cx="1608417" cy="2676370"/>
            </a:xfrm>
            <a:prstGeom prst="corner">
              <a:avLst>
                <a:gd name="adj1" fmla="val 16120"/>
                <a:gd name="adj2" fmla="val 16110"/>
              </a:avLst>
            </a:prstGeom>
            <a:gradFill>
              <a:gsLst>
                <a:gs pos="0">
                  <a:srgbClr val="5D427D"/>
                </a:gs>
                <a:gs pos="80000">
                  <a:srgbClr val="7A57A5"/>
                </a:gs>
                <a:gs pos="100000">
                  <a:srgbClr val="7B55A7"/>
                </a:gs>
              </a:gsLst>
              <a:lin ang="16200000" scaled="0"/>
            </a:gradFill>
            <a:ln w="9525" cap="flat" cmpd="sng">
              <a:solidFill>
                <a:srgbClr val="7F63A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95" name="Shape 395"/>
            <p:cNvSpPr/>
            <p:nvPr/>
          </p:nvSpPr>
          <p:spPr>
            <a:xfrm>
              <a:off x="6187878" y="780302"/>
              <a:ext cx="2416242" cy="2117978"/>
            </a:xfrm>
            <a:prstGeom prst="rect">
              <a:avLst/>
            </a:prstGeom>
            <a:noFill/>
            <a:ln>
              <a:noFill/>
            </a:ln>
          </p:spPr>
          <p:txBody>
            <a:bodyPr lIns="91425" tIns="91425" rIns="91425" bIns="91425" anchor="ctr" anchorCtr="0">
              <a:noAutofit/>
            </a:bodyPr>
            <a:lstStyle/>
            <a:p>
              <a:pPr>
                <a:spcBef>
                  <a:spcPts val="0"/>
                </a:spcBef>
                <a:buNone/>
              </a:pPr>
              <a:endParaRPr/>
            </a:p>
          </p:txBody>
        </p:sp>
        <p:sp>
          <p:nvSpPr>
            <p:cNvPr id="396" name="Shape 396"/>
            <p:cNvSpPr txBox="1"/>
            <p:nvPr/>
          </p:nvSpPr>
          <p:spPr>
            <a:xfrm>
              <a:off x="6187878" y="780302"/>
              <a:ext cx="2416242" cy="2117978"/>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SzPct val="25000"/>
                <a:buNone/>
              </a:pPr>
              <a:r>
                <a:rPr lang="en-US" sz="2000" b="0" i="0" u="none" strike="noStrike" cap="none" baseline="0" dirty="0">
                  <a:solidFill>
                    <a:schemeClr val="dk1"/>
                  </a:solidFill>
                  <a:latin typeface="Calibri"/>
                  <a:ea typeface="Calibri"/>
                  <a:cs typeface="Calibri"/>
                  <a:sym typeface="Calibri"/>
                </a:rPr>
                <a:t>LECTURER/STUDENT</a:t>
              </a:r>
            </a:p>
            <a:p>
              <a:pPr marL="114300" marR="0" lvl="1" indent="-114300" algn="just" rtl="0">
                <a:lnSpc>
                  <a:spcPct val="90000"/>
                </a:lnSpc>
                <a:spcBef>
                  <a:spcPts val="700"/>
                </a:spcBef>
                <a:spcAft>
                  <a:spcPts val="0"/>
                </a:spcAft>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Enhancement on the education syllabus </a:t>
              </a:r>
            </a:p>
            <a:p>
              <a:pPr marL="114300" marR="0" lvl="1" indent="-114300" algn="just" rtl="0">
                <a:lnSpc>
                  <a:spcPct val="90000"/>
                </a:lnSpc>
                <a:spcBef>
                  <a:spcPts val="180"/>
                </a:spcBef>
                <a:spcAft>
                  <a:spcPts val="0"/>
                </a:spcAft>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Value added for lecturer and student </a:t>
              </a:r>
            </a:p>
            <a:p>
              <a:pPr marL="114300" marR="0" lvl="1" indent="-114300" algn="just" rtl="0">
                <a:lnSpc>
                  <a:spcPct val="90000"/>
                </a:lnSpc>
                <a:spcBef>
                  <a:spcPts val="180"/>
                </a:spcBef>
                <a:spcAft>
                  <a:spcPts val="180"/>
                </a:spcAft>
                <a:buClr>
                  <a:schemeClr val="dk1"/>
                </a:buClr>
                <a:buSzPct val="100000"/>
                <a:buFont typeface="Calibri"/>
                <a:buChar char="•"/>
              </a:pPr>
              <a:r>
                <a:rPr lang="en-US" sz="1200" b="0" i="0" u="none" strike="noStrike" cap="none" baseline="0" dirty="0">
                  <a:solidFill>
                    <a:schemeClr val="dk1"/>
                  </a:solidFill>
                  <a:latin typeface="Calibri"/>
                  <a:ea typeface="Calibri"/>
                  <a:cs typeface="Calibri"/>
                  <a:sym typeface="Calibri"/>
                </a:rPr>
                <a:t>Create and build the group of expertise in SPS Accounting Software</a:t>
              </a:r>
            </a:p>
          </p:txBody>
        </p:sp>
      </p:grpSp>
      <p:sp>
        <p:nvSpPr>
          <p:cNvPr id="15" name="Shape 341"/>
          <p:cNvSpPr/>
          <p:nvPr/>
        </p:nvSpPr>
        <p:spPr>
          <a:xfrm>
            <a:off x="-247650" y="163196"/>
            <a:ext cx="7016750" cy="675003"/>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COLLABORATION MODEL</a:t>
            </a:r>
            <a:endParaRPr lang="en-US" sz="1800" b="0" i="0" u="none" strike="noStrike" cap="none" baseline="0" dirty="0">
              <a:solidFill>
                <a:schemeClr val="lt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401464" y="304800"/>
            <a:ext cx="7016750" cy="891952"/>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dirty="0" smtClean="0">
                <a:solidFill>
                  <a:schemeClr val="lt1"/>
                </a:solidFill>
                <a:latin typeface="Calibri"/>
                <a:ea typeface="Calibri"/>
                <a:cs typeface="Calibri"/>
                <a:sym typeface="Calibri"/>
              </a:rPr>
              <a:t> </a:t>
            </a:r>
            <a:br>
              <a:rPr lang="en-US" sz="2800" dirty="0" smtClean="0">
                <a:solidFill>
                  <a:schemeClr val="lt1"/>
                </a:solidFill>
                <a:latin typeface="Calibri"/>
                <a:ea typeface="Calibri"/>
                <a:cs typeface="Calibri"/>
                <a:sym typeface="Calibri"/>
              </a:rPr>
            </a:br>
            <a:r>
              <a:rPr lang="en-US" sz="2800" dirty="0" smtClean="0">
                <a:solidFill>
                  <a:schemeClr val="lt1"/>
                </a:solidFill>
                <a:latin typeface="Calibri"/>
                <a:ea typeface="Calibri"/>
                <a:cs typeface="Calibri"/>
                <a:sym typeface="Calibri"/>
              </a:rPr>
              <a:t>          TRAINING &amp; SUPPORT</a:t>
            </a:r>
            <a:br>
              <a:rPr lang="en-US" sz="2800" dirty="0" smtClean="0">
                <a:solidFill>
                  <a:schemeClr val="lt1"/>
                </a:solidFill>
                <a:latin typeface="Calibri"/>
                <a:ea typeface="Calibri"/>
                <a:cs typeface="Calibri"/>
                <a:sym typeface="Calibri"/>
              </a:rPr>
            </a:br>
            <a:r>
              <a:rPr lang="en-US" sz="2800" dirty="0" smtClean="0">
                <a:solidFill>
                  <a:schemeClr val="lt1"/>
                </a:solidFill>
                <a:latin typeface="Calibri"/>
                <a:ea typeface="Calibri"/>
                <a:cs typeface="Calibri"/>
                <a:sym typeface="Calibri"/>
              </a:rPr>
              <a:t>       </a:t>
            </a:r>
            <a:r>
              <a:rPr lang="en-US" sz="2000" dirty="0" smtClean="0">
                <a:solidFill>
                  <a:schemeClr val="lt1"/>
                </a:solidFill>
                <a:latin typeface="Calibri"/>
                <a:ea typeface="Calibri"/>
                <a:cs typeface="Calibri"/>
                <a:sym typeface="Calibri"/>
              </a:rPr>
              <a:t>  </a:t>
            </a:r>
            <a:endParaRPr lang="en-US" sz="2000" b="0" i="0" u="none" strike="noStrike" cap="none" baseline="0" dirty="0">
              <a:solidFill>
                <a:schemeClr val="lt1"/>
              </a:solidFill>
              <a:latin typeface="Calibri"/>
              <a:ea typeface="Calibri"/>
              <a:cs typeface="Calibri"/>
              <a:sym typeface="Calibri"/>
            </a:endParaRPr>
          </a:p>
        </p:txBody>
      </p:sp>
      <p:sp>
        <p:nvSpPr>
          <p:cNvPr id="286" name="Shape 286"/>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37</a:t>
            </a:fld>
            <a:endParaRPr lang="en-US" sz="1200" b="0" i="0" u="none" strike="noStrike" cap="none" baseline="0">
              <a:solidFill>
                <a:srgbClr val="888888"/>
              </a:solidFill>
              <a:latin typeface="Calibri"/>
              <a:ea typeface="Calibri"/>
              <a:cs typeface="Calibri"/>
              <a:sym typeface="Calibri"/>
            </a:endParaRPr>
          </a:p>
        </p:txBody>
      </p:sp>
      <p:sp>
        <p:nvSpPr>
          <p:cNvPr id="287" name="Shape 28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7" name="Line 2"/>
          <p:cNvSpPr>
            <a:spLocks noChangeShapeType="1"/>
          </p:cNvSpPr>
          <p:nvPr/>
        </p:nvSpPr>
        <p:spPr bwMode="auto">
          <a:xfrm>
            <a:off x="2226072" y="2377652"/>
            <a:ext cx="0" cy="3619500"/>
          </a:xfrm>
          <a:prstGeom prst="line">
            <a:avLst/>
          </a:prstGeom>
          <a:noFill/>
          <a:ln w="22225">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MY"/>
          </a:p>
        </p:txBody>
      </p:sp>
      <p:sp>
        <p:nvSpPr>
          <p:cNvPr id="8" name="AutoShape 3"/>
          <p:cNvSpPr>
            <a:spLocks noChangeArrowheads="1"/>
          </p:cNvSpPr>
          <p:nvPr/>
        </p:nvSpPr>
        <p:spPr bwMode="auto">
          <a:xfrm>
            <a:off x="803672" y="1871240"/>
            <a:ext cx="1574800" cy="655637"/>
          </a:xfrm>
          <a:prstGeom prst="cube">
            <a:avLst>
              <a:gd name="adj" fmla="val 25000"/>
            </a:avLst>
          </a:prstGeom>
          <a:solidFill>
            <a:srgbClr val="FFFF00"/>
          </a:solidFill>
          <a:ln w="9525">
            <a:solidFill>
              <a:schemeClr val="tx1"/>
            </a:solidFill>
            <a:miter lim="800000"/>
            <a:headEnd/>
            <a:tailEnd/>
          </a:ln>
        </p:spPr>
        <p:txBody>
          <a:bodyPr wrap="none" lIns="95780" tIns="47889" rIns="95780" bIns="47889" anchor="ctr"/>
          <a:lstStyle>
            <a:lvl1pPr defTabSz="957263" eaLnBrk="0" hangingPunct="0">
              <a:defRPr sz="1400">
                <a:solidFill>
                  <a:schemeClr val="tx1"/>
                </a:solidFill>
                <a:latin typeface="Arial" charset="0"/>
                <a:cs typeface="Arial" charset="0"/>
              </a:defRPr>
            </a:lvl1pPr>
            <a:lvl2pPr marL="742950" indent="-285750" defTabSz="957263" eaLnBrk="0" hangingPunct="0">
              <a:defRPr sz="1400">
                <a:solidFill>
                  <a:schemeClr val="tx1"/>
                </a:solidFill>
                <a:latin typeface="Arial" charset="0"/>
                <a:cs typeface="Arial" charset="0"/>
              </a:defRPr>
            </a:lvl2pPr>
            <a:lvl3pPr marL="1143000" indent="-228600" defTabSz="957263" eaLnBrk="0" hangingPunct="0">
              <a:defRPr sz="1400">
                <a:solidFill>
                  <a:schemeClr val="tx1"/>
                </a:solidFill>
                <a:latin typeface="Arial" charset="0"/>
                <a:cs typeface="Arial" charset="0"/>
              </a:defRPr>
            </a:lvl3pPr>
            <a:lvl4pPr marL="1600200" indent="-228600" defTabSz="957263" eaLnBrk="0" hangingPunct="0">
              <a:defRPr sz="1400">
                <a:solidFill>
                  <a:schemeClr val="tx1"/>
                </a:solidFill>
                <a:latin typeface="Arial" charset="0"/>
                <a:cs typeface="Arial" charset="0"/>
              </a:defRPr>
            </a:lvl4pPr>
            <a:lvl5pPr marL="2057400" indent="-228600" defTabSz="957263" eaLnBrk="0" hangingPunct="0">
              <a:defRPr sz="1400">
                <a:solidFill>
                  <a:schemeClr val="tx1"/>
                </a:solidFill>
                <a:latin typeface="Arial" charset="0"/>
                <a:cs typeface="Arial" charset="0"/>
              </a:defRPr>
            </a:lvl5pPr>
            <a:lvl6pPr marL="2514600" indent="-228600" defTabSz="957263" eaLnBrk="0" fontAlgn="base" hangingPunct="0">
              <a:spcBef>
                <a:spcPct val="0"/>
              </a:spcBef>
              <a:spcAft>
                <a:spcPct val="0"/>
              </a:spcAft>
              <a:defRPr sz="1400">
                <a:solidFill>
                  <a:schemeClr val="tx1"/>
                </a:solidFill>
                <a:latin typeface="Arial" charset="0"/>
                <a:cs typeface="Arial" charset="0"/>
              </a:defRPr>
            </a:lvl6pPr>
            <a:lvl7pPr marL="2971800" indent="-228600" defTabSz="957263" eaLnBrk="0" fontAlgn="base" hangingPunct="0">
              <a:spcBef>
                <a:spcPct val="0"/>
              </a:spcBef>
              <a:spcAft>
                <a:spcPct val="0"/>
              </a:spcAft>
              <a:defRPr sz="1400">
                <a:solidFill>
                  <a:schemeClr val="tx1"/>
                </a:solidFill>
                <a:latin typeface="Arial" charset="0"/>
                <a:cs typeface="Arial" charset="0"/>
              </a:defRPr>
            </a:lvl7pPr>
            <a:lvl8pPr marL="3429000" indent="-228600" defTabSz="957263" eaLnBrk="0" fontAlgn="base" hangingPunct="0">
              <a:spcBef>
                <a:spcPct val="0"/>
              </a:spcBef>
              <a:spcAft>
                <a:spcPct val="0"/>
              </a:spcAft>
              <a:defRPr sz="1400">
                <a:solidFill>
                  <a:schemeClr val="tx1"/>
                </a:solidFill>
                <a:latin typeface="Arial" charset="0"/>
                <a:cs typeface="Arial" charset="0"/>
              </a:defRPr>
            </a:lvl8pPr>
            <a:lvl9pPr marL="3886200" indent="-228600" defTabSz="957263"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sz="1300" b="1" dirty="0" smtClean="0"/>
              <a:t>1 Weeks</a:t>
            </a:r>
            <a:endParaRPr lang="en-US" altLang="en-US" sz="1300" b="1" dirty="0"/>
          </a:p>
        </p:txBody>
      </p:sp>
      <p:sp>
        <p:nvSpPr>
          <p:cNvPr id="9" name="WordArt 5"/>
          <p:cNvSpPr>
            <a:spLocks noChangeArrowheads="1" noChangeShapeType="1" noTextEdit="1"/>
          </p:cNvSpPr>
          <p:nvPr/>
        </p:nvSpPr>
        <p:spPr bwMode="auto">
          <a:xfrm>
            <a:off x="986235" y="1487064"/>
            <a:ext cx="2594148" cy="192087"/>
          </a:xfrm>
          <a:prstGeom prst="rect">
            <a:avLst/>
          </a:prstGeom>
        </p:spPr>
        <p:txBody>
          <a:bodyPr wrap="none" fromWordArt="1">
            <a:prstTxWarp prst="textPlain">
              <a:avLst>
                <a:gd name="adj" fmla="val 50000"/>
              </a:avLst>
            </a:prstTxWarp>
          </a:bodyPr>
          <a:lstStyle/>
          <a:p>
            <a:pPr algn="ctr"/>
            <a:r>
              <a:rPr lang="en-MY" sz="1800" kern="10" dirty="0" smtClean="0">
                <a:ln w="9525">
                  <a:solidFill>
                    <a:schemeClr val="tx1"/>
                  </a:solidFill>
                  <a:round/>
                  <a:headEnd/>
                  <a:tailEnd/>
                </a:ln>
              </a:rPr>
              <a:t>Training </a:t>
            </a:r>
            <a:r>
              <a:rPr lang="en-MY" sz="1800" kern="10" dirty="0" smtClean="0">
                <a:ln w="9525">
                  <a:solidFill>
                    <a:schemeClr val="tx1"/>
                  </a:solidFill>
                  <a:round/>
                  <a:headEnd/>
                  <a:tailEnd/>
                </a:ln>
                <a:latin typeface="Arial"/>
                <a:cs typeface="Arial"/>
              </a:rPr>
              <a:t>Phase</a:t>
            </a:r>
            <a:endParaRPr lang="en-MY" sz="1800" kern="10" dirty="0">
              <a:ln w="9525">
                <a:solidFill>
                  <a:schemeClr val="tx1"/>
                </a:solidFill>
                <a:round/>
                <a:headEnd/>
                <a:tailEnd/>
              </a:ln>
              <a:latin typeface="Arial"/>
              <a:cs typeface="Arial"/>
            </a:endParaRPr>
          </a:p>
        </p:txBody>
      </p:sp>
      <p:sp>
        <p:nvSpPr>
          <p:cNvPr id="10" name="Text Box 6"/>
          <p:cNvSpPr txBox="1">
            <a:spLocks noChangeArrowheads="1"/>
          </p:cNvSpPr>
          <p:nvPr/>
        </p:nvSpPr>
        <p:spPr bwMode="auto">
          <a:xfrm>
            <a:off x="929219" y="2588790"/>
            <a:ext cx="1233359" cy="73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428" tIns="45213" rIns="90428" bIns="45213">
            <a:spAutoFit/>
          </a:bodyPr>
          <a:lstStyle>
            <a:lvl1pPr defTabSz="904875" eaLnBrk="0" hangingPunct="0">
              <a:defRPr sz="1400">
                <a:solidFill>
                  <a:schemeClr val="tx1"/>
                </a:solidFill>
                <a:latin typeface="Arial" charset="0"/>
                <a:cs typeface="Arial" charset="0"/>
              </a:defRPr>
            </a:lvl1pPr>
            <a:lvl2pPr marL="742950" indent="-285750" defTabSz="904875" eaLnBrk="0" hangingPunct="0">
              <a:defRPr sz="1400">
                <a:solidFill>
                  <a:schemeClr val="tx1"/>
                </a:solidFill>
                <a:latin typeface="Arial" charset="0"/>
                <a:cs typeface="Arial" charset="0"/>
              </a:defRPr>
            </a:lvl2pPr>
            <a:lvl3pPr marL="1143000" indent="-228600" defTabSz="904875" eaLnBrk="0" hangingPunct="0">
              <a:defRPr sz="1400">
                <a:solidFill>
                  <a:schemeClr val="tx1"/>
                </a:solidFill>
                <a:latin typeface="Arial" charset="0"/>
                <a:cs typeface="Arial" charset="0"/>
              </a:defRPr>
            </a:lvl3pPr>
            <a:lvl4pPr marL="1600200" indent="-228600" defTabSz="904875" eaLnBrk="0" hangingPunct="0">
              <a:defRPr sz="1400">
                <a:solidFill>
                  <a:schemeClr val="tx1"/>
                </a:solidFill>
                <a:latin typeface="Arial" charset="0"/>
                <a:cs typeface="Arial" charset="0"/>
              </a:defRPr>
            </a:lvl4pPr>
            <a:lvl5pPr marL="2057400" indent="-228600" defTabSz="904875" eaLnBrk="0" hangingPunct="0">
              <a:defRPr sz="1400">
                <a:solidFill>
                  <a:schemeClr val="tx1"/>
                </a:solidFill>
                <a:latin typeface="Arial" charset="0"/>
                <a:cs typeface="Arial" charset="0"/>
              </a:defRPr>
            </a:lvl5pPr>
            <a:lvl6pPr marL="2514600" indent="-228600" defTabSz="904875" eaLnBrk="0" fontAlgn="base" hangingPunct="0">
              <a:spcBef>
                <a:spcPct val="0"/>
              </a:spcBef>
              <a:spcAft>
                <a:spcPct val="0"/>
              </a:spcAft>
              <a:defRPr sz="1400">
                <a:solidFill>
                  <a:schemeClr val="tx1"/>
                </a:solidFill>
                <a:latin typeface="Arial" charset="0"/>
                <a:cs typeface="Arial" charset="0"/>
              </a:defRPr>
            </a:lvl6pPr>
            <a:lvl7pPr marL="2971800" indent="-228600" defTabSz="904875" eaLnBrk="0" fontAlgn="base" hangingPunct="0">
              <a:spcBef>
                <a:spcPct val="0"/>
              </a:spcBef>
              <a:spcAft>
                <a:spcPct val="0"/>
              </a:spcAft>
              <a:defRPr sz="1400">
                <a:solidFill>
                  <a:schemeClr val="tx1"/>
                </a:solidFill>
                <a:latin typeface="Arial" charset="0"/>
                <a:cs typeface="Arial" charset="0"/>
              </a:defRPr>
            </a:lvl7pPr>
            <a:lvl8pPr marL="3429000" indent="-228600" defTabSz="904875" eaLnBrk="0" fontAlgn="base" hangingPunct="0">
              <a:spcBef>
                <a:spcPct val="0"/>
              </a:spcBef>
              <a:spcAft>
                <a:spcPct val="0"/>
              </a:spcAft>
              <a:defRPr sz="1400">
                <a:solidFill>
                  <a:schemeClr val="tx1"/>
                </a:solidFill>
                <a:latin typeface="Arial" charset="0"/>
                <a:cs typeface="Arial" charset="0"/>
              </a:defRPr>
            </a:lvl8pPr>
            <a:lvl9pPr marL="3886200" indent="-228600" defTabSz="904875"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b="1" dirty="0" smtClean="0"/>
              <a:t>Theoretical</a:t>
            </a:r>
          </a:p>
          <a:p>
            <a:pPr eaLnBrk="1" hangingPunct="1"/>
            <a:r>
              <a:rPr lang="en-US" altLang="en-US" b="1" dirty="0" smtClean="0"/>
              <a:t>Practical</a:t>
            </a:r>
          </a:p>
          <a:p>
            <a:pPr eaLnBrk="1" hangingPunct="1"/>
            <a:r>
              <a:rPr lang="en-US" altLang="en-US" b="1" dirty="0" smtClean="0"/>
              <a:t>Case Study</a:t>
            </a:r>
            <a:endParaRPr lang="en-US" altLang="en-US" b="1" dirty="0"/>
          </a:p>
        </p:txBody>
      </p:sp>
      <p:sp>
        <p:nvSpPr>
          <p:cNvPr id="11" name="Text Box 7"/>
          <p:cNvSpPr txBox="1">
            <a:spLocks noChangeArrowheads="1"/>
          </p:cNvSpPr>
          <p:nvPr/>
        </p:nvSpPr>
        <p:spPr bwMode="auto">
          <a:xfrm>
            <a:off x="930672" y="4440014"/>
            <a:ext cx="1295400" cy="73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428" tIns="45213" rIns="90428" bIns="45213">
            <a:spAutoFit/>
          </a:bodyPr>
          <a:lstStyle>
            <a:lvl1pPr defTabSz="904875" eaLnBrk="0" hangingPunct="0">
              <a:defRPr sz="1400">
                <a:solidFill>
                  <a:schemeClr val="tx1"/>
                </a:solidFill>
                <a:latin typeface="Arial" charset="0"/>
                <a:cs typeface="Arial" charset="0"/>
              </a:defRPr>
            </a:lvl1pPr>
            <a:lvl2pPr marL="742950" indent="-285750" defTabSz="904875" eaLnBrk="0" hangingPunct="0">
              <a:defRPr sz="1400">
                <a:solidFill>
                  <a:schemeClr val="tx1"/>
                </a:solidFill>
                <a:latin typeface="Arial" charset="0"/>
                <a:cs typeface="Arial" charset="0"/>
              </a:defRPr>
            </a:lvl2pPr>
            <a:lvl3pPr marL="1143000" indent="-228600" defTabSz="904875" eaLnBrk="0" hangingPunct="0">
              <a:defRPr sz="1400">
                <a:solidFill>
                  <a:schemeClr val="tx1"/>
                </a:solidFill>
                <a:latin typeface="Arial" charset="0"/>
                <a:cs typeface="Arial" charset="0"/>
              </a:defRPr>
            </a:lvl3pPr>
            <a:lvl4pPr marL="1600200" indent="-228600" defTabSz="904875" eaLnBrk="0" hangingPunct="0">
              <a:defRPr sz="1400">
                <a:solidFill>
                  <a:schemeClr val="tx1"/>
                </a:solidFill>
                <a:latin typeface="Arial" charset="0"/>
                <a:cs typeface="Arial" charset="0"/>
              </a:defRPr>
            </a:lvl4pPr>
            <a:lvl5pPr marL="2057400" indent="-228600" defTabSz="904875" eaLnBrk="0" hangingPunct="0">
              <a:defRPr sz="1400">
                <a:solidFill>
                  <a:schemeClr val="tx1"/>
                </a:solidFill>
                <a:latin typeface="Arial" charset="0"/>
                <a:cs typeface="Arial" charset="0"/>
              </a:defRPr>
            </a:lvl5pPr>
            <a:lvl6pPr marL="2514600" indent="-228600" defTabSz="904875" eaLnBrk="0" fontAlgn="base" hangingPunct="0">
              <a:spcBef>
                <a:spcPct val="0"/>
              </a:spcBef>
              <a:spcAft>
                <a:spcPct val="0"/>
              </a:spcAft>
              <a:defRPr sz="1400">
                <a:solidFill>
                  <a:schemeClr val="tx1"/>
                </a:solidFill>
                <a:latin typeface="Arial" charset="0"/>
                <a:cs typeface="Arial" charset="0"/>
              </a:defRPr>
            </a:lvl6pPr>
            <a:lvl7pPr marL="2971800" indent="-228600" defTabSz="904875" eaLnBrk="0" fontAlgn="base" hangingPunct="0">
              <a:spcBef>
                <a:spcPct val="0"/>
              </a:spcBef>
              <a:spcAft>
                <a:spcPct val="0"/>
              </a:spcAft>
              <a:defRPr sz="1400">
                <a:solidFill>
                  <a:schemeClr val="tx1"/>
                </a:solidFill>
                <a:latin typeface="Arial" charset="0"/>
                <a:cs typeface="Arial" charset="0"/>
              </a:defRPr>
            </a:lvl7pPr>
            <a:lvl8pPr marL="3429000" indent="-228600" defTabSz="904875" eaLnBrk="0" fontAlgn="base" hangingPunct="0">
              <a:spcBef>
                <a:spcPct val="0"/>
              </a:spcBef>
              <a:spcAft>
                <a:spcPct val="0"/>
              </a:spcAft>
              <a:defRPr sz="1400">
                <a:solidFill>
                  <a:schemeClr val="tx1"/>
                </a:solidFill>
                <a:latin typeface="Arial" charset="0"/>
                <a:cs typeface="Arial" charset="0"/>
              </a:defRPr>
            </a:lvl8pPr>
            <a:lvl9pPr marL="3886200" indent="-228600" defTabSz="904875" eaLnBrk="0" fontAlgn="base" hangingPunct="0">
              <a:spcBef>
                <a:spcPct val="0"/>
              </a:spcBef>
              <a:spcAft>
                <a:spcPct val="0"/>
              </a:spcAft>
              <a:defRPr sz="1400">
                <a:solidFill>
                  <a:schemeClr val="tx1"/>
                </a:solidFill>
                <a:latin typeface="Arial" charset="0"/>
                <a:cs typeface="Arial" charset="0"/>
              </a:defRPr>
            </a:lvl9pPr>
          </a:lstStyle>
          <a:p>
            <a:pPr eaLnBrk="1" hangingPunct="1"/>
            <a:r>
              <a:rPr lang="en-US" altLang="en-US" b="1" dirty="0" err="1" smtClean="0"/>
              <a:t>UiTM</a:t>
            </a:r>
            <a:r>
              <a:rPr lang="en-US" altLang="en-US" b="1" dirty="0" smtClean="0"/>
              <a:t> Training </a:t>
            </a:r>
            <a:r>
              <a:rPr lang="en-US" altLang="en-US" b="1" dirty="0"/>
              <a:t>C</a:t>
            </a:r>
            <a:r>
              <a:rPr lang="en-US" altLang="en-US" b="1" dirty="0" smtClean="0"/>
              <a:t>entre</a:t>
            </a:r>
            <a:endParaRPr lang="en-US" altLang="en-US" b="1" dirty="0"/>
          </a:p>
        </p:txBody>
      </p:sp>
      <p:sp>
        <p:nvSpPr>
          <p:cNvPr id="12" name="Text Box 8"/>
          <p:cNvSpPr txBox="1">
            <a:spLocks noChangeArrowheads="1"/>
          </p:cNvSpPr>
          <p:nvPr/>
        </p:nvSpPr>
        <p:spPr bwMode="auto">
          <a:xfrm>
            <a:off x="2478820" y="2599902"/>
            <a:ext cx="928019" cy="52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428" tIns="45213" rIns="90428" bIns="45213">
            <a:spAutoFit/>
          </a:bodyPr>
          <a:lstStyle>
            <a:lvl1pPr defTabSz="904875" eaLnBrk="0" hangingPunct="0">
              <a:defRPr sz="1400">
                <a:solidFill>
                  <a:schemeClr val="tx1"/>
                </a:solidFill>
                <a:latin typeface="Arial" charset="0"/>
                <a:cs typeface="Arial" charset="0"/>
              </a:defRPr>
            </a:lvl1pPr>
            <a:lvl2pPr marL="742950" indent="-285750" defTabSz="904875" eaLnBrk="0" hangingPunct="0">
              <a:defRPr sz="1400">
                <a:solidFill>
                  <a:schemeClr val="tx1"/>
                </a:solidFill>
                <a:latin typeface="Arial" charset="0"/>
                <a:cs typeface="Arial" charset="0"/>
              </a:defRPr>
            </a:lvl2pPr>
            <a:lvl3pPr marL="1143000" indent="-228600" defTabSz="904875" eaLnBrk="0" hangingPunct="0">
              <a:defRPr sz="1400">
                <a:solidFill>
                  <a:schemeClr val="tx1"/>
                </a:solidFill>
                <a:latin typeface="Arial" charset="0"/>
                <a:cs typeface="Arial" charset="0"/>
              </a:defRPr>
            </a:lvl3pPr>
            <a:lvl4pPr marL="1600200" indent="-228600" defTabSz="904875" eaLnBrk="0" hangingPunct="0">
              <a:defRPr sz="1400">
                <a:solidFill>
                  <a:schemeClr val="tx1"/>
                </a:solidFill>
                <a:latin typeface="Arial" charset="0"/>
                <a:cs typeface="Arial" charset="0"/>
              </a:defRPr>
            </a:lvl4pPr>
            <a:lvl5pPr marL="2057400" indent="-228600" defTabSz="904875" eaLnBrk="0" hangingPunct="0">
              <a:defRPr sz="1400">
                <a:solidFill>
                  <a:schemeClr val="tx1"/>
                </a:solidFill>
                <a:latin typeface="Arial" charset="0"/>
                <a:cs typeface="Arial" charset="0"/>
              </a:defRPr>
            </a:lvl5pPr>
            <a:lvl6pPr marL="2514600" indent="-228600" defTabSz="904875" eaLnBrk="0" fontAlgn="base" hangingPunct="0">
              <a:spcBef>
                <a:spcPct val="0"/>
              </a:spcBef>
              <a:spcAft>
                <a:spcPct val="0"/>
              </a:spcAft>
              <a:defRPr sz="1400">
                <a:solidFill>
                  <a:schemeClr val="tx1"/>
                </a:solidFill>
                <a:latin typeface="Arial" charset="0"/>
                <a:cs typeface="Arial" charset="0"/>
              </a:defRPr>
            </a:lvl6pPr>
            <a:lvl7pPr marL="2971800" indent="-228600" defTabSz="904875" eaLnBrk="0" fontAlgn="base" hangingPunct="0">
              <a:spcBef>
                <a:spcPct val="0"/>
              </a:spcBef>
              <a:spcAft>
                <a:spcPct val="0"/>
              </a:spcAft>
              <a:defRPr sz="1400">
                <a:solidFill>
                  <a:schemeClr val="tx1"/>
                </a:solidFill>
                <a:latin typeface="Arial" charset="0"/>
                <a:cs typeface="Arial" charset="0"/>
              </a:defRPr>
            </a:lvl7pPr>
            <a:lvl8pPr marL="3429000" indent="-228600" defTabSz="904875" eaLnBrk="0" fontAlgn="base" hangingPunct="0">
              <a:spcBef>
                <a:spcPct val="0"/>
              </a:spcBef>
              <a:spcAft>
                <a:spcPct val="0"/>
              </a:spcAft>
              <a:defRPr sz="1400">
                <a:solidFill>
                  <a:schemeClr val="tx1"/>
                </a:solidFill>
                <a:latin typeface="Arial" charset="0"/>
                <a:cs typeface="Arial" charset="0"/>
              </a:defRPr>
            </a:lvl8pPr>
            <a:lvl9pPr marL="3886200" indent="-228600" defTabSz="904875"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b="1" dirty="0" smtClean="0"/>
              <a:t>Revision</a:t>
            </a:r>
          </a:p>
          <a:p>
            <a:pPr eaLnBrk="1" hangingPunct="1"/>
            <a:r>
              <a:rPr lang="en-US" altLang="en-US" b="1" dirty="0" smtClean="0"/>
              <a:t>Exam</a:t>
            </a:r>
            <a:endParaRPr lang="en-US" altLang="en-US" b="1" dirty="0"/>
          </a:p>
        </p:txBody>
      </p:sp>
      <p:sp>
        <p:nvSpPr>
          <p:cNvPr id="13" name="Line 9"/>
          <p:cNvSpPr>
            <a:spLocks noChangeShapeType="1"/>
          </p:cNvSpPr>
          <p:nvPr/>
        </p:nvSpPr>
        <p:spPr bwMode="auto">
          <a:xfrm>
            <a:off x="806847" y="1412452"/>
            <a:ext cx="0" cy="4749800"/>
          </a:xfrm>
          <a:prstGeom prst="line">
            <a:avLst/>
          </a:prstGeom>
          <a:noFill/>
          <a:ln w="3810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MY"/>
          </a:p>
        </p:txBody>
      </p:sp>
      <p:sp>
        <p:nvSpPr>
          <p:cNvPr id="14" name="Text Box 10"/>
          <p:cNvSpPr txBox="1">
            <a:spLocks noChangeArrowheads="1"/>
          </p:cNvSpPr>
          <p:nvPr/>
        </p:nvSpPr>
        <p:spPr bwMode="auto">
          <a:xfrm>
            <a:off x="2302272" y="4502125"/>
            <a:ext cx="1278111" cy="73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428" tIns="45213" rIns="90428" bIns="45213">
            <a:spAutoFit/>
          </a:bodyPr>
          <a:lstStyle>
            <a:lvl1pPr marL="339725" indent="-339725" defTabSz="904875" eaLnBrk="0" hangingPunct="0">
              <a:defRPr sz="1400">
                <a:solidFill>
                  <a:schemeClr val="tx1"/>
                </a:solidFill>
                <a:latin typeface="Arial" charset="0"/>
                <a:cs typeface="Arial" charset="0"/>
              </a:defRPr>
            </a:lvl1pPr>
            <a:lvl2pPr marL="742950" indent="-285750" defTabSz="904875" eaLnBrk="0" hangingPunct="0">
              <a:defRPr sz="1400">
                <a:solidFill>
                  <a:schemeClr val="tx1"/>
                </a:solidFill>
                <a:latin typeface="Arial" charset="0"/>
                <a:cs typeface="Arial" charset="0"/>
              </a:defRPr>
            </a:lvl2pPr>
            <a:lvl3pPr marL="1143000" indent="-228600" defTabSz="904875" eaLnBrk="0" hangingPunct="0">
              <a:defRPr sz="1400">
                <a:solidFill>
                  <a:schemeClr val="tx1"/>
                </a:solidFill>
                <a:latin typeface="Arial" charset="0"/>
                <a:cs typeface="Arial" charset="0"/>
              </a:defRPr>
            </a:lvl3pPr>
            <a:lvl4pPr marL="1600200" indent="-228600" defTabSz="904875" eaLnBrk="0" hangingPunct="0">
              <a:defRPr sz="1400">
                <a:solidFill>
                  <a:schemeClr val="tx1"/>
                </a:solidFill>
                <a:latin typeface="Arial" charset="0"/>
                <a:cs typeface="Arial" charset="0"/>
              </a:defRPr>
            </a:lvl4pPr>
            <a:lvl5pPr marL="2057400" indent="-228600" defTabSz="904875" eaLnBrk="0" hangingPunct="0">
              <a:defRPr sz="1400">
                <a:solidFill>
                  <a:schemeClr val="tx1"/>
                </a:solidFill>
                <a:latin typeface="Arial" charset="0"/>
                <a:cs typeface="Arial" charset="0"/>
              </a:defRPr>
            </a:lvl5pPr>
            <a:lvl6pPr marL="2514600" indent="-228600" defTabSz="904875" eaLnBrk="0" fontAlgn="base" hangingPunct="0">
              <a:spcBef>
                <a:spcPct val="0"/>
              </a:spcBef>
              <a:spcAft>
                <a:spcPct val="0"/>
              </a:spcAft>
              <a:defRPr sz="1400">
                <a:solidFill>
                  <a:schemeClr val="tx1"/>
                </a:solidFill>
                <a:latin typeface="Arial" charset="0"/>
                <a:cs typeface="Arial" charset="0"/>
              </a:defRPr>
            </a:lvl6pPr>
            <a:lvl7pPr marL="2971800" indent="-228600" defTabSz="904875" eaLnBrk="0" fontAlgn="base" hangingPunct="0">
              <a:spcBef>
                <a:spcPct val="0"/>
              </a:spcBef>
              <a:spcAft>
                <a:spcPct val="0"/>
              </a:spcAft>
              <a:defRPr sz="1400">
                <a:solidFill>
                  <a:schemeClr val="tx1"/>
                </a:solidFill>
                <a:latin typeface="Arial" charset="0"/>
                <a:cs typeface="Arial" charset="0"/>
              </a:defRPr>
            </a:lvl7pPr>
            <a:lvl8pPr marL="3429000" indent="-228600" defTabSz="904875" eaLnBrk="0" fontAlgn="base" hangingPunct="0">
              <a:spcBef>
                <a:spcPct val="0"/>
              </a:spcBef>
              <a:spcAft>
                <a:spcPct val="0"/>
              </a:spcAft>
              <a:defRPr sz="1400">
                <a:solidFill>
                  <a:schemeClr val="tx1"/>
                </a:solidFill>
                <a:latin typeface="Arial" charset="0"/>
                <a:cs typeface="Arial" charset="0"/>
              </a:defRPr>
            </a:lvl8pPr>
            <a:lvl9pPr marL="3886200" indent="-228600" defTabSz="904875" eaLnBrk="0" fontAlgn="base" hangingPunct="0">
              <a:spcBef>
                <a:spcPct val="0"/>
              </a:spcBef>
              <a:spcAft>
                <a:spcPct val="0"/>
              </a:spcAft>
              <a:defRPr sz="1400">
                <a:solidFill>
                  <a:schemeClr val="tx1"/>
                </a:solidFill>
                <a:latin typeface="Arial" charset="0"/>
                <a:cs typeface="Arial" charset="0"/>
              </a:defRPr>
            </a:lvl9pPr>
          </a:lstStyle>
          <a:p>
            <a:pPr eaLnBrk="1" hangingPunct="1"/>
            <a:r>
              <a:rPr lang="en-US" altLang="en-US" b="1" dirty="0" err="1" smtClean="0"/>
              <a:t>UiTM</a:t>
            </a:r>
            <a:endParaRPr lang="en-US" altLang="en-US" b="1" dirty="0" smtClean="0"/>
          </a:p>
          <a:p>
            <a:pPr eaLnBrk="1" hangingPunct="1"/>
            <a:r>
              <a:rPr lang="en-US" altLang="en-US" b="1" dirty="0" smtClean="0"/>
              <a:t>Training</a:t>
            </a:r>
          </a:p>
          <a:p>
            <a:pPr eaLnBrk="1" hangingPunct="1"/>
            <a:r>
              <a:rPr lang="en-US" altLang="en-US" b="1" dirty="0" smtClean="0"/>
              <a:t>Centre</a:t>
            </a:r>
            <a:endParaRPr lang="en-US" altLang="en-US" b="1" dirty="0"/>
          </a:p>
        </p:txBody>
      </p:sp>
      <p:sp>
        <p:nvSpPr>
          <p:cNvPr id="15" name="AutoShape 11"/>
          <p:cNvSpPr>
            <a:spLocks noChangeArrowheads="1"/>
          </p:cNvSpPr>
          <p:nvPr/>
        </p:nvSpPr>
        <p:spPr bwMode="auto">
          <a:xfrm>
            <a:off x="2226072" y="1872827"/>
            <a:ext cx="1574800" cy="654050"/>
          </a:xfrm>
          <a:prstGeom prst="cube">
            <a:avLst>
              <a:gd name="adj" fmla="val 25000"/>
            </a:avLst>
          </a:prstGeom>
          <a:solidFill>
            <a:srgbClr val="CC00CC"/>
          </a:solidFill>
          <a:ln w="9525">
            <a:solidFill>
              <a:schemeClr val="tx1"/>
            </a:solidFill>
            <a:miter lim="800000"/>
            <a:headEnd/>
            <a:tailEnd/>
          </a:ln>
        </p:spPr>
        <p:txBody>
          <a:bodyPr wrap="none" lIns="95780" tIns="47889" rIns="95780" bIns="47889" anchor="ctr"/>
          <a:lstStyle>
            <a:lvl1pPr defTabSz="957263" eaLnBrk="0" hangingPunct="0">
              <a:defRPr sz="1400">
                <a:solidFill>
                  <a:schemeClr val="tx1"/>
                </a:solidFill>
                <a:latin typeface="Arial" charset="0"/>
                <a:cs typeface="Arial" charset="0"/>
              </a:defRPr>
            </a:lvl1pPr>
            <a:lvl2pPr marL="742950" indent="-285750" defTabSz="957263" eaLnBrk="0" hangingPunct="0">
              <a:defRPr sz="1400">
                <a:solidFill>
                  <a:schemeClr val="tx1"/>
                </a:solidFill>
                <a:latin typeface="Arial" charset="0"/>
                <a:cs typeface="Arial" charset="0"/>
              </a:defRPr>
            </a:lvl2pPr>
            <a:lvl3pPr marL="1143000" indent="-228600" defTabSz="957263" eaLnBrk="0" hangingPunct="0">
              <a:defRPr sz="1400">
                <a:solidFill>
                  <a:schemeClr val="tx1"/>
                </a:solidFill>
                <a:latin typeface="Arial" charset="0"/>
                <a:cs typeface="Arial" charset="0"/>
              </a:defRPr>
            </a:lvl3pPr>
            <a:lvl4pPr marL="1600200" indent="-228600" defTabSz="957263" eaLnBrk="0" hangingPunct="0">
              <a:defRPr sz="1400">
                <a:solidFill>
                  <a:schemeClr val="tx1"/>
                </a:solidFill>
                <a:latin typeface="Arial" charset="0"/>
                <a:cs typeface="Arial" charset="0"/>
              </a:defRPr>
            </a:lvl4pPr>
            <a:lvl5pPr marL="2057400" indent="-228600" defTabSz="957263" eaLnBrk="0" hangingPunct="0">
              <a:defRPr sz="1400">
                <a:solidFill>
                  <a:schemeClr val="tx1"/>
                </a:solidFill>
                <a:latin typeface="Arial" charset="0"/>
                <a:cs typeface="Arial" charset="0"/>
              </a:defRPr>
            </a:lvl5pPr>
            <a:lvl6pPr marL="2514600" indent="-228600" defTabSz="957263" eaLnBrk="0" fontAlgn="base" hangingPunct="0">
              <a:spcBef>
                <a:spcPct val="0"/>
              </a:spcBef>
              <a:spcAft>
                <a:spcPct val="0"/>
              </a:spcAft>
              <a:defRPr sz="1400">
                <a:solidFill>
                  <a:schemeClr val="tx1"/>
                </a:solidFill>
                <a:latin typeface="Arial" charset="0"/>
                <a:cs typeface="Arial" charset="0"/>
              </a:defRPr>
            </a:lvl6pPr>
            <a:lvl7pPr marL="2971800" indent="-228600" defTabSz="957263" eaLnBrk="0" fontAlgn="base" hangingPunct="0">
              <a:spcBef>
                <a:spcPct val="0"/>
              </a:spcBef>
              <a:spcAft>
                <a:spcPct val="0"/>
              </a:spcAft>
              <a:defRPr sz="1400">
                <a:solidFill>
                  <a:schemeClr val="tx1"/>
                </a:solidFill>
                <a:latin typeface="Arial" charset="0"/>
                <a:cs typeface="Arial" charset="0"/>
              </a:defRPr>
            </a:lvl7pPr>
            <a:lvl8pPr marL="3429000" indent="-228600" defTabSz="957263" eaLnBrk="0" fontAlgn="base" hangingPunct="0">
              <a:spcBef>
                <a:spcPct val="0"/>
              </a:spcBef>
              <a:spcAft>
                <a:spcPct val="0"/>
              </a:spcAft>
              <a:defRPr sz="1400">
                <a:solidFill>
                  <a:schemeClr val="tx1"/>
                </a:solidFill>
                <a:latin typeface="Arial" charset="0"/>
                <a:cs typeface="Arial" charset="0"/>
              </a:defRPr>
            </a:lvl8pPr>
            <a:lvl9pPr marL="3886200" indent="-228600" defTabSz="957263"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sz="1300" b="1" dirty="0" smtClean="0">
                <a:solidFill>
                  <a:schemeClr val="bg1"/>
                </a:solidFill>
              </a:rPr>
              <a:t>1 Weeks</a:t>
            </a:r>
            <a:endParaRPr lang="en-US" altLang="en-US" sz="1300" b="1" dirty="0">
              <a:solidFill>
                <a:schemeClr val="bg1"/>
              </a:solidFill>
            </a:endParaRPr>
          </a:p>
        </p:txBody>
      </p:sp>
      <p:sp>
        <p:nvSpPr>
          <p:cNvPr id="16" name="Line 12"/>
          <p:cNvSpPr>
            <a:spLocks noChangeShapeType="1"/>
          </p:cNvSpPr>
          <p:nvPr/>
        </p:nvSpPr>
        <p:spPr bwMode="auto">
          <a:xfrm>
            <a:off x="3673872" y="1412452"/>
            <a:ext cx="0" cy="4749800"/>
          </a:xfrm>
          <a:prstGeom prst="line">
            <a:avLst/>
          </a:prstGeom>
          <a:noFill/>
          <a:ln w="3810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MY"/>
          </a:p>
        </p:txBody>
      </p:sp>
      <p:sp>
        <p:nvSpPr>
          <p:cNvPr id="17" name="Rectangle 15"/>
          <p:cNvSpPr>
            <a:spLocks noChangeArrowheads="1"/>
          </p:cNvSpPr>
          <p:nvPr/>
        </p:nvSpPr>
        <p:spPr bwMode="auto">
          <a:xfrm>
            <a:off x="778272" y="3627363"/>
            <a:ext cx="2895600" cy="593725"/>
          </a:xfrm>
          <a:prstGeom prst="rect">
            <a:avLst/>
          </a:prstGeom>
          <a:solidFill>
            <a:srgbClr val="669900"/>
          </a:solidFill>
          <a:ln w="38100" algn="ctr">
            <a:solidFill>
              <a:schemeClr val="tx1"/>
            </a:solidFill>
            <a:miter lim="800000"/>
            <a:headEnd/>
            <a:tailEnd/>
          </a:ln>
        </p:spPr>
        <p:txBody>
          <a:bodyPr wrap="none" lIns="90428" tIns="45213" rIns="90428" bIns="45213" anchor="ctr"/>
          <a:lstStyle>
            <a:lvl1pPr defTabSz="904875" eaLnBrk="0" hangingPunct="0">
              <a:defRPr sz="1400">
                <a:solidFill>
                  <a:schemeClr val="tx1"/>
                </a:solidFill>
                <a:latin typeface="Arial" charset="0"/>
                <a:cs typeface="Arial" charset="0"/>
              </a:defRPr>
            </a:lvl1pPr>
            <a:lvl2pPr marL="742950" indent="-285750" defTabSz="904875" eaLnBrk="0" hangingPunct="0">
              <a:defRPr sz="1400">
                <a:solidFill>
                  <a:schemeClr val="tx1"/>
                </a:solidFill>
                <a:latin typeface="Arial" charset="0"/>
                <a:cs typeface="Arial" charset="0"/>
              </a:defRPr>
            </a:lvl2pPr>
            <a:lvl3pPr marL="1143000" indent="-228600" defTabSz="904875" eaLnBrk="0" hangingPunct="0">
              <a:defRPr sz="1400">
                <a:solidFill>
                  <a:schemeClr val="tx1"/>
                </a:solidFill>
                <a:latin typeface="Arial" charset="0"/>
                <a:cs typeface="Arial" charset="0"/>
              </a:defRPr>
            </a:lvl3pPr>
            <a:lvl4pPr marL="1600200" indent="-228600" defTabSz="904875" eaLnBrk="0" hangingPunct="0">
              <a:defRPr sz="1400">
                <a:solidFill>
                  <a:schemeClr val="tx1"/>
                </a:solidFill>
                <a:latin typeface="Arial" charset="0"/>
                <a:cs typeface="Arial" charset="0"/>
              </a:defRPr>
            </a:lvl4pPr>
            <a:lvl5pPr marL="2057400" indent="-228600" defTabSz="904875" eaLnBrk="0" hangingPunct="0">
              <a:defRPr sz="1400">
                <a:solidFill>
                  <a:schemeClr val="tx1"/>
                </a:solidFill>
                <a:latin typeface="Arial" charset="0"/>
                <a:cs typeface="Arial" charset="0"/>
              </a:defRPr>
            </a:lvl5pPr>
            <a:lvl6pPr marL="2514600" indent="-228600" defTabSz="904875" eaLnBrk="0" fontAlgn="base" hangingPunct="0">
              <a:spcBef>
                <a:spcPct val="0"/>
              </a:spcBef>
              <a:spcAft>
                <a:spcPct val="0"/>
              </a:spcAft>
              <a:defRPr sz="1400">
                <a:solidFill>
                  <a:schemeClr val="tx1"/>
                </a:solidFill>
                <a:latin typeface="Arial" charset="0"/>
                <a:cs typeface="Arial" charset="0"/>
              </a:defRPr>
            </a:lvl6pPr>
            <a:lvl7pPr marL="2971800" indent="-228600" defTabSz="904875" eaLnBrk="0" fontAlgn="base" hangingPunct="0">
              <a:spcBef>
                <a:spcPct val="0"/>
              </a:spcBef>
              <a:spcAft>
                <a:spcPct val="0"/>
              </a:spcAft>
              <a:defRPr sz="1400">
                <a:solidFill>
                  <a:schemeClr val="tx1"/>
                </a:solidFill>
                <a:latin typeface="Arial" charset="0"/>
                <a:cs typeface="Arial" charset="0"/>
              </a:defRPr>
            </a:lvl7pPr>
            <a:lvl8pPr marL="3429000" indent="-228600" defTabSz="904875" eaLnBrk="0" fontAlgn="base" hangingPunct="0">
              <a:spcBef>
                <a:spcPct val="0"/>
              </a:spcBef>
              <a:spcAft>
                <a:spcPct val="0"/>
              </a:spcAft>
              <a:defRPr sz="1400">
                <a:solidFill>
                  <a:schemeClr val="tx1"/>
                </a:solidFill>
                <a:latin typeface="Arial" charset="0"/>
                <a:cs typeface="Arial" charset="0"/>
              </a:defRPr>
            </a:lvl8pPr>
            <a:lvl9pPr marL="3886200" indent="-228600" defTabSz="904875"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b="1" dirty="0" smtClean="0">
                <a:solidFill>
                  <a:schemeClr val="bg1"/>
                </a:solidFill>
              </a:rPr>
              <a:t>Training Centre</a:t>
            </a:r>
            <a:endParaRPr lang="en-US" altLang="en-US" b="1" dirty="0">
              <a:solidFill>
                <a:schemeClr val="bg1"/>
              </a:solidFill>
            </a:endParaRPr>
          </a:p>
        </p:txBody>
      </p:sp>
      <p:sp>
        <p:nvSpPr>
          <p:cNvPr id="18" name="Text Box 20"/>
          <p:cNvSpPr txBox="1">
            <a:spLocks noChangeArrowheads="1"/>
          </p:cNvSpPr>
          <p:nvPr/>
        </p:nvSpPr>
        <p:spPr bwMode="auto">
          <a:xfrm rot="16200000">
            <a:off x="-622509" y="3605729"/>
            <a:ext cx="2837102" cy="306753"/>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428" tIns="45213" rIns="90428" bIns="45213">
            <a:spAutoFit/>
          </a:bodyPr>
          <a:lstStyle>
            <a:lvl1pPr defTabSz="904875" eaLnBrk="0" hangingPunct="0">
              <a:defRPr sz="1400">
                <a:solidFill>
                  <a:schemeClr val="tx1"/>
                </a:solidFill>
                <a:latin typeface="Arial" charset="0"/>
                <a:cs typeface="Arial" charset="0"/>
              </a:defRPr>
            </a:lvl1pPr>
            <a:lvl2pPr marL="742950" indent="-285750" defTabSz="904875" eaLnBrk="0" hangingPunct="0">
              <a:defRPr sz="1400">
                <a:solidFill>
                  <a:schemeClr val="tx1"/>
                </a:solidFill>
                <a:latin typeface="Arial" charset="0"/>
                <a:cs typeface="Arial" charset="0"/>
              </a:defRPr>
            </a:lvl2pPr>
            <a:lvl3pPr marL="1143000" indent="-228600" defTabSz="904875" eaLnBrk="0" hangingPunct="0">
              <a:defRPr sz="1400">
                <a:solidFill>
                  <a:schemeClr val="tx1"/>
                </a:solidFill>
                <a:latin typeface="Arial" charset="0"/>
                <a:cs typeface="Arial" charset="0"/>
              </a:defRPr>
            </a:lvl3pPr>
            <a:lvl4pPr marL="1600200" indent="-228600" defTabSz="904875" eaLnBrk="0" hangingPunct="0">
              <a:defRPr sz="1400">
                <a:solidFill>
                  <a:schemeClr val="tx1"/>
                </a:solidFill>
                <a:latin typeface="Arial" charset="0"/>
                <a:cs typeface="Arial" charset="0"/>
              </a:defRPr>
            </a:lvl4pPr>
            <a:lvl5pPr marL="2057400" indent="-228600" defTabSz="904875" eaLnBrk="0" hangingPunct="0">
              <a:defRPr sz="1400">
                <a:solidFill>
                  <a:schemeClr val="tx1"/>
                </a:solidFill>
                <a:latin typeface="Arial" charset="0"/>
                <a:cs typeface="Arial" charset="0"/>
              </a:defRPr>
            </a:lvl5pPr>
            <a:lvl6pPr marL="2514600" indent="-228600" defTabSz="904875" eaLnBrk="0" fontAlgn="base" hangingPunct="0">
              <a:spcBef>
                <a:spcPct val="0"/>
              </a:spcBef>
              <a:spcAft>
                <a:spcPct val="0"/>
              </a:spcAft>
              <a:defRPr sz="1400">
                <a:solidFill>
                  <a:schemeClr val="tx1"/>
                </a:solidFill>
                <a:latin typeface="Arial" charset="0"/>
                <a:cs typeface="Arial" charset="0"/>
              </a:defRPr>
            </a:lvl6pPr>
            <a:lvl7pPr marL="2971800" indent="-228600" defTabSz="904875" eaLnBrk="0" fontAlgn="base" hangingPunct="0">
              <a:spcBef>
                <a:spcPct val="0"/>
              </a:spcBef>
              <a:spcAft>
                <a:spcPct val="0"/>
              </a:spcAft>
              <a:defRPr sz="1400">
                <a:solidFill>
                  <a:schemeClr val="tx1"/>
                </a:solidFill>
                <a:latin typeface="Arial" charset="0"/>
                <a:cs typeface="Arial" charset="0"/>
              </a:defRPr>
            </a:lvl7pPr>
            <a:lvl8pPr marL="3429000" indent="-228600" defTabSz="904875" eaLnBrk="0" fontAlgn="base" hangingPunct="0">
              <a:spcBef>
                <a:spcPct val="0"/>
              </a:spcBef>
              <a:spcAft>
                <a:spcPct val="0"/>
              </a:spcAft>
              <a:defRPr sz="1400">
                <a:solidFill>
                  <a:schemeClr val="tx1"/>
                </a:solidFill>
                <a:latin typeface="Arial" charset="0"/>
                <a:cs typeface="Arial" charset="0"/>
              </a:defRPr>
            </a:lvl8pPr>
            <a:lvl9pPr marL="3886200" indent="-228600" defTabSz="904875"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en-US" altLang="en-US" b="1" dirty="0" smtClean="0">
                <a:solidFill>
                  <a:schemeClr val="bg1"/>
                </a:solidFill>
              </a:rPr>
              <a:t>LECTURER</a:t>
            </a:r>
            <a:endParaRPr lang="en-US" altLang="en-US" b="1" dirty="0">
              <a:solidFill>
                <a:schemeClr val="bg1"/>
              </a:solidFill>
            </a:endParaRPr>
          </a:p>
        </p:txBody>
      </p:sp>
      <p:sp>
        <p:nvSpPr>
          <p:cNvPr id="33" name="TextBox 32"/>
          <p:cNvSpPr txBox="1"/>
          <p:nvPr/>
        </p:nvSpPr>
        <p:spPr>
          <a:xfrm>
            <a:off x="4304928" y="1487064"/>
            <a:ext cx="5184576" cy="4685898"/>
          </a:xfrm>
          <a:prstGeom prst="rect">
            <a:avLst/>
          </a:prstGeom>
          <a:noFill/>
        </p:spPr>
        <p:txBody>
          <a:bodyPr wrap="square" rtlCol="0">
            <a:spAutoFit/>
          </a:bodyPr>
          <a:lstStyle/>
          <a:p>
            <a:pPr algn="just"/>
            <a:r>
              <a:rPr lang="en-US" sz="1800" dirty="0" smtClean="0">
                <a:latin typeface="Calibri" panose="020F0502020204030204" pitchFamily="34" charset="0"/>
              </a:rPr>
              <a:t>This course is designed to enable learners to have exposure and experience on how to apply SPS Accounting Software in the area of:</a:t>
            </a:r>
          </a:p>
          <a:p>
            <a:pPr marL="285750" indent="-285750" algn="just">
              <a:buFont typeface="Arial" panose="020B0604020202020204" pitchFamily="34" charset="0"/>
              <a:buChar char="•"/>
            </a:pPr>
            <a:r>
              <a:rPr lang="en-US" sz="1800" dirty="0" smtClean="0">
                <a:latin typeface="Calibri" panose="020F0502020204030204" pitchFamily="34" charset="0"/>
              </a:rPr>
              <a:t>Financial accounting</a:t>
            </a:r>
          </a:p>
          <a:p>
            <a:pPr marL="285750" indent="-285750" algn="just">
              <a:buFont typeface="Arial" panose="020B0604020202020204" pitchFamily="34" charset="0"/>
              <a:buChar char="•"/>
            </a:pPr>
            <a:r>
              <a:rPr lang="en-US" sz="1800" dirty="0" smtClean="0">
                <a:latin typeface="Calibri" panose="020F0502020204030204" pitchFamily="34" charset="0"/>
              </a:rPr>
              <a:t>GST</a:t>
            </a:r>
          </a:p>
          <a:p>
            <a:pPr marL="285750" indent="-285750" algn="just">
              <a:buFont typeface="Arial" panose="020B0604020202020204" pitchFamily="34" charset="0"/>
              <a:buChar char="•"/>
            </a:pPr>
            <a:r>
              <a:rPr lang="en-US" sz="1800" dirty="0" smtClean="0">
                <a:latin typeface="Calibri" panose="020F0502020204030204" pitchFamily="34" charset="0"/>
              </a:rPr>
              <a:t>Zakat</a:t>
            </a:r>
          </a:p>
          <a:p>
            <a:pPr marL="285750" indent="-285750" algn="just">
              <a:buFont typeface="Arial" panose="020B0604020202020204" pitchFamily="34" charset="0"/>
              <a:buChar char="•"/>
            </a:pPr>
            <a:r>
              <a:rPr lang="en-US" sz="1800" dirty="0" err="1" smtClean="0">
                <a:latin typeface="Calibri" panose="020F0502020204030204" pitchFamily="34" charset="0"/>
              </a:rPr>
              <a:t>Waqf</a:t>
            </a:r>
            <a:endParaRPr lang="en-US" sz="1800" dirty="0">
              <a:latin typeface="Calibri" panose="020F0502020204030204" pitchFamily="34" charset="0"/>
            </a:endParaRPr>
          </a:p>
          <a:p>
            <a:pPr algn="just"/>
            <a:endParaRPr lang="en-US" sz="1050" dirty="0">
              <a:latin typeface="Calibri" panose="020F0502020204030204" pitchFamily="34" charset="0"/>
            </a:endParaRPr>
          </a:p>
          <a:p>
            <a:pPr algn="just"/>
            <a:r>
              <a:rPr lang="en-US" sz="1800" dirty="0" smtClean="0">
                <a:latin typeface="Calibri" panose="020F0502020204030204" pitchFamily="34" charset="0"/>
              </a:rPr>
              <a:t>We will provide the basic knowledge and to compare between manual and computer-based transaction processing  accounting report. </a:t>
            </a:r>
          </a:p>
          <a:p>
            <a:pPr algn="just"/>
            <a:endParaRPr lang="en-US" sz="1800" dirty="0">
              <a:latin typeface="Calibri" panose="020F0502020204030204" pitchFamily="34" charset="0"/>
            </a:endParaRPr>
          </a:p>
          <a:p>
            <a:pPr algn="just"/>
            <a:r>
              <a:rPr lang="en-US" sz="1800" dirty="0" smtClean="0">
                <a:latin typeface="Calibri" panose="020F0502020204030204" pitchFamily="34" charset="0"/>
              </a:rPr>
              <a:t>Exam will be set up to evaluate and assess the level of understanding of each participant.</a:t>
            </a:r>
          </a:p>
          <a:p>
            <a:pPr algn="just"/>
            <a:endParaRPr lang="en-US" sz="1800" dirty="0">
              <a:latin typeface="Calibri" panose="020F0502020204030204" pitchFamily="34" charset="0"/>
            </a:endParaRPr>
          </a:p>
          <a:p>
            <a:pPr algn="just"/>
            <a:r>
              <a:rPr lang="en-US" sz="1800" dirty="0" smtClean="0">
                <a:latin typeface="Calibri" panose="020F0502020204030204" pitchFamily="34" charset="0"/>
              </a:rPr>
              <a:t>Additional training will be provided in case the output is below the acceptance level</a:t>
            </a:r>
            <a:endParaRPr lang="en-MY" sz="1800" dirty="0">
              <a:latin typeface="Calibri" panose="020F0502020204030204" pitchFamily="34" charset="0"/>
            </a:endParaRPr>
          </a:p>
        </p:txBody>
      </p:sp>
    </p:spTree>
    <p:extLst>
      <p:ext uri="{BB962C8B-B14F-4D97-AF65-F5344CB8AC3E}">
        <p14:creationId xmlns:p14="http://schemas.microsoft.com/office/powerpoint/2010/main" val="3745833442"/>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TRAINING PROPOSAL</a:t>
            </a:r>
            <a:endParaRPr lang="en-US" sz="2800" b="0" i="0" u="none" strike="noStrike" cap="none" baseline="0" dirty="0">
              <a:solidFill>
                <a:schemeClr val="lt1"/>
              </a:solidFill>
              <a:latin typeface="Calibri"/>
              <a:ea typeface="Calibri"/>
              <a:cs typeface="Calibri"/>
              <a:sym typeface="Calibri"/>
            </a:endParaRPr>
          </a:p>
          <a:p>
            <a:pPr marL="0" marR="0" lvl="0" indent="520700" algn="l" rtl="0">
              <a:spcBef>
                <a:spcPts val="0"/>
              </a:spcBef>
              <a:buSzPct val="25000"/>
              <a:buNone/>
            </a:pPr>
            <a:r>
              <a:rPr lang="en-US" sz="1800" b="0" i="0" u="none" strike="noStrike" cap="none" baseline="0" dirty="0" smtClean="0">
                <a:solidFill>
                  <a:schemeClr val="lt1"/>
                </a:solidFill>
                <a:latin typeface="Calibri"/>
                <a:ea typeface="Calibri"/>
                <a:cs typeface="Calibri"/>
                <a:sym typeface="Calibri"/>
              </a:rPr>
              <a:t>OBJECTIVE FOR NEXT 3</a:t>
            </a:r>
            <a:r>
              <a:rPr lang="en-US" sz="1800" b="0" i="0" u="none" strike="noStrike" cap="none" dirty="0" smtClean="0">
                <a:solidFill>
                  <a:schemeClr val="lt1"/>
                </a:solidFill>
                <a:latin typeface="Calibri"/>
                <a:ea typeface="Calibri"/>
                <a:cs typeface="Calibri"/>
                <a:sym typeface="Calibri"/>
              </a:rPr>
              <a:t> YEARS</a:t>
            </a:r>
            <a:endParaRPr lang="en-US" sz="1800" b="0" i="0" u="none" strike="noStrike" cap="none" baseline="0" dirty="0">
              <a:solidFill>
                <a:schemeClr val="lt1"/>
              </a:solidFill>
              <a:latin typeface="Calibri"/>
              <a:ea typeface="Calibri"/>
              <a:cs typeface="Calibri"/>
              <a:sym typeface="Calibri"/>
            </a:endParaRPr>
          </a:p>
        </p:txBody>
      </p:sp>
      <p:sp>
        <p:nvSpPr>
          <p:cNvPr id="286" name="Shape 286"/>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38</a:t>
            </a:fld>
            <a:endParaRPr lang="en-US" sz="1200" b="0" i="0" u="none" strike="noStrike" cap="none" baseline="0">
              <a:solidFill>
                <a:srgbClr val="888888"/>
              </a:solidFill>
              <a:latin typeface="Calibri"/>
              <a:ea typeface="Calibri"/>
              <a:cs typeface="Calibri"/>
              <a:sym typeface="Calibri"/>
            </a:endParaRPr>
          </a:p>
        </p:txBody>
      </p:sp>
      <p:sp>
        <p:nvSpPr>
          <p:cNvPr id="287" name="Shape 28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288" name="Shape 288"/>
          <p:cNvSpPr txBox="1"/>
          <p:nvPr/>
        </p:nvSpPr>
        <p:spPr>
          <a:xfrm>
            <a:off x="381000" y="1629956"/>
            <a:ext cx="8763000" cy="4463340"/>
          </a:xfrm>
          <a:prstGeom prst="rect">
            <a:avLst/>
          </a:prstGeom>
          <a:noFill/>
          <a:ln>
            <a:noFill/>
          </a:ln>
        </p:spPr>
        <p:txBody>
          <a:bodyPr lIns="91425" tIns="45700" rIns="91425" bIns="45700" anchor="t" anchorCtr="0">
            <a:noAutofit/>
          </a:bodyPr>
          <a:lstStyle/>
          <a:p>
            <a:r>
              <a:rPr lang="ms-MY" sz="1800" dirty="0">
                <a:latin typeface="Calibri" panose="020F0502020204030204" pitchFamily="34" charset="0"/>
              </a:rPr>
              <a:t>The objectives of the implementation of </a:t>
            </a:r>
            <a:r>
              <a:rPr lang="ms-MY" sz="1800" dirty="0" smtClean="0">
                <a:solidFill>
                  <a:srgbClr val="FF0000"/>
                </a:solidFill>
                <a:latin typeface="Calibri" panose="020F0502020204030204" pitchFamily="34" charset="0"/>
              </a:rPr>
              <a:t>SPS CP </a:t>
            </a:r>
            <a:r>
              <a:rPr lang="ms-MY" sz="1800" dirty="0">
                <a:solidFill>
                  <a:srgbClr val="FF0000"/>
                </a:solidFill>
                <a:latin typeface="Calibri" panose="020F0502020204030204" pitchFamily="34" charset="0"/>
              </a:rPr>
              <a:t>Program</a:t>
            </a:r>
            <a:r>
              <a:rPr lang="ms-MY" sz="1800" dirty="0">
                <a:latin typeface="Calibri" panose="020F0502020204030204" pitchFamily="34" charset="0"/>
              </a:rPr>
              <a:t> for three years are:</a:t>
            </a:r>
            <a:endParaRPr lang="en-US" sz="1800" dirty="0">
              <a:latin typeface="Calibri" panose="020F0502020204030204" pitchFamily="34" charset="0"/>
            </a:endParaRPr>
          </a:p>
          <a:p>
            <a:r>
              <a:rPr lang="ms-MY" sz="1800" dirty="0">
                <a:latin typeface="Calibri" panose="020F0502020204030204" pitchFamily="34" charset="0"/>
              </a:rPr>
              <a:t> </a:t>
            </a:r>
            <a:endParaRPr lang="en-US" sz="1800" dirty="0">
              <a:latin typeface="Calibri" panose="020F0502020204030204" pitchFamily="34" charset="0"/>
            </a:endParaRPr>
          </a:p>
          <a:p>
            <a:pPr marL="285750" lvl="0" indent="-285750" algn="just">
              <a:buFont typeface="Arial" panose="020B0604020202020204" pitchFamily="34" charset="0"/>
              <a:buChar char="•"/>
            </a:pPr>
            <a:r>
              <a:rPr lang="ms-MY" sz="1800" dirty="0" smtClean="0">
                <a:solidFill>
                  <a:srgbClr val="FF0000"/>
                </a:solidFill>
                <a:latin typeface="Calibri" panose="020F0502020204030204" pitchFamily="34" charset="0"/>
              </a:rPr>
              <a:t>SALIHIN</a:t>
            </a:r>
            <a:r>
              <a:rPr lang="ms-MY" sz="1800" dirty="0" smtClean="0">
                <a:latin typeface="Calibri" panose="020F0502020204030204" pitchFamily="34" charset="0"/>
              </a:rPr>
              <a:t> </a:t>
            </a:r>
            <a:r>
              <a:rPr lang="ms-MY" sz="1800" dirty="0">
                <a:latin typeface="Calibri" panose="020F0502020204030204" pitchFamily="34" charset="0"/>
              </a:rPr>
              <a:t>through its </a:t>
            </a:r>
            <a:r>
              <a:rPr lang="ms-MY" sz="1800" dirty="0" smtClean="0">
                <a:solidFill>
                  <a:srgbClr val="FF0000"/>
                </a:solidFill>
                <a:latin typeface="Calibri" panose="020F0502020204030204" pitchFamily="34" charset="0"/>
              </a:rPr>
              <a:t>SPS CP Program</a:t>
            </a:r>
            <a:r>
              <a:rPr lang="ms-MY" sz="1800" dirty="0">
                <a:latin typeface="Calibri" panose="020F0502020204030204" pitchFamily="34" charset="0"/>
              </a:rPr>
              <a:t>, is targeting to certify about </a:t>
            </a:r>
            <a:r>
              <a:rPr lang="ms-MY" sz="1800" dirty="0" smtClean="0">
                <a:latin typeface="Calibri" panose="020F0502020204030204" pitchFamily="34" charset="0"/>
              </a:rPr>
              <a:t>2,500 </a:t>
            </a:r>
            <a:r>
              <a:rPr lang="ms-MY" sz="1800" dirty="0">
                <a:latin typeface="Calibri" panose="020F0502020204030204" pitchFamily="34" charset="0"/>
              </a:rPr>
              <a:t>of these graduates per year for the next three years.</a:t>
            </a:r>
            <a:endParaRPr lang="en-US" sz="1800" dirty="0">
              <a:latin typeface="Calibri" panose="020F0502020204030204" pitchFamily="34" charset="0"/>
            </a:endParaRPr>
          </a:p>
          <a:p>
            <a:pPr algn="just"/>
            <a:r>
              <a:rPr lang="ms-MY" sz="1800" dirty="0">
                <a:latin typeface="Calibri" panose="020F0502020204030204" pitchFamily="34" charset="0"/>
              </a:rPr>
              <a:t> </a:t>
            </a:r>
            <a:endParaRPr lang="en-US" sz="1800" dirty="0">
              <a:latin typeface="Calibri" panose="020F0502020204030204" pitchFamily="34" charset="0"/>
            </a:endParaRPr>
          </a:p>
          <a:p>
            <a:pPr marL="285750" lvl="0" indent="-285750" algn="just">
              <a:buFont typeface="Arial" panose="020B0604020202020204" pitchFamily="34" charset="0"/>
              <a:buChar char="•"/>
            </a:pPr>
            <a:r>
              <a:rPr lang="ms-MY" sz="1800" dirty="0">
                <a:latin typeface="Calibri" panose="020F0502020204030204" pitchFamily="34" charset="0"/>
              </a:rPr>
              <a:t>To offer all the courses to </a:t>
            </a:r>
            <a:r>
              <a:rPr lang="ms-MY" sz="1800" dirty="0" smtClean="0">
                <a:latin typeface="Calibri" panose="020F0502020204030204" pitchFamily="34" charset="0"/>
              </a:rPr>
              <a:t>all accountancy &amp; finance student so </a:t>
            </a:r>
            <a:r>
              <a:rPr lang="ms-MY" sz="1800" dirty="0">
                <a:latin typeface="Calibri" panose="020F0502020204030204" pitchFamily="34" charset="0"/>
              </a:rPr>
              <a:t>that more graduates are given the opportunity to harness their value as graduates and at the same time to help them in their employment.  The target is to cover the institutions that represent all the regions in </a:t>
            </a:r>
            <a:r>
              <a:rPr lang="ms-MY" sz="1800" dirty="0" smtClean="0">
                <a:latin typeface="Calibri" panose="020F0502020204030204" pitchFamily="34" charset="0"/>
              </a:rPr>
              <a:t>Malaysia.</a:t>
            </a:r>
            <a:endParaRPr lang="en-US" sz="1800" dirty="0">
              <a:latin typeface="Calibri" panose="020F0502020204030204" pitchFamily="34" charset="0"/>
            </a:endParaRPr>
          </a:p>
          <a:p>
            <a:pPr marL="285750" indent="-285750" algn="just">
              <a:buFont typeface="Arial" panose="020B0604020202020204" pitchFamily="34" charset="0"/>
              <a:buChar char="•"/>
            </a:pPr>
            <a:endParaRPr lang="en-US" sz="1800" dirty="0">
              <a:latin typeface="Calibri" panose="020F0502020204030204" pitchFamily="34" charset="0"/>
            </a:endParaRPr>
          </a:p>
          <a:p>
            <a:pPr marL="285750" lvl="0" indent="-285750" algn="just">
              <a:buFont typeface="Arial" panose="020B0604020202020204" pitchFamily="34" charset="0"/>
              <a:buChar char="•"/>
            </a:pPr>
            <a:r>
              <a:rPr lang="ms-MY" sz="1800" dirty="0">
                <a:latin typeface="Calibri" panose="020F0502020204030204" pitchFamily="34" charset="0"/>
              </a:rPr>
              <a:t>To offer new market-driven courses and certificates that will help the graduates to be certified in these highly demanded skills, which will make them more marketable not only locally but also internationally.</a:t>
            </a:r>
            <a:endParaRPr lang="en-US" sz="1800" dirty="0">
              <a:latin typeface="Calibri" panose="020F0502020204030204" pitchFamily="34" charset="0"/>
            </a:endParaRPr>
          </a:p>
          <a:p>
            <a:pPr marL="285750" indent="-285750" algn="just">
              <a:buFont typeface="Arial" panose="020B0604020202020204" pitchFamily="34" charset="0"/>
              <a:buChar char="•"/>
            </a:pPr>
            <a:endParaRPr lang="en-US" sz="1800" dirty="0">
              <a:latin typeface="Calibri" panose="020F0502020204030204" pitchFamily="34" charset="0"/>
            </a:endParaRPr>
          </a:p>
          <a:p>
            <a:pPr marL="285750" indent="-285750" algn="just">
              <a:buFont typeface="Arial" panose="020B0604020202020204" pitchFamily="34" charset="0"/>
              <a:buChar char="•"/>
            </a:pPr>
            <a:r>
              <a:rPr lang="ms-MY" sz="1800" dirty="0">
                <a:latin typeface="Calibri" panose="020F0502020204030204" pitchFamily="34" charset="0"/>
              </a:rPr>
              <a:t>To </a:t>
            </a:r>
            <a:r>
              <a:rPr lang="ms-MY" sz="1800" dirty="0" smtClean="0">
                <a:latin typeface="Calibri" panose="020F0502020204030204" pitchFamily="34" charset="0"/>
              </a:rPr>
              <a:t>assist </a:t>
            </a:r>
            <a:r>
              <a:rPr lang="ms-MY" sz="1800" dirty="0">
                <a:latin typeface="Calibri" panose="020F0502020204030204" pitchFamily="34" charset="0"/>
              </a:rPr>
              <a:t>the </a:t>
            </a:r>
            <a:r>
              <a:rPr lang="ms-MY" sz="1800" dirty="0" smtClean="0">
                <a:latin typeface="Calibri" panose="020F0502020204030204" pitchFamily="34" charset="0"/>
              </a:rPr>
              <a:t>accountacy &amp; finance student in the </a:t>
            </a:r>
            <a:r>
              <a:rPr lang="ms-MY" sz="1800" dirty="0">
                <a:latin typeface="Calibri" panose="020F0502020204030204" pitchFamily="34" charset="0"/>
              </a:rPr>
              <a:t>institutions to become certified </a:t>
            </a:r>
            <a:r>
              <a:rPr lang="ms-MY" sz="1800" dirty="0" smtClean="0">
                <a:latin typeface="Calibri" panose="020F0502020204030204" pitchFamily="34" charset="0"/>
              </a:rPr>
              <a:t>trainer and product consultant.</a:t>
            </a:r>
            <a:endParaRPr lang="en-US" sz="1800" dirty="0">
              <a:latin typeface="Calibri" panose="020F0502020204030204" pitchFamily="34" charset="0"/>
            </a:endParaRPr>
          </a:p>
        </p:txBody>
      </p:sp>
    </p:spTree>
    <p:extLst>
      <p:ext uri="{BB962C8B-B14F-4D97-AF65-F5344CB8AC3E}">
        <p14:creationId xmlns:p14="http://schemas.microsoft.com/office/powerpoint/2010/main" val="1867045473"/>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401464" y="304800"/>
            <a:ext cx="7016750" cy="1179984"/>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dirty="0" smtClean="0">
                <a:solidFill>
                  <a:schemeClr val="lt1"/>
                </a:solidFill>
                <a:latin typeface="Calibri"/>
                <a:ea typeface="Calibri"/>
                <a:cs typeface="Calibri"/>
                <a:sym typeface="Calibri"/>
              </a:rPr>
              <a:t> SUPPORT</a:t>
            </a:r>
            <a:br>
              <a:rPr lang="en-US" sz="2800" dirty="0" smtClean="0">
                <a:solidFill>
                  <a:schemeClr val="lt1"/>
                </a:solidFill>
                <a:latin typeface="Calibri"/>
                <a:ea typeface="Calibri"/>
                <a:cs typeface="Calibri"/>
                <a:sym typeface="Calibri"/>
              </a:rPr>
            </a:br>
            <a:r>
              <a:rPr lang="en-US" sz="2800" dirty="0" smtClean="0">
                <a:solidFill>
                  <a:schemeClr val="lt1"/>
                </a:solidFill>
                <a:latin typeface="Calibri"/>
                <a:ea typeface="Calibri"/>
                <a:cs typeface="Calibri"/>
                <a:sym typeface="Calibri"/>
              </a:rPr>
              <a:t>       </a:t>
            </a:r>
            <a:r>
              <a:rPr lang="en-US" sz="2000" dirty="0" smtClean="0">
                <a:solidFill>
                  <a:schemeClr val="lt1"/>
                </a:solidFill>
                <a:latin typeface="Calibri"/>
                <a:ea typeface="Calibri"/>
                <a:cs typeface="Calibri"/>
                <a:sym typeface="Calibri"/>
              </a:rPr>
              <a:t>SYSTEM HELPDESK</a:t>
            </a:r>
            <a:endParaRPr lang="en-US" sz="2000" b="0" i="0" u="none" strike="noStrike" cap="none" baseline="0" dirty="0">
              <a:solidFill>
                <a:schemeClr val="lt1"/>
              </a:solidFill>
              <a:latin typeface="Calibri"/>
              <a:ea typeface="Calibri"/>
              <a:cs typeface="Calibri"/>
              <a:sym typeface="Calibri"/>
            </a:endParaRPr>
          </a:p>
        </p:txBody>
      </p:sp>
      <p:sp>
        <p:nvSpPr>
          <p:cNvPr id="286" name="Shape 286"/>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39</a:t>
            </a:fld>
            <a:endParaRPr lang="en-US" sz="1200" b="0" i="0" u="none" strike="noStrike" cap="none" baseline="0">
              <a:solidFill>
                <a:srgbClr val="888888"/>
              </a:solidFill>
              <a:latin typeface="Calibri"/>
              <a:ea typeface="Calibri"/>
              <a:cs typeface="Calibri"/>
              <a:sym typeface="Calibri"/>
            </a:endParaRPr>
          </a:p>
        </p:txBody>
      </p:sp>
      <p:sp>
        <p:nvSpPr>
          <p:cNvPr id="287" name="Shape 28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pic>
        <p:nvPicPr>
          <p:cNvPr id="8194" name="Picture 2" descr="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848" y="1988840"/>
            <a:ext cx="6321152" cy="41274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6877" y="3098441"/>
            <a:ext cx="2448272" cy="954107"/>
          </a:xfrm>
          <a:prstGeom prst="rect">
            <a:avLst/>
          </a:prstGeom>
          <a:noFill/>
        </p:spPr>
        <p:txBody>
          <a:bodyPr wrap="square" rtlCol="0">
            <a:spAutoFit/>
          </a:bodyPr>
          <a:lstStyle/>
          <a:p>
            <a:r>
              <a:rPr lang="en-US" dirty="0" smtClean="0"/>
              <a:t>Diagram on the right pane illustrates how our support officer handle helpdesk system. </a:t>
            </a:r>
            <a:endParaRPr lang="en-MY" dirty="0"/>
          </a:p>
        </p:txBody>
      </p:sp>
    </p:spTree>
    <p:extLst>
      <p:ext uri="{BB962C8B-B14F-4D97-AF65-F5344CB8AC3E}">
        <p14:creationId xmlns:p14="http://schemas.microsoft.com/office/powerpoint/2010/main" val="122463140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Shape 137"/>
          <p:cNvSpPr txBox="1">
            <a:spLocks noGrp="1"/>
          </p:cNvSpPr>
          <p:nvPr>
            <p:ph type="title"/>
          </p:nvPr>
        </p:nvSpPr>
        <p:spPr>
          <a:xfrm>
            <a:off x="3140318" y="1628800"/>
            <a:ext cx="3656025" cy="757072"/>
          </a:xfrm>
          <a:prstGeom prst="rect">
            <a:avLst/>
          </a:prstGeom>
          <a:noFill/>
          <a:ln>
            <a:noFill/>
          </a:ln>
        </p:spPr>
        <p:txBody>
          <a:bodyPr lIns="91425" tIns="45700" rIns="91425" bIns="45700" anchor="ctr" anchorCtr="0">
            <a:noAutofit/>
          </a:bodyPr>
          <a:lstStyle/>
          <a:p>
            <a:pPr marL="0" marR="0" lvl="0" indent="0" algn="l" rtl="0">
              <a:spcBef>
                <a:spcPts val="0"/>
              </a:spcBef>
              <a:buClr>
                <a:srgbClr val="9C08AC"/>
              </a:buClr>
              <a:buSzPct val="25000"/>
              <a:buFont typeface="Calibri"/>
              <a:buNone/>
            </a:pPr>
            <a:r>
              <a:rPr lang="en-US" sz="3600" b="1" i="0" u="none" strike="noStrike" cap="none" baseline="0" dirty="0">
                <a:solidFill>
                  <a:srgbClr val="9C08AC"/>
                </a:solidFill>
                <a:latin typeface="Calibri"/>
                <a:ea typeface="Calibri"/>
                <a:cs typeface="Calibri"/>
                <a:sym typeface="Calibri"/>
              </a:rPr>
              <a:t>AT THE GLANCE</a:t>
            </a:r>
          </a:p>
        </p:txBody>
      </p:sp>
      <p:sp>
        <p:nvSpPr>
          <p:cNvPr id="143" name="Shape 143"/>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4</a:t>
            </a:fld>
            <a:endParaRPr lang="en-US" sz="1200" b="0" i="0" u="none" strike="noStrike" cap="none" baseline="0">
              <a:solidFill>
                <a:srgbClr val="888888"/>
              </a:solidFill>
              <a:latin typeface="Calibri"/>
              <a:ea typeface="Calibri"/>
              <a:cs typeface="Calibri"/>
              <a:sym typeface="Calibri"/>
            </a:endParaRPr>
          </a:p>
        </p:txBody>
      </p:sp>
      <p:pic>
        <p:nvPicPr>
          <p:cNvPr id="138" name="Shape 138"/>
          <p:cNvPicPr preferRelativeResize="0"/>
          <p:nvPr/>
        </p:nvPicPr>
        <p:blipFill rotWithShape="1">
          <a:blip r:embed="rId3">
            <a:alphaModFix/>
          </a:blip>
          <a:srcRect/>
          <a:stretch/>
        </p:blipFill>
        <p:spPr>
          <a:xfrm>
            <a:off x="834895" y="1714455"/>
            <a:ext cx="2251247" cy="441161"/>
          </a:xfrm>
          <a:prstGeom prst="rect">
            <a:avLst/>
          </a:prstGeom>
          <a:noFill/>
          <a:ln>
            <a:noFill/>
          </a:ln>
        </p:spPr>
      </p:pic>
      <p:sp>
        <p:nvSpPr>
          <p:cNvPr id="139" name="Shape 139"/>
          <p:cNvSpPr/>
          <p:nvPr/>
        </p:nvSpPr>
        <p:spPr>
          <a:xfrm>
            <a:off x="-407566" y="908720"/>
            <a:ext cx="6584702" cy="757439"/>
          </a:xfrm>
          <a:prstGeom prst="rect">
            <a:avLst/>
          </a:prstGeom>
          <a:ln/>
        </p:spPr>
        <p:style>
          <a:lnRef idx="0">
            <a:schemeClr val="accent3"/>
          </a:lnRef>
          <a:fillRef idx="3">
            <a:schemeClr val="accent3"/>
          </a:fillRef>
          <a:effectRef idx="3">
            <a:schemeClr val="accent3"/>
          </a:effectRef>
          <a:fontRef idx="minor">
            <a:schemeClr val="lt1"/>
          </a:fontRef>
        </p:style>
        <p:txBody>
          <a:bodyPr lIns="91425" tIns="45700" rIns="91425" bIns="45700" anchor="ctr" anchorCtr="0">
            <a:noAutofit/>
          </a:bodyPr>
          <a:lstStyle/>
          <a:p>
            <a:pPr marL="531813" marR="0" lvl="4" indent="-11112" algn="l" rtl="0">
              <a:spcBef>
                <a:spcPts val="0"/>
              </a:spcBef>
              <a:buSzPct val="25000"/>
              <a:buNone/>
            </a:pPr>
            <a:r>
              <a:rPr lang="en-US" sz="2800" b="0" i="0" u="none" strike="noStrike" cap="none" baseline="0" dirty="0">
                <a:solidFill>
                  <a:schemeClr val="lt1"/>
                </a:solidFill>
                <a:latin typeface="Calibri"/>
                <a:ea typeface="Calibri"/>
                <a:cs typeface="Calibri"/>
                <a:sym typeface="Calibri"/>
              </a:rPr>
              <a:t>ABOUT US  </a:t>
            </a:r>
          </a:p>
          <a:p>
            <a:pPr marL="531813" marR="0" lvl="4" indent="-11112" algn="l" rtl="0">
              <a:spcBef>
                <a:spcPts val="0"/>
              </a:spcBef>
              <a:buSzPct val="25000"/>
              <a:buNone/>
            </a:pPr>
            <a:r>
              <a:rPr lang="en-US" sz="2000" b="0" i="0" u="none" strike="noStrike" cap="none" baseline="0" dirty="0">
                <a:solidFill>
                  <a:schemeClr val="lt1"/>
                </a:solidFill>
                <a:latin typeface="Calibri"/>
                <a:ea typeface="Calibri"/>
                <a:cs typeface="Calibri"/>
                <a:sym typeface="Calibri"/>
              </a:rPr>
              <a:t>FIRM’S DESCRIPTION </a:t>
            </a:r>
          </a:p>
        </p:txBody>
      </p:sp>
      <p:pic>
        <p:nvPicPr>
          <p:cNvPr id="140" name="Shape 140"/>
          <p:cNvPicPr preferRelativeResize="0"/>
          <p:nvPr/>
        </p:nvPicPr>
        <p:blipFill rotWithShape="1">
          <a:blip r:embed="rId4">
            <a:alphaModFix/>
          </a:blip>
          <a:srcRect r="75074"/>
          <a:stretch/>
        </p:blipFill>
        <p:spPr>
          <a:xfrm>
            <a:off x="7988667" y="2424452"/>
            <a:ext cx="924773" cy="713037"/>
          </a:xfrm>
          <a:prstGeom prst="rect">
            <a:avLst/>
          </a:prstGeom>
          <a:noFill/>
          <a:ln>
            <a:noFill/>
          </a:ln>
        </p:spPr>
      </p:pic>
      <p:pic>
        <p:nvPicPr>
          <p:cNvPr id="141" name="Shape 141"/>
          <p:cNvPicPr preferRelativeResize="0"/>
          <p:nvPr/>
        </p:nvPicPr>
        <p:blipFill rotWithShape="1">
          <a:blip r:embed="rId4">
            <a:alphaModFix/>
          </a:blip>
          <a:srcRect l="35962" r="32018"/>
          <a:stretch/>
        </p:blipFill>
        <p:spPr>
          <a:xfrm>
            <a:off x="7869528" y="3419944"/>
            <a:ext cx="1187927" cy="713037"/>
          </a:xfrm>
          <a:prstGeom prst="rect">
            <a:avLst/>
          </a:prstGeom>
          <a:noFill/>
          <a:ln>
            <a:noFill/>
          </a:ln>
        </p:spPr>
      </p:pic>
      <p:pic>
        <p:nvPicPr>
          <p:cNvPr id="142" name="Shape 142"/>
          <p:cNvPicPr preferRelativeResize="0"/>
          <p:nvPr/>
        </p:nvPicPr>
        <p:blipFill rotWithShape="1">
          <a:blip r:embed="rId4">
            <a:alphaModFix/>
          </a:blip>
          <a:srcRect l="75322"/>
          <a:stretch/>
        </p:blipFill>
        <p:spPr>
          <a:xfrm>
            <a:off x="7914557" y="4372146"/>
            <a:ext cx="915542" cy="713037"/>
          </a:xfrm>
          <a:prstGeom prst="rect">
            <a:avLst/>
          </a:prstGeom>
          <a:noFill/>
          <a:ln>
            <a:noFill/>
          </a:ln>
        </p:spPr>
      </p:pic>
      <p:sp>
        <p:nvSpPr>
          <p:cNvPr id="144" name="Shape 144"/>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pic>
        <p:nvPicPr>
          <p:cNvPr id="145" name="Shape 145"/>
          <p:cNvPicPr preferRelativeResize="0"/>
          <p:nvPr/>
        </p:nvPicPr>
        <p:blipFill rotWithShape="1">
          <a:blip r:embed="rId5">
            <a:alphaModFix/>
          </a:blip>
          <a:srcRect/>
          <a:stretch/>
        </p:blipFill>
        <p:spPr>
          <a:xfrm>
            <a:off x="7978185" y="1389199"/>
            <a:ext cx="788287" cy="776345"/>
          </a:xfrm>
          <a:prstGeom prst="rect">
            <a:avLst/>
          </a:prstGeom>
          <a:noFill/>
          <a:ln>
            <a:noFill/>
          </a:ln>
        </p:spPr>
      </p:pic>
      <p:pic>
        <p:nvPicPr>
          <p:cNvPr id="146" name="Shape 146"/>
          <p:cNvPicPr preferRelativeResize="0"/>
          <p:nvPr/>
        </p:nvPicPr>
        <p:blipFill rotWithShape="1">
          <a:blip r:embed="rId6">
            <a:alphaModFix/>
          </a:blip>
          <a:srcRect/>
          <a:stretch/>
        </p:blipFill>
        <p:spPr>
          <a:xfrm>
            <a:off x="8053367" y="5197307"/>
            <a:ext cx="820248" cy="811171"/>
          </a:xfrm>
          <a:prstGeom prst="rect">
            <a:avLst/>
          </a:prstGeom>
          <a:noFill/>
          <a:ln>
            <a:noFill/>
          </a:ln>
        </p:spPr>
      </p:pic>
      <p:sp>
        <p:nvSpPr>
          <p:cNvPr id="13" name="Content Placeholder 2"/>
          <p:cNvSpPr txBox="1">
            <a:spLocks/>
          </p:cNvSpPr>
          <p:nvPr/>
        </p:nvSpPr>
        <p:spPr>
          <a:xfrm>
            <a:off x="392543" y="2248727"/>
            <a:ext cx="7522014" cy="1967437"/>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175" algn="just">
              <a:buNone/>
            </a:pPr>
            <a:r>
              <a:rPr lang="en-MY" sz="1400" dirty="0" smtClean="0">
                <a:latin typeface="Century Gothic" pitchFamily="34" charset="0"/>
                <a:cs typeface="Calibri"/>
              </a:rPr>
              <a:t>SALIHIN introduced its name to the world on January, 2002. The genesis of our 12 years’ journey began with an ardent determination to spread our wings and make our presence felt. Since then, each year that passes confirms and demonstrates our commitment to our vision. </a:t>
            </a:r>
          </a:p>
          <a:p>
            <a:pPr marL="0" indent="3175" algn="just">
              <a:buNone/>
            </a:pPr>
            <a:endParaRPr lang="en-MY" sz="600" dirty="0" smtClean="0">
              <a:latin typeface="Century Gothic" pitchFamily="34" charset="0"/>
              <a:cs typeface="Calibri"/>
            </a:endParaRPr>
          </a:p>
          <a:p>
            <a:pPr marL="0" indent="3175" algn="just">
              <a:buNone/>
            </a:pPr>
            <a:r>
              <a:rPr lang="en-MY" sz="1400" dirty="0" smtClean="0">
                <a:latin typeface="Century Gothic" pitchFamily="34" charset="0"/>
                <a:cs typeface="Calibri"/>
              </a:rPr>
              <a:t>The past decade spent witnessed continuing effort to build our brand, which has now become identical to our commitment to integrity and high quality services. SALIHIN is </a:t>
            </a:r>
            <a:r>
              <a:rPr lang="en-MY" sz="1400" u="sng" dirty="0" smtClean="0">
                <a:latin typeface="Century Gothic" pitchFamily="34" charset="0"/>
                <a:cs typeface="Calibri"/>
              </a:rPr>
              <a:t>MSC Status Company </a:t>
            </a:r>
            <a:r>
              <a:rPr lang="en-MY" sz="1400" dirty="0" smtClean="0">
                <a:latin typeface="Century Gothic" pitchFamily="34" charset="0"/>
                <a:cs typeface="Calibri"/>
              </a:rPr>
              <a:t>and a </a:t>
            </a:r>
            <a:r>
              <a:rPr lang="en-MY" sz="1400" u="sng" dirty="0" smtClean="0">
                <a:latin typeface="Century Gothic" pitchFamily="34" charset="0"/>
                <a:cs typeface="Calibri"/>
              </a:rPr>
              <a:t>certified company of 1-innocert</a:t>
            </a:r>
            <a:r>
              <a:rPr lang="en-MY" sz="1400" dirty="0" smtClean="0">
                <a:latin typeface="Century Gothic" pitchFamily="34" charset="0"/>
                <a:cs typeface="Calibri"/>
              </a:rPr>
              <a:t> and </a:t>
            </a:r>
            <a:r>
              <a:rPr lang="en-MY" sz="1400" u="sng" dirty="0" smtClean="0">
                <a:latin typeface="Century Gothic" pitchFamily="34" charset="0"/>
                <a:cs typeface="Calibri"/>
              </a:rPr>
              <a:t>Enterprise 50</a:t>
            </a:r>
            <a:r>
              <a:rPr lang="en-MY" sz="1400" dirty="0" smtClean="0">
                <a:latin typeface="Century Gothic" pitchFamily="34" charset="0"/>
                <a:cs typeface="Calibri"/>
              </a:rPr>
              <a:t>.</a:t>
            </a:r>
          </a:p>
          <a:p>
            <a:pPr marL="0" indent="3175" algn="just">
              <a:buNone/>
            </a:pPr>
            <a:endParaRPr lang="en-MY" sz="1200" dirty="0" smtClean="0">
              <a:solidFill>
                <a:schemeClr val="tx2">
                  <a:lumMod val="50000"/>
                </a:schemeClr>
              </a:solidFill>
              <a:latin typeface="Century Gothic" pitchFamily="34" charset="0"/>
              <a:cs typeface="Calibri"/>
            </a:endParaRPr>
          </a:p>
          <a:p>
            <a:pPr marL="0" indent="3175" algn="just">
              <a:buNone/>
            </a:pPr>
            <a:endParaRPr lang="en-MY" sz="1200" dirty="0" smtClean="0">
              <a:solidFill>
                <a:schemeClr val="tx2">
                  <a:lumMod val="50000"/>
                </a:schemeClr>
              </a:solidFill>
              <a:latin typeface="Century Gothic" pitchFamily="34" charset="0"/>
              <a:cs typeface="Calibri"/>
            </a:endParaRPr>
          </a:p>
          <a:p>
            <a:pPr marL="0" indent="3175" algn="just">
              <a:buNone/>
            </a:pPr>
            <a:endParaRPr lang="en-MY" sz="1200" dirty="0">
              <a:solidFill>
                <a:schemeClr val="tx2">
                  <a:lumMod val="50000"/>
                </a:schemeClr>
              </a:solidFill>
              <a:latin typeface="Century Gothic" pitchFamily="34" charset="0"/>
              <a:cs typeface="Calibri"/>
            </a:endParaRPr>
          </a:p>
        </p:txBody>
      </p:sp>
      <p:sp>
        <p:nvSpPr>
          <p:cNvPr id="14" name="Content Placeholder 2"/>
          <p:cNvSpPr txBox="1">
            <a:spLocks/>
          </p:cNvSpPr>
          <p:nvPr/>
        </p:nvSpPr>
        <p:spPr>
          <a:xfrm>
            <a:off x="392542" y="4232264"/>
            <a:ext cx="7585643" cy="2509104"/>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175" algn="just">
              <a:spcBef>
                <a:spcPts val="0"/>
              </a:spcBef>
              <a:spcAft>
                <a:spcPts val="600"/>
              </a:spcAft>
              <a:buNone/>
            </a:pPr>
            <a:r>
              <a:rPr lang="en-MY" sz="1400" dirty="0" smtClean="0">
                <a:latin typeface="Century Gothic" pitchFamily="34" charset="0"/>
                <a:cs typeface="Calibri"/>
              </a:rPr>
              <a:t>In addition, SALIHIN is an established boutique firm specialising in all aspects of corporate finance advisory and investment management, providing services to the Government, Ministries, Multinational Companies, Public Listed Companies and Government Linked Institutions, Commercial Banks and Private Companies. </a:t>
            </a:r>
            <a:endParaRPr lang="en-MY" sz="1400" dirty="0">
              <a:latin typeface="Century Gothic" pitchFamily="34" charset="0"/>
              <a:cs typeface="Calibri"/>
            </a:endParaRPr>
          </a:p>
          <a:p>
            <a:pPr marL="0" indent="3175" algn="just">
              <a:spcBef>
                <a:spcPts val="0"/>
              </a:spcBef>
              <a:spcAft>
                <a:spcPts val="600"/>
              </a:spcAft>
              <a:buNone/>
            </a:pPr>
            <a:r>
              <a:rPr lang="en-MY" sz="1400" dirty="0" smtClean="0">
                <a:latin typeface="Century Gothic" panose="020B0502020202020204" pitchFamily="34" charset="0"/>
                <a:cs typeface="Calibri"/>
              </a:rPr>
              <a:t>We are </a:t>
            </a:r>
            <a:r>
              <a:rPr lang="en-MY" sz="1400" u="sng" dirty="0" smtClean="0">
                <a:latin typeface="Century Gothic" panose="020B0502020202020204" pitchFamily="34" charset="0"/>
                <a:cs typeface="Calibri"/>
              </a:rPr>
              <a:t>licensed by the Securities Commission Malaysia to advise on Corporate Finance</a:t>
            </a:r>
            <a:r>
              <a:rPr lang="en-MY" sz="1400" dirty="0" smtClean="0">
                <a:latin typeface="Century Gothic" panose="020B0502020202020204" pitchFamily="34" charset="0"/>
                <a:cs typeface="Calibri"/>
              </a:rPr>
              <a:t> under the Capital Market and Services Act 2007. We have performed various engagements from Strategic Transaction Advisory, Fund Raising Exercise for both Debt &amp; Equity Markets, Strategic and Financial Advisory on Public Private Partnership and Corporate Restructuring. </a:t>
            </a:r>
          </a:p>
          <a:p>
            <a:pPr marL="0" indent="3175" algn="just">
              <a:spcBef>
                <a:spcPts val="0"/>
              </a:spcBef>
              <a:spcAft>
                <a:spcPts val="600"/>
              </a:spcAft>
              <a:buNone/>
            </a:pPr>
            <a:r>
              <a:rPr lang="en-MY" sz="1400" dirty="0" smtClean="0">
                <a:latin typeface="Century Gothic" panose="020B0502020202020204" pitchFamily="34" charset="0"/>
                <a:cs typeface="Calibri"/>
              </a:rPr>
              <a:t>For </a:t>
            </a:r>
            <a:r>
              <a:rPr lang="en-MY" sz="1400" dirty="0">
                <a:latin typeface="Century Gothic" pitchFamily="34" charset="0"/>
                <a:cs typeface="Calibri"/>
              </a:rPr>
              <a:t>further info, visit www.</a:t>
            </a:r>
            <a:r>
              <a:rPr lang="en-MY" sz="1400" dirty="0">
                <a:latin typeface="Neuropol" pitchFamily="34" charset="0"/>
                <a:cs typeface="Calibri"/>
              </a:rPr>
              <a:t>SALIHIN</a:t>
            </a:r>
            <a:r>
              <a:rPr lang="en-MY" sz="1600" dirty="0">
                <a:latin typeface="Century Gothic" pitchFamily="34" charset="0"/>
                <a:cs typeface="Calibri"/>
              </a:rPr>
              <a:t>.</a:t>
            </a:r>
            <a:r>
              <a:rPr lang="en-MY" sz="1400" dirty="0">
                <a:latin typeface="Century Gothic" pitchFamily="34" charset="0"/>
                <a:cs typeface="Calibri"/>
              </a:rPr>
              <a:t>com.my</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401464" y="304800"/>
            <a:ext cx="7016750" cy="1179984"/>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dirty="0" smtClean="0">
                <a:solidFill>
                  <a:schemeClr val="lt1"/>
                </a:solidFill>
                <a:latin typeface="Calibri"/>
                <a:ea typeface="Calibri"/>
                <a:cs typeface="Calibri"/>
                <a:sym typeface="Calibri"/>
              </a:rPr>
              <a:t> SUPPORT</a:t>
            </a:r>
            <a:br>
              <a:rPr lang="en-US" sz="2800" dirty="0" smtClean="0">
                <a:solidFill>
                  <a:schemeClr val="lt1"/>
                </a:solidFill>
                <a:latin typeface="Calibri"/>
                <a:ea typeface="Calibri"/>
                <a:cs typeface="Calibri"/>
                <a:sym typeface="Calibri"/>
              </a:rPr>
            </a:br>
            <a:r>
              <a:rPr lang="en-US" sz="2800" dirty="0" smtClean="0">
                <a:solidFill>
                  <a:schemeClr val="lt1"/>
                </a:solidFill>
                <a:latin typeface="Calibri"/>
                <a:ea typeface="Calibri"/>
                <a:cs typeface="Calibri"/>
                <a:sym typeface="Calibri"/>
              </a:rPr>
              <a:t>       </a:t>
            </a:r>
            <a:r>
              <a:rPr lang="en-US" sz="2000" dirty="0" smtClean="0">
                <a:solidFill>
                  <a:schemeClr val="lt1"/>
                </a:solidFill>
                <a:latin typeface="Calibri"/>
                <a:ea typeface="Calibri"/>
                <a:cs typeface="Calibri"/>
                <a:sym typeface="Calibri"/>
              </a:rPr>
              <a:t>ON-SITE VISIT SUPPORT</a:t>
            </a:r>
            <a:endParaRPr lang="en-US" sz="2000" b="0" i="0" u="none" strike="noStrike" cap="none" baseline="0" dirty="0">
              <a:solidFill>
                <a:schemeClr val="lt1"/>
              </a:solidFill>
              <a:latin typeface="Calibri"/>
              <a:ea typeface="Calibri"/>
              <a:cs typeface="Calibri"/>
              <a:sym typeface="Calibri"/>
            </a:endParaRPr>
          </a:p>
        </p:txBody>
      </p:sp>
      <p:sp>
        <p:nvSpPr>
          <p:cNvPr id="286" name="Shape 286"/>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40</a:t>
            </a:fld>
            <a:endParaRPr lang="en-US" sz="1200" b="0" i="0" u="none" strike="noStrike" cap="none" baseline="0">
              <a:solidFill>
                <a:srgbClr val="888888"/>
              </a:solidFill>
              <a:latin typeface="Calibri"/>
              <a:ea typeface="Calibri"/>
              <a:cs typeface="Calibri"/>
              <a:sym typeface="Calibri"/>
            </a:endParaRPr>
          </a:p>
        </p:txBody>
      </p:sp>
      <p:sp>
        <p:nvSpPr>
          <p:cNvPr id="287" name="Shape 28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2" name="TextBox 1"/>
          <p:cNvSpPr txBox="1"/>
          <p:nvPr/>
        </p:nvSpPr>
        <p:spPr>
          <a:xfrm>
            <a:off x="560512" y="1886759"/>
            <a:ext cx="6912768" cy="95410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Ad hoc support (on site) Response time: Next business day (</a:t>
            </a:r>
            <a:r>
              <a:rPr lang="en-US" dirty="0" err="1" smtClean="0"/>
              <a:t>Klang</a:t>
            </a:r>
            <a:r>
              <a:rPr lang="en-US" dirty="0" smtClean="0"/>
              <a:t> Valley), Within 3 days (Peninsular area), Within one week (Sabah Sarawak)</a:t>
            </a:r>
          </a:p>
          <a:p>
            <a:pPr marL="285750" indent="-285750">
              <a:buFont typeface="Arial" panose="020B0604020202020204" pitchFamily="34" charset="0"/>
              <a:buChar char="•"/>
            </a:pPr>
            <a:r>
              <a:rPr lang="en-US" dirty="0" smtClean="0"/>
              <a:t>Diagram below illustrates how the mechanism works:</a:t>
            </a:r>
          </a:p>
          <a:p>
            <a:endParaRPr lang="en-US" dirty="0" smtClean="0"/>
          </a:p>
        </p:txBody>
      </p:sp>
      <p:pic>
        <p:nvPicPr>
          <p:cNvPr id="7170" name="Picture 2" descr="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632" y="2829678"/>
            <a:ext cx="6084676" cy="353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587355"/>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401464" y="304800"/>
            <a:ext cx="7016750" cy="1179984"/>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dirty="0" smtClean="0">
                <a:solidFill>
                  <a:schemeClr val="lt1"/>
                </a:solidFill>
                <a:latin typeface="Calibri"/>
                <a:ea typeface="Calibri"/>
                <a:cs typeface="Calibri"/>
                <a:sym typeface="Calibri"/>
              </a:rPr>
              <a:t> SUPPORT</a:t>
            </a:r>
            <a:br>
              <a:rPr lang="en-US" sz="2800" dirty="0" smtClean="0">
                <a:solidFill>
                  <a:schemeClr val="lt1"/>
                </a:solidFill>
                <a:latin typeface="Calibri"/>
                <a:ea typeface="Calibri"/>
                <a:cs typeface="Calibri"/>
                <a:sym typeface="Calibri"/>
              </a:rPr>
            </a:br>
            <a:r>
              <a:rPr lang="en-US" sz="2800" dirty="0" smtClean="0">
                <a:solidFill>
                  <a:schemeClr val="lt1"/>
                </a:solidFill>
                <a:latin typeface="Calibri"/>
                <a:ea typeface="Calibri"/>
                <a:cs typeface="Calibri"/>
                <a:sym typeface="Calibri"/>
              </a:rPr>
              <a:t>       </a:t>
            </a:r>
            <a:r>
              <a:rPr lang="en-US" sz="2000" dirty="0" smtClean="0">
                <a:solidFill>
                  <a:schemeClr val="lt1"/>
                </a:solidFill>
                <a:latin typeface="Calibri"/>
                <a:ea typeface="Calibri"/>
                <a:cs typeface="Calibri"/>
                <a:sym typeface="Calibri"/>
              </a:rPr>
              <a:t>TEAMVIEWER SUPPORT PROCESS</a:t>
            </a:r>
            <a:endParaRPr lang="en-US" sz="2000" b="0" i="0" u="none" strike="noStrike" cap="none" baseline="0" dirty="0">
              <a:solidFill>
                <a:schemeClr val="lt1"/>
              </a:solidFill>
              <a:latin typeface="Calibri"/>
              <a:ea typeface="Calibri"/>
              <a:cs typeface="Calibri"/>
              <a:sym typeface="Calibri"/>
            </a:endParaRPr>
          </a:p>
        </p:txBody>
      </p:sp>
      <p:sp>
        <p:nvSpPr>
          <p:cNvPr id="286" name="Shape 286"/>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41</a:t>
            </a:fld>
            <a:endParaRPr lang="en-US" sz="1200" b="0" i="0" u="none" strike="noStrike" cap="none" baseline="0">
              <a:solidFill>
                <a:srgbClr val="888888"/>
              </a:solidFill>
              <a:latin typeface="Calibri"/>
              <a:ea typeface="Calibri"/>
              <a:cs typeface="Calibri"/>
              <a:sym typeface="Calibri"/>
            </a:endParaRPr>
          </a:p>
        </p:txBody>
      </p:sp>
      <p:sp>
        <p:nvSpPr>
          <p:cNvPr id="287" name="Shape 287"/>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pic>
        <p:nvPicPr>
          <p:cNvPr id="4100" name="Picture 4" descr="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608" y="2338522"/>
            <a:ext cx="6516724" cy="3955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6496" y="1628800"/>
            <a:ext cx="5904656" cy="307777"/>
          </a:xfrm>
          <a:prstGeom prst="rect">
            <a:avLst/>
          </a:prstGeom>
          <a:noFill/>
        </p:spPr>
        <p:txBody>
          <a:bodyPr wrap="square" rtlCol="0">
            <a:spAutoFit/>
          </a:bodyPr>
          <a:lstStyle/>
          <a:p>
            <a:r>
              <a:rPr lang="en-US" dirty="0" smtClean="0"/>
              <a:t>Diagram below illustrates how </a:t>
            </a:r>
            <a:r>
              <a:rPr lang="en-US" dirty="0" err="1" smtClean="0"/>
              <a:t>teamviewer</a:t>
            </a:r>
            <a:r>
              <a:rPr lang="en-US" dirty="0" smtClean="0"/>
              <a:t> support process:-</a:t>
            </a:r>
            <a:endParaRPr lang="en-MY" dirty="0"/>
          </a:p>
        </p:txBody>
      </p:sp>
    </p:spTree>
    <p:extLst>
      <p:ext uri="{BB962C8B-B14F-4D97-AF65-F5344CB8AC3E}">
        <p14:creationId xmlns:p14="http://schemas.microsoft.com/office/powerpoint/2010/main" val="438126466"/>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15" name="Shape 341"/>
          <p:cNvSpPr/>
          <p:nvPr/>
        </p:nvSpPr>
        <p:spPr>
          <a:xfrm>
            <a:off x="-247650" y="163196"/>
            <a:ext cx="7016750" cy="961548"/>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dirty="0" smtClean="0">
                <a:solidFill>
                  <a:schemeClr val="lt1"/>
                </a:solidFill>
                <a:latin typeface="Calibri"/>
                <a:ea typeface="Calibri"/>
                <a:cs typeface="Calibri"/>
                <a:sym typeface="Calibri"/>
              </a:rPr>
              <a:t/>
            </a:r>
            <a:br>
              <a:rPr lang="en-US" sz="2800" b="0" i="0" u="none" strike="noStrike" cap="none" baseline="0" dirty="0" smtClean="0">
                <a:solidFill>
                  <a:schemeClr val="lt1"/>
                </a:solidFill>
                <a:latin typeface="Calibri"/>
                <a:ea typeface="Calibri"/>
                <a:cs typeface="Calibri"/>
                <a:sym typeface="Calibri"/>
              </a:rPr>
            </a:br>
            <a:r>
              <a:rPr lang="en-US" sz="2800" b="0" i="0" u="none" strike="noStrike" cap="none" baseline="0" dirty="0" smtClean="0">
                <a:solidFill>
                  <a:schemeClr val="lt1"/>
                </a:solidFill>
                <a:latin typeface="Calibri"/>
                <a:ea typeface="Calibri"/>
                <a:cs typeface="Calibri"/>
                <a:sym typeface="Calibri"/>
              </a:rPr>
              <a:t>       CONCLUSION</a:t>
            </a:r>
          </a:p>
          <a:p>
            <a:pPr marL="0" marR="0" lvl="0" indent="520700" algn="l" rtl="0">
              <a:spcBef>
                <a:spcPts val="0"/>
              </a:spcBef>
              <a:buSzPct val="25000"/>
              <a:buNone/>
            </a:pPr>
            <a:endParaRPr lang="en-US" sz="1800" b="0" i="0" u="none" strike="noStrike" cap="none" baseline="0" dirty="0">
              <a:solidFill>
                <a:schemeClr val="lt1"/>
              </a:solidFill>
              <a:latin typeface="Calibri"/>
              <a:ea typeface="Calibri"/>
              <a:cs typeface="Calibri"/>
              <a:sym typeface="Calibri"/>
            </a:endParaRPr>
          </a:p>
        </p:txBody>
      </p:sp>
      <p:sp>
        <p:nvSpPr>
          <p:cNvPr id="4" name="Rectangle 3"/>
          <p:cNvSpPr/>
          <p:nvPr/>
        </p:nvSpPr>
        <p:spPr>
          <a:xfrm>
            <a:off x="488504" y="1443841"/>
            <a:ext cx="8712968" cy="3416320"/>
          </a:xfrm>
          <a:prstGeom prst="rect">
            <a:avLst/>
          </a:prstGeom>
        </p:spPr>
        <p:txBody>
          <a:bodyPr wrap="square">
            <a:spAutoFit/>
          </a:bodyPr>
          <a:lstStyle/>
          <a:p>
            <a:pPr algn="just"/>
            <a:r>
              <a:rPr lang="ms-MY" sz="1800" b="1" dirty="0" smtClean="0">
                <a:solidFill>
                  <a:srgbClr val="FF0000"/>
                </a:solidFill>
                <a:latin typeface="Calibri" panose="020F0502020204030204" pitchFamily="34" charset="0"/>
              </a:rPr>
              <a:t>SALIHIN CONSULTING GROUP</a:t>
            </a:r>
            <a:r>
              <a:rPr lang="ms-MY" sz="1800" dirty="0" smtClean="0">
                <a:latin typeface="Calibri" panose="020F0502020204030204" pitchFamily="34" charset="0"/>
              </a:rPr>
              <a:t> has </a:t>
            </a:r>
            <a:r>
              <a:rPr lang="ms-MY" sz="1800" dirty="0">
                <a:latin typeface="Calibri" panose="020F0502020204030204" pitchFamily="34" charset="0"/>
              </a:rPr>
              <a:t>the track record, experience, capacity and capability to implement a successful </a:t>
            </a:r>
            <a:r>
              <a:rPr lang="ms-MY" sz="1800" dirty="0" smtClean="0">
                <a:solidFill>
                  <a:srgbClr val="FF0000"/>
                </a:solidFill>
                <a:latin typeface="Calibri" panose="020F0502020204030204" pitchFamily="34" charset="0"/>
              </a:rPr>
              <a:t>SPS CP Program</a:t>
            </a:r>
            <a:r>
              <a:rPr lang="ms-MY" sz="1800" dirty="0" smtClean="0">
                <a:latin typeface="Calibri" panose="020F0502020204030204" pitchFamily="34" charset="0"/>
              </a:rPr>
              <a:t> </a:t>
            </a:r>
            <a:r>
              <a:rPr lang="ms-MY" sz="1800" dirty="0">
                <a:latin typeface="Calibri" panose="020F0502020204030204" pitchFamily="34" charset="0"/>
              </a:rPr>
              <a:t>for 3 years.  The goal to be attained are:</a:t>
            </a:r>
            <a:endParaRPr lang="en-US" sz="1800" dirty="0">
              <a:latin typeface="Calibri" panose="020F0502020204030204" pitchFamily="34" charset="0"/>
            </a:endParaRPr>
          </a:p>
          <a:p>
            <a:pPr algn="just"/>
            <a:r>
              <a:rPr lang="ms-MY" sz="1800" dirty="0">
                <a:latin typeface="Calibri" panose="020F0502020204030204" pitchFamily="34" charset="0"/>
              </a:rPr>
              <a:t> </a:t>
            </a:r>
            <a:endParaRPr lang="en-US" sz="1800" dirty="0">
              <a:latin typeface="Calibri" panose="020F0502020204030204" pitchFamily="34" charset="0"/>
            </a:endParaRPr>
          </a:p>
          <a:p>
            <a:pPr marL="285750" lvl="0" indent="-285750" algn="just">
              <a:buFont typeface="Arial" panose="020B0604020202020204" pitchFamily="34" charset="0"/>
              <a:buChar char="•"/>
            </a:pPr>
            <a:r>
              <a:rPr lang="ms-MY" sz="1800" dirty="0">
                <a:latin typeface="Calibri" panose="020F0502020204030204" pitchFamily="34" charset="0"/>
              </a:rPr>
              <a:t>With the skill and certification acquired, our graduates are more marketable.</a:t>
            </a:r>
            <a:endParaRPr lang="en-US" sz="1800" dirty="0">
              <a:latin typeface="Calibri" panose="020F0502020204030204" pitchFamily="34" charset="0"/>
            </a:endParaRPr>
          </a:p>
          <a:p>
            <a:pPr marL="285750" lvl="0" indent="-285750" algn="just">
              <a:buFont typeface="Arial" panose="020B0604020202020204" pitchFamily="34" charset="0"/>
              <a:buChar char="•"/>
            </a:pPr>
            <a:r>
              <a:rPr lang="ms-MY" sz="1800" dirty="0" smtClean="0">
                <a:solidFill>
                  <a:srgbClr val="FF0000"/>
                </a:solidFill>
                <a:latin typeface="Calibri" panose="020F0502020204030204" pitchFamily="34" charset="0"/>
              </a:rPr>
              <a:t>SALIHIN</a:t>
            </a:r>
            <a:r>
              <a:rPr lang="ms-MY" sz="1800" dirty="0" smtClean="0">
                <a:latin typeface="Calibri" panose="020F0502020204030204" pitchFamily="34" charset="0"/>
              </a:rPr>
              <a:t> </a:t>
            </a:r>
            <a:r>
              <a:rPr lang="ms-MY" sz="1800" dirty="0">
                <a:latin typeface="Calibri" panose="020F0502020204030204" pitchFamily="34" charset="0"/>
              </a:rPr>
              <a:t>is confident that the program will produce globally benchmarked graduates that are ready to join the IT organization either locally or internationally.</a:t>
            </a:r>
            <a:endParaRPr lang="en-US" sz="1800" dirty="0">
              <a:latin typeface="Calibri" panose="020F0502020204030204" pitchFamily="34" charset="0"/>
            </a:endParaRPr>
          </a:p>
          <a:p>
            <a:pPr marL="285750" lvl="0" indent="-285750" algn="just">
              <a:buFont typeface="Arial" panose="020B0604020202020204" pitchFamily="34" charset="0"/>
              <a:buChar char="•"/>
            </a:pPr>
            <a:r>
              <a:rPr lang="ms-MY" sz="1800" dirty="0">
                <a:latin typeface="Calibri" panose="020F0502020204030204" pitchFamily="34" charset="0"/>
              </a:rPr>
              <a:t>In moving up the value chain, Professional Certification is becoming more and more important way of promotingg and recoqnizing a highly skilled workforce.</a:t>
            </a:r>
            <a:endParaRPr lang="en-US" sz="1800" dirty="0">
              <a:latin typeface="Calibri" panose="020F0502020204030204" pitchFamily="34" charset="0"/>
            </a:endParaRPr>
          </a:p>
          <a:p>
            <a:pPr marL="285750" indent="-285750" algn="just">
              <a:buFont typeface="Arial" panose="020B0604020202020204" pitchFamily="34" charset="0"/>
              <a:buChar char="•"/>
            </a:pPr>
            <a:r>
              <a:rPr lang="ms-MY" sz="1800" dirty="0" smtClean="0">
                <a:solidFill>
                  <a:srgbClr val="FF0000"/>
                </a:solidFill>
                <a:latin typeface="Calibri" panose="020F0502020204030204" pitchFamily="34" charset="0"/>
              </a:rPr>
              <a:t>SALIHIN</a:t>
            </a:r>
            <a:r>
              <a:rPr lang="ms-MY" sz="1800" dirty="0" smtClean="0">
                <a:latin typeface="Calibri" panose="020F0502020204030204" pitchFamily="34" charset="0"/>
              </a:rPr>
              <a:t> </a:t>
            </a:r>
            <a:r>
              <a:rPr lang="ms-MY" sz="1800" dirty="0">
                <a:latin typeface="Calibri" panose="020F0502020204030204" pitchFamily="34" charset="0"/>
              </a:rPr>
              <a:t>foresees that by the year </a:t>
            </a:r>
            <a:r>
              <a:rPr lang="ms-MY" sz="1800" dirty="0" smtClean="0">
                <a:latin typeface="Calibri" panose="020F0502020204030204" pitchFamily="34" charset="0"/>
              </a:rPr>
              <a:t>2020, </a:t>
            </a:r>
            <a:r>
              <a:rPr lang="ms-MY" sz="1800" dirty="0">
                <a:latin typeface="Calibri" panose="020F0502020204030204" pitchFamily="34" charset="0"/>
              </a:rPr>
              <a:t>after the completion of the program, the IPTAs will take over the running of the program and that the teaching staffs stays abreast with industry needs and supports their effort to integrate industry relevancy into their curriculum.</a:t>
            </a:r>
            <a:endParaRPr lang="en-US" sz="1800" dirty="0">
              <a:latin typeface="Calibri" panose="020F0502020204030204" pitchFamily="34" charset="0"/>
            </a:endParaRPr>
          </a:p>
        </p:txBody>
      </p:sp>
    </p:spTree>
    <p:extLst>
      <p:ext uri="{BB962C8B-B14F-4D97-AF65-F5344CB8AC3E}">
        <p14:creationId xmlns:p14="http://schemas.microsoft.com/office/powerpoint/2010/main" val="1897761463"/>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2917130" y="4653135"/>
            <a:ext cx="6356349"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Calibri"/>
                <a:ea typeface="Calibri"/>
                <a:cs typeface="Calibri"/>
                <a:sym typeface="Calibri"/>
              </a:rPr>
              <a:t>4</a:t>
            </a:r>
            <a:r>
              <a:rPr lang="en-US" sz="3200" b="0" i="0" u="none" strike="noStrike" cap="none" baseline="0" dirty="0" smtClean="0">
                <a:solidFill>
                  <a:schemeClr val="dk1"/>
                </a:solidFill>
                <a:latin typeface="Calibri"/>
                <a:ea typeface="Calibri"/>
                <a:cs typeface="Calibri"/>
                <a:sym typeface="Calibri"/>
              </a:rPr>
              <a:t>.0 </a:t>
            </a:r>
            <a:r>
              <a:rPr lang="en-US" sz="3200" b="0" i="0" u="none" strike="noStrike" cap="none" baseline="0" dirty="0">
                <a:solidFill>
                  <a:schemeClr val="dk1"/>
                </a:solidFill>
                <a:latin typeface="Calibri"/>
                <a:ea typeface="Calibri"/>
                <a:cs typeface="Calibri"/>
                <a:sym typeface="Calibri"/>
              </a:rPr>
              <a:t>OUR CREDENTIALS</a:t>
            </a:r>
          </a:p>
        </p:txBody>
      </p:sp>
      <p:grpSp>
        <p:nvGrpSpPr>
          <p:cNvPr id="402" name="Shape 402"/>
          <p:cNvGrpSpPr/>
          <p:nvPr/>
        </p:nvGrpSpPr>
        <p:grpSpPr>
          <a:xfrm>
            <a:off x="660400" y="3008661"/>
            <a:ext cx="8667750" cy="2455495"/>
            <a:chOff x="609600" y="3008661"/>
            <a:chExt cx="8001000" cy="2455495"/>
          </a:xfrm>
        </p:grpSpPr>
        <p:cxnSp>
          <p:nvCxnSpPr>
            <p:cNvPr id="403" name="Shape 403"/>
            <p:cNvCxnSpPr/>
            <p:nvPr/>
          </p:nvCxnSpPr>
          <p:spPr>
            <a:xfrm>
              <a:off x="609600" y="5464157"/>
              <a:ext cx="8001000" cy="0"/>
            </a:xfrm>
            <a:prstGeom prst="straightConnector1">
              <a:avLst/>
            </a:prstGeom>
            <a:noFill/>
            <a:ln w="9525" cap="flat" cmpd="sng">
              <a:solidFill>
                <a:srgbClr val="4A7DBB"/>
              </a:solidFill>
              <a:prstDash val="solid"/>
              <a:round/>
              <a:headEnd type="none" w="med" len="med"/>
              <a:tailEnd type="none" w="med" len="med"/>
            </a:ln>
          </p:spPr>
        </p:cxnSp>
        <p:grpSp>
          <p:nvGrpSpPr>
            <p:cNvPr id="404" name="Shape 404"/>
            <p:cNvGrpSpPr/>
            <p:nvPr/>
          </p:nvGrpSpPr>
          <p:grpSpPr>
            <a:xfrm>
              <a:off x="609600" y="3008661"/>
              <a:ext cx="1905000" cy="2231303"/>
              <a:chOff x="609600" y="3008661"/>
              <a:chExt cx="1905000" cy="2231303"/>
            </a:xfrm>
          </p:grpSpPr>
          <p:sp>
            <p:nvSpPr>
              <p:cNvPr id="405" name="Shape 405"/>
              <p:cNvSpPr/>
              <p:nvPr/>
            </p:nvSpPr>
            <p:spPr>
              <a:xfrm>
                <a:off x="609600" y="3564692"/>
                <a:ext cx="1676399" cy="1675271"/>
              </a:xfrm>
              <a:prstGeom prst="rect">
                <a:avLst/>
              </a:prstGeom>
              <a:solidFill>
                <a:srgbClr val="FF00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406" name="Shape 406"/>
              <p:cNvPicPr preferRelativeResize="0"/>
              <p:nvPr/>
            </p:nvPicPr>
            <p:blipFill rotWithShape="1">
              <a:blip r:embed="rId3">
                <a:alphaModFix/>
              </a:blip>
              <a:srcRect/>
              <a:stretch/>
            </p:blipFill>
            <p:spPr>
              <a:xfrm>
                <a:off x="957111" y="3008661"/>
                <a:ext cx="1557489" cy="1987976"/>
              </a:xfrm>
              <a:prstGeom prst="rect">
                <a:avLst/>
              </a:prstGeom>
              <a:noFill/>
              <a:ln>
                <a:noFill/>
              </a:ln>
            </p:spPr>
          </p:pic>
        </p:grpSp>
      </p:grpSp>
      <p:sp>
        <p:nvSpPr>
          <p:cNvPr id="407" name="Shape 407"/>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43</a:t>
            </a:fld>
            <a:endParaRPr lang="en-US" sz="1200" b="0" i="0" u="none" strike="noStrike" cap="none" baseline="0">
              <a:solidFill>
                <a:srgbClr val="888888"/>
              </a:solidFill>
              <a:latin typeface="Calibri"/>
              <a:ea typeface="Calibri"/>
              <a:cs typeface="Calibri"/>
              <a:sym typeface="Calibri"/>
            </a:endParaRPr>
          </a:p>
        </p:txBody>
      </p:sp>
      <p:sp>
        <p:nvSpPr>
          <p:cNvPr id="408" name="Shape 408"/>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p:nvPr/>
        </p:nvSpPr>
        <p:spPr>
          <a:xfrm>
            <a:off x="286128" y="1419829"/>
            <a:ext cx="5674983" cy="1569653"/>
          </a:xfrm>
          <a:prstGeom prst="rect">
            <a:avLst/>
          </a:prstGeom>
          <a:noFill/>
          <a:ln>
            <a:noFill/>
          </a:ln>
        </p:spPr>
        <p:txBody>
          <a:bodyPr lIns="91425" tIns="45700" rIns="91425" bIns="45700" anchor="t" anchorCtr="0">
            <a:noAutofit/>
          </a:bodyPr>
          <a:lstStyle/>
          <a:p>
            <a:pPr marL="285728" marR="0" lvl="0" indent="-285728" algn="just" rtl="0">
              <a:spcBef>
                <a:spcPts val="0"/>
              </a:spcBef>
              <a:buClr>
                <a:srgbClr val="191919"/>
              </a:buClr>
              <a:buSzPct val="100000"/>
              <a:buFont typeface="Arial"/>
              <a:buChar char="•"/>
            </a:pPr>
            <a:r>
              <a:rPr lang="en-US" sz="1600" b="0" i="0" u="none" strike="noStrike" cap="none" baseline="0">
                <a:solidFill>
                  <a:srgbClr val="191919"/>
                </a:solidFill>
                <a:latin typeface="Century Gothic"/>
                <a:ea typeface="Century Gothic"/>
                <a:cs typeface="Century Gothic"/>
                <a:sym typeface="Century Gothic"/>
              </a:rPr>
              <a:t>A structured approach with approved HRDF training modules approved by HRDF.</a:t>
            </a:r>
          </a:p>
          <a:p>
            <a:pPr marL="285728" marR="0" lvl="0" indent="-184128" algn="just" rtl="0">
              <a:spcBef>
                <a:spcPts val="0"/>
              </a:spcBef>
              <a:buClr>
                <a:schemeClr val="dk1"/>
              </a:buClr>
              <a:buFont typeface="Arial"/>
              <a:buNone/>
            </a:pPr>
            <a:endParaRPr sz="1600" b="0" i="0" u="none" strike="noStrike" cap="none" baseline="0">
              <a:solidFill>
                <a:srgbClr val="191919"/>
              </a:solidFill>
              <a:latin typeface="Century Gothic"/>
              <a:ea typeface="Century Gothic"/>
              <a:cs typeface="Century Gothic"/>
              <a:sym typeface="Century Gothic"/>
            </a:endParaRPr>
          </a:p>
          <a:p>
            <a:pPr marL="285728" marR="0" lvl="0" indent="-285728" algn="just" rtl="0">
              <a:spcBef>
                <a:spcPts val="0"/>
              </a:spcBef>
              <a:buClr>
                <a:srgbClr val="191919"/>
              </a:buClr>
              <a:buSzPct val="100000"/>
              <a:buFont typeface="Arial"/>
              <a:buChar char="•"/>
            </a:pPr>
            <a:r>
              <a:rPr lang="en-US" sz="1600" b="0" i="0" u="none" strike="noStrike" cap="none" baseline="0">
                <a:solidFill>
                  <a:srgbClr val="191919"/>
                </a:solidFill>
                <a:latin typeface="Century Gothic"/>
                <a:ea typeface="Century Gothic"/>
                <a:cs typeface="Century Gothic"/>
                <a:sym typeface="Century Gothic"/>
              </a:rPr>
              <a:t>Approved </a:t>
            </a:r>
            <a:r>
              <a:rPr lang="en-US" sz="1600" b="1" i="0" u="none" strike="noStrike" cap="none" baseline="0">
                <a:solidFill>
                  <a:srgbClr val="191919"/>
                </a:solidFill>
                <a:latin typeface="Century Gothic"/>
                <a:ea typeface="Century Gothic"/>
                <a:cs typeface="Century Gothic"/>
                <a:sym typeface="Century Gothic"/>
              </a:rPr>
              <a:t>GST Agents </a:t>
            </a:r>
            <a:r>
              <a:rPr lang="en-US" sz="1600" b="0" i="0" u="none" strike="noStrike" cap="none" baseline="0">
                <a:solidFill>
                  <a:srgbClr val="191919"/>
                </a:solidFill>
                <a:latin typeface="Century Gothic"/>
                <a:ea typeface="Century Gothic"/>
                <a:cs typeface="Century Gothic"/>
                <a:sym typeface="Century Gothic"/>
              </a:rPr>
              <a:t>and </a:t>
            </a:r>
            <a:r>
              <a:rPr lang="en-US" sz="1600" b="1" i="0" u="none" strike="noStrike" cap="none" baseline="0">
                <a:solidFill>
                  <a:srgbClr val="191919"/>
                </a:solidFill>
                <a:latin typeface="Century Gothic"/>
                <a:ea typeface="Century Gothic"/>
                <a:cs typeface="Century Gothic"/>
                <a:sym typeface="Century Gothic"/>
              </a:rPr>
              <a:t>Qualified GST Trainers </a:t>
            </a:r>
            <a:r>
              <a:rPr lang="en-US" sz="1600" b="0" i="0" u="none" strike="noStrike" cap="none" baseline="0">
                <a:solidFill>
                  <a:srgbClr val="191919"/>
                </a:solidFill>
                <a:latin typeface="Century Gothic"/>
                <a:ea typeface="Century Gothic"/>
                <a:cs typeface="Century Gothic"/>
                <a:sym typeface="Century Gothic"/>
              </a:rPr>
              <a:t>that have vast GST knowledge and experience of various industries.</a:t>
            </a:r>
          </a:p>
        </p:txBody>
      </p:sp>
      <p:sp>
        <p:nvSpPr>
          <p:cNvPr id="414" name="Shape 414"/>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33400" algn="l" rtl="0">
              <a:spcBef>
                <a:spcPts val="0"/>
              </a:spcBef>
              <a:buSzPct val="25000"/>
              <a:buNone/>
            </a:pPr>
            <a:r>
              <a:rPr lang="en-US" sz="2800" b="0" i="0" u="none" strike="noStrike" cap="none" baseline="0">
                <a:solidFill>
                  <a:schemeClr val="lt1"/>
                </a:solidFill>
                <a:latin typeface="Calibri"/>
                <a:ea typeface="Calibri"/>
                <a:cs typeface="Calibri"/>
                <a:sym typeface="Calibri"/>
              </a:rPr>
              <a:t>OUR CREDENTIALS</a:t>
            </a:r>
          </a:p>
        </p:txBody>
      </p:sp>
      <p:sp>
        <p:nvSpPr>
          <p:cNvPr id="415" name="Shape 415"/>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44</a:t>
            </a:fld>
            <a:endParaRPr lang="en-US" sz="1200" b="0" i="0" u="none" strike="noStrike" cap="none" baseline="0">
              <a:solidFill>
                <a:srgbClr val="888888"/>
              </a:solidFill>
              <a:latin typeface="Calibri"/>
              <a:ea typeface="Calibri"/>
              <a:cs typeface="Calibri"/>
              <a:sym typeface="Calibri"/>
            </a:endParaRPr>
          </a:p>
        </p:txBody>
      </p:sp>
      <p:sp>
        <p:nvSpPr>
          <p:cNvPr id="416" name="Shape 416"/>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pic>
        <p:nvPicPr>
          <p:cNvPr id="417" name="Shape 417"/>
          <p:cNvPicPr preferRelativeResize="0"/>
          <p:nvPr/>
        </p:nvPicPr>
        <p:blipFill rotWithShape="1">
          <a:blip r:embed="rId3">
            <a:alphaModFix/>
          </a:blip>
          <a:srcRect/>
          <a:stretch/>
        </p:blipFill>
        <p:spPr>
          <a:xfrm>
            <a:off x="6361719" y="1340767"/>
            <a:ext cx="2246218" cy="3028642"/>
          </a:xfrm>
          <a:prstGeom prst="rect">
            <a:avLst/>
          </a:prstGeom>
          <a:noFill/>
          <a:ln w="190500" cap="sq" cmpd="sng">
            <a:solidFill>
              <a:srgbClr val="C8C6BD"/>
            </a:solidFill>
            <a:prstDash val="solid"/>
            <a:miter/>
            <a:headEnd type="none" w="med" len="med"/>
            <a:tailEnd type="none" w="med" len="med"/>
          </a:ln>
        </p:spPr>
      </p:pic>
      <p:sp>
        <p:nvSpPr>
          <p:cNvPr id="418" name="Shape 418"/>
          <p:cNvSpPr/>
          <p:nvPr/>
        </p:nvSpPr>
        <p:spPr>
          <a:xfrm>
            <a:off x="281773" y="3265307"/>
            <a:ext cx="3874783" cy="1077217"/>
          </a:xfrm>
          <a:prstGeom prst="rect">
            <a:avLst/>
          </a:prstGeom>
          <a:noFill/>
          <a:ln>
            <a:noFill/>
          </a:ln>
        </p:spPr>
        <p:txBody>
          <a:bodyPr lIns="91425" tIns="45700" rIns="91425" bIns="45700" anchor="t" anchorCtr="0">
            <a:noAutofit/>
          </a:bodyPr>
          <a:lstStyle/>
          <a:p>
            <a:pPr marL="285728" marR="0" lvl="0" indent="-285728" algn="just" rtl="0">
              <a:spcBef>
                <a:spcPts val="0"/>
              </a:spcBef>
              <a:buClr>
                <a:srgbClr val="191919"/>
              </a:buClr>
              <a:buSzPct val="100000"/>
              <a:buFont typeface="Arial"/>
              <a:buChar char="•"/>
            </a:pPr>
            <a:r>
              <a:rPr lang="en-US" sz="1600" b="0" i="0" u="none" strike="noStrike" cap="none" baseline="0">
                <a:solidFill>
                  <a:srgbClr val="191919"/>
                </a:solidFill>
                <a:latin typeface="Century Gothic"/>
                <a:ea typeface="Century Gothic"/>
                <a:cs typeface="Century Gothic"/>
                <a:sym typeface="Century Gothic"/>
              </a:rPr>
              <a:t>Experienced IT consultants that can review and provide technical assistance for GST system compliance; accounting for GST.</a:t>
            </a:r>
          </a:p>
        </p:txBody>
      </p:sp>
      <p:pic>
        <p:nvPicPr>
          <p:cNvPr id="419" name="Shape 419"/>
          <p:cNvPicPr preferRelativeResize="0"/>
          <p:nvPr/>
        </p:nvPicPr>
        <p:blipFill rotWithShape="1">
          <a:blip r:embed="rId4">
            <a:alphaModFix/>
          </a:blip>
          <a:srcRect/>
          <a:stretch/>
        </p:blipFill>
        <p:spPr>
          <a:xfrm>
            <a:off x="4489871" y="3117136"/>
            <a:ext cx="2119312" cy="2999093"/>
          </a:xfrm>
          <a:prstGeom prst="rect">
            <a:avLst/>
          </a:prstGeom>
          <a:noFill/>
          <a:ln w="228600" cap="sq" cmpd="sng">
            <a:solidFill>
              <a:srgbClr val="7030A0"/>
            </a:solidFill>
            <a:prstDash val="solid"/>
            <a:miter/>
            <a:headEnd type="none" w="med" len="med"/>
            <a:tailEnd type="none" w="med" len="med"/>
          </a:ln>
        </p:spPr>
      </p:pic>
      <p:pic>
        <p:nvPicPr>
          <p:cNvPr id="420" name="Shape 420"/>
          <p:cNvPicPr preferRelativeResize="0"/>
          <p:nvPr/>
        </p:nvPicPr>
        <p:blipFill rotWithShape="1">
          <a:blip r:embed="rId5">
            <a:alphaModFix/>
          </a:blip>
          <a:srcRect/>
          <a:stretch/>
        </p:blipFill>
        <p:spPr>
          <a:xfrm>
            <a:off x="1897411" y="4419617"/>
            <a:ext cx="1975468" cy="1889702"/>
          </a:xfrm>
          <a:prstGeom prst="rect">
            <a:avLst/>
          </a:prstGeom>
          <a:noFill/>
          <a:ln>
            <a:noFill/>
          </a:ln>
        </p:spPr>
      </p:pic>
      <p:pic>
        <p:nvPicPr>
          <p:cNvPr id="421" name="Shape 421"/>
          <p:cNvPicPr preferRelativeResize="0"/>
          <p:nvPr/>
        </p:nvPicPr>
        <p:blipFill rotWithShape="1">
          <a:blip r:embed="rId6">
            <a:alphaModFix/>
          </a:blip>
          <a:srcRect/>
          <a:stretch/>
        </p:blipFill>
        <p:spPr>
          <a:xfrm>
            <a:off x="7154167" y="3068959"/>
            <a:ext cx="2119312" cy="3010693"/>
          </a:xfrm>
          <a:prstGeom prst="rect">
            <a:avLst/>
          </a:prstGeom>
          <a:noFill/>
          <a:ln w="228600" cap="sq" cmpd="sng">
            <a:solidFill>
              <a:srgbClr val="31859B"/>
            </a:solidFill>
            <a:prstDash val="solid"/>
            <a:miter/>
            <a:headEnd type="none" w="med" len="med"/>
            <a:tailEnd type="none" w="med" len="med"/>
          </a:ln>
        </p:spPr>
      </p:pic>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p:nvPr/>
        </p:nvSpPr>
        <p:spPr>
          <a:xfrm>
            <a:off x="-247650" y="304800"/>
            <a:ext cx="7016750" cy="914400"/>
          </a:xfrm>
          <a:prstGeom prst="rect">
            <a:avLst/>
          </a:prstGeom>
          <a:solidFill>
            <a:srgbClr val="FF0000"/>
          </a:solidFill>
          <a:ln>
            <a:noFill/>
          </a:ln>
        </p:spPr>
        <p:txBody>
          <a:bodyPr lIns="91425" tIns="45700" rIns="91425" bIns="45700" anchor="ctr" anchorCtr="0">
            <a:noAutofit/>
          </a:bodyPr>
          <a:lstStyle/>
          <a:p>
            <a:pPr marL="0" marR="0" lvl="0" indent="520700" algn="l" rtl="0">
              <a:spcBef>
                <a:spcPts val="0"/>
              </a:spcBef>
              <a:buSzPct val="25000"/>
              <a:buNone/>
            </a:pPr>
            <a:r>
              <a:rPr lang="en-US" sz="2800" b="0" i="0" u="none" strike="noStrike" cap="none" baseline="0">
                <a:solidFill>
                  <a:schemeClr val="lt1"/>
                </a:solidFill>
                <a:latin typeface="Calibri"/>
                <a:ea typeface="Calibri"/>
                <a:cs typeface="Calibri"/>
                <a:sym typeface="Calibri"/>
              </a:rPr>
              <a:t>CONTACT US</a:t>
            </a:r>
          </a:p>
          <a:p>
            <a:pPr marL="0" marR="0" lvl="0" indent="520700" algn="l" rtl="0">
              <a:spcBef>
                <a:spcPts val="0"/>
              </a:spcBef>
              <a:buSzPct val="25000"/>
              <a:buNone/>
            </a:pPr>
            <a:r>
              <a:rPr lang="en-US" sz="1800" b="0" i="0" u="none" strike="noStrike" cap="none" baseline="0">
                <a:solidFill>
                  <a:schemeClr val="lt1"/>
                </a:solidFill>
                <a:latin typeface="Calibri"/>
                <a:ea typeface="Calibri"/>
                <a:cs typeface="Calibri"/>
                <a:sym typeface="Calibri"/>
              </a:rPr>
              <a:t>OFFICIAL ADDRESS &amp; CONTACT PERSON</a:t>
            </a:r>
          </a:p>
        </p:txBody>
      </p:sp>
      <p:sp>
        <p:nvSpPr>
          <p:cNvPr id="427" name="Shape 427"/>
          <p:cNvSpPr/>
          <p:nvPr/>
        </p:nvSpPr>
        <p:spPr>
          <a:xfrm>
            <a:off x="3004676" y="5879078"/>
            <a:ext cx="3919666" cy="30777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i="0" u="none" strike="noStrike" cap="none" baseline="0">
                <a:solidFill>
                  <a:srgbClr val="FF0000"/>
                </a:solidFill>
                <a:latin typeface="Calibri"/>
                <a:ea typeface="Calibri"/>
                <a:cs typeface="Calibri"/>
                <a:sym typeface="Calibri"/>
              </a:rPr>
              <a:t>Careline : 1 300 88 5678</a:t>
            </a:r>
          </a:p>
        </p:txBody>
      </p:sp>
      <p:sp>
        <p:nvSpPr>
          <p:cNvPr id="428" name="Shape 428"/>
          <p:cNvSpPr/>
          <p:nvPr/>
        </p:nvSpPr>
        <p:spPr>
          <a:xfrm>
            <a:off x="2559050" y="5013176"/>
            <a:ext cx="4750884" cy="738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i="0" u="none" strike="noStrike" cap="none" baseline="0">
                <a:solidFill>
                  <a:srgbClr val="000000"/>
                </a:solidFill>
                <a:latin typeface="Calibri"/>
                <a:ea typeface="Calibri"/>
                <a:cs typeface="Calibri"/>
                <a:sym typeface="Calibri"/>
              </a:rPr>
              <a:t>Official Website : www.</a:t>
            </a:r>
            <a:r>
              <a:rPr lang="en-US" sz="1400" b="0" i="0" u="none" strike="noStrike" cap="none" baseline="0">
                <a:solidFill>
                  <a:srgbClr val="FF0000"/>
                </a:solidFill>
                <a:latin typeface="Arial"/>
                <a:ea typeface="Arial"/>
                <a:cs typeface="Arial"/>
                <a:sym typeface="Arial"/>
              </a:rPr>
              <a:t>salihin</a:t>
            </a:r>
            <a:r>
              <a:rPr lang="en-US" sz="1400" b="1" i="0" u="none" strike="noStrike" cap="none" baseline="0">
                <a:solidFill>
                  <a:srgbClr val="000000"/>
                </a:solidFill>
                <a:latin typeface="Calibri"/>
                <a:ea typeface="Calibri"/>
                <a:cs typeface="Calibri"/>
                <a:sym typeface="Calibri"/>
              </a:rPr>
              <a:t>.com.my</a:t>
            </a:r>
          </a:p>
          <a:p>
            <a:pPr marL="0" marR="0" lvl="0" indent="0" algn="ctr" rtl="0">
              <a:spcBef>
                <a:spcPts val="0"/>
              </a:spcBef>
              <a:buSzPct val="25000"/>
              <a:buNone/>
            </a:pPr>
            <a:r>
              <a:rPr lang="en-US" sz="1400" b="1" i="0" u="none" strike="noStrike" cap="none" baseline="0">
                <a:solidFill>
                  <a:srgbClr val="000000"/>
                </a:solidFill>
                <a:latin typeface="Calibri"/>
                <a:ea typeface="Calibri"/>
                <a:cs typeface="Calibri"/>
                <a:sym typeface="Calibri"/>
              </a:rPr>
              <a:t>Customer Service : www.salihinpremier.com</a:t>
            </a:r>
          </a:p>
          <a:p>
            <a:pPr marL="0" marR="0" lvl="0" indent="0" algn="ctr" rtl="0">
              <a:spcBef>
                <a:spcPts val="0"/>
              </a:spcBef>
              <a:buSzPct val="25000"/>
              <a:buNone/>
            </a:pPr>
            <a:r>
              <a:rPr lang="en-US" sz="1400" b="1" i="0" u="none" strike="noStrike" cap="none" baseline="0">
                <a:solidFill>
                  <a:srgbClr val="000000"/>
                </a:solidFill>
                <a:latin typeface="Calibri"/>
                <a:ea typeface="Calibri"/>
                <a:cs typeface="Calibri"/>
                <a:sym typeface="Calibri"/>
              </a:rPr>
              <a:t>E-mail : info@</a:t>
            </a:r>
            <a:r>
              <a:rPr lang="en-US" sz="1400" b="0" i="0" u="none" strike="noStrike" cap="none" baseline="0">
                <a:solidFill>
                  <a:srgbClr val="FF0000"/>
                </a:solidFill>
                <a:latin typeface="Arial"/>
                <a:ea typeface="Arial"/>
                <a:cs typeface="Arial"/>
                <a:sym typeface="Arial"/>
              </a:rPr>
              <a:t>salihin</a:t>
            </a:r>
            <a:r>
              <a:rPr lang="en-US" sz="1400" b="1" i="0" u="none" strike="noStrike" cap="none" baseline="0">
                <a:solidFill>
                  <a:srgbClr val="000000"/>
                </a:solidFill>
                <a:latin typeface="Calibri"/>
                <a:ea typeface="Calibri"/>
                <a:cs typeface="Calibri"/>
                <a:sym typeface="Calibri"/>
              </a:rPr>
              <a:t>.com.my</a:t>
            </a:r>
          </a:p>
        </p:txBody>
      </p:sp>
      <p:cxnSp>
        <p:nvCxnSpPr>
          <p:cNvPr id="429" name="Shape 429"/>
          <p:cNvCxnSpPr/>
          <p:nvPr/>
        </p:nvCxnSpPr>
        <p:spPr>
          <a:xfrm>
            <a:off x="908050" y="4904785"/>
            <a:ext cx="8255000" cy="0"/>
          </a:xfrm>
          <a:prstGeom prst="straightConnector1">
            <a:avLst/>
          </a:prstGeom>
          <a:noFill/>
          <a:ln w="38100" cap="flat" cmpd="sng">
            <a:solidFill>
              <a:schemeClr val="accent2"/>
            </a:solidFill>
            <a:prstDash val="solid"/>
            <a:round/>
            <a:headEnd type="none" w="med" len="med"/>
            <a:tailEnd type="none" w="med" len="med"/>
          </a:ln>
        </p:spPr>
      </p:cxnSp>
      <p:pic>
        <p:nvPicPr>
          <p:cNvPr id="430" name="Shape 430"/>
          <p:cNvPicPr preferRelativeResize="0"/>
          <p:nvPr/>
        </p:nvPicPr>
        <p:blipFill rotWithShape="1">
          <a:blip r:embed="rId3">
            <a:alphaModFix/>
          </a:blip>
          <a:srcRect/>
          <a:stretch/>
        </p:blipFill>
        <p:spPr>
          <a:xfrm>
            <a:off x="6086185" y="1772568"/>
            <a:ext cx="2393950" cy="2209799"/>
          </a:xfrm>
          <a:prstGeom prst="rect">
            <a:avLst/>
          </a:prstGeom>
          <a:noFill/>
          <a:ln>
            <a:noFill/>
          </a:ln>
        </p:spPr>
      </p:pic>
      <p:sp>
        <p:nvSpPr>
          <p:cNvPr id="431" name="Shape 431"/>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45</a:t>
            </a:fld>
            <a:endParaRPr lang="en-US" sz="1200" b="0" i="0" u="none" strike="noStrike" cap="none" baseline="0">
              <a:solidFill>
                <a:srgbClr val="888888"/>
              </a:solidFill>
              <a:latin typeface="Calibri"/>
              <a:ea typeface="Calibri"/>
              <a:cs typeface="Calibri"/>
              <a:sym typeface="Calibri"/>
            </a:endParaRPr>
          </a:p>
        </p:txBody>
      </p:sp>
      <p:sp>
        <p:nvSpPr>
          <p:cNvPr id="432" name="Shape 432"/>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433" name="Shape 433"/>
          <p:cNvSpPr/>
          <p:nvPr/>
        </p:nvSpPr>
        <p:spPr>
          <a:xfrm>
            <a:off x="1132855" y="1412775"/>
            <a:ext cx="5044279" cy="34778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i="0" u="none" strike="noStrike" cap="none" baseline="0" dirty="0">
                <a:solidFill>
                  <a:srgbClr val="0F243E"/>
                </a:solidFill>
                <a:latin typeface="Century Gothic"/>
                <a:ea typeface="Century Gothic"/>
                <a:cs typeface="Century Gothic"/>
                <a:sym typeface="Century Gothic"/>
              </a:rPr>
              <a:t>CORPORATE CENTRE:</a:t>
            </a:r>
          </a:p>
          <a:p>
            <a:pPr marL="0" marR="0" lvl="0" indent="0" algn="l" rtl="0">
              <a:spcBef>
                <a:spcPts val="0"/>
              </a:spcBef>
              <a:buNone/>
            </a:pPr>
            <a:endParaRPr sz="14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KL </a:t>
            </a:r>
            <a:r>
              <a:rPr lang="en-US" sz="1600" b="0" i="0" u="none" strike="noStrike" cap="none" baseline="0" dirty="0" err="1">
                <a:solidFill>
                  <a:srgbClr val="0F243E"/>
                </a:solidFill>
                <a:latin typeface="Century Gothic"/>
                <a:ea typeface="Century Gothic"/>
                <a:cs typeface="Century Gothic"/>
                <a:sym typeface="Century Gothic"/>
              </a:rPr>
              <a:t>Sentral</a:t>
            </a:r>
            <a:r>
              <a:rPr lang="en-US" sz="1600" b="0" i="0" u="none" strike="noStrike" cap="none" baseline="0" dirty="0">
                <a:solidFill>
                  <a:srgbClr val="0F243E"/>
                </a:solidFill>
                <a:latin typeface="Century Gothic"/>
                <a:ea typeface="Century Gothic"/>
                <a:cs typeface="Century Gothic"/>
                <a:sym typeface="Century Gothic"/>
              </a:rPr>
              <a:t> Office</a:t>
            </a: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Unit 2A-1, Level 1</a:t>
            </a: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Tower 2A, Plaza </a:t>
            </a:r>
            <a:r>
              <a:rPr lang="en-US" sz="1600" b="0" i="0" u="none" strike="noStrike" cap="none" baseline="0" dirty="0" err="1">
                <a:solidFill>
                  <a:srgbClr val="0F243E"/>
                </a:solidFill>
                <a:latin typeface="Century Gothic"/>
                <a:ea typeface="Century Gothic"/>
                <a:cs typeface="Century Gothic"/>
                <a:sym typeface="Century Gothic"/>
              </a:rPr>
              <a:t>Sentral</a:t>
            </a:r>
            <a:endParaRPr lang="en-US" sz="16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600" b="0" i="0" u="none" strike="noStrike" cap="none" baseline="0" dirty="0" err="1">
                <a:solidFill>
                  <a:srgbClr val="0F243E"/>
                </a:solidFill>
                <a:latin typeface="Century Gothic"/>
                <a:ea typeface="Century Gothic"/>
                <a:cs typeface="Century Gothic"/>
                <a:sym typeface="Century Gothic"/>
              </a:rPr>
              <a:t>Jalan</a:t>
            </a:r>
            <a:r>
              <a:rPr lang="en-US" sz="1600" b="0" i="0" u="none" strike="noStrike" cap="none" baseline="0" dirty="0">
                <a:solidFill>
                  <a:srgbClr val="0F243E"/>
                </a:solidFill>
                <a:latin typeface="Century Gothic"/>
                <a:ea typeface="Century Gothic"/>
                <a:cs typeface="Century Gothic"/>
                <a:sym typeface="Century Gothic"/>
              </a:rPr>
              <a:t> </a:t>
            </a:r>
            <a:r>
              <a:rPr lang="en-US" sz="1600" b="0" i="0" u="none" strike="noStrike" cap="none" baseline="0" dirty="0" err="1">
                <a:solidFill>
                  <a:srgbClr val="0F243E"/>
                </a:solidFill>
                <a:latin typeface="Century Gothic"/>
                <a:ea typeface="Century Gothic"/>
                <a:cs typeface="Century Gothic"/>
                <a:sym typeface="Century Gothic"/>
              </a:rPr>
              <a:t>Stesen</a:t>
            </a:r>
            <a:r>
              <a:rPr lang="en-US" sz="1600" b="0" i="0" u="none" strike="noStrike" cap="none" baseline="0" dirty="0">
                <a:solidFill>
                  <a:srgbClr val="0F243E"/>
                </a:solidFill>
                <a:latin typeface="Century Gothic"/>
                <a:ea typeface="Century Gothic"/>
                <a:cs typeface="Century Gothic"/>
                <a:sym typeface="Century Gothic"/>
              </a:rPr>
              <a:t> </a:t>
            </a:r>
            <a:r>
              <a:rPr lang="en-US" sz="1600" b="0" i="0" u="none" strike="noStrike" cap="none" baseline="0" dirty="0" err="1">
                <a:solidFill>
                  <a:srgbClr val="0F243E"/>
                </a:solidFill>
                <a:latin typeface="Century Gothic"/>
                <a:ea typeface="Century Gothic"/>
                <a:cs typeface="Century Gothic"/>
                <a:sym typeface="Century Gothic"/>
              </a:rPr>
              <a:t>Sentral</a:t>
            </a:r>
            <a:r>
              <a:rPr lang="en-US" sz="1600" b="0" i="0" u="none" strike="noStrike" cap="none" baseline="0" dirty="0">
                <a:solidFill>
                  <a:srgbClr val="0F243E"/>
                </a:solidFill>
                <a:latin typeface="Century Gothic"/>
                <a:ea typeface="Century Gothic"/>
                <a:cs typeface="Century Gothic"/>
                <a:sym typeface="Century Gothic"/>
              </a:rPr>
              <a:t> 5</a:t>
            </a: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KL </a:t>
            </a:r>
            <a:r>
              <a:rPr lang="en-US" sz="1600" b="0" i="0" u="none" strike="noStrike" cap="none" baseline="0" dirty="0" err="1">
                <a:solidFill>
                  <a:srgbClr val="0F243E"/>
                </a:solidFill>
                <a:latin typeface="Century Gothic"/>
                <a:ea typeface="Century Gothic"/>
                <a:cs typeface="Century Gothic"/>
                <a:sym typeface="Century Gothic"/>
              </a:rPr>
              <a:t>Sentral</a:t>
            </a:r>
            <a:endParaRPr lang="en-US" sz="16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50470, Kuala Lumpur</a:t>
            </a:r>
          </a:p>
          <a:p>
            <a:pPr marL="0" marR="0" lvl="0" indent="0" algn="l" rtl="0">
              <a:spcBef>
                <a:spcPts val="0"/>
              </a:spcBef>
              <a:buNone/>
            </a:pPr>
            <a:endParaRPr sz="14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Tel: +603 2261 4180</a:t>
            </a: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Fax: +603 2261 4182</a:t>
            </a:r>
          </a:p>
          <a:p>
            <a:pPr marL="0" marR="0" lvl="0" indent="0" algn="l" rtl="0">
              <a:spcBef>
                <a:spcPts val="0"/>
              </a:spcBef>
              <a:buNone/>
            </a:pPr>
            <a:endParaRPr sz="14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400" b="0" i="0" u="none" strike="noStrike" cap="none" baseline="0" dirty="0">
                <a:solidFill>
                  <a:srgbClr val="FF0000"/>
                </a:solidFill>
                <a:latin typeface="Century Gothic"/>
                <a:ea typeface="Century Gothic"/>
                <a:cs typeface="Century Gothic"/>
                <a:sym typeface="Century Gothic"/>
              </a:rPr>
              <a:t>CONSULTANT: </a:t>
            </a:r>
            <a:r>
              <a:rPr lang="en-US" dirty="0" smtClean="0">
                <a:solidFill>
                  <a:srgbClr val="FF0000"/>
                </a:solidFill>
                <a:latin typeface="Century Gothic"/>
                <a:ea typeface="Century Gothic"/>
                <a:cs typeface="Century Gothic"/>
                <a:sym typeface="Century Gothic"/>
              </a:rPr>
              <a:t>WAN MOHD ISKANDAR</a:t>
            </a:r>
            <a:r>
              <a:rPr lang="en-US" sz="1400" b="0" i="0" u="none" strike="noStrike" cap="none" baseline="0" dirty="0" smtClean="0">
                <a:solidFill>
                  <a:srgbClr val="FF0000"/>
                </a:solidFill>
                <a:latin typeface="Century Gothic"/>
                <a:ea typeface="Century Gothic"/>
                <a:cs typeface="Century Gothic"/>
                <a:sym typeface="Century Gothic"/>
              </a:rPr>
              <a:t> </a:t>
            </a:r>
            <a:r>
              <a:rPr lang="en-US" sz="1400" b="0" i="0" u="none" strike="noStrike" cap="none" baseline="0" dirty="0">
                <a:solidFill>
                  <a:srgbClr val="FF0000"/>
                </a:solidFill>
                <a:latin typeface="Century Gothic"/>
                <a:ea typeface="Century Gothic"/>
                <a:cs typeface="Century Gothic"/>
                <a:sym typeface="Century Gothic"/>
              </a:rPr>
              <a:t>	</a:t>
            </a:r>
          </a:p>
          <a:p>
            <a:pPr marL="0" marR="0" lvl="0" indent="0" algn="l" rtl="0">
              <a:spcBef>
                <a:spcPts val="0"/>
              </a:spcBef>
              <a:buSzPct val="25000"/>
              <a:buNone/>
            </a:pPr>
            <a:r>
              <a:rPr lang="en-US" sz="1400" b="0" i="0" u="none" strike="noStrike" cap="none" baseline="0" dirty="0">
                <a:solidFill>
                  <a:srgbClr val="FF0000"/>
                </a:solidFill>
                <a:latin typeface="Century Gothic"/>
                <a:ea typeface="Century Gothic"/>
                <a:cs typeface="Century Gothic"/>
                <a:sym typeface="Century Gothic"/>
              </a:rPr>
              <a:t>EMAIL: </a:t>
            </a:r>
            <a:r>
              <a:rPr lang="en-US" dirty="0" smtClean="0">
                <a:solidFill>
                  <a:srgbClr val="FF0000"/>
                </a:solidFill>
                <a:latin typeface="Century Gothic"/>
                <a:ea typeface="Century Gothic"/>
                <a:cs typeface="Century Gothic"/>
                <a:sym typeface="Century Gothic"/>
              </a:rPr>
              <a:t>wanmohdiskandar</a:t>
            </a:r>
            <a:r>
              <a:rPr lang="en-US" sz="1400" b="0" i="0" u="none" strike="noStrike" cap="none" baseline="0" dirty="0" smtClean="0">
                <a:solidFill>
                  <a:srgbClr val="FF0000"/>
                </a:solidFill>
                <a:latin typeface="Century Gothic"/>
                <a:ea typeface="Century Gothic"/>
                <a:cs typeface="Century Gothic"/>
                <a:sym typeface="Century Gothic"/>
              </a:rPr>
              <a:t>@salihin.com.my</a:t>
            </a:r>
            <a:r>
              <a:rPr lang="en-US" sz="1400" b="0" i="0" u="none" strike="noStrike" cap="none" baseline="0" dirty="0">
                <a:solidFill>
                  <a:srgbClr val="FF0000"/>
                </a:solidFill>
                <a:latin typeface="Century Gothic"/>
                <a:ea typeface="Century Gothic"/>
                <a:cs typeface="Century Gothic"/>
                <a:sym typeface="Century Gothic"/>
              </a:rPr>
              <a:t>	</a:t>
            </a: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p:nvPr/>
        </p:nvSpPr>
        <p:spPr>
          <a:xfrm>
            <a:off x="3062272" y="6525923"/>
            <a:ext cx="3775936" cy="21544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00" b="0" i="0" u="none" strike="noStrike" cap="none" baseline="0">
                <a:solidFill>
                  <a:schemeClr val="dk1"/>
                </a:solidFill>
                <a:latin typeface="Century Gothic"/>
                <a:ea typeface="Century Gothic"/>
                <a:cs typeface="Century Gothic"/>
                <a:sym typeface="Century Gothic"/>
              </a:rPr>
              <a:t>Copyright Controlled 2012 @</a:t>
            </a:r>
            <a:r>
              <a:rPr lang="en-US" sz="800" b="0" i="0" u="none" strike="noStrike" cap="none" baseline="0">
                <a:solidFill>
                  <a:schemeClr val="dk1"/>
                </a:solidFill>
                <a:latin typeface="Calibri"/>
                <a:ea typeface="Calibri"/>
                <a:cs typeface="Calibri"/>
                <a:sym typeface="Calibri"/>
              </a:rPr>
              <a:t> </a:t>
            </a:r>
            <a:r>
              <a:rPr lang="en-US" sz="800" b="0" i="0" u="none" strike="noStrike" cap="none" baseline="0">
                <a:solidFill>
                  <a:srgbClr val="FF0000"/>
                </a:solidFill>
                <a:latin typeface="Arial"/>
                <a:ea typeface="Arial"/>
                <a:cs typeface="Arial"/>
                <a:sym typeface="Arial"/>
              </a:rPr>
              <a:t>SALIHIN</a:t>
            </a:r>
          </a:p>
        </p:txBody>
      </p:sp>
      <p:sp>
        <p:nvSpPr>
          <p:cNvPr id="439" name="Shape 439"/>
          <p:cNvSpPr txBox="1"/>
          <p:nvPr/>
        </p:nvSpPr>
        <p:spPr>
          <a:xfrm>
            <a:off x="2477207" y="4346521"/>
            <a:ext cx="4946067"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0" i="0" u="none" strike="noStrike" cap="none" baseline="0">
                <a:solidFill>
                  <a:schemeClr val="dk1"/>
                </a:solidFill>
                <a:latin typeface="Century Gothic"/>
                <a:ea typeface="Century Gothic"/>
                <a:cs typeface="Century Gothic"/>
                <a:sym typeface="Century Gothic"/>
              </a:rPr>
              <a:t>www.</a:t>
            </a:r>
            <a:r>
              <a:rPr lang="en-US" sz="1200" b="0" i="0" u="none" strike="noStrike" cap="none" baseline="0">
                <a:solidFill>
                  <a:srgbClr val="FF0000"/>
                </a:solidFill>
                <a:latin typeface="Arial"/>
                <a:ea typeface="Arial"/>
                <a:cs typeface="Arial"/>
                <a:sym typeface="Arial"/>
              </a:rPr>
              <a:t>salihin</a:t>
            </a:r>
            <a:r>
              <a:rPr lang="en-US" sz="1200" b="0" i="0" u="none" strike="noStrike" cap="none" baseline="0">
                <a:solidFill>
                  <a:schemeClr val="dk1"/>
                </a:solidFill>
                <a:latin typeface="Century Gothic"/>
                <a:ea typeface="Century Gothic"/>
                <a:cs typeface="Century Gothic"/>
                <a:sym typeface="Century Gothic"/>
              </a:rPr>
              <a:t>.com.my   |   www.salihinpremier.com</a:t>
            </a:r>
          </a:p>
          <a:p>
            <a:pPr marL="0" marR="0" lvl="0" indent="0" algn="ctr" rtl="0">
              <a:spcBef>
                <a:spcPts val="0"/>
              </a:spcBef>
              <a:buNone/>
            </a:pPr>
            <a:endParaRPr sz="1200" b="0" i="0" u="none" strike="noStrike" cap="none" baseline="0">
              <a:solidFill>
                <a:srgbClr val="FF0000"/>
              </a:solidFill>
              <a:latin typeface="Arial"/>
              <a:ea typeface="Arial"/>
              <a:cs typeface="Arial"/>
              <a:sym typeface="Arial"/>
            </a:endParaRPr>
          </a:p>
          <a:p>
            <a:pPr marL="0" marR="0" lvl="0" indent="0" algn="ctr" rtl="0">
              <a:spcBef>
                <a:spcPts val="0"/>
              </a:spcBef>
              <a:buSzPct val="25000"/>
              <a:buNone/>
            </a:pPr>
            <a:r>
              <a:rPr lang="en-US" sz="1200" b="0" i="0" u="none" strike="noStrike" cap="none" baseline="0">
                <a:solidFill>
                  <a:srgbClr val="FF0000"/>
                </a:solidFill>
                <a:latin typeface="Arial"/>
                <a:ea typeface="Arial"/>
                <a:cs typeface="Arial"/>
                <a:sym typeface="Arial"/>
              </a:rPr>
              <a:t>1 300 88 5678</a:t>
            </a:r>
          </a:p>
        </p:txBody>
      </p:sp>
      <p:pic>
        <p:nvPicPr>
          <p:cNvPr id="440" name="Shape 440"/>
          <p:cNvPicPr preferRelativeResize="0"/>
          <p:nvPr/>
        </p:nvPicPr>
        <p:blipFill rotWithShape="1">
          <a:blip r:embed="rId3">
            <a:alphaModFix/>
          </a:blip>
          <a:srcRect/>
          <a:stretch/>
        </p:blipFill>
        <p:spPr>
          <a:xfrm>
            <a:off x="2864767" y="2492896"/>
            <a:ext cx="4200524" cy="1028700"/>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4" name="Shape 154"/>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5</a:t>
            </a:fld>
            <a:endParaRPr lang="en-US" sz="1200" b="0" i="0" u="none" strike="noStrike" cap="none" baseline="0">
              <a:solidFill>
                <a:srgbClr val="888888"/>
              </a:solidFill>
              <a:latin typeface="Calibri"/>
              <a:ea typeface="Calibri"/>
              <a:cs typeface="Calibri"/>
              <a:sym typeface="Calibri"/>
            </a:endParaRPr>
          </a:p>
        </p:txBody>
      </p:sp>
      <p:sp>
        <p:nvSpPr>
          <p:cNvPr id="155" name="Shape 155"/>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58" name="Shape 153"/>
          <p:cNvSpPr txBox="1"/>
          <p:nvPr/>
        </p:nvSpPr>
        <p:spPr>
          <a:xfrm>
            <a:off x="5143598" y="5406316"/>
            <a:ext cx="412988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In Front: Salihin Abang</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L-R: Ahmad Izwan Adnan, Faizul Nizan Zulkefli ,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Tuan Haji Abd. Aziz Abu Bakar, Ahmad Aljafree Razalli,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Mohd Faried Jamil, Abdussalam Shokhawi</a:t>
            </a:r>
          </a:p>
        </p:txBody>
      </p:sp>
      <p:pic>
        <p:nvPicPr>
          <p:cNvPr id="59" name="Shape 157"/>
          <p:cNvPicPr preferRelativeResize="0"/>
          <p:nvPr/>
        </p:nvPicPr>
        <p:blipFill rotWithShape="1">
          <a:blip r:embed="rId3">
            <a:alphaModFix/>
          </a:blip>
          <a:srcRect/>
          <a:stretch/>
        </p:blipFill>
        <p:spPr>
          <a:xfrm>
            <a:off x="1928664" y="1950659"/>
            <a:ext cx="5791630" cy="3926613"/>
          </a:xfrm>
          <a:prstGeom prst="rect">
            <a:avLst/>
          </a:prstGeom>
          <a:noFill/>
          <a:ln>
            <a:noFill/>
          </a:ln>
        </p:spPr>
      </p:pic>
      <p:sp>
        <p:nvSpPr>
          <p:cNvPr id="8" name="Shape 139"/>
          <p:cNvSpPr/>
          <p:nvPr/>
        </p:nvSpPr>
        <p:spPr>
          <a:xfrm>
            <a:off x="-407566" y="908720"/>
            <a:ext cx="6584702" cy="757439"/>
          </a:xfrm>
          <a:prstGeom prst="rect">
            <a:avLst/>
          </a:prstGeom>
          <a:ln/>
        </p:spPr>
        <p:style>
          <a:lnRef idx="0">
            <a:schemeClr val="accent3"/>
          </a:lnRef>
          <a:fillRef idx="3">
            <a:schemeClr val="accent3"/>
          </a:fillRef>
          <a:effectRef idx="3">
            <a:schemeClr val="accent3"/>
          </a:effectRef>
          <a:fontRef idx="minor">
            <a:schemeClr val="lt1"/>
          </a:fontRef>
        </p:style>
        <p:txBody>
          <a:bodyPr lIns="91425" tIns="45700" rIns="91425" bIns="45700" anchor="ctr" anchorCtr="0">
            <a:noAutofit/>
          </a:bodyPr>
          <a:lstStyle/>
          <a:p>
            <a:pPr marL="914400" lvl="2" indent="-393700">
              <a:buSzPct val="25000"/>
            </a:pPr>
            <a:r>
              <a:rPr lang="en-US" sz="2800" dirty="0">
                <a:ea typeface="Calibri"/>
                <a:cs typeface="Calibri"/>
                <a:sym typeface="Calibri"/>
              </a:rPr>
              <a:t>ABOUT US  </a:t>
            </a:r>
          </a:p>
          <a:p>
            <a:pPr marL="914400" lvl="2" indent="-393700">
              <a:buSzPct val="25000"/>
            </a:pPr>
            <a:r>
              <a:rPr lang="en-US" sz="2000" dirty="0">
                <a:ea typeface="Calibri"/>
                <a:cs typeface="Calibri"/>
                <a:sym typeface="Calibri"/>
              </a:rPr>
              <a:t>KEY PERSONNEL</a:t>
            </a:r>
            <a:endParaRPr lang="en-US" sz="2000" dirty="0">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Shape 162"/>
          <p:cNvGrpSpPr/>
          <p:nvPr/>
        </p:nvGrpSpPr>
        <p:grpSpPr>
          <a:xfrm>
            <a:off x="580870" y="1798943"/>
            <a:ext cx="2228850" cy="1231706"/>
            <a:chOff x="488504" y="1371600"/>
            <a:chExt cx="2228850" cy="1231706"/>
          </a:xfrm>
        </p:grpSpPr>
        <p:grpSp>
          <p:nvGrpSpPr>
            <p:cNvPr id="163" name="Shape 163"/>
            <p:cNvGrpSpPr/>
            <p:nvPr/>
          </p:nvGrpSpPr>
          <p:grpSpPr>
            <a:xfrm>
              <a:off x="488504" y="1371600"/>
              <a:ext cx="2228850" cy="1231706"/>
              <a:chOff x="990600" y="1371599"/>
              <a:chExt cx="2286000" cy="1539633"/>
            </a:xfrm>
          </p:grpSpPr>
          <p:sp>
            <p:nvSpPr>
              <p:cNvPr id="164" name="Shape 164"/>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65" name="Shape 165"/>
              <p:cNvSpPr/>
              <p:nvPr/>
            </p:nvSpPr>
            <p:spPr>
              <a:xfrm>
                <a:off x="990600" y="1371600"/>
                <a:ext cx="2286000" cy="381000"/>
              </a:xfrm>
              <a:prstGeom prst="round2SameRect">
                <a:avLst>
                  <a:gd name="adj1" fmla="val 48698"/>
                  <a:gd name="adj2" fmla="val 0"/>
                </a:avLst>
              </a:prstGeom>
              <a:solidFill>
                <a:srgbClr val="9C08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166" name="Shape 166"/>
            <p:cNvSpPr txBox="1"/>
            <p:nvPr/>
          </p:nvSpPr>
          <p:spPr>
            <a:xfrm>
              <a:off x="791022" y="1702549"/>
              <a:ext cx="1622559"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Financial Statement Audit</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Compliance Audit</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Operational Audit</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Forensic Audit</a:t>
              </a:r>
            </a:p>
          </p:txBody>
        </p:sp>
        <p:sp>
          <p:nvSpPr>
            <p:cNvPr id="167" name="Shape 167"/>
            <p:cNvSpPr txBox="1"/>
            <p:nvPr/>
          </p:nvSpPr>
          <p:spPr>
            <a:xfrm>
              <a:off x="925236" y="1394287"/>
              <a:ext cx="1316386"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dirty="0">
                  <a:solidFill>
                    <a:schemeClr val="lt1"/>
                  </a:solidFill>
                  <a:latin typeface="Calibri"/>
                  <a:ea typeface="Calibri"/>
                  <a:cs typeface="Calibri"/>
                  <a:sym typeface="Calibri"/>
                </a:rPr>
                <a:t>AUDIT &amp; ASSURANCE</a:t>
              </a:r>
            </a:p>
          </p:txBody>
        </p:sp>
      </p:grpSp>
      <p:grpSp>
        <p:nvGrpSpPr>
          <p:cNvPr id="174" name="Shape 174"/>
          <p:cNvGrpSpPr/>
          <p:nvPr/>
        </p:nvGrpSpPr>
        <p:grpSpPr>
          <a:xfrm>
            <a:off x="3183473" y="1798943"/>
            <a:ext cx="2228850" cy="1231706"/>
            <a:chOff x="2952584" y="1329720"/>
            <a:chExt cx="2228850" cy="1231706"/>
          </a:xfrm>
        </p:grpSpPr>
        <p:grpSp>
          <p:nvGrpSpPr>
            <p:cNvPr id="175" name="Shape 175"/>
            <p:cNvGrpSpPr/>
            <p:nvPr/>
          </p:nvGrpSpPr>
          <p:grpSpPr>
            <a:xfrm>
              <a:off x="2952584" y="1329720"/>
              <a:ext cx="2228850" cy="1231706"/>
              <a:chOff x="990600" y="1371599"/>
              <a:chExt cx="2286000" cy="1539633"/>
            </a:xfrm>
          </p:grpSpPr>
          <p:sp>
            <p:nvSpPr>
              <p:cNvPr id="176" name="Shape 176"/>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77" name="Shape 177"/>
              <p:cNvSpPr/>
              <p:nvPr/>
            </p:nvSpPr>
            <p:spPr>
              <a:xfrm>
                <a:off x="990600" y="1371600"/>
                <a:ext cx="2286000" cy="381000"/>
              </a:xfrm>
              <a:prstGeom prst="round2SameRect">
                <a:avLst>
                  <a:gd name="adj1" fmla="val 48698"/>
                  <a:gd name="adj2" fmla="val 0"/>
                </a:avLst>
              </a:prstGeom>
              <a:solidFill>
                <a:srgbClr val="9C08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178" name="Shape 178"/>
            <p:cNvSpPr txBox="1"/>
            <p:nvPr/>
          </p:nvSpPr>
          <p:spPr>
            <a:xfrm>
              <a:off x="3122853" y="1702549"/>
              <a:ext cx="1887054"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GST Compliance and Advisory</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GST Preparation and Filing</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GST Audit and Investigation</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GST Training</a:t>
              </a:r>
            </a:p>
          </p:txBody>
        </p:sp>
        <p:sp>
          <p:nvSpPr>
            <p:cNvPr id="179" name="Shape 179"/>
            <p:cNvSpPr txBox="1"/>
            <p:nvPr/>
          </p:nvSpPr>
          <p:spPr>
            <a:xfrm>
              <a:off x="3129083" y="1352408"/>
              <a:ext cx="1931939"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dirty="0">
                  <a:solidFill>
                    <a:schemeClr val="lt1"/>
                  </a:solidFill>
                  <a:latin typeface="Calibri"/>
                  <a:ea typeface="Calibri"/>
                  <a:cs typeface="Calibri"/>
                  <a:sym typeface="Calibri"/>
                </a:rPr>
                <a:t>GOODS AND SERVICES TAX (GST)</a:t>
              </a:r>
            </a:p>
          </p:txBody>
        </p:sp>
      </p:grpSp>
      <p:grpSp>
        <p:nvGrpSpPr>
          <p:cNvPr id="180" name="Shape 180"/>
          <p:cNvGrpSpPr/>
          <p:nvPr/>
        </p:nvGrpSpPr>
        <p:grpSpPr>
          <a:xfrm>
            <a:off x="3183473" y="4756577"/>
            <a:ext cx="2228850" cy="1231706"/>
            <a:chOff x="2952584" y="4236368"/>
            <a:chExt cx="2228850" cy="1231706"/>
          </a:xfrm>
        </p:grpSpPr>
        <p:grpSp>
          <p:nvGrpSpPr>
            <p:cNvPr id="181" name="Shape 181"/>
            <p:cNvGrpSpPr/>
            <p:nvPr/>
          </p:nvGrpSpPr>
          <p:grpSpPr>
            <a:xfrm>
              <a:off x="2952584" y="4236368"/>
              <a:ext cx="2228850" cy="1231706"/>
              <a:chOff x="990600" y="1371599"/>
              <a:chExt cx="2286000" cy="1539633"/>
            </a:xfrm>
          </p:grpSpPr>
          <p:sp>
            <p:nvSpPr>
              <p:cNvPr id="182" name="Shape 182"/>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83" name="Shape 183"/>
              <p:cNvSpPr/>
              <p:nvPr/>
            </p:nvSpPr>
            <p:spPr>
              <a:xfrm>
                <a:off x="990600" y="1371600"/>
                <a:ext cx="2286000" cy="381000"/>
              </a:xfrm>
              <a:prstGeom prst="round2SameRect">
                <a:avLst>
                  <a:gd name="adj1" fmla="val 48698"/>
                  <a:gd name="adj2" fmla="val 0"/>
                </a:avLst>
              </a:prstGeom>
              <a:solidFill>
                <a:srgbClr val="9C08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184" name="Shape 184"/>
            <p:cNvSpPr txBox="1"/>
            <p:nvPr/>
          </p:nvSpPr>
          <p:spPr>
            <a:xfrm>
              <a:off x="3227049" y="4593901"/>
              <a:ext cx="1678666"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Shariah Compliance Audit</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Advisory Services  </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Zakat - Alms Giving</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Waqf - Islamic Endowment</a:t>
              </a:r>
            </a:p>
          </p:txBody>
        </p:sp>
        <p:sp>
          <p:nvSpPr>
            <p:cNvPr id="185" name="Shape 185"/>
            <p:cNvSpPr txBox="1"/>
            <p:nvPr/>
          </p:nvSpPr>
          <p:spPr>
            <a:xfrm>
              <a:off x="3057901" y="4268580"/>
              <a:ext cx="2069795"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dirty="0">
                  <a:solidFill>
                    <a:schemeClr val="lt1"/>
                  </a:solidFill>
                  <a:latin typeface="Calibri"/>
                  <a:ea typeface="Calibri"/>
                  <a:cs typeface="Calibri"/>
                  <a:sym typeface="Calibri"/>
                </a:rPr>
                <a:t>ISLAMIC ACCOUNTING &amp; AUDITING</a:t>
              </a:r>
            </a:p>
          </p:txBody>
        </p:sp>
      </p:grpSp>
      <p:grpSp>
        <p:nvGrpSpPr>
          <p:cNvPr id="186" name="Shape 186"/>
          <p:cNvGrpSpPr/>
          <p:nvPr/>
        </p:nvGrpSpPr>
        <p:grpSpPr>
          <a:xfrm>
            <a:off x="6459928" y="3345811"/>
            <a:ext cx="3461712" cy="2920121"/>
            <a:chOff x="5989010" y="3749238"/>
            <a:chExt cx="3461712" cy="2920121"/>
          </a:xfrm>
        </p:grpSpPr>
        <p:pic>
          <p:nvPicPr>
            <p:cNvPr id="187" name="Shape 187"/>
            <p:cNvPicPr preferRelativeResize="0"/>
            <p:nvPr/>
          </p:nvPicPr>
          <p:blipFill rotWithShape="1">
            <a:blip r:embed="rId3">
              <a:alphaModFix/>
            </a:blip>
            <a:srcRect/>
            <a:stretch/>
          </p:blipFill>
          <p:spPr>
            <a:xfrm>
              <a:off x="6570313" y="3749238"/>
              <a:ext cx="2880409" cy="2779988"/>
            </a:xfrm>
            <a:prstGeom prst="rect">
              <a:avLst/>
            </a:prstGeom>
            <a:noFill/>
            <a:ln>
              <a:noFill/>
            </a:ln>
          </p:spPr>
        </p:pic>
        <p:sp>
          <p:nvSpPr>
            <p:cNvPr id="188" name="Shape 188"/>
            <p:cNvSpPr txBox="1"/>
            <p:nvPr/>
          </p:nvSpPr>
          <p:spPr>
            <a:xfrm>
              <a:off x="5989010" y="6135960"/>
              <a:ext cx="3020637" cy="533399"/>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1000"/>
                </a:spcAft>
                <a:buSzPct val="25000"/>
                <a:buNone/>
              </a:pPr>
              <a:r>
                <a:rPr lang="en-US" sz="1100" b="1" i="0" u="none" strike="noStrike" cap="none" baseline="0">
                  <a:solidFill>
                    <a:schemeClr val="dk1"/>
                  </a:solidFill>
                  <a:latin typeface="Century Gothic"/>
                  <a:ea typeface="Century Gothic"/>
                  <a:cs typeface="Century Gothic"/>
                  <a:sym typeface="Century Gothic"/>
                </a:rPr>
                <a:t>BATU CAVES . KUALA LUMPUR . JOHOR BAHRU . KUCHING</a:t>
              </a:r>
            </a:p>
          </p:txBody>
        </p:sp>
      </p:grpSp>
      <p:grpSp>
        <p:nvGrpSpPr>
          <p:cNvPr id="189" name="Shape 189"/>
          <p:cNvGrpSpPr/>
          <p:nvPr/>
        </p:nvGrpSpPr>
        <p:grpSpPr>
          <a:xfrm>
            <a:off x="580870" y="3267682"/>
            <a:ext cx="2228850" cy="1231706"/>
            <a:chOff x="488504" y="2819399"/>
            <a:chExt cx="2228850" cy="1231706"/>
          </a:xfrm>
        </p:grpSpPr>
        <p:grpSp>
          <p:nvGrpSpPr>
            <p:cNvPr id="190" name="Shape 190"/>
            <p:cNvGrpSpPr/>
            <p:nvPr/>
          </p:nvGrpSpPr>
          <p:grpSpPr>
            <a:xfrm>
              <a:off x="488504" y="2819399"/>
              <a:ext cx="2228850" cy="1231706"/>
              <a:chOff x="990600" y="1371599"/>
              <a:chExt cx="2286000" cy="1539633"/>
            </a:xfrm>
          </p:grpSpPr>
          <p:sp>
            <p:nvSpPr>
              <p:cNvPr id="191" name="Shape 191"/>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92" name="Shape 192"/>
              <p:cNvSpPr/>
              <p:nvPr/>
            </p:nvSpPr>
            <p:spPr>
              <a:xfrm>
                <a:off x="990600" y="1371600"/>
                <a:ext cx="2286000" cy="381000"/>
              </a:xfrm>
              <a:prstGeom prst="round2SameRect">
                <a:avLst>
                  <a:gd name="adj1" fmla="val 48698"/>
                  <a:gd name="adj2" fmla="val 0"/>
                </a:avLst>
              </a:prstGeom>
              <a:solidFill>
                <a:srgbClr val="9C08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193" name="Shape 193"/>
            <p:cNvSpPr txBox="1"/>
            <p:nvPr/>
          </p:nvSpPr>
          <p:spPr>
            <a:xfrm>
              <a:off x="756558" y="3148225"/>
              <a:ext cx="1691488" cy="78483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Tax Compliance</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Corporate Tax Advisory</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Indirect Tax Services</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Tax Audit and Investigation</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Real Property Gain Tax</a:t>
              </a:r>
            </a:p>
          </p:txBody>
        </p:sp>
        <p:sp>
          <p:nvSpPr>
            <p:cNvPr id="194" name="Shape 194"/>
            <p:cNvSpPr txBox="1"/>
            <p:nvPr/>
          </p:nvSpPr>
          <p:spPr>
            <a:xfrm>
              <a:off x="1185758" y="2851613"/>
              <a:ext cx="8066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a:solidFill>
                    <a:schemeClr val="lt1"/>
                  </a:solidFill>
                  <a:latin typeface="Century Gothic"/>
                  <a:ea typeface="Century Gothic"/>
                  <a:cs typeface="Century Gothic"/>
                  <a:sym typeface="Century Gothic"/>
                </a:rPr>
                <a:t>TAXATION</a:t>
              </a:r>
            </a:p>
          </p:txBody>
        </p:sp>
      </p:grpSp>
      <p:grpSp>
        <p:nvGrpSpPr>
          <p:cNvPr id="195" name="Shape 195"/>
          <p:cNvGrpSpPr/>
          <p:nvPr/>
        </p:nvGrpSpPr>
        <p:grpSpPr>
          <a:xfrm>
            <a:off x="5520839" y="1798943"/>
            <a:ext cx="2502378" cy="1231706"/>
            <a:chOff x="5339953" y="1329720"/>
            <a:chExt cx="2502378" cy="1231706"/>
          </a:xfrm>
        </p:grpSpPr>
        <p:grpSp>
          <p:nvGrpSpPr>
            <p:cNvPr id="196" name="Shape 196"/>
            <p:cNvGrpSpPr/>
            <p:nvPr/>
          </p:nvGrpSpPr>
          <p:grpSpPr>
            <a:xfrm>
              <a:off x="5406126" y="1329720"/>
              <a:ext cx="2228850" cy="1231706"/>
              <a:chOff x="990600" y="1371599"/>
              <a:chExt cx="2286000" cy="1539633"/>
            </a:xfrm>
          </p:grpSpPr>
          <p:sp>
            <p:nvSpPr>
              <p:cNvPr id="197" name="Shape 197"/>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entury Gothic"/>
                  <a:ea typeface="Century Gothic"/>
                  <a:cs typeface="Century Gothic"/>
                  <a:sym typeface="Century Gothic"/>
                </a:endParaRPr>
              </a:p>
            </p:txBody>
          </p:sp>
          <p:sp>
            <p:nvSpPr>
              <p:cNvPr id="198" name="Shape 198"/>
              <p:cNvSpPr/>
              <p:nvPr/>
            </p:nvSpPr>
            <p:spPr>
              <a:xfrm>
                <a:off x="990600" y="1371600"/>
                <a:ext cx="2286000" cy="381000"/>
              </a:xfrm>
              <a:prstGeom prst="round2SameRect">
                <a:avLst>
                  <a:gd name="adj1" fmla="val 48698"/>
                  <a:gd name="adj2" fmla="val 0"/>
                </a:avLst>
              </a:prstGeom>
              <a:solidFill>
                <a:srgbClr val="9C08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grpSp>
        <p:sp>
          <p:nvSpPr>
            <p:cNvPr id="199" name="Shape 199"/>
            <p:cNvSpPr txBox="1"/>
            <p:nvPr/>
          </p:nvSpPr>
          <p:spPr>
            <a:xfrm>
              <a:off x="5339953" y="1702549"/>
              <a:ext cx="2359941"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Accounting System Development and </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Implementation</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Financial Statements Review</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Business Process Outsourcing </a:t>
              </a:r>
            </a:p>
          </p:txBody>
        </p:sp>
        <p:sp>
          <p:nvSpPr>
            <p:cNvPr id="200" name="Shape 200"/>
            <p:cNvSpPr txBox="1"/>
            <p:nvPr/>
          </p:nvSpPr>
          <p:spPr>
            <a:xfrm>
              <a:off x="5351128" y="1352408"/>
              <a:ext cx="2491204"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dirty="0">
                  <a:solidFill>
                    <a:schemeClr val="lt1"/>
                  </a:solidFill>
                  <a:latin typeface="Century Gothic"/>
                  <a:ea typeface="Century Gothic"/>
                  <a:cs typeface="Century Gothic"/>
                  <a:sym typeface="Century Gothic"/>
                </a:rPr>
                <a:t>FINANCIAL ACCOUNTING SERVICES</a:t>
              </a:r>
            </a:p>
          </p:txBody>
        </p:sp>
      </p:grpSp>
      <p:grpSp>
        <p:nvGrpSpPr>
          <p:cNvPr id="201" name="Shape 201"/>
          <p:cNvGrpSpPr/>
          <p:nvPr/>
        </p:nvGrpSpPr>
        <p:grpSpPr>
          <a:xfrm>
            <a:off x="3066732" y="3267682"/>
            <a:ext cx="2462332" cy="1231706"/>
            <a:chOff x="5337460" y="2777520"/>
            <a:chExt cx="2500171" cy="1231706"/>
          </a:xfrm>
        </p:grpSpPr>
        <p:grpSp>
          <p:nvGrpSpPr>
            <p:cNvPr id="202" name="Shape 202"/>
            <p:cNvGrpSpPr/>
            <p:nvPr/>
          </p:nvGrpSpPr>
          <p:grpSpPr>
            <a:xfrm>
              <a:off x="5406125" y="2777520"/>
              <a:ext cx="2228848" cy="1231706"/>
              <a:chOff x="990600" y="1371599"/>
              <a:chExt cx="2286000" cy="1539633"/>
            </a:xfrm>
          </p:grpSpPr>
          <p:sp>
            <p:nvSpPr>
              <p:cNvPr id="203" name="Shape 203"/>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entury Gothic"/>
                  <a:ea typeface="Century Gothic"/>
                  <a:cs typeface="Century Gothic"/>
                  <a:sym typeface="Century Gothic"/>
                </a:endParaRPr>
              </a:p>
            </p:txBody>
          </p:sp>
          <p:sp>
            <p:nvSpPr>
              <p:cNvPr id="204" name="Shape 204"/>
              <p:cNvSpPr/>
              <p:nvPr/>
            </p:nvSpPr>
            <p:spPr>
              <a:xfrm>
                <a:off x="990600" y="1371600"/>
                <a:ext cx="2286000" cy="381000"/>
              </a:xfrm>
              <a:prstGeom prst="round2SameRect">
                <a:avLst>
                  <a:gd name="adj1" fmla="val 48698"/>
                  <a:gd name="adj2" fmla="val 0"/>
                </a:avLst>
              </a:prstGeom>
              <a:solidFill>
                <a:srgbClr val="9C08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grpSp>
        <p:sp>
          <p:nvSpPr>
            <p:cNvPr id="205" name="Shape 205"/>
            <p:cNvSpPr txBox="1"/>
            <p:nvPr/>
          </p:nvSpPr>
          <p:spPr>
            <a:xfrm>
              <a:off x="5442880" y="3123551"/>
              <a:ext cx="2185213"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Company Incorporation</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Other valuable Secretarial Services</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Registration with Ministry of Finance </a:t>
              </a:r>
            </a:p>
            <a:p>
              <a:pPr marL="0" marR="0" lvl="0" indent="0" algn="ctr" rtl="0">
                <a:spcBef>
                  <a:spcPts val="0"/>
                </a:spcBef>
                <a:buSzPct val="25000"/>
                <a:buNone/>
              </a:pPr>
              <a:r>
                <a:rPr lang="en-US" sz="900" b="0" i="0" u="none" strike="noStrike" cap="none" baseline="0" dirty="0">
                  <a:solidFill>
                    <a:schemeClr val="dk1"/>
                  </a:solidFill>
                  <a:latin typeface="Century Gothic"/>
                  <a:ea typeface="Century Gothic"/>
                  <a:cs typeface="Century Gothic"/>
                  <a:sym typeface="Century Gothic"/>
                </a:rPr>
                <a:t>and other Government Agencies</a:t>
              </a:r>
            </a:p>
          </p:txBody>
        </p:sp>
        <p:sp>
          <p:nvSpPr>
            <p:cNvPr id="206" name="Shape 206"/>
            <p:cNvSpPr txBox="1"/>
            <p:nvPr/>
          </p:nvSpPr>
          <p:spPr>
            <a:xfrm>
              <a:off x="5337460" y="2800208"/>
              <a:ext cx="2500171"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a:solidFill>
                    <a:schemeClr val="lt1"/>
                  </a:solidFill>
                  <a:latin typeface="Century Gothic"/>
                  <a:ea typeface="Century Gothic"/>
                  <a:cs typeface="Century Gothic"/>
                  <a:sym typeface="Century Gothic"/>
                </a:rPr>
                <a:t>CORPORATE SECRETARIAL SERVICES</a:t>
              </a:r>
            </a:p>
          </p:txBody>
        </p:sp>
      </p:grpSp>
      <p:sp>
        <p:nvSpPr>
          <p:cNvPr id="207" name="Shape 207"/>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6</a:t>
            </a:fld>
            <a:endParaRPr lang="en-US" sz="1200" b="0" i="0" u="none" strike="noStrike" cap="none" baseline="0">
              <a:solidFill>
                <a:srgbClr val="888888"/>
              </a:solidFill>
              <a:latin typeface="Calibri"/>
              <a:ea typeface="Calibri"/>
              <a:cs typeface="Calibri"/>
              <a:sym typeface="Calibri"/>
            </a:endParaRPr>
          </a:p>
        </p:txBody>
      </p:sp>
      <p:sp>
        <p:nvSpPr>
          <p:cNvPr id="208" name="Shape 208"/>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grpSp>
        <p:nvGrpSpPr>
          <p:cNvPr id="50" name="Shape 168"/>
          <p:cNvGrpSpPr/>
          <p:nvPr/>
        </p:nvGrpSpPr>
        <p:grpSpPr>
          <a:xfrm>
            <a:off x="511317" y="4723573"/>
            <a:ext cx="2367956" cy="1297715"/>
            <a:chOff x="418324" y="4219516"/>
            <a:chExt cx="2367956" cy="1297715"/>
          </a:xfrm>
        </p:grpSpPr>
        <p:grpSp>
          <p:nvGrpSpPr>
            <p:cNvPr id="51" name="Shape 169"/>
            <p:cNvGrpSpPr/>
            <p:nvPr/>
          </p:nvGrpSpPr>
          <p:grpSpPr>
            <a:xfrm>
              <a:off x="488505" y="4267201"/>
              <a:ext cx="2228850" cy="1231706"/>
              <a:chOff x="990600" y="1371599"/>
              <a:chExt cx="2286000" cy="1539633"/>
            </a:xfrm>
          </p:grpSpPr>
          <p:sp>
            <p:nvSpPr>
              <p:cNvPr id="54" name="Shape 170"/>
              <p:cNvSpPr/>
              <p:nvPr/>
            </p:nvSpPr>
            <p:spPr>
              <a:xfrm>
                <a:off x="990600" y="1371599"/>
                <a:ext cx="2286000" cy="1539633"/>
              </a:xfrm>
              <a:prstGeom prst="roundRect">
                <a:avLst>
                  <a:gd name="adj" fmla="val 9410"/>
                </a:avLst>
              </a:prstGeom>
              <a:solidFill>
                <a:schemeClr val="lt1"/>
              </a:solidFill>
              <a:ln w="38100" cap="flat" cmpd="sng">
                <a:solidFill>
                  <a:srgbClr val="9C08A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55" name="Shape 171"/>
              <p:cNvSpPr/>
              <p:nvPr/>
            </p:nvSpPr>
            <p:spPr>
              <a:xfrm>
                <a:off x="990600" y="1371600"/>
                <a:ext cx="2286000" cy="381000"/>
              </a:xfrm>
              <a:prstGeom prst="round2SameRect">
                <a:avLst>
                  <a:gd name="adj1" fmla="val 48698"/>
                  <a:gd name="adj2" fmla="val 0"/>
                </a:avLst>
              </a:prstGeom>
              <a:solidFill>
                <a:srgbClr val="9C08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52" name="Shape 172"/>
            <p:cNvSpPr txBox="1"/>
            <p:nvPr/>
          </p:nvSpPr>
          <p:spPr>
            <a:xfrm>
              <a:off x="418324" y="4593901"/>
              <a:ext cx="2367956"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Due Diligence</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Internal Audit and Forensic Accounting</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Valuation</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Capital Market</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Managerial Finance</a:t>
              </a:r>
            </a:p>
            <a:p>
              <a:pPr marL="0" marR="0" lvl="0" indent="0" algn="ctr" rtl="0">
                <a:spcBef>
                  <a:spcPts val="0"/>
                </a:spcBef>
                <a:buSzPct val="25000"/>
                <a:buNone/>
              </a:pPr>
              <a:r>
                <a:rPr lang="en-US" sz="900" b="0" i="0" u="none" strike="noStrike" cap="none" baseline="0">
                  <a:solidFill>
                    <a:schemeClr val="dk1"/>
                  </a:solidFill>
                  <a:latin typeface="Century Gothic"/>
                  <a:ea typeface="Century Gothic"/>
                  <a:cs typeface="Century Gothic"/>
                  <a:sym typeface="Century Gothic"/>
                </a:rPr>
                <a:t>Mergers &amp; Acquisitions</a:t>
              </a:r>
            </a:p>
          </p:txBody>
        </p:sp>
        <p:sp>
          <p:nvSpPr>
            <p:cNvPr id="53" name="Shape 173"/>
            <p:cNvSpPr txBox="1"/>
            <p:nvPr/>
          </p:nvSpPr>
          <p:spPr>
            <a:xfrm>
              <a:off x="870023" y="4219516"/>
              <a:ext cx="1487908"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a:solidFill>
                    <a:schemeClr val="lt1"/>
                  </a:solidFill>
                  <a:latin typeface="Calibri"/>
                  <a:ea typeface="Calibri"/>
                  <a:cs typeface="Calibri"/>
                  <a:sym typeface="Calibri"/>
                </a:rPr>
                <a:t>CORPORATE FINANCE &amp; </a:t>
              </a:r>
            </a:p>
            <a:p>
              <a:pPr marL="0" marR="0" lvl="0" indent="0" algn="l" rtl="0">
                <a:spcBef>
                  <a:spcPts val="0"/>
                </a:spcBef>
                <a:buSzPct val="25000"/>
                <a:buNone/>
              </a:pPr>
              <a:r>
                <a:rPr lang="en-US" sz="1000" b="1" i="0" u="none" strike="noStrike" cap="none" baseline="0">
                  <a:solidFill>
                    <a:schemeClr val="lt1"/>
                  </a:solidFill>
                  <a:latin typeface="Calibri"/>
                  <a:ea typeface="Calibri"/>
                  <a:cs typeface="Calibri"/>
                  <a:sym typeface="Calibri"/>
                </a:rPr>
                <a:t>TRANSACTION SERVICES</a:t>
              </a:r>
            </a:p>
          </p:txBody>
        </p:sp>
      </p:grpSp>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5044" y="3547014"/>
            <a:ext cx="1742252" cy="673043"/>
          </a:xfrm>
          <a:prstGeom prst="rect">
            <a:avLst/>
          </a:prstGeom>
        </p:spPr>
      </p:pic>
      <p:sp>
        <p:nvSpPr>
          <p:cNvPr id="57" name="Shape 139"/>
          <p:cNvSpPr/>
          <p:nvPr/>
        </p:nvSpPr>
        <p:spPr>
          <a:xfrm>
            <a:off x="-407566" y="908720"/>
            <a:ext cx="6584702" cy="757439"/>
          </a:xfrm>
          <a:prstGeom prst="rect">
            <a:avLst/>
          </a:prstGeom>
          <a:ln/>
        </p:spPr>
        <p:style>
          <a:lnRef idx="0">
            <a:schemeClr val="accent3"/>
          </a:lnRef>
          <a:fillRef idx="3">
            <a:schemeClr val="accent3"/>
          </a:fillRef>
          <a:effectRef idx="3">
            <a:schemeClr val="accent3"/>
          </a:effectRef>
          <a:fontRef idx="minor">
            <a:schemeClr val="lt1"/>
          </a:fontRef>
        </p:style>
        <p:txBody>
          <a:bodyPr lIns="91425" tIns="45700" rIns="91425" bIns="45700" anchor="ctr" anchorCtr="0">
            <a:noAutofit/>
          </a:bodyPr>
          <a:lstStyle/>
          <a:p>
            <a:pPr marL="531813" lvl="1" indent="-11112">
              <a:buSzPct val="25000"/>
            </a:pPr>
            <a:r>
              <a:rPr lang="en-US" sz="2800" dirty="0">
                <a:ea typeface="Calibri"/>
                <a:cs typeface="Calibri"/>
                <a:sym typeface="Calibri"/>
              </a:rPr>
              <a:t>ABOUT US  </a:t>
            </a:r>
          </a:p>
          <a:p>
            <a:pPr marL="531813" lvl="1" indent="-11112">
              <a:buSzPct val="25000"/>
            </a:pPr>
            <a:r>
              <a:rPr lang="en-US" sz="2000" dirty="0">
                <a:ea typeface="Calibri"/>
                <a:cs typeface="Calibri"/>
                <a:sym typeface="Calibri"/>
              </a:rPr>
              <a:t>SERVICE AND OFFICES</a:t>
            </a:r>
            <a:endParaRPr lang="en-US" sz="2000" dirty="0">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31" name="Shape 231"/>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7</a:t>
            </a:fld>
            <a:endParaRPr lang="en-US" sz="1200" b="0" i="0" u="none" strike="noStrike" cap="none" baseline="0">
              <a:solidFill>
                <a:srgbClr val="888888"/>
              </a:solidFill>
              <a:latin typeface="Calibri"/>
              <a:ea typeface="Calibri"/>
              <a:cs typeface="Calibri"/>
              <a:sym typeface="Calibri"/>
            </a:endParaRPr>
          </a:p>
        </p:txBody>
      </p:sp>
      <p:sp>
        <p:nvSpPr>
          <p:cNvPr id="232" name="Shape 232"/>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grpSp>
        <p:nvGrpSpPr>
          <p:cNvPr id="2" name="Group 1"/>
          <p:cNvGrpSpPr/>
          <p:nvPr/>
        </p:nvGrpSpPr>
        <p:grpSpPr>
          <a:xfrm>
            <a:off x="632521" y="1915784"/>
            <a:ext cx="8568952" cy="4033496"/>
            <a:chOff x="632521" y="1915784"/>
            <a:chExt cx="8568952" cy="4033496"/>
          </a:xfrm>
        </p:grpSpPr>
        <p:sp>
          <p:nvSpPr>
            <p:cNvPr id="24" name="Freeform 23"/>
            <p:cNvSpPr/>
            <p:nvPr/>
          </p:nvSpPr>
          <p:spPr bwMode="auto">
            <a:xfrm>
              <a:off x="632521" y="1915784"/>
              <a:ext cx="4413522" cy="648802"/>
            </a:xfrm>
            <a:custGeom>
              <a:avLst/>
              <a:gdLst>
                <a:gd name="connsiteX0" fmla="*/ 0 w 4042638"/>
                <a:gd name="connsiteY0" fmla="*/ 127923 h 767520"/>
                <a:gd name="connsiteX1" fmla="*/ 127923 w 4042638"/>
                <a:gd name="connsiteY1" fmla="*/ 0 h 767520"/>
                <a:gd name="connsiteX2" fmla="*/ 3914715 w 4042638"/>
                <a:gd name="connsiteY2" fmla="*/ 0 h 767520"/>
                <a:gd name="connsiteX3" fmla="*/ 4042638 w 4042638"/>
                <a:gd name="connsiteY3" fmla="*/ 127923 h 767520"/>
                <a:gd name="connsiteX4" fmla="*/ 4042638 w 4042638"/>
                <a:gd name="connsiteY4" fmla="*/ 639597 h 767520"/>
                <a:gd name="connsiteX5" fmla="*/ 3914715 w 4042638"/>
                <a:gd name="connsiteY5" fmla="*/ 767520 h 767520"/>
                <a:gd name="connsiteX6" fmla="*/ 127923 w 4042638"/>
                <a:gd name="connsiteY6" fmla="*/ 767520 h 767520"/>
                <a:gd name="connsiteX7" fmla="*/ 0 w 4042638"/>
                <a:gd name="connsiteY7" fmla="*/ 639597 h 767520"/>
                <a:gd name="connsiteX8" fmla="*/ 0 w 4042638"/>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2638" h="767520">
                  <a:moveTo>
                    <a:pt x="0" y="127923"/>
                  </a:moveTo>
                  <a:cubicBezTo>
                    <a:pt x="0" y="57273"/>
                    <a:pt x="57273" y="0"/>
                    <a:pt x="127923" y="0"/>
                  </a:cubicBezTo>
                  <a:lnTo>
                    <a:pt x="3914715" y="0"/>
                  </a:lnTo>
                  <a:cubicBezTo>
                    <a:pt x="3985365" y="0"/>
                    <a:pt x="4042638" y="57273"/>
                    <a:pt x="4042638" y="127923"/>
                  </a:cubicBezTo>
                  <a:lnTo>
                    <a:pt x="4042638" y="639597"/>
                  </a:lnTo>
                  <a:cubicBezTo>
                    <a:pt x="4042638" y="710247"/>
                    <a:pt x="3985365" y="767520"/>
                    <a:pt x="3914715" y="767520"/>
                  </a:cubicBezTo>
                  <a:lnTo>
                    <a:pt x="127923" y="767520"/>
                  </a:lnTo>
                  <a:cubicBezTo>
                    <a:pt x="57273" y="767520"/>
                    <a:pt x="0" y="710247"/>
                    <a:pt x="0" y="639597"/>
                  </a:cubicBezTo>
                  <a:lnTo>
                    <a:pt x="0" y="127923"/>
                  </a:lnTo>
                  <a:close/>
                </a:path>
              </a:pathLst>
            </a:custGeom>
            <a:ln/>
          </p:spPr>
          <p:style>
            <a:lnRef idx="1">
              <a:schemeClr val="accent2"/>
            </a:lnRef>
            <a:fillRef idx="3">
              <a:schemeClr val="accent2"/>
            </a:fillRef>
            <a:effectRef idx="2">
              <a:schemeClr val="accent2"/>
            </a:effectRef>
            <a:fontRef idx="minor">
              <a:schemeClr val="lt1"/>
            </a:fontRef>
          </p:style>
          <p:txBody>
            <a:bodyPr lIns="216000" tIns="159387" rIns="159387" bIns="159387" spcCol="1270" anchor="ctr"/>
            <a:lstStyle/>
            <a:p>
              <a:pPr defTabSz="1422400">
                <a:lnSpc>
                  <a:spcPct val="90000"/>
                </a:lnSpc>
                <a:spcAft>
                  <a:spcPct val="35000"/>
                </a:spcAft>
                <a:defRPr/>
              </a:pPr>
              <a:r>
                <a:rPr lang="en-US" sz="3200" b="1" dirty="0" smtClean="0">
                  <a:solidFill>
                    <a:schemeClr val="bg1"/>
                  </a:solidFill>
                </a:rPr>
                <a:t>VISION</a:t>
              </a:r>
              <a:endParaRPr lang="en-US" sz="3200" b="1" dirty="0">
                <a:solidFill>
                  <a:schemeClr val="bg1"/>
                </a:solidFill>
              </a:endParaRPr>
            </a:p>
          </p:txBody>
        </p:sp>
        <p:sp>
          <p:nvSpPr>
            <p:cNvPr id="25" name="Freeform 24"/>
            <p:cNvSpPr/>
            <p:nvPr/>
          </p:nvSpPr>
          <p:spPr bwMode="auto">
            <a:xfrm>
              <a:off x="1250894" y="2747634"/>
              <a:ext cx="7950578" cy="895350"/>
            </a:xfrm>
            <a:custGeom>
              <a:avLst/>
              <a:gdLst>
                <a:gd name="connsiteX0" fmla="*/ 0 w 8507414"/>
                <a:gd name="connsiteY0" fmla="*/ 0 h 794880"/>
                <a:gd name="connsiteX1" fmla="*/ 8507414 w 8507414"/>
                <a:gd name="connsiteY1" fmla="*/ 0 h 794880"/>
                <a:gd name="connsiteX2" fmla="*/ 8507414 w 8507414"/>
                <a:gd name="connsiteY2" fmla="*/ 794880 h 794880"/>
                <a:gd name="connsiteX3" fmla="*/ 0 w 8507414"/>
                <a:gd name="connsiteY3" fmla="*/ 794880 h 794880"/>
                <a:gd name="connsiteX4" fmla="*/ 0 w 8507414"/>
                <a:gd name="connsiteY4" fmla="*/ 0 h 79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414" h="794880">
                  <a:moveTo>
                    <a:pt x="0" y="0"/>
                  </a:moveTo>
                  <a:lnTo>
                    <a:pt x="8507414" y="0"/>
                  </a:lnTo>
                  <a:lnTo>
                    <a:pt x="8507414" y="794880"/>
                  </a:lnTo>
                  <a:lnTo>
                    <a:pt x="0" y="794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70110" tIns="40640" rIns="227584" bIns="40640" spcCol="1270"/>
            <a:lstStyle/>
            <a:p>
              <a:pPr marL="0" lvl="1" algn="just" defTabSz="1111250">
                <a:lnSpc>
                  <a:spcPct val="90000"/>
                </a:lnSpc>
                <a:spcAft>
                  <a:spcPct val="20000"/>
                </a:spcAft>
                <a:defRPr/>
              </a:pPr>
              <a:r>
                <a:rPr lang="en-US" sz="1600" dirty="0">
                  <a:solidFill>
                    <a:schemeClr val="tx1"/>
                  </a:solidFill>
                  <a:latin typeface="Century Gothic" pitchFamily="34" charset="0"/>
                </a:rPr>
                <a:t>SALIHIN aspires to become a ‘</a:t>
              </a:r>
              <a:r>
                <a:rPr lang="en-US" sz="1600" dirty="0" err="1">
                  <a:solidFill>
                    <a:schemeClr val="tx1"/>
                  </a:solidFill>
                  <a:latin typeface="Century Gothic" pitchFamily="34" charset="0"/>
                </a:rPr>
                <a:t>glocal</a:t>
              </a:r>
              <a:r>
                <a:rPr lang="en-US" sz="1600" dirty="0">
                  <a:solidFill>
                    <a:schemeClr val="tx1"/>
                  </a:solidFill>
                  <a:latin typeface="Century Gothic" pitchFamily="34" charset="0"/>
                </a:rPr>
                <a:t>’ consulting firm serving both local and international clients. Its </a:t>
              </a:r>
              <a:r>
                <a:rPr lang="en-US" sz="1600" dirty="0" err="1">
                  <a:solidFill>
                    <a:schemeClr val="tx1"/>
                  </a:solidFill>
                  <a:latin typeface="Century Gothic" pitchFamily="34" charset="0"/>
                </a:rPr>
                <a:t>glocal</a:t>
              </a:r>
              <a:r>
                <a:rPr lang="en-US" sz="1600" dirty="0">
                  <a:solidFill>
                    <a:schemeClr val="tx1"/>
                  </a:solidFill>
                  <a:latin typeface="Century Gothic" pitchFamily="34" charset="0"/>
                </a:rPr>
                <a:t> strategic move is not just to spread its wings but to make its presence felt as the preferred and leading global national firm of Malaysian origin in business consultation and other non-traditional services.</a:t>
              </a:r>
            </a:p>
          </p:txBody>
        </p:sp>
        <p:sp>
          <p:nvSpPr>
            <p:cNvPr id="26" name="Freeform 25"/>
            <p:cNvSpPr/>
            <p:nvPr/>
          </p:nvSpPr>
          <p:spPr bwMode="auto">
            <a:xfrm>
              <a:off x="632521" y="3966348"/>
              <a:ext cx="4413522" cy="648802"/>
            </a:xfrm>
            <a:custGeom>
              <a:avLst/>
              <a:gdLst>
                <a:gd name="connsiteX0" fmla="*/ 0 w 4042638"/>
                <a:gd name="connsiteY0" fmla="*/ 127923 h 767520"/>
                <a:gd name="connsiteX1" fmla="*/ 127923 w 4042638"/>
                <a:gd name="connsiteY1" fmla="*/ 0 h 767520"/>
                <a:gd name="connsiteX2" fmla="*/ 3914715 w 4042638"/>
                <a:gd name="connsiteY2" fmla="*/ 0 h 767520"/>
                <a:gd name="connsiteX3" fmla="*/ 4042638 w 4042638"/>
                <a:gd name="connsiteY3" fmla="*/ 127923 h 767520"/>
                <a:gd name="connsiteX4" fmla="*/ 4042638 w 4042638"/>
                <a:gd name="connsiteY4" fmla="*/ 639597 h 767520"/>
                <a:gd name="connsiteX5" fmla="*/ 3914715 w 4042638"/>
                <a:gd name="connsiteY5" fmla="*/ 767520 h 767520"/>
                <a:gd name="connsiteX6" fmla="*/ 127923 w 4042638"/>
                <a:gd name="connsiteY6" fmla="*/ 767520 h 767520"/>
                <a:gd name="connsiteX7" fmla="*/ 0 w 4042638"/>
                <a:gd name="connsiteY7" fmla="*/ 639597 h 767520"/>
                <a:gd name="connsiteX8" fmla="*/ 0 w 4042638"/>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2638" h="767520">
                  <a:moveTo>
                    <a:pt x="0" y="127923"/>
                  </a:moveTo>
                  <a:cubicBezTo>
                    <a:pt x="0" y="57273"/>
                    <a:pt x="57273" y="0"/>
                    <a:pt x="127923" y="0"/>
                  </a:cubicBezTo>
                  <a:lnTo>
                    <a:pt x="3914715" y="0"/>
                  </a:lnTo>
                  <a:cubicBezTo>
                    <a:pt x="3985365" y="0"/>
                    <a:pt x="4042638" y="57273"/>
                    <a:pt x="4042638" y="127923"/>
                  </a:cubicBezTo>
                  <a:lnTo>
                    <a:pt x="4042638" y="639597"/>
                  </a:lnTo>
                  <a:cubicBezTo>
                    <a:pt x="4042638" y="710247"/>
                    <a:pt x="3985365" y="767520"/>
                    <a:pt x="3914715" y="767520"/>
                  </a:cubicBezTo>
                  <a:lnTo>
                    <a:pt x="127923" y="767520"/>
                  </a:lnTo>
                  <a:cubicBezTo>
                    <a:pt x="57273" y="767520"/>
                    <a:pt x="0" y="710247"/>
                    <a:pt x="0" y="639597"/>
                  </a:cubicBezTo>
                  <a:lnTo>
                    <a:pt x="0" y="127923"/>
                  </a:lnTo>
                  <a:close/>
                </a:path>
              </a:pathLst>
            </a:custGeom>
            <a:ln/>
          </p:spPr>
          <p:style>
            <a:lnRef idx="1">
              <a:schemeClr val="accent2"/>
            </a:lnRef>
            <a:fillRef idx="3">
              <a:schemeClr val="accent2"/>
            </a:fillRef>
            <a:effectRef idx="2">
              <a:schemeClr val="accent2"/>
            </a:effectRef>
            <a:fontRef idx="minor">
              <a:schemeClr val="lt1"/>
            </a:fontRef>
          </p:style>
          <p:txBody>
            <a:bodyPr lIns="216000" tIns="159387" rIns="159387" bIns="159387" spcCol="1270" anchor="ctr"/>
            <a:lstStyle/>
            <a:p>
              <a:pPr defTabSz="1422400">
                <a:lnSpc>
                  <a:spcPct val="90000"/>
                </a:lnSpc>
                <a:spcAft>
                  <a:spcPct val="35000"/>
                </a:spcAft>
                <a:defRPr/>
              </a:pPr>
              <a:r>
                <a:rPr lang="en-US" sz="3200" b="1" dirty="0" smtClean="0">
                  <a:solidFill>
                    <a:schemeClr val="bg1"/>
                  </a:solidFill>
                </a:rPr>
                <a:t>MISSION</a:t>
              </a:r>
              <a:endParaRPr lang="en-US" sz="3200" b="1" dirty="0">
                <a:solidFill>
                  <a:schemeClr val="bg1"/>
                </a:solidFill>
              </a:endParaRPr>
            </a:p>
          </p:txBody>
        </p:sp>
        <p:sp>
          <p:nvSpPr>
            <p:cNvPr id="27" name="Freeform 26"/>
            <p:cNvSpPr/>
            <p:nvPr/>
          </p:nvSpPr>
          <p:spPr bwMode="auto">
            <a:xfrm>
              <a:off x="1250895" y="4480305"/>
              <a:ext cx="7950578" cy="1463295"/>
            </a:xfrm>
            <a:custGeom>
              <a:avLst/>
              <a:gdLst>
                <a:gd name="connsiteX0" fmla="*/ 0 w 8507414"/>
                <a:gd name="connsiteY0" fmla="*/ 0 h 1490400"/>
                <a:gd name="connsiteX1" fmla="*/ 8507414 w 8507414"/>
                <a:gd name="connsiteY1" fmla="*/ 0 h 1490400"/>
                <a:gd name="connsiteX2" fmla="*/ 8507414 w 8507414"/>
                <a:gd name="connsiteY2" fmla="*/ 1490400 h 1490400"/>
                <a:gd name="connsiteX3" fmla="*/ 0 w 8507414"/>
                <a:gd name="connsiteY3" fmla="*/ 1490400 h 1490400"/>
                <a:gd name="connsiteX4" fmla="*/ 0 w 8507414"/>
                <a:gd name="connsiteY4" fmla="*/ 0 h 14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414" h="1490400">
                  <a:moveTo>
                    <a:pt x="0" y="0"/>
                  </a:moveTo>
                  <a:lnTo>
                    <a:pt x="8507414" y="0"/>
                  </a:lnTo>
                  <a:lnTo>
                    <a:pt x="8507414" y="1490400"/>
                  </a:lnTo>
                  <a:lnTo>
                    <a:pt x="0" y="1490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70110" tIns="40640" rIns="227584" bIns="40640" spcCol="1270"/>
            <a:lstStyle/>
            <a:p>
              <a:pPr marL="0" lvl="1" algn="just" defTabSz="1111250">
                <a:lnSpc>
                  <a:spcPct val="90000"/>
                </a:lnSpc>
                <a:spcAft>
                  <a:spcPct val="20000"/>
                </a:spcAft>
                <a:defRPr/>
              </a:pPr>
              <a:endParaRPr lang="en-US" sz="2400" dirty="0">
                <a:solidFill>
                  <a:schemeClr val="tx2">
                    <a:lumMod val="50000"/>
                  </a:schemeClr>
                </a:solidFill>
              </a:endParaRPr>
            </a:p>
          </p:txBody>
        </p:sp>
        <p:sp>
          <p:nvSpPr>
            <p:cNvPr id="28" name="Rectangle 27"/>
            <p:cNvSpPr/>
            <p:nvPr/>
          </p:nvSpPr>
          <p:spPr>
            <a:xfrm>
              <a:off x="1445763" y="4748951"/>
              <a:ext cx="7560840" cy="1200329"/>
            </a:xfrm>
            <a:prstGeom prst="rect">
              <a:avLst/>
            </a:prstGeom>
          </p:spPr>
          <p:txBody>
            <a:bodyPr wrap="square">
              <a:spAutoFit/>
            </a:bodyPr>
            <a:lstStyle/>
            <a:p>
              <a:pPr marL="0" lvl="1" algn="just" defTabSz="1111250">
                <a:lnSpc>
                  <a:spcPct val="90000"/>
                </a:lnSpc>
                <a:spcAft>
                  <a:spcPct val="20000"/>
                </a:spcAft>
                <a:defRPr/>
              </a:pPr>
              <a:r>
                <a:rPr lang="en-US" sz="1600" dirty="0">
                  <a:latin typeface="Century Gothic" pitchFamily="34" charset="0"/>
                </a:rPr>
                <a:t>SALIHIN is dedicated to create value by focusing on customer satisfaction and growth, excellent internal business processes and superior human resource development. Without compromising our professional integrity and independence, we strive to offer the highest quality and value added services to our clients. </a:t>
              </a:r>
            </a:p>
          </p:txBody>
        </p:sp>
      </p:grpSp>
      <p:sp>
        <p:nvSpPr>
          <p:cNvPr id="11" name="Shape 139"/>
          <p:cNvSpPr/>
          <p:nvPr/>
        </p:nvSpPr>
        <p:spPr>
          <a:xfrm>
            <a:off x="-407566" y="908720"/>
            <a:ext cx="6584702" cy="757439"/>
          </a:xfrm>
          <a:prstGeom prst="rect">
            <a:avLst/>
          </a:prstGeom>
          <a:ln/>
        </p:spPr>
        <p:style>
          <a:lnRef idx="0">
            <a:schemeClr val="accent3"/>
          </a:lnRef>
          <a:fillRef idx="3">
            <a:schemeClr val="accent3"/>
          </a:fillRef>
          <a:effectRef idx="3">
            <a:schemeClr val="accent3"/>
          </a:effectRef>
          <a:fontRef idx="minor">
            <a:schemeClr val="lt1"/>
          </a:fontRef>
        </p:style>
        <p:txBody>
          <a:bodyPr lIns="91425" tIns="45700" rIns="91425" bIns="45700" anchor="ctr" anchorCtr="0">
            <a:noAutofit/>
          </a:bodyPr>
          <a:lstStyle/>
          <a:p>
            <a:pPr marL="531813" lvl="1" indent="-11112">
              <a:buSzPct val="25000"/>
            </a:pPr>
            <a:r>
              <a:rPr lang="en-US" sz="2800" dirty="0" smtClean="0">
                <a:ea typeface="Calibri"/>
                <a:cs typeface="Calibri"/>
                <a:sym typeface="Calibri"/>
              </a:rPr>
              <a:t>ABOUT US  </a:t>
            </a:r>
          </a:p>
          <a:p>
            <a:pPr marL="531813" lvl="1" indent="-11112">
              <a:buSzPct val="25000"/>
            </a:pPr>
            <a:r>
              <a:rPr lang="en-US" sz="2000" dirty="0" smtClean="0">
                <a:ea typeface="Calibri"/>
                <a:cs typeface="Calibri"/>
                <a:sym typeface="Calibri"/>
              </a:rPr>
              <a:t>VISSION &amp; MISSION</a:t>
            </a:r>
            <a:endParaRPr lang="en-US" sz="2000" dirty="0">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cxnSp>
        <p:nvCxnSpPr>
          <p:cNvPr id="240" name="Shape 240"/>
          <p:cNvCxnSpPr/>
          <p:nvPr/>
        </p:nvCxnSpPr>
        <p:spPr>
          <a:xfrm flipH="1">
            <a:off x="-3584" y="5181601"/>
            <a:ext cx="5007824" cy="0"/>
          </a:xfrm>
          <a:prstGeom prst="straightConnector1">
            <a:avLst/>
          </a:prstGeom>
          <a:noFill/>
          <a:ln w="9525" cap="flat" cmpd="sng">
            <a:solidFill>
              <a:schemeClr val="lt1"/>
            </a:solidFill>
            <a:prstDash val="solid"/>
            <a:round/>
            <a:headEnd type="none" w="med" len="med"/>
            <a:tailEnd type="none" w="med" len="med"/>
          </a:ln>
        </p:spPr>
      </p:cxnSp>
      <p:sp>
        <p:nvSpPr>
          <p:cNvPr id="244" name="Shape 244"/>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8</a:t>
            </a:fld>
            <a:endParaRPr lang="en-US" sz="1200" b="0" i="0" u="none" strike="noStrike" cap="none" baseline="0">
              <a:solidFill>
                <a:srgbClr val="888888"/>
              </a:solidFill>
              <a:latin typeface="Calibri"/>
              <a:ea typeface="Calibri"/>
              <a:cs typeface="Calibri"/>
              <a:sym typeface="Calibri"/>
            </a:endParaRPr>
          </a:p>
        </p:txBody>
      </p:sp>
      <p:sp>
        <p:nvSpPr>
          <p:cNvPr id="245" name="Shape 245"/>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graphicFrame>
        <p:nvGraphicFramePr>
          <p:cNvPr id="8" name="Diagram 7"/>
          <p:cNvGraphicFramePr/>
          <p:nvPr>
            <p:extLst>
              <p:ext uri="{D42A27DB-BD31-4B8C-83A1-F6EECF244321}">
                <p14:modId xmlns:p14="http://schemas.microsoft.com/office/powerpoint/2010/main" val="1632071703"/>
              </p:ext>
            </p:extLst>
          </p:nvPr>
        </p:nvGraphicFramePr>
        <p:xfrm>
          <a:off x="776536" y="1988840"/>
          <a:ext cx="7992888" cy="3761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hape 139"/>
          <p:cNvSpPr/>
          <p:nvPr/>
        </p:nvSpPr>
        <p:spPr>
          <a:xfrm>
            <a:off x="-407566" y="908720"/>
            <a:ext cx="6584702" cy="757439"/>
          </a:xfrm>
          <a:prstGeom prst="rect">
            <a:avLst/>
          </a:prstGeom>
          <a:ln/>
        </p:spPr>
        <p:style>
          <a:lnRef idx="0">
            <a:schemeClr val="accent3"/>
          </a:lnRef>
          <a:fillRef idx="3">
            <a:schemeClr val="accent3"/>
          </a:fillRef>
          <a:effectRef idx="3">
            <a:schemeClr val="accent3"/>
          </a:effectRef>
          <a:fontRef idx="minor">
            <a:schemeClr val="lt1"/>
          </a:fontRef>
        </p:style>
        <p:txBody>
          <a:bodyPr lIns="91425" tIns="45700" rIns="91425" bIns="45700" anchor="ctr" anchorCtr="0">
            <a:noAutofit/>
          </a:bodyPr>
          <a:lstStyle/>
          <a:p>
            <a:pPr marL="531813" lvl="1" indent="-11112">
              <a:buSzPct val="25000"/>
            </a:pPr>
            <a:r>
              <a:rPr lang="en-US" sz="2800" dirty="0" smtClean="0">
                <a:ea typeface="Calibri"/>
                <a:cs typeface="Calibri"/>
                <a:sym typeface="Calibri"/>
              </a:rPr>
              <a:t>ABOUT US  </a:t>
            </a:r>
          </a:p>
          <a:p>
            <a:pPr marL="531813" lvl="1" indent="-11112">
              <a:buSzPct val="25000"/>
            </a:pPr>
            <a:r>
              <a:rPr lang="en-US" sz="2000" dirty="0" smtClean="0">
                <a:ea typeface="Calibri"/>
                <a:cs typeface="Calibri"/>
                <a:sym typeface="Calibri"/>
              </a:rPr>
              <a:t>CORE VALUES</a:t>
            </a:r>
            <a:endParaRPr lang="en-US" sz="2000" dirty="0">
              <a:ea typeface="Calibri"/>
              <a:cs typeface="Calibri"/>
              <a:sym typeface="Calibri"/>
            </a:endParaRPr>
          </a:p>
        </p:txBody>
      </p:sp>
    </p:spTree>
    <p:extLst>
      <p:ext uri="{BB962C8B-B14F-4D97-AF65-F5344CB8AC3E}">
        <p14:creationId xmlns:p14="http://schemas.microsoft.com/office/powerpoint/2010/main" val="301741848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cxnSp>
        <p:nvCxnSpPr>
          <p:cNvPr id="240" name="Shape 240"/>
          <p:cNvCxnSpPr/>
          <p:nvPr/>
        </p:nvCxnSpPr>
        <p:spPr>
          <a:xfrm flipH="1">
            <a:off x="-3584" y="5181601"/>
            <a:ext cx="5007824" cy="0"/>
          </a:xfrm>
          <a:prstGeom prst="straightConnector1">
            <a:avLst/>
          </a:prstGeom>
          <a:noFill/>
          <a:ln w="9525" cap="flat" cmpd="sng">
            <a:solidFill>
              <a:schemeClr val="lt1"/>
            </a:solidFill>
            <a:prstDash val="solid"/>
            <a:round/>
            <a:headEnd type="none" w="med" len="med"/>
            <a:tailEnd type="none" w="med" len="med"/>
          </a:ln>
        </p:spPr>
      </p:cxnSp>
      <p:sp>
        <p:nvSpPr>
          <p:cNvPr id="241" name="Shape 241"/>
          <p:cNvSpPr/>
          <p:nvPr/>
        </p:nvSpPr>
        <p:spPr>
          <a:xfrm>
            <a:off x="271844" y="378709"/>
            <a:ext cx="495300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baseline="0">
                <a:solidFill>
                  <a:schemeClr val="dk1"/>
                </a:solidFill>
                <a:latin typeface="Calibri"/>
                <a:ea typeface="Calibri"/>
                <a:cs typeface="Calibri"/>
                <a:sym typeface="Calibri"/>
              </a:rPr>
              <a:t>ABOUT US </a:t>
            </a:r>
          </a:p>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CLIENTELE OVERVIEW</a:t>
            </a:r>
          </a:p>
        </p:txBody>
      </p:sp>
      <p:sp>
        <p:nvSpPr>
          <p:cNvPr id="242" name="Shape 242"/>
          <p:cNvSpPr/>
          <p:nvPr/>
        </p:nvSpPr>
        <p:spPr>
          <a:xfrm>
            <a:off x="-191542" y="304800"/>
            <a:ext cx="7016750" cy="914400"/>
          </a:xfrm>
          <a:prstGeom prst="rect">
            <a:avLst/>
          </a:prstGeom>
          <a:solidFill>
            <a:srgbClr val="FF0000"/>
          </a:solidFill>
          <a:ln>
            <a:noFill/>
          </a:ln>
        </p:spPr>
        <p:txBody>
          <a:bodyPr lIns="91425" tIns="45700" rIns="91425" bIns="45700" anchor="ctr" anchorCtr="0">
            <a:noAutofit/>
          </a:bodyPr>
          <a:lstStyle/>
          <a:p>
            <a:pPr marL="457200" marR="0" lvl="1" indent="63500" algn="l" rtl="0">
              <a:spcBef>
                <a:spcPts val="0"/>
              </a:spcBef>
              <a:buSzPct val="25000"/>
              <a:buNone/>
            </a:pPr>
            <a:r>
              <a:rPr lang="en-US" sz="2800" b="0" i="0" u="none" strike="noStrike" cap="none" baseline="0" dirty="0">
                <a:solidFill>
                  <a:schemeClr val="lt1"/>
                </a:solidFill>
                <a:latin typeface="Calibri"/>
                <a:ea typeface="Calibri"/>
                <a:cs typeface="Calibri"/>
                <a:sym typeface="Calibri"/>
              </a:rPr>
              <a:t>ABOUT US</a:t>
            </a:r>
          </a:p>
          <a:p>
            <a:pPr marL="457200" marR="0" lvl="1" indent="63500" algn="l" rtl="0">
              <a:spcBef>
                <a:spcPts val="0"/>
              </a:spcBef>
              <a:buSzPct val="25000"/>
              <a:buNone/>
            </a:pPr>
            <a:r>
              <a:rPr lang="en-US" sz="1800" b="0" i="0" u="none" strike="noStrike" cap="none" baseline="0" dirty="0" smtClean="0">
                <a:solidFill>
                  <a:schemeClr val="lt1"/>
                </a:solidFill>
                <a:latin typeface="Calibri"/>
                <a:ea typeface="Calibri"/>
                <a:cs typeface="Calibri"/>
                <a:sym typeface="Calibri"/>
              </a:rPr>
              <a:t>WHY US?</a:t>
            </a:r>
            <a:endParaRPr lang="en-US" sz="1800" b="0" i="0" u="none" strike="noStrike" cap="none" baseline="0" dirty="0">
              <a:solidFill>
                <a:schemeClr val="lt1"/>
              </a:solidFill>
              <a:latin typeface="Calibri"/>
              <a:ea typeface="Calibri"/>
              <a:cs typeface="Calibri"/>
              <a:sym typeface="Calibri"/>
            </a:endParaRPr>
          </a:p>
        </p:txBody>
      </p:sp>
      <p:sp>
        <p:nvSpPr>
          <p:cNvPr id="244" name="Shape 244"/>
          <p:cNvSpPr txBox="1">
            <a:spLocks noGrp="1"/>
          </p:cNvSpPr>
          <p:nvPr>
            <p:ph type="sldNum" sz="quarter" idx="12"/>
          </p:nvPr>
        </p:nvSpPr>
        <p:spPr>
          <a:xfrm>
            <a:off x="9345488" y="6232226"/>
            <a:ext cx="367183"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9</a:t>
            </a:fld>
            <a:endParaRPr lang="en-US" sz="1200" b="0" i="0" u="none" strike="noStrike" cap="none" baseline="0">
              <a:solidFill>
                <a:srgbClr val="888888"/>
              </a:solidFill>
              <a:latin typeface="Calibri"/>
              <a:ea typeface="Calibri"/>
              <a:cs typeface="Calibri"/>
              <a:sym typeface="Calibri"/>
            </a:endParaRPr>
          </a:p>
        </p:txBody>
      </p:sp>
      <p:sp>
        <p:nvSpPr>
          <p:cNvPr id="245" name="Shape 245"/>
          <p:cNvSpPr txBox="1"/>
          <p:nvPr/>
        </p:nvSpPr>
        <p:spPr>
          <a:xfrm>
            <a:off x="6609184" y="6293948"/>
            <a:ext cx="2664295"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a:solidFill>
                  <a:schemeClr val="dk1"/>
                </a:solidFill>
                <a:latin typeface="Calibri"/>
                <a:ea typeface="Calibri"/>
                <a:cs typeface="Calibri"/>
                <a:sym typeface="Calibri"/>
              </a:rPr>
              <a:t>© </a:t>
            </a:r>
            <a:r>
              <a:rPr lang="en-US" sz="900" b="0" i="0" u="none" strike="noStrike" cap="none" baseline="0">
                <a:solidFill>
                  <a:srgbClr val="FF0000"/>
                </a:solidFill>
                <a:latin typeface="Arial"/>
                <a:ea typeface="Arial"/>
                <a:cs typeface="Arial"/>
                <a:sym typeface="Arial"/>
              </a:rPr>
              <a:t>SALIHIN</a:t>
            </a:r>
            <a:r>
              <a:rPr lang="en-US" sz="900" b="0" i="0" u="none" strike="noStrike" cap="none" baseline="0">
                <a:solidFill>
                  <a:srgbClr val="FF0000"/>
                </a:solidFill>
                <a:latin typeface="Calibri"/>
                <a:ea typeface="Calibri"/>
                <a:cs typeface="Calibri"/>
                <a:sym typeface="Calibri"/>
              </a:rPr>
              <a:t> </a:t>
            </a:r>
            <a:r>
              <a:rPr lang="en-US" sz="900" b="0" i="0" u="none" strike="noStrike" cap="none" baseline="0">
                <a:solidFill>
                  <a:schemeClr val="dk1"/>
                </a:solidFill>
                <a:latin typeface="Calibri"/>
                <a:ea typeface="Calibri"/>
                <a:cs typeface="Calibri"/>
                <a:sym typeface="Calibri"/>
              </a:rPr>
              <a:t>2015. Strictly Private &amp; Confidential</a:t>
            </a:r>
          </a:p>
        </p:txBody>
      </p:sp>
      <p:sp>
        <p:nvSpPr>
          <p:cNvPr id="9" name="Subtitle 2"/>
          <p:cNvSpPr txBox="1">
            <a:spLocks/>
          </p:cNvSpPr>
          <p:nvPr/>
        </p:nvSpPr>
        <p:spPr>
          <a:xfrm>
            <a:off x="488504" y="1252538"/>
            <a:ext cx="7416824" cy="792162"/>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1pPr>
            <a:lvl2pPr marL="742950" marR="0" indent="-107950" algn="l" rtl="0">
              <a:lnSpc>
                <a:spcPct val="100000"/>
              </a:lnSpc>
              <a:spcBef>
                <a:spcPts val="56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76200" algn="l" rtl="0">
              <a:lnSpc>
                <a:spcPct val="100000"/>
              </a:lnSpc>
              <a:spcBef>
                <a:spcPts val="48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marL="0" indent="0" algn="just">
              <a:buFont typeface="Arial"/>
              <a:buNone/>
            </a:pPr>
            <a:r>
              <a:rPr lang="en-US" sz="1800" smtClean="0">
                <a:latin typeface="Century Gothic" pitchFamily="34" charset="0"/>
                <a:cs typeface="Calibri" pitchFamily="34" charset="0"/>
              </a:rPr>
              <a:t>The following are key reasons why we should be your organization’s preferred choice:</a:t>
            </a:r>
          </a:p>
          <a:p>
            <a:endParaRPr lang="en-US" sz="1800" smtClean="0">
              <a:solidFill>
                <a:schemeClr val="tx1"/>
              </a:solidFill>
              <a:latin typeface="Century Gothic" pitchFamily="34" charset="0"/>
              <a:cs typeface="Calibri" pitchFamily="34" charset="0"/>
            </a:endParaRPr>
          </a:p>
          <a:p>
            <a:endParaRPr lang="en-US" sz="1800" smtClean="0">
              <a:solidFill>
                <a:schemeClr val="tx1"/>
              </a:solidFill>
              <a:latin typeface="Century Gothic" pitchFamily="34" charset="0"/>
              <a:cs typeface="Calibri" pitchFamily="34" charset="0"/>
            </a:endParaRPr>
          </a:p>
          <a:p>
            <a:endParaRPr lang="en-US" sz="1800" smtClean="0">
              <a:solidFill>
                <a:schemeClr val="tx1"/>
              </a:solidFill>
              <a:latin typeface="Century Gothic" pitchFamily="34" charset="0"/>
              <a:cs typeface="Calibri" pitchFamily="34" charset="0"/>
            </a:endParaRPr>
          </a:p>
          <a:p>
            <a:endParaRPr lang="en-US" sz="1800" smtClean="0">
              <a:solidFill>
                <a:schemeClr val="tx1"/>
              </a:solidFill>
              <a:latin typeface="Century Gothic" pitchFamily="34" charset="0"/>
              <a:cs typeface="Calibri" pitchFamily="34" charset="0"/>
            </a:endParaRPr>
          </a:p>
          <a:p>
            <a:endParaRPr lang="en-US" sz="1800" dirty="0">
              <a:solidFill>
                <a:schemeClr val="tx1"/>
              </a:solidFill>
              <a:latin typeface="Century Gothic" pitchFamily="34" charset="0"/>
              <a:cs typeface="Calibri"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804" y="5233025"/>
            <a:ext cx="897496" cy="82845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1915" y="5102379"/>
            <a:ext cx="918448" cy="84779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752" y="5232197"/>
            <a:ext cx="972175" cy="73022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8346" y="5102379"/>
            <a:ext cx="918448" cy="847798"/>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4941" y="5039521"/>
            <a:ext cx="1054905" cy="973758"/>
          </a:xfrm>
          <a:prstGeom prst="rect">
            <a:avLst/>
          </a:prstGeom>
        </p:spPr>
      </p:pic>
      <p:graphicFrame>
        <p:nvGraphicFramePr>
          <p:cNvPr id="15" name="Diagram 14"/>
          <p:cNvGraphicFramePr/>
          <p:nvPr>
            <p:extLst>
              <p:ext uri="{D42A27DB-BD31-4B8C-83A1-F6EECF244321}">
                <p14:modId xmlns:p14="http://schemas.microsoft.com/office/powerpoint/2010/main" val="37634952"/>
              </p:ext>
            </p:extLst>
          </p:nvPr>
        </p:nvGraphicFramePr>
        <p:xfrm>
          <a:off x="743009" y="2195799"/>
          <a:ext cx="8424936" cy="31772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6127894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S - presentation slide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1669</TotalTime>
  <Words>3355</Words>
  <Application>Microsoft Office PowerPoint</Application>
  <PresentationFormat>A4 Paper (210x297 mm)</PresentationFormat>
  <Paragraphs>784</Paragraphs>
  <Slides>46</Slides>
  <Notes>46</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Custom Design</vt:lpstr>
      <vt:lpstr>SPS - presentation slide template (1)</vt:lpstr>
      <vt:lpstr>PowerPoint Presentation</vt:lpstr>
      <vt:lpstr>PowerPoint Presentation</vt:lpstr>
      <vt:lpstr>PowerPoint Presentation</vt:lpstr>
      <vt:lpstr>AT THE GLANCE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Iskandar</dc:creator>
  <cp:lastModifiedBy>User</cp:lastModifiedBy>
  <cp:revision>139</cp:revision>
  <cp:lastPrinted>2015-05-28T04:34:51Z</cp:lastPrinted>
  <dcterms:modified xsi:type="dcterms:W3CDTF">2015-09-07T09:33:29Z</dcterms:modified>
</cp:coreProperties>
</file>