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8" r:id="rId2"/>
    <p:sldId id="711" r:id="rId3"/>
    <p:sldId id="527" r:id="rId4"/>
    <p:sldId id="344" r:id="rId5"/>
    <p:sldId id="718" r:id="rId6"/>
    <p:sldId id="719" r:id="rId7"/>
    <p:sldId id="720" r:id="rId8"/>
    <p:sldId id="345" r:id="rId9"/>
    <p:sldId id="723" r:id="rId10"/>
    <p:sldId id="566" r:id="rId11"/>
    <p:sldId id="722" r:id="rId12"/>
    <p:sldId id="553" r:id="rId13"/>
    <p:sldId id="533" r:id="rId14"/>
    <p:sldId id="708" r:id="rId15"/>
    <p:sldId id="709" r:id="rId16"/>
    <p:sldId id="485" r:id="rId17"/>
    <p:sldId id="575" r:id="rId18"/>
    <p:sldId id="563" r:id="rId19"/>
    <p:sldId id="590" r:id="rId20"/>
    <p:sldId id="571" r:id="rId21"/>
    <p:sldId id="683" r:id="rId22"/>
    <p:sldId id="713" r:id="rId23"/>
    <p:sldId id="568" r:id="rId24"/>
    <p:sldId id="715" r:id="rId25"/>
    <p:sldId id="698" r:id="rId26"/>
    <p:sldId id="613" r:id="rId27"/>
    <p:sldId id="614" r:id="rId28"/>
    <p:sldId id="618" r:id="rId29"/>
    <p:sldId id="660" r:id="rId30"/>
    <p:sldId id="682" r:id="rId31"/>
    <p:sldId id="666" r:id="rId32"/>
    <p:sldId id="684" r:id="rId33"/>
    <p:sldId id="702" r:id="rId34"/>
    <p:sldId id="595" r:id="rId35"/>
    <p:sldId id="599" r:id="rId36"/>
    <p:sldId id="597" r:id="rId37"/>
    <p:sldId id="598" r:id="rId38"/>
    <p:sldId id="596" r:id="rId39"/>
    <p:sldId id="679" r:id="rId40"/>
    <p:sldId id="652" r:id="rId41"/>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3C937"/>
    <a:srgbClr val="8DCD47"/>
    <a:srgbClr val="D60000"/>
    <a:srgbClr val="A08E60"/>
    <a:srgbClr val="F60000"/>
    <a:srgbClr val="F00000"/>
    <a:srgbClr val="E60000"/>
    <a:srgbClr val="E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95" autoAdjust="0"/>
    <p:restoredTop sz="94494" autoAdjust="0"/>
  </p:normalViewPr>
  <p:slideViewPr>
    <p:cSldViewPr>
      <p:cViewPr>
        <p:scale>
          <a:sx n="70" d="100"/>
          <a:sy n="70" d="100"/>
        </p:scale>
        <p:origin x="-1758" y="-90"/>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0" d="100"/>
          <a:sy n="60" d="100"/>
        </p:scale>
        <p:origin x="-2712" y="-78"/>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626" cy="493486"/>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sz="quarter" idx="1"/>
          </p:nvPr>
        </p:nvSpPr>
        <p:spPr>
          <a:xfrm>
            <a:off x="3815599" y="0"/>
            <a:ext cx="2918626" cy="493486"/>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7830E19C-E1D8-4D95-BF03-6EF15E5B236D}" type="datetimeFigureOut">
              <a:rPr lang="en-MY"/>
              <a:pPr>
                <a:defRPr/>
              </a:pPr>
              <a:t>24/1/2017</a:t>
            </a:fld>
            <a:endParaRPr lang="en-MY"/>
          </a:p>
        </p:txBody>
      </p:sp>
      <p:sp>
        <p:nvSpPr>
          <p:cNvPr id="4" name="Footer Placeholder 3"/>
          <p:cNvSpPr>
            <a:spLocks noGrp="1"/>
          </p:cNvSpPr>
          <p:nvPr>
            <p:ph type="ftr" sz="quarter" idx="2"/>
          </p:nvPr>
        </p:nvSpPr>
        <p:spPr>
          <a:xfrm>
            <a:off x="0" y="9371132"/>
            <a:ext cx="2918626" cy="493486"/>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5" name="Slide Number Placeholder 4"/>
          <p:cNvSpPr>
            <a:spLocks noGrp="1"/>
          </p:cNvSpPr>
          <p:nvPr>
            <p:ph type="sldNum" sz="quarter" idx="3"/>
          </p:nvPr>
        </p:nvSpPr>
        <p:spPr>
          <a:xfrm>
            <a:off x="3815599" y="9371132"/>
            <a:ext cx="2918626" cy="493486"/>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9D985E11-840E-4C01-8ACA-87674D74C612}" type="slidenum">
              <a:rPr lang="en-MY"/>
              <a:pPr>
                <a:defRPr/>
              </a:pPr>
              <a:t>‹#›</a:t>
            </a:fld>
            <a:endParaRPr lang="en-MY"/>
          </a:p>
        </p:txBody>
      </p:sp>
    </p:spTree>
    <p:extLst>
      <p:ext uri="{BB962C8B-B14F-4D97-AF65-F5344CB8AC3E}">
        <p14:creationId xmlns:p14="http://schemas.microsoft.com/office/powerpoint/2010/main" val="260694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626" cy="493486"/>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idx="1"/>
          </p:nvPr>
        </p:nvSpPr>
        <p:spPr>
          <a:xfrm>
            <a:off x="3815599" y="0"/>
            <a:ext cx="2918626" cy="493486"/>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557E26B3-F29E-4DB7-97AB-67959F0C40E8}" type="datetimeFigureOut">
              <a:rPr lang="en-MY"/>
              <a:pPr>
                <a:defRPr/>
              </a:pPr>
              <a:t>24/1/2017</a:t>
            </a:fld>
            <a:endParaRPr lang="en-MY"/>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2492" tIns="46246" rIns="92492" bIns="46246" rtlCol="0" anchor="ctr"/>
          <a:lstStyle/>
          <a:p>
            <a:pPr lvl="0"/>
            <a:endParaRPr lang="en-MY" noProof="0"/>
          </a:p>
        </p:txBody>
      </p:sp>
      <p:sp>
        <p:nvSpPr>
          <p:cNvPr id="5" name="Notes Placeholder 4"/>
          <p:cNvSpPr>
            <a:spLocks noGrp="1"/>
          </p:cNvSpPr>
          <p:nvPr>
            <p:ph type="body" sz="quarter" idx="3"/>
          </p:nvPr>
        </p:nvSpPr>
        <p:spPr>
          <a:xfrm>
            <a:off x="673884" y="4687262"/>
            <a:ext cx="5387995" cy="4439671"/>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MY" noProof="0"/>
          </a:p>
        </p:txBody>
      </p:sp>
      <p:sp>
        <p:nvSpPr>
          <p:cNvPr id="6" name="Footer Placeholder 5"/>
          <p:cNvSpPr>
            <a:spLocks noGrp="1"/>
          </p:cNvSpPr>
          <p:nvPr>
            <p:ph type="ftr" sz="quarter" idx="4"/>
          </p:nvPr>
        </p:nvSpPr>
        <p:spPr>
          <a:xfrm>
            <a:off x="0" y="9371132"/>
            <a:ext cx="2918626" cy="493486"/>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7" name="Slide Number Placeholder 6"/>
          <p:cNvSpPr>
            <a:spLocks noGrp="1"/>
          </p:cNvSpPr>
          <p:nvPr>
            <p:ph type="sldNum" sz="quarter" idx="5"/>
          </p:nvPr>
        </p:nvSpPr>
        <p:spPr>
          <a:xfrm>
            <a:off x="3815599" y="9371132"/>
            <a:ext cx="2918626" cy="493486"/>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B89D0AE3-C217-4232-BE4D-C44CCDC7130E}" type="slidenum">
              <a:rPr lang="en-MY"/>
              <a:pPr>
                <a:defRPr/>
              </a:pPr>
              <a:t>‹#›</a:t>
            </a:fld>
            <a:endParaRPr lang="en-MY"/>
          </a:p>
        </p:txBody>
      </p:sp>
    </p:spTree>
    <p:extLst>
      <p:ext uri="{BB962C8B-B14F-4D97-AF65-F5344CB8AC3E}">
        <p14:creationId xmlns:p14="http://schemas.microsoft.com/office/powerpoint/2010/main" val="2134560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a:t>
            </a:fld>
            <a:endParaRPr lang="en-MY"/>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11</a:t>
            </a:fld>
            <a:endParaRPr lang="en-MY"/>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12</a:t>
            </a:fld>
            <a:endParaRPr lang="en-MY"/>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13</a:t>
            </a:fld>
            <a:endParaRPr lang="en-MY"/>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E285FF64-83B0-4ACD-9084-82670A9F2EB8}" type="slidenum">
              <a:rPr lang="en-MY" smtClean="0"/>
              <a:pPr>
                <a:defRPr/>
              </a:pPr>
              <a:t>14</a:t>
            </a:fld>
            <a:endParaRPr lang="en-MY"/>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19</a:t>
            </a:fld>
            <a:endParaRPr lang="en-MY"/>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20</a:t>
            </a:fld>
            <a:endParaRPr lang="en-MY"/>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21</a:t>
            </a:fld>
            <a:endParaRPr lang="en-MY"/>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22</a:t>
            </a:fld>
            <a:endParaRPr lang="en-MY"/>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274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3</a:t>
            </a:fld>
            <a:endParaRPr lang="en-MY"/>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26</a:t>
            </a:fld>
            <a:endParaRPr lang="en-MY"/>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pPr>
              <a:defRPr/>
            </a:pPr>
            <a:fld id="{B89D0AE3-C217-4232-BE4D-C44CCDC7130E}" type="slidenum">
              <a:rPr lang="en-MY" smtClean="0"/>
              <a:pPr>
                <a:defRPr/>
              </a:pPr>
              <a:t>27</a:t>
            </a:fld>
            <a:endParaRPr lang="en-MY"/>
          </a:p>
        </p:txBody>
      </p:sp>
    </p:spTree>
    <p:extLst>
      <p:ext uri="{BB962C8B-B14F-4D97-AF65-F5344CB8AC3E}">
        <p14:creationId xmlns:p14="http://schemas.microsoft.com/office/powerpoint/2010/main" val="361567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6</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7</a:t>
            </a:fld>
            <a:endParaRPr lang="en-MY"/>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8</a:t>
            </a:fld>
            <a:endParaRPr lang="en-MY"/>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9</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10</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a:spLocks noGrp="1"/>
          </p:cNvSpPr>
          <p:nvPr>
            <p:ph type="sldNum" sz="quarter" idx="10"/>
          </p:nvPr>
        </p:nvSpPr>
        <p:spPr/>
        <p:txBody>
          <a:bodyPr/>
          <a:lstStyle>
            <a:lvl1pPr>
              <a:defRPr/>
            </a:lvl1pPr>
          </a:lstStyle>
          <a:p>
            <a:pPr>
              <a:defRPr/>
            </a:pPr>
            <a:fld id="{6410CA0A-851B-4D87-BB53-0797E0BB2155}" type="slidenum">
              <a:rPr lang="en-US"/>
              <a:pPr>
                <a:defRPr/>
              </a:pPr>
              <a:t>‹#›</a:t>
            </a:fld>
            <a:endParaRPr lang="en-US" dirty="0"/>
          </a:p>
        </p:txBody>
      </p:sp>
      <p:sp>
        <p:nvSpPr>
          <p:cNvPr id="12" name="Date Placeholder 3"/>
          <p:cNvSpPr>
            <a:spLocks noGrp="1"/>
          </p:cNvSpPr>
          <p:nvPr>
            <p:ph type="dt" sz="half" idx="12"/>
          </p:nvPr>
        </p:nvSpPr>
        <p:spPr/>
        <p:txBody>
          <a:bodyPr/>
          <a:lstStyle>
            <a:lvl1pPr>
              <a:defRPr/>
            </a:lvl1pPr>
          </a:lstStyle>
          <a:p>
            <a:pPr>
              <a:defRPr/>
            </a:pPr>
            <a:fld id="{6263DEA8-6331-4B02-BB1A-FFEE3D59CBA1}" type="datetime1">
              <a:rPr lang="en-US" smtClean="0"/>
              <a:t>1/24/2017</a:t>
            </a:fld>
            <a:endParaRPr lang="en-US"/>
          </a:p>
        </p:txBody>
      </p:sp>
    </p:spTree>
    <p:extLst>
      <p:ext uri="{BB962C8B-B14F-4D97-AF65-F5344CB8AC3E}">
        <p14:creationId xmlns:p14="http://schemas.microsoft.com/office/powerpoint/2010/main" val="16927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08CBC8-4665-4106-B1D0-E0B7A2336BE5}" type="datetime1">
              <a:rPr lang="en-US" smtClean="0"/>
              <a:t>1/24/2017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38C8CF-033F-4D31-8FB6-BF56670EB4F8}" type="slidenum">
              <a:rPr lang="en-US"/>
              <a:pPr>
                <a:defRPr/>
              </a:pPr>
              <a:t>‹#›</a:t>
            </a:fld>
            <a:endParaRPr lang="en-US" dirty="0"/>
          </a:p>
        </p:txBody>
      </p:sp>
    </p:spTree>
    <p:extLst>
      <p:ext uri="{BB962C8B-B14F-4D97-AF65-F5344CB8AC3E}">
        <p14:creationId xmlns:p14="http://schemas.microsoft.com/office/powerpoint/2010/main" val="110433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098E14-12EB-426C-8FF2-3AADE4BA36B6}" type="datetime1">
              <a:rPr lang="en-US" smtClean="0"/>
              <a:t>1/24/2017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8AA5E-37C1-43A6-9BEC-60C474C3C2BB}" type="slidenum">
              <a:rPr lang="en-US"/>
              <a:pPr>
                <a:defRPr/>
              </a:pPr>
              <a:t>‹#›</a:t>
            </a:fld>
            <a:endParaRPr lang="en-US" dirty="0"/>
          </a:p>
        </p:txBody>
      </p:sp>
    </p:spTree>
    <p:extLst>
      <p:ext uri="{BB962C8B-B14F-4D97-AF65-F5344CB8AC3E}">
        <p14:creationId xmlns:p14="http://schemas.microsoft.com/office/powerpoint/2010/main" val="356891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CC589A-599B-4B2C-9CDA-0A32731F6CF7}" type="datetime1">
              <a:rPr lang="en-US" smtClean="0"/>
              <a:t>1/24/2017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5B55A-11DB-49A5-A147-E2785BB3B4D9}" type="slidenum">
              <a:rPr lang="en-US"/>
              <a:pPr>
                <a:defRPr/>
              </a:pPr>
              <a:t>‹#›</a:t>
            </a:fld>
            <a:endParaRPr lang="en-US" dirty="0"/>
          </a:p>
        </p:txBody>
      </p:sp>
    </p:spTree>
    <p:extLst>
      <p:ext uri="{BB962C8B-B14F-4D97-AF65-F5344CB8AC3E}">
        <p14:creationId xmlns:p14="http://schemas.microsoft.com/office/powerpoint/2010/main" val="305777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8838" y="6303963"/>
            <a:ext cx="7921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6408738"/>
            <a:ext cx="9652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6" name="Rounded Rectangle 5"/>
          <p:cNvSpPr/>
          <p:nvPr userDrawn="1"/>
        </p:nvSpPr>
        <p:spPr>
          <a:xfrm rot="10800000" flipV="1">
            <a:off x="8077200" y="6408738"/>
            <a:ext cx="10668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pic>
        <p:nvPicPr>
          <p:cNvPr id="7" name="Picture 2" descr="C:\Users\User\Downloads\logo f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4263" y="6180138"/>
            <a:ext cx="11255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userDrawn="1"/>
        </p:nvSpPr>
        <p:spPr>
          <a:xfrm rot="10800000" flipV="1">
            <a:off x="3840163" y="6408738"/>
            <a:ext cx="3246437" cy="8572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p:txBody>
          <a:bodyPr/>
          <a:lstStyle>
            <a:lvl1pPr>
              <a:defRPr/>
            </a:lvl1pPr>
          </a:lstStyle>
          <a:p>
            <a:pPr>
              <a:defRPr/>
            </a:pPr>
            <a:fld id="{68D72562-CD37-4921-B9FF-4BF63387F281}" type="datetime1">
              <a:rPr lang="en-US" smtClean="0"/>
              <a:t>1/24/2017</a:t>
            </a:fld>
            <a:endParaRPr lang="en-US"/>
          </a:p>
        </p:txBody>
      </p:sp>
      <p:sp>
        <p:nvSpPr>
          <p:cNvPr id="11" name="Footer Placeholder 4"/>
          <p:cNvSpPr>
            <a:spLocks noGrp="1"/>
          </p:cNvSpPr>
          <p:nvPr>
            <p:ph type="ftr" sz="quarter" idx="11"/>
          </p:nvPr>
        </p:nvSpPr>
        <p:spPr/>
        <p:txBody>
          <a:bodyPr/>
          <a:lstStyle>
            <a:lvl1pPr>
              <a:defRPr dirty="0"/>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10900C66-51F3-40B7-ADF9-FB7B495E0E52}" type="slidenum">
              <a:rPr lang="en-US"/>
              <a:pPr>
                <a:defRPr/>
              </a:pPr>
              <a:t>‹#›</a:t>
            </a:fld>
            <a:endParaRPr lang="en-US" dirty="0"/>
          </a:p>
        </p:txBody>
      </p:sp>
      <p:pic>
        <p:nvPicPr>
          <p:cNvPr id="2050" name="Picture 2" descr="C:\Users\User\Desktop\pi1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56987" y="76200"/>
            <a:ext cx="2010813" cy="358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User\Desktop\SALIHIN\Arts\Salihin logo png\sgst.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62200" y="6281174"/>
            <a:ext cx="1295400" cy="32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41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3"/>
          <p:cNvSpPr>
            <a:spLocks noGrp="1"/>
          </p:cNvSpPr>
          <p:nvPr>
            <p:ph type="dt" sz="half" idx="10"/>
          </p:nvPr>
        </p:nvSpPr>
        <p:spPr/>
        <p:txBody>
          <a:bodyPr/>
          <a:lstStyle>
            <a:lvl1pPr>
              <a:defRPr/>
            </a:lvl1pPr>
          </a:lstStyle>
          <a:p>
            <a:pPr>
              <a:defRPr/>
            </a:pPr>
            <a:fld id="{2134E34E-4D4A-4176-9D09-F22AA3971731}" type="datetime1">
              <a:rPr lang="en-US" smtClean="0"/>
              <a:t>1/24/2017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409C2-3A9B-413A-9E35-533E0D82B55F}" type="slidenum">
              <a:rPr lang="en-US"/>
              <a:pPr>
                <a:defRPr/>
              </a:pPr>
              <a:t>‹#›</a:t>
            </a:fld>
            <a:endParaRPr lang="en-US" dirty="0"/>
          </a:p>
        </p:txBody>
      </p:sp>
    </p:spTree>
    <p:extLst>
      <p:ext uri="{BB962C8B-B14F-4D97-AF65-F5344CB8AC3E}">
        <p14:creationId xmlns:p14="http://schemas.microsoft.com/office/powerpoint/2010/main" val="158915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2839E8-09E1-4CD8-88AB-892F841EAC35}" type="datetime1">
              <a:rPr lang="en-US" smtClean="0"/>
              <a:t>1/24/2017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47B84C-561E-449E-9912-C7E1226990DE}" type="slidenum">
              <a:rPr lang="en-US"/>
              <a:pPr>
                <a:defRPr/>
              </a:pPr>
              <a:t>‹#›</a:t>
            </a:fld>
            <a:endParaRPr lang="en-US" dirty="0"/>
          </a:p>
        </p:txBody>
      </p:sp>
    </p:spTree>
    <p:extLst>
      <p:ext uri="{BB962C8B-B14F-4D97-AF65-F5344CB8AC3E}">
        <p14:creationId xmlns:p14="http://schemas.microsoft.com/office/powerpoint/2010/main" val="38495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BE6BB7F-611D-40C8-A9F7-8DCB83896991}" type="datetime1">
              <a:rPr lang="en-US" smtClean="0"/>
              <a:t>1/24/2017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A1538-4752-4022-ACD2-7F1E4D082DC2}" type="slidenum">
              <a:rPr lang="en-US"/>
              <a:pPr>
                <a:defRPr/>
              </a:pPr>
              <a:t>‹#›</a:t>
            </a:fld>
            <a:endParaRPr lang="en-US" dirty="0"/>
          </a:p>
        </p:txBody>
      </p:sp>
    </p:spTree>
    <p:extLst>
      <p:ext uri="{BB962C8B-B14F-4D97-AF65-F5344CB8AC3E}">
        <p14:creationId xmlns:p14="http://schemas.microsoft.com/office/powerpoint/2010/main" val="294510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743214-1ECB-4C25-BEA8-A4C0BBAD5131}" type="datetime1">
              <a:rPr lang="en-US" smtClean="0"/>
              <a:t>1/24/2017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DEC533-6E7C-46AD-AED4-02560FA36E99}" type="slidenum">
              <a:rPr lang="en-US"/>
              <a:pPr>
                <a:defRPr/>
              </a:pPr>
              <a:t>‹#›</a:t>
            </a:fld>
            <a:endParaRPr lang="en-US" dirty="0"/>
          </a:p>
        </p:txBody>
      </p:sp>
    </p:spTree>
    <p:extLst>
      <p:ext uri="{BB962C8B-B14F-4D97-AF65-F5344CB8AC3E}">
        <p14:creationId xmlns:p14="http://schemas.microsoft.com/office/powerpoint/2010/main" val="151086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BCC58C-9383-4CE9-BD49-1292D84F5B18}" type="datetime1">
              <a:rPr lang="en-US" smtClean="0"/>
              <a:t>1/24/2017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AD95BE-0A4A-4D83-B9BD-22E3BC5C7471}" type="slidenum">
              <a:rPr lang="en-US"/>
              <a:pPr>
                <a:defRPr/>
              </a:pPr>
              <a:t>‹#›</a:t>
            </a:fld>
            <a:endParaRPr lang="en-US" dirty="0"/>
          </a:p>
        </p:txBody>
      </p:sp>
    </p:spTree>
    <p:extLst>
      <p:ext uri="{BB962C8B-B14F-4D97-AF65-F5344CB8AC3E}">
        <p14:creationId xmlns:p14="http://schemas.microsoft.com/office/powerpoint/2010/main" val="58007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102DD2-1468-463E-B10A-555291863240}" type="datetime1">
              <a:rPr lang="en-US" smtClean="0"/>
              <a:t>1/24/2017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C97538-8983-4B10-B318-B7BBA9E4717F}" type="slidenum">
              <a:rPr lang="en-US"/>
              <a:pPr>
                <a:defRPr/>
              </a:pPr>
              <a:t>‹#›</a:t>
            </a:fld>
            <a:endParaRPr lang="en-US" dirty="0"/>
          </a:p>
        </p:txBody>
      </p:sp>
    </p:spTree>
    <p:extLst>
      <p:ext uri="{BB962C8B-B14F-4D97-AF65-F5344CB8AC3E}">
        <p14:creationId xmlns:p14="http://schemas.microsoft.com/office/powerpoint/2010/main" val="267886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76FA93-89D3-4F4B-AACC-6E552F06E571}" type="datetime1">
              <a:rPr lang="en-US" smtClean="0"/>
              <a:t>1/24/2017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95DA-93F8-420C-B8E4-9C034E1F3053}" type="slidenum">
              <a:rPr lang="en-US"/>
              <a:pPr>
                <a:defRPr/>
              </a:pPr>
              <a:t>‹#›</a:t>
            </a:fld>
            <a:endParaRPr lang="en-US" dirty="0"/>
          </a:p>
        </p:txBody>
      </p:sp>
    </p:spTree>
    <p:extLst>
      <p:ext uri="{BB962C8B-B14F-4D97-AF65-F5344CB8AC3E}">
        <p14:creationId xmlns:p14="http://schemas.microsoft.com/office/powerpoint/2010/main" val="273815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52600" y="64166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E10A7FD-8505-4036-BAE1-276D2AAC0AF8}" type="datetime1">
              <a:rPr lang="en-US" smtClean="0"/>
              <a:t>1/24/2017</a:t>
            </a:fld>
            <a:endParaRPr lang="en-US" dirty="0"/>
          </a:p>
        </p:txBody>
      </p:sp>
      <p:sp>
        <p:nvSpPr>
          <p:cNvPr id="5" name="Footer Placeholder 4"/>
          <p:cNvSpPr>
            <a:spLocks noGrp="1"/>
          </p:cNvSpPr>
          <p:nvPr>
            <p:ph type="ftr" sz="quarter" idx="3"/>
          </p:nvPr>
        </p:nvSpPr>
        <p:spPr>
          <a:xfrm>
            <a:off x="3886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1354E46-6B6D-4257-9750-717452E46748}" type="slidenum">
              <a:rPr lang="en-US"/>
              <a:pPr>
                <a:defRPr/>
              </a:pPr>
              <a:t>‹#›</a:t>
            </a:fld>
            <a:endParaRPr lang="en-US" dirty="0"/>
          </a:p>
        </p:txBody>
      </p:sp>
      <p:sp>
        <p:nvSpPr>
          <p:cNvPr id="1031" name="TextBox 7"/>
          <p:cNvSpPr txBox="1">
            <a:spLocks noChangeArrowheads="1"/>
          </p:cNvSpPr>
          <p:nvPr userDrawn="1"/>
        </p:nvSpPr>
        <p:spPr bwMode="auto">
          <a:xfrm>
            <a:off x="3352800" y="6642100"/>
            <a:ext cx="38369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sz="700" b="1" dirty="0" smtClean="0">
                <a:solidFill>
                  <a:srgbClr val="000000"/>
                </a:solidFill>
                <a:latin typeface="Arial" charset="0"/>
                <a:sym typeface="Arial" charset="0"/>
              </a:rPr>
              <a:t>Copyright 2016 </a:t>
            </a:r>
            <a:r>
              <a:rPr lang="en-US" altLang="en-US" sz="700" b="1" dirty="0" smtClean="0">
                <a:solidFill>
                  <a:srgbClr val="F00000"/>
                </a:solidFill>
                <a:latin typeface="Neuropol" pitchFamily="34" charset="0"/>
                <a:sym typeface="Arial" charset="0"/>
              </a:rPr>
              <a:t>SALIHIN</a:t>
            </a:r>
            <a:r>
              <a:rPr lang="en-US" altLang="en-US" sz="700" b="1" dirty="0" smtClean="0">
                <a:solidFill>
                  <a:srgbClr val="F00000"/>
                </a:solidFill>
                <a:latin typeface="Arial" charset="0"/>
                <a:sym typeface="Arial" charset="0"/>
              </a:rPr>
              <a:t>. </a:t>
            </a:r>
            <a:r>
              <a:rPr lang="en-US" altLang="en-US" sz="700" b="1" dirty="0" smtClean="0">
                <a:solidFill>
                  <a:srgbClr val="000000"/>
                </a:solidFill>
                <a:latin typeface="Arial" charset="0"/>
                <a:sym typeface="Arial" charset="0"/>
              </a:rPr>
              <a:t>All Rights Reserved</a:t>
            </a:r>
            <a:endParaRPr lang="en-SG" altLang="en-US" sz="700" b="1" dirty="0" smtClean="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48.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39168" y="2427982"/>
            <a:ext cx="6687466" cy="830997"/>
          </a:xfrm>
          <a:prstGeom prst="rect">
            <a:avLst/>
          </a:prstGeom>
          <a:noFill/>
        </p:spPr>
        <p:txBody>
          <a:bodyPr wrap="square" rtlCol="0">
            <a:spAutoFit/>
          </a:bodyPr>
          <a:lstStyle/>
          <a:p>
            <a:pPr algn="ctr"/>
            <a:r>
              <a:rPr lang="en-US" sz="2400" b="1" dirty="0" smtClean="0"/>
              <a:t>PI1M COMMUNITY CONTENT ENHANCEMENT </a:t>
            </a:r>
            <a:endParaRPr lang="en-US" sz="2400" b="1" dirty="0"/>
          </a:p>
          <a:p>
            <a:pPr algn="ctr"/>
            <a:r>
              <a:rPr lang="en-US" sz="2400" b="1" dirty="0"/>
              <a:t>B</a:t>
            </a:r>
            <a:r>
              <a:rPr lang="en-US" sz="2400" b="1" dirty="0" smtClean="0"/>
              <a:t>Y ACCOUNTING SOLUTIONS</a:t>
            </a:r>
          </a:p>
        </p:txBody>
      </p:sp>
      <p:grpSp>
        <p:nvGrpSpPr>
          <p:cNvPr id="2" name="Group 1"/>
          <p:cNvGrpSpPr/>
          <p:nvPr/>
        </p:nvGrpSpPr>
        <p:grpSpPr>
          <a:xfrm>
            <a:off x="1315367" y="5823009"/>
            <a:ext cx="6616297" cy="958791"/>
            <a:chOff x="1315367" y="5559622"/>
            <a:chExt cx="6616297" cy="958791"/>
          </a:xfrm>
        </p:grpSpPr>
        <p:sp>
          <p:nvSpPr>
            <p:cNvPr id="4098" name="TextBox 7"/>
            <p:cNvSpPr txBox="1">
              <a:spLocks noChangeArrowheads="1"/>
            </p:cNvSpPr>
            <p:nvPr/>
          </p:nvSpPr>
          <p:spPr bwMode="auto">
            <a:xfrm>
              <a:off x="5823045" y="5559622"/>
              <a:ext cx="1135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by:</a:t>
              </a:r>
            </a:p>
          </p:txBody>
        </p:sp>
        <p:sp>
          <p:nvSpPr>
            <p:cNvPr id="4100" name="TextBox 10"/>
            <p:cNvSpPr txBox="1">
              <a:spLocks noChangeArrowheads="1"/>
            </p:cNvSpPr>
            <p:nvPr/>
          </p:nvSpPr>
          <p:spPr bwMode="auto">
            <a:xfrm>
              <a:off x="1447800" y="5559623"/>
              <a:ext cx="1168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for:</a:t>
              </a:r>
            </a:p>
          </p:txBody>
        </p:sp>
        <p:pic>
          <p:nvPicPr>
            <p:cNvPr id="4104" name="Picture 9" descr="C:\Users\User\Downloads\logo 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936767"/>
              <a:ext cx="1010416" cy="4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898608"/>
              <a:ext cx="609600" cy="49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5367" y="5936767"/>
              <a:ext cx="1219200" cy="58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User\Desktop\SALIHIN\Arts\Salihin logo png\sg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6130" y="6020872"/>
              <a:ext cx="1215534" cy="30345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descr="C:\Users\User\Desktop\pi1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813" y="368329"/>
            <a:ext cx="6902372" cy="12318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6410CA0A-851B-4D87-BB53-0797E0BB2155}" type="slidenum">
              <a:rPr lang="en-US" smtClean="0"/>
              <a:pPr>
                <a:defRPr/>
              </a:pPr>
              <a:t>1</a:t>
            </a:fld>
            <a:endParaRPr lang="en-US" dirty="0"/>
          </a:p>
        </p:txBody>
      </p:sp>
      <p:sp>
        <p:nvSpPr>
          <p:cNvPr id="12" name="TextBox 11"/>
          <p:cNvSpPr txBox="1"/>
          <p:nvPr/>
        </p:nvSpPr>
        <p:spPr>
          <a:xfrm>
            <a:off x="-2" y="3962400"/>
            <a:ext cx="9144001" cy="954107"/>
          </a:xfrm>
          <a:prstGeom prst="rect">
            <a:avLst/>
          </a:prstGeom>
          <a:noFill/>
        </p:spPr>
        <p:txBody>
          <a:bodyPr wrap="square" rtlCol="0" anchor="ctr">
            <a:spAutoFit/>
          </a:bodyPr>
          <a:lstStyle/>
          <a:p>
            <a:pPr algn="ctr"/>
            <a:r>
              <a:rPr lang="en-US" sz="2800" b="1" dirty="0" smtClean="0"/>
              <a:t>YB </a:t>
            </a:r>
            <a:r>
              <a:rPr lang="en-US" sz="2800" b="1" dirty="0" smtClean="0"/>
              <a:t>DATO’ JAILANI JOHARI</a:t>
            </a:r>
          </a:p>
          <a:p>
            <a:pPr algn="ctr"/>
            <a:r>
              <a:rPr lang="en-US" sz="2800" b="1" dirty="0" smtClean="0"/>
              <a:t>TIMBALAN MENTERI KKMM</a:t>
            </a:r>
            <a:endParaRPr lang="en-US" sz="2800" dirty="0" smtClean="0"/>
          </a:p>
        </p:txBody>
      </p:sp>
      <p:sp>
        <p:nvSpPr>
          <p:cNvPr id="13" name="TextBox 12"/>
          <p:cNvSpPr txBox="1"/>
          <p:nvPr/>
        </p:nvSpPr>
        <p:spPr>
          <a:xfrm>
            <a:off x="2667000" y="4800600"/>
            <a:ext cx="4648200" cy="830997"/>
          </a:xfrm>
          <a:prstGeom prst="rect">
            <a:avLst/>
          </a:prstGeom>
          <a:noFill/>
        </p:spPr>
        <p:txBody>
          <a:bodyPr wrap="square" rtlCol="0">
            <a:spAutoFit/>
          </a:bodyPr>
          <a:lstStyle/>
          <a:p>
            <a:r>
              <a:rPr lang="en-US" sz="1600" b="1" dirty="0" smtClean="0"/>
              <a:t>Date	:</a:t>
            </a:r>
            <a:r>
              <a:rPr lang="en-US" sz="1600" dirty="0" smtClean="0"/>
              <a:t>  </a:t>
            </a:r>
            <a:r>
              <a:rPr lang="en-US" sz="1600" dirty="0" smtClean="0"/>
              <a:t>26</a:t>
            </a:r>
            <a:r>
              <a:rPr lang="en-US" sz="1600" baseline="30000" dirty="0" smtClean="0"/>
              <a:t>th</a:t>
            </a:r>
            <a:r>
              <a:rPr lang="en-US" sz="1600" dirty="0" smtClean="0"/>
              <a:t> January 2017 </a:t>
            </a:r>
            <a:endParaRPr lang="en-US" sz="1600" dirty="0" smtClean="0"/>
          </a:p>
          <a:p>
            <a:r>
              <a:rPr lang="en-US" sz="1600" b="1" dirty="0" smtClean="0"/>
              <a:t>Time	:</a:t>
            </a:r>
            <a:r>
              <a:rPr lang="en-US" sz="1600" dirty="0" smtClean="0"/>
              <a:t>  02.30 </a:t>
            </a:r>
            <a:r>
              <a:rPr lang="en-US" sz="1600" dirty="0" err="1" smtClean="0"/>
              <a:t>p.m</a:t>
            </a:r>
            <a:endParaRPr lang="en-US" sz="1600" dirty="0" smtClean="0"/>
          </a:p>
          <a:p>
            <a:r>
              <a:rPr lang="en-US" sz="1600" b="1" dirty="0" smtClean="0"/>
              <a:t>Venue	:</a:t>
            </a:r>
            <a:r>
              <a:rPr lang="en-US" sz="1600" dirty="0" smtClean="0"/>
              <a:t> </a:t>
            </a:r>
            <a:r>
              <a:rPr lang="en-US" sz="1600" dirty="0"/>
              <a:t> </a:t>
            </a:r>
            <a:r>
              <a:rPr lang="en-US" sz="1600" dirty="0" smtClean="0"/>
              <a:t>Meeting Room, Level 36, KKMM</a:t>
            </a:r>
            <a:endParaRPr lang="en-MY" sz="1600"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1676400"/>
            <a:ext cx="4648200" cy="987871"/>
          </a:xfrm>
          <a:prstGeom prst="rect">
            <a:avLst/>
          </a:prstGeom>
        </p:spPr>
      </p:pic>
      <p:sp>
        <p:nvSpPr>
          <p:cNvPr id="15" name="TextBox 14"/>
          <p:cNvSpPr txBox="1"/>
          <p:nvPr/>
        </p:nvSpPr>
        <p:spPr>
          <a:xfrm>
            <a:off x="0" y="3210580"/>
            <a:ext cx="9144001" cy="523220"/>
          </a:xfrm>
          <a:prstGeom prst="rect">
            <a:avLst/>
          </a:prstGeom>
          <a:noFill/>
        </p:spPr>
        <p:txBody>
          <a:bodyPr wrap="square" rtlCol="0" anchor="ctr">
            <a:spAutoFit/>
          </a:bodyPr>
          <a:lstStyle/>
          <a:p>
            <a:pPr algn="ctr"/>
            <a:r>
              <a:rPr lang="en-US" sz="2800" b="1" dirty="0" smtClean="0"/>
              <a:t>PILOT PROPOSAL</a:t>
            </a:r>
            <a:endParaRPr lang="en-US" sz="2800" b="1" dirty="0" smtClean="0"/>
          </a:p>
        </p:txBody>
      </p:sp>
    </p:spTree>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8382000"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Economic Impact outcome</a:t>
            </a:r>
            <a:endParaRPr lang="en-MY" sz="2000" dirty="0">
              <a:solidFill>
                <a:schemeClr val="tx1"/>
              </a:solidFill>
              <a:latin typeface="Arial Black"/>
            </a:endParaRPr>
          </a:p>
        </p:txBody>
      </p:sp>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10</a:t>
            </a:fld>
            <a:endParaRPr lang="en-US" dirty="0"/>
          </a:p>
        </p:txBody>
      </p:sp>
      <p:sp>
        <p:nvSpPr>
          <p:cNvPr id="6" name="TextBox 5"/>
          <p:cNvSpPr txBox="1"/>
          <p:nvPr/>
        </p:nvSpPr>
        <p:spPr>
          <a:xfrm>
            <a:off x="1676400" y="1504890"/>
            <a:ext cx="4455579" cy="707886"/>
          </a:xfrm>
          <a:prstGeom prst="rect">
            <a:avLst/>
          </a:prstGeom>
          <a:noFill/>
        </p:spPr>
        <p:txBody>
          <a:bodyPr wrap="none" rtlCol="0">
            <a:spAutoFit/>
          </a:bodyPr>
          <a:lstStyle/>
          <a:p>
            <a:r>
              <a:rPr lang="en-US" sz="2000" b="1" dirty="0" smtClean="0"/>
              <a:t>Produce  Pi1M Accountant Technician to</a:t>
            </a:r>
          </a:p>
          <a:p>
            <a:r>
              <a:rPr lang="en-US" sz="2000" b="1" dirty="0" smtClean="0">
                <a:solidFill>
                  <a:schemeClr val="bg1"/>
                </a:solidFill>
              </a:rPr>
              <a:t>Managed Micro Business Accounts</a:t>
            </a:r>
            <a:endParaRPr lang="en-MY" sz="2000" b="1" dirty="0">
              <a:solidFill>
                <a:schemeClr val="bg1"/>
              </a:solidFill>
            </a:endParaRPr>
          </a:p>
        </p:txBody>
      </p:sp>
      <p:sp>
        <p:nvSpPr>
          <p:cNvPr id="37" name="TextBox 36"/>
          <p:cNvSpPr txBox="1"/>
          <p:nvPr/>
        </p:nvSpPr>
        <p:spPr>
          <a:xfrm>
            <a:off x="1676400" y="2644914"/>
            <a:ext cx="4267200" cy="707886"/>
          </a:xfrm>
          <a:prstGeom prst="rect">
            <a:avLst/>
          </a:prstGeom>
          <a:noFill/>
        </p:spPr>
        <p:txBody>
          <a:bodyPr wrap="square" rtlCol="0">
            <a:spAutoFit/>
          </a:bodyPr>
          <a:lstStyle/>
          <a:p>
            <a:r>
              <a:rPr lang="en-US" sz="2000" b="1" dirty="0" smtClean="0"/>
              <a:t>Create new job opportunities with </a:t>
            </a:r>
            <a:r>
              <a:rPr lang="en-US" sz="2000" b="1" dirty="0" smtClean="0">
                <a:solidFill>
                  <a:schemeClr val="bg1"/>
                </a:solidFill>
              </a:rPr>
              <a:t>better salary and skilled resources </a:t>
            </a:r>
            <a:endParaRPr lang="en-MY" sz="2000" b="1" dirty="0">
              <a:solidFill>
                <a:schemeClr val="bg1"/>
              </a:solidFill>
            </a:endParaRPr>
          </a:p>
        </p:txBody>
      </p:sp>
      <p:sp>
        <p:nvSpPr>
          <p:cNvPr id="43" name="TextBox 42"/>
          <p:cNvSpPr txBox="1"/>
          <p:nvPr/>
        </p:nvSpPr>
        <p:spPr>
          <a:xfrm>
            <a:off x="1676400" y="3733800"/>
            <a:ext cx="5943600" cy="707886"/>
          </a:xfrm>
          <a:prstGeom prst="rect">
            <a:avLst/>
          </a:prstGeom>
          <a:noFill/>
        </p:spPr>
        <p:txBody>
          <a:bodyPr wrap="square" rtlCol="0">
            <a:spAutoFit/>
          </a:bodyPr>
          <a:lstStyle/>
          <a:p>
            <a:r>
              <a:rPr lang="en-US" sz="2000" b="1" dirty="0" smtClean="0"/>
              <a:t>Participation from academia (TAF) and industries </a:t>
            </a:r>
            <a:r>
              <a:rPr lang="en-US" sz="2000" b="1" dirty="0" smtClean="0">
                <a:solidFill>
                  <a:schemeClr val="bg1"/>
                </a:solidFill>
              </a:rPr>
              <a:t>Players (TEKUN Nasional, AIM &amp; LKIM)</a:t>
            </a:r>
            <a:endParaRPr lang="en-MY" sz="2000" b="1" dirty="0">
              <a:solidFill>
                <a:schemeClr val="bg1"/>
              </a:solidFill>
            </a:endParaRPr>
          </a:p>
        </p:txBody>
      </p:sp>
      <p:sp>
        <p:nvSpPr>
          <p:cNvPr id="46" name="TextBox 45"/>
          <p:cNvSpPr txBox="1"/>
          <p:nvPr/>
        </p:nvSpPr>
        <p:spPr>
          <a:xfrm>
            <a:off x="1600200" y="4854714"/>
            <a:ext cx="5943600" cy="707886"/>
          </a:xfrm>
          <a:prstGeom prst="rect">
            <a:avLst/>
          </a:prstGeom>
          <a:noFill/>
        </p:spPr>
        <p:txBody>
          <a:bodyPr wrap="square" rtlCol="0">
            <a:spAutoFit/>
          </a:bodyPr>
          <a:lstStyle/>
          <a:p>
            <a:r>
              <a:rPr lang="fr-FR" sz="2000" b="1" dirty="0" err="1" smtClean="0"/>
              <a:t>Empower</a:t>
            </a:r>
            <a:r>
              <a:rPr lang="fr-FR" sz="2000" b="1" dirty="0" smtClean="0"/>
              <a:t> </a:t>
            </a:r>
            <a:r>
              <a:rPr lang="fr-FR" sz="2000" b="1" dirty="0" err="1" smtClean="0"/>
              <a:t>Bumiputra</a:t>
            </a:r>
            <a:r>
              <a:rPr lang="fr-FR" sz="2000" b="1" dirty="0" smtClean="0"/>
              <a:t> </a:t>
            </a:r>
            <a:r>
              <a:rPr lang="fr-FR" sz="2000" b="1" dirty="0"/>
              <a:t>agenda </a:t>
            </a:r>
            <a:r>
              <a:rPr lang="fr-FR" sz="2000" b="1" dirty="0" smtClean="0"/>
              <a:t>as </a:t>
            </a:r>
            <a:r>
              <a:rPr lang="fr-FR" sz="2000" b="1" dirty="0"/>
              <a:t>set </a:t>
            </a:r>
            <a:r>
              <a:rPr lang="fr-FR" sz="2000" b="1" dirty="0" smtClean="0"/>
              <a:t>out</a:t>
            </a:r>
          </a:p>
          <a:p>
            <a:r>
              <a:rPr lang="fr-FR" sz="2000" b="1" dirty="0" smtClean="0">
                <a:solidFill>
                  <a:schemeClr val="bg1"/>
                </a:solidFill>
              </a:rPr>
              <a:t>GTP, ETP, NBOS &amp; TP50</a:t>
            </a:r>
            <a:endParaRPr lang="en-MY" sz="2000" b="1" dirty="0">
              <a:solidFill>
                <a:schemeClr val="bg1"/>
              </a:solidFill>
            </a:endParaRPr>
          </a:p>
        </p:txBody>
      </p:sp>
      <p:pic>
        <p:nvPicPr>
          <p:cNvPr id="6151" name="Picture 7" descr="Image result for micro business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348829"/>
            <a:ext cx="840311" cy="840311"/>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Image result for account business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641" y="3559313"/>
            <a:ext cx="1263586" cy="936487"/>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4686300"/>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Image result for job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6949" y="2484506"/>
            <a:ext cx="857251" cy="8572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4400" y="1676400"/>
            <a:ext cx="418704" cy="646331"/>
          </a:xfrm>
          <a:prstGeom prst="rect">
            <a:avLst/>
          </a:prstGeom>
          <a:noFill/>
        </p:spPr>
        <p:txBody>
          <a:bodyPr wrap="none" rtlCol="0">
            <a:spAutoFit/>
          </a:bodyPr>
          <a:lstStyle/>
          <a:p>
            <a:r>
              <a:rPr lang="en-US" sz="3600" b="1" dirty="0" smtClean="0">
                <a:solidFill>
                  <a:schemeClr val="bg1"/>
                </a:solidFill>
              </a:rPr>
              <a:t>1</a:t>
            </a:r>
            <a:endParaRPr lang="en-MY" b="1" dirty="0">
              <a:solidFill>
                <a:schemeClr val="bg1"/>
              </a:solidFill>
            </a:endParaRPr>
          </a:p>
        </p:txBody>
      </p:sp>
      <p:sp>
        <p:nvSpPr>
          <p:cNvPr id="48" name="TextBox 47"/>
          <p:cNvSpPr txBox="1"/>
          <p:nvPr/>
        </p:nvSpPr>
        <p:spPr>
          <a:xfrm>
            <a:off x="914400" y="2819400"/>
            <a:ext cx="418704" cy="646331"/>
          </a:xfrm>
          <a:prstGeom prst="rect">
            <a:avLst/>
          </a:prstGeom>
          <a:noFill/>
        </p:spPr>
        <p:txBody>
          <a:bodyPr wrap="none" rtlCol="0">
            <a:spAutoFit/>
          </a:bodyPr>
          <a:lstStyle/>
          <a:p>
            <a:r>
              <a:rPr lang="en-US" sz="3600" b="1" dirty="0" smtClean="0">
                <a:solidFill>
                  <a:schemeClr val="bg1"/>
                </a:solidFill>
              </a:rPr>
              <a:t>2</a:t>
            </a:r>
            <a:endParaRPr lang="en-MY" b="1" dirty="0">
              <a:solidFill>
                <a:schemeClr val="bg1"/>
              </a:solidFill>
            </a:endParaRPr>
          </a:p>
        </p:txBody>
      </p:sp>
      <p:sp>
        <p:nvSpPr>
          <p:cNvPr id="52" name="TextBox 51"/>
          <p:cNvSpPr txBox="1"/>
          <p:nvPr/>
        </p:nvSpPr>
        <p:spPr>
          <a:xfrm>
            <a:off x="914400" y="3962400"/>
            <a:ext cx="418704" cy="646331"/>
          </a:xfrm>
          <a:prstGeom prst="rect">
            <a:avLst/>
          </a:prstGeom>
          <a:noFill/>
        </p:spPr>
        <p:txBody>
          <a:bodyPr wrap="none" rtlCol="0">
            <a:spAutoFit/>
          </a:bodyPr>
          <a:lstStyle/>
          <a:p>
            <a:r>
              <a:rPr lang="en-US" sz="3600" b="1" dirty="0" smtClean="0">
                <a:solidFill>
                  <a:schemeClr val="bg1"/>
                </a:solidFill>
              </a:rPr>
              <a:t>3</a:t>
            </a:r>
            <a:endParaRPr lang="en-MY" b="1" dirty="0">
              <a:solidFill>
                <a:schemeClr val="bg1"/>
              </a:solidFill>
            </a:endParaRPr>
          </a:p>
        </p:txBody>
      </p:sp>
      <p:sp>
        <p:nvSpPr>
          <p:cNvPr id="53" name="TextBox 52"/>
          <p:cNvSpPr txBox="1"/>
          <p:nvPr/>
        </p:nvSpPr>
        <p:spPr>
          <a:xfrm>
            <a:off x="914400" y="5068669"/>
            <a:ext cx="418704" cy="646331"/>
          </a:xfrm>
          <a:prstGeom prst="rect">
            <a:avLst/>
          </a:prstGeom>
          <a:noFill/>
        </p:spPr>
        <p:txBody>
          <a:bodyPr wrap="none" rtlCol="0">
            <a:spAutoFit/>
          </a:bodyPr>
          <a:lstStyle/>
          <a:p>
            <a:r>
              <a:rPr lang="en-US" sz="3600" b="1" dirty="0" smtClean="0">
                <a:solidFill>
                  <a:schemeClr val="bg1"/>
                </a:solidFill>
              </a:rPr>
              <a:t>4</a:t>
            </a:r>
            <a:endParaRPr lang="en-MY" b="1" dirty="0">
              <a:solidFill>
                <a:schemeClr val="bg1"/>
              </a:solidFill>
            </a:endParaRPr>
          </a:p>
        </p:txBody>
      </p:sp>
    </p:spTree>
    <p:extLst>
      <p:ext uri="{BB962C8B-B14F-4D97-AF65-F5344CB8AC3E}">
        <p14:creationId xmlns:p14="http://schemas.microsoft.com/office/powerpoint/2010/main" val="731583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8382000"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social &amp; technology Impact outcome</a:t>
            </a:r>
            <a:endParaRPr lang="en-MY" sz="2000" dirty="0">
              <a:solidFill>
                <a:schemeClr val="tx1"/>
              </a:solidFill>
              <a:latin typeface="Arial Black"/>
            </a:endParaRPr>
          </a:p>
        </p:txBody>
      </p:sp>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11</a:t>
            </a:fld>
            <a:endParaRPr lang="en-US" dirty="0"/>
          </a:p>
        </p:txBody>
      </p:sp>
      <p:sp>
        <p:nvSpPr>
          <p:cNvPr id="6" name="TextBox 5"/>
          <p:cNvSpPr txBox="1"/>
          <p:nvPr/>
        </p:nvSpPr>
        <p:spPr>
          <a:xfrm>
            <a:off x="1676400" y="1504890"/>
            <a:ext cx="4951740" cy="707886"/>
          </a:xfrm>
          <a:prstGeom prst="rect">
            <a:avLst/>
          </a:prstGeom>
          <a:noFill/>
        </p:spPr>
        <p:txBody>
          <a:bodyPr wrap="none" rtlCol="0">
            <a:spAutoFit/>
          </a:bodyPr>
          <a:lstStyle/>
          <a:p>
            <a:r>
              <a:rPr lang="en-US" sz="2000" b="1" dirty="0" smtClean="0"/>
              <a:t>Cultivate a proper and healthy business</a:t>
            </a:r>
          </a:p>
          <a:p>
            <a:r>
              <a:rPr lang="en-US" sz="2000" b="1" dirty="0" smtClean="0">
                <a:solidFill>
                  <a:schemeClr val="bg1"/>
                </a:solidFill>
              </a:rPr>
              <a:t>Practice amongst underserved communities</a:t>
            </a:r>
            <a:endParaRPr lang="en-MY" sz="2000" b="1" dirty="0">
              <a:solidFill>
                <a:schemeClr val="bg1"/>
              </a:solidFill>
            </a:endParaRPr>
          </a:p>
        </p:txBody>
      </p:sp>
      <p:sp>
        <p:nvSpPr>
          <p:cNvPr id="37" name="TextBox 36"/>
          <p:cNvSpPr txBox="1"/>
          <p:nvPr/>
        </p:nvSpPr>
        <p:spPr>
          <a:xfrm>
            <a:off x="1600200" y="2644914"/>
            <a:ext cx="4572000" cy="707886"/>
          </a:xfrm>
          <a:prstGeom prst="rect">
            <a:avLst/>
          </a:prstGeom>
          <a:noFill/>
        </p:spPr>
        <p:txBody>
          <a:bodyPr wrap="square" rtlCol="0">
            <a:spAutoFit/>
          </a:bodyPr>
          <a:lstStyle/>
          <a:p>
            <a:r>
              <a:rPr lang="en-US" sz="2000" b="1" dirty="0" smtClean="0"/>
              <a:t>Nurture new technology adoption and </a:t>
            </a:r>
            <a:r>
              <a:rPr lang="en-US" sz="2000" b="1" dirty="0" smtClean="0">
                <a:solidFill>
                  <a:schemeClr val="bg1"/>
                </a:solidFill>
              </a:rPr>
              <a:t>enriched new user experience</a:t>
            </a:r>
            <a:endParaRPr lang="en-MY" sz="2000" b="1" dirty="0">
              <a:solidFill>
                <a:schemeClr val="bg1"/>
              </a:solidFill>
            </a:endParaRPr>
          </a:p>
        </p:txBody>
      </p:sp>
      <p:sp>
        <p:nvSpPr>
          <p:cNvPr id="43" name="TextBox 42"/>
          <p:cNvSpPr txBox="1"/>
          <p:nvPr/>
        </p:nvSpPr>
        <p:spPr>
          <a:xfrm>
            <a:off x="1600200" y="3733800"/>
            <a:ext cx="5943600" cy="707886"/>
          </a:xfrm>
          <a:prstGeom prst="rect">
            <a:avLst/>
          </a:prstGeom>
          <a:noFill/>
        </p:spPr>
        <p:txBody>
          <a:bodyPr wrap="square" rtlCol="0">
            <a:spAutoFit/>
          </a:bodyPr>
          <a:lstStyle/>
          <a:p>
            <a:r>
              <a:rPr lang="en-US" sz="2000" b="1" dirty="0" smtClean="0"/>
              <a:t>Extend the knowledges opportunities to underserved </a:t>
            </a:r>
            <a:r>
              <a:rPr lang="en-US" sz="2000" b="1" dirty="0" smtClean="0">
                <a:solidFill>
                  <a:schemeClr val="bg1"/>
                </a:solidFill>
              </a:rPr>
              <a:t>communities</a:t>
            </a:r>
            <a:endParaRPr lang="en-MY" sz="2000" b="1" dirty="0">
              <a:solidFill>
                <a:schemeClr val="bg1"/>
              </a:solidFill>
            </a:endParaRPr>
          </a:p>
        </p:txBody>
      </p:sp>
      <p:sp>
        <p:nvSpPr>
          <p:cNvPr id="9" name="TextBox 8"/>
          <p:cNvSpPr txBox="1"/>
          <p:nvPr/>
        </p:nvSpPr>
        <p:spPr>
          <a:xfrm>
            <a:off x="1600200" y="4854714"/>
            <a:ext cx="4495800" cy="707886"/>
          </a:xfrm>
          <a:prstGeom prst="rect">
            <a:avLst/>
          </a:prstGeom>
          <a:noFill/>
        </p:spPr>
        <p:txBody>
          <a:bodyPr wrap="square" rtlCol="0">
            <a:spAutoFit/>
          </a:bodyPr>
          <a:lstStyle/>
          <a:p>
            <a:r>
              <a:rPr lang="en-US" sz="2000" b="1" dirty="0" smtClean="0"/>
              <a:t>Build up self confidence &amp; self esteem</a:t>
            </a:r>
          </a:p>
          <a:p>
            <a:r>
              <a:rPr lang="en-US" sz="2000" b="1" dirty="0" smtClean="0">
                <a:solidFill>
                  <a:schemeClr val="bg1"/>
                </a:solidFill>
              </a:rPr>
              <a:t>amongst rural young generations </a:t>
            </a:r>
            <a:endParaRPr lang="en-MY" sz="2000" b="1" dirty="0">
              <a:solidFill>
                <a:schemeClr val="bg1"/>
              </a:solidFill>
            </a:endParaRPr>
          </a:p>
        </p:txBody>
      </p:sp>
      <p:pic>
        <p:nvPicPr>
          <p:cNvPr id="7170" name="Picture 2" descr="Image result for helth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376566"/>
            <a:ext cx="836210" cy="8362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echnology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9564" y="2396136"/>
            <a:ext cx="1000836" cy="10008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knowledg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6610" y="3601496"/>
            <a:ext cx="840190" cy="84019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confidenc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4714164"/>
            <a:ext cx="924636" cy="9246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14400" y="1676400"/>
            <a:ext cx="418704" cy="646331"/>
          </a:xfrm>
          <a:prstGeom prst="rect">
            <a:avLst/>
          </a:prstGeom>
          <a:noFill/>
        </p:spPr>
        <p:txBody>
          <a:bodyPr wrap="none" rtlCol="0">
            <a:spAutoFit/>
          </a:bodyPr>
          <a:lstStyle/>
          <a:p>
            <a:r>
              <a:rPr lang="en-US" sz="3600" b="1" dirty="0" smtClean="0">
                <a:solidFill>
                  <a:schemeClr val="bg1"/>
                </a:solidFill>
              </a:rPr>
              <a:t>5</a:t>
            </a:r>
            <a:endParaRPr lang="en-MY" b="1" dirty="0">
              <a:solidFill>
                <a:schemeClr val="bg1"/>
              </a:solidFill>
            </a:endParaRPr>
          </a:p>
        </p:txBody>
      </p:sp>
      <p:sp>
        <p:nvSpPr>
          <p:cNvPr id="15" name="TextBox 14"/>
          <p:cNvSpPr txBox="1"/>
          <p:nvPr/>
        </p:nvSpPr>
        <p:spPr>
          <a:xfrm>
            <a:off x="914400" y="2858869"/>
            <a:ext cx="418704" cy="646331"/>
          </a:xfrm>
          <a:prstGeom prst="rect">
            <a:avLst/>
          </a:prstGeom>
          <a:noFill/>
        </p:spPr>
        <p:txBody>
          <a:bodyPr wrap="none" rtlCol="0">
            <a:spAutoFit/>
          </a:bodyPr>
          <a:lstStyle/>
          <a:p>
            <a:r>
              <a:rPr lang="en-US" sz="3600" b="1" dirty="0" smtClean="0">
                <a:solidFill>
                  <a:schemeClr val="bg1"/>
                </a:solidFill>
              </a:rPr>
              <a:t>6</a:t>
            </a:r>
            <a:endParaRPr lang="en-MY" b="1" dirty="0">
              <a:solidFill>
                <a:schemeClr val="bg1"/>
              </a:solidFill>
            </a:endParaRPr>
          </a:p>
        </p:txBody>
      </p:sp>
      <p:sp>
        <p:nvSpPr>
          <p:cNvPr id="16" name="TextBox 15"/>
          <p:cNvSpPr txBox="1"/>
          <p:nvPr/>
        </p:nvSpPr>
        <p:spPr>
          <a:xfrm>
            <a:off x="914400" y="3925669"/>
            <a:ext cx="418704" cy="646331"/>
          </a:xfrm>
          <a:prstGeom prst="rect">
            <a:avLst/>
          </a:prstGeom>
          <a:noFill/>
        </p:spPr>
        <p:txBody>
          <a:bodyPr wrap="none" rtlCol="0">
            <a:spAutoFit/>
          </a:bodyPr>
          <a:lstStyle/>
          <a:p>
            <a:r>
              <a:rPr lang="en-US" sz="3600" b="1" dirty="0" smtClean="0">
                <a:solidFill>
                  <a:schemeClr val="bg1"/>
                </a:solidFill>
              </a:rPr>
              <a:t>7</a:t>
            </a:r>
            <a:endParaRPr lang="en-MY" b="1" dirty="0">
              <a:solidFill>
                <a:schemeClr val="bg1"/>
              </a:solidFill>
            </a:endParaRPr>
          </a:p>
        </p:txBody>
      </p:sp>
      <p:sp>
        <p:nvSpPr>
          <p:cNvPr id="17" name="TextBox 16"/>
          <p:cNvSpPr txBox="1"/>
          <p:nvPr/>
        </p:nvSpPr>
        <p:spPr>
          <a:xfrm>
            <a:off x="914400" y="5068669"/>
            <a:ext cx="418704" cy="646331"/>
          </a:xfrm>
          <a:prstGeom prst="rect">
            <a:avLst/>
          </a:prstGeom>
          <a:noFill/>
        </p:spPr>
        <p:txBody>
          <a:bodyPr wrap="none" rtlCol="0">
            <a:spAutoFit/>
          </a:bodyPr>
          <a:lstStyle/>
          <a:p>
            <a:r>
              <a:rPr lang="en-US" sz="3600" b="1" dirty="0" smtClean="0">
                <a:solidFill>
                  <a:schemeClr val="bg1"/>
                </a:solidFill>
              </a:rPr>
              <a:t>8</a:t>
            </a:r>
            <a:endParaRPr lang="en-MY" b="1" dirty="0">
              <a:solidFill>
                <a:schemeClr val="bg1"/>
              </a:solidFill>
            </a:endParaRPr>
          </a:p>
        </p:txBody>
      </p:sp>
    </p:spTree>
    <p:extLst>
      <p:ext uri="{BB962C8B-B14F-4D97-AF65-F5344CB8AC3E}">
        <p14:creationId xmlns:p14="http://schemas.microsoft.com/office/powerpoint/2010/main" val="64695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199" y="0"/>
            <a:ext cx="7690597"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What is </a:t>
            </a:r>
            <a:r>
              <a:rPr lang="en-US" sz="2000" dirty="0" err="1" smtClean="0">
                <a:solidFill>
                  <a:schemeClr val="tx1"/>
                </a:solidFill>
                <a:latin typeface="Arial Black"/>
              </a:rPr>
              <a:t>sps</a:t>
            </a:r>
            <a:r>
              <a:rPr lang="en-US" sz="2000" dirty="0" smtClean="0">
                <a:solidFill>
                  <a:schemeClr val="tx1"/>
                </a:solidFill>
                <a:latin typeface="Arial Black"/>
              </a:rPr>
              <a:t>?</a:t>
            </a:r>
            <a:endParaRPr lang="en-MY" sz="2000" dirty="0">
              <a:solidFill>
                <a:schemeClr val="tx1"/>
              </a:solidFill>
              <a:latin typeface="Arial Black"/>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222144"/>
            <a:ext cx="9058663" cy="3959456"/>
          </a:xfrm>
          <a:prstGeom prst="rect">
            <a:avLst/>
          </a:prstGeom>
        </p:spPr>
      </p:pic>
      <p:sp>
        <p:nvSpPr>
          <p:cNvPr id="11" name="Rectangle 10"/>
          <p:cNvSpPr/>
          <p:nvPr/>
        </p:nvSpPr>
        <p:spPr>
          <a:xfrm>
            <a:off x="304800" y="4648200"/>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14" name="Content Placeholder 4"/>
          <p:cNvSpPr>
            <a:spLocks noGrp="1"/>
          </p:cNvSpPr>
          <p:nvPr>
            <p:ph sz="quarter" idx="1"/>
          </p:nvPr>
        </p:nvSpPr>
        <p:spPr>
          <a:xfrm>
            <a:off x="375397" y="4721530"/>
            <a:ext cx="2286000" cy="1374470"/>
          </a:xfrm>
          <a:solidFill>
            <a:schemeClr val="accent2"/>
          </a:solidFill>
        </p:spPr>
        <p:style>
          <a:lnRef idx="1">
            <a:schemeClr val="accent5"/>
          </a:lnRef>
          <a:fillRef idx="2">
            <a:schemeClr val="accent5"/>
          </a:fillRef>
          <a:effectRef idx="1">
            <a:schemeClr val="accent5"/>
          </a:effectRef>
          <a:fontRef idx="minor">
            <a:schemeClr val="dk1"/>
          </a:fontRef>
        </p:style>
        <p:txBody>
          <a:bodyPr>
            <a:noAutofit/>
          </a:bodyPr>
          <a:lstStyle/>
          <a:p>
            <a:pPr marL="285750" lvl="0" indent="-285750">
              <a:buFont typeface="Arial" panose="020B0604020202020204" pitchFamily="34" charset="0"/>
              <a:buChar char="•"/>
            </a:pPr>
            <a:r>
              <a:rPr lang="en-US" sz="1400" dirty="0">
                <a:solidFill>
                  <a:schemeClr val="bg1"/>
                </a:solidFill>
                <a:ea typeface="Calibri"/>
                <a:cs typeface="Calibri"/>
                <a:sym typeface="Calibri"/>
              </a:rPr>
              <a:t>Equip PI1M Centre </a:t>
            </a:r>
            <a:r>
              <a:rPr lang="en-US" sz="1400" dirty="0" smtClean="0">
                <a:solidFill>
                  <a:schemeClr val="bg1"/>
                </a:solidFill>
                <a:ea typeface="Calibri"/>
                <a:cs typeface="Calibri"/>
                <a:sym typeface="Calibri"/>
              </a:rPr>
              <a:t>with </a:t>
            </a:r>
            <a:r>
              <a:rPr lang="en-US" sz="1400" b="1" dirty="0" smtClean="0">
                <a:solidFill>
                  <a:schemeClr val="bg1"/>
                </a:solidFill>
                <a:ea typeface="Calibri"/>
                <a:cs typeface="Calibri"/>
                <a:sym typeface="Calibri"/>
              </a:rPr>
              <a:t>comprehensive </a:t>
            </a:r>
            <a:r>
              <a:rPr lang="en-US" sz="1400" b="1" dirty="0">
                <a:solidFill>
                  <a:schemeClr val="bg1"/>
                </a:solidFill>
                <a:ea typeface="Calibri"/>
                <a:cs typeface="Calibri"/>
                <a:sym typeface="Calibri"/>
              </a:rPr>
              <a:t>SOFTWARE</a:t>
            </a:r>
            <a:r>
              <a:rPr lang="en-US" sz="1400" dirty="0">
                <a:solidFill>
                  <a:schemeClr val="bg1"/>
                </a:solidFill>
                <a:ea typeface="Calibri"/>
                <a:cs typeface="Calibri"/>
                <a:sym typeface="Calibri"/>
              </a:rPr>
              <a:t> &amp; </a:t>
            </a:r>
            <a:r>
              <a:rPr lang="en-US" sz="1400" b="1" dirty="0">
                <a:solidFill>
                  <a:schemeClr val="bg1"/>
                </a:solidFill>
                <a:ea typeface="Calibri"/>
                <a:cs typeface="Calibri"/>
                <a:sym typeface="Calibri"/>
              </a:rPr>
              <a:t>FREE TRAININGS</a:t>
            </a:r>
            <a:r>
              <a:rPr lang="en-US" sz="1400" dirty="0">
                <a:solidFill>
                  <a:schemeClr val="bg1"/>
                </a:solidFill>
                <a:ea typeface="Calibri"/>
                <a:cs typeface="Calibri"/>
                <a:sym typeface="Calibri"/>
              </a:rPr>
              <a:t> of high value added accounting software.</a:t>
            </a:r>
          </a:p>
        </p:txBody>
      </p:sp>
      <p:sp>
        <p:nvSpPr>
          <p:cNvPr id="22" name="Rectangle 21"/>
          <p:cNvSpPr/>
          <p:nvPr/>
        </p:nvSpPr>
        <p:spPr>
          <a:xfrm>
            <a:off x="2895600" y="4876801"/>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3" name="Content Placeholder 4"/>
          <p:cNvSpPr txBox="1">
            <a:spLocks/>
          </p:cNvSpPr>
          <p:nvPr/>
        </p:nvSpPr>
        <p:spPr bwMode="auto">
          <a:xfrm>
            <a:off x="3042397" y="4953000"/>
            <a:ext cx="2514600" cy="1145870"/>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ea typeface="Calibri"/>
                <a:cs typeface="Calibri"/>
                <a:sym typeface="Calibri"/>
              </a:rPr>
              <a:t>Groom &amp; nurture a </a:t>
            </a:r>
            <a:r>
              <a:rPr lang="en-US" sz="1400" b="1" dirty="0">
                <a:solidFill>
                  <a:schemeClr val="bg1"/>
                </a:solidFill>
                <a:ea typeface="Calibri"/>
                <a:cs typeface="Calibri"/>
                <a:sym typeface="Calibri"/>
              </a:rPr>
              <a:t>FINANCIAL, MANAGEMENT &amp; BUSINESS SOUND</a:t>
            </a:r>
            <a:r>
              <a:rPr lang="en-US" sz="1400" dirty="0">
                <a:solidFill>
                  <a:schemeClr val="bg1"/>
                </a:solidFill>
                <a:ea typeface="Calibri"/>
                <a:cs typeface="Calibri"/>
                <a:sym typeface="Calibri"/>
              </a:rPr>
              <a:t> entrepreneurs in underserved areas.</a:t>
            </a:r>
          </a:p>
        </p:txBody>
      </p:sp>
      <p:sp>
        <p:nvSpPr>
          <p:cNvPr id="24" name="Rectangle 23"/>
          <p:cNvSpPr/>
          <p:nvPr/>
        </p:nvSpPr>
        <p:spPr>
          <a:xfrm>
            <a:off x="5709397" y="5181600"/>
            <a:ext cx="2204197" cy="6770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5" name="Content Placeholder 4"/>
          <p:cNvSpPr txBox="1">
            <a:spLocks/>
          </p:cNvSpPr>
          <p:nvPr/>
        </p:nvSpPr>
        <p:spPr bwMode="auto">
          <a:xfrm>
            <a:off x="5861797" y="5278009"/>
            <a:ext cx="2286000" cy="817991"/>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sym typeface="Calibri"/>
              </a:rPr>
              <a:t>Increase </a:t>
            </a:r>
            <a:r>
              <a:rPr lang="en-US" sz="1400" b="1" dirty="0">
                <a:solidFill>
                  <a:schemeClr val="bg1"/>
                </a:solidFill>
                <a:sym typeface="Calibri"/>
              </a:rPr>
              <a:t>PI1M BUSINESS RELEVANCY</a:t>
            </a:r>
            <a:r>
              <a:rPr lang="en-US" sz="1400" dirty="0">
                <a:solidFill>
                  <a:schemeClr val="bg1"/>
                </a:solidFill>
                <a:sym typeface="Calibri"/>
              </a:rPr>
              <a:t> to its respective communities.</a:t>
            </a:r>
            <a:endParaRPr lang="en-MY" sz="1400" dirty="0">
              <a:solidFill>
                <a:schemeClr val="bg1"/>
              </a:solidFill>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12</a:t>
            </a:fld>
            <a:endParaRPr lang="en-US" dirty="0"/>
          </a:p>
        </p:txBody>
      </p:sp>
    </p:spTree>
    <p:extLst>
      <p:ext uri="{BB962C8B-B14F-4D97-AF65-F5344CB8AC3E}">
        <p14:creationId xmlns:p14="http://schemas.microsoft.com/office/powerpoint/2010/main" val="230448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915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Reaching underserved communities</a:t>
            </a:r>
            <a:endParaRPr lang="en-MY" sz="2000" dirty="0">
              <a:solidFill>
                <a:schemeClr val="tx1"/>
              </a:solidFill>
              <a:latin typeface="Arial Black"/>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21864"/>
            <a:ext cx="5964479" cy="28734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0922" y="3429000"/>
            <a:ext cx="5964477" cy="2971799"/>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13</a:t>
            </a:fld>
            <a:endParaRPr lang="en-US" dirty="0"/>
          </a:p>
        </p:txBody>
      </p:sp>
    </p:spTree>
    <p:extLst>
      <p:ext uri="{BB962C8B-B14F-4D97-AF65-F5344CB8AC3E}">
        <p14:creationId xmlns:p14="http://schemas.microsoft.com/office/powerpoint/2010/main" val="35262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953000" cy="497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6096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 audience</a:t>
            </a:r>
            <a:endParaRPr lang="en-MY" sz="2000" dirty="0">
              <a:solidFill>
                <a:schemeClr val="tx1"/>
              </a:solidFill>
              <a:latin typeface="Arial Black"/>
            </a:endParaRPr>
          </a:p>
        </p:txBody>
      </p:sp>
      <p:grpSp>
        <p:nvGrpSpPr>
          <p:cNvPr id="6" name="Group 5"/>
          <p:cNvGrpSpPr/>
          <p:nvPr/>
        </p:nvGrpSpPr>
        <p:grpSpPr>
          <a:xfrm>
            <a:off x="468524" y="1447800"/>
            <a:ext cx="6335049" cy="4191000"/>
            <a:chOff x="468524" y="1447800"/>
            <a:chExt cx="6335049" cy="4191000"/>
          </a:xfrm>
        </p:grpSpPr>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924" y="1651455"/>
              <a:ext cx="590766"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7468" y="4724400"/>
              <a:ext cx="1048932" cy="914400"/>
              <a:chOff x="805304" y="5257800"/>
              <a:chExt cx="1048932" cy="914400"/>
            </a:xfrm>
          </p:grpSpPr>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04" y="5257800"/>
                <a:ext cx="4519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418" y="5257800"/>
                <a:ext cx="5298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89868" y="3657600"/>
              <a:ext cx="1010332" cy="832701"/>
              <a:chOff x="773324" y="3891698"/>
              <a:chExt cx="1010332" cy="832701"/>
            </a:xfrm>
          </p:grpSpPr>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324" y="3891698"/>
                <a:ext cx="522293" cy="83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0484" y="3917124"/>
                <a:ext cx="413172" cy="8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296" name="TextBox 1"/>
            <p:cNvSpPr txBox="1">
              <a:spLocks noChangeArrowheads="1"/>
            </p:cNvSpPr>
            <p:nvPr/>
          </p:nvSpPr>
          <p:spPr bwMode="auto">
            <a:xfrm>
              <a:off x="2144924" y="1600200"/>
              <a:ext cx="181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Small &amp; Micro</a:t>
              </a:r>
              <a:endParaRPr lang="en-US" altLang="en-US" sz="1600" b="1" dirty="0"/>
            </a:p>
            <a:p>
              <a:pPr eaLnBrk="1" hangingPunct="1">
                <a:spcBef>
                  <a:spcPct val="0"/>
                </a:spcBef>
                <a:buFontTx/>
                <a:buNone/>
              </a:pPr>
              <a:r>
                <a:rPr lang="en-US" altLang="en-US" sz="1600" b="1" dirty="0"/>
                <a:t>Entrepreneurs</a:t>
              </a:r>
              <a:endParaRPr lang="en-MY" altLang="en-US" sz="1600" b="1" dirty="0"/>
            </a:p>
          </p:txBody>
        </p:sp>
        <p:sp>
          <p:nvSpPr>
            <p:cNvPr id="12297" name="TextBox 16"/>
            <p:cNvSpPr txBox="1">
              <a:spLocks noChangeArrowheads="1"/>
            </p:cNvSpPr>
            <p:nvPr/>
          </p:nvSpPr>
          <p:spPr bwMode="auto">
            <a:xfrm>
              <a:off x="2161592" y="3657600"/>
              <a:ext cx="2258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Student</a:t>
              </a:r>
            </a:p>
            <a:p>
              <a:pPr eaLnBrk="1" hangingPunct="1">
                <a:spcBef>
                  <a:spcPct val="0"/>
                </a:spcBef>
                <a:buFontTx/>
                <a:buNone/>
              </a:pPr>
              <a:r>
                <a:rPr lang="en-US" altLang="en-US" sz="1600" b="1" dirty="0" smtClean="0"/>
                <a:t>Under </a:t>
              </a:r>
              <a:r>
                <a:rPr lang="en-US" altLang="en-US" sz="1600" b="1" dirty="0"/>
                <a:t>Graduate </a:t>
              </a:r>
              <a:r>
                <a:rPr lang="en-US" altLang="en-US" sz="1600" b="1" dirty="0" smtClean="0"/>
                <a:t>Student</a:t>
              </a:r>
            </a:p>
            <a:p>
              <a:pPr eaLnBrk="1" hangingPunct="1">
                <a:spcBef>
                  <a:spcPct val="0"/>
                </a:spcBef>
                <a:buFontTx/>
                <a:buNone/>
              </a:pPr>
              <a:r>
                <a:rPr lang="en-US" altLang="en-US" sz="1600" b="1" dirty="0" smtClean="0"/>
                <a:t>Graduates</a:t>
              </a:r>
              <a:endParaRPr lang="en-MY" altLang="en-US" sz="1600" b="1" dirty="0"/>
            </a:p>
          </p:txBody>
        </p:sp>
        <p:sp>
          <p:nvSpPr>
            <p:cNvPr id="12298" name="TextBox 17"/>
            <p:cNvSpPr txBox="1">
              <a:spLocks noChangeArrowheads="1"/>
            </p:cNvSpPr>
            <p:nvPr/>
          </p:nvSpPr>
          <p:spPr bwMode="auto">
            <a:xfrm>
              <a:off x="2161592" y="4807803"/>
              <a:ext cx="2029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SPM Leavers</a:t>
              </a:r>
            </a:p>
            <a:p>
              <a:pPr eaLnBrk="1" hangingPunct="1">
                <a:spcBef>
                  <a:spcPct val="0"/>
                </a:spcBef>
                <a:buFontTx/>
                <a:buNone/>
              </a:pPr>
              <a:r>
                <a:rPr lang="en-US" altLang="en-US" sz="1600" b="1" dirty="0" smtClean="0"/>
                <a:t>Unemployed</a:t>
              </a:r>
            </a:p>
            <a:p>
              <a:pPr eaLnBrk="1" hangingPunct="1">
                <a:spcBef>
                  <a:spcPct val="0"/>
                </a:spcBef>
                <a:buFontTx/>
                <a:buNone/>
              </a:pPr>
              <a:r>
                <a:rPr lang="en-US" altLang="en-US" sz="1600" b="1" dirty="0" smtClean="0"/>
                <a:t>Others </a:t>
              </a:r>
              <a:endParaRPr lang="en-MY" altLang="en-US" sz="1600" b="1" dirty="0"/>
            </a:p>
          </p:txBody>
        </p:sp>
        <p:pic>
          <p:nvPicPr>
            <p:cNvPr id="1229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524" y="1447800"/>
              <a:ext cx="855871" cy="85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392" y="2554709"/>
              <a:ext cx="1388608" cy="95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
            <p:cNvSpPr txBox="1">
              <a:spLocks noChangeArrowheads="1"/>
            </p:cNvSpPr>
            <p:nvPr/>
          </p:nvSpPr>
          <p:spPr bwMode="auto">
            <a:xfrm>
              <a:off x="2133600" y="2598003"/>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Women Entrepreneurs</a:t>
              </a:r>
            </a:p>
            <a:p>
              <a:pPr eaLnBrk="1" hangingPunct="1">
                <a:spcBef>
                  <a:spcPct val="0"/>
                </a:spcBef>
                <a:buFontTx/>
                <a:buNone/>
              </a:pPr>
              <a:r>
                <a:rPr lang="en-US" altLang="en-US" sz="1600" b="1" dirty="0" smtClean="0"/>
                <a:t>Single Parent</a:t>
              </a:r>
            </a:p>
            <a:p>
              <a:pPr eaLnBrk="1" hangingPunct="1">
                <a:spcBef>
                  <a:spcPct val="0"/>
                </a:spcBef>
                <a:buFontTx/>
                <a:buNone/>
              </a:pPr>
              <a:r>
                <a:rPr lang="en-US" altLang="en-US" sz="1600" b="1" dirty="0" smtClean="0"/>
                <a:t>Part-Time Housewife</a:t>
              </a:r>
              <a:endParaRPr lang="en-MY" altLang="en-US" sz="1600" b="1" dirty="0"/>
            </a:p>
          </p:txBody>
        </p:sp>
        <p:sp>
          <p:nvSpPr>
            <p:cNvPr id="3" name="TextBox 2"/>
            <p:cNvSpPr txBox="1"/>
            <p:nvPr/>
          </p:nvSpPr>
          <p:spPr>
            <a:xfrm>
              <a:off x="4572000" y="1828800"/>
              <a:ext cx="2231573" cy="1508105"/>
            </a:xfrm>
            <a:prstGeom prst="rect">
              <a:avLst/>
            </a:prstGeom>
            <a:noFill/>
          </p:spPr>
          <p:txBody>
            <a:bodyPr wrap="none" rtlCol="0">
              <a:spAutoFit/>
            </a:bodyPr>
            <a:lstStyle/>
            <a:p>
              <a:pPr algn="ctr"/>
              <a:r>
                <a:rPr lang="en-US" sz="2000" b="1" dirty="0" smtClean="0">
                  <a:solidFill>
                    <a:srgbClr val="FF0000"/>
                  </a:solidFill>
                </a:rPr>
                <a:t>PRE-REQUISITE</a:t>
              </a:r>
            </a:p>
            <a:p>
              <a:pPr algn="ctr"/>
              <a:r>
                <a:rPr lang="en-US" b="1" dirty="0" smtClean="0"/>
                <a:t>PC Literate</a:t>
              </a:r>
            </a:p>
            <a:p>
              <a:pPr algn="ctr"/>
              <a:r>
                <a:rPr lang="en-US" b="1" dirty="0" smtClean="0"/>
                <a:t>SRP/ PMR Holder</a:t>
              </a:r>
            </a:p>
            <a:p>
              <a:pPr algn="ctr"/>
              <a:r>
                <a:rPr lang="en-US" b="1" dirty="0" smtClean="0"/>
                <a:t>Minimum 10-20 </a:t>
              </a:r>
              <a:r>
                <a:rPr lang="en-US" b="1" dirty="0" err="1" smtClean="0"/>
                <a:t>Pax</a:t>
              </a:r>
              <a:endParaRPr lang="en-US" b="1" dirty="0" smtClean="0"/>
            </a:p>
            <a:p>
              <a:pPr algn="ctr"/>
              <a:r>
                <a:rPr lang="en-US" b="1" dirty="0" smtClean="0"/>
                <a:t>Registered with PI1M</a:t>
              </a:r>
              <a:endParaRPr lang="en-MY" b="1" dirty="0"/>
            </a:p>
          </p:txBody>
        </p:sp>
      </p:grpSp>
      <p:sp>
        <p:nvSpPr>
          <p:cNvPr id="7" name="Slide Number Placeholder 6"/>
          <p:cNvSpPr>
            <a:spLocks noGrp="1"/>
          </p:cNvSpPr>
          <p:nvPr>
            <p:ph type="sldNum" sz="quarter" idx="12"/>
          </p:nvPr>
        </p:nvSpPr>
        <p:spPr/>
        <p:txBody>
          <a:bodyPr/>
          <a:lstStyle/>
          <a:p>
            <a:pPr>
              <a:defRPr/>
            </a:pPr>
            <a:fld id="{10900C66-51F3-40B7-ADF9-FB7B495E0E52}" type="slidenum">
              <a:rPr lang="en-US" smtClean="0"/>
              <a:pPr>
                <a:defRPr/>
              </a:pPr>
              <a:t>14</a:t>
            </a:fld>
            <a:endParaRPr lang="en-US" dirty="0"/>
          </a:p>
        </p:txBody>
      </p:sp>
    </p:spTree>
    <p:extLst>
      <p:ext uri="{BB962C8B-B14F-4D97-AF65-F5344CB8AC3E}">
        <p14:creationId xmlns:p14="http://schemas.microsoft.com/office/powerpoint/2010/main" val="242921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ight Arrow 72"/>
          <p:cNvSpPr/>
          <p:nvPr/>
        </p:nvSpPr>
        <p:spPr>
          <a:xfrm rot="10800000">
            <a:off x="4414098" y="5503991"/>
            <a:ext cx="714209" cy="4396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22" name="Right Arrow 21"/>
          <p:cNvSpPr/>
          <p:nvPr/>
        </p:nvSpPr>
        <p:spPr>
          <a:xfrm>
            <a:off x="4419599" y="1359618"/>
            <a:ext cx="714209" cy="3839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8" name="Bent-Up Arrow 67"/>
          <p:cNvSpPr/>
          <p:nvPr/>
        </p:nvSpPr>
        <p:spPr>
          <a:xfrm rot="10800000" flipH="1">
            <a:off x="6934200" y="1421588"/>
            <a:ext cx="1284843" cy="808754"/>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7" name="Bent-Up Arrow 66"/>
          <p:cNvSpPr/>
          <p:nvPr/>
        </p:nvSpPr>
        <p:spPr>
          <a:xfrm flipH="1">
            <a:off x="1199936" y="4971520"/>
            <a:ext cx="1367190" cy="947765"/>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6" name="Bent-Up Arrow 65"/>
          <p:cNvSpPr/>
          <p:nvPr/>
        </p:nvSpPr>
        <p:spPr>
          <a:xfrm rot="16200000" flipH="1">
            <a:off x="7024938" y="4880782"/>
            <a:ext cx="961525" cy="1143001"/>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5" name="Bent-Up Arrow 64"/>
          <p:cNvSpPr/>
          <p:nvPr/>
        </p:nvSpPr>
        <p:spPr>
          <a:xfrm rot="5400000" flipH="1">
            <a:off x="1493921" y="1217108"/>
            <a:ext cx="974558" cy="1219200"/>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14" name="Rounded Rectangle 13"/>
          <p:cNvSpPr/>
          <p:nvPr/>
        </p:nvSpPr>
        <p:spPr>
          <a:xfrm>
            <a:off x="2667000" y="990600"/>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135" y="1143000"/>
            <a:ext cx="502959"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396" y="1143000"/>
            <a:ext cx="849266"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descr="C:\Users\User\Desktop\Pusat Internet 1 Malaysia_files\imag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43" t="15922" r="5322"/>
          <a:stretch/>
        </p:blipFill>
        <p:spPr bwMode="auto">
          <a:xfrm>
            <a:off x="2944396" y="1421588"/>
            <a:ext cx="1389698" cy="64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3" name="Rectangle 11"/>
          <p:cNvSpPr>
            <a:spLocks noChangeArrowheads="1"/>
          </p:cNvSpPr>
          <p:nvPr/>
        </p:nvSpPr>
        <p:spPr bwMode="auto">
          <a:xfrm>
            <a:off x="2944396" y="2061315"/>
            <a:ext cx="1389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Rural Community</a:t>
            </a:r>
            <a:endParaRPr lang="en-US" altLang="en-US" sz="1200" b="1" dirty="0"/>
          </a:p>
        </p:txBody>
      </p:sp>
      <p:sp>
        <p:nvSpPr>
          <p:cNvPr id="37" name="Title 1"/>
          <p:cNvSpPr txBox="1">
            <a:spLocks/>
          </p:cNvSpPr>
          <p:nvPr/>
        </p:nvSpPr>
        <p:spPr>
          <a:xfrm>
            <a:off x="457199" y="0"/>
            <a:ext cx="8568021"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Community content enhancement  framework </a:t>
            </a:r>
            <a:endParaRPr lang="en-MY" sz="2000" dirty="0">
              <a:solidFill>
                <a:schemeClr val="tx1"/>
              </a:solidFill>
              <a:latin typeface="Arial Black"/>
            </a:endParaRPr>
          </a:p>
        </p:txBody>
      </p:sp>
      <p:grpSp>
        <p:nvGrpSpPr>
          <p:cNvPr id="11" name="Group 10"/>
          <p:cNvGrpSpPr/>
          <p:nvPr/>
        </p:nvGrpSpPr>
        <p:grpSpPr>
          <a:xfrm>
            <a:off x="457199" y="2263946"/>
            <a:ext cx="2133600" cy="2689423"/>
            <a:chOff x="-2971800" y="2644577"/>
            <a:chExt cx="2133600" cy="2689423"/>
          </a:xfrm>
        </p:grpSpPr>
        <p:sp>
          <p:nvSpPr>
            <p:cNvPr id="7" name="Rounded Rectangle 6"/>
            <p:cNvSpPr/>
            <p:nvPr/>
          </p:nvSpPr>
          <p:spPr>
            <a:xfrm>
              <a:off x="-2971800" y="2644577"/>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24830"/>
              <a:ext cx="570626" cy="39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80874"/>
              <a:ext cx="685800" cy="44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7640" y="4141116"/>
              <a:ext cx="497840" cy="44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4593" y="4587014"/>
              <a:ext cx="605953" cy="53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584" y="3719920"/>
              <a:ext cx="695395" cy="42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04747" y="2952456"/>
              <a:ext cx="1266547" cy="338554"/>
            </a:xfrm>
            <a:prstGeom prst="rect">
              <a:avLst/>
            </a:prstGeom>
          </p:spPr>
          <p:txBody>
            <a:bodyPr wrap="square">
              <a:spAutoFit/>
            </a:bodyPr>
            <a:lstStyle/>
            <a:p>
              <a:pPr lvl="0"/>
              <a:r>
                <a:rPr lang="en-US" altLang="en-US" sz="800" b="1" dirty="0"/>
                <a:t>500,000</a:t>
              </a:r>
              <a:r>
                <a:rPr lang="en-US" altLang="en-US" sz="800" dirty="0"/>
                <a:t>  TEKUN Nasional Micro Entrepreneurs</a:t>
              </a:r>
              <a:endParaRPr lang="en-MY" sz="800" dirty="0"/>
            </a:p>
          </p:txBody>
        </p:sp>
        <p:sp>
          <p:nvSpPr>
            <p:cNvPr id="3" name="Rectangle 2"/>
            <p:cNvSpPr/>
            <p:nvPr/>
          </p:nvSpPr>
          <p:spPr>
            <a:xfrm>
              <a:off x="-2081074" y="3356851"/>
              <a:ext cx="1219200" cy="338554"/>
            </a:xfrm>
            <a:prstGeom prst="rect">
              <a:avLst/>
            </a:prstGeom>
          </p:spPr>
          <p:txBody>
            <a:bodyPr wrap="square">
              <a:spAutoFit/>
            </a:bodyPr>
            <a:lstStyle/>
            <a:p>
              <a:pPr lvl="0"/>
              <a:r>
                <a:rPr lang="en-US" altLang="en-US" sz="800" b="1" dirty="0"/>
                <a:t>300,000</a:t>
              </a:r>
              <a:r>
                <a:rPr lang="en-US" altLang="en-US" sz="800" dirty="0"/>
                <a:t>  AIM Micro Entrepreneurs</a:t>
              </a:r>
              <a:endParaRPr lang="en-MY" sz="800" dirty="0"/>
            </a:p>
          </p:txBody>
        </p:sp>
        <p:sp>
          <p:nvSpPr>
            <p:cNvPr id="4" name="Rectangle 3"/>
            <p:cNvSpPr/>
            <p:nvPr/>
          </p:nvSpPr>
          <p:spPr>
            <a:xfrm>
              <a:off x="-2081073" y="3821112"/>
              <a:ext cx="1219200" cy="338554"/>
            </a:xfrm>
            <a:prstGeom prst="rect">
              <a:avLst/>
            </a:prstGeom>
          </p:spPr>
          <p:txBody>
            <a:bodyPr wrap="square">
              <a:spAutoFit/>
            </a:bodyPr>
            <a:lstStyle/>
            <a:p>
              <a:pPr lvl="0"/>
              <a:r>
                <a:rPr lang="en-US" altLang="en-US" sz="800" b="1" dirty="0"/>
                <a:t>15,000</a:t>
              </a:r>
              <a:r>
                <a:rPr lang="en-US" altLang="en-US" sz="800" dirty="0"/>
                <a:t>  Co-operatives </a:t>
              </a:r>
              <a:r>
                <a:rPr lang="en-US" altLang="en-US" sz="800" dirty="0" err="1"/>
                <a:t>i.e</a:t>
              </a:r>
              <a:r>
                <a:rPr lang="en-US" altLang="en-US" sz="800" dirty="0"/>
                <a:t> Micro Co-Operatives</a:t>
              </a:r>
              <a:endParaRPr lang="en-MY" sz="800" dirty="0"/>
            </a:p>
          </p:txBody>
        </p:sp>
        <p:sp>
          <p:nvSpPr>
            <p:cNvPr id="5" name="Rectangle 4"/>
            <p:cNvSpPr/>
            <p:nvPr/>
          </p:nvSpPr>
          <p:spPr>
            <a:xfrm>
              <a:off x="-2057400" y="4254762"/>
              <a:ext cx="1050288" cy="215444"/>
            </a:xfrm>
            <a:prstGeom prst="rect">
              <a:avLst/>
            </a:prstGeom>
          </p:spPr>
          <p:txBody>
            <a:bodyPr wrap="none">
              <a:spAutoFit/>
            </a:bodyPr>
            <a:lstStyle/>
            <a:p>
              <a:pPr lvl="0"/>
              <a:r>
                <a:rPr lang="en-US" altLang="en-US" sz="800" b="1" dirty="0"/>
                <a:t>500</a:t>
              </a:r>
              <a:r>
                <a:rPr lang="en-US" altLang="en-US" sz="800" dirty="0"/>
                <a:t>  PKK Nationwide</a:t>
              </a:r>
              <a:endParaRPr lang="en-MY" sz="800" dirty="0"/>
            </a:p>
          </p:txBody>
        </p:sp>
        <p:sp>
          <p:nvSpPr>
            <p:cNvPr id="6" name="Rectangle 5"/>
            <p:cNvSpPr/>
            <p:nvPr/>
          </p:nvSpPr>
          <p:spPr>
            <a:xfrm>
              <a:off x="-2057399" y="4669909"/>
              <a:ext cx="1195526" cy="338554"/>
            </a:xfrm>
            <a:prstGeom prst="rect">
              <a:avLst/>
            </a:prstGeom>
          </p:spPr>
          <p:txBody>
            <a:bodyPr wrap="square">
              <a:spAutoFit/>
            </a:bodyPr>
            <a:lstStyle/>
            <a:p>
              <a:pPr lvl="0"/>
              <a:r>
                <a:rPr lang="en-US" altLang="en-US" sz="800" b="1" dirty="0"/>
                <a:t>400</a:t>
              </a:r>
              <a:r>
                <a:rPr lang="en-US" altLang="en-US" sz="800" dirty="0"/>
                <a:t>  Fishermen’s Association Nationwide</a:t>
              </a:r>
              <a:endParaRPr lang="en-MY" altLang="en-US" sz="800" dirty="0"/>
            </a:p>
          </p:txBody>
        </p:sp>
      </p:grpSp>
      <p:grpSp>
        <p:nvGrpSpPr>
          <p:cNvPr id="10" name="Group 9"/>
          <p:cNvGrpSpPr/>
          <p:nvPr/>
        </p:nvGrpSpPr>
        <p:grpSpPr>
          <a:xfrm>
            <a:off x="6856363" y="2280434"/>
            <a:ext cx="2133600" cy="2689423"/>
            <a:chOff x="9525000" y="2585806"/>
            <a:chExt cx="2133600" cy="2689423"/>
          </a:xfrm>
        </p:grpSpPr>
        <p:sp>
          <p:nvSpPr>
            <p:cNvPr id="45" name="Rounded Rectangle 44"/>
            <p:cNvSpPr/>
            <p:nvPr/>
          </p:nvSpPr>
          <p:spPr>
            <a:xfrm>
              <a:off x="9525000" y="2585806"/>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sp>
          <p:nvSpPr>
            <p:cNvPr id="85" name="Rectangle 84"/>
            <p:cNvSpPr/>
            <p:nvPr/>
          </p:nvSpPr>
          <p:spPr bwMode="auto">
            <a:xfrm>
              <a:off x="9749632" y="2667572"/>
              <a:ext cx="1684337" cy="762000"/>
            </a:xfrm>
            <a:prstGeom prst="rect">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6" name="Rectangle 85"/>
            <p:cNvSpPr/>
            <p:nvPr/>
          </p:nvSpPr>
          <p:spPr bwMode="auto">
            <a:xfrm>
              <a:off x="9749632" y="3277172"/>
              <a:ext cx="1684337" cy="631825"/>
            </a:xfrm>
            <a:prstGeom prst="rect">
              <a:avLst/>
            </a:prstGeom>
            <a:blipFill rotWithShape="0">
              <a:blip r:embed="rId11"/>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7" name="Rectangle 86"/>
            <p:cNvSpPr/>
            <p:nvPr/>
          </p:nvSpPr>
          <p:spPr bwMode="auto">
            <a:xfrm>
              <a:off x="9749632" y="3886772"/>
              <a:ext cx="1684337" cy="796408"/>
            </a:xfrm>
            <a:prstGeom prst="rect">
              <a:avLst/>
            </a:prstGeom>
            <a:blipFill rotWithShape="0">
              <a:blip r:embed="rId12"/>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8" name="Rectangle 87"/>
            <p:cNvSpPr/>
            <p:nvPr/>
          </p:nvSpPr>
          <p:spPr bwMode="auto">
            <a:xfrm>
              <a:off x="9749632" y="4572572"/>
              <a:ext cx="1684337" cy="609600"/>
            </a:xfrm>
            <a:prstGeom prst="rect">
              <a:avLst/>
            </a:prstGeom>
            <a:blipFill rotWithShape="0">
              <a:blip r:embed="rId1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grpSp>
        <p:nvGrpSpPr>
          <p:cNvPr id="16" name="Group 15"/>
          <p:cNvGrpSpPr/>
          <p:nvPr/>
        </p:nvGrpSpPr>
        <p:grpSpPr>
          <a:xfrm>
            <a:off x="5105400" y="990600"/>
            <a:ext cx="1752600" cy="1401860"/>
            <a:chOff x="5029200" y="1088854"/>
            <a:chExt cx="1752600" cy="1401860"/>
          </a:xfrm>
        </p:grpSpPr>
        <p:sp>
          <p:nvSpPr>
            <p:cNvPr id="53" name="Rounded Rectangle 52"/>
            <p:cNvSpPr/>
            <p:nvPr/>
          </p:nvSpPr>
          <p:spPr>
            <a:xfrm>
              <a:off x="5029200" y="1088854"/>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9528" y="1762750"/>
              <a:ext cx="1286633" cy="491948"/>
            </a:xfrm>
            <a:prstGeom prst="rect">
              <a:avLst/>
            </a:prstGeom>
          </p:spPr>
        </p:pic>
        <p:pic>
          <p:nvPicPr>
            <p:cNvPr id="80" name="Picture 7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2512" y="1241254"/>
              <a:ext cx="985975" cy="392860"/>
            </a:xfrm>
            <a:prstGeom prst="rect">
              <a:avLst/>
            </a:prstGeom>
          </p:spPr>
        </p:pic>
      </p:grpSp>
      <p:sp>
        <p:nvSpPr>
          <p:cNvPr id="33" name="Oval 32"/>
          <p:cNvSpPr/>
          <p:nvPr/>
        </p:nvSpPr>
        <p:spPr>
          <a:xfrm>
            <a:off x="3505200" y="2438400"/>
            <a:ext cx="2514600" cy="232040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grpSp>
        <p:nvGrpSpPr>
          <p:cNvPr id="18" name="Group 17"/>
          <p:cNvGrpSpPr/>
          <p:nvPr/>
        </p:nvGrpSpPr>
        <p:grpSpPr>
          <a:xfrm>
            <a:off x="3810000" y="2639143"/>
            <a:ext cx="1885619" cy="1738665"/>
            <a:chOff x="3798399" y="2743200"/>
            <a:chExt cx="1885619" cy="1738665"/>
          </a:xfrm>
        </p:grpSpPr>
        <p:pic>
          <p:nvPicPr>
            <p:cNvPr id="1026" name="Picture 2" descr="GTP - Government Transformation Program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82614" y="2743200"/>
              <a:ext cx="1353979" cy="1089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8.199.85.104/ckeditor/upload/cards_image/nbos_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98399" y="3764059"/>
              <a:ext cx="1885619" cy="7178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5105400" y="4835008"/>
            <a:ext cx="1752600" cy="1401860"/>
            <a:chOff x="-2362200" y="4726086"/>
            <a:chExt cx="1752600" cy="1401860"/>
          </a:xfrm>
        </p:grpSpPr>
        <p:sp>
          <p:nvSpPr>
            <p:cNvPr id="60" name="Rounded Rectangle 59"/>
            <p:cNvSpPr/>
            <p:nvPr/>
          </p:nvSpPr>
          <p:spPr>
            <a:xfrm>
              <a:off x="-23622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8" name="Rectangle 11"/>
            <p:cNvSpPr>
              <a:spLocks noChangeArrowheads="1"/>
            </p:cNvSpPr>
            <p:nvPr/>
          </p:nvSpPr>
          <p:spPr bwMode="auto">
            <a:xfrm>
              <a:off x="-2248136" y="5634192"/>
              <a:ext cx="1524472" cy="4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Potential accounts </a:t>
              </a:r>
              <a:r>
                <a:rPr lang="en-US" altLang="en-US" sz="1200" b="1" dirty="0"/>
                <a:t>to </a:t>
              </a:r>
              <a:r>
                <a:rPr lang="en-US" altLang="en-US" sz="1200" b="1" dirty="0" smtClean="0"/>
                <a:t>be served </a:t>
              </a:r>
              <a:r>
                <a:rPr lang="en-US" altLang="en-US" sz="1200" b="1" dirty="0"/>
                <a:t>via PI1M</a:t>
              </a:r>
            </a:p>
          </p:txBody>
        </p:sp>
        <p:pic>
          <p:nvPicPr>
            <p:cNvPr id="30" name="Picture 2"/>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81201" y="4726086"/>
              <a:ext cx="955197" cy="108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p:nvGrpSpPr>
        <p:grpSpPr>
          <a:xfrm>
            <a:off x="2667000" y="4803062"/>
            <a:ext cx="1752600" cy="1445338"/>
            <a:chOff x="-4724400" y="4726086"/>
            <a:chExt cx="1752600" cy="1445338"/>
          </a:xfrm>
        </p:grpSpPr>
        <p:sp>
          <p:nvSpPr>
            <p:cNvPr id="61" name="Rounded Rectangle 60"/>
            <p:cNvSpPr/>
            <p:nvPr/>
          </p:nvSpPr>
          <p:spPr>
            <a:xfrm>
              <a:off x="-47244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TextBox 44"/>
            <p:cNvSpPr txBox="1">
              <a:spLocks noChangeArrowheads="1"/>
            </p:cNvSpPr>
            <p:nvPr/>
          </p:nvSpPr>
          <p:spPr bwMode="auto">
            <a:xfrm>
              <a:off x="-4574039" y="5525093"/>
              <a:ext cx="1451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a:t>PI1M “</a:t>
              </a:r>
              <a:r>
                <a:rPr lang="en-US" altLang="en-US" sz="1200" b="1" dirty="0" smtClean="0"/>
                <a:t>Accounting Technician”</a:t>
              </a:r>
              <a:endParaRPr lang="en-US" altLang="en-US" sz="1200" b="1" dirty="0"/>
            </a:p>
            <a:p>
              <a:pPr algn="ctr" eaLnBrk="1" hangingPunct="1">
                <a:spcBef>
                  <a:spcPct val="0"/>
                </a:spcBef>
                <a:buFontTx/>
                <a:buNone/>
              </a:pPr>
              <a:r>
                <a:rPr lang="en-MY" altLang="en-US" sz="1200" b="1" dirty="0"/>
                <a:t>New Job Creation</a:t>
              </a:r>
              <a:endParaRPr lang="en-US" altLang="en-US" sz="1200" b="1" dirty="0"/>
            </a:p>
          </p:txBody>
        </p:sp>
        <p:pic>
          <p:nvPicPr>
            <p:cNvPr id="29" name="Picture 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31777" y="4752497"/>
              <a:ext cx="902777" cy="103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7"/>
          <p:cNvSpPr>
            <a:spLocks noGrp="1"/>
          </p:cNvSpPr>
          <p:nvPr>
            <p:ph type="sldNum" sz="quarter" idx="12"/>
          </p:nvPr>
        </p:nvSpPr>
        <p:spPr/>
        <p:txBody>
          <a:bodyPr/>
          <a:lstStyle/>
          <a:p>
            <a:pPr>
              <a:defRPr/>
            </a:pPr>
            <a:fld id="{10900C66-51F3-40B7-ADF9-FB7B495E0E52}" type="slidenum">
              <a:rPr lang="en-US" smtClean="0"/>
              <a:pPr>
                <a:defRPr/>
              </a:pPr>
              <a:t>15</a:t>
            </a:fld>
            <a:endParaRPr lang="en-US" dirty="0"/>
          </a:p>
        </p:txBody>
      </p:sp>
    </p:spTree>
    <p:extLst>
      <p:ext uri="{BB962C8B-B14F-4D97-AF65-F5344CB8AC3E}">
        <p14:creationId xmlns:p14="http://schemas.microsoft.com/office/powerpoint/2010/main" val="414320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7924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Targeted deliverables </a:t>
            </a:r>
            <a:endParaRPr lang="en-MY" sz="2000" dirty="0">
              <a:solidFill>
                <a:schemeClr val="tx1"/>
              </a:solidFill>
              <a:latin typeface="Arial Black"/>
            </a:endParaRPr>
          </a:p>
        </p:txBody>
      </p:sp>
      <p:cxnSp>
        <p:nvCxnSpPr>
          <p:cNvPr id="22" name="Straight Arrow Connector 21"/>
          <p:cNvCxnSpPr/>
          <p:nvPr/>
        </p:nvCxnSpPr>
        <p:spPr bwMode="auto">
          <a:xfrm flipH="1">
            <a:off x="255588" y="6172200"/>
            <a:ext cx="865981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bwMode="auto">
          <a:xfrm flipV="1">
            <a:off x="8915400" y="1098550"/>
            <a:ext cx="0" cy="50736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16</a:t>
            </a:fld>
            <a:endParaRPr lang="en-US" dirty="0"/>
          </a:p>
        </p:txBody>
      </p:sp>
      <p:sp>
        <p:nvSpPr>
          <p:cNvPr id="17" name="Rectangle 16"/>
          <p:cNvSpPr/>
          <p:nvPr/>
        </p:nvSpPr>
        <p:spPr>
          <a:xfrm>
            <a:off x="347790" y="1143001"/>
            <a:ext cx="1936311" cy="1915419"/>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effectLst>
                <a:outerShdw blurRad="38100" dist="38100" dir="2700000" algn="tl">
                  <a:srgbClr val="000000">
                    <a:alpha val="43137"/>
                  </a:srgbClr>
                </a:outerShdw>
              </a:effectLst>
            </a:endParaRPr>
          </a:p>
          <a:p>
            <a:pPr algn="ctr">
              <a:defRPr/>
            </a:pPr>
            <a:r>
              <a:rPr lang="en-US" sz="3200" b="1" dirty="0" smtClean="0"/>
              <a:t>3,000</a:t>
            </a:r>
          </a:p>
          <a:p>
            <a:pPr algn="ctr">
              <a:defRPr/>
            </a:pPr>
            <a:r>
              <a:rPr lang="en-US" sz="1600" b="1" dirty="0" smtClean="0"/>
              <a:t>Software License</a:t>
            </a:r>
            <a:endParaRPr lang="en-US" sz="1600" b="1" dirty="0"/>
          </a:p>
        </p:txBody>
      </p:sp>
      <p:sp>
        <p:nvSpPr>
          <p:cNvPr id="18" name="Rectangle 17"/>
          <p:cNvSpPr/>
          <p:nvPr/>
        </p:nvSpPr>
        <p:spPr>
          <a:xfrm>
            <a:off x="2431153" y="3228409"/>
            <a:ext cx="2014410" cy="1913902"/>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p>
          <a:p>
            <a:pPr algn="ctr">
              <a:defRPr/>
            </a:pPr>
            <a:endParaRPr lang="en-US" b="1" dirty="0"/>
          </a:p>
          <a:p>
            <a:pPr algn="ctr">
              <a:defRPr/>
            </a:pPr>
            <a:endParaRPr lang="en-US" b="1" dirty="0" smtClean="0"/>
          </a:p>
          <a:p>
            <a:pPr algn="ctr">
              <a:defRPr/>
            </a:pPr>
            <a:r>
              <a:rPr lang="en-US" sz="3200" b="1" dirty="0" smtClean="0"/>
              <a:t>150</a:t>
            </a:r>
            <a:endParaRPr lang="en-US" sz="3200" b="1" dirty="0" smtClean="0"/>
          </a:p>
          <a:p>
            <a:pPr algn="ctr">
              <a:defRPr/>
            </a:pPr>
            <a:r>
              <a:rPr lang="en-US" b="1" dirty="0" smtClean="0"/>
              <a:t>Targeted</a:t>
            </a:r>
          </a:p>
          <a:p>
            <a:pPr algn="ctr">
              <a:defRPr/>
            </a:pPr>
            <a:r>
              <a:rPr lang="en-US" b="1" dirty="0" smtClean="0"/>
              <a:t>Training Sessions</a:t>
            </a:r>
            <a:endParaRPr lang="en-US" b="1" dirty="0"/>
          </a:p>
        </p:txBody>
      </p:sp>
      <p:sp>
        <p:nvSpPr>
          <p:cNvPr id="19" name="Rectangle 18"/>
          <p:cNvSpPr/>
          <p:nvPr/>
        </p:nvSpPr>
        <p:spPr>
          <a:xfrm>
            <a:off x="2431153" y="1143001"/>
            <a:ext cx="2014410" cy="1915419"/>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2800" b="1" dirty="0" smtClean="0"/>
              <a:t>3 Modules</a:t>
            </a:r>
          </a:p>
          <a:p>
            <a:pPr algn="ctr">
              <a:defRPr/>
            </a:pPr>
            <a:r>
              <a:rPr lang="en-US" sz="1600" b="1" dirty="0" smtClean="0"/>
              <a:t>2 Days Training + </a:t>
            </a:r>
          </a:p>
          <a:p>
            <a:pPr algn="ctr">
              <a:defRPr/>
            </a:pPr>
            <a:r>
              <a:rPr lang="en-US" sz="1600" b="1" dirty="0" smtClean="0"/>
              <a:t>½ Day Revision +</a:t>
            </a:r>
          </a:p>
          <a:p>
            <a:pPr algn="ctr">
              <a:defRPr/>
            </a:pPr>
            <a:r>
              <a:rPr lang="en-US" sz="1600" b="1" dirty="0" smtClean="0"/>
              <a:t>½  Day Exam</a:t>
            </a:r>
            <a:endParaRPr lang="en-US" sz="1600" b="1" dirty="0"/>
          </a:p>
        </p:txBody>
      </p:sp>
      <p:sp>
        <p:nvSpPr>
          <p:cNvPr id="20" name="Rectangle 19"/>
          <p:cNvSpPr/>
          <p:nvPr/>
        </p:nvSpPr>
        <p:spPr>
          <a:xfrm>
            <a:off x="347790" y="3228409"/>
            <a:ext cx="1936311" cy="1913902"/>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effectLst>
                <a:outerShdw blurRad="38100" dist="38100" dir="2700000" algn="tl">
                  <a:srgbClr val="000000">
                    <a:alpha val="43137"/>
                  </a:srgbClr>
                </a:outerShdw>
              </a:effectLst>
            </a:endParaRPr>
          </a:p>
          <a:p>
            <a:pPr algn="ctr">
              <a:defRPr/>
            </a:pPr>
            <a:endParaRPr lang="en-US" b="1" dirty="0">
              <a:effectLst>
                <a:outerShdw blurRad="38100" dist="38100" dir="2700000" algn="tl">
                  <a:srgbClr val="000000">
                    <a:alpha val="43137"/>
                  </a:srgbClr>
                </a:outerShdw>
              </a:effectLst>
            </a:endParaRPr>
          </a:p>
          <a:p>
            <a:pPr algn="ctr">
              <a:defRPr/>
            </a:pPr>
            <a:endParaRPr lang="en-US" b="1" dirty="0" smtClean="0">
              <a:effectLst>
                <a:outerShdw blurRad="38100" dist="38100" dir="2700000" algn="tl">
                  <a:srgbClr val="000000">
                    <a:alpha val="43137"/>
                  </a:srgbClr>
                </a:outerShdw>
              </a:effectLst>
            </a:endParaRPr>
          </a:p>
          <a:p>
            <a:pPr algn="ctr">
              <a:defRPr/>
            </a:pPr>
            <a:r>
              <a:rPr lang="en-US" sz="3200" b="1" dirty="0" smtClean="0"/>
              <a:t>3,000</a:t>
            </a:r>
            <a:endParaRPr lang="en-US" sz="3200" b="1" dirty="0"/>
          </a:p>
          <a:p>
            <a:pPr algn="ctr">
              <a:defRPr/>
            </a:pPr>
            <a:r>
              <a:rPr lang="en-US" b="1" dirty="0" smtClean="0"/>
              <a:t>Expected</a:t>
            </a:r>
            <a:r>
              <a:rPr lang="en-US" sz="2000" b="1" dirty="0" smtClean="0"/>
              <a:t> </a:t>
            </a:r>
            <a:r>
              <a:rPr lang="en-US" b="1" dirty="0" smtClean="0"/>
              <a:t>Participations</a:t>
            </a:r>
            <a:endParaRPr lang="en-US" b="1" dirty="0"/>
          </a:p>
        </p:txBody>
      </p:sp>
      <p:pic>
        <p:nvPicPr>
          <p:cNvPr id="6146" name="Picture 2" descr="C:\Users\User\Downloads\te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017" y="1318681"/>
            <a:ext cx="733857" cy="79151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ownloads\users-group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32" y="3301262"/>
            <a:ext cx="747225" cy="8059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ownloads\ex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246" y="1318681"/>
            <a:ext cx="620225" cy="66895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8403" y="3301262"/>
            <a:ext cx="699908" cy="7548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580655" y="1143000"/>
            <a:ext cx="1936311" cy="1915419"/>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1600" b="1" dirty="0" smtClean="0">
              <a:effectLst>
                <a:outerShdw blurRad="38100" dist="38100" dir="2700000" algn="tl">
                  <a:srgbClr val="000000">
                    <a:alpha val="43137"/>
                  </a:srgbClr>
                </a:outerShdw>
              </a:effectLst>
            </a:endParaRPr>
          </a:p>
          <a:p>
            <a:pPr algn="ctr">
              <a:defRPr/>
            </a:pPr>
            <a:r>
              <a:rPr lang="en-US" sz="3200" b="1" dirty="0" smtClean="0"/>
              <a:t>2 States</a:t>
            </a:r>
          </a:p>
          <a:p>
            <a:pPr marL="342900" indent="-342900">
              <a:buFont typeface="Calibri" panose="020F0502020204030204" pitchFamily="34" charset="0"/>
              <a:buChar char="√"/>
              <a:defRPr/>
            </a:pPr>
            <a:r>
              <a:rPr lang="en-US" sz="2000" b="1" dirty="0" smtClean="0"/>
              <a:t>Terengganu</a:t>
            </a:r>
          </a:p>
          <a:p>
            <a:pPr marL="342900" indent="-342900">
              <a:buFont typeface="Calibri" panose="020F0502020204030204" pitchFamily="34" charset="0"/>
              <a:buChar char="√"/>
              <a:defRPr/>
            </a:pPr>
            <a:r>
              <a:rPr lang="en-US" sz="2000" b="1" dirty="0" smtClean="0"/>
              <a:t>Kedah           </a:t>
            </a:r>
            <a:endParaRPr lang="en-US" sz="2000" b="1" dirty="0"/>
          </a:p>
        </p:txBody>
      </p:sp>
      <p:sp>
        <p:nvSpPr>
          <p:cNvPr id="24" name="Rectangle 23"/>
          <p:cNvSpPr/>
          <p:nvPr/>
        </p:nvSpPr>
        <p:spPr>
          <a:xfrm>
            <a:off x="4583679" y="3228409"/>
            <a:ext cx="1936311" cy="1913902"/>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effectLst>
                <a:outerShdw blurRad="38100" dist="38100" dir="2700000" algn="tl">
                  <a:srgbClr val="000000">
                    <a:alpha val="43137"/>
                  </a:srgbClr>
                </a:outerShdw>
              </a:effectLst>
            </a:endParaRPr>
          </a:p>
          <a:p>
            <a:pPr algn="ctr">
              <a:defRPr/>
            </a:pPr>
            <a:endParaRPr lang="en-US" b="1" dirty="0">
              <a:effectLst>
                <a:outerShdw blurRad="38100" dist="38100" dir="2700000" algn="tl">
                  <a:srgbClr val="000000">
                    <a:alpha val="43137"/>
                  </a:srgbClr>
                </a:outerShdw>
              </a:effectLst>
            </a:endParaRPr>
          </a:p>
          <a:p>
            <a:pPr algn="ctr">
              <a:defRPr/>
            </a:pPr>
            <a:endParaRPr lang="en-US" b="1" dirty="0" smtClean="0">
              <a:effectLst>
                <a:outerShdw blurRad="38100" dist="38100" dir="2700000" algn="tl">
                  <a:srgbClr val="000000">
                    <a:alpha val="43137"/>
                  </a:srgbClr>
                </a:outerShdw>
              </a:effectLst>
            </a:endParaRPr>
          </a:p>
          <a:p>
            <a:pPr algn="ctr">
              <a:defRPr/>
            </a:pPr>
            <a:r>
              <a:rPr lang="en-US" sz="3200" b="1" dirty="0" smtClean="0"/>
              <a:t>5</a:t>
            </a:r>
            <a:endParaRPr lang="en-US" sz="3200" b="1" dirty="0"/>
          </a:p>
          <a:p>
            <a:pPr algn="ctr">
              <a:defRPr/>
            </a:pPr>
            <a:r>
              <a:rPr lang="en-US" b="1" dirty="0" smtClean="0"/>
              <a:t>Anticipated </a:t>
            </a:r>
          </a:p>
          <a:p>
            <a:pPr algn="ctr">
              <a:defRPr/>
            </a:pPr>
            <a:r>
              <a:rPr lang="en-US" b="1" dirty="0" smtClean="0"/>
              <a:t>Training Team</a:t>
            </a:r>
            <a:endParaRPr lang="en-US" b="1" dirty="0"/>
          </a:p>
        </p:txBody>
      </p:sp>
      <p:sp>
        <p:nvSpPr>
          <p:cNvPr id="28" name="Rectangle 27"/>
          <p:cNvSpPr/>
          <p:nvPr/>
        </p:nvSpPr>
        <p:spPr>
          <a:xfrm>
            <a:off x="6672390" y="3236346"/>
            <a:ext cx="2014410" cy="1913902"/>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p>
          <a:p>
            <a:pPr algn="ctr">
              <a:defRPr/>
            </a:pPr>
            <a:endParaRPr lang="en-US" b="1" dirty="0"/>
          </a:p>
          <a:p>
            <a:pPr algn="ctr">
              <a:defRPr/>
            </a:pPr>
            <a:endParaRPr lang="en-US" b="1" dirty="0" smtClean="0"/>
          </a:p>
          <a:p>
            <a:pPr algn="ctr">
              <a:defRPr/>
            </a:pPr>
            <a:r>
              <a:rPr lang="en-US" sz="3200" b="1" dirty="0" smtClean="0"/>
              <a:t>JOB</a:t>
            </a:r>
            <a:endParaRPr lang="en-US" sz="3200" b="1" dirty="0" smtClean="0"/>
          </a:p>
          <a:p>
            <a:pPr algn="ctr">
              <a:defRPr/>
            </a:pPr>
            <a:r>
              <a:rPr lang="en-US" b="1" dirty="0" smtClean="0"/>
              <a:t>Matching Platform</a:t>
            </a:r>
            <a:endParaRPr lang="en-US" b="1" dirty="0"/>
          </a:p>
        </p:txBody>
      </p:sp>
      <p:sp>
        <p:nvSpPr>
          <p:cNvPr id="29" name="Rectangle 28"/>
          <p:cNvSpPr/>
          <p:nvPr/>
        </p:nvSpPr>
        <p:spPr>
          <a:xfrm>
            <a:off x="6672390" y="1150938"/>
            <a:ext cx="2014410" cy="1915419"/>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3200" b="1" dirty="0" smtClean="0"/>
              <a:t>5 Years</a:t>
            </a:r>
            <a:endParaRPr lang="en-US" sz="3200" b="1" dirty="0" smtClean="0"/>
          </a:p>
          <a:p>
            <a:pPr algn="ctr">
              <a:defRPr/>
            </a:pPr>
            <a:r>
              <a:rPr lang="en-US" sz="1600" b="1" dirty="0" smtClean="0"/>
              <a:t>Continuous Support &amp; Learning Platform</a:t>
            </a:r>
            <a:endParaRPr lang="en-US" sz="1600" b="1" dirty="0"/>
          </a:p>
        </p:txBody>
      </p:sp>
      <p:pic>
        <p:nvPicPr>
          <p:cNvPr id="1026"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1191" y="1251659"/>
            <a:ext cx="1696333" cy="621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con train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275" y="3301262"/>
            <a:ext cx="951070" cy="633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con suppo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0472" y="1295316"/>
            <a:ext cx="838243" cy="8382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9989" y="3236346"/>
            <a:ext cx="1039212" cy="103921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47790" y="5257800"/>
            <a:ext cx="1936311" cy="757660"/>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t>Acknowledgement Day</a:t>
            </a:r>
            <a:endParaRPr lang="en-US" sz="1400" b="1" dirty="0"/>
          </a:p>
        </p:txBody>
      </p:sp>
      <p:sp>
        <p:nvSpPr>
          <p:cNvPr id="42" name="Rectangle 41"/>
          <p:cNvSpPr/>
          <p:nvPr/>
        </p:nvSpPr>
        <p:spPr>
          <a:xfrm>
            <a:off x="2431153" y="5257800"/>
            <a:ext cx="2014410" cy="757661"/>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smtClean="0">
                <a:solidFill>
                  <a:schemeClr val="bg1"/>
                </a:solidFill>
              </a:rPr>
              <a:t>PI1M SME Award</a:t>
            </a:r>
            <a:endParaRPr lang="en-US" b="1" dirty="0">
              <a:solidFill>
                <a:schemeClr val="bg1"/>
              </a:solidFill>
            </a:endParaRPr>
          </a:p>
        </p:txBody>
      </p:sp>
      <p:sp>
        <p:nvSpPr>
          <p:cNvPr id="43" name="Rectangle 42"/>
          <p:cNvSpPr/>
          <p:nvPr/>
        </p:nvSpPr>
        <p:spPr>
          <a:xfrm>
            <a:off x="4580654" y="5257800"/>
            <a:ext cx="1936311" cy="757661"/>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Manual </a:t>
            </a:r>
          </a:p>
          <a:p>
            <a:pPr algn="ctr"/>
            <a:r>
              <a:rPr lang="en-US" sz="1400" b="1" dirty="0">
                <a:solidFill>
                  <a:schemeClr val="bg1"/>
                </a:solidFill>
              </a:rPr>
              <a:t>SPS, </a:t>
            </a:r>
            <a:r>
              <a:rPr lang="en-US" sz="1400" b="1" dirty="0" err="1">
                <a:solidFill>
                  <a:schemeClr val="bg1"/>
                </a:solidFill>
              </a:rPr>
              <a:t>SPSLite</a:t>
            </a:r>
            <a:r>
              <a:rPr lang="en-US" sz="1400" b="1" dirty="0">
                <a:solidFill>
                  <a:schemeClr val="bg1"/>
                </a:solidFill>
              </a:rPr>
              <a:t> &amp; SPS Entrepreneur Web</a:t>
            </a:r>
            <a:endParaRPr lang="en-US" sz="1400" b="1" dirty="0">
              <a:solidFill>
                <a:schemeClr val="bg1"/>
              </a:solidFill>
            </a:endParaRPr>
          </a:p>
        </p:txBody>
      </p:sp>
      <p:sp>
        <p:nvSpPr>
          <p:cNvPr id="44" name="Rectangle 43"/>
          <p:cNvSpPr/>
          <p:nvPr/>
        </p:nvSpPr>
        <p:spPr>
          <a:xfrm>
            <a:off x="6672388" y="5257800"/>
            <a:ext cx="2014412" cy="757660"/>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smtClean="0">
                <a:solidFill>
                  <a:schemeClr val="bg1"/>
                </a:solidFill>
              </a:rPr>
              <a:t>Training </a:t>
            </a:r>
            <a:r>
              <a:rPr lang="en-US" sz="1400" b="1" dirty="0">
                <a:solidFill>
                  <a:schemeClr val="bg1"/>
                </a:solidFill>
              </a:rPr>
              <a:t>Hand Out &amp; </a:t>
            </a:r>
            <a:r>
              <a:rPr lang="en-US" sz="1400" b="1" dirty="0" smtClean="0">
                <a:solidFill>
                  <a:schemeClr val="bg1"/>
                </a:solidFill>
              </a:rPr>
              <a:t>Stationeries</a:t>
            </a:r>
            <a:endParaRPr lang="en-US" sz="1400" b="1" dirty="0">
              <a:solidFill>
                <a:schemeClr val="bg1"/>
              </a:solidFill>
            </a:endParaRPr>
          </a:p>
        </p:txBody>
      </p:sp>
    </p:spTree>
    <p:extLst>
      <p:ext uri="{BB962C8B-B14F-4D97-AF65-F5344CB8AC3E}">
        <p14:creationId xmlns:p14="http://schemas.microsoft.com/office/powerpoint/2010/main" val="224152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38" y="2590800"/>
            <a:ext cx="1342117" cy="894745"/>
          </a:xfrm>
          <a:prstGeom prst="rect">
            <a:avLst/>
          </a:prstGeom>
          <a:noFill/>
          <a:extLst>
            <a:ext uri="{909E8E84-426E-40DD-AFC4-6F175D3DCCD1}">
              <a14:hiddenFill xmlns:a14="http://schemas.microsoft.com/office/drawing/2010/main">
                <a:solidFill>
                  <a:srgbClr val="FFFFFF"/>
                </a:solidFill>
              </a14:hiddenFill>
            </a:ext>
          </a:extLst>
        </p:spPr>
      </p:pic>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Commercial mileage</a:t>
            </a:r>
            <a:endParaRPr lang="en-MY" sz="2000" dirty="0">
              <a:solidFill>
                <a:schemeClr val="tx1"/>
              </a:solidFill>
              <a:latin typeface="Arial Black"/>
            </a:endParaRPr>
          </a:p>
        </p:txBody>
      </p:sp>
      <p:sp>
        <p:nvSpPr>
          <p:cNvPr id="21" name="Rectangle 20"/>
          <p:cNvSpPr/>
          <p:nvPr/>
        </p:nvSpPr>
        <p:spPr>
          <a:xfrm>
            <a:off x="381001" y="1524000"/>
            <a:ext cx="8610599" cy="923330"/>
          </a:xfrm>
          <a:prstGeom prst="rect">
            <a:avLst/>
          </a:prstGeom>
        </p:spPr>
        <p:txBody>
          <a:bodyPr wrap="square">
            <a:spAutoFit/>
          </a:bodyPr>
          <a:lstStyle/>
          <a:p>
            <a:pPr algn="just"/>
            <a:r>
              <a:rPr lang="en-US" dirty="0"/>
              <a:t>In the spirit of business collaboration between </a:t>
            </a:r>
            <a:r>
              <a:rPr lang="en-US" dirty="0" smtClean="0"/>
              <a:t>SITS and KKMM/SKMM/PI1M, we </a:t>
            </a:r>
            <a:r>
              <a:rPr lang="en-US" dirty="0"/>
              <a:t>will support </a:t>
            </a:r>
            <a:r>
              <a:rPr lang="en-US" dirty="0" smtClean="0"/>
              <a:t>Pi1M in </a:t>
            </a:r>
            <a:r>
              <a:rPr lang="en-US" dirty="0"/>
              <a:t>providing quality products </a:t>
            </a:r>
            <a:r>
              <a:rPr lang="en-US" dirty="0" smtClean="0"/>
              <a:t>and services with </a:t>
            </a:r>
            <a:r>
              <a:rPr lang="en-US" dirty="0"/>
              <a:t>the highest degree of customer satisfaction.</a:t>
            </a:r>
            <a:endParaRPr lang="en-MY" dirty="0"/>
          </a:p>
        </p:txBody>
      </p:sp>
      <p:sp>
        <p:nvSpPr>
          <p:cNvPr id="25" name="Rounded Rectangle 24"/>
          <p:cNvSpPr/>
          <p:nvPr/>
        </p:nvSpPr>
        <p:spPr>
          <a:xfrm>
            <a:off x="6315501" y="2534964"/>
            <a:ext cx="2359024" cy="2692941"/>
          </a:xfrm>
          <a:prstGeom prst="round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smtClean="0">
                <a:solidFill>
                  <a:schemeClr val="bg1"/>
                </a:solidFill>
              </a:rPr>
              <a:t>PI1M </a:t>
            </a:r>
            <a:r>
              <a:rPr lang="en-US" sz="3600" b="1" dirty="0" smtClean="0">
                <a:solidFill>
                  <a:schemeClr val="bg1"/>
                </a:solidFill>
              </a:rPr>
              <a:t>SME BUSINESS AWARD</a:t>
            </a:r>
            <a:endParaRPr lang="en-US" sz="3600" b="1" dirty="0" smtClean="0">
              <a:solidFill>
                <a:schemeClr val="bg1"/>
              </a:solidFill>
            </a:endParaRPr>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320" y="2362196"/>
            <a:ext cx="134028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33401" y="5697498"/>
            <a:ext cx="1330172" cy="369332"/>
          </a:xfrm>
          <a:prstGeom prst="rect">
            <a:avLst/>
          </a:prstGeom>
          <a:noFill/>
        </p:spPr>
        <p:txBody>
          <a:bodyPr wrap="none" rtlCol="0">
            <a:spAutoFit/>
          </a:bodyPr>
          <a:lstStyle/>
          <a:p>
            <a:r>
              <a:rPr lang="en-US" dirty="0" smtClean="0"/>
              <a:t>Support By: </a:t>
            </a:r>
            <a:endParaRPr lang="en-MY" dirty="0"/>
          </a:p>
        </p:txBody>
      </p:sp>
      <p:grpSp>
        <p:nvGrpSpPr>
          <p:cNvPr id="28" name="Group 27"/>
          <p:cNvGrpSpPr/>
          <p:nvPr/>
        </p:nvGrpSpPr>
        <p:grpSpPr>
          <a:xfrm>
            <a:off x="1922456" y="5647730"/>
            <a:ext cx="5926145" cy="468868"/>
            <a:chOff x="601663" y="5105400"/>
            <a:chExt cx="6580524" cy="621268"/>
          </a:xfrm>
        </p:grpSpPr>
        <p:sp>
          <p:nvSpPr>
            <p:cNvPr id="29" name="Rectangle 28"/>
            <p:cNvSpPr/>
            <p:nvPr/>
          </p:nvSpPr>
          <p:spPr bwMode="auto">
            <a:xfrm>
              <a:off x="3982742" y="5105400"/>
              <a:ext cx="1507161" cy="609600"/>
            </a:xfrm>
            <a:prstGeom prst="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ectangle 29"/>
            <p:cNvSpPr/>
            <p:nvPr/>
          </p:nvSpPr>
          <p:spPr bwMode="auto">
            <a:xfrm>
              <a:off x="2298405" y="5105400"/>
              <a:ext cx="1499214" cy="511175"/>
            </a:xfrm>
            <a:prstGeom prst="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1" name="Rectangle 30"/>
            <p:cNvSpPr/>
            <p:nvPr/>
          </p:nvSpPr>
          <p:spPr bwMode="auto">
            <a:xfrm>
              <a:off x="5667079" y="5105400"/>
              <a:ext cx="1515108" cy="621268"/>
            </a:xfrm>
            <a:prstGeom prst="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2" name="Rectangle 31"/>
            <p:cNvSpPr/>
            <p:nvPr/>
          </p:nvSpPr>
          <p:spPr bwMode="auto">
            <a:xfrm>
              <a:off x="601663" y="5105400"/>
              <a:ext cx="1503673" cy="511175"/>
            </a:xfrm>
            <a:prstGeom prst="rect">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17</a:t>
            </a:fld>
            <a:endParaRPr lang="en-US" dirty="0"/>
          </a:p>
        </p:txBody>
      </p:sp>
      <p:sp>
        <p:nvSpPr>
          <p:cNvPr id="22" name="Freeform 21"/>
          <p:cNvSpPr/>
          <p:nvPr/>
        </p:nvSpPr>
        <p:spPr>
          <a:xfrm rot="19939938">
            <a:off x="1056134" y="3953882"/>
            <a:ext cx="1653981" cy="1534409"/>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Freeform 22"/>
          <p:cNvSpPr/>
          <p:nvPr/>
        </p:nvSpPr>
        <p:spPr>
          <a:xfrm rot="19939938">
            <a:off x="1023158" y="2739171"/>
            <a:ext cx="1663188" cy="1534409"/>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1701801 h 2269068"/>
              <a:gd name="connsiteX11" fmla="*/ 2051890 w 2311824"/>
              <a:gd name="connsiteY11" fmla="*/ 1846901 h 2269068"/>
              <a:gd name="connsiteX12" fmla="*/ 2035401 w 2311824"/>
              <a:gd name="connsiteY12" fmla="*/ 1816522 h 2269068"/>
              <a:gd name="connsiteX13" fmla="*/ 1803716 w 2311824"/>
              <a:gd name="connsiteY13" fmla="*/ 1693336 h 2269068"/>
              <a:gd name="connsiteX14" fmla="*/ 1524314 w 2311824"/>
              <a:gd name="connsiteY14" fmla="*/ 1972738 h 2269068"/>
              <a:gd name="connsiteX15" fmla="*/ 1546271 w 2311824"/>
              <a:gd name="connsiteY15" fmla="*/ 2081494 h 2269068"/>
              <a:gd name="connsiteX16" fmla="*/ 1566121 w 2311824"/>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1701801"/>
                </a:lnTo>
                <a:lnTo>
                  <a:pt x="2051890" y="1846901"/>
                </a:lnTo>
                <a:lnTo>
                  <a:pt x="2035401" y="1816522"/>
                </a:lnTo>
                <a:cubicBezTo>
                  <a:pt x="1985190" y="1742201"/>
                  <a:pt x="1900159" y="1693336"/>
                  <a:pt x="1803716" y="1693336"/>
                </a:cubicBezTo>
                <a:cubicBezTo>
                  <a:pt x="1649407" y="1693336"/>
                  <a:pt x="1524314" y="1818429"/>
                  <a:pt x="1524314" y="1972738"/>
                </a:cubicBezTo>
                <a:cubicBezTo>
                  <a:pt x="1524314" y="2011315"/>
                  <a:pt x="1532133" y="2048067"/>
                  <a:pt x="1546271" y="2081494"/>
                </a:cubicBezTo>
                <a:lnTo>
                  <a:pt x="1566121" y="2118065"/>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Freeform 32"/>
          <p:cNvSpPr/>
          <p:nvPr/>
        </p:nvSpPr>
        <p:spPr>
          <a:xfrm rot="19939938">
            <a:off x="2379970" y="3325584"/>
            <a:ext cx="1462179" cy="1534410"/>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266985 w 2032423"/>
              <a:gd name="connsiteY8" fmla="*/ 418233 h 2269069"/>
              <a:gd name="connsiteX9" fmla="*/ 250661 w 2032423"/>
              <a:gd name="connsiteY9" fmla="*/ 388158 h 2269069"/>
              <a:gd name="connsiteX10" fmla="*/ 228704 w 2032423"/>
              <a:gd name="connsiteY10" fmla="*/ 279402 h 2269069"/>
              <a:gd name="connsiteX11" fmla="*/ 508106 w 2032423"/>
              <a:gd name="connsiteY11" fmla="*/ 0 h 2269069"/>
              <a:gd name="connsiteX12" fmla="*/ 739791 w 2032423"/>
              <a:gd name="connsiteY12" fmla="*/ 123186 h 2269069"/>
              <a:gd name="connsiteX13" fmla="*/ 752754 w 2032423"/>
              <a:gd name="connsiteY13" fmla="*/ 147068 h 2269069"/>
              <a:gd name="connsiteX14" fmla="*/ 1016212 w 2032423"/>
              <a:gd name="connsiteY14" fmla="*/ 1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266985" y="418233"/>
                </a:lnTo>
                <a:lnTo>
                  <a:pt x="250661" y="388158"/>
                </a:lnTo>
                <a:cubicBezTo>
                  <a:pt x="236523" y="354731"/>
                  <a:pt x="228704" y="317979"/>
                  <a:pt x="228704" y="279402"/>
                </a:cubicBezTo>
                <a:cubicBezTo>
                  <a:pt x="228704" y="125093"/>
                  <a:pt x="353797" y="0"/>
                  <a:pt x="508106" y="0"/>
                </a:cubicBezTo>
                <a:cubicBezTo>
                  <a:pt x="604549" y="0"/>
                  <a:pt x="689580" y="48865"/>
                  <a:pt x="739791" y="123186"/>
                </a:cubicBezTo>
                <a:lnTo>
                  <a:pt x="752754" y="147068"/>
                </a:lnTo>
                <a:lnTo>
                  <a:pt x="1016212" y="1"/>
                </a:lnTo>
                <a:lnTo>
                  <a:pt x="2032423" y="567268"/>
                </a:lnTo>
                <a:lnTo>
                  <a:pt x="2032423" y="1701802"/>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Rectangle 33"/>
          <p:cNvSpPr/>
          <p:nvPr/>
        </p:nvSpPr>
        <p:spPr>
          <a:xfrm>
            <a:off x="2520364" y="3696931"/>
            <a:ext cx="1282575" cy="738664"/>
          </a:xfrm>
          <a:prstGeom prst="rect">
            <a:avLst/>
          </a:prstGeom>
        </p:spPr>
        <p:txBody>
          <a:bodyPr wrap="square" anchor="ctr">
            <a:spAutoFit/>
          </a:bodyPr>
          <a:lstStyle/>
          <a:p>
            <a:pPr lvl="0" algn="ctr"/>
            <a:r>
              <a:rPr lang="en-US" sz="1400" b="1" dirty="0" smtClean="0">
                <a:solidFill>
                  <a:schemeClr val="bg1"/>
                </a:solidFill>
              </a:rPr>
              <a:t>Anticipated Quarterly Event</a:t>
            </a:r>
            <a:endParaRPr lang="en-US" sz="700" dirty="0">
              <a:solidFill>
                <a:schemeClr val="bg1"/>
              </a:solidFill>
            </a:endParaRPr>
          </a:p>
        </p:txBody>
      </p:sp>
      <p:sp>
        <p:nvSpPr>
          <p:cNvPr id="35" name="Rectangle 34"/>
          <p:cNvSpPr/>
          <p:nvPr/>
        </p:nvSpPr>
        <p:spPr>
          <a:xfrm>
            <a:off x="1176521" y="4185100"/>
            <a:ext cx="1460934" cy="1169551"/>
          </a:xfrm>
          <a:prstGeom prst="rect">
            <a:avLst/>
          </a:prstGeom>
        </p:spPr>
        <p:txBody>
          <a:bodyPr wrap="square" anchor="ctr">
            <a:spAutoFit/>
          </a:bodyPr>
          <a:lstStyle/>
          <a:p>
            <a:pPr lvl="0" algn="ctr"/>
            <a:r>
              <a:rPr lang="en-US" sz="1400" b="1" dirty="0">
                <a:solidFill>
                  <a:schemeClr val="tx2">
                    <a:lumMod val="50000"/>
                  </a:schemeClr>
                </a:solidFill>
              </a:rPr>
              <a:t>Event </a:t>
            </a:r>
            <a:endParaRPr lang="en-US" sz="1400" b="1" dirty="0" smtClean="0">
              <a:solidFill>
                <a:schemeClr val="tx2">
                  <a:lumMod val="50000"/>
                </a:schemeClr>
              </a:solidFill>
            </a:endParaRPr>
          </a:p>
          <a:p>
            <a:pPr lvl="0" algn="ctr"/>
            <a:r>
              <a:rPr lang="en-US" sz="1400" b="1" dirty="0" smtClean="0">
                <a:solidFill>
                  <a:schemeClr val="tx2">
                    <a:lumMod val="50000"/>
                  </a:schemeClr>
                </a:solidFill>
              </a:rPr>
              <a:t>Organized </a:t>
            </a:r>
            <a:r>
              <a:rPr lang="en-US" sz="1400" b="1" dirty="0">
                <a:solidFill>
                  <a:schemeClr val="tx2">
                    <a:lumMod val="50000"/>
                  </a:schemeClr>
                </a:solidFill>
              </a:rPr>
              <a:t>&amp; Managed </a:t>
            </a:r>
            <a:r>
              <a:rPr lang="en-US" sz="1400" b="1" dirty="0" smtClean="0">
                <a:solidFill>
                  <a:schemeClr val="tx2">
                    <a:lumMod val="50000"/>
                  </a:schemeClr>
                </a:solidFill>
              </a:rPr>
              <a:t>by</a:t>
            </a:r>
          </a:p>
          <a:p>
            <a:pPr lvl="0" algn="ctr"/>
            <a:r>
              <a:rPr lang="en-US" sz="1400" b="1" dirty="0" smtClean="0">
                <a:solidFill>
                  <a:schemeClr val="tx2">
                    <a:lumMod val="50000"/>
                  </a:schemeClr>
                </a:solidFill>
              </a:rPr>
              <a:t>FR </a:t>
            </a:r>
            <a:r>
              <a:rPr lang="en-US" sz="1400" b="1" dirty="0" err="1" smtClean="0">
                <a:solidFill>
                  <a:schemeClr val="tx2">
                    <a:lumMod val="50000"/>
                  </a:schemeClr>
                </a:solidFill>
              </a:rPr>
              <a:t>Mutiara</a:t>
            </a:r>
            <a:r>
              <a:rPr lang="en-US" sz="1400" b="1" dirty="0" smtClean="0">
                <a:solidFill>
                  <a:schemeClr val="tx2">
                    <a:lumMod val="50000"/>
                  </a:schemeClr>
                </a:solidFill>
              </a:rPr>
              <a:t> &amp; SALIHIN </a:t>
            </a:r>
            <a:endParaRPr lang="en-US" sz="700" dirty="0">
              <a:solidFill>
                <a:schemeClr val="tx2">
                  <a:lumMod val="50000"/>
                </a:schemeClr>
              </a:solidFill>
            </a:endParaRPr>
          </a:p>
        </p:txBody>
      </p:sp>
      <p:sp>
        <p:nvSpPr>
          <p:cNvPr id="36" name="Rectangle 35"/>
          <p:cNvSpPr/>
          <p:nvPr/>
        </p:nvSpPr>
        <p:spPr>
          <a:xfrm>
            <a:off x="1113455" y="3112050"/>
            <a:ext cx="1460933" cy="523220"/>
          </a:xfrm>
          <a:prstGeom prst="rect">
            <a:avLst/>
          </a:prstGeom>
        </p:spPr>
        <p:txBody>
          <a:bodyPr wrap="square" anchor="ctr">
            <a:spAutoFit/>
          </a:bodyPr>
          <a:lstStyle/>
          <a:p>
            <a:pPr lvl="0" algn="ctr"/>
            <a:r>
              <a:rPr lang="en-US" sz="1400" b="1" dirty="0" smtClean="0">
                <a:solidFill>
                  <a:schemeClr val="tx2">
                    <a:lumMod val="50000"/>
                  </a:schemeClr>
                </a:solidFill>
              </a:rPr>
              <a:t>Launch by KKMM</a:t>
            </a:r>
            <a:r>
              <a:rPr lang="en-US" sz="1400" b="1" dirty="0">
                <a:solidFill>
                  <a:schemeClr val="tx2">
                    <a:lumMod val="50000"/>
                  </a:schemeClr>
                </a:solidFill>
              </a:rPr>
              <a:t> </a:t>
            </a:r>
            <a:r>
              <a:rPr lang="en-US" sz="1400" b="1" dirty="0" smtClean="0">
                <a:solidFill>
                  <a:schemeClr val="tx2">
                    <a:lumMod val="50000"/>
                  </a:schemeClr>
                </a:solidFill>
              </a:rPr>
              <a:t>&amp; SKMM</a:t>
            </a:r>
            <a:endParaRPr lang="en-US" sz="700" dirty="0">
              <a:solidFill>
                <a:schemeClr val="tx2">
                  <a:lumMod val="50000"/>
                </a:schemeClr>
              </a:solidFill>
            </a:endParaRPr>
          </a:p>
        </p:txBody>
      </p:sp>
    </p:spTree>
    <p:extLst>
      <p:ext uri="{BB962C8B-B14F-4D97-AF65-F5344CB8AC3E}">
        <p14:creationId xmlns:p14="http://schemas.microsoft.com/office/powerpoint/2010/main" val="184245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Road to success</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858" y="1905000"/>
            <a:ext cx="2755142" cy="27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5" y="3124200"/>
            <a:ext cx="5090615" cy="304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800600" y="1852968"/>
            <a:ext cx="1843585" cy="1676400"/>
            <a:chOff x="-1828800" y="1447800"/>
            <a:chExt cx="1843585" cy="1676400"/>
          </a:xfrm>
        </p:grpSpPr>
        <p:sp>
          <p:nvSpPr>
            <p:cNvPr id="3" name="Oval 2"/>
            <p:cNvSpPr/>
            <p:nvPr/>
          </p:nvSpPr>
          <p:spPr>
            <a:xfrm>
              <a:off x="-1828800" y="1447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2" name="TextBox 1"/>
            <p:cNvSpPr txBox="1"/>
            <p:nvPr/>
          </p:nvSpPr>
          <p:spPr>
            <a:xfrm>
              <a:off x="-1828800" y="1728432"/>
              <a:ext cx="1828800" cy="1077218"/>
            </a:xfrm>
            <a:prstGeom prst="rect">
              <a:avLst/>
            </a:prstGeom>
            <a:noFill/>
          </p:spPr>
          <p:txBody>
            <a:bodyPr wrap="square" rtlCol="0">
              <a:spAutoFit/>
            </a:bodyPr>
            <a:lstStyle/>
            <a:p>
              <a:pPr algn="ctr"/>
              <a:r>
                <a:rPr lang="en-US" sz="1600" b="1" dirty="0" smtClean="0">
                  <a:solidFill>
                    <a:schemeClr val="bg1"/>
                  </a:solidFill>
                </a:rPr>
                <a:t>Kickstart </a:t>
              </a:r>
            </a:p>
            <a:p>
              <a:pPr algn="ctr"/>
              <a:r>
                <a:rPr lang="en-US" sz="1600" b="1" dirty="0" smtClean="0">
                  <a:solidFill>
                    <a:schemeClr val="bg1"/>
                  </a:solidFill>
                </a:rPr>
                <a:t>“PI1M Accounting Technician” </a:t>
              </a:r>
            </a:p>
            <a:p>
              <a:pPr algn="ctr"/>
              <a:r>
                <a:rPr lang="en-US" sz="1600" b="1" dirty="0" smtClean="0">
                  <a:solidFill>
                    <a:schemeClr val="bg1"/>
                  </a:solidFill>
                </a:rPr>
                <a:t>Business </a:t>
              </a:r>
              <a:endParaRPr lang="en-MY" sz="1600" b="1" dirty="0">
                <a:solidFill>
                  <a:schemeClr val="bg1"/>
                </a:solidFill>
              </a:endParaRPr>
            </a:p>
          </p:txBody>
        </p:sp>
      </p:grpSp>
      <p:grpSp>
        <p:nvGrpSpPr>
          <p:cNvPr id="8" name="Group 7"/>
          <p:cNvGrpSpPr/>
          <p:nvPr/>
        </p:nvGrpSpPr>
        <p:grpSpPr>
          <a:xfrm>
            <a:off x="1143000" y="1447800"/>
            <a:ext cx="1843585" cy="1676400"/>
            <a:chOff x="-1828800" y="1447800"/>
            <a:chExt cx="1843585" cy="1676400"/>
          </a:xfrm>
        </p:grpSpPr>
        <p:sp>
          <p:nvSpPr>
            <p:cNvPr id="9" name="Oval 8"/>
            <p:cNvSpPr/>
            <p:nvPr/>
          </p:nvSpPr>
          <p:spPr>
            <a:xfrm>
              <a:off x="-1828800" y="1447800"/>
              <a:ext cx="1843585" cy="1676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0" name="TextBox 9"/>
            <p:cNvSpPr txBox="1"/>
            <p:nvPr/>
          </p:nvSpPr>
          <p:spPr>
            <a:xfrm>
              <a:off x="-1828800" y="1824335"/>
              <a:ext cx="1828800" cy="1077218"/>
            </a:xfrm>
            <a:prstGeom prst="rect">
              <a:avLst/>
            </a:prstGeom>
            <a:noFill/>
          </p:spPr>
          <p:txBody>
            <a:bodyPr wrap="square" rtlCol="0">
              <a:spAutoFit/>
            </a:bodyPr>
            <a:lstStyle/>
            <a:p>
              <a:pPr algn="ctr"/>
              <a:r>
                <a:rPr lang="en-US" sz="1600" b="1" dirty="0" smtClean="0">
                  <a:solidFill>
                    <a:schemeClr val="bg1"/>
                  </a:solidFill>
                </a:rPr>
                <a:t>Further Studies via SPS Webinar &amp; Online Learning</a:t>
              </a:r>
            </a:p>
            <a:p>
              <a:pPr algn="ctr"/>
              <a:r>
                <a:rPr lang="en-US" sz="1600" b="1" dirty="0" smtClean="0">
                  <a:solidFill>
                    <a:schemeClr val="bg1"/>
                  </a:solidFill>
                </a:rPr>
                <a:t>Program </a:t>
              </a:r>
              <a:endParaRPr lang="en-MY" sz="1600" b="1" dirty="0">
                <a:solidFill>
                  <a:schemeClr val="bg1"/>
                </a:solidFill>
              </a:endParaRPr>
            </a:p>
          </p:txBody>
        </p:sp>
      </p:grpSp>
      <p:sp>
        <p:nvSpPr>
          <p:cNvPr id="12" name="Oval 11"/>
          <p:cNvSpPr/>
          <p:nvPr/>
        </p:nvSpPr>
        <p:spPr>
          <a:xfrm>
            <a:off x="5090615" y="4495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3" name="TextBox 12"/>
          <p:cNvSpPr txBox="1"/>
          <p:nvPr/>
        </p:nvSpPr>
        <p:spPr>
          <a:xfrm>
            <a:off x="5090615" y="4800600"/>
            <a:ext cx="1828800" cy="1077218"/>
          </a:xfrm>
          <a:prstGeom prst="rect">
            <a:avLst/>
          </a:prstGeom>
          <a:noFill/>
        </p:spPr>
        <p:txBody>
          <a:bodyPr wrap="square" rtlCol="0">
            <a:spAutoFit/>
          </a:bodyPr>
          <a:lstStyle/>
          <a:p>
            <a:pPr algn="ctr"/>
            <a:r>
              <a:rPr lang="en-US" sz="1600" b="1" dirty="0" smtClean="0">
                <a:solidFill>
                  <a:schemeClr val="bg1"/>
                </a:solidFill>
              </a:rPr>
              <a:t>Start </a:t>
            </a:r>
          </a:p>
          <a:p>
            <a:pPr algn="ctr"/>
            <a:r>
              <a:rPr lang="en-US" sz="1600" b="1" dirty="0" smtClean="0">
                <a:solidFill>
                  <a:schemeClr val="bg1"/>
                </a:solidFill>
              </a:rPr>
              <a:t>Own</a:t>
            </a:r>
          </a:p>
          <a:p>
            <a:pPr algn="ctr"/>
            <a:r>
              <a:rPr lang="en-US" sz="1600" b="1" dirty="0" smtClean="0">
                <a:solidFill>
                  <a:schemeClr val="bg1"/>
                </a:solidFill>
              </a:rPr>
              <a:t>Career</a:t>
            </a:r>
          </a:p>
          <a:p>
            <a:pPr algn="ctr"/>
            <a:r>
              <a:rPr lang="en-US" sz="1600" b="1" dirty="0" smtClean="0">
                <a:solidFill>
                  <a:schemeClr val="bg1"/>
                </a:solidFill>
              </a:rPr>
              <a:t>Pathways </a:t>
            </a:r>
            <a:endParaRPr lang="en-MY" sz="1600" b="1" dirty="0">
              <a:solidFill>
                <a:schemeClr val="bg1"/>
              </a:solidFill>
            </a:endParaRPr>
          </a:p>
        </p:txBody>
      </p:sp>
      <p:grpSp>
        <p:nvGrpSpPr>
          <p:cNvPr id="16" name="Group 15"/>
          <p:cNvGrpSpPr/>
          <p:nvPr/>
        </p:nvGrpSpPr>
        <p:grpSpPr>
          <a:xfrm>
            <a:off x="7008407" y="4419600"/>
            <a:ext cx="1857903" cy="1737969"/>
            <a:chOff x="7008407" y="4419600"/>
            <a:chExt cx="1857903" cy="1737969"/>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953000"/>
              <a:ext cx="1228725" cy="26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008407" y="4419600"/>
              <a:ext cx="1857903" cy="457200"/>
              <a:chOff x="8763000" y="3886200"/>
              <a:chExt cx="1857903" cy="457200"/>
            </a:xfrm>
          </p:grpSpPr>
          <p:sp>
            <p:nvSpPr>
              <p:cNvPr id="6" name="Rectangle 5"/>
              <p:cNvSpPr/>
              <p:nvPr/>
            </p:nvSpPr>
            <p:spPr>
              <a:xfrm>
                <a:off x="8763000" y="3886200"/>
                <a:ext cx="1857903"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dirty="0"/>
              </a:p>
            </p:txBody>
          </p:sp>
          <p:sp>
            <p:nvSpPr>
              <p:cNvPr id="7" name="TextBox 6"/>
              <p:cNvSpPr txBox="1"/>
              <p:nvPr/>
            </p:nvSpPr>
            <p:spPr>
              <a:xfrm>
                <a:off x="8763000" y="3960911"/>
                <a:ext cx="1589108" cy="276999"/>
              </a:xfrm>
              <a:prstGeom prst="rect">
                <a:avLst/>
              </a:prstGeom>
              <a:noFill/>
            </p:spPr>
            <p:txBody>
              <a:bodyPr wrap="none" rtlCol="0">
                <a:spAutoFit/>
              </a:bodyPr>
              <a:lstStyle/>
              <a:p>
                <a:r>
                  <a:rPr lang="en-US" sz="1200" b="1" dirty="0" smtClean="0">
                    <a:solidFill>
                      <a:schemeClr val="bg1"/>
                    </a:solidFill>
                  </a:rPr>
                  <a:t>SPS Job Matching Platform</a:t>
                </a:r>
                <a:endParaRPr lang="en-MY" sz="1200" b="1" dirty="0">
                  <a:solidFill>
                    <a:schemeClr val="bg1"/>
                  </a:solidFill>
                </a:endParaRPr>
              </a:p>
            </p:txBody>
          </p:sp>
        </p:gr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084" y="5589137"/>
              <a:ext cx="1114425" cy="56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2873" y="5274370"/>
              <a:ext cx="1256309" cy="30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Slide Number Placeholder 10"/>
          <p:cNvSpPr>
            <a:spLocks noGrp="1"/>
          </p:cNvSpPr>
          <p:nvPr>
            <p:ph type="sldNum" sz="quarter" idx="12"/>
          </p:nvPr>
        </p:nvSpPr>
        <p:spPr/>
        <p:txBody>
          <a:bodyPr/>
          <a:lstStyle/>
          <a:p>
            <a:pPr>
              <a:defRPr/>
            </a:pPr>
            <a:fld id="{10900C66-51F3-40B7-ADF9-FB7B495E0E52}" type="slidenum">
              <a:rPr lang="en-US" smtClean="0"/>
              <a:pPr>
                <a:defRPr/>
              </a:pPr>
              <a:t>18</a:t>
            </a:fld>
            <a:endParaRPr lang="en-US" dirty="0"/>
          </a:p>
        </p:txBody>
      </p:sp>
    </p:spTree>
    <p:extLst>
      <p:ext uri="{BB962C8B-B14F-4D97-AF65-F5344CB8AC3E}">
        <p14:creationId xmlns:p14="http://schemas.microsoft.com/office/powerpoint/2010/main" val="400853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Fact sheet</a:t>
            </a:r>
            <a:endParaRPr lang="en-MY" sz="2000" dirty="0">
              <a:solidFill>
                <a:schemeClr val="tx1"/>
              </a:solidFill>
              <a:latin typeface="Arial Black"/>
            </a:endParaRPr>
          </a:p>
        </p:txBody>
      </p:sp>
      <p:sp>
        <p:nvSpPr>
          <p:cNvPr id="3" name="Rectangle 2"/>
          <p:cNvSpPr/>
          <p:nvPr/>
        </p:nvSpPr>
        <p:spPr>
          <a:xfrm>
            <a:off x="533399" y="1301889"/>
            <a:ext cx="8153401" cy="4431983"/>
          </a:xfrm>
          <a:prstGeom prst="rect">
            <a:avLst/>
          </a:prstGeom>
        </p:spPr>
        <p:txBody>
          <a:bodyPr wrap="square">
            <a:spAutoFit/>
          </a:bodyPr>
          <a:lstStyle/>
          <a:p>
            <a:pPr marL="285750" indent="-285750" algn="just">
              <a:buFont typeface="Wingdings" panose="05000000000000000000" pitchFamily="2" charset="2"/>
              <a:buChar char="Ø"/>
            </a:pPr>
            <a:r>
              <a:rPr lang="en-US" b="1" dirty="0" smtClean="0"/>
              <a:t>The 3 days education/ training program it’s not perceived only as </a:t>
            </a:r>
            <a:r>
              <a:rPr lang="en-US" b="1" dirty="0"/>
              <a:t>3 days training program, but it is essentially a 3 days fundamental </a:t>
            </a:r>
            <a:r>
              <a:rPr lang="en-US" b="1" dirty="0" smtClean="0"/>
              <a:t>training program </a:t>
            </a:r>
            <a:r>
              <a:rPr lang="en-US" b="1" dirty="0"/>
              <a:t>+ 5 years </a:t>
            </a:r>
            <a:r>
              <a:rPr lang="en-US" b="1" dirty="0" smtClean="0"/>
              <a:t>of continuous learning. </a:t>
            </a:r>
          </a:p>
          <a:p>
            <a:pPr marL="285750" indent="-285750" algn="just">
              <a:buFont typeface="Wingdings" panose="05000000000000000000" pitchFamily="2" charset="2"/>
              <a:buChar char="Ø"/>
            </a:pPr>
            <a:endParaRPr lang="en-US" b="1" dirty="0"/>
          </a:p>
          <a:p>
            <a:pPr marL="285750" indent="-285750" algn="just">
              <a:buFont typeface="Wingdings" panose="05000000000000000000" pitchFamily="2" charset="2"/>
              <a:buChar char="Ø"/>
            </a:pPr>
            <a:r>
              <a:rPr lang="en-MY" b="1" dirty="0" smtClean="0"/>
              <a:t>E-Learning &amp; Job Matching Platform aims to provide PI1M community a learning opportunities as </a:t>
            </a:r>
            <a:r>
              <a:rPr lang="en-MY" b="1" dirty="0"/>
              <a:t>well as </a:t>
            </a:r>
            <a:r>
              <a:rPr lang="en-MY" b="1" dirty="0" smtClean="0"/>
              <a:t>employment opportunities. </a:t>
            </a:r>
          </a:p>
          <a:p>
            <a:pPr marL="285750" indent="-285750" algn="just">
              <a:buFont typeface="Arial" panose="020B0604020202020204" pitchFamily="34" charset="0"/>
              <a:buChar char="•"/>
            </a:pPr>
            <a:endParaRPr lang="en-US" sz="1400" b="1" dirty="0"/>
          </a:p>
          <a:p>
            <a:pPr marL="742950" lvl="1" indent="-285750" algn="just">
              <a:buFont typeface="Arial" panose="020B0604020202020204" pitchFamily="34" charset="0"/>
              <a:buChar char="•"/>
            </a:pPr>
            <a:r>
              <a:rPr lang="en-MY" sz="1600" dirty="0" smtClean="0"/>
              <a:t>It </a:t>
            </a:r>
            <a:r>
              <a:rPr lang="en-MY" sz="1600" dirty="0"/>
              <a:t>consists of </a:t>
            </a:r>
            <a:r>
              <a:rPr lang="en-MY" sz="1600" dirty="0" smtClean="0"/>
              <a:t>a short</a:t>
            </a:r>
            <a:r>
              <a:rPr lang="en-MY" sz="1600" dirty="0"/>
              <a:t>, free, high quality, </a:t>
            </a:r>
            <a:r>
              <a:rPr lang="en-MY" sz="1600" dirty="0" smtClean="0"/>
              <a:t>self-directed, support </a:t>
            </a:r>
            <a:r>
              <a:rPr lang="en-MY" sz="1600" dirty="0"/>
              <a:t>focused functions and activities </a:t>
            </a:r>
            <a:r>
              <a:rPr lang="en-MY" sz="1600" dirty="0" smtClean="0"/>
              <a:t>for PI1M participants to go for an extra miles in SITS Product Offerings as </a:t>
            </a:r>
            <a:r>
              <a:rPr lang="en-MY" sz="1600" dirty="0"/>
              <a:t>well as professional and personal development</a:t>
            </a:r>
            <a:r>
              <a:rPr lang="en-MY" sz="1600" dirty="0" smtClean="0"/>
              <a:t>.</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a:t>Courses are developed by </a:t>
            </a:r>
            <a:r>
              <a:rPr lang="en-MY" sz="1600" dirty="0" smtClean="0"/>
              <a:t>SITS subject </a:t>
            </a:r>
            <a:r>
              <a:rPr lang="en-MY" sz="1600" dirty="0"/>
              <a:t>matter </a:t>
            </a:r>
            <a:r>
              <a:rPr lang="en-MY" sz="1600" dirty="0" smtClean="0"/>
              <a:t>experts and participation academician from our TAF participating universities. The </a:t>
            </a:r>
            <a:r>
              <a:rPr lang="en-MY" sz="1600" dirty="0"/>
              <a:t>Learning platform is </a:t>
            </a:r>
            <a:r>
              <a:rPr lang="en-MY" sz="1600" dirty="0" smtClean="0"/>
              <a:t>made available at all times for all PI1M participants.</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smtClean="0"/>
              <a:t>Simultaneously, the above will be made accessible for all potential employers and all academician to assess potential candidates for their further engagement.</a:t>
            </a:r>
            <a:endParaRPr lang="en-MY"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19</a:t>
            </a:fld>
            <a:endParaRPr lang="en-US" dirty="0"/>
          </a:p>
        </p:txBody>
      </p:sp>
    </p:spTree>
    <p:extLst>
      <p:ext uri="{BB962C8B-B14F-4D97-AF65-F5344CB8AC3E}">
        <p14:creationId xmlns:p14="http://schemas.microsoft.com/office/powerpoint/2010/main" val="389564886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TABLE OF CONTENT</a:t>
            </a:r>
            <a:endParaRPr lang="en-MY" sz="2000" dirty="0">
              <a:solidFill>
                <a:schemeClr val="tx1"/>
              </a:solidFill>
              <a:latin typeface="Arial Black"/>
            </a:endParaRPr>
          </a:p>
        </p:txBody>
      </p:sp>
      <p:sp>
        <p:nvSpPr>
          <p:cNvPr id="4" name="Rectangle 3"/>
          <p:cNvSpPr/>
          <p:nvPr/>
        </p:nvSpPr>
        <p:spPr>
          <a:xfrm>
            <a:off x="685800" y="11430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10" name="Rectangle 9"/>
          <p:cNvSpPr/>
          <p:nvPr/>
        </p:nvSpPr>
        <p:spPr>
          <a:xfrm>
            <a:off x="6765509" y="11430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5" name="TextBox 4"/>
          <p:cNvSpPr txBox="1"/>
          <p:nvPr/>
        </p:nvSpPr>
        <p:spPr>
          <a:xfrm>
            <a:off x="685800" y="1158389"/>
            <a:ext cx="5943600" cy="338554"/>
          </a:xfrm>
          <a:prstGeom prst="rect">
            <a:avLst/>
          </a:prstGeom>
          <a:noFill/>
          <a:ln>
            <a:noFill/>
          </a:ln>
        </p:spPr>
        <p:txBody>
          <a:bodyPr wrap="square" rtlCol="0" anchor="ctr">
            <a:spAutoFit/>
          </a:bodyPr>
          <a:lstStyle/>
          <a:p>
            <a:r>
              <a:rPr lang="en-US" sz="1600" b="1" dirty="0" smtClean="0">
                <a:solidFill>
                  <a:schemeClr val="bg1"/>
                </a:solidFill>
              </a:rPr>
              <a:t>Pilot Project</a:t>
            </a:r>
            <a:endParaRPr lang="en-MY" sz="1600" b="1" dirty="0">
              <a:solidFill>
                <a:schemeClr val="bg1"/>
              </a:solidFill>
            </a:endParaRPr>
          </a:p>
        </p:txBody>
      </p:sp>
      <p:sp>
        <p:nvSpPr>
          <p:cNvPr id="12" name="TextBox 11"/>
          <p:cNvSpPr txBox="1"/>
          <p:nvPr/>
        </p:nvSpPr>
        <p:spPr>
          <a:xfrm>
            <a:off x="6765509" y="1158389"/>
            <a:ext cx="2073691" cy="338554"/>
          </a:xfrm>
          <a:prstGeom prst="rect">
            <a:avLst/>
          </a:prstGeom>
          <a:noFill/>
        </p:spPr>
        <p:txBody>
          <a:bodyPr wrap="square" rtlCol="0" anchor="ctr">
            <a:spAutoFit/>
          </a:bodyPr>
          <a:lstStyle/>
          <a:p>
            <a:r>
              <a:rPr lang="en-US" sz="1600" dirty="0" smtClean="0"/>
              <a:t>Section 1</a:t>
            </a:r>
            <a:endParaRPr lang="en-MY" sz="1600" dirty="0"/>
          </a:p>
        </p:txBody>
      </p:sp>
      <p:sp>
        <p:nvSpPr>
          <p:cNvPr id="45" name="Rectangle 44"/>
          <p:cNvSpPr/>
          <p:nvPr/>
        </p:nvSpPr>
        <p:spPr>
          <a:xfrm>
            <a:off x="685800" y="1518651"/>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46" name="Rectangle 45"/>
          <p:cNvSpPr/>
          <p:nvPr/>
        </p:nvSpPr>
        <p:spPr>
          <a:xfrm>
            <a:off x="6765509" y="1518651"/>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47" name="TextBox 46"/>
          <p:cNvSpPr txBox="1"/>
          <p:nvPr/>
        </p:nvSpPr>
        <p:spPr>
          <a:xfrm>
            <a:off x="685800" y="1534040"/>
            <a:ext cx="5943600" cy="338554"/>
          </a:xfrm>
          <a:prstGeom prst="rect">
            <a:avLst/>
          </a:prstGeom>
          <a:noFill/>
          <a:ln>
            <a:noFill/>
          </a:ln>
        </p:spPr>
        <p:txBody>
          <a:bodyPr wrap="square" rtlCol="0" anchor="ctr">
            <a:spAutoFit/>
          </a:bodyPr>
          <a:lstStyle/>
          <a:p>
            <a:r>
              <a:rPr lang="en-US" sz="1600" b="1" dirty="0" smtClean="0">
                <a:solidFill>
                  <a:schemeClr val="bg1"/>
                </a:solidFill>
              </a:rPr>
              <a:t>Proposal </a:t>
            </a:r>
            <a:endParaRPr lang="en-MY" sz="1600" b="1" dirty="0">
              <a:solidFill>
                <a:schemeClr val="bg1"/>
              </a:solidFill>
            </a:endParaRPr>
          </a:p>
        </p:txBody>
      </p:sp>
      <p:sp>
        <p:nvSpPr>
          <p:cNvPr id="48" name="TextBox 47"/>
          <p:cNvSpPr txBox="1"/>
          <p:nvPr/>
        </p:nvSpPr>
        <p:spPr>
          <a:xfrm>
            <a:off x="6765509" y="1615589"/>
            <a:ext cx="1603901" cy="338554"/>
          </a:xfrm>
          <a:prstGeom prst="rect">
            <a:avLst/>
          </a:prstGeom>
          <a:noFill/>
        </p:spPr>
        <p:txBody>
          <a:bodyPr wrap="square" rtlCol="0" anchor="ctr">
            <a:spAutoFit/>
          </a:bodyPr>
          <a:lstStyle/>
          <a:p>
            <a:r>
              <a:rPr lang="en-US" sz="1600" dirty="0" smtClean="0"/>
              <a:t>Section 2</a:t>
            </a:r>
            <a:endParaRPr lang="en-MY" sz="1600" dirty="0"/>
          </a:p>
        </p:txBody>
      </p:sp>
      <p:sp>
        <p:nvSpPr>
          <p:cNvPr id="49" name="Rectangle 48"/>
          <p:cNvSpPr/>
          <p:nvPr/>
        </p:nvSpPr>
        <p:spPr>
          <a:xfrm>
            <a:off x="685800" y="2008257"/>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51" name="TextBox 50"/>
          <p:cNvSpPr txBox="1"/>
          <p:nvPr/>
        </p:nvSpPr>
        <p:spPr>
          <a:xfrm>
            <a:off x="685800" y="2023646"/>
            <a:ext cx="5943600" cy="338554"/>
          </a:xfrm>
          <a:prstGeom prst="rect">
            <a:avLst/>
          </a:prstGeom>
          <a:noFill/>
          <a:ln>
            <a:noFill/>
          </a:ln>
        </p:spPr>
        <p:txBody>
          <a:bodyPr wrap="square" rtlCol="0" anchor="ctr">
            <a:spAutoFit/>
          </a:bodyPr>
          <a:lstStyle/>
          <a:p>
            <a:r>
              <a:rPr lang="en-US" sz="1600" b="1" dirty="0" smtClean="0">
                <a:solidFill>
                  <a:schemeClr val="bg1"/>
                </a:solidFill>
              </a:rPr>
              <a:t>Appendixes</a:t>
            </a:r>
            <a:endParaRPr lang="en-MY" sz="1600" b="1" dirty="0">
              <a:solidFill>
                <a:schemeClr val="bg1"/>
              </a:solidFill>
            </a:endParaRPr>
          </a:p>
        </p:txBody>
      </p:sp>
      <p:sp>
        <p:nvSpPr>
          <p:cNvPr id="53" name="Rectangle 52"/>
          <p:cNvSpPr/>
          <p:nvPr/>
        </p:nvSpPr>
        <p:spPr>
          <a:xfrm>
            <a:off x="685800" y="2353246"/>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54" name="Rectangle 53"/>
          <p:cNvSpPr/>
          <p:nvPr/>
        </p:nvSpPr>
        <p:spPr>
          <a:xfrm>
            <a:off x="6765509" y="2353246"/>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56" name="TextBox 55"/>
          <p:cNvSpPr txBox="1"/>
          <p:nvPr/>
        </p:nvSpPr>
        <p:spPr>
          <a:xfrm>
            <a:off x="6765509" y="2362200"/>
            <a:ext cx="1603901" cy="338554"/>
          </a:xfrm>
          <a:prstGeom prst="rect">
            <a:avLst/>
          </a:prstGeom>
          <a:noFill/>
        </p:spPr>
        <p:txBody>
          <a:bodyPr wrap="square" rtlCol="0" anchor="ctr">
            <a:spAutoFit/>
          </a:bodyPr>
          <a:lstStyle/>
          <a:p>
            <a:r>
              <a:rPr lang="en-US" sz="1600" dirty="0"/>
              <a:t>Section </a:t>
            </a:r>
            <a:r>
              <a:rPr lang="en-US" sz="1600" dirty="0" smtClean="0"/>
              <a:t>3</a:t>
            </a:r>
            <a:endParaRPr lang="en-MY" sz="1600" dirty="0"/>
          </a:p>
        </p:txBody>
      </p:sp>
      <p:sp>
        <p:nvSpPr>
          <p:cNvPr id="57" name="Rectangle 56"/>
          <p:cNvSpPr/>
          <p:nvPr/>
        </p:nvSpPr>
        <p:spPr>
          <a:xfrm>
            <a:off x="685800" y="27432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58" name="Rectangle 57"/>
          <p:cNvSpPr/>
          <p:nvPr/>
        </p:nvSpPr>
        <p:spPr>
          <a:xfrm>
            <a:off x="6765509" y="27432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59" name="TextBox 58"/>
          <p:cNvSpPr txBox="1"/>
          <p:nvPr/>
        </p:nvSpPr>
        <p:spPr>
          <a:xfrm>
            <a:off x="685800" y="2412457"/>
            <a:ext cx="5943600" cy="338554"/>
          </a:xfrm>
          <a:prstGeom prst="rect">
            <a:avLst/>
          </a:prstGeom>
          <a:noFill/>
          <a:ln>
            <a:noFill/>
          </a:ln>
        </p:spPr>
        <p:txBody>
          <a:bodyPr wrap="square" rtlCol="0" anchor="ctr">
            <a:spAutoFit/>
          </a:bodyPr>
          <a:lstStyle/>
          <a:p>
            <a:r>
              <a:rPr lang="en-US" sz="1600" b="1" dirty="0" smtClean="0">
                <a:solidFill>
                  <a:schemeClr val="bg1"/>
                </a:solidFill>
              </a:rPr>
              <a:t>Corporate Profile – FR </a:t>
            </a:r>
            <a:r>
              <a:rPr lang="en-US" sz="1600" b="1" dirty="0" err="1" smtClean="0">
                <a:solidFill>
                  <a:schemeClr val="bg1"/>
                </a:solidFill>
              </a:rPr>
              <a:t>Mutiara</a:t>
            </a:r>
            <a:r>
              <a:rPr lang="en-US" sz="1600" b="1" dirty="0" smtClean="0">
                <a:solidFill>
                  <a:schemeClr val="bg1"/>
                </a:solidFill>
              </a:rPr>
              <a:t> (M) </a:t>
            </a:r>
            <a:r>
              <a:rPr lang="en-US" sz="1600" b="1" dirty="0" err="1" smtClean="0">
                <a:solidFill>
                  <a:schemeClr val="bg1"/>
                </a:solidFill>
              </a:rPr>
              <a:t>Sdn</a:t>
            </a:r>
            <a:r>
              <a:rPr lang="en-US" sz="1600" b="1" dirty="0" smtClean="0">
                <a:solidFill>
                  <a:schemeClr val="bg1"/>
                </a:solidFill>
              </a:rPr>
              <a:t> </a:t>
            </a:r>
            <a:r>
              <a:rPr lang="en-US" sz="1600" b="1" dirty="0" err="1" smtClean="0">
                <a:solidFill>
                  <a:schemeClr val="bg1"/>
                </a:solidFill>
              </a:rPr>
              <a:t>Bhd</a:t>
            </a:r>
            <a:endParaRPr lang="en-MY" sz="1600" b="1" dirty="0">
              <a:solidFill>
                <a:schemeClr val="bg1"/>
              </a:solidFill>
            </a:endParaRPr>
          </a:p>
        </p:txBody>
      </p:sp>
      <p:sp>
        <p:nvSpPr>
          <p:cNvPr id="60" name="TextBox 59"/>
          <p:cNvSpPr txBox="1"/>
          <p:nvPr/>
        </p:nvSpPr>
        <p:spPr>
          <a:xfrm>
            <a:off x="6765509" y="2785646"/>
            <a:ext cx="1603901" cy="338554"/>
          </a:xfrm>
          <a:prstGeom prst="rect">
            <a:avLst/>
          </a:prstGeom>
          <a:noFill/>
        </p:spPr>
        <p:txBody>
          <a:bodyPr wrap="square" rtlCol="0" anchor="ctr">
            <a:spAutoFit/>
          </a:bodyPr>
          <a:lstStyle/>
          <a:p>
            <a:r>
              <a:rPr lang="en-US" sz="1600" dirty="0"/>
              <a:t>Section </a:t>
            </a:r>
            <a:r>
              <a:rPr lang="en-US" sz="1600" dirty="0" smtClean="0"/>
              <a:t>4</a:t>
            </a:r>
            <a:endParaRPr lang="en-MY" sz="1600" dirty="0"/>
          </a:p>
        </p:txBody>
      </p:sp>
      <p:sp>
        <p:nvSpPr>
          <p:cNvPr id="61" name="Rectangle 60"/>
          <p:cNvSpPr/>
          <p:nvPr/>
        </p:nvSpPr>
        <p:spPr>
          <a:xfrm>
            <a:off x="685800" y="31242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62" name="Rectangle 61"/>
          <p:cNvSpPr/>
          <p:nvPr/>
        </p:nvSpPr>
        <p:spPr>
          <a:xfrm>
            <a:off x="6765509" y="31242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63" name="TextBox 62"/>
          <p:cNvSpPr txBox="1"/>
          <p:nvPr/>
        </p:nvSpPr>
        <p:spPr>
          <a:xfrm>
            <a:off x="685800" y="2802472"/>
            <a:ext cx="5943600" cy="338554"/>
          </a:xfrm>
          <a:prstGeom prst="rect">
            <a:avLst/>
          </a:prstGeom>
          <a:noFill/>
          <a:ln>
            <a:noFill/>
          </a:ln>
        </p:spPr>
        <p:txBody>
          <a:bodyPr wrap="square" rtlCol="0" anchor="ctr">
            <a:spAutoFit/>
          </a:bodyPr>
          <a:lstStyle/>
          <a:p>
            <a:r>
              <a:rPr lang="en-US" sz="1600" b="1" dirty="0">
                <a:solidFill>
                  <a:schemeClr val="bg1"/>
                </a:solidFill>
              </a:rPr>
              <a:t>Corporate Profile – </a:t>
            </a:r>
            <a:r>
              <a:rPr lang="en-US" sz="1600" b="1" dirty="0" smtClean="0">
                <a:solidFill>
                  <a:schemeClr val="bg1"/>
                </a:solidFill>
              </a:rPr>
              <a:t>SALIHIN</a:t>
            </a:r>
            <a:endParaRPr lang="en-MY" sz="1600" b="1" dirty="0">
              <a:solidFill>
                <a:schemeClr val="bg1"/>
              </a:solidFill>
            </a:endParaRPr>
          </a:p>
        </p:txBody>
      </p:sp>
      <p:sp>
        <p:nvSpPr>
          <p:cNvPr id="64" name="TextBox 63"/>
          <p:cNvSpPr txBox="1"/>
          <p:nvPr/>
        </p:nvSpPr>
        <p:spPr>
          <a:xfrm>
            <a:off x="6765509" y="3124200"/>
            <a:ext cx="1603901" cy="338554"/>
          </a:xfrm>
          <a:prstGeom prst="rect">
            <a:avLst/>
          </a:prstGeom>
          <a:noFill/>
        </p:spPr>
        <p:txBody>
          <a:bodyPr wrap="square" rtlCol="0" anchor="ctr">
            <a:spAutoFit/>
          </a:bodyPr>
          <a:lstStyle/>
          <a:p>
            <a:r>
              <a:rPr lang="en-US" sz="1600" dirty="0"/>
              <a:t>Section </a:t>
            </a:r>
            <a:r>
              <a:rPr lang="en-US" sz="1600" dirty="0" smtClean="0"/>
              <a:t>5</a:t>
            </a:r>
            <a:endParaRPr lang="en-MY" sz="1600" dirty="0"/>
          </a:p>
        </p:txBody>
      </p:sp>
      <p:sp>
        <p:nvSpPr>
          <p:cNvPr id="65" name="Rectangle 64"/>
          <p:cNvSpPr/>
          <p:nvPr/>
        </p:nvSpPr>
        <p:spPr>
          <a:xfrm>
            <a:off x="685800" y="35052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66" name="Rectangle 65"/>
          <p:cNvSpPr/>
          <p:nvPr/>
        </p:nvSpPr>
        <p:spPr>
          <a:xfrm>
            <a:off x="6765509" y="35052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67" name="TextBox 66"/>
          <p:cNvSpPr txBox="1"/>
          <p:nvPr/>
        </p:nvSpPr>
        <p:spPr>
          <a:xfrm>
            <a:off x="685800" y="3180759"/>
            <a:ext cx="5943600" cy="338554"/>
          </a:xfrm>
          <a:prstGeom prst="rect">
            <a:avLst/>
          </a:prstGeom>
          <a:noFill/>
          <a:ln>
            <a:noFill/>
          </a:ln>
        </p:spPr>
        <p:txBody>
          <a:bodyPr wrap="square" rtlCol="0" anchor="ctr">
            <a:spAutoFit/>
          </a:bodyPr>
          <a:lstStyle/>
          <a:p>
            <a:r>
              <a:rPr lang="en-US" sz="1600" b="1" dirty="0" smtClean="0">
                <a:solidFill>
                  <a:schemeClr val="bg1"/>
                </a:solidFill>
              </a:rPr>
              <a:t>SPS Product Info</a:t>
            </a:r>
            <a:endParaRPr lang="en-MY" sz="1600" b="1" dirty="0">
              <a:solidFill>
                <a:schemeClr val="bg1"/>
              </a:solidFill>
            </a:endParaRPr>
          </a:p>
        </p:txBody>
      </p:sp>
      <p:sp>
        <p:nvSpPr>
          <p:cNvPr id="68" name="TextBox 67"/>
          <p:cNvSpPr txBox="1"/>
          <p:nvPr/>
        </p:nvSpPr>
        <p:spPr>
          <a:xfrm>
            <a:off x="6765509" y="3505200"/>
            <a:ext cx="1603901" cy="338554"/>
          </a:xfrm>
          <a:prstGeom prst="rect">
            <a:avLst/>
          </a:prstGeom>
          <a:noFill/>
        </p:spPr>
        <p:txBody>
          <a:bodyPr wrap="square" rtlCol="0" anchor="ctr">
            <a:spAutoFit/>
          </a:bodyPr>
          <a:lstStyle/>
          <a:p>
            <a:r>
              <a:rPr lang="en-US" sz="1600" dirty="0"/>
              <a:t>Section </a:t>
            </a:r>
            <a:r>
              <a:rPr lang="en-US" sz="1600" dirty="0" smtClean="0"/>
              <a:t>6</a:t>
            </a:r>
            <a:endParaRPr lang="en-MY" sz="1600" dirty="0"/>
          </a:p>
        </p:txBody>
      </p:sp>
      <p:sp>
        <p:nvSpPr>
          <p:cNvPr id="69" name="Rectangle 68"/>
          <p:cNvSpPr/>
          <p:nvPr/>
        </p:nvSpPr>
        <p:spPr>
          <a:xfrm>
            <a:off x="685800" y="38862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70" name="Rectangle 69"/>
          <p:cNvSpPr/>
          <p:nvPr/>
        </p:nvSpPr>
        <p:spPr>
          <a:xfrm>
            <a:off x="6765509" y="38862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71" name="TextBox 70"/>
          <p:cNvSpPr txBox="1"/>
          <p:nvPr/>
        </p:nvSpPr>
        <p:spPr>
          <a:xfrm>
            <a:off x="685800" y="3506182"/>
            <a:ext cx="5943600" cy="338554"/>
          </a:xfrm>
          <a:prstGeom prst="rect">
            <a:avLst/>
          </a:prstGeom>
          <a:noFill/>
          <a:ln>
            <a:noFill/>
          </a:ln>
        </p:spPr>
        <p:txBody>
          <a:bodyPr wrap="square" rtlCol="0" anchor="ctr">
            <a:spAutoFit/>
          </a:bodyPr>
          <a:lstStyle/>
          <a:p>
            <a:r>
              <a:rPr lang="en-US" sz="1600" b="1" dirty="0" err="1" smtClean="0">
                <a:solidFill>
                  <a:schemeClr val="bg1"/>
                </a:solidFill>
              </a:rPr>
              <a:t>SPSLite</a:t>
            </a:r>
            <a:r>
              <a:rPr lang="en-US" sz="1600" b="1" dirty="0" smtClean="0">
                <a:solidFill>
                  <a:schemeClr val="bg1"/>
                </a:solidFill>
              </a:rPr>
              <a:t> Product Info</a:t>
            </a:r>
            <a:endParaRPr lang="en-MY" sz="1600" b="1" dirty="0">
              <a:solidFill>
                <a:schemeClr val="bg1"/>
              </a:solidFill>
            </a:endParaRPr>
          </a:p>
        </p:txBody>
      </p:sp>
      <p:sp>
        <p:nvSpPr>
          <p:cNvPr id="72" name="TextBox 71"/>
          <p:cNvSpPr txBox="1"/>
          <p:nvPr/>
        </p:nvSpPr>
        <p:spPr>
          <a:xfrm>
            <a:off x="6765509" y="3886200"/>
            <a:ext cx="1603901" cy="338554"/>
          </a:xfrm>
          <a:prstGeom prst="rect">
            <a:avLst/>
          </a:prstGeom>
          <a:noFill/>
        </p:spPr>
        <p:txBody>
          <a:bodyPr wrap="square" rtlCol="0" anchor="ctr">
            <a:spAutoFit/>
          </a:bodyPr>
          <a:lstStyle/>
          <a:p>
            <a:r>
              <a:rPr lang="en-US" sz="1600" dirty="0"/>
              <a:t>Section </a:t>
            </a:r>
            <a:r>
              <a:rPr lang="en-US" sz="1600" dirty="0" smtClean="0"/>
              <a:t>7</a:t>
            </a:r>
            <a:endParaRPr lang="en-MY" sz="1600" dirty="0"/>
          </a:p>
        </p:txBody>
      </p:sp>
      <p:sp>
        <p:nvSpPr>
          <p:cNvPr id="73" name="Rectangle 72"/>
          <p:cNvSpPr/>
          <p:nvPr/>
        </p:nvSpPr>
        <p:spPr>
          <a:xfrm>
            <a:off x="685800" y="42672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74" name="Rectangle 73"/>
          <p:cNvSpPr/>
          <p:nvPr/>
        </p:nvSpPr>
        <p:spPr>
          <a:xfrm>
            <a:off x="6765509" y="42672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75" name="TextBox 74"/>
          <p:cNvSpPr txBox="1"/>
          <p:nvPr/>
        </p:nvSpPr>
        <p:spPr>
          <a:xfrm>
            <a:off x="685800" y="4286093"/>
            <a:ext cx="5943600" cy="338554"/>
          </a:xfrm>
          <a:prstGeom prst="rect">
            <a:avLst/>
          </a:prstGeom>
          <a:noFill/>
          <a:ln>
            <a:noFill/>
          </a:ln>
        </p:spPr>
        <p:txBody>
          <a:bodyPr wrap="square" rtlCol="0" anchor="ctr">
            <a:spAutoFit/>
          </a:bodyPr>
          <a:lstStyle/>
          <a:p>
            <a:r>
              <a:rPr lang="en-US" sz="1600" b="1" dirty="0" smtClean="0">
                <a:solidFill>
                  <a:schemeClr val="bg1"/>
                </a:solidFill>
              </a:rPr>
              <a:t>Project Timelines</a:t>
            </a:r>
            <a:endParaRPr lang="en-MY" sz="1600" b="1" dirty="0">
              <a:solidFill>
                <a:schemeClr val="bg1"/>
              </a:solidFill>
            </a:endParaRPr>
          </a:p>
        </p:txBody>
      </p:sp>
      <p:sp>
        <p:nvSpPr>
          <p:cNvPr id="76" name="TextBox 75"/>
          <p:cNvSpPr txBox="1"/>
          <p:nvPr/>
        </p:nvSpPr>
        <p:spPr>
          <a:xfrm>
            <a:off x="6765509" y="4267200"/>
            <a:ext cx="1603901" cy="338554"/>
          </a:xfrm>
          <a:prstGeom prst="rect">
            <a:avLst/>
          </a:prstGeom>
          <a:noFill/>
        </p:spPr>
        <p:txBody>
          <a:bodyPr wrap="square" rtlCol="0" anchor="ctr">
            <a:spAutoFit/>
          </a:bodyPr>
          <a:lstStyle/>
          <a:p>
            <a:r>
              <a:rPr lang="en-US" sz="1600" dirty="0"/>
              <a:t>Section </a:t>
            </a:r>
            <a:r>
              <a:rPr lang="en-US" sz="1600" dirty="0" smtClean="0"/>
              <a:t>8</a:t>
            </a:r>
            <a:endParaRPr lang="en-MY" sz="1600" dirty="0"/>
          </a:p>
        </p:txBody>
      </p:sp>
      <p:sp>
        <p:nvSpPr>
          <p:cNvPr id="77" name="Rectangle 76"/>
          <p:cNvSpPr/>
          <p:nvPr/>
        </p:nvSpPr>
        <p:spPr>
          <a:xfrm>
            <a:off x="685800" y="46482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78" name="Rectangle 77"/>
          <p:cNvSpPr/>
          <p:nvPr/>
        </p:nvSpPr>
        <p:spPr>
          <a:xfrm>
            <a:off x="6765509" y="46482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79" name="TextBox 78"/>
          <p:cNvSpPr txBox="1"/>
          <p:nvPr/>
        </p:nvSpPr>
        <p:spPr>
          <a:xfrm>
            <a:off x="685800" y="4663589"/>
            <a:ext cx="5943600" cy="338554"/>
          </a:xfrm>
          <a:prstGeom prst="rect">
            <a:avLst/>
          </a:prstGeom>
          <a:noFill/>
          <a:ln>
            <a:noFill/>
          </a:ln>
        </p:spPr>
        <p:txBody>
          <a:bodyPr wrap="square" rtlCol="0" anchor="ctr">
            <a:spAutoFit/>
          </a:bodyPr>
          <a:lstStyle/>
          <a:p>
            <a:r>
              <a:rPr lang="en-US" sz="1600" b="1" dirty="0" smtClean="0">
                <a:solidFill>
                  <a:schemeClr val="bg1"/>
                </a:solidFill>
              </a:rPr>
              <a:t>E-Learning &amp; Job Matching Platform</a:t>
            </a:r>
            <a:endParaRPr lang="en-MY" sz="1600" b="1" dirty="0">
              <a:solidFill>
                <a:schemeClr val="bg1"/>
              </a:solidFill>
            </a:endParaRPr>
          </a:p>
        </p:txBody>
      </p:sp>
      <p:sp>
        <p:nvSpPr>
          <p:cNvPr id="80" name="TextBox 79"/>
          <p:cNvSpPr txBox="1"/>
          <p:nvPr/>
        </p:nvSpPr>
        <p:spPr>
          <a:xfrm>
            <a:off x="6765509" y="4648200"/>
            <a:ext cx="1603901" cy="338554"/>
          </a:xfrm>
          <a:prstGeom prst="rect">
            <a:avLst/>
          </a:prstGeom>
          <a:noFill/>
        </p:spPr>
        <p:txBody>
          <a:bodyPr wrap="square" rtlCol="0" anchor="ctr">
            <a:spAutoFit/>
          </a:bodyPr>
          <a:lstStyle/>
          <a:p>
            <a:r>
              <a:rPr lang="en-US" sz="1600" dirty="0"/>
              <a:t>Section </a:t>
            </a:r>
            <a:r>
              <a:rPr lang="en-US" sz="1600" dirty="0" smtClean="0"/>
              <a:t>9</a:t>
            </a:r>
            <a:endParaRPr lang="en-MY" sz="1600" dirty="0"/>
          </a:p>
        </p:txBody>
      </p:sp>
      <p:sp>
        <p:nvSpPr>
          <p:cNvPr id="81" name="Rectangle 80"/>
          <p:cNvSpPr/>
          <p:nvPr/>
        </p:nvSpPr>
        <p:spPr>
          <a:xfrm>
            <a:off x="685800" y="5029200"/>
            <a:ext cx="5943600" cy="353943"/>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800" b="1">
              <a:solidFill>
                <a:schemeClr val="bg1"/>
              </a:solidFill>
            </a:endParaRPr>
          </a:p>
        </p:txBody>
      </p:sp>
      <p:sp>
        <p:nvSpPr>
          <p:cNvPr id="82" name="Rectangle 81"/>
          <p:cNvSpPr/>
          <p:nvPr/>
        </p:nvSpPr>
        <p:spPr>
          <a:xfrm>
            <a:off x="6765509" y="5029200"/>
            <a:ext cx="2073691"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2800"/>
          </a:p>
        </p:txBody>
      </p:sp>
      <p:sp>
        <p:nvSpPr>
          <p:cNvPr id="83" name="TextBox 82"/>
          <p:cNvSpPr txBox="1"/>
          <p:nvPr/>
        </p:nvSpPr>
        <p:spPr>
          <a:xfrm>
            <a:off x="685800" y="5044589"/>
            <a:ext cx="5943600" cy="338554"/>
          </a:xfrm>
          <a:prstGeom prst="rect">
            <a:avLst/>
          </a:prstGeom>
          <a:noFill/>
          <a:ln>
            <a:noFill/>
          </a:ln>
        </p:spPr>
        <p:txBody>
          <a:bodyPr wrap="square" rtlCol="0" anchor="ctr">
            <a:spAutoFit/>
          </a:bodyPr>
          <a:lstStyle/>
          <a:p>
            <a:r>
              <a:rPr lang="en-US" sz="1600" b="1" dirty="0">
                <a:solidFill>
                  <a:schemeClr val="bg1"/>
                </a:solidFill>
              </a:rPr>
              <a:t>Marketing &amp; Promotion Strategy</a:t>
            </a:r>
            <a:endParaRPr lang="en-MY" sz="1600" b="1" dirty="0">
              <a:solidFill>
                <a:schemeClr val="bg1"/>
              </a:solidFill>
            </a:endParaRPr>
          </a:p>
        </p:txBody>
      </p:sp>
      <p:sp>
        <p:nvSpPr>
          <p:cNvPr id="84" name="TextBox 83"/>
          <p:cNvSpPr txBox="1"/>
          <p:nvPr/>
        </p:nvSpPr>
        <p:spPr>
          <a:xfrm>
            <a:off x="6765509" y="5071646"/>
            <a:ext cx="1603901" cy="338554"/>
          </a:xfrm>
          <a:prstGeom prst="rect">
            <a:avLst/>
          </a:prstGeom>
          <a:noFill/>
        </p:spPr>
        <p:txBody>
          <a:bodyPr wrap="square" rtlCol="0" anchor="ctr">
            <a:spAutoFit/>
          </a:bodyPr>
          <a:lstStyle/>
          <a:p>
            <a:r>
              <a:rPr lang="en-US" sz="1600" dirty="0"/>
              <a:t>Section </a:t>
            </a:r>
            <a:r>
              <a:rPr lang="en-US" sz="1600" dirty="0" smtClean="0"/>
              <a:t>10</a:t>
            </a:r>
            <a:endParaRPr lang="en-MY"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a:t>
            </a:fld>
            <a:endParaRPr lang="en-US" dirty="0"/>
          </a:p>
        </p:txBody>
      </p:sp>
      <p:sp>
        <p:nvSpPr>
          <p:cNvPr id="55" name="TextBox 54"/>
          <p:cNvSpPr txBox="1"/>
          <p:nvPr/>
        </p:nvSpPr>
        <p:spPr>
          <a:xfrm>
            <a:off x="685800" y="3941045"/>
            <a:ext cx="5943600" cy="338554"/>
          </a:xfrm>
          <a:prstGeom prst="rect">
            <a:avLst/>
          </a:prstGeom>
          <a:noFill/>
          <a:ln>
            <a:noFill/>
          </a:ln>
        </p:spPr>
        <p:txBody>
          <a:bodyPr wrap="square" rtlCol="0" anchor="ctr">
            <a:spAutoFit/>
          </a:bodyPr>
          <a:lstStyle/>
          <a:p>
            <a:r>
              <a:rPr lang="en-US" sz="1600" b="1" dirty="0" smtClean="0">
                <a:solidFill>
                  <a:schemeClr val="bg1"/>
                </a:solidFill>
              </a:rPr>
              <a:t>Execution Plan</a:t>
            </a:r>
            <a:endParaRPr lang="en-MY" sz="1600" b="1" dirty="0">
              <a:solidFill>
                <a:schemeClr val="bg1"/>
              </a:solidFill>
            </a:endParaRPr>
          </a:p>
        </p:txBody>
      </p:sp>
    </p:spTree>
    <p:extLst>
      <p:ext uri="{BB962C8B-B14F-4D97-AF65-F5344CB8AC3E}">
        <p14:creationId xmlns:p14="http://schemas.microsoft.com/office/powerpoint/2010/main" val="413983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Continuous </a:t>
            </a:r>
            <a:r>
              <a:rPr lang="en-US" sz="2000" dirty="0" smtClean="0">
                <a:solidFill>
                  <a:schemeClr val="tx1"/>
                </a:solidFill>
                <a:latin typeface="Arial Black"/>
              </a:rPr>
              <a:t>learning</a:t>
            </a:r>
            <a:endParaRPr lang="en-MY" sz="2000" dirty="0">
              <a:solidFill>
                <a:schemeClr val="tx1"/>
              </a:solidFill>
              <a:latin typeface="Arial Black"/>
            </a:endParaRPr>
          </a:p>
        </p:txBody>
      </p:sp>
      <p:graphicFrame>
        <p:nvGraphicFramePr>
          <p:cNvPr id="6" name="Table 5"/>
          <p:cNvGraphicFramePr>
            <a:graphicFrameLocks noGrp="1"/>
          </p:cNvGraphicFramePr>
          <p:nvPr>
            <p:extLst>
              <p:ext uri="{D42A27DB-BD31-4B8C-83A1-F6EECF244321}">
                <p14:modId xmlns:p14="http://schemas.microsoft.com/office/powerpoint/2010/main" val="3041795759"/>
              </p:ext>
            </p:extLst>
          </p:nvPr>
        </p:nvGraphicFramePr>
        <p:xfrm>
          <a:off x="457200" y="914400"/>
          <a:ext cx="8147050" cy="5303332"/>
        </p:xfrm>
        <a:graphic>
          <a:graphicData uri="http://schemas.openxmlformats.org/drawingml/2006/table">
            <a:tbl>
              <a:tblPr firstRow="1" bandRow="1">
                <a:tableStyleId>{5C22544A-7EE6-4342-B048-85BDC9FD1C3A}</a:tableStyleId>
              </a:tblPr>
              <a:tblGrid>
                <a:gridCol w="750386"/>
                <a:gridCol w="2358357"/>
                <a:gridCol w="2682457"/>
                <a:gridCol w="2355850"/>
              </a:tblGrid>
              <a:tr h="269527">
                <a:tc>
                  <a:txBody>
                    <a:bodyPr/>
                    <a:lstStyle/>
                    <a:p>
                      <a:pPr algn="ctr"/>
                      <a:r>
                        <a:rPr lang="en-US" sz="1600" dirty="0" smtClean="0"/>
                        <a:t>NO.</a:t>
                      </a:r>
                      <a:endParaRPr lang="en-MY" sz="1600" dirty="0"/>
                    </a:p>
                  </a:txBody>
                  <a:tcPr marL="91423" marR="91423" marT="45673" marB="45673"/>
                </a:tc>
                <a:tc>
                  <a:txBody>
                    <a:bodyPr/>
                    <a:lstStyle/>
                    <a:p>
                      <a:pPr algn="ctr"/>
                      <a:r>
                        <a:rPr lang="en-MY" sz="1600" dirty="0" smtClean="0"/>
                        <a:t>TRAINING MODULES</a:t>
                      </a:r>
                      <a:endParaRPr lang="en-MY" sz="1600" dirty="0"/>
                    </a:p>
                  </a:txBody>
                  <a:tcPr marL="91423" marR="91423" marT="45673" marB="45673"/>
                </a:tc>
                <a:tc>
                  <a:txBody>
                    <a:bodyPr/>
                    <a:lstStyle/>
                    <a:p>
                      <a:pPr algn="ctr"/>
                      <a:r>
                        <a:rPr lang="en-US" sz="1600" dirty="0" smtClean="0"/>
                        <a:t>METHOD</a:t>
                      </a:r>
                      <a:r>
                        <a:rPr lang="en-US" sz="1600" baseline="0" dirty="0" smtClean="0"/>
                        <a:t> OF TRAINING</a:t>
                      </a:r>
                    </a:p>
                    <a:p>
                      <a:pPr algn="ctr"/>
                      <a:endParaRPr lang="en-MY" sz="1600" dirty="0"/>
                    </a:p>
                  </a:txBody>
                  <a:tcPr marL="91423" marR="91423" marT="45673" marB="45673"/>
                </a:tc>
                <a:tc>
                  <a:txBody>
                    <a:bodyPr/>
                    <a:lstStyle/>
                    <a:p>
                      <a:pPr algn="ctr"/>
                      <a:r>
                        <a:rPr lang="en-MY" sz="1600" dirty="0" smtClean="0"/>
                        <a:t>SYLLABUS</a:t>
                      </a:r>
                      <a:endParaRPr lang="en-MY" sz="1600" dirty="0"/>
                    </a:p>
                  </a:txBody>
                  <a:tcPr marL="91423" marR="91423" marT="45673" marB="45673"/>
                </a:tc>
              </a:tr>
              <a:tr h="618454">
                <a:tc rowSpan="2">
                  <a:txBody>
                    <a:bodyPr/>
                    <a:lstStyle/>
                    <a:p>
                      <a:pPr algn="ctr"/>
                      <a:r>
                        <a:rPr lang="en-US" sz="1600" dirty="0" smtClean="0"/>
                        <a:t>DAY 1</a:t>
                      </a:r>
                      <a:endParaRPr lang="en-MY" sz="1600" dirty="0"/>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Basic Accounting &amp; Business Documentation</a:t>
                      </a:r>
                    </a:p>
                  </a:txBody>
                  <a:tcPr marL="91423" marR="91423" marT="45673" marB="45673" anchor="ctr">
                    <a:solidFill>
                      <a:schemeClr val="accent5">
                        <a:lumMod val="20000"/>
                        <a:lumOff val="80000"/>
                      </a:schemeClr>
                    </a:solidFill>
                  </a:tcPr>
                </a:tc>
                <a:tc rowSpan="4">
                  <a:txBody>
                    <a:bodyPr/>
                    <a:lstStyle/>
                    <a:p>
                      <a:pPr marL="171450" indent="-171450" algn="l">
                        <a:buFont typeface="Wingdings" panose="05000000000000000000" pitchFamily="2" charset="2"/>
                        <a:buChar char="ü"/>
                      </a:pPr>
                      <a:r>
                        <a:rPr lang="en-US" sz="1600" b="1" dirty="0" smtClean="0"/>
                        <a:t>Class</a:t>
                      </a:r>
                      <a:r>
                        <a:rPr lang="en-US" sz="1600" b="1" baseline="0" dirty="0" smtClean="0"/>
                        <a:t> Room</a:t>
                      </a:r>
                    </a:p>
                    <a:p>
                      <a:pPr marL="171450" indent="-171450" algn="l">
                        <a:buFont typeface="Wingdings" panose="05000000000000000000" pitchFamily="2" charset="2"/>
                        <a:buChar char="ü"/>
                      </a:pPr>
                      <a:endParaRPr lang="en-US" sz="1600" baseline="0" dirty="0" smtClean="0"/>
                    </a:p>
                    <a:p>
                      <a:pPr marL="0" indent="0" algn="l">
                        <a:buFont typeface="Wingdings" panose="05000000000000000000" pitchFamily="2" charset="2"/>
                        <a:buNone/>
                      </a:pPr>
                      <a:r>
                        <a:rPr lang="en-US" sz="1600" b="1" baseline="0" dirty="0" smtClean="0">
                          <a:solidFill>
                            <a:srgbClr val="FF0000"/>
                          </a:solidFill>
                        </a:rPr>
                        <a:t>CONTINUOUS LEARNING</a:t>
                      </a:r>
                    </a:p>
                    <a:p>
                      <a:pPr marL="171450" indent="-171450" algn="l">
                        <a:buFont typeface="Wingdings" panose="05000000000000000000" pitchFamily="2" charset="2"/>
                        <a:buChar char="ü"/>
                      </a:pPr>
                      <a:r>
                        <a:rPr lang="en-US" sz="1600" b="1" baseline="0" dirty="0" smtClean="0"/>
                        <a:t>Online Seminar (Webinar)</a:t>
                      </a:r>
                    </a:p>
                    <a:p>
                      <a:pPr marL="171450" indent="-171450" algn="l">
                        <a:buFont typeface="Wingdings" panose="05000000000000000000" pitchFamily="2" charset="2"/>
                        <a:buChar char="ü"/>
                      </a:pPr>
                      <a:r>
                        <a:rPr lang="en-US" sz="1600" b="1" baseline="0" dirty="0" smtClean="0"/>
                        <a:t>Online Training Video &amp; Tutorial</a:t>
                      </a:r>
                    </a:p>
                    <a:p>
                      <a:pPr marL="171450" indent="-171450" algn="l">
                        <a:buFont typeface="Wingdings" panose="05000000000000000000" pitchFamily="2" charset="2"/>
                        <a:buChar char="ü"/>
                      </a:pPr>
                      <a:r>
                        <a:rPr lang="en-US" sz="1600" b="1" baseline="0" dirty="0" smtClean="0"/>
                        <a:t>Online Training Material</a:t>
                      </a:r>
                    </a:p>
                    <a:p>
                      <a:pPr marL="171450" indent="-171450" algn="l">
                        <a:buFont typeface="Wingdings" panose="05000000000000000000" pitchFamily="2" charset="2"/>
                        <a:buChar char="ü"/>
                      </a:pPr>
                      <a:r>
                        <a:rPr lang="en-US" sz="1600" b="1" baseline="0" dirty="0" smtClean="0"/>
                        <a:t>Online Test &amp; Examinations</a:t>
                      </a:r>
                      <a:endParaRPr lang="en-MY" sz="1600" b="1" dirty="0" smtClean="0"/>
                    </a:p>
                    <a:p>
                      <a:pPr marL="171450" indent="-171450" algn="l">
                        <a:buFont typeface="Wingdings" panose="05000000000000000000" pitchFamily="2" charset="2"/>
                        <a:buChar char="ü"/>
                      </a:pPr>
                      <a:endParaRPr lang="en-US" sz="1600" baseline="0" dirty="0" smtClean="0"/>
                    </a:p>
                    <a:p>
                      <a:pPr marL="0" indent="0" algn="l">
                        <a:buFont typeface="Wingdings" panose="05000000000000000000" pitchFamily="2" charset="2"/>
                        <a:buNone/>
                      </a:pPr>
                      <a:endParaRPr lang="en-MY" sz="1600" dirty="0"/>
                    </a:p>
                  </a:txBody>
                  <a:tcPr marL="91423" marR="91423" marT="45673" marB="45673" anchor="ctr">
                    <a:solidFill>
                      <a:schemeClr val="accent5">
                        <a:lumMod val="20000"/>
                        <a:lumOff val="80000"/>
                      </a:schemeClr>
                    </a:solidFill>
                  </a:tcPr>
                </a:tc>
                <a:tc rowSpan="5">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sz="1600" u="none" strike="noStrike" baseline="0" dirty="0" smtClean="0"/>
                        <a:t>Objective: </a:t>
                      </a:r>
                      <a:r>
                        <a:rPr lang="en-MY" sz="1600" dirty="0" smtClean="0"/>
                        <a:t>To </a:t>
                      </a:r>
                      <a:r>
                        <a:rPr lang="en-US" sz="1600" dirty="0" smtClean="0"/>
                        <a:t>Maintain Systematic Records of Business Transaction in Order to Generate Various Report</a:t>
                      </a:r>
                      <a:r>
                        <a:rPr lang="en-US" sz="1600" baseline="0" dirty="0" smtClean="0"/>
                        <a:t>.</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aseline="0" dirty="0" smtClean="0"/>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aseline="0" dirty="0" smtClean="0"/>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aseline="0" dirty="0" smtClean="0"/>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aseline="0" dirty="0" smtClean="0"/>
                    </a:p>
                    <a:p>
                      <a:pPr marL="742950" lvl="1" indent="-285750" algn="l">
                        <a:buFont typeface="Wingdings" panose="05000000000000000000" pitchFamily="2" charset="2"/>
                        <a:buChar char="ü"/>
                      </a:pPr>
                      <a:r>
                        <a:rPr lang="en-MY" sz="1600" u="none" strike="noStrike" baseline="0" dirty="0" smtClean="0"/>
                        <a:t>Company Setup</a:t>
                      </a:r>
                    </a:p>
                    <a:p>
                      <a:pPr marL="742950" lvl="1" indent="-285750" algn="l">
                        <a:buFont typeface="Wingdings" panose="05000000000000000000" pitchFamily="2" charset="2"/>
                        <a:buChar char="ü"/>
                      </a:pPr>
                      <a:r>
                        <a:rPr lang="en-MY" sz="1600" u="none" strike="noStrike" baseline="0" dirty="0" smtClean="0"/>
                        <a:t>User Setup </a:t>
                      </a:r>
                    </a:p>
                    <a:p>
                      <a:pPr marL="742950" lvl="1" indent="-285750" algn="l">
                        <a:buFont typeface="Wingdings" panose="05000000000000000000" pitchFamily="2" charset="2"/>
                        <a:buChar char="ü"/>
                      </a:pPr>
                      <a:r>
                        <a:rPr lang="en-MY" sz="1600" u="none" strike="noStrike" baseline="0" dirty="0" smtClean="0"/>
                        <a:t>User Access Right </a:t>
                      </a:r>
                    </a:p>
                    <a:p>
                      <a:pPr marL="742950" lvl="1" indent="-285750" algn="l">
                        <a:buFont typeface="Wingdings" panose="05000000000000000000" pitchFamily="2" charset="2"/>
                        <a:buChar char="ü"/>
                      </a:pPr>
                      <a:r>
                        <a:rPr lang="en-MY" sz="1600" u="none" strike="noStrike" baseline="0" dirty="0" smtClean="0"/>
                        <a:t>Chart of Account </a:t>
                      </a:r>
                    </a:p>
                    <a:p>
                      <a:pPr marL="742950" lvl="1" indent="-285750" algn="l">
                        <a:buFont typeface="Wingdings" panose="05000000000000000000" pitchFamily="2" charset="2"/>
                        <a:buChar char="ü"/>
                      </a:pPr>
                      <a:r>
                        <a:rPr lang="en-MY" sz="1600" u="none" strike="noStrike" baseline="0" dirty="0" smtClean="0"/>
                        <a:t>System &amp; General Setup</a:t>
                      </a:r>
                    </a:p>
                    <a:p>
                      <a:pPr marL="742950" lvl="1" indent="-285750" algn="l">
                        <a:buFont typeface="Wingdings" panose="05000000000000000000" pitchFamily="2" charset="2"/>
                        <a:buChar char="ü"/>
                      </a:pPr>
                      <a:r>
                        <a:rPr lang="en-MY" sz="1600" u="none" strike="noStrike" baseline="0" dirty="0" smtClean="0"/>
                        <a:t>Form Setup</a:t>
                      </a:r>
                    </a:p>
                    <a:p>
                      <a:pPr marL="742950" lvl="1" indent="-285750" algn="l">
                        <a:buFont typeface="Wingdings" panose="05000000000000000000" pitchFamily="2" charset="2"/>
                        <a:buChar char="ü"/>
                      </a:pPr>
                      <a:r>
                        <a:rPr lang="en-MY" sz="1600" u="none" strike="noStrike" baseline="0" dirty="0" smtClean="0"/>
                        <a:t>Financial Year Calendar</a:t>
                      </a:r>
                      <a:endParaRPr lang="en-US" sz="1600" baseline="0" dirty="0" smtClean="0"/>
                    </a:p>
                  </a:txBody>
                  <a:tcPr marL="91423" marR="91423" marT="45673" marB="45673" anchor="ctr">
                    <a:solidFill>
                      <a:schemeClr val="accent5">
                        <a:lumMod val="20000"/>
                        <a:lumOff val="80000"/>
                      </a:schemeClr>
                    </a:solidFill>
                  </a:tcPr>
                </a:tc>
              </a:tr>
              <a:tr h="792917">
                <a:tc vMerge="1">
                  <a:txBody>
                    <a:bodyPr/>
                    <a:lstStyle/>
                    <a:p>
                      <a:pPr algn="ctr"/>
                      <a:endParaRPr lang="en-MY" sz="1200" dirty="0"/>
                    </a:p>
                  </a:txBody>
                  <a:tcPr marL="91423" marR="91423" marT="45686" marB="456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600" dirty="0" smtClean="0"/>
                        <a:t>SPSLite Training &amp; Basic/ Advance SPSLite Website Training </a:t>
                      </a:r>
                    </a:p>
                  </a:txBody>
                  <a:tcPr marL="91423" marR="91423" marT="45673" marB="45673" anchor="ctr">
                    <a:solidFill>
                      <a:schemeClr val="accent5">
                        <a:lumMod val="20000"/>
                        <a:lumOff val="80000"/>
                      </a:schemeClr>
                    </a:solidFill>
                  </a:tcPr>
                </a:tc>
                <a:tc vMerge="1">
                  <a:txBody>
                    <a:bodyPr/>
                    <a:lstStyle/>
                    <a:p>
                      <a:pPr algn="l"/>
                      <a:endParaRPr lang="en-MY" sz="1100" dirty="0" smtClean="0"/>
                    </a:p>
                  </a:txBody>
                  <a:tcPr marL="91423" marR="91423" marT="45673" marB="45673" anchor="ctr"/>
                </a:tc>
                <a:tc vMerge="1">
                  <a:txBody>
                    <a:bodyPr/>
                    <a:lstStyle/>
                    <a:p>
                      <a:pPr algn="ctr"/>
                      <a:endParaRPr lang="en-MY" sz="1200" dirty="0" smtClean="0"/>
                    </a:p>
                  </a:txBody>
                  <a:tcPr marL="91423" marR="91423" marT="45686" marB="45686"/>
                </a:tc>
              </a:tr>
              <a:tr h="792917">
                <a:tc>
                  <a:txBody>
                    <a:bodyPr/>
                    <a:lstStyle/>
                    <a:p>
                      <a:pPr algn="ctr"/>
                      <a:endParaRPr lang="en-US" sz="1600" dirty="0" smtClean="0"/>
                    </a:p>
                    <a:p>
                      <a:pPr algn="ctr"/>
                      <a:r>
                        <a:rPr lang="en-US" sz="1600" dirty="0" smtClean="0"/>
                        <a:t>DAY 2</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SPS Training</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569485">
                <a:tc>
                  <a:txBody>
                    <a:bodyPr/>
                    <a:lstStyle/>
                    <a:p>
                      <a:pPr algn="ctr"/>
                      <a:endParaRPr lang="en-US" sz="1600" dirty="0" smtClean="0"/>
                    </a:p>
                    <a:p>
                      <a:pPr algn="ctr"/>
                      <a:r>
                        <a:rPr lang="en-US" sz="1600" dirty="0" smtClean="0"/>
                        <a:t>DAY 3</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US" sz="1600" dirty="0" smtClean="0"/>
                        <a:t>Revision</a:t>
                      </a:r>
                    </a:p>
                    <a:p>
                      <a:pPr algn="l"/>
                      <a:r>
                        <a:rPr lang="en-US" sz="1600" dirty="0" smtClean="0"/>
                        <a:t>Examination</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569485">
                <a:tc gridSpan="3">
                  <a:txBody>
                    <a:bodyPr/>
                    <a:lstStyle/>
                    <a:p>
                      <a:pPr marL="285750" indent="-285750">
                        <a:buFont typeface="Arial" panose="020B0604020202020204" pitchFamily="34" charset="0"/>
                        <a:buChar char="•"/>
                      </a:pPr>
                      <a:r>
                        <a:rPr lang="en-US" altLang="en-US" sz="1600" b="1" dirty="0" smtClean="0"/>
                        <a:t>Anticipated Class Room Training for 600 PI1M</a:t>
                      </a:r>
                    </a:p>
                    <a:p>
                      <a:pPr marL="628650" lvl="1" indent="-171450">
                        <a:buFont typeface="Wingdings" panose="05000000000000000000" pitchFamily="2" charset="2"/>
                        <a:buChar char="ü"/>
                      </a:pPr>
                      <a:r>
                        <a:rPr lang="en-US" altLang="en-US" sz="1600" dirty="0" smtClean="0"/>
                        <a:t>Min 10-20 Participation Per</a:t>
                      </a:r>
                      <a:r>
                        <a:rPr lang="en-US" altLang="en-US" sz="1600" baseline="0" dirty="0" smtClean="0"/>
                        <a:t> Training</a:t>
                      </a:r>
                      <a:endParaRPr lang="en-US" altLang="en-US" sz="1600" dirty="0" smtClean="0"/>
                    </a:p>
                    <a:p>
                      <a:pPr marL="628650" lvl="1" indent="-171450">
                        <a:buFont typeface="Wingdings" panose="05000000000000000000" pitchFamily="2" charset="2"/>
                        <a:buChar char="ü"/>
                      </a:pPr>
                      <a:r>
                        <a:rPr lang="en-US" altLang="en-US" sz="1600" dirty="0" smtClean="0"/>
                        <a:t>3 Modules (SPS, </a:t>
                      </a:r>
                      <a:r>
                        <a:rPr lang="en-US" altLang="en-US" sz="1600" dirty="0" err="1" smtClean="0"/>
                        <a:t>SPSLite</a:t>
                      </a:r>
                      <a:r>
                        <a:rPr lang="en-US" altLang="en-US" sz="1600" dirty="0" smtClean="0"/>
                        <a:t> &amp; </a:t>
                      </a:r>
                      <a:r>
                        <a:rPr lang="en-US" altLang="en-US" sz="1600" dirty="0" err="1" smtClean="0"/>
                        <a:t>SPSWeb</a:t>
                      </a:r>
                      <a:r>
                        <a:rPr lang="en-US" altLang="en-US" sz="1600" dirty="0" smtClean="0"/>
                        <a:t>)</a:t>
                      </a:r>
                    </a:p>
                    <a:p>
                      <a:pPr marL="628650" lvl="1" indent="-171450">
                        <a:buFont typeface="Wingdings" panose="05000000000000000000" pitchFamily="2" charset="2"/>
                        <a:buChar char="ü"/>
                      </a:pPr>
                      <a:r>
                        <a:rPr lang="en-US" altLang="en-US" sz="1600" dirty="0" smtClean="0"/>
                        <a:t>2 Days Training + 1 Day Exam</a:t>
                      </a:r>
                    </a:p>
                    <a:p>
                      <a:pPr marL="628650" lvl="1" indent="-171450">
                        <a:buFont typeface="Wingdings" panose="05000000000000000000" pitchFamily="2" charset="2"/>
                        <a:buChar char="ü"/>
                      </a:pPr>
                      <a:r>
                        <a:rPr lang="en-US" altLang="en-US" sz="1600" dirty="0" smtClean="0"/>
                        <a:t>5 Years Continuous Learning</a:t>
                      </a:r>
                    </a:p>
                    <a:p>
                      <a:pPr algn="ctr"/>
                      <a:endParaRPr lang="en-MY" sz="1600" dirty="0"/>
                    </a:p>
                  </a:txBody>
                  <a:tcPr marL="91423" marR="91423" marT="45673" marB="45673" anchor="ctr">
                    <a:solidFill>
                      <a:schemeClr val="accent5">
                        <a:lumMod val="20000"/>
                        <a:lumOff val="80000"/>
                      </a:schemeClr>
                    </a:solidFill>
                  </a:tcPr>
                </a:tc>
                <a:tc hMerge="1">
                  <a:txBody>
                    <a:bodyPr/>
                    <a:lstStyle/>
                    <a:p>
                      <a:pPr algn="l"/>
                      <a:endParaRPr lang="en-MY" sz="1600" dirty="0"/>
                    </a:p>
                  </a:txBody>
                  <a:tcPr marL="91423" marR="91423" marT="45673" marB="45673" anchor="ctr">
                    <a:solidFill>
                      <a:schemeClr val="accent5">
                        <a:lumMod val="20000"/>
                        <a:lumOff val="80000"/>
                      </a:schemeClr>
                    </a:solidFill>
                  </a:tcPr>
                </a:tc>
                <a:tc hMerge="1">
                  <a:txBody>
                    <a:bodyPr/>
                    <a:lstStyle/>
                    <a:p>
                      <a:pPr marL="0" indent="0" algn="l">
                        <a:buFont typeface="Wingdings" panose="05000000000000000000" pitchFamily="2" charset="2"/>
                        <a:buNone/>
                      </a:pPr>
                      <a:endParaRPr lang="en-MY" sz="1600" dirty="0"/>
                    </a:p>
                  </a:txBody>
                  <a:tcPr marL="91423" marR="91423" marT="45673" marB="45673" anchor="ctr">
                    <a:solidFill>
                      <a:schemeClr val="accent5">
                        <a:lumMod val="20000"/>
                        <a:lumOff val="80000"/>
                      </a:schemeClr>
                    </a:solidFill>
                  </a:tcPr>
                </a:tc>
                <a:tc vMerge="1">
                  <a:txBody>
                    <a:bodyPr/>
                    <a:lstStyle/>
                    <a:p>
                      <a:pPr marL="742950" lvl="1" indent="-285750" algn="l">
                        <a:buFont typeface="Wingdings" panose="05000000000000000000" pitchFamily="2" charset="2"/>
                        <a:buChar char="ü"/>
                      </a:pPr>
                      <a:endParaRPr lang="en-US" sz="1600" baseline="0" dirty="0" smtClean="0"/>
                    </a:p>
                  </a:txBody>
                  <a:tcPr marL="91423" marR="91423" marT="45673" marB="45673" anchor="ctr">
                    <a:solidFill>
                      <a:schemeClr val="accent5">
                        <a:lumMod val="20000"/>
                        <a:lumOff val="80000"/>
                      </a:schemeClr>
                    </a:solidFill>
                  </a:tcPr>
                </a:tc>
              </a:tr>
            </a:tbl>
          </a:graphicData>
        </a:graphic>
      </p:graphicFrame>
      <p:pic>
        <p:nvPicPr>
          <p:cNvPr id="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2405">
            <a:off x="4977163" y="4561307"/>
            <a:ext cx="1753335" cy="17590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20</a:t>
            </a:fld>
            <a:endParaRPr lang="en-US" dirty="0"/>
          </a:p>
        </p:txBody>
      </p:sp>
    </p:spTree>
    <p:extLst>
      <p:ext uri="{BB962C8B-B14F-4D97-AF65-F5344CB8AC3E}">
        <p14:creationId xmlns:p14="http://schemas.microsoft.com/office/powerpoint/2010/main" val="201323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certification</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1234788"/>
            <a:ext cx="3505200" cy="4958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13510" y="1219382"/>
            <a:ext cx="3516090" cy="4973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21</a:t>
            </a:fld>
            <a:endParaRPr lang="en-US" dirty="0"/>
          </a:p>
        </p:txBody>
      </p:sp>
    </p:spTree>
    <p:extLst>
      <p:ext uri="{BB962C8B-B14F-4D97-AF65-F5344CB8AC3E}">
        <p14:creationId xmlns:p14="http://schemas.microsoft.com/office/powerpoint/2010/main" val="199680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Trainer criteria</a:t>
            </a:r>
            <a:endParaRPr lang="en-MY" sz="2000" dirty="0">
              <a:solidFill>
                <a:schemeClr val="tx1"/>
              </a:solidFill>
              <a:latin typeface="Arial Black"/>
            </a:endParaRPr>
          </a:p>
        </p:txBody>
      </p:sp>
      <p:grpSp>
        <p:nvGrpSpPr>
          <p:cNvPr id="5" name="Group 4"/>
          <p:cNvGrpSpPr>
            <a:grpSpLocks noChangeAspect="1"/>
          </p:cNvGrpSpPr>
          <p:nvPr/>
        </p:nvGrpSpPr>
        <p:grpSpPr>
          <a:xfrm>
            <a:off x="4777327" y="1427598"/>
            <a:ext cx="854925" cy="909682"/>
            <a:chOff x="1382806" y="3668806"/>
            <a:chExt cx="3025588" cy="3025588"/>
          </a:xfrm>
        </p:grpSpPr>
        <p:sp>
          <p:nvSpPr>
            <p:cNvPr id="7" name="Rectangle 6"/>
            <p:cNvSpPr/>
            <p:nvPr/>
          </p:nvSpPr>
          <p:spPr>
            <a:xfrm>
              <a:off x="1382806" y="3668806"/>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38093" y="4265700"/>
              <a:ext cx="1180970" cy="1933171"/>
            </a:xfrm>
            <a:custGeom>
              <a:avLst/>
              <a:gdLst/>
              <a:ahLst/>
              <a:cxnLst/>
              <a:rect l="l" t="t" r="r" b="b"/>
              <a:pathLst>
                <a:path w="1180970" h="1933171">
                  <a:moveTo>
                    <a:pt x="634994" y="0"/>
                  </a:moveTo>
                  <a:cubicBezTo>
                    <a:pt x="672579" y="0"/>
                    <a:pt x="702993" y="742"/>
                    <a:pt x="726237" y="2226"/>
                  </a:cubicBezTo>
                  <a:cubicBezTo>
                    <a:pt x="749481" y="3709"/>
                    <a:pt x="767037" y="6182"/>
                    <a:pt x="778906" y="9644"/>
                  </a:cubicBezTo>
                  <a:cubicBezTo>
                    <a:pt x="790775" y="13106"/>
                    <a:pt x="798688" y="17804"/>
                    <a:pt x="802644" y="23738"/>
                  </a:cubicBezTo>
                  <a:cubicBezTo>
                    <a:pt x="806600" y="29673"/>
                    <a:pt x="808579" y="37091"/>
                    <a:pt x="808579" y="45993"/>
                  </a:cubicBezTo>
                  <a:lnTo>
                    <a:pt x="808579" y="1631994"/>
                  </a:lnTo>
                  <a:lnTo>
                    <a:pt x="1121624" y="1631994"/>
                  </a:lnTo>
                  <a:cubicBezTo>
                    <a:pt x="1130526" y="1631994"/>
                    <a:pt x="1138686" y="1634714"/>
                    <a:pt x="1146104" y="1640154"/>
                  </a:cubicBezTo>
                  <a:cubicBezTo>
                    <a:pt x="1153523" y="1645594"/>
                    <a:pt x="1159952" y="1654248"/>
                    <a:pt x="1165392" y="1666117"/>
                  </a:cubicBezTo>
                  <a:cubicBezTo>
                    <a:pt x="1170832" y="1677986"/>
                    <a:pt x="1174788" y="1693564"/>
                    <a:pt x="1177261" y="1712852"/>
                  </a:cubicBezTo>
                  <a:cubicBezTo>
                    <a:pt x="1179733" y="1732139"/>
                    <a:pt x="1180970" y="1756124"/>
                    <a:pt x="1180970" y="1784808"/>
                  </a:cubicBezTo>
                  <a:cubicBezTo>
                    <a:pt x="1180970" y="1812502"/>
                    <a:pt x="1179486" y="1835993"/>
                    <a:pt x="1176519" y="1855280"/>
                  </a:cubicBezTo>
                  <a:cubicBezTo>
                    <a:pt x="1173552" y="1874567"/>
                    <a:pt x="1169348" y="1889898"/>
                    <a:pt x="1163908" y="1901273"/>
                  </a:cubicBezTo>
                  <a:cubicBezTo>
                    <a:pt x="1158468" y="1912647"/>
                    <a:pt x="1152286" y="1920807"/>
                    <a:pt x="1145363" y="1925753"/>
                  </a:cubicBezTo>
                  <a:cubicBezTo>
                    <a:pt x="1138439" y="1930698"/>
                    <a:pt x="1130526" y="1933171"/>
                    <a:pt x="1121624" y="1933171"/>
                  </a:cubicBezTo>
                  <a:lnTo>
                    <a:pt x="62312" y="1933171"/>
                  </a:lnTo>
                  <a:cubicBezTo>
                    <a:pt x="54400" y="1933171"/>
                    <a:pt x="46982" y="1930698"/>
                    <a:pt x="40058" y="1925753"/>
                  </a:cubicBezTo>
                  <a:cubicBezTo>
                    <a:pt x="33134" y="1920807"/>
                    <a:pt x="26953" y="1912647"/>
                    <a:pt x="21513" y="1901273"/>
                  </a:cubicBezTo>
                  <a:cubicBezTo>
                    <a:pt x="16073" y="1889898"/>
                    <a:pt x="11869" y="1874567"/>
                    <a:pt x="8902" y="1855280"/>
                  </a:cubicBezTo>
                  <a:cubicBezTo>
                    <a:pt x="5934" y="1835993"/>
                    <a:pt x="4451" y="1812502"/>
                    <a:pt x="4451" y="1784808"/>
                  </a:cubicBezTo>
                  <a:cubicBezTo>
                    <a:pt x="4451" y="1756124"/>
                    <a:pt x="5687" y="1732139"/>
                    <a:pt x="8160" y="1712852"/>
                  </a:cubicBezTo>
                  <a:cubicBezTo>
                    <a:pt x="10633" y="1693564"/>
                    <a:pt x="14589" y="1677986"/>
                    <a:pt x="20029" y="1666117"/>
                  </a:cubicBezTo>
                  <a:cubicBezTo>
                    <a:pt x="25469" y="1654248"/>
                    <a:pt x="31651" y="1645594"/>
                    <a:pt x="38574" y="1640154"/>
                  </a:cubicBezTo>
                  <a:cubicBezTo>
                    <a:pt x="45498" y="1634714"/>
                    <a:pt x="53411" y="1631994"/>
                    <a:pt x="62312" y="1631994"/>
                  </a:cubicBezTo>
                  <a:lnTo>
                    <a:pt x="419867" y="1631994"/>
                  </a:lnTo>
                  <a:lnTo>
                    <a:pt x="419867" y="382777"/>
                  </a:lnTo>
                  <a:lnTo>
                    <a:pt x="111272" y="553394"/>
                  </a:lnTo>
                  <a:cubicBezTo>
                    <a:pt x="88523" y="564274"/>
                    <a:pt x="69978" y="570951"/>
                    <a:pt x="55636" y="573423"/>
                  </a:cubicBezTo>
                  <a:cubicBezTo>
                    <a:pt x="41294" y="575896"/>
                    <a:pt x="29920" y="572929"/>
                    <a:pt x="21513" y="564522"/>
                  </a:cubicBezTo>
                  <a:cubicBezTo>
                    <a:pt x="13105" y="556114"/>
                    <a:pt x="7418" y="541525"/>
                    <a:pt x="4451" y="520755"/>
                  </a:cubicBezTo>
                  <a:cubicBezTo>
                    <a:pt x="1484" y="499984"/>
                    <a:pt x="0" y="470806"/>
                    <a:pt x="0" y="433220"/>
                  </a:cubicBezTo>
                  <a:cubicBezTo>
                    <a:pt x="0" y="409482"/>
                    <a:pt x="494" y="389948"/>
                    <a:pt x="1484" y="374617"/>
                  </a:cubicBezTo>
                  <a:cubicBezTo>
                    <a:pt x="2473" y="359286"/>
                    <a:pt x="4945" y="346181"/>
                    <a:pt x="8902" y="335301"/>
                  </a:cubicBezTo>
                  <a:cubicBezTo>
                    <a:pt x="12858" y="324421"/>
                    <a:pt x="18298" y="315519"/>
                    <a:pt x="25222" y="308595"/>
                  </a:cubicBezTo>
                  <a:cubicBezTo>
                    <a:pt x="32145" y="301672"/>
                    <a:pt x="41542" y="294254"/>
                    <a:pt x="53411" y="286341"/>
                  </a:cubicBezTo>
                  <a:lnTo>
                    <a:pt x="465860" y="19288"/>
                  </a:lnTo>
                  <a:cubicBezTo>
                    <a:pt x="470805" y="15331"/>
                    <a:pt x="476987" y="12117"/>
                    <a:pt x="484405" y="9644"/>
                  </a:cubicBezTo>
                  <a:cubicBezTo>
                    <a:pt x="491823" y="7171"/>
                    <a:pt x="501467" y="5193"/>
                    <a:pt x="513336" y="3709"/>
                  </a:cubicBezTo>
                  <a:cubicBezTo>
                    <a:pt x="525205" y="2226"/>
                    <a:pt x="540783" y="1237"/>
                    <a:pt x="560070" y="742"/>
                  </a:cubicBezTo>
                  <a:cubicBezTo>
                    <a:pt x="579358" y="248"/>
                    <a:pt x="604332" y="0"/>
                    <a:pt x="6349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p:cNvSpPr/>
            <p:nvPr/>
          </p:nvSpPr>
          <p:spPr>
            <a:xfrm>
              <a:off x="2361975" y="4296064"/>
              <a:ext cx="2046419" cy="2398330"/>
            </a:xfrm>
            <a:custGeom>
              <a:avLst/>
              <a:gdLst>
                <a:gd name="connsiteX0" fmla="*/ 395986 w 2046419"/>
                <a:gd name="connsiteY0" fmla="*/ 352414 h 2398330"/>
                <a:gd name="connsiteX1" fmla="*/ 395987 w 2046419"/>
                <a:gd name="connsiteY1" fmla="*/ 879025 h 2398330"/>
                <a:gd name="connsiteX2" fmla="*/ 0 w 2046419"/>
                <a:gd name="connsiteY2" fmla="*/ 535520 h 2398330"/>
                <a:gd name="connsiteX3" fmla="*/ 12468 w 2046419"/>
                <a:gd name="connsiteY3" fmla="*/ 542690 h 2398330"/>
                <a:gd name="connsiteX4" fmla="*/ 31755 w 2046419"/>
                <a:gd name="connsiteY4" fmla="*/ 543060 h 2398330"/>
                <a:gd name="connsiteX5" fmla="*/ 87391 w 2046419"/>
                <a:gd name="connsiteY5" fmla="*/ 523032 h 2398330"/>
                <a:gd name="connsiteX6" fmla="*/ 780529 w 2046419"/>
                <a:gd name="connsiteY6" fmla="*/ 0 h 2398330"/>
                <a:gd name="connsiteX7" fmla="*/ 2046419 w 2046419"/>
                <a:gd name="connsiteY7" fmla="*/ 1098117 h 2398330"/>
                <a:gd name="connsiteX8" fmla="*/ 2046419 w 2046419"/>
                <a:gd name="connsiteY8" fmla="*/ 2398330 h 2398330"/>
                <a:gd name="connsiteX9" fmla="*/ 599559 w 2046419"/>
                <a:gd name="connsiteY9" fmla="*/ 2398330 h 2398330"/>
                <a:gd name="connsiteX10" fmla="*/ 22023 w 2046419"/>
                <a:gd name="connsiteY10" fmla="*/ 1897337 h 2398330"/>
                <a:gd name="connsiteX11" fmla="*/ 38430 w 2046419"/>
                <a:gd name="connsiteY11" fmla="*/ 1902806 h 2398330"/>
                <a:gd name="connsiteX12" fmla="*/ 1097742 w 2046419"/>
                <a:gd name="connsiteY12" fmla="*/ 1902806 h 2398330"/>
                <a:gd name="connsiteX13" fmla="*/ 1121481 w 2046419"/>
                <a:gd name="connsiteY13" fmla="*/ 1895388 h 2398330"/>
                <a:gd name="connsiteX14" fmla="*/ 1140026 w 2046419"/>
                <a:gd name="connsiteY14" fmla="*/ 1870908 h 2398330"/>
                <a:gd name="connsiteX15" fmla="*/ 1152637 w 2046419"/>
                <a:gd name="connsiteY15" fmla="*/ 1824915 h 2398330"/>
                <a:gd name="connsiteX16" fmla="*/ 1157088 w 2046419"/>
                <a:gd name="connsiteY16" fmla="*/ 1754443 h 2398330"/>
                <a:gd name="connsiteX17" fmla="*/ 1153379 w 2046419"/>
                <a:gd name="connsiteY17" fmla="*/ 1682487 h 2398330"/>
                <a:gd name="connsiteX18" fmla="*/ 1141510 w 2046419"/>
                <a:gd name="connsiteY18" fmla="*/ 1635752 h 2398330"/>
                <a:gd name="connsiteX19" fmla="*/ 1122222 w 2046419"/>
                <a:gd name="connsiteY19" fmla="*/ 1609789 h 2398330"/>
                <a:gd name="connsiteX20" fmla="*/ 1097742 w 2046419"/>
                <a:gd name="connsiteY20" fmla="*/ 1601629 h 2398330"/>
                <a:gd name="connsiteX21" fmla="*/ 784697 w 2046419"/>
                <a:gd name="connsiteY21" fmla="*/ 1601629 h 2398330"/>
                <a:gd name="connsiteX22" fmla="*/ 784697 w 2046419"/>
                <a:gd name="connsiteY22" fmla="*/ 15628 h 23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6419" h="2398330">
                  <a:moveTo>
                    <a:pt x="395986" y="352414"/>
                  </a:moveTo>
                  <a:lnTo>
                    <a:pt x="395987" y="879025"/>
                  </a:lnTo>
                  <a:lnTo>
                    <a:pt x="0" y="535520"/>
                  </a:lnTo>
                  <a:lnTo>
                    <a:pt x="12468" y="542690"/>
                  </a:lnTo>
                  <a:cubicBezTo>
                    <a:pt x="18154" y="544173"/>
                    <a:pt x="24585" y="544297"/>
                    <a:pt x="31755" y="543060"/>
                  </a:cubicBezTo>
                  <a:cubicBezTo>
                    <a:pt x="46097" y="540588"/>
                    <a:pt x="64642" y="533911"/>
                    <a:pt x="87391" y="523032"/>
                  </a:cubicBezTo>
                  <a:close/>
                  <a:moveTo>
                    <a:pt x="780529" y="0"/>
                  </a:moveTo>
                  <a:lnTo>
                    <a:pt x="2046419" y="1098117"/>
                  </a:lnTo>
                  <a:lnTo>
                    <a:pt x="2046419" y="2398330"/>
                  </a:lnTo>
                  <a:lnTo>
                    <a:pt x="599559" y="2398330"/>
                  </a:lnTo>
                  <a:lnTo>
                    <a:pt x="22023" y="1897337"/>
                  </a:lnTo>
                  <a:lnTo>
                    <a:pt x="38430" y="1902806"/>
                  </a:lnTo>
                  <a:lnTo>
                    <a:pt x="1097742" y="1902806"/>
                  </a:lnTo>
                  <a:cubicBezTo>
                    <a:pt x="1106644" y="1902806"/>
                    <a:pt x="1114557" y="1900333"/>
                    <a:pt x="1121481" y="1895388"/>
                  </a:cubicBezTo>
                  <a:cubicBezTo>
                    <a:pt x="1128404" y="1890442"/>
                    <a:pt x="1134586" y="1882282"/>
                    <a:pt x="1140026" y="1870908"/>
                  </a:cubicBezTo>
                  <a:cubicBezTo>
                    <a:pt x="1145466" y="1859533"/>
                    <a:pt x="1149670" y="1844202"/>
                    <a:pt x="1152637" y="1824915"/>
                  </a:cubicBezTo>
                  <a:cubicBezTo>
                    <a:pt x="1155604" y="1805628"/>
                    <a:pt x="1157088" y="1782137"/>
                    <a:pt x="1157088" y="1754443"/>
                  </a:cubicBezTo>
                  <a:cubicBezTo>
                    <a:pt x="1157088" y="1725759"/>
                    <a:pt x="1155851" y="1701774"/>
                    <a:pt x="1153379" y="1682487"/>
                  </a:cubicBezTo>
                  <a:cubicBezTo>
                    <a:pt x="1150906" y="1663199"/>
                    <a:pt x="1146950" y="1647621"/>
                    <a:pt x="1141510" y="1635752"/>
                  </a:cubicBezTo>
                  <a:cubicBezTo>
                    <a:pt x="1136070" y="1623883"/>
                    <a:pt x="1129641" y="1615229"/>
                    <a:pt x="1122222" y="1609789"/>
                  </a:cubicBezTo>
                  <a:cubicBezTo>
                    <a:pt x="1114804" y="1604349"/>
                    <a:pt x="1106644" y="1601629"/>
                    <a:pt x="1097742" y="1601629"/>
                  </a:cubicBezTo>
                  <a:lnTo>
                    <a:pt x="784697" y="1601629"/>
                  </a:lnTo>
                  <a:lnTo>
                    <a:pt x="784697" y="15628"/>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 name="Group 9"/>
          <p:cNvGrpSpPr>
            <a:grpSpLocks noChangeAspect="1"/>
          </p:cNvGrpSpPr>
          <p:nvPr/>
        </p:nvGrpSpPr>
        <p:grpSpPr>
          <a:xfrm>
            <a:off x="4777327" y="2543581"/>
            <a:ext cx="854925" cy="909682"/>
            <a:chOff x="1382807" y="174388"/>
            <a:chExt cx="3025589" cy="3025589"/>
          </a:xfrm>
        </p:grpSpPr>
        <p:sp>
          <p:nvSpPr>
            <p:cNvPr id="11" name="Rectangle 10"/>
            <p:cNvSpPr/>
            <p:nvPr/>
          </p:nvSpPr>
          <p:spPr>
            <a:xfrm>
              <a:off x="1382807" y="174388"/>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249080" y="750510"/>
              <a:ext cx="1287791" cy="1953942"/>
            </a:xfrm>
            <a:custGeom>
              <a:avLst/>
              <a:gdLst/>
              <a:ahLst/>
              <a:cxnLst/>
              <a:rect l="l" t="t" r="r" b="b"/>
              <a:pathLst>
                <a:path w="1287791" h="1953942">
                  <a:moveTo>
                    <a:pt x="615707" y="0"/>
                  </a:moveTo>
                  <a:cubicBezTo>
                    <a:pt x="715605" y="0"/>
                    <a:pt x="802891" y="12611"/>
                    <a:pt x="877568" y="37833"/>
                  </a:cubicBezTo>
                  <a:cubicBezTo>
                    <a:pt x="952244" y="63055"/>
                    <a:pt x="1014309" y="98167"/>
                    <a:pt x="1063763" y="143171"/>
                  </a:cubicBezTo>
                  <a:cubicBezTo>
                    <a:pt x="1113217" y="188174"/>
                    <a:pt x="1150061" y="241585"/>
                    <a:pt x="1174294" y="303403"/>
                  </a:cubicBezTo>
                  <a:cubicBezTo>
                    <a:pt x="1198526" y="365221"/>
                    <a:pt x="1210642" y="431737"/>
                    <a:pt x="1210642" y="502951"/>
                  </a:cubicBezTo>
                  <a:cubicBezTo>
                    <a:pt x="1210642" y="565264"/>
                    <a:pt x="1204708" y="626587"/>
                    <a:pt x="1192839" y="686921"/>
                  </a:cubicBezTo>
                  <a:cubicBezTo>
                    <a:pt x="1180970" y="747256"/>
                    <a:pt x="1156243" y="812288"/>
                    <a:pt x="1118657" y="882019"/>
                  </a:cubicBezTo>
                  <a:cubicBezTo>
                    <a:pt x="1081072" y="951749"/>
                    <a:pt x="1028156" y="1028898"/>
                    <a:pt x="959909" y="1113465"/>
                  </a:cubicBezTo>
                  <a:cubicBezTo>
                    <a:pt x="891662" y="1198032"/>
                    <a:pt x="801161" y="1296199"/>
                    <a:pt x="688405" y="1407966"/>
                  </a:cubicBezTo>
                  <a:lnTo>
                    <a:pt x="464376" y="1637928"/>
                  </a:lnTo>
                  <a:lnTo>
                    <a:pt x="1221028" y="1637928"/>
                  </a:lnTo>
                  <a:cubicBezTo>
                    <a:pt x="1230919" y="1637928"/>
                    <a:pt x="1240068" y="1640896"/>
                    <a:pt x="1248475" y="1646830"/>
                  </a:cubicBezTo>
                  <a:cubicBezTo>
                    <a:pt x="1256882" y="1652765"/>
                    <a:pt x="1264053" y="1661914"/>
                    <a:pt x="1269988" y="1674277"/>
                  </a:cubicBezTo>
                  <a:cubicBezTo>
                    <a:pt x="1275922" y="1686641"/>
                    <a:pt x="1280373" y="1702961"/>
                    <a:pt x="1283340" y="1723237"/>
                  </a:cubicBezTo>
                  <a:cubicBezTo>
                    <a:pt x="1286308" y="1743513"/>
                    <a:pt x="1287791" y="1767499"/>
                    <a:pt x="1287791" y="1795193"/>
                  </a:cubicBezTo>
                  <a:cubicBezTo>
                    <a:pt x="1287791" y="1823877"/>
                    <a:pt x="1286555" y="1848357"/>
                    <a:pt x="1284082" y="1868633"/>
                  </a:cubicBezTo>
                  <a:cubicBezTo>
                    <a:pt x="1281609" y="1888909"/>
                    <a:pt x="1277900" y="1905476"/>
                    <a:pt x="1272955" y="1918335"/>
                  </a:cubicBezTo>
                  <a:cubicBezTo>
                    <a:pt x="1268010" y="1931193"/>
                    <a:pt x="1261580" y="1940342"/>
                    <a:pt x="1253668" y="1945782"/>
                  </a:cubicBezTo>
                  <a:cubicBezTo>
                    <a:pt x="1245755" y="1951222"/>
                    <a:pt x="1236853" y="1953942"/>
                    <a:pt x="1226962" y="1953942"/>
                  </a:cubicBezTo>
                  <a:lnTo>
                    <a:pt x="123141" y="1953942"/>
                  </a:lnTo>
                  <a:cubicBezTo>
                    <a:pt x="101382" y="1953942"/>
                    <a:pt x="82589" y="1951963"/>
                    <a:pt x="66764" y="1948007"/>
                  </a:cubicBezTo>
                  <a:cubicBezTo>
                    <a:pt x="50938" y="1944051"/>
                    <a:pt x="38080" y="1936385"/>
                    <a:pt x="28189" y="1925011"/>
                  </a:cubicBezTo>
                  <a:cubicBezTo>
                    <a:pt x="18298" y="1913636"/>
                    <a:pt x="11127" y="1897069"/>
                    <a:pt x="6676" y="1875309"/>
                  </a:cubicBezTo>
                  <a:cubicBezTo>
                    <a:pt x="2226" y="1853549"/>
                    <a:pt x="0" y="1825360"/>
                    <a:pt x="0" y="1790742"/>
                  </a:cubicBezTo>
                  <a:cubicBezTo>
                    <a:pt x="0" y="1758103"/>
                    <a:pt x="1484" y="1730161"/>
                    <a:pt x="4451" y="1706917"/>
                  </a:cubicBezTo>
                  <a:cubicBezTo>
                    <a:pt x="7418" y="1683674"/>
                    <a:pt x="12858" y="1662903"/>
                    <a:pt x="20771" y="1644605"/>
                  </a:cubicBezTo>
                  <a:cubicBezTo>
                    <a:pt x="28684" y="1626307"/>
                    <a:pt x="38822" y="1608503"/>
                    <a:pt x="51185" y="1591194"/>
                  </a:cubicBezTo>
                  <a:cubicBezTo>
                    <a:pt x="63549" y="1573885"/>
                    <a:pt x="79622" y="1554845"/>
                    <a:pt x="99403" y="1534074"/>
                  </a:cubicBezTo>
                  <a:lnTo>
                    <a:pt x="431737" y="1178003"/>
                  </a:lnTo>
                  <a:cubicBezTo>
                    <a:pt x="498005" y="1108767"/>
                    <a:pt x="551416" y="1045713"/>
                    <a:pt x="591969" y="988840"/>
                  </a:cubicBezTo>
                  <a:cubicBezTo>
                    <a:pt x="632521" y="931968"/>
                    <a:pt x="664172" y="880041"/>
                    <a:pt x="686921" y="833059"/>
                  </a:cubicBezTo>
                  <a:cubicBezTo>
                    <a:pt x="709670" y="786077"/>
                    <a:pt x="725248" y="742805"/>
                    <a:pt x="733655" y="703241"/>
                  </a:cubicBezTo>
                  <a:cubicBezTo>
                    <a:pt x="742063" y="663678"/>
                    <a:pt x="746266" y="626092"/>
                    <a:pt x="746266" y="590485"/>
                  </a:cubicBezTo>
                  <a:cubicBezTo>
                    <a:pt x="746266" y="557845"/>
                    <a:pt x="741074" y="526936"/>
                    <a:pt x="730688" y="497758"/>
                  </a:cubicBezTo>
                  <a:cubicBezTo>
                    <a:pt x="720303" y="468580"/>
                    <a:pt x="704972" y="443111"/>
                    <a:pt x="684696" y="421351"/>
                  </a:cubicBezTo>
                  <a:cubicBezTo>
                    <a:pt x="664419" y="399591"/>
                    <a:pt x="638950" y="382530"/>
                    <a:pt x="608289" y="370166"/>
                  </a:cubicBezTo>
                  <a:cubicBezTo>
                    <a:pt x="577627" y="357802"/>
                    <a:pt x="541525" y="351621"/>
                    <a:pt x="499984" y="351621"/>
                  </a:cubicBezTo>
                  <a:cubicBezTo>
                    <a:pt x="441627" y="351621"/>
                    <a:pt x="389948" y="359039"/>
                    <a:pt x="344944" y="373875"/>
                  </a:cubicBezTo>
                  <a:cubicBezTo>
                    <a:pt x="299941" y="388711"/>
                    <a:pt x="260377" y="405279"/>
                    <a:pt x="226254" y="423577"/>
                  </a:cubicBezTo>
                  <a:cubicBezTo>
                    <a:pt x="192130" y="441875"/>
                    <a:pt x="163694" y="458689"/>
                    <a:pt x="140945" y="474020"/>
                  </a:cubicBezTo>
                  <a:cubicBezTo>
                    <a:pt x="118196" y="489351"/>
                    <a:pt x="100392" y="497017"/>
                    <a:pt x="87534" y="497017"/>
                  </a:cubicBezTo>
                  <a:cubicBezTo>
                    <a:pt x="78633" y="497017"/>
                    <a:pt x="70967" y="494049"/>
                    <a:pt x="64538" y="488115"/>
                  </a:cubicBezTo>
                  <a:cubicBezTo>
                    <a:pt x="58109" y="482180"/>
                    <a:pt x="52916" y="472289"/>
                    <a:pt x="48960" y="458442"/>
                  </a:cubicBezTo>
                  <a:cubicBezTo>
                    <a:pt x="45004" y="444595"/>
                    <a:pt x="41789" y="426049"/>
                    <a:pt x="39316" y="402806"/>
                  </a:cubicBezTo>
                  <a:cubicBezTo>
                    <a:pt x="36844" y="379562"/>
                    <a:pt x="35607" y="351126"/>
                    <a:pt x="35607" y="317497"/>
                  </a:cubicBezTo>
                  <a:cubicBezTo>
                    <a:pt x="35607" y="294748"/>
                    <a:pt x="36349" y="275708"/>
                    <a:pt x="37833" y="260377"/>
                  </a:cubicBezTo>
                  <a:cubicBezTo>
                    <a:pt x="39316" y="245047"/>
                    <a:pt x="41542" y="231694"/>
                    <a:pt x="44509" y="220319"/>
                  </a:cubicBezTo>
                  <a:cubicBezTo>
                    <a:pt x="47476" y="208945"/>
                    <a:pt x="51433" y="199054"/>
                    <a:pt x="56378" y="190647"/>
                  </a:cubicBezTo>
                  <a:cubicBezTo>
                    <a:pt x="61324" y="182240"/>
                    <a:pt x="69978" y="172101"/>
                    <a:pt x="82342" y="160232"/>
                  </a:cubicBezTo>
                  <a:cubicBezTo>
                    <a:pt x="94705" y="148363"/>
                    <a:pt x="117454" y="133280"/>
                    <a:pt x="150589" y="114982"/>
                  </a:cubicBezTo>
                  <a:cubicBezTo>
                    <a:pt x="183723" y="96684"/>
                    <a:pt x="224523" y="78880"/>
                    <a:pt x="272988" y="61571"/>
                  </a:cubicBezTo>
                  <a:cubicBezTo>
                    <a:pt x="321453" y="44262"/>
                    <a:pt x="374864" y="29673"/>
                    <a:pt x="433220" y="17804"/>
                  </a:cubicBezTo>
                  <a:cubicBezTo>
                    <a:pt x="491576" y="5935"/>
                    <a:pt x="552405" y="0"/>
                    <a:pt x="6157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p:cNvSpPr txBox="1"/>
            <p:nvPr/>
          </p:nvSpPr>
          <p:spPr>
            <a:xfrm>
              <a:off x="2292711" y="898530"/>
              <a:ext cx="2115685" cy="2301447"/>
            </a:xfrm>
            <a:custGeom>
              <a:avLst/>
              <a:gdLst>
                <a:gd name="connsiteX0" fmla="*/ 456353 w 2115685"/>
                <a:gd name="connsiteY0" fmla="*/ 203601 h 2301447"/>
                <a:gd name="connsiteX1" fmla="*/ 564658 w 2115685"/>
                <a:gd name="connsiteY1" fmla="*/ 222146 h 2301447"/>
                <a:gd name="connsiteX2" fmla="*/ 641065 w 2115685"/>
                <a:gd name="connsiteY2" fmla="*/ 273331 h 2301447"/>
                <a:gd name="connsiteX3" fmla="*/ 687057 w 2115685"/>
                <a:gd name="connsiteY3" fmla="*/ 349738 h 2301447"/>
                <a:gd name="connsiteX4" fmla="*/ 702635 w 2115685"/>
                <a:gd name="connsiteY4" fmla="*/ 442465 h 2301447"/>
                <a:gd name="connsiteX5" fmla="*/ 690024 w 2115685"/>
                <a:gd name="connsiteY5" fmla="*/ 555221 h 2301447"/>
                <a:gd name="connsiteX6" fmla="*/ 643290 w 2115685"/>
                <a:gd name="connsiteY6" fmla="*/ 685039 h 2301447"/>
                <a:gd name="connsiteX7" fmla="*/ 602490 w 2115685"/>
                <a:gd name="connsiteY7" fmla="*/ 759221 h 2301447"/>
                <a:gd name="connsiteX8" fmla="*/ 567532 w 2115685"/>
                <a:gd name="connsiteY8" fmla="*/ 811898 h 2301447"/>
                <a:gd name="connsiteX9" fmla="*/ 25852 w 2115685"/>
                <a:gd name="connsiteY9" fmla="*/ 342009 h 2301447"/>
                <a:gd name="connsiteX10" fmla="*/ 43903 w 2115685"/>
                <a:gd name="connsiteY10" fmla="*/ 348997 h 2301447"/>
                <a:gd name="connsiteX11" fmla="*/ 97314 w 2115685"/>
                <a:gd name="connsiteY11" fmla="*/ 326000 h 2301447"/>
                <a:gd name="connsiteX12" fmla="*/ 182623 w 2115685"/>
                <a:gd name="connsiteY12" fmla="*/ 275557 h 2301447"/>
                <a:gd name="connsiteX13" fmla="*/ 301313 w 2115685"/>
                <a:gd name="connsiteY13" fmla="*/ 225855 h 2301447"/>
                <a:gd name="connsiteX14" fmla="*/ 456353 w 2115685"/>
                <a:gd name="connsiteY14" fmla="*/ 203601 h 2301447"/>
                <a:gd name="connsiteX15" fmla="*/ 1024383 w 2115685"/>
                <a:gd name="connsiteY15" fmla="*/ 0 h 2301447"/>
                <a:gd name="connsiteX16" fmla="*/ 2115685 w 2115685"/>
                <a:gd name="connsiteY16" fmla="*/ 946668 h 2301447"/>
                <a:gd name="connsiteX17" fmla="*/ 2115685 w 2115685"/>
                <a:gd name="connsiteY17" fmla="*/ 2301447 h 2301447"/>
                <a:gd name="connsiteX18" fmla="*/ 593970 w 2115685"/>
                <a:gd name="connsiteY18" fmla="*/ 2301447 h 2301447"/>
                <a:gd name="connsiteX19" fmla="*/ 0 w 2115685"/>
                <a:gd name="connsiteY19" fmla="*/ 1786198 h 2301447"/>
                <a:gd name="connsiteX20" fmla="*/ 23133 w 2115685"/>
                <a:gd name="connsiteY20" fmla="*/ 1799988 h 2301447"/>
                <a:gd name="connsiteX21" fmla="*/ 79510 w 2115685"/>
                <a:gd name="connsiteY21" fmla="*/ 1805923 h 2301447"/>
                <a:gd name="connsiteX22" fmla="*/ 1183331 w 2115685"/>
                <a:gd name="connsiteY22" fmla="*/ 1805923 h 2301447"/>
                <a:gd name="connsiteX23" fmla="*/ 1210037 w 2115685"/>
                <a:gd name="connsiteY23" fmla="*/ 1797763 h 2301447"/>
                <a:gd name="connsiteX24" fmla="*/ 1229324 w 2115685"/>
                <a:gd name="connsiteY24" fmla="*/ 1770316 h 2301447"/>
                <a:gd name="connsiteX25" fmla="*/ 1240451 w 2115685"/>
                <a:gd name="connsiteY25" fmla="*/ 1720614 h 2301447"/>
                <a:gd name="connsiteX26" fmla="*/ 1244160 w 2115685"/>
                <a:gd name="connsiteY26" fmla="*/ 1647174 h 2301447"/>
                <a:gd name="connsiteX27" fmla="*/ 1239709 w 2115685"/>
                <a:gd name="connsiteY27" fmla="*/ 1575218 h 2301447"/>
                <a:gd name="connsiteX28" fmla="*/ 1226357 w 2115685"/>
                <a:gd name="connsiteY28" fmla="*/ 1526258 h 2301447"/>
                <a:gd name="connsiteX29" fmla="*/ 1204844 w 2115685"/>
                <a:gd name="connsiteY29" fmla="*/ 1498811 h 2301447"/>
                <a:gd name="connsiteX30" fmla="*/ 1177397 w 2115685"/>
                <a:gd name="connsiteY30" fmla="*/ 1489909 h 2301447"/>
                <a:gd name="connsiteX31" fmla="*/ 420745 w 2115685"/>
                <a:gd name="connsiteY31" fmla="*/ 1489909 h 2301447"/>
                <a:gd name="connsiteX32" fmla="*/ 644774 w 2115685"/>
                <a:gd name="connsiteY32" fmla="*/ 1259947 h 2301447"/>
                <a:gd name="connsiteX33" fmla="*/ 916278 w 2115685"/>
                <a:gd name="connsiteY33" fmla="*/ 965446 h 2301447"/>
                <a:gd name="connsiteX34" fmla="*/ 1075026 w 2115685"/>
                <a:gd name="connsiteY34" fmla="*/ 734000 h 2301447"/>
                <a:gd name="connsiteX35" fmla="*/ 1149208 w 2115685"/>
                <a:gd name="connsiteY35" fmla="*/ 538902 h 2301447"/>
                <a:gd name="connsiteX36" fmla="*/ 1167011 w 2115685"/>
                <a:gd name="connsiteY36" fmla="*/ 354932 h 2301447"/>
                <a:gd name="connsiteX37" fmla="*/ 1130663 w 2115685"/>
                <a:gd name="connsiteY37" fmla="*/ 155384 h 2301447"/>
                <a:gd name="connsiteX38" fmla="*/ 1084855 w 2115685"/>
                <a:gd name="connsiteY38" fmla="*/ 68962 h 23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5685" h="2301447">
                  <a:moveTo>
                    <a:pt x="456353" y="203601"/>
                  </a:moveTo>
                  <a:cubicBezTo>
                    <a:pt x="497894" y="203601"/>
                    <a:pt x="533996" y="209782"/>
                    <a:pt x="564658" y="222146"/>
                  </a:cubicBezTo>
                  <a:cubicBezTo>
                    <a:pt x="595319" y="234510"/>
                    <a:pt x="620788" y="251571"/>
                    <a:pt x="641065" y="273331"/>
                  </a:cubicBezTo>
                  <a:cubicBezTo>
                    <a:pt x="661341" y="295091"/>
                    <a:pt x="676672" y="320560"/>
                    <a:pt x="687057" y="349738"/>
                  </a:cubicBezTo>
                  <a:cubicBezTo>
                    <a:pt x="697443" y="378916"/>
                    <a:pt x="702635" y="409825"/>
                    <a:pt x="702635" y="442465"/>
                  </a:cubicBezTo>
                  <a:cubicBezTo>
                    <a:pt x="702635" y="478072"/>
                    <a:pt x="698432" y="515658"/>
                    <a:pt x="690024" y="555221"/>
                  </a:cubicBezTo>
                  <a:cubicBezTo>
                    <a:pt x="681617" y="594785"/>
                    <a:pt x="666039" y="638057"/>
                    <a:pt x="643290" y="685039"/>
                  </a:cubicBezTo>
                  <a:cubicBezTo>
                    <a:pt x="631916" y="708530"/>
                    <a:pt x="618316" y="733257"/>
                    <a:pt x="602490" y="759221"/>
                  </a:cubicBezTo>
                  <a:lnTo>
                    <a:pt x="567532" y="811898"/>
                  </a:lnTo>
                  <a:lnTo>
                    <a:pt x="25852" y="342009"/>
                  </a:lnTo>
                  <a:lnTo>
                    <a:pt x="43903" y="348997"/>
                  </a:lnTo>
                  <a:cubicBezTo>
                    <a:pt x="56761" y="348997"/>
                    <a:pt x="74565" y="341331"/>
                    <a:pt x="97314" y="326000"/>
                  </a:cubicBezTo>
                  <a:cubicBezTo>
                    <a:pt x="120063" y="310669"/>
                    <a:pt x="148499" y="293855"/>
                    <a:pt x="182623" y="275557"/>
                  </a:cubicBezTo>
                  <a:cubicBezTo>
                    <a:pt x="216746" y="257259"/>
                    <a:pt x="256310" y="240691"/>
                    <a:pt x="301313" y="225855"/>
                  </a:cubicBezTo>
                  <a:cubicBezTo>
                    <a:pt x="346317" y="211019"/>
                    <a:pt x="397996" y="203601"/>
                    <a:pt x="456353" y="203601"/>
                  </a:cubicBezTo>
                  <a:close/>
                  <a:moveTo>
                    <a:pt x="1024383" y="0"/>
                  </a:moveTo>
                  <a:lnTo>
                    <a:pt x="2115685" y="946668"/>
                  </a:lnTo>
                  <a:lnTo>
                    <a:pt x="2115685" y="2301447"/>
                  </a:lnTo>
                  <a:lnTo>
                    <a:pt x="593970" y="2301447"/>
                  </a:lnTo>
                  <a:lnTo>
                    <a:pt x="0" y="1786198"/>
                  </a:lnTo>
                  <a:lnTo>
                    <a:pt x="23133" y="1799988"/>
                  </a:lnTo>
                  <a:cubicBezTo>
                    <a:pt x="38958" y="1803944"/>
                    <a:pt x="57751" y="1805923"/>
                    <a:pt x="79510" y="1805923"/>
                  </a:cubicBezTo>
                  <a:lnTo>
                    <a:pt x="1183331" y="1805923"/>
                  </a:lnTo>
                  <a:cubicBezTo>
                    <a:pt x="1193222" y="1805923"/>
                    <a:pt x="1202124" y="1803203"/>
                    <a:pt x="1210037" y="1797763"/>
                  </a:cubicBezTo>
                  <a:cubicBezTo>
                    <a:pt x="1217949" y="1792323"/>
                    <a:pt x="1224379" y="1783174"/>
                    <a:pt x="1229324" y="1770316"/>
                  </a:cubicBezTo>
                  <a:cubicBezTo>
                    <a:pt x="1234269" y="1757457"/>
                    <a:pt x="1237978" y="1740890"/>
                    <a:pt x="1240451" y="1720614"/>
                  </a:cubicBezTo>
                  <a:cubicBezTo>
                    <a:pt x="1242924" y="1700338"/>
                    <a:pt x="1244160" y="1675858"/>
                    <a:pt x="1244160" y="1647174"/>
                  </a:cubicBezTo>
                  <a:cubicBezTo>
                    <a:pt x="1244160" y="1619480"/>
                    <a:pt x="1242677" y="1595494"/>
                    <a:pt x="1239709" y="1575218"/>
                  </a:cubicBezTo>
                  <a:cubicBezTo>
                    <a:pt x="1236742" y="1554942"/>
                    <a:pt x="1232291" y="1538622"/>
                    <a:pt x="1226357" y="1526258"/>
                  </a:cubicBezTo>
                  <a:cubicBezTo>
                    <a:pt x="1220422" y="1513895"/>
                    <a:pt x="1213251" y="1504746"/>
                    <a:pt x="1204844" y="1498811"/>
                  </a:cubicBezTo>
                  <a:cubicBezTo>
                    <a:pt x="1196437" y="1492877"/>
                    <a:pt x="1187288" y="1489909"/>
                    <a:pt x="1177397" y="1489909"/>
                  </a:cubicBezTo>
                  <a:lnTo>
                    <a:pt x="420745" y="1489909"/>
                  </a:lnTo>
                  <a:lnTo>
                    <a:pt x="644774" y="1259947"/>
                  </a:lnTo>
                  <a:cubicBezTo>
                    <a:pt x="757530" y="1148180"/>
                    <a:pt x="848031" y="1050013"/>
                    <a:pt x="916278" y="965446"/>
                  </a:cubicBezTo>
                  <a:cubicBezTo>
                    <a:pt x="984525" y="880879"/>
                    <a:pt x="1037441" y="803730"/>
                    <a:pt x="1075026" y="734000"/>
                  </a:cubicBezTo>
                  <a:cubicBezTo>
                    <a:pt x="1112612" y="664269"/>
                    <a:pt x="1137339" y="599237"/>
                    <a:pt x="1149208" y="538902"/>
                  </a:cubicBezTo>
                  <a:cubicBezTo>
                    <a:pt x="1161077" y="478568"/>
                    <a:pt x="1167011" y="417245"/>
                    <a:pt x="1167011" y="354932"/>
                  </a:cubicBezTo>
                  <a:cubicBezTo>
                    <a:pt x="1167011" y="283718"/>
                    <a:pt x="1154895" y="217202"/>
                    <a:pt x="1130663" y="155384"/>
                  </a:cubicBezTo>
                  <a:cubicBezTo>
                    <a:pt x="1118547" y="124475"/>
                    <a:pt x="1103277" y="95668"/>
                    <a:pt x="1084855" y="6896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grpSp>
      <p:grpSp>
        <p:nvGrpSpPr>
          <p:cNvPr id="15" name="Group 14"/>
          <p:cNvGrpSpPr>
            <a:grpSpLocks noChangeAspect="1"/>
          </p:cNvGrpSpPr>
          <p:nvPr/>
        </p:nvGrpSpPr>
        <p:grpSpPr>
          <a:xfrm>
            <a:off x="4776585" y="3659564"/>
            <a:ext cx="854925" cy="909682"/>
            <a:chOff x="1382806" y="3668806"/>
            <a:chExt cx="3025589" cy="3025588"/>
          </a:xfrm>
        </p:grpSpPr>
        <p:sp>
          <p:nvSpPr>
            <p:cNvPr id="16" name="Rectangle 15"/>
            <p:cNvSpPr/>
            <p:nvPr/>
          </p:nvSpPr>
          <p:spPr>
            <a:xfrm>
              <a:off x="1382806" y="3668806"/>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01328" y="4390328"/>
              <a:ext cx="2107067" cy="2304066"/>
            </a:xfrm>
            <a:custGeom>
              <a:avLst/>
              <a:gdLst>
                <a:gd name="connsiteX0" fmla="*/ 163419 w 2107067"/>
                <a:gd name="connsiteY0" fmla="*/ 966904 h 2304066"/>
                <a:gd name="connsiteX1" fmla="*/ 194031 w 2107067"/>
                <a:gd name="connsiteY1" fmla="*/ 971774 h 2304066"/>
                <a:gd name="connsiteX2" fmla="*/ 360197 w 2107067"/>
                <a:gd name="connsiteY2" fmla="*/ 971774 h 2304066"/>
                <a:gd name="connsiteX3" fmla="*/ 543426 w 2107067"/>
                <a:gd name="connsiteY3" fmla="*/ 992545 h 2304066"/>
                <a:gd name="connsiteX4" fmla="*/ 672502 w 2107067"/>
                <a:gd name="connsiteY4" fmla="*/ 1051148 h 2304066"/>
                <a:gd name="connsiteX5" fmla="*/ 749650 w 2107067"/>
                <a:gd name="connsiteY5" fmla="*/ 1142392 h 2304066"/>
                <a:gd name="connsiteX6" fmla="*/ 775614 w 2107067"/>
                <a:gd name="connsiteY6" fmla="*/ 1262566 h 2304066"/>
                <a:gd name="connsiteX7" fmla="*/ 754101 w 2107067"/>
                <a:gd name="connsiteY7" fmla="*/ 1373096 h 2304066"/>
                <a:gd name="connsiteX8" fmla="*/ 727025 w 2107067"/>
                <a:gd name="connsiteY8" fmla="*/ 1419089 h 2304066"/>
                <a:gd name="connsiteX9" fmla="*/ 707462 w 2107067"/>
                <a:gd name="connsiteY9" fmla="*/ 1438843 h 2304066"/>
                <a:gd name="connsiteX10" fmla="*/ 449215 w 2107067"/>
                <a:gd name="connsiteY10" fmla="*/ 164679 h 2304066"/>
                <a:gd name="connsiteX11" fmla="*/ 567906 w 2107067"/>
                <a:gd name="connsiteY11" fmla="*/ 183225 h 2304066"/>
                <a:gd name="connsiteX12" fmla="*/ 650247 w 2107067"/>
                <a:gd name="connsiteY12" fmla="*/ 233668 h 2304066"/>
                <a:gd name="connsiteX13" fmla="*/ 698465 w 2107067"/>
                <a:gd name="connsiteY13" fmla="*/ 309333 h 2304066"/>
                <a:gd name="connsiteX14" fmla="*/ 714785 w 2107067"/>
                <a:gd name="connsiteY14" fmla="*/ 402060 h 2304066"/>
                <a:gd name="connsiteX15" fmla="*/ 691047 w 2107067"/>
                <a:gd name="connsiteY15" fmla="*/ 518525 h 2304066"/>
                <a:gd name="connsiteX16" fmla="*/ 622058 w 2107067"/>
                <a:gd name="connsiteY16" fmla="*/ 608285 h 2304066"/>
                <a:gd name="connsiteX17" fmla="*/ 510044 w 2107067"/>
                <a:gd name="connsiteY17" fmla="*/ 665404 h 2304066"/>
                <a:gd name="connsiteX18" fmla="*/ 447542 w 2107067"/>
                <a:gd name="connsiteY18" fmla="*/ 678520 h 2304066"/>
                <a:gd name="connsiteX19" fmla="*/ 23160 w 2107067"/>
                <a:gd name="connsiteY19" fmla="*/ 310383 h 2304066"/>
                <a:gd name="connsiteX20" fmla="*/ 33799 w 2107067"/>
                <a:gd name="connsiteY20" fmla="*/ 313042 h 2304066"/>
                <a:gd name="connsiteX21" fmla="*/ 89435 w 2107067"/>
                <a:gd name="connsiteY21" fmla="*/ 289304 h 2304066"/>
                <a:gd name="connsiteX22" fmla="*/ 181420 w 2107067"/>
                <a:gd name="connsiteY22" fmla="*/ 238119 h 2304066"/>
                <a:gd name="connsiteX23" fmla="*/ 303819 w 2107067"/>
                <a:gd name="connsiteY23" fmla="*/ 187675 h 2304066"/>
                <a:gd name="connsiteX24" fmla="*/ 449215 w 2107067"/>
                <a:gd name="connsiteY24" fmla="*/ 164679 h 2304066"/>
                <a:gd name="connsiteX25" fmla="*/ 1007444 w 2107067"/>
                <a:gd name="connsiteY25" fmla="*/ 0 h 2304066"/>
                <a:gd name="connsiteX26" fmla="*/ 2107067 w 2107067"/>
                <a:gd name="connsiteY26" fmla="*/ 953887 h 2304066"/>
                <a:gd name="connsiteX27" fmla="*/ 2107067 w 2107067"/>
                <a:gd name="connsiteY27" fmla="*/ 2304066 h 2304066"/>
                <a:gd name="connsiteX28" fmla="*/ 665098 w 2107067"/>
                <a:gd name="connsiteY28" fmla="*/ 2304066 h 2304066"/>
                <a:gd name="connsiteX29" fmla="*/ 0 w 2107067"/>
                <a:gd name="connsiteY29" fmla="*/ 1727116 h 2304066"/>
                <a:gd name="connsiteX30" fmla="*/ 5610 w 2107067"/>
                <a:gd name="connsiteY30" fmla="*/ 1731022 h 2304066"/>
                <a:gd name="connsiteX31" fmla="*/ 41217 w 2107067"/>
                <a:gd name="connsiteY31" fmla="*/ 1750680 h 2304066"/>
                <a:gd name="connsiteX32" fmla="*/ 150264 w 2107067"/>
                <a:gd name="connsiteY32" fmla="*/ 1793705 h 2304066"/>
                <a:gd name="connsiteX33" fmla="*/ 302336 w 2107067"/>
                <a:gd name="connsiteY33" fmla="*/ 1828571 h 2304066"/>
                <a:gd name="connsiteX34" fmla="*/ 486306 w 2107067"/>
                <a:gd name="connsiteY34" fmla="*/ 1842665 h 2304066"/>
                <a:gd name="connsiteX35" fmla="*/ 784516 w 2107067"/>
                <a:gd name="connsiteY35" fmla="*/ 1803349 h 2304066"/>
                <a:gd name="connsiteX36" fmla="*/ 1018929 w 2107067"/>
                <a:gd name="connsiteY36" fmla="*/ 1688368 h 2304066"/>
                <a:gd name="connsiteX37" fmla="*/ 1171743 w 2107067"/>
                <a:gd name="connsiteY37" fmla="*/ 1501430 h 2304066"/>
                <a:gd name="connsiteX38" fmla="*/ 1226637 w 2107067"/>
                <a:gd name="connsiteY38" fmla="*/ 1246246 h 2304066"/>
                <a:gd name="connsiteX39" fmla="*/ 1196965 w 2107067"/>
                <a:gd name="connsiteY39" fmla="*/ 1085272 h 2304066"/>
                <a:gd name="connsiteX40" fmla="*/ 1111656 w 2107067"/>
                <a:gd name="connsiteY40" fmla="*/ 951003 h 2304066"/>
                <a:gd name="connsiteX41" fmla="*/ 975904 w 2107067"/>
                <a:gd name="connsiteY41" fmla="*/ 852342 h 2304066"/>
                <a:gd name="connsiteX42" fmla="*/ 794901 w 2107067"/>
                <a:gd name="connsiteY42" fmla="*/ 801157 h 2304066"/>
                <a:gd name="connsiteX43" fmla="*/ 794901 w 2107067"/>
                <a:gd name="connsiteY43" fmla="*/ 796706 h 2304066"/>
                <a:gd name="connsiteX44" fmla="*/ 944006 w 2107067"/>
                <a:gd name="connsiteY44" fmla="*/ 734393 h 2304066"/>
                <a:gd name="connsiteX45" fmla="*/ 1051569 w 2107067"/>
                <a:gd name="connsiteY45" fmla="*/ 633507 h 2304066"/>
                <a:gd name="connsiteX46" fmla="*/ 1116849 w 2107067"/>
                <a:gd name="connsiteY46" fmla="*/ 498496 h 2304066"/>
                <a:gd name="connsiteX47" fmla="*/ 1139103 w 2107067"/>
                <a:gd name="connsiteY47" fmla="*/ 335297 h 2304066"/>
                <a:gd name="connsiteX48" fmla="*/ 1101271 w 2107067"/>
                <a:gd name="connsiteY48" fmla="*/ 132781 h 2304066"/>
                <a:gd name="connsiteX49" fmla="*/ 1054536 w 2107067"/>
                <a:gd name="connsiteY49" fmla="*/ 50069 h 23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7067" h="2304066">
                  <a:moveTo>
                    <a:pt x="163419" y="966904"/>
                  </a:moveTo>
                  <a:lnTo>
                    <a:pt x="194031" y="971774"/>
                  </a:lnTo>
                  <a:lnTo>
                    <a:pt x="360197" y="971774"/>
                  </a:lnTo>
                  <a:cubicBezTo>
                    <a:pt x="430423" y="971774"/>
                    <a:pt x="491499" y="978698"/>
                    <a:pt x="543426" y="992545"/>
                  </a:cubicBezTo>
                  <a:cubicBezTo>
                    <a:pt x="595353" y="1006392"/>
                    <a:pt x="638378" y="1025927"/>
                    <a:pt x="672502" y="1051148"/>
                  </a:cubicBezTo>
                  <a:cubicBezTo>
                    <a:pt x="706625" y="1076370"/>
                    <a:pt x="732341" y="1106784"/>
                    <a:pt x="749650" y="1142392"/>
                  </a:cubicBezTo>
                  <a:cubicBezTo>
                    <a:pt x="766959" y="1177999"/>
                    <a:pt x="775614" y="1218057"/>
                    <a:pt x="775614" y="1262566"/>
                  </a:cubicBezTo>
                  <a:cubicBezTo>
                    <a:pt x="775614" y="1303118"/>
                    <a:pt x="768443" y="1339962"/>
                    <a:pt x="754101" y="1373096"/>
                  </a:cubicBezTo>
                  <a:cubicBezTo>
                    <a:pt x="746930" y="1389664"/>
                    <a:pt x="737905" y="1404995"/>
                    <a:pt x="727025" y="1419089"/>
                  </a:cubicBezTo>
                  <a:lnTo>
                    <a:pt x="707462" y="1438843"/>
                  </a:lnTo>
                  <a:close/>
                  <a:moveTo>
                    <a:pt x="449215" y="164679"/>
                  </a:moveTo>
                  <a:cubicBezTo>
                    <a:pt x="494713" y="164679"/>
                    <a:pt x="534277" y="170861"/>
                    <a:pt x="567906" y="183225"/>
                  </a:cubicBezTo>
                  <a:cubicBezTo>
                    <a:pt x="601535" y="195588"/>
                    <a:pt x="628982" y="212403"/>
                    <a:pt x="650247" y="233668"/>
                  </a:cubicBezTo>
                  <a:cubicBezTo>
                    <a:pt x="671512" y="254933"/>
                    <a:pt x="687585" y="280155"/>
                    <a:pt x="698465" y="309333"/>
                  </a:cubicBezTo>
                  <a:cubicBezTo>
                    <a:pt x="709345" y="338511"/>
                    <a:pt x="714785" y="369420"/>
                    <a:pt x="714785" y="402060"/>
                  </a:cubicBezTo>
                  <a:cubicBezTo>
                    <a:pt x="714785" y="444591"/>
                    <a:pt x="706872" y="483412"/>
                    <a:pt x="691047" y="518525"/>
                  </a:cubicBezTo>
                  <a:cubicBezTo>
                    <a:pt x="675222" y="553638"/>
                    <a:pt x="652225" y="583557"/>
                    <a:pt x="622058" y="608285"/>
                  </a:cubicBezTo>
                  <a:cubicBezTo>
                    <a:pt x="591891" y="633012"/>
                    <a:pt x="554553" y="652052"/>
                    <a:pt x="510044" y="665404"/>
                  </a:cubicBezTo>
                  <a:lnTo>
                    <a:pt x="447542" y="678520"/>
                  </a:lnTo>
                  <a:lnTo>
                    <a:pt x="23160" y="310383"/>
                  </a:lnTo>
                  <a:lnTo>
                    <a:pt x="33799" y="313042"/>
                  </a:lnTo>
                  <a:cubicBezTo>
                    <a:pt x="45668" y="313042"/>
                    <a:pt x="64213" y="305130"/>
                    <a:pt x="89435" y="289304"/>
                  </a:cubicBezTo>
                  <a:cubicBezTo>
                    <a:pt x="114657" y="273479"/>
                    <a:pt x="145318" y="256417"/>
                    <a:pt x="181420" y="238119"/>
                  </a:cubicBezTo>
                  <a:cubicBezTo>
                    <a:pt x="217522" y="219821"/>
                    <a:pt x="258321" y="203006"/>
                    <a:pt x="303819" y="187675"/>
                  </a:cubicBezTo>
                  <a:cubicBezTo>
                    <a:pt x="349317" y="172345"/>
                    <a:pt x="397783" y="164679"/>
                    <a:pt x="449215" y="164679"/>
                  </a:cubicBezTo>
                  <a:close/>
                  <a:moveTo>
                    <a:pt x="1007444" y="0"/>
                  </a:moveTo>
                  <a:lnTo>
                    <a:pt x="2107067" y="953887"/>
                  </a:lnTo>
                  <a:lnTo>
                    <a:pt x="2107067" y="2304066"/>
                  </a:lnTo>
                  <a:lnTo>
                    <a:pt x="665098" y="2304066"/>
                  </a:lnTo>
                  <a:lnTo>
                    <a:pt x="0" y="1727116"/>
                  </a:lnTo>
                  <a:lnTo>
                    <a:pt x="5610" y="1731022"/>
                  </a:lnTo>
                  <a:cubicBezTo>
                    <a:pt x="15006" y="1736709"/>
                    <a:pt x="26875" y="1743262"/>
                    <a:pt x="41217" y="1750680"/>
                  </a:cubicBezTo>
                  <a:cubicBezTo>
                    <a:pt x="69900" y="1765516"/>
                    <a:pt x="106249" y="1779858"/>
                    <a:pt x="150264" y="1793705"/>
                  </a:cubicBezTo>
                  <a:cubicBezTo>
                    <a:pt x="194278" y="1807553"/>
                    <a:pt x="244969" y="1819174"/>
                    <a:pt x="302336" y="1828571"/>
                  </a:cubicBezTo>
                  <a:cubicBezTo>
                    <a:pt x="359703" y="1837967"/>
                    <a:pt x="421026" y="1842665"/>
                    <a:pt x="486306" y="1842665"/>
                  </a:cubicBezTo>
                  <a:cubicBezTo>
                    <a:pt x="594116" y="1842665"/>
                    <a:pt x="693520" y="1829560"/>
                    <a:pt x="784516" y="1803349"/>
                  </a:cubicBezTo>
                  <a:cubicBezTo>
                    <a:pt x="875512" y="1777138"/>
                    <a:pt x="953650" y="1738811"/>
                    <a:pt x="1018929" y="1688368"/>
                  </a:cubicBezTo>
                  <a:cubicBezTo>
                    <a:pt x="1084209" y="1637924"/>
                    <a:pt x="1135147" y="1575612"/>
                    <a:pt x="1171743" y="1501430"/>
                  </a:cubicBezTo>
                  <a:cubicBezTo>
                    <a:pt x="1208339" y="1427249"/>
                    <a:pt x="1226637" y="1342187"/>
                    <a:pt x="1226637" y="1246246"/>
                  </a:cubicBezTo>
                  <a:cubicBezTo>
                    <a:pt x="1226637" y="1188879"/>
                    <a:pt x="1216747" y="1135221"/>
                    <a:pt x="1196965" y="1085272"/>
                  </a:cubicBezTo>
                  <a:cubicBezTo>
                    <a:pt x="1177183" y="1035323"/>
                    <a:pt x="1148747" y="990567"/>
                    <a:pt x="1111656" y="951003"/>
                  </a:cubicBezTo>
                  <a:cubicBezTo>
                    <a:pt x="1074565" y="911440"/>
                    <a:pt x="1029315" y="878553"/>
                    <a:pt x="975904" y="852342"/>
                  </a:cubicBezTo>
                  <a:cubicBezTo>
                    <a:pt x="922493" y="826131"/>
                    <a:pt x="862159" y="809069"/>
                    <a:pt x="794901" y="801157"/>
                  </a:cubicBezTo>
                  <a:lnTo>
                    <a:pt x="794901" y="796706"/>
                  </a:lnTo>
                  <a:cubicBezTo>
                    <a:pt x="851279" y="782859"/>
                    <a:pt x="900981" y="762088"/>
                    <a:pt x="944006" y="734393"/>
                  </a:cubicBezTo>
                  <a:cubicBezTo>
                    <a:pt x="987031" y="706699"/>
                    <a:pt x="1022886" y="673070"/>
                    <a:pt x="1051569" y="633507"/>
                  </a:cubicBezTo>
                  <a:cubicBezTo>
                    <a:pt x="1080253" y="593943"/>
                    <a:pt x="1102013" y="548939"/>
                    <a:pt x="1116849" y="498496"/>
                  </a:cubicBezTo>
                  <a:cubicBezTo>
                    <a:pt x="1131685" y="448053"/>
                    <a:pt x="1139103" y="393653"/>
                    <a:pt x="1139103" y="335297"/>
                  </a:cubicBezTo>
                  <a:cubicBezTo>
                    <a:pt x="1139103" y="260126"/>
                    <a:pt x="1126492" y="192621"/>
                    <a:pt x="1101271" y="132781"/>
                  </a:cubicBezTo>
                  <a:cubicBezTo>
                    <a:pt x="1088660" y="102861"/>
                    <a:pt x="1073082" y="75290"/>
                    <a:pt x="1054536" y="50069"/>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18" name="Freeform 17"/>
            <p:cNvSpPr/>
            <p:nvPr/>
          </p:nvSpPr>
          <p:spPr>
            <a:xfrm>
              <a:off x="2244624" y="4244929"/>
              <a:ext cx="1283340" cy="1988065"/>
            </a:xfrm>
            <a:custGeom>
              <a:avLst/>
              <a:gdLst/>
              <a:ahLst/>
              <a:cxnLst/>
              <a:rect l="l" t="t" r="r" b="b"/>
              <a:pathLst>
                <a:path w="1283340" h="1988065">
                  <a:moveTo>
                    <a:pt x="618674" y="0"/>
                  </a:moveTo>
                  <a:cubicBezTo>
                    <a:pt x="711648" y="0"/>
                    <a:pt x="793990" y="10880"/>
                    <a:pt x="865699" y="32640"/>
                  </a:cubicBezTo>
                  <a:cubicBezTo>
                    <a:pt x="937407" y="54400"/>
                    <a:pt x="997742" y="85804"/>
                    <a:pt x="1046701" y="126851"/>
                  </a:cubicBezTo>
                  <a:cubicBezTo>
                    <a:pt x="1095661" y="167898"/>
                    <a:pt x="1132752" y="218341"/>
                    <a:pt x="1157974" y="278181"/>
                  </a:cubicBezTo>
                  <a:cubicBezTo>
                    <a:pt x="1183195" y="338021"/>
                    <a:pt x="1195806" y="405526"/>
                    <a:pt x="1195806" y="480697"/>
                  </a:cubicBezTo>
                  <a:cubicBezTo>
                    <a:pt x="1195806" y="539053"/>
                    <a:pt x="1188388" y="593453"/>
                    <a:pt x="1173552" y="643896"/>
                  </a:cubicBezTo>
                  <a:cubicBezTo>
                    <a:pt x="1158716" y="694339"/>
                    <a:pt x="1136956" y="739343"/>
                    <a:pt x="1108272" y="778907"/>
                  </a:cubicBezTo>
                  <a:cubicBezTo>
                    <a:pt x="1079589" y="818470"/>
                    <a:pt x="1043734" y="852099"/>
                    <a:pt x="1000709" y="879793"/>
                  </a:cubicBezTo>
                  <a:cubicBezTo>
                    <a:pt x="957684" y="907488"/>
                    <a:pt x="907982" y="928259"/>
                    <a:pt x="851604" y="942106"/>
                  </a:cubicBezTo>
                  <a:lnTo>
                    <a:pt x="851604" y="946557"/>
                  </a:lnTo>
                  <a:cubicBezTo>
                    <a:pt x="918862" y="954469"/>
                    <a:pt x="979196" y="971531"/>
                    <a:pt x="1032607" y="997742"/>
                  </a:cubicBezTo>
                  <a:cubicBezTo>
                    <a:pt x="1086018" y="1023953"/>
                    <a:pt x="1131268" y="1056840"/>
                    <a:pt x="1168359" y="1096403"/>
                  </a:cubicBezTo>
                  <a:cubicBezTo>
                    <a:pt x="1205450" y="1135967"/>
                    <a:pt x="1233886" y="1180723"/>
                    <a:pt x="1253668" y="1230672"/>
                  </a:cubicBezTo>
                  <a:cubicBezTo>
                    <a:pt x="1273450" y="1280621"/>
                    <a:pt x="1283340" y="1334279"/>
                    <a:pt x="1283340" y="1391646"/>
                  </a:cubicBezTo>
                  <a:cubicBezTo>
                    <a:pt x="1283340" y="1487587"/>
                    <a:pt x="1265042" y="1572649"/>
                    <a:pt x="1228446" y="1646830"/>
                  </a:cubicBezTo>
                  <a:cubicBezTo>
                    <a:pt x="1191850" y="1721012"/>
                    <a:pt x="1140912" y="1783324"/>
                    <a:pt x="1075632" y="1833768"/>
                  </a:cubicBezTo>
                  <a:cubicBezTo>
                    <a:pt x="1010353" y="1884211"/>
                    <a:pt x="932215" y="1922538"/>
                    <a:pt x="841219" y="1948749"/>
                  </a:cubicBezTo>
                  <a:cubicBezTo>
                    <a:pt x="750223" y="1974960"/>
                    <a:pt x="650819" y="1988065"/>
                    <a:pt x="543009" y="1988065"/>
                  </a:cubicBezTo>
                  <a:cubicBezTo>
                    <a:pt x="477729" y="1988065"/>
                    <a:pt x="416406" y="1983367"/>
                    <a:pt x="359039" y="1973971"/>
                  </a:cubicBezTo>
                  <a:cubicBezTo>
                    <a:pt x="301672" y="1964574"/>
                    <a:pt x="250981" y="1952953"/>
                    <a:pt x="206967" y="1939105"/>
                  </a:cubicBezTo>
                  <a:cubicBezTo>
                    <a:pt x="162952" y="1925258"/>
                    <a:pt x="126603" y="1910916"/>
                    <a:pt x="97920" y="1896080"/>
                  </a:cubicBezTo>
                  <a:cubicBezTo>
                    <a:pt x="69236" y="1881244"/>
                    <a:pt x="50444" y="1869869"/>
                    <a:pt x="41542" y="1861957"/>
                  </a:cubicBezTo>
                  <a:cubicBezTo>
                    <a:pt x="32640" y="1854044"/>
                    <a:pt x="25964" y="1845142"/>
                    <a:pt x="21513" y="1835251"/>
                  </a:cubicBezTo>
                  <a:cubicBezTo>
                    <a:pt x="17062" y="1825360"/>
                    <a:pt x="13106" y="1813739"/>
                    <a:pt x="9644" y="1800386"/>
                  </a:cubicBezTo>
                  <a:cubicBezTo>
                    <a:pt x="6182" y="1787033"/>
                    <a:pt x="3709" y="1770219"/>
                    <a:pt x="2226" y="1749943"/>
                  </a:cubicBezTo>
                  <a:cubicBezTo>
                    <a:pt x="742" y="1729666"/>
                    <a:pt x="0" y="1705186"/>
                    <a:pt x="0" y="1676503"/>
                  </a:cubicBezTo>
                  <a:cubicBezTo>
                    <a:pt x="0" y="1629027"/>
                    <a:pt x="3957" y="1596139"/>
                    <a:pt x="11869" y="1577841"/>
                  </a:cubicBezTo>
                  <a:cubicBezTo>
                    <a:pt x="19782" y="1559543"/>
                    <a:pt x="31651" y="1550394"/>
                    <a:pt x="47476" y="1550394"/>
                  </a:cubicBezTo>
                  <a:cubicBezTo>
                    <a:pt x="57367" y="1550394"/>
                    <a:pt x="74429" y="1557071"/>
                    <a:pt x="98662" y="1570423"/>
                  </a:cubicBezTo>
                  <a:cubicBezTo>
                    <a:pt x="122894" y="1583776"/>
                    <a:pt x="153803" y="1598118"/>
                    <a:pt x="191389" y="1613449"/>
                  </a:cubicBezTo>
                  <a:cubicBezTo>
                    <a:pt x="228974" y="1628779"/>
                    <a:pt x="272988" y="1643121"/>
                    <a:pt x="323432" y="1656474"/>
                  </a:cubicBezTo>
                  <a:cubicBezTo>
                    <a:pt x="373875" y="1669827"/>
                    <a:pt x="431242" y="1676503"/>
                    <a:pt x="495533" y="1676503"/>
                  </a:cubicBezTo>
                  <a:cubicBezTo>
                    <a:pt x="549933" y="1676503"/>
                    <a:pt x="597903" y="1670074"/>
                    <a:pt x="639445" y="1657216"/>
                  </a:cubicBezTo>
                  <a:cubicBezTo>
                    <a:pt x="680987" y="1644357"/>
                    <a:pt x="716346" y="1626307"/>
                    <a:pt x="745525" y="1603063"/>
                  </a:cubicBezTo>
                  <a:cubicBezTo>
                    <a:pt x="774703" y="1579820"/>
                    <a:pt x="796462" y="1551631"/>
                    <a:pt x="810804" y="1518496"/>
                  </a:cubicBezTo>
                  <a:cubicBezTo>
                    <a:pt x="825146" y="1485362"/>
                    <a:pt x="832317" y="1448518"/>
                    <a:pt x="832317" y="1407966"/>
                  </a:cubicBezTo>
                  <a:cubicBezTo>
                    <a:pt x="832317" y="1363457"/>
                    <a:pt x="823662" y="1323399"/>
                    <a:pt x="806353" y="1287792"/>
                  </a:cubicBezTo>
                  <a:cubicBezTo>
                    <a:pt x="789044" y="1252184"/>
                    <a:pt x="763328" y="1221770"/>
                    <a:pt x="729205" y="1196548"/>
                  </a:cubicBezTo>
                  <a:cubicBezTo>
                    <a:pt x="695081" y="1171327"/>
                    <a:pt x="652056" y="1151792"/>
                    <a:pt x="600129" y="1137945"/>
                  </a:cubicBezTo>
                  <a:cubicBezTo>
                    <a:pt x="548202" y="1124098"/>
                    <a:pt x="487126" y="1117174"/>
                    <a:pt x="416900" y="1117174"/>
                  </a:cubicBezTo>
                  <a:lnTo>
                    <a:pt x="250734" y="1117174"/>
                  </a:lnTo>
                  <a:cubicBezTo>
                    <a:pt x="237876" y="1117174"/>
                    <a:pt x="226996" y="1115443"/>
                    <a:pt x="218094" y="1111981"/>
                  </a:cubicBezTo>
                  <a:cubicBezTo>
                    <a:pt x="209192" y="1108520"/>
                    <a:pt x="201774" y="1101349"/>
                    <a:pt x="195839" y="1090469"/>
                  </a:cubicBezTo>
                  <a:cubicBezTo>
                    <a:pt x="189905" y="1079589"/>
                    <a:pt x="185701" y="1064505"/>
                    <a:pt x="183229" y="1045218"/>
                  </a:cubicBezTo>
                  <a:cubicBezTo>
                    <a:pt x="180756" y="1025931"/>
                    <a:pt x="179519" y="1000957"/>
                    <a:pt x="179519" y="970295"/>
                  </a:cubicBezTo>
                  <a:cubicBezTo>
                    <a:pt x="179519" y="941611"/>
                    <a:pt x="180756" y="918120"/>
                    <a:pt x="183229" y="899822"/>
                  </a:cubicBezTo>
                  <a:cubicBezTo>
                    <a:pt x="185701" y="881524"/>
                    <a:pt x="189658" y="867430"/>
                    <a:pt x="195098" y="857539"/>
                  </a:cubicBezTo>
                  <a:cubicBezTo>
                    <a:pt x="200538" y="847648"/>
                    <a:pt x="207461" y="840724"/>
                    <a:pt x="215868" y="836768"/>
                  </a:cubicBezTo>
                  <a:cubicBezTo>
                    <a:pt x="224276" y="832812"/>
                    <a:pt x="234414" y="830833"/>
                    <a:pt x="246283" y="830833"/>
                  </a:cubicBezTo>
                  <a:lnTo>
                    <a:pt x="413933" y="830833"/>
                  </a:lnTo>
                  <a:cubicBezTo>
                    <a:pt x="471300" y="830833"/>
                    <a:pt x="522238" y="824157"/>
                    <a:pt x="566747" y="810804"/>
                  </a:cubicBezTo>
                  <a:cubicBezTo>
                    <a:pt x="611256" y="797452"/>
                    <a:pt x="648594" y="778412"/>
                    <a:pt x="678761" y="753685"/>
                  </a:cubicBezTo>
                  <a:cubicBezTo>
                    <a:pt x="708928" y="728957"/>
                    <a:pt x="731925" y="699038"/>
                    <a:pt x="747750" y="663925"/>
                  </a:cubicBezTo>
                  <a:cubicBezTo>
                    <a:pt x="763575" y="628812"/>
                    <a:pt x="771488" y="589991"/>
                    <a:pt x="771488" y="547460"/>
                  </a:cubicBezTo>
                  <a:cubicBezTo>
                    <a:pt x="771488" y="514820"/>
                    <a:pt x="766048" y="483911"/>
                    <a:pt x="755168" y="454733"/>
                  </a:cubicBezTo>
                  <a:cubicBezTo>
                    <a:pt x="744288" y="425555"/>
                    <a:pt x="728215" y="400333"/>
                    <a:pt x="706950" y="379068"/>
                  </a:cubicBezTo>
                  <a:cubicBezTo>
                    <a:pt x="685685" y="357803"/>
                    <a:pt x="658238" y="340988"/>
                    <a:pt x="624609" y="328625"/>
                  </a:cubicBezTo>
                  <a:cubicBezTo>
                    <a:pt x="590980" y="316261"/>
                    <a:pt x="551416" y="310079"/>
                    <a:pt x="505918" y="310079"/>
                  </a:cubicBezTo>
                  <a:cubicBezTo>
                    <a:pt x="454486" y="310079"/>
                    <a:pt x="406020" y="317745"/>
                    <a:pt x="360522" y="333075"/>
                  </a:cubicBezTo>
                  <a:cubicBezTo>
                    <a:pt x="315024" y="348406"/>
                    <a:pt x="274225" y="365221"/>
                    <a:pt x="238123" y="383519"/>
                  </a:cubicBezTo>
                  <a:cubicBezTo>
                    <a:pt x="202021" y="401817"/>
                    <a:pt x="171360" y="418879"/>
                    <a:pt x="146138" y="434704"/>
                  </a:cubicBezTo>
                  <a:cubicBezTo>
                    <a:pt x="120916" y="450530"/>
                    <a:pt x="102371" y="458442"/>
                    <a:pt x="90502" y="458442"/>
                  </a:cubicBezTo>
                  <a:cubicBezTo>
                    <a:pt x="82589" y="458442"/>
                    <a:pt x="75665" y="456711"/>
                    <a:pt x="69731" y="453250"/>
                  </a:cubicBezTo>
                  <a:cubicBezTo>
                    <a:pt x="63796" y="449788"/>
                    <a:pt x="58851" y="443111"/>
                    <a:pt x="54895" y="433221"/>
                  </a:cubicBezTo>
                  <a:cubicBezTo>
                    <a:pt x="50938" y="423330"/>
                    <a:pt x="47971" y="408988"/>
                    <a:pt x="45993" y="390195"/>
                  </a:cubicBezTo>
                  <a:cubicBezTo>
                    <a:pt x="44015" y="371403"/>
                    <a:pt x="43026" y="347170"/>
                    <a:pt x="43026" y="317497"/>
                  </a:cubicBezTo>
                  <a:cubicBezTo>
                    <a:pt x="43026" y="292770"/>
                    <a:pt x="43520" y="272247"/>
                    <a:pt x="44509" y="255927"/>
                  </a:cubicBezTo>
                  <a:cubicBezTo>
                    <a:pt x="45498" y="239607"/>
                    <a:pt x="47476" y="226007"/>
                    <a:pt x="50444" y="215127"/>
                  </a:cubicBezTo>
                  <a:cubicBezTo>
                    <a:pt x="53411" y="204247"/>
                    <a:pt x="57120" y="194851"/>
                    <a:pt x="61571" y="186938"/>
                  </a:cubicBezTo>
                  <a:cubicBezTo>
                    <a:pt x="66022" y="179025"/>
                    <a:pt x="73193" y="170371"/>
                    <a:pt x="83084" y="160974"/>
                  </a:cubicBezTo>
                  <a:cubicBezTo>
                    <a:pt x="92974" y="151578"/>
                    <a:pt x="113251" y="137483"/>
                    <a:pt x="143912" y="118691"/>
                  </a:cubicBezTo>
                  <a:cubicBezTo>
                    <a:pt x="174574" y="99898"/>
                    <a:pt x="213148" y="81600"/>
                    <a:pt x="259636" y="63797"/>
                  </a:cubicBezTo>
                  <a:cubicBezTo>
                    <a:pt x="306123" y="45993"/>
                    <a:pt x="359781" y="30910"/>
                    <a:pt x="420609" y="18546"/>
                  </a:cubicBezTo>
                  <a:cubicBezTo>
                    <a:pt x="481438" y="6182"/>
                    <a:pt x="547460" y="0"/>
                    <a:pt x="6186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Group 18"/>
          <p:cNvGrpSpPr>
            <a:grpSpLocks noChangeAspect="1"/>
          </p:cNvGrpSpPr>
          <p:nvPr/>
        </p:nvGrpSpPr>
        <p:grpSpPr>
          <a:xfrm>
            <a:off x="4773954" y="4833442"/>
            <a:ext cx="854925" cy="909682"/>
            <a:chOff x="1382807" y="174388"/>
            <a:chExt cx="3025588" cy="3025588"/>
          </a:xfrm>
        </p:grpSpPr>
        <p:sp>
          <p:nvSpPr>
            <p:cNvPr id="20" name="Rectangle 19"/>
            <p:cNvSpPr/>
            <p:nvPr/>
          </p:nvSpPr>
          <p:spPr>
            <a:xfrm>
              <a:off x="1382807" y="174388"/>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171931" y="775732"/>
              <a:ext cx="1424285" cy="1937622"/>
            </a:xfrm>
            <a:custGeom>
              <a:avLst/>
              <a:gdLst/>
              <a:ahLst/>
              <a:cxnLst/>
              <a:rect l="l" t="t" r="r" b="b"/>
              <a:pathLst>
                <a:path w="1424285" h="1937622">
                  <a:moveTo>
                    <a:pt x="919851" y="0"/>
                  </a:moveTo>
                  <a:cubicBezTo>
                    <a:pt x="970295" y="0"/>
                    <a:pt x="1013320" y="1236"/>
                    <a:pt x="1048927" y="3709"/>
                  </a:cubicBezTo>
                  <a:cubicBezTo>
                    <a:pt x="1084534" y="6182"/>
                    <a:pt x="1112970" y="10138"/>
                    <a:pt x="1134236" y="15578"/>
                  </a:cubicBezTo>
                  <a:cubicBezTo>
                    <a:pt x="1155501" y="21018"/>
                    <a:pt x="1171079" y="27694"/>
                    <a:pt x="1180970" y="35607"/>
                  </a:cubicBezTo>
                  <a:cubicBezTo>
                    <a:pt x="1190861" y="43520"/>
                    <a:pt x="1195806" y="52916"/>
                    <a:pt x="1195806" y="63796"/>
                  </a:cubicBezTo>
                  <a:lnTo>
                    <a:pt x="1195806" y="1219544"/>
                  </a:lnTo>
                  <a:lnTo>
                    <a:pt x="1366424" y="1219544"/>
                  </a:lnTo>
                  <a:cubicBezTo>
                    <a:pt x="1382249" y="1219544"/>
                    <a:pt x="1395849" y="1231661"/>
                    <a:pt x="1407224" y="1255893"/>
                  </a:cubicBezTo>
                  <a:cubicBezTo>
                    <a:pt x="1418598" y="1280126"/>
                    <a:pt x="1424285" y="1320431"/>
                    <a:pt x="1424285" y="1376809"/>
                  </a:cubicBezTo>
                  <a:cubicBezTo>
                    <a:pt x="1424285" y="1427253"/>
                    <a:pt x="1419093" y="1465580"/>
                    <a:pt x="1408707" y="1491791"/>
                  </a:cubicBezTo>
                  <a:cubicBezTo>
                    <a:pt x="1398322" y="1518001"/>
                    <a:pt x="1384227" y="1531107"/>
                    <a:pt x="1366424" y="1531107"/>
                  </a:cubicBezTo>
                  <a:lnTo>
                    <a:pt x="1195806" y="1531107"/>
                  </a:lnTo>
                  <a:lnTo>
                    <a:pt x="1195806" y="1878276"/>
                  </a:lnTo>
                  <a:cubicBezTo>
                    <a:pt x="1195806" y="1888167"/>
                    <a:pt x="1192839" y="1896822"/>
                    <a:pt x="1186905" y="1904240"/>
                  </a:cubicBezTo>
                  <a:cubicBezTo>
                    <a:pt x="1180970" y="1911658"/>
                    <a:pt x="1170585" y="1917840"/>
                    <a:pt x="1155748" y="1922785"/>
                  </a:cubicBezTo>
                  <a:cubicBezTo>
                    <a:pt x="1140912" y="1927731"/>
                    <a:pt x="1121625" y="1931440"/>
                    <a:pt x="1097887" y="1933912"/>
                  </a:cubicBezTo>
                  <a:cubicBezTo>
                    <a:pt x="1074149" y="1936385"/>
                    <a:pt x="1043487" y="1937622"/>
                    <a:pt x="1005902" y="1937622"/>
                  </a:cubicBezTo>
                  <a:cubicBezTo>
                    <a:pt x="970295" y="1937622"/>
                    <a:pt x="940375" y="1936385"/>
                    <a:pt x="916142" y="1933912"/>
                  </a:cubicBezTo>
                  <a:cubicBezTo>
                    <a:pt x="891910" y="1931440"/>
                    <a:pt x="872622" y="1927731"/>
                    <a:pt x="858281" y="1922785"/>
                  </a:cubicBezTo>
                  <a:cubicBezTo>
                    <a:pt x="843939" y="1917840"/>
                    <a:pt x="834048" y="1911658"/>
                    <a:pt x="828608" y="1904240"/>
                  </a:cubicBezTo>
                  <a:cubicBezTo>
                    <a:pt x="823168" y="1896822"/>
                    <a:pt x="820448" y="1888167"/>
                    <a:pt x="820448" y="1878276"/>
                  </a:cubicBezTo>
                  <a:lnTo>
                    <a:pt x="820448" y="1531107"/>
                  </a:lnTo>
                  <a:lnTo>
                    <a:pt x="86051" y="1531107"/>
                  </a:lnTo>
                  <a:cubicBezTo>
                    <a:pt x="72204" y="1531107"/>
                    <a:pt x="59840" y="1529376"/>
                    <a:pt x="48960" y="1525914"/>
                  </a:cubicBezTo>
                  <a:cubicBezTo>
                    <a:pt x="38080" y="1522452"/>
                    <a:pt x="28931" y="1514540"/>
                    <a:pt x="21513" y="1502176"/>
                  </a:cubicBezTo>
                  <a:cubicBezTo>
                    <a:pt x="14095" y="1489812"/>
                    <a:pt x="8655" y="1472009"/>
                    <a:pt x="5193" y="1448765"/>
                  </a:cubicBezTo>
                  <a:cubicBezTo>
                    <a:pt x="1731" y="1425522"/>
                    <a:pt x="0" y="1394613"/>
                    <a:pt x="0" y="1356038"/>
                  </a:cubicBezTo>
                  <a:cubicBezTo>
                    <a:pt x="0" y="1324387"/>
                    <a:pt x="742" y="1296940"/>
                    <a:pt x="2226" y="1273697"/>
                  </a:cubicBezTo>
                  <a:cubicBezTo>
                    <a:pt x="3709" y="1250453"/>
                    <a:pt x="6182" y="1229435"/>
                    <a:pt x="9644" y="1210642"/>
                  </a:cubicBezTo>
                  <a:cubicBezTo>
                    <a:pt x="13106" y="1191850"/>
                    <a:pt x="18051" y="1174046"/>
                    <a:pt x="24480" y="1157232"/>
                  </a:cubicBezTo>
                  <a:cubicBezTo>
                    <a:pt x="30909" y="1140417"/>
                    <a:pt x="39069" y="1122614"/>
                    <a:pt x="48960" y="1103821"/>
                  </a:cubicBezTo>
                  <a:lnTo>
                    <a:pt x="645380" y="51927"/>
                  </a:lnTo>
                  <a:cubicBezTo>
                    <a:pt x="650325" y="43025"/>
                    <a:pt x="658732" y="35360"/>
                    <a:pt x="670601" y="28931"/>
                  </a:cubicBezTo>
                  <a:cubicBezTo>
                    <a:pt x="682470" y="22502"/>
                    <a:pt x="699038" y="17062"/>
                    <a:pt x="720303" y="12611"/>
                  </a:cubicBezTo>
                  <a:cubicBezTo>
                    <a:pt x="741568" y="8160"/>
                    <a:pt x="768521" y="4946"/>
                    <a:pt x="801161" y="2967"/>
                  </a:cubicBezTo>
                  <a:cubicBezTo>
                    <a:pt x="833801" y="989"/>
                    <a:pt x="873364" y="0"/>
                    <a:pt x="919851" y="0"/>
                  </a:cubicBezTo>
                  <a:close/>
                  <a:moveTo>
                    <a:pt x="817481" y="336784"/>
                  </a:moveTo>
                  <a:lnTo>
                    <a:pt x="311563" y="1219544"/>
                  </a:lnTo>
                  <a:lnTo>
                    <a:pt x="820448" y="1219544"/>
                  </a:lnTo>
                  <a:lnTo>
                    <a:pt x="820448" y="336784"/>
                  </a:lnTo>
                  <a:lnTo>
                    <a:pt x="817481" y="3367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2222756" y="818764"/>
              <a:ext cx="2185638" cy="2381212"/>
            </a:xfrm>
            <a:custGeom>
              <a:avLst/>
              <a:gdLst>
                <a:gd name="connsiteX0" fmla="*/ 766655 w 2185638"/>
                <a:gd name="connsiteY0" fmla="*/ 293752 h 2381212"/>
                <a:gd name="connsiteX1" fmla="*/ 769622 w 2185638"/>
                <a:gd name="connsiteY1" fmla="*/ 293752 h 2381212"/>
                <a:gd name="connsiteX2" fmla="*/ 769622 w 2185638"/>
                <a:gd name="connsiteY2" fmla="*/ 1176512 h 2381212"/>
                <a:gd name="connsiteX3" fmla="*/ 260737 w 2185638"/>
                <a:gd name="connsiteY3" fmla="*/ 1176512 h 2381212"/>
                <a:gd name="connsiteX4" fmla="*/ 1134051 w 2185638"/>
                <a:gd name="connsiteY4" fmla="*/ 0 h 2381212"/>
                <a:gd name="connsiteX5" fmla="*/ 2185638 w 2185638"/>
                <a:gd name="connsiteY5" fmla="*/ 912217 h 2381212"/>
                <a:gd name="connsiteX6" fmla="*/ 2185638 w 2185638"/>
                <a:gd name="connsiteY6" fmla="*/ 2381212 h 2381212"/>
                <a:gd name="connsiteX7" fmla="*/ 1035278 w 2185638"/>
                <a:gd name="connsiteY7" fmla="*/ 2381212 h 2381212"/>
                <a:gd name="connsiteX8" fmla="*/ 0 w 2185638"/>
                <a:gd name="connsiteY8" fmla="*/ 1483143 h 2381212"/>
                <a:gd name="connsiteX9" fmla="*/ 35224 w 2185638"/>
                <a:gd name="connsiteY9" fmla="*/ 1488075 h 2381212"/>
                <a:gd name="connsiteX10" fmla="*/ 769621 w 2185638"/>
                <a:gd name="connsiteY10" fmla="*/ 1488075 h 2381212"/>
                <a:gd name="connsiteX11" fmla="*/ 769621 w 2185638"/>
                <a:gd name="connsiteY11" fmla="*/ 1835244 h 2381212"/>
                <a:gd name="connsiteX12" fmla="*/ 777781 w 2185638"/>
                <a:gd name="connsiteY12" fmla="*/ 1861208 h 2381212"/>
                <a:gd name="connsiteX13" fmla="*/ 807454 w 2185638"/>
                <a:gd name="connsiteY13" fmla="*/ 1879753 h 2381212"/>
                <a:gd name="connsiteX14" fmla="*/ 865315 w 2185638"/>
                <a:gd name="connsiteY14" fmla="*/ 1890880 h 2381212"/>
                <a:gd name="connsiteX15" fmla="*/ 955075 w 2185638"/>
                <a:gd name="connsiteY15" fmla="*/ 1894590 h 2381212"/>
                <a:gd name="connsiteX16" fmla="*/ 1047060 w 2185638"/>
                <a:gd name="connsiteY16" fmla="*/ 1890880 h 2381212"/>
                <a:gd name="connsiteX17" fmla="*/ 1104921 w 2185638"/>
                <a:gd name="connsiteY17" fmla="*/ 1879753 h 2381212"/>
                <a:gd name="connsiteX18" fmla="*/ 1136078 w 2185638"/>
                <a:gd name="connsiteY18" fmla="*/ 1861208 h 2381212"/>
                <a:gd name="connsiteX19" fmla="*/ 1144979 w 2185638"/>
                <a:gd name="connsiteY19" fmla="*/ 1835244 h 2381212"/>
                <a:gd name="connsiteX20" fmla="*/ 1144979 w 2185638"/>
                <a:gd name="connsiteY20" fmla="*/ 1488075 h 2381212"/>
                <a:gd name="connsiteX21" fmla="*/ 1315597 w 2185638"/>
                <a:gd name="connsiteY21" fmla="*/ 1488075 h 2381212"/>
                <a:gd name="connsiteX22" fmla="*/ 1357880 w 2185638"/>
                <a:gd name="connsiteY22" fmla="*/ 1448759 h 2381212"/>
                <a:gd name="connsiteX23" fmla="*/ 1373458 w 2185638"/>
                <a:gd name="connsiteY23" fmla="*/ 1333777 h 2381212"/>
                <a:gd name="connsiteX24" fmla="*/ 1356397 w 2185638"/>
                <a:gd name="connsiteY24" fmla="*/ 1212861 h 2381212"/>
                <a:gd name="connsiteX25" fmla="*/ 1315597 w 2185638"/>
                <a:gd name="connsiteY25" fmla="*/ 1176512 h 2381212"/>
                <a:gd name="connsiteX26" fmla="*/ 1144979 w 2185638"/>
                <a:gd name="connsiteY26" fmla="*/ 1176512 h 2381212"/>
                <a:gd name="connsiteX27" fmla="*/ 1144979 w 2185638"/>
                <a:gd name="connsiteY27" fmla="*/ 20764 h 23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5638" h="2381212">
                  <a:moveTo>
                    <a:pt x="766655" y="293752"/>
                  </a:moveTo>
                  <a:lnTo>
                    <a:pt x="769622" y="293752"/>
                  </a:lnTo>
                  <a:lnTo>
                    <a:pt x="769622" y="1176512"/>
                  </a:lnTo>
                  <a:lnTo>
                    <a:pt x="260737" y="1176512"/>
                  </a:lnTo>
                  <a:close/>
                  <a:moveTo>
                    <a:pt x="1134051" y="0"/>
                  </a:moveTo>
                  <a:lnTo>
                    <a:pt x="2185638" y="912217"/>
                  </a:lnTo>
                  <a:lnTo>
                    <a:pt x="2185638" y="2381212"/>
                  </a:lnTo>
                  <a:lnTo>
                    <a:pt x="1035278" y="2381212"/>
                  </a:lnTo>
                  <a:lnTo>
                    <a:pt x="0" y="1483143"/>
                  </a:lnTo>
                  <a:lnTo>
                    <a:pt x="35224" y="1488075"/>
                  </a:lnTo>
                  <a:lnTo>
                    <a:pt x="769621" y="1488075"/>
                  </a:lnTo>
                  <a:lnTo>
                    <a:pt x="769621" y="1835244"/>
                  </a:lnTo>
                  <a:cubicBezTo>
                    <a:pt x="769621" y="1845135"/>
                    <a:pt x="772341" y="1853790"/>
                    <a:pt x="777781" y="1861208"/>
                  </a:cubicBezTo>
                  <a:cubicBezTo>
                    <a:pt x="783221" y="1868626"/>
                    <a:pt x="793112" y="1874808"/>
                    <a:pt x="807454" y="1879753"/>
                  </a:cubicBezTo>
                  <a:cubicBezTo>
                    <a:pt x="821795" y="1884699"/>
                    <a:pt x="841083" y="1888408"/>
                    <a:pt x="865315" y="1890880"/>
                  </a:cubicBezTo>
                  <a:cubicBezTo>
                    <a:pt x="889548" y="1893353"/>
                    <a:pt x="919468" y="1894590"/>
                    <a:pt x="955075" y="1894590"/>
                  </a:cubicBezTo>
                  <a:cubicBezTo>
                    <a:pt x="992660" y="1894590"/>
                    <a:pt x="1023322" y="1893353"/>
                    <a:pt x="1047060" y="1890880"/>
                  </a:cubicBezTo>
                  <a:cubicBezTo>
                    <a:pt x="1070798" y="1888408"/>
                    <a:pt x="1090085" y="1884699"/>
                    <a:pt x="1104921" y="1879753"/>
                  </a:cubicBezTo>
                  <a:cubicBezTo>
                    <a:pt x="1119758" y="1874808"/>
                    <a:pt x="1130143" y="1868626"/>
                    <a:pt x="1136078" y="1861208"/>
                  </a:cubicBezTo>
                  <a:cubicBezTo>
                    <a:pt x="1142012" y="1853790"/>
                    <a:pt x="1144979" y="1845135"/>
                    <a:pt x="1144979" y="1835244"/>
                  </a:cubicBezTo>
                  <a:lnTo>
                    <a:pt x="1144979" y="1488075"/>
                  </a:lnTo>
                  <a:lnTo>
                    <a:pt x="1315597" y="1488075"/>
                  </a:lnTo>
                  <a:cubicBezTo>
                    <a:pt x="1333400" y="1488075"/>
                    <a:pt x="1347495" y="1474969"/>
                    <a:pt x="1357880" y="1448759"/>
                  </a:cubicBezTo>
                  <a:cubicBezTo>
                    <a:pt x="1368266" y="1422548"/>
                    <a:pt x="1373458" y="1384221"/>
                    <a:pt x="1373458" y="1333777"/>
                  </a:cubicBezTo>
                  <a:cubicBezTo>
                    <a:pt x="1373458" y="1277399"/>
                    <a:pt x="1367771" y="1237094"/>
                    <a:pt x="1356397" y="1212861"/>
                  </a:cubicBezTo>
                  <a:cubicBezTo>
                    <a:pt x="1345022" y="1188629"/>
                    <a:pt x="1331422" y="1176512"/>
                    <a:pt x="1315597" y="1176512"/>
                  </a:cubicBezTo>
                  <a:lnTo>
                    <a:pt x="1144979" y="1176512"/>
                  </a:lnTo>
                  <a:lnTo>
                    <a:pt x="1144979" y="20764"/>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 name="TextBox 22"/>
          <p:cNvSpPr txBox="1"/>
          <p:nvPr/>
        </p:nvSpPr>
        <p:spPr>
          <a:xfrm>
            <a:off x="5877031" y="1371600"/>
            <a:ext cx="2657369" cy="1015663"/>
          </a:xfrm>
          <a:prstGeom prst="rect">
            <a:avLst/>
          </a:prstGeom>
          <a:noFill/>
        </p:spPr>
        <p:txBody>
          <a:bodyPr wrap="square" lIns="0" rtlCol="0" anchor="ctr">
            <a:spAutoFit/>
          </a:bodyPr>
          <a:lstStyle/>
          <a:p>
            <a:r>
              <a:rPr lang="en-US" sz="2000" b="1" dirty="0" smtClean="0">
                <a:solidFill>
                  <a:srgbClr val="0070C0"/>
                </a:solidFill>
              </a:rPr>
              <a:t>Diploma/ Degree Holder in Accounting or </a:t>
            </a:r>
            <a:r>
              <a:rPr lang="en-US" sz="2000" b="1" dirty="0">
                <a:solidFill>
                  <a:srgbClr val="0070C0"/>
                </a:solidFill>
              </a:rPr>
              <a:t>B</a:t>
            </a:r>
            <a:r>
              <a:rPr lang="en-US" sz="2000" b="1" dirty="0" smtClean="0">
                <a:solidFill>
                  <a:srgbClr val="0070C0"/>
                </a:solidFill>
              </a:rPr>
              <a:t>usiness Management</a:t>
            </a:r>
            <a:endParaRPr lang="en-US" sz="2000" b="1" dirty="0">
              <a:solidFill>
                <a:srgbClr val="0070C0"/>
              </a:solidFill>
            </a:endParaRPr>
          </a:p>
        </p:txBody>
      </p:sp>
      <p:sp>
        <p:nvSpPr>
          <p:cNvPr id="24" name="TextBox 23"/>
          <p:cNvSpPr txBox="1"/>
          <p:nvPr/>
        </p:nvSpPr>
        <p:spPr>
          <a:xfrm>
            <a:off x="5877031" y="2800290"/>
            <a:ext cx="2657369" cy="400110"/>
          </a:xfrm>
          <a:prstGeom prst="rect">
            <a:avLst/>
          </a:prstGeom>
          <a:noFill/>
        </p:spPr>
        <p:txBody>
          <a:bodyPr wrap="square" lIns="0" rtlCol="0" anchor="ctr">
            <a:spAutoFit/>
          </a:bodyPr>
          <a:lstStyle/>
          <a:p>
            <a:r>
              <a:rPr lang="en-US" sz="2000" b="1" dirty="0" smtClean="0">
                <a:solidFill>
                  <a:srgbClr val="0070C0"/>
                </a:solidFill>
              </a:rPr>
              <a:t>Certified SPS Trainer</a:t>
            </a:r>
            <a:endParaRPr lang="en-US" sz="2000" b="1" dirty="0">
              <a:solidFill>
                <a:srgbClr val="0070C0"/>
              </a:solidFill>
            </a:endParaRPr>
          </a:p>
        </p:txBody>
      </p:sp>
      <p:sp>
        <p:nvSpPr>
          <p:cNvPr id="25" name="TextBox 24"/>
          <p:cNvSpPr txBox="1"/>
          <p:nvPr/>
        </p:nvSpPr>
        <p:spPr>
          <a:xfrm>
            <a:off x="5877031" y="3787914"/>
            <a:ext cx="2657369" cy="707886"/>
          </a:xfrm>
          <a:prstGeom prst="rect">
            <a:avLst/>
          </a:prstGeom>
          <a:noFill/>
        </p:spPr>
        <p:txBody>
          <a:bodyPr wrap="square" lIns="0" rtlCol="0" anchor="ctr">
            <a:spAutoFit/>
          </a:bodyPr>
          <a:lstStyle/>
          <a:p>
            <a:r>
              <a:rPr lang="en-US" sz="2000" b="1" dirty="0" smtClean="0">
                <a:solidFill>
                  <a:srgbClr val="0070C0"/>
                </a:solidFill>
              </a:rPr>
              <a:t>Minimal 2 Years Working Experience</a:t>
            </a:r>
            <a:endParaRPr lang="en-US" sz="2000" b="1" dirty="0">
              <a:solidFill>
                <a:srgbClr val="0070C0"/>
              </a:solidFill>
            </a:endParaRPr>
          </a:p>
        </p:txBody>
      </p:sp>
      <p:sp>
        <p:nvSpPr>
          <p:cNvPr id="26" name="TextBox 25"/>
          <p:cNvSpPr txBox="1"/>
          <p:nvPr/>
        </p:nvSpPr>
        <p:spPr>
          <a:xfrm>
            <a:off x="5853251" y="4930914"/>
            <a:ext cx="2657369" cy="707886"/>
          </a:xfrm>
          <a:prstGeom prst="rect">
            <a:avLst/>
          </a:prstGeom>
          <a:noFill/>
        </p:spPr>
        <p:txBody>
          <a:bodyPr wrap="square" lIns="0" rtlCol="0" anchor="ctr">
            <a:spAutoFit/>
          </a:bodyPr>
          <a:lstStyle/>
          <a:p>
            <a:r>
              <a:rPr lang="en-US" sz="2000" b="1" dirty="0" smtClean="0">
                <a:solidFill>
                  <a:srgbClr val="0070C0"/>
                </a:solidFill>
              </a:rPr>
              <a:t>Excellent in Public Speaking</a:t>
            </a:r>
            <a:endParaRPr lang="en-US" sz="2000" b="1" dirty="0">
              <a:solidFill>
                <a:srgbClr val="0070C0"/>
              </a:solidFill>
            </a:endParaRPr>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524000"/>
            <a:ext cx="4184650" cy="41846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22</a:t>
            </a:fld>
            <a:endParaRPr lang="en-US" dirty="0"/>
          </a:p>
        </p:txBody>
      </p:sp>
    </p:spTree>
    <p:extLst>
      <p:ext uri="{BB962C8B-B14F-4D97-AF65-F5344CB8AC3E}">
        <p14:creationId xmlns:p14="http://schemas.microsoft.com/office/powerpoint/2010/main" val="141191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Critical success factor</a:t>
            </a:r>
            <a:endParaRPr lang="en-MY" sz="2000" dirty="0">
              <a:solidFill>
                <a:schemeClr val="tx1"/>
              </a:solidFill>
              <a:latin typeface="Arial Black"/>
            </a:endParaRPr>
          </a:p>
        </p:txBody>
      </p:sp>
      <p:sp>
        <p:nvSpPr>
          <p:cNvPr id="24" name="Rounded Rectangle 23"/>
          <p:cNvSpPr/>
          <p:nvPr/>
        </p:nvSpPr>
        <p:spPr>
          <a:xfrm>
            <a:off x="4205720" y="1371600"/>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t>Support from KKMM</a:t>
            </a:r>
            <a:endParaRPr lang="en-US" sz="1600" b="1" cap="small" dirty="0"/>
          </a:p>
        </p:txBody>
      </p:sp>
      <p:sp>
        <p:nvSpPr>
          <p:cNvPr id="25" name="Oval 24"/>
          <p:cNvSpPr/>
          <p:nvPr/>
        </p:nvSpPr>
        <p:spPr>
          <a:xfrm>
            <a:off x="4277796" y="1487634"/>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1</a:t>
            </a:r>
          </a:p>
        </p:txBody>
      </p:sp>
      <p:sp>
        <p:nvSpPr>
          <p:cNvPr id="27" name="Freeform 5"/>
          <p:cNvSpPr>
            <a:spLocks/>
          </p:cNvSpPr>
          <p:nvPr/>
        </p:nvSpPr>
        <p:spPr bwMode="auto">
          <a:xfrm>
            <a:off x="2977120" y="1942416"/>
            <a:ext cx="1032409" cy="2083843"/>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1492930" y="3772448"/>
            <a:ext cx="2256484" cy="898629"/>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41051" y="2661167"/>
            <a:ext cx="1341649" cy="1974087"/>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467767" y="1581135"/>
            <a:ext cx="1777323" cy="1608995"/>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a:off x="1545275" y="1378391"/>
            <a:ext cx="2027775" cy="1294971"/>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31"/>
          <p:cNvSpPr/>
          <p:nvPr/>
        </p:nvSpPr>
        <p:spPr>
          <a:xfrm>
            <a:off x="3308977"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2</a:t>
            </a:r>
            <a:endParaRPr lang="en-US" b="1" dirty="0">
              <a:latin typeface="Arial Black" panose="020B0A04020102020204" pitchFamily="34" charset="0"/>
            </a:endParaRPr>
          </a:p>
        </p:txBody>
      </p:sp>
      <p:sp>
        <p:nvSpPr>
          <p:cNvPr id="33" name="Oval 32"/>
          <p:cNvSpPr/>
          <p:nvPr/>
        </p:nvSpPr>
        <p:spPr>
          <a:xfrm>
            <a:off x="2813189"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1</a:t>
            </a:r>
          </a:p>
        </p:txBody>
      </p:sp>
      <p:sp>
        <p:nvSpPr>
          <p:cNvPr id="34" name="Oval 33"/>
          <p:cNvSpPr/>
          <p:nvPr/>
        </p:nvSpPr>
        <p:spPr>
          <a:xfrm>
            <a:off x="2052895" y="4047285"/>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3</a:t>
            </a:r>
          </a:p>
        </p:txBody>
      </p:sp>
      <p:sp>
        <p:nvSpPr>
          <p:cNvPr id="35" name="Oval 34"/>
          <p:cNvSpPr/>
          <p:nvPr/>
        </p:nvSpPr>
        <p:spPr>
          <a:xfrm>
            <a:off x="843182"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4</a:t>
            </a:r>
          </a:p>
        </p:txBody>
      </p:sp>
      <p:sp>
        <p:nvSpPr>
          <p:cNvPr id="36" name="Oval 35"/>
          <p:cNvSpPr/>
          <p:nvPr/>
        </p:nvSpPr>
        <p:spPr>
          <a:xfrm>
            <a:off x="1256958"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5</a:t>
            </a:r>
          </a:p>
        </p:txBody>
      </p:sp>
      <p:pic>
        <p:nvPicPr>
          <p:cNvPr id="37" name="Ellipse 256"/>
          <p:cNvPicPr>
            <a:picLocks noChangeArrowheads="1"/>
          </p:cNvPicPr>
          <p:nvPr/>
        </p:nvPicPr>
        <p:blipFill>
          <a:blip r:embed="rId2">
            <a:lum bright="60000"/>
            <a:extLst>
              <a:ext uri="{28A0092B-C50C-407E-A947-70E740481C1C}">
                <a14:useLocalDpi xmlns:a14="http://schemas.microsoft.com/office/drawing/2010/main" val="0"/>
              </a:ext>
            </a:extLst>
          </a:blip>
          <a:srcRect/>
          <a:stretch>
            <a:fillRect/>
          </a:stretch>
        </p:blipFill>
        <p:spPr bwMode="auto">
          <a:xfrm>
            <a:off x="586042" y="4598007"/>
            <a:ext cx="3305211" cy="45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69"/>
          <p:cNvSpPr txBox="1">
            <a:spLocks noChangeArrowheads="1"/>
          </p:cNvSpPr>
          <p:nvPr/>
        </p:nvSpPr>
        <p:spPr bwMode="auto">
          <a:xfrm>
            <a:off x="1074838" y="4598007"/>
            <a:ext cx="2324809" cy="3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noProof="1">
              <a:solidFill>
                <a:srgbClr val="FFFFFF"/>
              </a:solidFill>
              <a:latin typeface="Calibri" pitchFamily="34" charset="0"/>
              <a:ea typeface="MS PGothic" pitchFamily="34" charset="-128"/>
            </a:endParaRPr>
          </a:p>
        </p:txBody>
      </p:sp>
      <p:sp>
        <p:nvSpPr>
          <p:cNvPr id="40" name="Rounded Rectangle 39"/>
          <p:cNvSpPr/>
          <p:nvPr/>
        </p:nvSpPr>
        <p:spPr>
          <a:xfrm>
            <a:off x="4205720" y="2071524"/>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t>Support from </a:t>
            </a:r>
            <a:r>
              <a:rPr lang="en-US" sz="1600" b="1" cap="small" dirty="0" smtClean="0"/>
              <a:t>SKMM</a:t>
            </a:r>
            <a:endParaRPr lang="en-US" sz="1600" b="1" cap="small" dirty="0"/>
          </a:p>
        </p:txBody>
      </p:sp>
      <p:sp>
        <p:nvSpPr>
          <p:cNvPr id="41" name="Oval 40"/>
          <p:cNvSpPr/>
          <p:nvPr/>
        </p:nvSpPr>
        <p:spPr>
          <a:xfrm>
            <a:off x="4277796" y="2187558"/>
            <a:ext cx="281466" cy="266396"/>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2</a:t>
            </a:r>
            <a:endParaRPr lang="en-US" sz="1600" b="1" dirty="0">
              <a:latin typeface="Arial Black" panose="020B0A04020102020204" pitchFamily="34" charset="0"/>
            </a:endParaRPr>
          </a:p>
        </p:txBody>
      </p:sp>
      <p:sp>
        <p:nvSpPr>
          <p:cNvPr id="43" name="Rounded Rectangle 42"/>
          <p:cNvSpPr/>
          <p:nvPr/>
        </p:nvSpPr>
        <p:spPr>
          <a:xfrm>
            <a:off x="4205720" y="2771448"/>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telco’s </a:t>
            </a:r>
          </a:p>
          <a:p>
            <a:r>
              <a:rPr lang="en-US" sz="1600" b="1" cap="small" dirty="0">
                <a:effectLst>
                  <a:outerShdw blurRad="38100" dist="38100" dir="2700000" algn="tl">
                    <a:srgbClr val="000000">
                      <a:alpha val="43137"/>
                    </a:srgbClr>
                  </a:outerShdw>
                </a:effectLst>
              </a:rPr>
              <a:t>(service provider) </a:t>
            </a:r>
          </a:p>
        </p:txBody>
      </p:sp>
      <p:sp>
        <p:nvSpPr>
          <p:cNvPr id="44" name="Oval 43"/>
          <p:cNvSpPr/>
          <p:nvPr/>
        </p:nvSpPr>
        <p:spPr>
          <a:xfrm>
            <a:off x="4277796" y="2887482"/>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3</a:t>
            </a:r>
            <a:endParaRPr lang="en-US" sz="1600" b="1" dirty="0">
              <a:latin typeface="Arial Black" panose="020B0A04020102020204" pitchFamily="34" charset="0"/>
            </a:endParaRPr>
          </a:p>
        </p:txBody>
      </p:sp>
      <p:sp>
        <p:nvSpPr>
          <p:cNvPr id="46" name="Rounded Rectangle 45"/>
          <p:cNvSpPr/>
          <p:nvPr/>
        </p:nvSpPr>
        <p:spPr>
          <a:xfrm>
            <a:off x="4205720" y="3471371"/>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telco’s technology partner</a:t>
            </a:r>
          </a:p>
        </p:txBody>
      </p:sp>
      <p:sp>
        <p:nvSpPr>
          <p:cNvPr id="47" name="Oval 46"/>
          <p:cNvSpPr/>
          <p:nvPr/>
        </p:nvSpPr>
        <p:spPr>
          <a:xfrm>
            <a:off x="4277796" y="3587405"/>
            <a:ext cx="281466" cy="266396"/>
          </a:xfrm>
          <a:prstGeom prst="ellipse">
            <a:avLst/>
          </a:prstGeom>
          <a:solidFill>
            <a:srgbClr val="0070C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4</a:t>
            </a:r>
            <a:endParaRPr lang="en-US" sz="1600" b="1" dirty="0">
              <a:latin typeface="Arial Black" panose="020B0A04020102020204" pitchFamily="34" charset="0"/>
            </a:endParaRPr>
          </a:p>
        </p:txBody>
      </p:sp>
      <p:sp>
        <p:nvSpPr>
          <p:cNvPr id="49" name="Rounded Rectangle 48"/>
          <p:cNvSpPr/>
          <p:nvPr/>
        </p:nvSpPr>
        <p:spPr>
          <a:xfrm>
            <a:off x="4205720" y="4171295"/>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effectLst>
                  <a:outerShdw blurRad="38100" dist="38100" dir="2700000" algn="tl">
                    <a:srgbClr val="000000">
                      <a:alpha val="43137"/>
                    </a:srgbClr>
                  </a:outerShdw>
                </a:effectLst>
              </a:rPr>
              <a:t>Content Solution Provider</a:t>
            </a:r>
            <a:endParaRPr lang="en-US" sz="1600" b="1" cap="small" dirty="0">
              <a:effectLst>
                <a:outerShdw blurRad="38100" dist="38100" dir="2700000" algn="tl">
                  <a:srgbClr val="000000">
                    <a:alpha val="43137"/>
                  </a:srgbClr>
                </a:outerShdw>
              </a:effectLst>
            </a:endParaRPr>
          </a:p>
        </p:txBody>
      </p:sp>
      <p:sp>
        <p:nvSpPr>
          <p:cNvPr id="50" name="Oval 49"/>
          <p:cNvSpPr/>
          <p:nvPr/>
        </p:nvSpPr>
        <p:spPr>
          <a:xfrm>
            <a:off x="4277796" y="4287329"/>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5</a:t>
            </a:r>
            <a:endParaRPr lang="en-US" sz="1600" b="1" dirty="0">
              <a:latin typeface="Arial Black" panose="020B0A04020102020204" pitchFamily="34" charset="0"/>
            </a:endParaRPr>
          </a:p>
        </p:txBody>
      </p:sp>
      <p:sp>
        <p:nvSpPr>
          <p:cNvPr id="3" name="Rectangle 2"/>
          <p:cNvSpPr/>
          <p:nvPr/>
        </p:nvSpPr>
        <p:spPr>
          <a:xfrm>
            <a:off x="297618" y="5112603"/>
            <a:ext cx="8523287" cy="830997"/>
          </a:xfrm>
          <a:prstGeom prst="rect">
            <a:avLst/>
          </a:prstGeom>
        </p:spPr>
        <p:txBody>
          <a:bodyPr wrap="square">
            <a:spAutoFit/>
          </a:bodyPr>
          <a:lstStyle/>
          <a:p>
            <a:pPr algn="just"/>
            <a:r>
              <a:rPr lang="en-MY" altLang="en-US" sz="1600" dirty="0"/>
              <a:t>We have long believed that, over the long term, no institution, idea, or effort of real consequence is ever successful on its own; the most impactful efforts are those approached collaboratively and achieved through close partnership.</a:t>
            </a: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23</a:t>
            </a:fld>
            <a:endParaRPr lang="en-US" dirty="0"/>
          </a:p>
        </p:txBody>
      </p:sp>
    </p:spTree>
    <p:extLst>
      <p:ext uri="{BB962C8B-B14F-4D97-AF65-F5344CB8AC3E}">
        <p14:creationId xmlns:p14="http://schemas.microsoft.com/office/powerpoint/2010/main" val="90254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5"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Helpdesk </a:t>
            </a:r>
            <a:r>
              <a:rPr lang="en-US" sz="2000" dirty="0" smtClean="0">
                <a:solidFill>
                  <a:schemeClr val="tx1"/>
                </a:solidFill>
                <a:latin typeface="Arial Black"/>
              </a:rPr>
              <a:t>SUPPORT</a:t>
            </a:r>
            <a:endParaRPr lang="en-MY" sz="2000" dirty="0">
              <a:solidFill>
                <a:schemeClr val="tx1"/>
              </a:solidFill>
              <a:latin typeface="Arial Black"/>
            </a:endParaRPr>
          </a:p>
        </p:txBody>
      </p:sp>
      <p:sp>
        <p:nvSpPr>
          <p:cNvPr id="7" name="TextBox 6"/>
          <p:cNvSpPr txBox="1"/>
          <p:nvPr/>
        </p:nvSpPr>
        <p:spPr>
          <a:xfrm>
            <a:off x="588942" y="14478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week days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helpdesk business support.</a:t>
            </a:r>
          </a:p>
          <a:p>
            <a:pPr marL="263776" indent="-263776">
              <a:buFont typeface="Arial" panose="020B0604020202020204" pitchFamily="34" charset="0"/>
              <a:buChar char="•"/>
            </a:pPr>
            <a:r>
              <a:rPr lang="en-US" dirty="0" smtClean="0"/>
              <a:t>Working Hours: 8.30am – 5.30pm</a:t>
            </a:r>
            <a:endParaRPr lang="en-US"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24</a:t>
            </a:fld>
            <a:endParaRPr lang="en-US" dirty="0"/>
          </a:p>
        </p:txBody>
      </p:sp>
    </p:spTree>
    <p:extLst>
      <p:ext uri="{BB962C8B-B14F-4D97-AF65-F5344CB8AC3E}">
        <p14:creationId xmlns:p14="http://schemas.microsoft.com/office/powerpoint/2010/main" val="613985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EXECUTION PLAN</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29718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25</a:t>
            </a:fld>
            <a:endParaRPr lang="en-US" dirty="0"/>
          </a:p>
        </p:txBody>
      </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pi1m ZONING POSITION &amp; ROAD MAPPING</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26</a:t>
            </a:fld>
            <a:endParaRPr lang="en-US" dirty="0"/>
          </a:p>
        </p:txBody>
      </p:sp>
      <p:pic>
        <p:nvPicPr>
          <p:cNvPr id="10246" name="Picture 6" descr="Image result for malay peninsula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43000"/>
            <a:ext cx="4222570" cy="5000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7400" y="1905000"/>
            <a:ext cx="1363578" cy="923330"/>
          </a:xfrm>
          <a:prstGeom prst="rect">
            <a:avLst/>
          </a:prstGeom>
          <a:noFill/>
        </p:spPr>
        <p:txBody>
          <a:bodyPr wrap="none" rtlCol="0">
            <a:spAutoFit/>
          </a:bodyPr>
          <a:lstStyle/>
          <a:p>
            <a:pPr algn="ctr"/>
            <a:r>
              <a:rPr lang="en-US" b="1" dirty="0" smtClean="0"/>
              <a:t>Zone 1</a:t>
            </a:r>
          </a:p>
          <a:p>
            <a:pPr algn="ctr"/>
            <a:r>
              <a:rPr lang="en-US" dirty="0" smtClean="0"/>
              <a:t>Terengganu</a:t>
            </a:r>
          </a:p>
          <a:p>
            <a:pPr algn="ctr"/>
            <a:r>
              <a:rPr lang="en-US" dirty="0" smtClean="0"/>
              <a:t>10 PI1M Site</a:t>
            </a:r>
            <a:endParaRPr lang="en-MY" dirty="0"/>
          </a:p>
        </p:txBody>
      </p:sp>
      <p:sp>
        <p:nvSpPr>
          <p:cNvPr id="10" name="TextBox 9"/>
          <p:cNvSpPr txBox="1"/>
          <p:nvPr/>
        </p:nvSpPr>
        <p:spPr>
          <a:xfrm>
            <a:off x="762000" y="2667000"/>
            <a:ext cx="1363578" cy="923330"/>
          </a:xfrm>
          <a:prstGeom prst="rect">
            <a:avLst/>
          </a:prstGeom>
          <a:noFill/>
        </p:spPr>
        <p:txBody>
          <a:bodyPr wrap="none" rtlCol="0">
            <a:spAutoFit/>
          </a:bodyPr>
          <a:lstStyle/>
          <a:p>
            <a:pPr algn="ctr"/>
            <a:r>
              <a:rPr lang="en-US" b="1" dirty="0" smtClean="0"/>
              <a:t>Zone 2</a:t>
            </a:r>
          </a:p>
          <a:p>
            <a:pPr algn="ctr"/>
            <a:r>
              <a:rPr lang="en-US" dirty="0" smtClean="0"/>
              <a:t>Kedah</a:t>
            </a:r>
          </a:p>
          <a:p>
            <a:pPr algn="ctr"/>
            <a:r>
              <a:rPr lang="en-US" dirty="0" smtClean="0"/>
              <a:t>10 PI1M Site</a:t>
            </a:r>
            <a:endParaRPr lang="en-MY" dirty="0"/>
          </a:p>
        </p:txBody>
      </p:sp>
      <p:cxnSp>
        <p:nvCxnSpPr>
          <p:cNvPr id="5" name="Straight Arrow Connector 4"/>
          <p:cNvCxnSpPr/>
          <p:nvPr/>
        </p:nvCxnSpPr>
        <p:spPr>
          <a:xfrm flipV="1">
            <a:off x="1752600" y="1905000"/>
            <a:ext cx="1143000" cy="762000"/>
          </a:xfrm>
          <a:prstGeom prst="straightConnector1">
            <a:avLst/>
          </a:prstGeom>
          <a:ln w="25400" cmpd="sng">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1"/>
          </p:cNvCxnSpPr>
          <p:nvPr/>
        </p:nvCxnSpPr>
        <p:spPr>
          <a:xfrm flipH="1">
            <a:off x="5029200" y="2366665"/>
            <a:ext cx="838200" cy="426240"/>
          </a:xfrm>
          <a:prstGeom prst="straightConnector1">
            <a:avLst/>
          </a:prstGeom>
          <a:ln w="25400" cmpd="sng">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853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4282"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a:t>
            </a:r>
            <a:r>
              <a:rPr lang="en-US" sz="2000" dirty="0" smtClean="0">
                <a:solidFill>
                  <a:schemeClr val="tx1"/>
                </a:solidFill>
                <a:latin typeface="Arial Black"/>
              </a:rPr>
              <a:t>MANAGEMENT TEAM</a:t>
            </a:r>
            <a:endParaRPr lang="en-MY" sz="2000" dirty="0">
              <a:solidFill>
                <a:schemeClr val="tx1"/>
              </a:solidFill>
              <a:latin typeface="Arial Black"/>
            </a:endParaRPr>
          </a:p>
        </p:txBody>
      </p:sp>
      <p:sp>
        <p:nvSpPr>
          <p:cNvPr id="3" name="TextBox 2"/>
          <p:cNvSpPr txBox="1"/>
          <p:nvPr/>
        </p:nvSpPr>
        <p:spPr>
          <a:xfrm>
            <a:off x="5334000" y="5334000"/>
            <a:ext cx="2743200" cy="523220"/>
          </a:xfrm>
          <a:prstGeom prst="rect">
            <a:avLst/>
          </a:prstGeom>
          <a:noFill/>
        </p:spPr>
        <p:txBody>
          <a:bodyPr wrap="square" rtlCol="0">
            <a:spAutoFit/>
          </a:bodyPr>
          <a:lstStyle/>
          <a:p>
            <a:r>
              <a:rPr lang="en-US" sz="1400" dirty="0" smtClean="0"/>
              <a:t>Backroom Support = 15 </a:t>
            </a:r>
          </a:p>
          <a:p>
            <a:r>
              <a:rPr lang="en-US" sz="1400" dirty="0" smtClean="0"/>
              <a:t>Field </a:t>
            </a:r>
            <a:r>
              <a:rPr lang="en-US" sz="1400" dirty="0" smtClean="0"/>
              <a:t>Team= 30</a:t>
            </a:r>
          </a:p>
        </p:txBody>
      </p:sp>
      <p:sp>
        <p:nvSpPr>
          <p:cNvPr id="4" name="Rectangle 3"/>
          <p:cNvSpPr/>
          <p:nvPr/>
        </p:nvSpPr>
        <p:spPr>
          <a:xfrm>
            <a:off x="3810000" y="5370731"/>
            <a:ext cx="2286000" cy="523220"/>
          </a:xfrm>
          <a:prstGeom prst="rect">
            <a:avLst/>
          </a:prstGeom>
        </p:spPr>
        <p:txBody>
          <a:bodyPr wrap="square">
            <a:spAutoFit/>
          </a:bodyPr>
          <a:lstStyle/>
          <a:p>
            <a:r>
              <a:rPr lang="en-US" sz="1400" dirty="0" smtClean="0"/>
              <a:t>Management </a:t>
            </a:r>
            <a:r>
              <a:rPr lang="en-US" sz="1400" dirty="0"/>
              <a:t>= 5</a:t>
            </a:r>
          </a:p>
          <a:p>
            <a:r>
              <a:rPr lang="en-US" sz="1400" dirty="0"/>
              <a:t>Executive = </a:t>
            </a:r>
            <a:r>
              <a:rPr lang="en-US" sz="1400" dirty="0" smtClean="0"/>
              <a:t>10</a:t>
            </a:r>
            <a:endParaRPr lang="en-US" sz="1400" dirty="0"/>
          </a:p>
        </p:txBody>
      </p:sp>
      <p:sp>
        <p:nvSpPr>
          <p:cNvPr id="6" name="TextBox 5"/>
          <p:cNvSpPr txBox="1"/>
          <p:nvPr/>
        </p:nvSpPr>
        <p:spPr>
          <a:xfrm>
            <a:off x="1524000" y="5345668"/>
            <a:ext cx="766748" cy="369332"/>
          </a:xfrm>
          <a:prstGeom prst="rect">
            <a:avLst/>
          </a:prstGeom>
          <a:noFill/>
        </p:spPr>
        <p:txBody>
          <a:bodyPr wrap="none" rtlCol="0">
            <a:spAutoFit/>
          </a:bodyPr>
          <a:lstStyle/>
          <a:p>
            <a:r>
              <a:rPr lang="en-US" dirty="0" smtClean="0"/>
              <a:t>NOTE:</a:t>
            </a:r>
            <a:endParaRPr lang="en-MY" dirty="0"/>
          </a:p>
        </p:txBody>
      </p:sp>
      <p:sp>
        <p:nvSpPr>
          <p:cNvPr id="2" name="Rectangle 1"/>
          <p:cNvSpPr/>
          <p:nvPr/>
        </p:nvSpPr>
        <p:spPr>
          <a:xfrm>
            <a:off x="2290748" y="5365059"/>
            <a:ext cx="1183722" cy="307777"/>
          </a:xfrm>
          <a:prstGeom prst="rect">
            <a:avLst/>
          </a:prstGeom>
        </p:spPr>
        <p:txBody>
          <a:bodyPr wrap="none">
            <a:spAutoFit/>
          </a:bodyPr>
          <a:lstStyle/>
          <a:p>
            <a:r>
              <a:rPr lang="en-US" sz="1400" dirty="0"/>
              <a:t>Total = 60 </a:t>
            </a:r>
            <a:r>
              <a:rPr lang="en-US" sz="1400" dirty="0" err="1"/>
              <a:t>Pax</a:t>
            </a:r>
            <a:endParaRPr lang="en-MY" sz="1400" dirty="0"/>
          </a:p>
        </p:txBody>
      </p:sp>
      <p:sp>
        <p:nvSpPr>
          <p:cNvPr id="7" name="Slide Number Placeholder 6"/>
          <p:cNvSpPr>
            <a:spLocks noGrp="1"/>
          </p:cNvSpPr>
          <p:nvPr>
            <p:ph type="sldNum" sz="quarter" idx="12"/>
          </p:nvPr>
        </p:nvSpPr>
        <p:spPr/>
        <p:txBody>
          <a:bodyPr/>
          <a:lstStyle/>
          <a:p>
            <a:pPr>
              <a:defRPr/>
            </a:pPr>
            <a:fld id="{10900C66-51F3-40B7-ADF9-FB7B495E0E52}" type="slidenum">
              <a:rPr lang="en-US" smtClean="0"/>
              <a:pPr>
                <a:defRPr/>
              </a:pPr>
              <a:t>27</a:t>
            </a:fld>
            <a:endParaRPr lang="en-US" dirty="0"/>
          </a:p>
        </p:txBody>
      </p:sp>
      <p:pic>
        <p:nvPicPr>
          <p:cNvPr id="11266" name="Object 1"/>
          <p:cNvPicPr>
            <a:picLocks noChangeArrowheads="1"/>
          </p:cNvPicPr>
          <p:nvPr/>
        </p:nvPicPr>
        <p:blipFill>
          <a:blip r:embed="rId3">
            <a:extLst>
              <a:ext uri="{28A0092B-C50C-407E-A947-70E740481C1C}">
                <a14:useLocalDpi xmlns:a14="http://schemas.microsoft.com/office/drawing/2010/main" val="0"/>
              </a:ext>
            </a:extLst>
          </a:blip>
          <a:srcRect b="-212"/>
          <a:stretch>
            <a:fillRect/>
          </a:stretch>
        </p:blipFill>
        <p:spPr bwMode="auto">
          <a:xfrm>
            <a:off x="1066800" y="1143000"/>
            <a:ext cx="7158052"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3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METHOD </a:t>
            </a:r>
            <a:r>
              <a:rPr lang="en-US" sz="2000" dirty="0" smtClean="0">
                <a:solidFill>
                  <a:schemeClr val="tx1"/>
                </a:solidFill>
                <a:latin typeface="Arial Black"/>
              </a:rPr>
              <a:t>OF STATEMENT</a:t>
            </a:r>
            <a:endParaRPr lang="en-MY" sz="2000" dirty="0">
              <a:solidFill>
                <a:schemeClr val="tx1"/>
              </a:solidFill>
              <a:latin typeface="Arial Black"/>
            </a:endParaRPr>
          </a:p>
        </p:txBody>
      </p:sp>
      <p:grpSp>
        <p:nvGrpSpPr>
          <p:cNvPr id="69" name="Group 68"/>
          <p:cNvGrpSpPr/>
          <p:nvPr/>
        </p:nvGrpSpPr>
        <p:grpSpPr>
          <a:xfrm>
            <a:off x="3647109" y="1596286"/>
            <a:ext cx="5124991" cy="1286082"/>
            <a:chOff x="3841865" y="319088"/>
            <a:chExt cx="4166758" cy="1371600"/>
          </a:xfrm>
        </p:grpSpPr>
        <p:sp>
          <p:nvSpPr>
            <p:cNvPr id="105" name="Notched Right Arrow 104"/>
            <p:cNvSpPr/>
            <p:nvPr/>
          </p:nvSpPr>
          <p:spPr>
            <a:xfrm rot="16200000">
              <a:off x="3886201" y="864610"/>
              <a:ext cx="1371600" cy="280555"/>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36576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106" name="Group 105"/>
            <p:cNvGrpSpPr/>
            <p:nvPr/>
          </p:nvGrpSpPr>
          <p:grpSpPr>
            <a:xfrm>
              <a:off x="3841865" y="704741"/>
              <a:ext cx="4166758" cy="659825"/>
              <a:chOff x="0" y="5065566"/>
              <a:chExt cx="4166758" cy="976745"/>
            </a:xfrm>
          </p:grpSpPr>
          <p:sp>
            <p:nvSpPr>
              <p:cNvPr id="107" name="Freeform 106"/>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Freeform 107"/>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4</a:t>
                </a:r>
                <a:endParaRPr lang="en-US" sz="2000" b="1" dirty="0">
                  <a:effectLst>
                    <a:outerShdw blurRad="38100" dist="38100" dir="2700000" algn="tl">
                      <a:srgbClr val="000000">
                        <a:alpha val="43137"/>
                      </a:srgbClr>
                    </a:outerShdw>
                  </a:effectLst>
                </a:endParaRPr>
              </a:p>
            </p:txBody>
          </p:sp>
        </p:grpSp>
      </p:grpSp>
      <p:grpSp>
        <p:nvGrpSpPr>
          <p:cNvPr id="70" name="Group 69"/>
          <p:cNvGrpSpPr/>
          <p:nvPr/>
        </p:nvGrpSpPr>
        <p:grpSpPr>
          <a:xfrm>
            <a:off x="304797" y="2769098"/>
            <a:ext cx="5128566" cy="1286082"/>
            <a:chOff x="1131873" y="1859279"/>
            <a:chExt cx="4169664" cy="1371600"/>
          </a:xfrm>
        </p:grpSpPr>
        <p:sp>
          <p:nvSpPr>
            <p:cNvPr id="101" name="Notched Right Arrow 100"/>
            <p:cNvSpPr/>
            <p:nvPr/>
          </p:nvSpPr>
          <p:spPr>
            <a:xfrm rot="16200000">
              <a:off x="3886199" y="2404801"/>
              <a:ext cx="1371600" cy="28055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102" name="Group 101"/>
            <p:cNvGrpSpPr/>
            <p:nvPr/>
          </p:nvGrpSpPr>
          <p:grpSpPr>
            <a:xfrm flipH="1">
              <a:off x="1131873" y="2328006"/>
              <a:ext cx="4169664" cy="659826"/>
              <a:chOff x="0" y="5065566"/>
              <a:chExt cx="4166758" cy="976745"/>
            </a:xfrm>
          </p:grpSpPr>
          <p:sp>
            <p:nvSpPr>
              <p:cNvPr id="103" name="Freeform 102"/>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3</a:t>
                </a:r>
                <a:endParaRPr lang="en-US" sz="2000" b="1" dirty="0">
                  <a:effectLst>
                    <a:outerShdw blurRad="38100" dist="38100" dir="2700000" algn="tl">
                      <a:srgbClr val="000000">
                        <a:alpha val="43137"/>
                      </a:srgbClr>
                    </a:outerShdw>
                  </a:effectLst>
                </a:endParaRPr>
              </a:p>
            </p:txBody>
          </p:sp>
          <p:sp>
            <p:nvSpPr>
              <p:cNvPr id="104" name="Freeform 103"/>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7" name="Notched Right Arrow 96"/>
          <p:cNvSpPr/>
          <p:nvPr/>
        </p:nvSpPr>
        <p:spPr>
          <a:xfrm rot="16200000">
            <a:off x="3760070" y="4545355"/>
            <a:ext cx="1551970" cy="345074"/>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27432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98" name="Group 97"/>
          <p:cNvGrpSpPr/>
          <p:nvPr/>
        </p:nvGrpSpPr>
        <p:grpSpPr>
          <a:xfrm>
            <a:off x="3638009" y="4494191"/>
            <a:ext cx="5124991" cy="618686"/>
            <a:chOff x="0" y="5065566"/>
            <a:chExt cx="4166758" cy="976745"/>
          </a:xfrm>
        </p:grpSpPr>
        <p:sp>
          <p:nvSpPr>
            <p:cNvPr id="99" name="Freeform 9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Freeform 9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2</a:t>
              </a:r>
              <a:endParaRPr lang="en-US" sz="2000" b="1" dirty="0">
                <a:effectLst>
                  <a:outerShdw blurRad="38100" dist="38100" dir="2700000" algn="tl">
                    <a:srgbClr val="000000">
                      <a:alpha val="43137"/>
                    </a:srgbClr>
                  </a:outerShdw>
                </a:effectLst>
              </a:endParaRPr>
            </a:p>
          </p:txBody>
        </p:sp>
      </p:grpSp>
      <p:sp>
        <p:nvSpPr>
          <p:cNvPr id="93" name="Notched Right Arrow 92"/>
          <p:cNvSpPr/>
          <p:nvPr/>
        </p:nvSpPr>
        <p:spPr>
          <a:xfrm rot="16200000">
            <a:off x="4006392" y="5698601"/>
            <a:ext cx="1059323" cy="34507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94" name="Group 93"/>
          <p:cNvGrpSpPr/>
          <p:nvPr/>
        </p:nvGrpSpPr>
        <p:grpSpPr>
          <a:xfrm flipH="1">
            <a:off x="304797" y="5713391"/>
            <a:ext cx="5128566" cy="618686"/>
            <a:chOff x="0" y="5065566"/>
            <a:chExt cx="4166758" cy="976745"/>
          </a:xfrm>
        </p:grpSpPr>
        <p:sp>
          <p:nvSpPr>
            <p:cNvPr id="95" name="Freeform 9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1</a:t>
              </a:r>
              <a:endParaRPr lang="en-US" sz="2000" b="1" dirty="0">
                <a:effectLst>
                  <a:outerShdw blurRad="38100" dist="38100" dir="2700000" algn="tl">
                    <a:srgbClr val="000000">
                      <a:alpha val="43137"/>
                    </a:srgbClr>
                  </a:outerShdw>
                </a:effectLst>
              </a:endParaRPr>
            </a:p>
          </p:txBody>
        </p:sp>
        <p:sp>
          <p:nvSpPr>
            <p:cNvPr id="96" name="Freeform 95"/>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4" name="Rectangle 73"/>
          <p:cNvSpPr/>
          <p:nvPr/>
        </p:nvSpPr>
        <p:spPr>
          <a:xfrm>
            <a:off x="5624254" y="2325231"/>
            <a:ext cx="3367346" cy="224676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ea typeface="MS Mincho" pitchFamily="49" charset="-128"/>
                <a:cs typeface="Andalus" pitchFamily="18" charset="-78"/>
              </a:rPr>
              <a:t>Preparation of  arrangement  movement </a:t>
            </a:r>
            <a:r>
              <a:rPr lang="en-US" sz="1400" dirty="0" smtClean="0">
                <a:ea typeface="MS Mincho" pitchFamily="49" charset="-128"/>
                <a:cs typeface="Andalus" pitchFamily="18" charset="-78"/>
              </a:rPr>
              <a:t>by </a:t>
            </a:r>
            <a:r>
              <a:rPr lang="en-US" sz="1400" dirty="0">
                <a:ea typeface="MS Mincho" pitchFamily="49" charset="-128"/>
                <a:cs typeface="Andalus" pitchFamily="18" charset="-78"/>
              </a:rPr>
              <a:t>team according to an agreed </a:t>
            </a:r>
            <a:r>
              <a:rPr lang="en-US" sz="1400" dirty="0" smtClean="0">
                <a:ea typeface="MS Mincho" pitchFamily="49" charset="-128"/>
                <a:cs typeface="Andalus" pitchFamily="18" charset="-78"/>
              </a:rPr>
              <a:t>schedule planning</a:t>
            </a:r>
          </a:p>
          <a:p>
            <a:pPr marL="171450" indent="-171450">
              <a:buFont typeface="Arial" panose="020B0604020202020204" pitchFamily="34" charset="0"/>
              <a:buChar char="•"/>
            </a:pPr>
            <a:r>
              <a:rPr lang="en-US" sz="1400" dirty="0">
                <a:ea typeface="MS Mincho" pitchFamily="49" charset="-128"/>
                <a:cs typeface="Andalus" pitchFamily="18" charset="-78"/>
              </a:rPr>
              <a:t>Arrangement of </a:t>
            </a:r>
            <a:r>
              <a:rPr lang="en-US" sz="1400" dirty="0" smtClean="0">
                <a:ea typeface="MS Mincho" pitchFamily="49" charset="-128"/>
                <a:cs typeface="Andalus" pitchFamily="18" charset="-78"/>
              </a:rPr>
              <a:t> Transportation </a:t>
            </a:r>
            <a:r>
              <a:rPr lang="en-US" sz="1400" dirty="0">
                <a:ea typeface="MS Mincho" pitchFamily="49" charset="-128"/>
                <a:cs typeface="Andalus" pitchFamily="18" charset="-78"/>
              </a:rPr>
              <a:t>by </a:t>
            </a:r>
            <a:r>
              <a:rPr lang="en-US" sz="1400" dirty="0" smtClean="0">
                <a:ea typeface="MS Mincho" pitchFamily="49" charset="-128"/>
                <a:cs typeface="Andalus" pitchFamily="18" charset="-78"/>
              </a:rPr>
              <a:t>zone</a:t>
            </a:r>
          </a:p>
          <a:p>
            <a:pPr marL="171450" indent="-171450">
              <a:buFont typeface="Arial" panose="020B0604020202020204" pitchFamily="34" charset="0"/>
              <a:buChar char="•"/>
            </a:pPr>
            <a:r>
              <a:rPr lang="en-US" sz="1400" dirty="0">
                <a:ea typeface="MS Mincho" pitchFamily="49" charset="-128"/>
                <a:cs typeface="Andalus" pitchFamily="18" charset="-78"/>
              </a:rPr>
              <a:t>Preparation of meals, arrangement </a:t>
            </a:r>
            <a:r>
              <a:rPr lang="en-US" sz="1400" dirty="0" smtClean="0">
                <a:ea typeface="MS Mincho" pitchFamily="49" charset="-128"/>
                <a:cs typeface="Andalus" pitchFamily="18" charset="-78"/>
              </a:rPr>
              <a:t> of </a:t>
            </a:r>
            <a:r>
              <a:rPr lang="en-US" sz="1400" dirty="0">
                <a:ea typeface="MS Mincho" pitchFamily="49" charset="-128"/>
                <a:cs typeface="Andalus" pitchFamily="18" charset="-78"/>
              </a:rPr>
              <a:t>site &amp; training </a:t>
            </a:r>
            <a:r>
              <a:rPr lang="en-US" sz="1400" dirty="0" smtClean="0">
                <a:ea typeface="MS Mincho" pitchFamily="49" charset="-128"/>
                <a:cs typeface="Andalus" pitchFamily="18" charset="-78"/>
              </a:rPr>
              <a:t>program</a:t>
            </a:r>
          </a:p>
          <a:p>
            <a:pPr marL="171450" indent="-171450">
              <a:buFont typeface="Arial" panose="020B0604020202020204" pitchFamily="34" charset="0"/>
              <a:buChar char="•"/>
            </a:pPr>
            <a:r>
              <a:rPr lang="en-US" sz="1400" dirty="0">
                <a:ea typeface="MS Mincho" pitchFamily="49" charset="-128"/>
                <a:cs typeface="Andalus" pitchFamily="18" charset="-78"/>
              </a:rPr>
              <a:t>Arrangement  team on advertisement </a:t>
            </a:r>
            <a:r>
              <a:rPr lang="en-US" sz="1400" dirty="0" smtClean="0">
                <a:ea typeface="MS Mincho" pitchFamily="49" charset="-128"/>
                <a:cs typeface="Andalus" pitchFamily="18" charset="-78"/>
              </a:rPr>
              <a:t>&amp; promotion</a:t>
            </a:r>
          </a:p>
          <a:p>
            <a:pPr marL="171450" indent="-171450">
              <a:buFont typeface="Arial" panose="020B0604020202020204" pitchFamily="34" charset="0"/>
              <a:buChar char="•"/>
            </a:pPr>
            <a:r>
              <a:rPr lang="en-US" sz="1400" dirty="0">
                <a:ea typeface="MS Mincho" pitchFamily="49" charset="-128"/>
                <a:cs typeface="Andalus" pitchFamily="18" charset="-78"/>
              </a:rPr>
              <a:t>Site arrangement with SKMM, </a:t>
            </a:r>
            <a:r>
              <a:rPr lang="en-US" sz="1400" dirty="0" smtClean="0">
                <a:ea typeface="MS Mincho" pitchFamily="49" charset="-128"/>
                <a:cs typeface="Andalus" pitchFamily="18" charset="-78"/>
              </a:rPr>
              <a:t>Service </a:t>
            </a:r>
            <a:r>
              <a:rPr lang="en-US" sz="1400" dirty="0">
                <a:ea typeface="MS Mincho" pitchFamily="49" charset="-128"/>
                <a:cs typeface="Andalus" pitchFamily="18" charset="-78"/>
              </a:rPr>
              <a:t>provider and </a:t>
            </a:r>
            <a:r>
              <a:rPr lang="en-US" sz="1400" dirty="0" smtClean="0">
                <a:ea typeface="MS Mincho" pitchFamily="49" charset="-128"/>
                <a:cs typeface="Andalus" pitchFamily="18" charset="-78"/>
              </a:rPr>
              <a:t>vendor</a:t>
            </a:r>
            <a:endParaRPr lang="en-US" sz="1400" dirty="0">
              <a:ea typeface="MS Mincho" pitchFamily="49" charset="-128"/>
              <a:cs typeface="Andalus" pitchFamily="18" charset="-78"/>
            </a:endParaRPr>
          </a:p>
        </p:txBody>
      </p:sp>
      <p:sp>
        <p:nvSpPr>
          <p:cNvPr id="77" name="Rectangle 76"/>
          <p:cNvSpPr/>
          <p:nvPr/>
        </p:nvSpPr>
        <p:spPr>
          <a:xfrm>
            <a:off x="152400" y="990600"/>
            <a:ext cx="3429000" cy="203132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daily </a:t>
            </a:r>
            <a:r>
              <a:rPr lang="en-US" sz="1400" dirty="0" smtClean="0">
                <a:solidFill>
                  <a:schemeClr val="dk1"/>
                </a:solidFill>
                <a:ea typeface="MS Mincho" pitchFamily="49" charset="-128"/>
                <a:cs typeface="Andalus" pitchFamily="18" charset="-78"/>
              </a:rPr>
              <a:t>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Weekly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monthly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Checklist &amp; </a:t>
            </a:r>
            <a:r>
              <a:rPr lang="en-US" sz="1400" dirty="0" smtClean="0">
                <a:solidFill>
                  <a:schemeClr val="dk1"/>
                </a:solidFill>
                <a:ea typeface="MS Mincho" pitchFamily="49" charset="-128"/>
                <a:cs typeface="Andalus" pitchFamily="18" charset="-78"/>
              </a:rPr>
              <a:t>maintenance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The report consist of attendance record, </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Activities </a:t>
            </a:r>
            <a:r>
              <a:rPr lang="en-US" sz="1400" dirty="0" smtClean="0">
                <a:solidFill>
                  <a:schemeClr val="dk1"/>
                </a:solidFill>
                <a:ea typeface="MS Mincho" pitchFamily="49" charset="-128"/>
                <a:cs typeface="Andalus" pitchFamily="18" charset="-78"/>
              </a:rPr>
              <a:t>program </a:t>
            </a:r>
            <a:r>
              <a:rPr lang="en-US" sz="1400" dirty="0">
                <a:solidFill>
                  <a:schemeClr val="dk1"/>
                </a:solidFill>
                <a:ea typeface="MS Mincho" pitchFamily="49" charset="-128"/>
                <a:cs typeface="Andalus" pitchFamily="18" charset="-78"/>
              </a:rPr>
              <a:t>and Status of </a:t>
            </a:r>
            <a:r>
              <a:rPr lang="en-US" sz="1400" dirty="0" smtClean="0">
                <a:solidFill>
                  <a:schemeClr val="dk1"/>
                </a:solidFill>
                <a:ea typeface="MS Mincho" pitchFamily="49" charset="-128"/>
                <a:cs typeface="Andalus" pitchFamily="18" charset="-78"/>
              </a:rPr>
              <a:t>participant</a:t>
            </a:r>
          </a:p>
          <a:p>
            <a:pPr marL="171450" indent="-171450">
              <a:buFont typeface="Arial" panose="020B0604020202020204" pitchFamily="34" charset="0"/>
              <a:buChar char="•"/>
            </a:pPr>
            <a:r>
              <a:rPr lang="en-US" sz="1400" dirty="0" smtClean="0">
                <a:solidFill>
                  <a:schemeClr val="dk1"/>
                </a:solidFill>
                <a:ea typeface="MS Mincho" pitchFamily="49" charset="-128"/>
                <a:cs typeface="Andalus" pitchFamily="18" charset="-78"/>
              </a:rPr>
              <a:t>Submission report to client for approval</a:t>
            </a:r>
            <a:endParaRPr lang="en-US" sz="1400" dirty="0">
              <a:solidFill>
                <a:schemeClr val="dk1"/>
              </a:solidFill>
              <a:ea typeface="MS Mincho" pitchFamily="49" charset="-128"/>
              <a:cs typeface="Andalus" pitchFamily="18" charset="-78"/>
            </a:endParaRPr>
          </a:p>
        </p:txBody>
      </p:sp>
      <p:sp>
        <p:nvSpPr>
          <p:cNvPr id="79" name="Left Brace 78"/>
          <p:cNvSpPr/>
          <p:nvPr/>
        </p:nvSpPr>
        <p:spPr>
          <a:xfrm>
            <a:off x="5470833" y="5000987"/>
            <a:ext cx="327063" cy="1331090"/>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Left Brace 79"/>
          <p:cNvSpPr/>
          <p:nvPr/>
        </p:nvSpPr>
        <p:spPr>
          <a:xfrm>
            <a:off x="5540337" y="2362200"/>
            <a:ext cx="188056" cy="1981200"/>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Left Brace 80"/>
          <p:cNvSpPr/>
          <p:nvPr/>
        </p:nvSpPr>
        <p:spPr>
          <a:xfrm rot="10800000">
            <a:off x="3347804" y="1531477"/>
            <a:ext cx="188056" cy="1450602"/>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Left Brace 81"/>
          <p:cNvSpPr/>
          <p:nvPr/>
        </p:nvSpPr>
        <p:spPr>
          <a:xfrm rot="10800000">
            <a:off x="3404126" y="3715394"/>
            <a:ext cx="233883" cy="1923405"/>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4" name="TextBox 89"/>
          <p:cNvSpPr txBox="1"/>
          <p:nvPr/>
        </p:nvSpPr>
        <p:spPr>
          <a:xfrm>
            <a:off x="6469348" y="1947672"/>
            <a:ext cx="1168910"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Reporting </a:t>
            </a:r>
            <a:endParaRPr lang="en-MY" b="1" dirty="0">
              <a:solidFill>
                <a:schemeClr val="bg1"/>
              </a:solidFill>
            </a:endParaRPr>
          </a:p>
        </p:txBody>
      </p:sp>
      <p:sp>
        <p:nvSpPr>
          <p:cNvPr id="85" name="TextBox 90"/>
          <p:cNvSpPr txBox="1"/>
          <p:nvPr/>
        </p:nvSpPr>
        <p:spPr>
          <a:xfrm>
            <a:off x="582531" y="3217370"/>
            <a:ext cx="232788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Organizing the Project</a:t>
            </a:r>
            <a:endParaRPr lang="en-MY" b="1" dirty="0">
              <a:solidFill>
                <a:schemeClr val="bg1"/>
              </a:solidFill>
              <a:latin typeface="Andalus" pitchFamily="18" charset="-78"/>
              <a:cs typeface="Andalus" pitchFamily="18" charset="-78"/>
            </a:endParaRPr>
          </a:p>
        </p:txBody>
      </p:sp>
      <p:sp>
        <p:nvSpPr>
          <p:cNvPr id="86" name="TextBox 91"/>
          <p:cNvSpPr txBox="1"/>
          <p:nvPr/>
        </p:nvSpPr>
        <p:spPr>
          <a:xfrm>
            <a:off x="582531" y="5721501"/>
            <a:ext cx="3608469"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Mapping PI1M site </a:t>
            </a:r>
            <a:endParaRPr lang="en-MY" b="1" dirty="0">
              <a:solidFill>
                <a:schemeClr val="bg1"/>
              </a:solidFill>
            </a:endParaRPr>
          </a:p>
        </p:txBody>
      </p:sp>
      <p:sp>
        <p:nvSpPr>
          <p:cNvPr id="87" name="TextBox 92"/>
          <p:cNvSpPr txBox="1"/>
          <p:nvPr/>
        </p:nvSpPr>
        <p:spPr>
          <a:xfrm>
            <a:off x="4968664" y="4502301"/>
            <a:ext cx="3413333"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Coordination  between all team</a:t>
            </a:r>
            <a:endParaRPr lang="en-MY" b="1" dirty="0">
              <a:solidFill>
                <a:schemeClr val="bg1"/>
              </a:solidFill>
              <a:latin typeface="Andalus" pitchFamily="18" charset="-78"/>
              <a:cs typeface="Andalus" pitchFamily="18" charset="-78"/>
            </a:endParaRPr>
          </a:p>
        </p:txBody>
      </p:sp>
      <p:grpSp>
        <p:nvGrpSpPr>
          <p:cNvPr id="109" name="Group 108"/>
          <p:cNvGrpSpPr/>
          <p:nvPr/>
        </p:nvGrpSpPr>
        <p:grpSpPr>
          <a:xfrm>
            <a:off x="5040638" y="1143000"/>
            <a:ext cx="512710" cy="341594"/>
            <a:chOff x="1481351" y="1600200"/>
            <a:chExt cx="1600200" cy="1270747"/>
          </a:xfrm>
        </p:grpSpPr>
        <p:pic>
          <p:nvPicPr>
            <p:cNvPr id="110" name="Picture 1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1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764" y="1168255"/>
            <a:ext cx="447233" cy="36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010" y="1206822"/>
            <a:ext cx="884044" cy="42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 y="3607475"/>
            <a:ext cx="3429000" cy="2031325"/>
          </a:xfrm>
          <a:prstGeom prst="rect">
            <a:avLst/>
          </a:prstGeom>
        </p:spPr>
        <p:txBody>
          <a:bodyPr wrap="square">
            <a:spAutoFit/>
          </a:bodyPr>
          <a:lstStyle/>
          <a:p>
            <a:pPr marL="171450" indent="-171450">
              <a:buFont typeface="Arial" panose="020B0604020202020204" pitchFamily="34" charset="0"/>
              <a:buChar char="•"/>
            </a:pPr>
            <a:r>
              <a:rPr lang="en-US" sz="1400" dirty="0" smtClean="0">
                <a:latin typeface="+mn-lt"/>
                <a:ea typeface="MS Mincho" pitchFamily="49" charset="-128"/>
                <a:cs typeface="Andalus" pitchFamily="18" charset="-78"/>
              </a:rPr>
              <a:t>Preparation </a:t>
            </a:r>
            <a:r>
              <a:rPr lang="en-US" sz="1400" dirty="0">
                <a:latin typeface="+mn-lt"/>
                <a:ea typeface="MS Mincho" pitchFamily="49" charset="-128"/>
                <a:cs typeface="Andalus" pitchFamily="18" charset="-78"/>
              </a:rPr>
              <a:t>of meeting agenda to </a:t>
            </a:r>
            <a:r>
              <a:rPr lang="en-US" sz="1400" dirty="0" smtClean="0">
                <a:latin typeface="+mn-lt"/>
                <a:ea typeface="MS Mincho" pitchFamily="49" charset="-128"/>
                <a:cs typeface="Andalus" pitchFamily="18" charset="-78"/>
              </a:rPr>
              <a:t>discuss </a:t>
            </a:r>
            <a:r>
              <a:rPr lang="en-US" sz="1400" dirty="0">
                <a:latin typeface="+mn-lt"/>
                <a:ea typeface="MS Mincho" pitchFamily="49" charset="-128"/>
                <a:cs typeface="Andalus" pitchFamily="18" charset="-78"/>
              </a:rPr>
              <a:t>on any </a:t>
            </a:r>
            <a:r>
              <a:rPr lang="en-MY" sz="1400" dirty="0">
                <a:latin typeface="+mn-lt"/>
                <a:ea typeface="MS Mincho" pitchFamily="49" charset="-128"/>
                <a:cs typeface="Andalus" pitchFamily="18" charset="-78"/>
              </a:rPr>
              <a:t>pre &amp; post </a:t>
            </a:r>
            <a:r>
              <a:rPr lang="en-MY" sz="1400" dirty="0" smtClean="0">
                <a:latin typeface="+mn-lt"/>
                <a:ea typeface="MS Mincho" pitchFamily="49" charset="-128"/>
                <a:cs typeface="Andalus" pitchFamily="18" charset="-78"/>
              </a:rPr>
              <a:t>development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Preparation of schedule plan </a:t>
            </a:r>
            <a:r>
              <a:rPr lang="en-US" sz="1400" dirty="0" smtClean="0">
                <a:latin typeface="+mn-lt"/>
                <a:ea typeface="MS Mincho" pitchFamily="49" charset="-128"/>
                <a:cs typeface="Andalus" pitchFamily="18" charset="-78"/>
              </a:rPr>
              <a:t>during </a:t>
            </a:r>
            <a:r>
              <a:rPr lang="en-US" sz="1400" dirty="0">
                <a:latin typeface="+mn-lt"/>
                <a:ea typeface="MS Mincho" pitchFamily="49" charset="-128"/>
                <a:cs typeface="Andalus" pitchFamily="18" charset="-78"/>
              </a:rPr>
              <a:t>the design &amp; operation phase</a:t>
            </a:r>
            <a:r>
              <a:rPr lang="en-US" sz="1400" dirty="0" smtClean="0">
                <a:latin typeface="+mn-lt"/>
                <a:ea typeface="MS Mincho" pitchFamily="49" charset="-128"/>
                <a:cs typeface="Andalus" pitchFamily="18" charset="-78"/>
              </a:rPr>
              <a: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the safety </a:t>
            </a:r>
            <a:r>
              <a:rPr lang="en-US" sz="1400" dirty="0" smtClean="0">
                <a:latin typeface="+mn-lt"/>
                <a:ea typeface="MS Mincho" pitchFamily="49" charset="-128"/>
                <a:cs typeface="Andalus" pitchFamily="18" charset="-78"/>
              </a:rPr>
              <a:t>guideline </a:t>
            </a:r>
            <a:r>
              <a:rPr lang="en-US" sz="1400" dirty="0">
                <a:latin typeface="+mn-lt"/>
                <a:ea typeface="MS Mincho" pitchFamily="49" charset="-128"/>
                <a:cs typeface="Andalus" pitchFamily="18" charset="-78"/>
              </a:rPr>
              <a:t>and </a:t>
            </a:r>
            <a:r>
              <a:rPr lang="en-US" sz="1400" dirty="0">
                <a:latin typeface="+mn-lt"/>
                <a:cs typeface="Andalus" pitchFamily="18" charset="-78"/>
              </a:rPr>
              <a:t>all </a:t>
            </a:r>
            <a:r>
              <a:rPr lang="en-US" sz="1400" dirty="0" smtClean="0">
                <a:latin typeface="+mn-lt"/>
                <a:cs typeface="Andalus" pitchFamily="18" charset="-78"/>
              </a:rPr>
              <a:t>the appropriate </a:t>
            </a:r>
            <a:r>
              <a:rPr lang="en-US" sz="1400" dirty="0">
                <a:latin typeface="+mn-lt"/>
                <a:cs typeface="Andalus" pitchFamily="18" charset="-78"/>
              </a:rPr>
              <a:t>acts. </a:t>
            </a:r>
            <a:endParaRPr lang="en-US" sz="1400" dirty="0" smtClean="0">
              <a:latin typeface="+mn-lt"/>
              <a:cs typeface="Andalus" pitchFamily="18" charset="-78"/>
            </a:endParaRP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a team to do the site survey </a:t>
            </a:r>
            <a:r>
              <a:rPr lang="en-US" sz="1400" dirty="0" smtClean="0">
                <a:latin typeface="+mn-lt"/>
                <a:ea typeface="MS Mincho" pitchFamily="49" charset="-128"/>
                <a:cs typeface="Andalus" pitchFamily="18" charset="-78"/>
              </a:rPr>
              <a:t>on </a:t>
            </a:r>
            <a:r>
              <a:rPr lang="en-US" sz="1400" dirty="0">
                <a:latin typeface="+mn-lt"/>
                <a:ea typeface="MS Mincho" pitchFamily="49" charset="-128"/>
                <a:cs typeface="Andalus" pitchFamily="18" charset="-78"/>
              </a:rPr>
              <a:t>each PI1M site to clarify on site </a:t>
            </a:r>
            <a:r>
              <a:rPr lang="en-US" sz="1400" dirty="0" smtClean="0">
                <a:latin typeface="+mn-lt"/>
                <a:ea typeface="MS Mincho" pitchFamily="49" charset="-128"/>
                <a:cs typeface="Andalus" pitchFamily="18" charset="-78"/>
              </a:rPr>
              <a:t>accessibility  </a:t>
            </a:r>
            <a:r>
              <a:rPr lang="en-US" sz="1400" dirty="0">
                <a:latin typeface="+mn-lt"/>
                <a:ea typeface="MS Mincho" pitchFamily="49" charset="-128"/>
                <a:cs typeface="Andalus" pitchFamily="18" charset="-78"/>
              </a:rPr>
              <a:t>&amp; other </a:t>
            </a:r>
            <a:r>
              <a:rPr lang="en-US" sz="1400" dirty="0" smtClean="0">
                <a:latin typeface="+mn-lt"/>
                <a:ea typeface="MS Mincho" pitchFamily="49" charset="-128"/>
                <a:cs typeface="Andalus" pitchFamily="18" charset="-78"/>
              </a:rPr>
              <a:t>issues</a:t>
            </a:r>
            <a:endParaRPr lang="en-MY" sz="1400" dirty="0">
              <a:latin typeface="+mn-lt"/>
            </a:endParaRPr>
          </a:p>
        </p:txBody>
      </p:sp>
      <p:sp>
        <p:nvSpPr>
          <p:cNvPr id="38" name="Rectangle 37"/>
          <p:cNvSpPr/>
          <p:nvPr/>
        </p:nvSpPr>
        <p:spPr>
          <a:xfrm>
            <a:off x="5638800" y="4992231"/>
            <a:ext cx="3367346" cy="138499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smtClean="0">
                <a:ea typeface="MS Mincho" pitchFamily="49" charset="-128"/>
                <a:cs typeface="Andalus" pitchFamily="18" charset="-78"/>
              </a:rPr>
              <a:t>Mapping/ garner the critical </a:t>
            </a:r>
            <a:r>
              <a:rPr lang="en-US" sz="1400" dirty="0">
                <a:ea typeface="MS Mincho" pitchFamily="49" charset="-128"/>
                <a:cs typeface="Andalus" pitchFamily="18" charset="-78"/>
              </a:rPr>
              <a:t>s</a:t>
            </a:r>
            <a:r>
              <a:rPr lang="en-US" sz="1400" dirty="0" smtClean="0">
                <a:ea typeface="MS Mincho" pitchFamily="49" charset="-128"/>
                <a:cs typeface="Andalus" pitchFamily="18" charset="-78"/>
              </a:rPr>
              <a:t>upport from KKMM, SKMM, Telco’s &amp; Telco’s Technology Partner</a:t>
            </a:r>
          </a:p>
          <a:p>
            <a:pPr marL="171450" indent="-171450">
              <a:buFont typeface="Arial" panose="020B0604020202020204" pitchFamily="34" charset="0"/>
              <a:buChar char="•"/>
            </a:pPr>
            <a:r>
              <a:rPr lang="en-US" sz="1400" dirty="0" smtClean="0">
                <a:ea typeface="MS Mincho" pitchFamily="49" charset="-128"/>
                <a:cs typeface="Andalus" pitchFamily="18" charset="-78"/>
              </a:rPr>
              <a:t>To list down all </a:t>
            </a:r>
            <a:r>
              <a:rPr lang="en-US" sz="1400" dirty="0" smtClean="0">
                <a:ea typeface="MS Mincho" pitchFamily="49" charset="-128"/>
                <a:cs typeface="Andalus" pitchFamily="18" charset="-78"/>
              </a:rPr>
              <a:t>20 </a:t>
            </a:r>
            <a:r>
              <a:rPr lang="en-US" sz="1400" dirty="0" smtClean="0">
                <a:ea typeface="MS Mincho" pitchFamily="49" charset="-128"/>
                <a:cs typeface="Andalus" pitchFamily="18" charset="-78"/>
              </a:rPr>
              <a:t>PI1M as approved by SKMM</a:t>
            </a:r>
          </a:p>
          <a:p>
            <a:pPr marL="171450" indent="-171450">
              <a:buFont typeface="Arial" panose="020B0604020202020204" pitchFamily="34" charset="0"/>
              <a:buChar char="•"/>
            </a:pPr>
            <a:r>
              <a:rPr lang="en-US" sz="1400" dirty="0" smtClean="0">
                <a:ea typeface="MS Mincho" pitchFamily="49" charset="-128"/>
                <a:cs typeface="Andalus" pitchFamily="18" charset="-78"/>
              </a:rPr>
              <a:t>Zoning by </a:t>
            </a:r>
            <a:r>
              <a:rPr lang="en-US" sz="1400" dirty="0" smtClean="0">
                <a:ea typeface="MS Mincho" pitchFamily="49" charset="-128"/>
                <a:cs typeface="Andalus" pitchFamily="18" charset="-78"/>
              </a:rPr>
              <a:t>2 </a:t>
            </a:r>
            <a:r>
              <a:rPr lang="en-US" sz="1400" dirty="0" smtClean="0">
                <a:ea typeface="MS Mincho" pitchFamily="49" charset="-128"/>
                <a:cs typeface="Andalus" pitchFamily="18" charset="-78"/>
              </a:rPr>
              <a:t>Zone</a:t>
            </a:r>
            <a:endParaRPr lang="en-US" sz="1400" dirty="0">
              <a:ea typeface="MS Mincho" pitchFamily="49" charset="-128"/>
              <a:cs typeface="Andalus" pitchFamily="18" charset="-78"/>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28</a:t>
            </a:fld>
            <a:endParaRPr lang="en-US" dirty="0"/>
          </a:p>
        </p:txBody>
      </p:sp>
    </p:spTree>
    <p:extLst>
      <p:ext uri="{BB962C8B-B14F-4D97-AF65-F5344CB8AC3E}">
        <p14:creationId xmlns:p14="http://schemas.microsoft.com/office/powerpoint/2010/main" val="1728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7760" y="1205180"/>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MY">
              <a:solidFill>
                <a:schemeClr val="bg1"/>
              </a:solidFill>
            </a:endParaRPr>
          </a:p>
        </p:txBody>
      </p:sp>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Key MEETING &amp; COORDINATION STRATEGY</a:t>
            </a:r>
            <a:endParaRPr lang="en-MY" sz="2000" dirty="0">
              <a:solidFill>
                <a:schemeClr val="tx1"/>
              </a:solidFill>
              <a:latin typeface="Arial Black"/>
            </a:endParaRPr>
          </a:p>
        </p:txBody>
      </p:sp>
      <p:sp>
        <p:nvSpPr>
          <p:cNvPr id="2" name="Rectangle 1"/>
          <p:cNvSpPr/>
          <p:nvPr/>
        </p:nvSpPr>
        <p:spPr>
          <a:xfrm>
            <a:off x="5593876" y="1205180"/>
            <a:ext cx="3169124" cy="1384995"/>
          </a:xfrm>
          <a:prstGeom prst="rect">
            <a:avLst/>
          </a:prstGeom>
          <a:solidFill>
            <a:srgbClr val="0070C0"/>
          </a:solidFill>
        </p:spPr>
        <p:txBody>
          <a:bodyPr wrap="square">
            <a:spAutoFit/>
          </a:bodyPr>
          <a:lstStyle/>
          <a:p>
            <a:pPr algn="just"/>
            <a:r>
              <a:rPr lang="en-MY" sz="1400" dirty="0">
                <a:solidFill>
                  <a:schemeClr val="bg1"/>
                </a:solidFill>
              </a:rPr>
              <a:t>Review the monthly practice statistics such as production, adjustments, collections, outstanding claims, unscheduled time units, production by provider, daily production averages, etc</a:t>
            </a:r>
            <a:r>
              <a:rPr lang="en-MY" sz="1400" dirty="0" smtClean="0">
                <a:solidFill>
                  <a:schemeClr val="bg1"/>
                </a:solidFill>
              </a:rPr>
              <a:t>.</a:t>
            </a:r>
            <a:endParaRPr lang="en-MY" sz="1400" dirty="0">
              <a:solidFill>
                <a:schemeClr val="bg1"/>
              </a:solidFill>
            </a:endParaRPr>
          </a:p>
        </p:txBody>
      </p:sp>
      <p:sp>
        <p:nvSpPr>
          <p:cNvPr id="17" name="Rectangle 16"/>
          <p:cNvSpPr/>
          <p:nvPr/>
        </p:nvSpPr>
        <p:spPr>
          <a:xfrm>
            <a:off x="5617760" y="3048000"/>
            <a:ext cx="3145240" cy="1043702"/>
          </a:xfrm>
          <a:prstGeom prst="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8" name="Rectangle 17"/>
          <p:cNvSpPr/>
          <p:nvPr/>
        </p:nvSpPr>
        <p:spPr>
          <a:xfrm>
            <a:off x="5593876" y="3137594"/>
            <a:ext cx="3169124" cy="954107"/>
          </a:xfrm>
          <a:prstGeom prst="rect">
            <a:avLst/>
          </a:prstGeom>
          <a:noFill/>
        </p:spPr>
        <p:txBody>
          <a:bodyPr wrap="square">
            <a:spAutoFit/>
          </a:bodyPr>
          <a:lstStyle/>
          <a:p>
            <a:pPr algn="just"/>
            <a:r>
              <a:rPr lang="en-US" sz="1400" dirty="0">
                <a:solidFill>
                  <a:schemeClr val="bg1"/>
                </a:solidFill>
              </a:rPr>
              <a:t>Review on timeline </a:t>
            </a:r>
            <a:r>
              <a:rPr lang="en-US" sz="1400" dirty="0" smtClean="0">
                <a:solidFill>
                  <a:schemeClr val="bg1"/>
                </a:solidFill>
              </a:rPr>
              <a:t>progress </a:t>
            </a:r>
            <a:r>
              <a:rPr lang="en-US" sz="1400" dirty="0">
                <a:solidFill>
                  <a:schemeClr val="bg1"/>
                </a:solidFill>
              </a:rPr>
              <a:t>project</a:t>
            </a:r>
          </a:p>
          <a:p>
            <a:pPr algn="just"/>
            <a:r>
              <a:rPr lang="en-US" sz="1400" dirty="0">
                <a:solidFill>
                  <a:schemeClr val="bg1"/>
                </a:solidFill>
              </a:rPr>
              <a:t>Review on weekly report</a:t>
            </a:r>
          </a:p>
          <a:p>
            <a:pPr algn="just"/>
            <a:r>
              <a:rPr lang="en-US" sz="1400" dirty="0" smtClean="0">
                <a:solidFill>
                  <a:schemeClr val="bg1"/>
                </a:solidFill>
              </a:rPr>
              <a:t>Discussion </a:t>
            </a:r>
            <a:r>
              <a:rPr lang="en-US" sz="1400" dirty="0">
                <a:solidFill>
                  <a:schemeClr val="bg1"/>
                </a:solidFill>
              </a:rPr>
              <a:t>on any other matters related to Pi1M </a:t>
            </a:r>
            <a:r>
              <a:rPr lang="en-US" sz="1400" dirty="0" smtClean="0">
                <a:solidFill>
                  <a:schemeClr val="bg1"/>
                </a:solidFill>
              </a:rPr>
              <a:t>activities</a:t>
            </a:r>
            <a:endParaRPr lang="en-US" sz="1400" dirty="0">
              <a:solidFill>
                <a:schemeClr val="bg1"/>
              </a:solidFill>
            </a:endParaRPr>
          </a:p>
        </p:txBody>
      </p:sp>
      <p:sp>
        <p:nvSpPr>
          <p:cNvPr id="19" name="Rectangle 18"/>
          <p:cNvSpPr/>
          <p:nvPr/>
        </p:nvSpPr>
        <p:spPr>
          <a:xfrm>
            <a:off x="5617760" y="4558605"/>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20" name="Rectangle 19"/>
          <p:cNvSpPr/>
          <p:nvPr/>
        </p:nvSpPr>
        <p:spPr>
          <a:xfrm>
            <a:off x="5593876" y="4558605"/>
            <a:ext cx="3169124" cy="1384995"/>
          </a:xfrm>
          <a:prstGeom prst="rect">
            <a:avLst/>
          </a:prstGeom>
          <a:solidFill>
            <a:srgbClr val="0070C0"/>
          </a:solidFill>
        </p:spPr>
        <p:txBody>
          <a:bodyPr wrap="square">
            <a:spAutoFit/>
          </a:bodyPr>
          <a:lstStyle/>
          <a:p>
            <a:pPr algn="just" fontAlgn="auto">
              <a:spcBef>
                <a:spcPts val="0"/>
              </a:spcBef>
              <a:spcAft>
                <a:spcPts val="0"/>
              </a:spcAft>
              <a:defRPr/>
            </a:pPr>
            <a:r>
              <a:rPr lang="en-US" sz="1400" dirty="0">
                <a:solidFill>
                  <a:schemeClr val="bg1"/>
                </a:solidFill>
              </a:rPr>
              <a:t>Review on deployment activities and problem arise</a:t>
            </a:r>
          </a:p>
          <a:p>
            <a:pPr algn="just" fontAlgn="auto">
              <a:spcBef>
                <a:spcPts val="0"/>
              </a:spcBef>
              <a:spcAft>
                <a:spcPts val="0"/>
              </a:spcAft>
              <a:defRPr/>
            </a:pPr>
            <a:r>
              <a:rPr lang="en-US" sz="1400" dirty="0">
                <a:solidFill>
                  <a:schemeClr val="bg1"/>
                </a:solidFill>
              </a:rPr>
              <a:t>Discussion on project enhancement activities </a:t>
            </a:r>
          </a:p>
          <a:p>
            <a:pPr algn="just" fontAlgn="auto">
              <a:spcBef>
                <a:spcPts val="0"/>
              </a:spcBef>
              <a:spcAft>
                <a:spcPts val="0"/>
              </a:spcAft>
              <a:defRPr/>
            </a:pPr>
            <a:r>
              <a:rPr lang="en-US" sz="1400" dirty="0" smtClean="0">
                <a:solidFill>
                  <a:schemeClr val="bg1"/>
                </a:solidFill>
              </a:rPr>
              <a:t>Review </a:t>
            </a:r>
            <a:r>
              <a:rPr lang="en-US" sz="1400" dirty="0">
                <a:solidFill>
                  <a:schemeClr val="bg1"/>
                </a:solidFill>
              </a:rPr>
              <a:t>on resources ,vehicle &amp;  training tools &amp; necessary </a:t>
            </a:r>
            <a:r>
              <a:rPr lang="en-US" sz="1400" dirty="0" smtClean="0">
                <a:solidFill>
                  <a:schemeClr val="bg1"/>
                </a:solidFill>
              </a:rPr>
              <a:t>items</a:t>
            </a:r>
            <a:endParaRPr lang="en-US" sz="1400" dirty="0">
              <a:solidFill>
                <a:schemeClr val="bg1"/>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516056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516056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0" y="1066800"/>
            <a:ext cx="5143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29</a:t>
            </a:fld>
            <a:endParaRPr lang="en-US" dirty="0"/>
          </a:p>
        </p:txBody>
      </p:sp>
    </p:spTree>
    <p:extLst>
      <p:ext uri="{BB962C8B-B14F-4D97-AF65-F5344CB8AC3E}">
        <p14:creationId xmlns:p14="http://schemas.microsoft.com/office/powerpoint/2010/main" val="140885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directorate</a:t>
            </a:r>
            <a:endParaRPr lang="en-MY" sz="2000" dirty="0">
              <a:solidFill>
                <a:schemeClr val="tx1"/>
              </a:solidFill>
              <a:latin typeface="Arial Black"/>
            </a:endParaRPr>
          </a:p>
        </p:txBody>
      </p:sp>
      <p:sp>
        <p:nvSpPr>
          <p:cNvPr id="20" name="Content Placeholder 2"/>
          <p:cNvSpPr>
            <a:spLocks noGrp="1"/>
          </p:cNvSpPr>
          <p:nvPr>
            <p:ph idx="1"/>
          </p:nvPr>
        </p:nvSpPr>
        <p:spPr>
          <a:xfrm>
            <a:off x="304800" y="1371600"/>
            <a:ext cx="8534400" cy="1524000"/>
          </a:xfrm>
        </p:spPr>
        <p:txBody>
          <a:bodyPr>
            <a:noAutofit/>
          </a:bodyPr>
          <a:lstStyle/>
          <a:p>
            <a:pPr marL="0" lvl="0" indent="0" algn="just">
              <a:buNone/>
            </a:pPr>
            <a:r>
              <a:rPr lang="en-US" sz="1600" dirty="0" smtClean="0"/>
              <a:t>FR </a:t>
            </a:r>
            <a:r>
              <a:rPr lang="en-US" sz="1600" dirty="0" err="1" smtClean="0"/>
              <a:t>Mutiara</a:t>
            </a:r>
            <a:r>
              <a:rPr lang="en-US" sz="1600" dirty="0" smtClean="0"/>
              <a:t> </a:t>
            </a:r>
            <a:r>
              <a:rPr lang="en-US" sz="1600" dirty="0"/>
              <a:t>is an established information &amp; technology consultation company with a mission to </a:t>
            </a:r>
            <a:r>
              <a:rPr lang="en-US" sz="1600" dirty="0" smtClean="0"/>
              <a:t>be the </a:t>
            </a:r>
            <a:r>
              <a:rPr lang="en-US" sz="1600" dirty="0"/>
              <a:t>preferred project management consultant and to become one of the premier player in Malaysia business landscape which provide consultancy services and solutions to different organizations across Malaysia, creating value for clients by leveraging industry knowledge and service offering expertise with an insight into and access to all the emerging technologies.</a:t>
            </a:r>
            <a:endParaRPr lang="en-MY" sz="1600" dirty="0"/>
          </a:p>
        </p:txBody>
      </p:sp>
      <p:sp>
        <p:nvSpPr>
          <p:cNvPr id="14" name="Rectangle 13"/>
          <p:cNvSpPr/>
          <p:nvPr/>
        </p:nvSpPr>
        <p:spPr>
          <a:xfrm>
            <a:off x="6958121" y="2895600"/>
            <a:ext cx="1804879" cy="311766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5" name="Rectangle 14"/>
          <p:cNvSpPr/>
          <p:nvPr/>
        </p:nvSpPr>
        <p:spPr>
          <a:xfrm>
            <a:off x="6958121" y="3027827"/>
            <a:ext cx="1804879" cy="2985443"/>
          </a:xfrm>
          <a:prstGeom prst="rect">
            <a:avLst/>
          </a:prstGeom>
        </p:spPr>
        <p:txBody>
          <a:bodyPr wrap="square" lIns="182889" tIns="91445" rIns="182889" bIns="91445">
            <a:spAutoFit/>
          </a:bodyPr>
          <a:lstStyle/>
          <a:p>
            <a:pPr algn="ctr"/>
            <a:r>
              <a:rPr lang="en-US" sz="1400" b="1" dirty="0" smtClean="0">
                <a:solidFill>
                  <a:schemeClr val="bg1"/>
                </a:solidFill>
                <a:latin typeface="+mj-lt"/>
                <a:ea typeface="Open Sans" panose="020B0606030504020204" pitchFamily="34" charset="0"/>
                <a:cs typeface="Open Sans" panose="020B0606030504020204" pitchFamily="34" charset="0"/>
              </a:rPr>
              <a:t>Company Vision</a:t>
            </a:r>
          </a:p>
          <a:p>
            <a:pPr algn="ctr"/>
            <a:r>
              <a:rPr lang="en-US" sz="1400" dirty="0" smtClean="0">
                <a:solidFill>
                  <a:schemeClr val="bg1"/>
                </a:solidFill>
                <a:latin typeface="+mj-lt"/>
                <a:ea typeface="Open Sans Light"/>
                <a:cs typeface="Open Sans Light"/>
              </a:rPr>
              <a:t>“Setting standards utilizing best available solutions”</a:t>
            </a:r>
          </a:p>
          <a:p>
            <a:pPr algn="ctr"/>
            <a:endParaRPr lang="en-US" sz="1400" dirty="0" smtClean="0">
              <a:solidFill>
                <a:schemeClr val="bg1"/>
              </a:solidFill>
              <a:latin typeface="+mj-lt"/>
              <a:ea typeface="Open Sans Light"/>
              <a:cs typeface="Open Sans Light"/>
            </a:endParaRPr>
          </a:p>
          <a:p>
            <a:pPr algn="ctr"/>
            <a:r>
              <a:rPr lang="en-US" sz="1400" b="1" dirty="0" smtClean="0">
                <a:solidFill>
                  <a:schemeClr val="bg1"/>
                </a:solidFill>
                <a:latin typeface="+mj-lt"/>
                <a:ea typeface="Open Sans" panose="020B0606030504020204" pitchFamily="34" charset="0"/>
                <a:cs typeface="Open Sans" panose="020B0606030504020204" pitchFamily="34" charset="0"/>
              </a:rPr>
              <a:t>Mission Statement</a:t>
            </a:r>
            <a:endParaRPr lang="en-US" sz="1400" b="1" dirty="0">
              <a:solidFill>
                <a:schemeClr val="bg1"/>
              </a:solidFill>
              <a:latin typeface="+mj-lt"/>
              <a:ea typeface="Open Sans" panose="020B0606030504020204" pitchFamily="34" charset="0"/>
              <a:cs typeface="Open Sans" panose="020B0606030504020204" pitchFamily="34" charset="0"/>
            </a:endParaRPr>
          </a:p>
          <a:p>
            <a:pPr algn="ctr"/>
            <a:r>
              <a:rPr lang="en-US" sz="1400" dirty="0" smtClean="0">
                <a:solidFill>
                  <a:schemeClr val="bg1"/>
                </a:solidFill>
                <a:latin typeface="+mj-lt"/>
                <a:ea typeface="Open Sans Light"/>
                <a:cs typeface="Open Sans Light"/>
              </a:rPr>
              <a:t>“Committed to excellence in providing innovative and reliable Information Technology services”</a:t>
            </a:r>
            <a:endParaRPr lang="en-US" sz="1400" dirty="0">
              <a:solidFill>
                <a:schemeClr val="bg1"/>
              </a:solidFill>
              <a:latin typeface="+mj-lt"/>
              <a:ea typeface="Open Sans Light"/>
              <a:cs typeface="Open Sans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797" y="2667000"/>
            <a:ext cx="3355003" cy="3506841"/>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a:t>
            </a:fld>
            <a:endParaRPr lang="en-US" dirty="0"/>
          </a:p>
        </p:txBody>
      </p:sp>
    </p:spTree>
    <p:extLst>
      <p:ext uri="{BB962C8B-B14F-4D97-AF65-F5344CB8AC3E}">
        <p14:creationId xmlns:p14="http://schemas.microsoft.com/office/powerpoint/2010/main" val="76411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a:t>
            </a:r>
            <a:r>
              <a:rPr lang="en-US" sz="2000" dirty="0" smtClean="0">
                <a:solidFill>
                  <a:schemeClr val="tx1"/>
                </a:solidFill>
                <a:latin typeface="Arial Black"/>
              </a:rPr>
              <a:t>DELIVERABLES</a:t>
            </a:r>
            <a:endParaRPr lang="en-MY" sz="2000" dirty="0">
              <a:solidFill>
                <a:schemeClr val="tx1"/>
              </a:solidFill>
              <a:latin typeface="Arial Black"/>
            </a:endParaRPr>
          </a:p>
        </p:txBody>
      </p:sp>
      <p:sp>
        <p:nvSpPr>
          <p:cNvPr id="32" name="Freeform 31"/>
          <p:cNvSpPr/>
          <p:nvPr/>
        </p:nvSpPr>
        <p:spPr>
          <a:xfrm>
            <a:off x="1019159" y="2646275"/>
            <a:ext cx="1933560" cy="1647720"/>
          </a:xfrm>
          <a:custGeom>
            <a:avLst/>
            <a:gdLst>
              <a:gd name="f0" fmla="val 0"/>
              <a:gd name="f1" fmla="val 203"/>
              <a:gd name="f2" fmla="val 173"/>
              <a:gd name="f3" fmla="val 140"/>
              <a:gd name="f4" fmla="val 29"/>
              <a:gd name="f5" fmla="val 162"/>
              <a:gd name="f6" fmla="val 65"/>
              <a:gd name="f7" fmla="val 102"/>
              <a:gd name="f8" fmla="val 138"/>
              <a:gd name="f9" fmla="val 174"/>
            </a:gdLst>
            <a:ahLst/>
            <a:cxnLst>
              <a:cxn ang="3cd4">
                <a:pos x="hc" y="t"/>
              </a:cxn>
              <a:cxn ang="0">
                <a:pos x="r" y="vc"/>
              </a:cxn>
              <a:cxn ang="cd4">
                <a:pos x="hc" y="b"/>
              </a:cxn>
              <a:cxn ang="cd2">
                <a:pos x="l" y="vc"/>
              </a:cxn>
            </a:cxnLst>
            <a:rect l="l" t="t" r="r" b="b"/>
            <a:pathLst>
              <a:path w="203" h="173">
                <a:moveTo>
                  <a:pt x="f0" y="f3"/>
                </a:moveTo>
                <a:cubicBezTo>
                  <a:pt x="f4" y="f5"/>
                  <a:pt x="f6" y="f2"/>
                  <a:pt x="f7" y="f2"/>
                </a:cubicBezTo>
                <a:cubicBezTo>
                  <a:pt x="f8" y="f2"/>
                  <a:pt x="f9" y="f5"/>
                  <a:pt x="f1" y="f3"/>
                </a:cubicBezTo>
                <a:lnTo>
                  <a:pt x="f7" y="f0"/>
                </a:lnTo>
                <a:lnTo>
                  <a:pt x="f0" y="f3"/>
                </a:lnTo>
                <a:close/>
              </a:path>
            </a:pathLst>
          </a:custGeom>
          <a:noFill/>
          <a:ln>
            <a:noFill/>
            <a:prstDash val="solid"/>
          </a:ln>
        </p:spPr>
        <p:txBody>
          <a:bodyPr vert="horz" wrap="square" lIns="90000" tIns="46800" rIns="90000" bIns="46800" anchor="t" anchorCtr="0" compatLnSpc="0"/>
          <a:lstStyle/>
          <a:p>
            <a:pPr lvl="0" rtl="0" hangingPunct="0">
              <a:buNone/>
              <a:tabLst/>
            </a:pPr>
            <a:endParaRPr lang="fr-FR" sz="2400">
              <a:latin typeface="Times New Roman" pitchFamily="18"/>
              <a:ea typeface="Arial Unicode MS" pitchFamily="2"/>
              <a:cs typeface="Tahoma" pitchFamily="2"/>
            </a:endParaRPr>
          </a:p>
        </p:txBody>
      </p:sp>
      <p:grpSp>
        <p:nvGrpSpPr>
          <p:cNvPr id="33" name="Group 32"/>
          <p:cNvGrpSpPr/>
          <p:nvPr/>
        </p:nvGrpSpPr>
        <p:grpSpPr>
          <a:xfrm>
            <a:off x="2771761" y="1854452"/>
            <a:ext cx="3324239" cy="3343023"/>
            <a:chOff x="324000" y="1125360"/>
            <a:chExt cx="3324239" cy="3343023"/>
          </a:xfrm>
        </p:grpSpPr>
        <p:sp>
          <p:nvSpPr>
            <p:cNvPr id="34" name="Freeform 33"/>
            <p:cNvSpPr/>
            <p:nvPr/>
          </p:nvSpPr>
          <p:spPr>
            <a:xfrm>
              <a:off x="409680" y="2782800"/>
              <a:ext cx="1581119" cy="1333440"/>
            </a:xfrm>
            <a:custGeom>
              <a:avLst/>
              <a:gdLst>
                <a:gd name="f0" fmla="val 0"/>
                <a:gd name="f1" fmla="val 166"/>
                <a:gd name="f2" fmla="val 140"/>
                <a:gd name="f3" fmla="val 54"/>
                <a:gd name="f4" fmla="val 12"/>
                <a:gd name="f5" fmla="val 89"/>
                <a:gd name="f6" fmla="val 34"/>
                <a:gd name="f7" fmla="val 119"/>
                <a:gd name="f8" fmla="val 64"/>
              </a:gdLst>
              <a:ahLst/>
              <a:cxnLst>
                <a:cxn ang="3cd4">
                  <a:pos x="hc" y="t"/>
                </a:cxn>
                <a:cxn ang="0">
                  <a:pos x="r" y="vc"/>
                </a:cxn>
                <a:cxn ang="cd4">
                  <a:pos x="hc" y="b"/>
                </a:cxn>
                <a:cxn ang="cd2">
                  <a:pos x="l" y="vc"/>
                </a:cxn>
              </a:cxnLst>
              <a:rect l="l" t="t" r="r" b="b"/>
              <a:pathLst>
                <a:path w="166" h="140">
                  <a:moveTo>
                    <a:pt x="f0" y="f3"/>
                  </a:moveTo>
                  <a:cubicBezTo>
                    <a:pt x="f4" y="f5"/>
                    <a:pt x="f6" y="f7"/>
                    <a:pt x="f8" y="f2"/>
                  </a:cubicBezTo>
                  <a:lnTo>
                    <a:pt x="f1" y="f0"/>
                  </a:lnTo>
                  <a:lnTo>
                    <a:pt x="f0"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37" name="Freeform 36"/>
            <p:cNvSpPr/>
            <p:nvPr/>
          </p:nvSpPr>
          <p:spPr>
            <a:xfrm>
              <a:off x="324000" y="2258640"/>
              <a:ext cx="1666800" cy="1038240"/>
            </a:xfrm>
            <a:custGeom>
              <a:avLst/>
              <a:gdLst>
                <a:gd name="f0" fmla="val 0"/>
                <a:gd name="f1" fmla="val 175"/>
                <a:gd name="f2" fmla="val 109"/>
                <a:gd name="f3" fmla="val 9"/>
                <a:gd name="f4" fmla="val 3"/>
                <a:gd name="f5" fmla="val 18"/>
                <a:gd name="f6" fmla="val 1"/>
                <a:gd name="f7" fmla="val 36"/>
                <a:gd name="f8" fmla="val 54"/>
                <a:gd name="f9" fmla="val 73"/>
                <a:gd name="f10" fmla="val 91"/>
                <a:gd name="f11" fmla="val 55"/>
              </a:gdLst>
              <a:ahLst/>
              <a:cxnLst>
                <a:cxn ang="3cd4">
                  <a:pos x="hc" y="t"/>
                </a:cxn>
                <a:cxn ang="0">
                  <a:pos x="r" y="vc"/>
                </a:cxn>
                <a:cxn ang="cd4">
                  <a:pos x="hc" y="b"/>
                </a:cxn>
                <a:cxn ang="cd2">
                  <a:pos x="l" y="vc"/>
                </a:cxn>
              </a:cxnLst>
              <a:rect l="l" t="t" r="r" b="b"/>
              <a:pathLst>
                <a:path w="175" h="109">
                  <a:moveTo>
                    <a:pt x="f3" y="f0"/>
                  </a:moveTo>
                  <a:cubicBezTo>
                    <a:pt x="f4" y="f5"/>
                    <a:pt x="f6" y="f7"/>
                    <a:pt x="f6" y="f8"/>
                  </a:cubicBezTo>
                  <a:cubicBezTo>
                    <a:pt x="f0" y="f9"/>
                    <a:pt x="f4" y="f10"/>
                    <a:pt x="f3" y="f2"/>
                  </a:cubicBezTo>
                  <a:lnTo>
                    <a:pt x="f1" y="f11"/>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0" name="Freeform 39"/>
            <p:cNvSpPr/>
            <p:nvPr/>
          </p:nvSpPr>
          <p:spPr>
            <a:xfrm>
              <a:off x="409680" y="1439639"/>
              <a:ext cx="1581119" cy="1343160"/>
            </a:xfrm>
            <a:custGeom>
              <a:avLst/>
              <a:gdLst>
                <a:gd name="f0" fmla="val 0"/>
                <a:gd name="f1" fmla="val 166"/>
                <a:gd name="f2" fmla="val 141"/>
                <a:gd name="f3" fmla="val 64"/>
                <a:gd name="f4" fmla="val 34"/>
                <a:gd name="f5" fmla="val 21"/>
                <a:gd name="f6" fmla="val 12"/>
                <a:gd name="f7" fmla="val 51"/>
                <a:gd name="f8" fmla="val 86"/>
              </a:gdLst>
              <a:ahLst/>
              <a:cxnLst>
                <a:cxn ang="3cd4">
                  <a:pos x="hc" y="t"/>
                </a:cxn>
                <a:cxn ang="0">
                  <a:pos x="r" y="vc"/>
                </a:cxn>
                <a:cxn ang="cd4">
                  <a:pos x="hc" y="b"/>
                </a:cxn>
                <a:cxn ang="cd2">
                  <a:pos x="l" y="vc"/>
                </a:cxn>
              </a:cxnLst>
              <a:rect l="l" t="t" r="r" b="b"/>
              <a:pathLst>
                <a:path w="166" h="141">
                  <a:moveTo>
                    <a:pt x="f3" y="f0"/>
                  </a:moveTo>
                  <a:cubicBezTo>
                    <a:pt x="f4" y="f5"/>
                    <a:pt x="f6" y="f7"/>
                    <a:pt x="f0" y="f8"/>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1" name="Freeform 40"/>
            <p:cNvSpPr/>
            <p:nvPr/>
          </p:nvSpPr>
          <p:spPr>
            <a:xfrm>
              <a:off x="1019159" y="1125360"/>
              <a:ext cx="971640" cy="1657439"/>
            </a:xfrm>
            <a:custGeom>
              <a:avLst/>
              <a:gdLst>
                <a:gd name="f0" fmla="val 0"/>
                <a:gd name="f1" fmla="val 102"/>
                <a:gd name="f2" fmla="val 174"/>
                <a:gd name="f3" fmla="val 101"/>
                <a:gd name="f4" fmla="val 65"/>
                <a:gd name="f5" fmla="val 29"/>
                <a:gd name="f6" fmla="val 11"/>
                <a:gd name="f7" fmla="val 33"/>
              </a:gdLst>
              <a:ahLst/>
              <a:cxnLst>
                <a:cxn ang="3cd4">
                  <a:pos x="hc" y="t"/>
                </a:cxn>
                <a:cxn ang="0">
                  <a:pos x="r" y="vc"/>
                </a:cxn>
                <a:cxn ang="cd4">
                  <a:pos x="hc" y="b"/>
                </a:cxn>
                <a:cxn ang="cd2">
                  <a:pos x="l" y="vc"/>
                </a:cxn>
              </a:cxnLst>
              <a:rect l="l" t="t" r="r" b="b"/>
              <a:pathLst>
                <a:path w="102" h="174">
                  <a:moveTo>
                    <a:pt x="f3" y="f0"/>
                  </a:moveTo>
                  <a:cubicBezTo>
                    <a:pt x="f4" y="f0"/>
                    <a:pt x="f5" y="f6"/>
                    <a:pt x="f0" y="f7"/>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2" name="Freeform 41"/>
            <p:cNvSpPr/>
            <p:nvPr/>
          </p:nvSpPr>
          <p:spPr>
            <a:xfrm>
              <a:off x="1990800" y="1125360"/>
              <a:ext cx="961919" cy="1657439"/>
            </a:xfrm>
            <a:custGeom>
              <a:avLst/>
              <a:gdLst>
                <a:gd name="f0" fmla="val 0"/>
                <a:gd name="f1" fmla="val 101"/>
                <a:gd name="f2" fmla="val 174"/>
                <a:gd name="f3" fmla="val 33"/>
                <a:gd name="f4" fmla="val 72"/>
                <a:gd name="f5" fmla="val 11"/>
                <a:gd name="f6" fmla="val 36"/>
              </a:gdLst>
              <a:ahLst/>
              <a:cxnLst>
                <a:cxn ang="3cd4">
                  <a:pos x="hc" y="t"/>
                </a:cxn>
                <a:cxn ang="0">
                  <a:pos x="r" y="vc"/>
                </a:cxn>
                <a:cxn ang="cd4">
                  <a:pos x="hc" y="b"/>
                </a:cxn>
                <a:cxn ang="cd2">
                  <a:pos x="l" y="vc"/>
                </a:cxn>
              </a:cxnLst>
              <a:rect l="l" t="t" r="r" b="b"/>
              <a:pathLst>
                <a:path w="101" h="174">
                  <a:moveTo>
                    <a:pt x="f1" y="f3"/>
                  </a:moveTo>
                  <a:cubicBezTo>
                    <a:pt x="f4" y="f5"/>
                    <a:pt x="f6" y="f0"/>
                    <a:pt x="f0" y="f0"/>
                  </a:cubicBezTo>
                  <a:lnTo>
                    <a:pt x="f0" y="f2"/>
                  </a:lnTo>
                  <a:lnTo>
                    <a:pt x="f1"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3" name="Freeform 42"/>
            <p:cNvSpPr/>
            <p:nvPr/>
          </p:nvSpPr>
          <p:spPr>
            <a:xfrm>
              <a:off x="1990800" y="1439639"/>
              <a:ext cx="1571759" cy="1343160"/>
            </a:xfrm>
            <a:custGeom>
              <a:avLst/>
              <a:gdLst>
                <a:gd name="f0" fmla="val 0"/>
                <a:gd name="f1" fmla="val 165"/>
                <a:gd name="f2" fmla="val 141"/>
                <a:gd name="f3" fmla="val 86"/>
                <a:gd name="f4" fmla="val 153"/>
                <a:gd name="f5" fmla="val 51"/>
                <a:gd name="f6" fmla="val 131"/>
                <a:gd name="f7" fmla="val 21"/>
                <a:gd name="f8" fmla="val 101"/>
              </a:gdLst>
              <a:ahLst/>
              <a:cxnLst>
                <a:cxn ang="3cd4">
                  <a:pos x="hc" y="t"/>
                </a:cxn>
                <a:cxn ang="0">
                  <a:pos x="r" y="vc"/>
                </a:cxn>
                <a:cxn ang="cd4">
                  <a:pos x="hc" y="b"/>
                </a:cxn>
                <a:cxn ang="cd2">
                  <a:pos x="l" y="vc"/>
                </a:cxn>
              </a:cxnLst>
              <a:rect l="l" t="t" r="r" b="b"/>
              <a:pathLst>
                <a:path w="165" h="141">
                  <a:moveTo>
                    <a:pt x="f1" y="f3"/>
                  </a:moveTo>
                  <a:cubicBezTo>
                    <a:pt x="f4" y="f5"/>
                    <a:pt x="f6" y="f7"/>
                    <a:pt x="f8" y="f0"/>
                  </a:cubicBezTo>
                  <a:lnTo>
                    <a:pt x="f0" y="f2"/>
                  </a:lnTo>
                  <a:lnTo>
                    <a:pt x="f1" y="f3"/>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4" name="Freeform 43"/>
            <p:cNvSpPr/>
            <p:nvPr/>
          </p:nvSpPr>
          <p:spPr>
            <a:xfrm>
              <a:off x="1990800" y="2258640"/>
              <a:ext cx="1657439" cy="1038240"/>
            </a:xfrm>
            <a:custGeom>
              <a:avLst/>
              <a:gdLst>
                <a:gd name="f0" fmla="val 0"/>
                <a:gd name="f1" fmla="val 174"/>
                <a:gd name="f2" fmla="val 109"/>
                <a:gd name="f3" fmla="val 165"/>
                <a:gd name="f4" fmla="val 171"/>
                <a:gd name="f5" fmla="val 91"/>
                <a:gd name="f6" fmla="val 73"/>
                <a:gd name="f7" fmla="val 55"/>
                <a:gd name="f8" fmla="val 36"/>
                <a:gd name="f9" fmla="val 18"/>
              </a:gdLst>
              <a:ahLst/>
              <a:cxnLst>
                <a:cxn ang="3cd4">
                  <a:pos x="hc" y="t"/>
                </a:cxn>
                <a:cxn ang="0">
                  <a:pos x="r" y="vc"/>
                </a:cxn>
                <a:cxn ang="cd4">
                  <a:pos x="hc" y="b"/>
                </a:cxn>
                <a:cxn ang="cd2">
                  <a:pos x="l" y="vc"/>
                </a:cxn>
              </a:cxnLst>
              <a:rect l="l" t="t" r="r" b="b"/>
              <a:pathLst>
                <a:path w="174" h="109">
                  <a:moveTo>
                    <a:pt x="f3" y="f2"/>
                  </a:moveTo>
                  <a:cubicBezTo>
                    <a:pt x="f4" y="f5"/>
                    <a:pt x="f1" y="f6"/>
                    <a:pt x="f1" y="f7"/>
                  </a:cubicBezTo>
                  <a:cubicBezTo>
                    <a:pt x="f1" y="f8"/>
                    <a:pt x="f4" y="f9"/>
                    <a:pt x="f3" y="f0"/>
                  </a:cubicBezTo>
                  <a:lnTo>
                    <a:pt x="f0" y="f7"/>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5" name="Freeform 44"/>
            <p:cNvSpPr/>
            <p:nvPr/>
          </p:nvSpPr>
          <p:spPr>
            <a:xfrm>
              <a:off x="1990800" y="2782800"/>
              <a:ext cx="1571759" cy="1333440"/>
            </a:xfrm>
            <a:custGeom>
              <a:avLst/>
              <a:gdLst>
                <a:gd name="f0" fmla="val 0"/>
                <a:gd name="f1" fmla="val 165"/>
                <a:gd name="f2" fmla="val 140"/>
                <a:gd name="f3" fmla="val 101"/>
                <a:gd name="f4" fmla="val 131"/>
                <a:gd name="f5" fmla="val 119"/>
                <a:gd name="f6" fmla="val 153"/>
                <a:gd name="f7" fmla="val 89"/>
                <a:gd name="f8" fmla="val 54"/>
              </a:gdLst>
              <a:ahLst/>
              <a:cxnLst>
                <a:cxn ang="3cd4">
                  <a:pos x="hc" y="t"/>
                </a:cxn>
                <a:cxn ang="0">
                  <a:pos x="r" y="vc"/>
                </a:cxn>
                <a:cxn ang="cd4">
                  <a:pos x="hc" y="b"/>
                </a:cxn>
                <a:cxn ang="cd2">
                  <a:pos x="l" y="vc"/>
                </a:cxn>
              </a:cxnLst>
              <a:rect l="l" t="t" r="r" b="b"/>
              <a:pathLst>
                <a:path w="165" h="140">
                  <a:moveTo>
                    <a:pt x="f3" y="f2"/>
                  </a:moveTo>
                  <a:cubicBezTo>
                    <a:pt x="f4" y="f5"/>
                    <a:pt x="f6" y="f7"/>
                    <a:pt x="f1" y="f8"/>
                  </a:cubicBezTo>
                  <a:lnTo>
                    <a:pt x="f0" y="f0"/>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6" name="Freeform 45"/>
            <p:cNvSpPr/>
            <p:nvPr/>
          </p:nvSpPr>
          <p:spPr>
            <a:xfrm>
              <a:off x="1625760" y="2417400"/>
              <a:ext cx="720719" cy="720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9360">
              <a:solidFill>
                <a:srgbClr val="FFFFFF"/>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7" name="Freeform 46"/>
            <p:cNvSpPr/>
            <p:nvPr/>
          </p:nvSpPr>
          <p:spPr>
            <a:xfrm>
              <a:off x="1913039" y="2704680"/>
              <a:ext cx="144360" cy="144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8" name="Freeform 47"/>
            <p:cNvSpPr/>
            <p:nvPr/>
          </p:nvSpPr>
          <p:spPr>
            <a:xfrm>
              <a:off x="1122845" y="3398759"/>
              <a:ext cx="1725835" cy="728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3200" b="1" dirty="0" smtClean="0">
                  <a:solidFill>
                    <a:srgbClr val="0085B2"/>
                  </a:solidFill>
                  <a:latin typeface="Arial" pitchFamily="34"/>
                  <a:ea typeface="Arial Unicode MS" pitchFamily="2"/>
                  <a:cs typeface="Tahoma" pitchFamily="2"/>
                </a:rPr>
                <a:t>PI1M</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Content Empowerment</a:t>
              </a:r>
              <a:endParaRPr lang="en-US" sz="1100" b="1" dirty="0">
                <a:solidFill>
                  <a:srgbClr val="0085B2"/>
                </a:solidFill>
                <a:latin typeface="Arial" pitchFamily="34"/>
                <a:ea typeface="Arial Unicode MS" pitchFamily="2"/>
                <a:cs typeface="Tahoma" pitchFamily="2"/>
              </a:endParaRPr>
            </a:p>
          </p:txBody>
        </p:sp>
        <p:sp>
          <p:nvSpPr>
            <p:cNvPr id="49" name="Freeform 48"/>
            <p:cNvSpPr/>
            <p:nvPr/>
          </p:nvSpPr>
          <p:spPr>
            <a:xfrm>
              <a:off x="525170" y="3939839"/>
              <a:ext cx="2923342" cy="528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b="1" dirty="0" smtClean="0">
                  <a:latin typeface="Arial Black" pitchFamily="34"/>
                  <a:ea typeface="Arial Unicode MS" pitchFamily="2"/>
                  <a:cs typeface="Tahoma" pitchFamily="2"/>
                </a:rPr>
                <a:t>Progress Report</a:t>
              </a:r>
              <a:endParaRPr lang="en-US" sz="2400" b="1" dirty="0">
                <a:latin typeface="Arial Black" pitchFamily="34"/>
                <a:ea typeface="Arial Unicode MS" pitchFamily="2"/>
                <a:cs typeface="Tahoma" pitchFamily="2"/>
              </a:endParaRPr>
            </a:p>
          </p:txBody>
        </p:sp>
      </p:grpSp>
      <p:sp>
        <p:nvSpPr>
          <p:cNvPr id="51" name="Straight Connector 50"/>
          <p:cNvSpPr/>
          <p:nvPr/>
        </p:nvSpPr>
        <p:spPr>
          <a:xfrm flipV="1">
            <a:off x="4407265" y="2838424"/>
            <a:ext cx="1008000" cy="720720"/>
          </a:xfrm>
          <a:prstGeom prst="line">
            <a:avLst/>
          </a:prstGeom>
          <a:noFill/>
          <a:ln w="57240">
            <a:solidFill>
              <a:srgbClr val="000000"/>
            </a:solidFill>
            <a:prstDash val="solid"/>
            <a:miter/>
            <a:tailEnd type="arrow"/>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1800" b="0" i="0" u="none" strike="noStrike" baseline="0">
              <a:ln>
                <a:noFill/>
              </a:ln>
              <a:solidFill>
                <a:srgbClr val="000000"/>
              </a:solidFill>
              <a:latin typeface="Calibri" pitchFamily="34"/>
              <a:ea typeface="Arial Unicode MS" pitchFamily="2"/>
              <a:cs typeface="Tahoma" pitchFamily="2"/>
            </a:endParaRPr>
          </a:p>
        </p:txBody>
      </p:sp>
      <p:sp>
        <p:nvSpPr>
          <p:cNvPr id="53" name="Freeform 74"/>
          <p:cNvSpPr>
            <a:spLocks/>
          </p:cNvSpPr>
          <p:nvPr/>
        </p:nvSpPr>
        <p:spPr bwMode="auto">
          <a:xfrm>
            <a:off x="554651" y="3429000"/>
            <a:ext cx="1149350" cy="338138"/>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8"/>
          <p:cNvSpPr>
            <a:spLocks/>
          </p:cNvSpPr>
          <p:nvPr/>
        </p:nvSpPr>
        <p:spPr bwMode="auto">
          <a:xfrm>
            <a:off x="554651" y="2605087"/>
            <a:ext cx="1149350" cy="336550"/>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9"/>
          <p:cNvSpPr>
            <a:spLocks/>
          </p:cNvSpPr>
          <p:nvPr/>
        </p:nvSpPr>
        <p:spPr bwMode="auto">
          <a:xfrm>
            <a:off x="783251" y="2563815"/>
            <a:ext cx="692150" cy="1847847"/>
          </a:xfrm>
          <a:custGeom>
            <a:avLst/>
            <a:gdLst>
              <a:gd name="T0" fmla="*/ 0 w 1748"/>
              <a:gd name="T1" fmla="*/ 260 h 15225"/>
              <a:gd name="T2" fmla="*/ 874 w 1748"/>
              <a:gd name="T3" fmla="*/ 0 h 15225"/>
              <a:gd name="T4" fmla="*/ 1748 w 1748"/>
              <a:gd name="T5" fmla="*/ 260 h 15225"/>
              <a:gd name="T6" fmla="*/ 1748 w 1748"/>
              <a:gd name="T7" fmla="*/ 15225 h 15225"/>
              <a:gd name="T8" fmla="*/ 0 w 1748"/>
              <a:gd name="T9" fmla="*/ 15225 h 15225"/>
              <a:gd name="T10" fmla="*/ 0 w 1748"/>
              <a:gd name="T11" fmla="*/ 260 h 15225"/>
            </a:gdLst>
            <a:ahLst/>
            <a:cxnLst>
              <a:cxn ang="0">
                <a:pos x="T0" y="T1"/>
              </a:cxn>
              <a:cxn ang="0">
                <a:pos x="T2" y="T3"/>
              </a:cxn>
              <a:cxn ang="0">
                <a:pos x="T4" y="T5"/>
              </a:cxn>
              <a:cxn ang="0">
                <a:pos x="T6" y="T7"/>
              </a:cxn>
              <a:cxn ang="0">
                <a:pos x="T8" y="T9"/>
              </a:cxn>
              <a:cxn ang="0">
                <a:pos x="T10" y="T11"/>
              </a:cxn>
            </a:cxnLst>
            <a:rect l="0" t="0" r="r" b="b"/>
            <a:pathLst>
              <a:path w="1748" h="15225">
                <a:moveTo>
                  <a:pt x="0" y="260"/>
                </a:moveTo>
                <a:lnTo>
                  <a:pt x="874" y="0"/>
                </a:lnTo>
                <a:lnTo>
                  <a:pt x="1748" y="260"/>
                </a:lnTo>
                <a:lnTo>
                  <a:pt x="1748" y="15225"/>
                </a:lnTo>
                <a:lnTo>
                  <a:pt x="0" y="15225"/>
                </a:lnTo>
                <a:lnTo>
                  <a:pt x="0" y="260"/>
                </a:lnTo>
                <a:close/>
              </a:path>
            </a:pathLst>
          </a:custGeom>
          <a:solidFill>
            <a:srgbClr val="D2D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4"/>
          <p:cNvSpPr>
            <a:spLocks/>
          </p:cNvSpPr>
          <p:nvPr/>
        </p:nvSpPr>
        <p:spPr bwMode="auto">
          <a:xfrm>
            <a:off x="783251" y="3429000"/>
            <a:ext cx="346075" cy="441325"/>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95"/>
          <p:cNvSpPr>
            <a:spLocks/>
          </p:cNvSpPr>
          <p:nvPr/>
        </p:nvSpPr>
        <p:spPr bwMode="auto">
          <a:xfrm>
            <a:off x="663309" y="2057400"/>
            <a:ext cx="346075" cy="546100"/>
          </a:xfrm>
          <a:custGeom>
            <a:avLst/>
            <a:gdLst>
              <a:gd name="T0" fmla="*/ 874 w 874"/>
              <a:gd name="T1" fmla="*/ 1377 h 1377"/>
              <a:gd name="T2" fmla="*/ 0 w 874"/>
              <a:gd name="T3" fmla="*/ 1118 h 1377"/>
              <a:gd name="T4" fmla="*/ 0 w 874"/>
              <a:gd name="T5" fmla="*/ 260 h 1377"/>
              <a:gd name="T6" fmla="*/ 874 w 874"/>
              <a:gd name="T7" fmla="*/ 0 h 1377"/>
              <a:gd name="T8" fmla="*/ 874 w 874"/>
              <a:gd name="T9" fmla="*/ 1377 h 1377"/>
            </a:gdLst>
            <a:ahLst/>
            <a:cxnLst>
              <a:cxn ang="0">
                <a:pos x="T0" y="T1"/>
              </a:cxn>
              <a:cxn ang="0">
                <a:pos x="T2" y="T3"/>
              </a:cxn>
              <a:cxn ang="0">
                <a:pos x="T4" y="T5"/>
              </a:cxn>
              <a:cxn ang="0">
                <a:pos x="T6" y="T7"/>
              </a:cxn>
              <a:cxn ang="0">
                <a:pos x="T8" y="T9"/>
              </a:cxn>
            </a:cxnLst>
            <a:rect l="0" t="0" r="r" b="b"/>
            <a:pathLst>
              <a:path w="874" h="1377">
                <a:moveTo>
                  <a:pt x="874" y="1377"/>
                </a:moveTo>
                <a:lnTo>
                  <a:pt x="0" y="1118"/>
                </a:lnTo>
                <a:lnTo>
                  <a:pt x="0" y="260"/>
                </a:lnTo>
                <a:lnTo>
                  <a:pt x="874" y="0"/>
                </a:lnTo>
                <a:lnTo>
                  <a:pt x="874" y="1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8"/>
          <p:cNvSpPr>
            <a:spLocks/>
          </p:cNvSpPr>
          <p:nvPr/>
        </p:nvSpPr>
        <p:spPr bwMode="auto">
          <a:xfrm>
            <a:off x="554651" y="2705100"/>
            <a:ext cx="228600" cy="134938"/>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1475401" y="2705100"/>
            <a:ext cx="228600" cy="134938"/>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9"/>
          <p:cNvSpPr>
            <a:spLocks/>
          </p:cNvSpPr>
          <p:nvPr/>
        </p:nvSpPr>
        <p:spPr bwMode="auto">
          <a:xfrm>
            <a:off x="1475401" y="3530600"/>
            <a:ext cx="228600" cy="133350"/>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0"/>
          <p:cNvSpPr>
            <a:spLocks/>
          </p:cNvSpPr>
          <p:nvPr/>
        </p:nvSpPr>
        <p:spPr bwMode="auto">
          <a:xfrm>
            <a:off x="554651" y="3530600"/>
            <a:ext cx="228600" cy="133350"/>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94"/>
          <p:cNvSpPr>
            <a:spLocks/>
          </p:cNvSpPr>
          <p:nvPr/>
        </p:nvSpPr>
        <p:spPr bwMode="auto">
          <a:xfrm>
            <a:off x="789601" y="2705100"/>
            <a:ext cx="346075" cy="234208"/>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p:nvPr/>
        </p:nvSpPr>
        <p:spPr>
          <a:xfrm>
            <a:off x="363614" y="2201333"/>
            <a:ext cx="1564059" cy="3894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000" b="1" dirty="0" smtClean="0">
                <a:latin typeface="Arial" pitchFamily="34"/>
                <a:ea typeface="Arial Unicode MS" pitchFamily="2"/>
                <a:cs typeface="Tahoma" pitchFamily="2"/>
              </a:rPr>
              <a:t>PI1M ZONE</a:t>
            </a:r>
            <a:endParaRPr lang="en-US" sz="2000" b="1" dirty="0">
              <a:latin typeface="Arial" pitchFamily="34"/>
              <a:ea typeface="Arial Unicode MS" pitchFamily="2"/>
              <a:cs typeface="Tahoma" pitchFamily="2"/>
            </a:endParaRPr>
          </a:p>
        </p:txBody>
      </p:sp>
      <p:sp>
        <p:nvSpPr>
          <p:cNvPr id="152" name="Down Arrow 151"/>
          <p:cNvSpPr/>
          <p:nvPr/>
        </p:nvSpPr>
        <p:spPr>
          <a:xfrm rot="16200000">
            <a:off x="2075688" y="21799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3" name="Down Arrow 152"/>
          <p:cNvSpPr/>
          <p:nvPr/>
        </p:nvSpPr>
        <p:spPr>
          <a:xfrm rot="16200000">
            <a:off x="2075688" y="37801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0494" y="2168731"/>
            <a:ext cx="1538706" cy="73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6632" y="2895600"/>
            <a:ext cx="888619" cy="71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3657600"/>
            <a:ext cx="976312" cy="10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 name="Down Arrow 158"/>
          <p:cNvSpPr/>
          <p:nvPr/>
        </p:nvSpPr>
        <p:spPr>
          <a:xfrm rot="16200000">
            <a:off x="6342888" y="22073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0" name="Down Arrow 159"/>
          <p:cNvSpPr/>
          <p:nvPr/>
        </p:nvSpPr>
        <p:spPr>
          <a:xfrm rot="16200000">
            <a:off x="6342888" y="38075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p:nvSpPr>
        <p:spPr>
          <a:xfrm>
            <a:off x="1828800" y="5572780"/>
            <a:ext cx="5486364" cy="523220"/>
          </a:xfrm>
          <a:prstGeom prst="rect">
            <a:avLst/>
          </a:prstGeom>
        </p:spPr>
        <p:txBody>
          <a:bodyPr wrap="square">
            <a:spAutoFit/>
          </a:bodyPr>
          <a:lstStyle/>
          <a:p>
            <a:pPr algn="ctr"/>
            <a:r>
              <a:rPr lang="en-US" sz="1400" dirty="0"/>
              <a:t>Reporting consist of </a:t>
            </a:r>
            <a:r>
              <a:rPr lang="en-US" sz="1400" dirty="0" smtClean="0"/>
              <a:t>Weekly, Monthly, Quarterly &amp; Yearly </a:t>
            </a:r>
          </a:p>
          <a:p>
            <a:pPr algn="ctr"/>
            <a:r>
              <a:rPr lang="en-US" sz="1400" dirty="0" smtClean="0"/>
              <a:t>(Attendance,  Activities, Training, Exam, Certification &amp; Other’s Report )</a:t>
            </a:r>
            <a:endParaRPr lang="en-MY" sz="1400" dirty="0"/>
          </a:p>
        </p:txBody>
      </p:sp>
      <p:sp>
        <p:nvSpPr>
          <p:cNvPr id="3" name="TextBox 2"/>
          <p:cNvSpPr txBox="1"/>
          <p:nvPr/>
        </p:nvSpPr>
        <p:spPr>
          <a:xfrm>
            <a:off x="7396868" y="4704912"/>
            <a:ext cx="1594732" cy="523220"/>
          </a:xfrm>
          <a:prstGeom prst="rect">
            <a:avLst/>
          </a:prstGeom>
          <a:noFill/>
        </p:spPr>
        <p:txBody>
          <a:bodyPr wrap="none" rtlCol="0">
            <a:spAutoFit/>
          </a:bodyPr>
          <a:lstStyle/>
          <a:p>
            <a:pPr algn="just"/>
            <a:r>
              <a:rPr lang="en-US" sz="1400" dirty="0" smtClean="0"/>
              <a:t>Telco’s &amp;</a:t>
            </a:r>
            <a:r>
              <a:rPr lang="en-MY" sz="1400" dirty="0" smtClean="0"/>
              <a:t> Telco’s </a:t>
            </a:r>
          </a:p>
          <a:p>
            <a:pPr algn="just"/>
            <a:r>
              <a:rPr lang="en-MY" sz="1400" dirty="0" smtClean="0"/>
              <a:t>Technology Partner</a:t>
            </a:r>
            <a:endParaRPr lang="en-US" sz="1400" dirty="0" smtClean="0"/>
          </a:p>
        </p:txBody>
      </p:sp>
      <p:sp>
        <p:nvSpPr>
          <p:cNvPr id="87" name="Freeform 96"/>
          <p:cNvSpPr>
            <a:spLocks/>
          </p:cNvSpPr>
          <p:nvPr/>
        </p:nvSpPr>
        <p:spPr bwMode="auto">
          <a:xfrm>
            <a:off x="565128" y="2766424"/>
            <a:ext cx="1149350" cy="938213"/>
          </a:xfrm>
          <a:custGeom>
            <a:avLst/>
            <a:gdLst>
              <a:gd name="T0" fmla="*/ 0 w 2896"/>
              <a:gd name="T1" fmla="*/ 1934 h 2365"/>
              <a:gd name="T2" fmla="*/ 1448 w 2896"/>
              <a:gd name="T3" fmla="*/ 2365 h 2365"/>
              <a:gd name="T4" fmla="*/ 2896 w 2896"/>
              <a:gd name="T5" fmla="*/ 1934 h 2365"/>
              <a:gd name="T6" fmla="*/ 2896 w 2896"/>
              <a:gd name="T7" fmla="*/ 0 h 2365"/>
              <a:gd name="T8" fmla="*/ 1448 w 2896"/>
              <a:gd name="T9" fmla="*/ 429 h 2365"/>
              <a:gd name="T10" fmla="*/ 0 w 2896"/>
              <a:gd name="T11" fmla="*/ 0 h 2365"/>
              <a:gd name="T12" fmla="*/ 0 w 2896"/>
              <a:gd name="T13" fmla="*/ 1934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4"/>
                </a:moveTo>
                <a:lnTo>
                  <a:pt x="1448" y="2365"/>
                </a:lnTo>
                <a:lnTo>
                  <a:pt x="2896" y="1934"/>
                </a:lnTo>
                <a:lnTo>
                  <a:pt x="2896" y="0"/>
                </a:lnTo>
                <a:lnTo>
                  <a:pt x="1448" y="429"/>
                </a:lnTo>
                <a:lnTo>
                  <a:pt x="0" y="0"/>
                </a:lnTo>
                <a:lnTo>
                  <a:pt x="0" y="1934"/>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Freeform 100"/>
          <p:cNvSpPr>
            <a:spLocks/>
          </p:cNvSpPr>
          <p:nvPr/>
        </p:nvSpPr>
        <p:spPr bwMode="auto">
          <a:xfrm>
            <a:off x="552184" y="3597275"/>
            <a:ext cx="1149350" cy="938213"/>
          </a:xfrm>
          <a:custGeom>
            <a:avLst/>
            <a:gdLst>
              <a:gd name="T0" fmla="*/ 0 w 2896"/>
              <a:gd name="T1" fmla="*/ 1934 h 2364"/>
              <a:gd name="T2" fmla="*/ 1448 w 2896"/>
              <a:gd name="T3" fmla="*/ 2364 h 2364"/>
              <a:gd name="T4" fmla="*/ 2896 w 2896"/>
              <a:gd name="T5" fmla="*/ 1934 h 2364"/>
              <a:gd name="T6" fmla="*/ 2896 w 2896"/>
              <a:gd name="T7" fmla="*/ 0 h 2364"/>
              <a:gd name="T8" fmla="*/ 1448 w 2896"/>
              <a:gd name="T9" fmla="*/ 429 h 2364"/>
              <a:gd name="T10" fmla="*/ 0 w 2896"/>
              <a:gd name="T11" fmla="*/ 0 h 2364"/>
              <a:gd name="T12" fmla="*/ 0 w 2896"/>
              <a:gd name="T13" fmla="*/ 1934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4"/>
                </a:moveTo>
                <a:lnTo>
                  <a:pt x="1448" y="2364"/>
                </a:lnTo>
                <a:lnTo>
                  <a:pt x="2896" y="1934"/>
                </a:lnTo>
                <a:lnTo>
                  <a:pt x="2896" y="0"/>
                </a:lnTo>
                <a:lnTo>
                  <a:pt x="1448" y="429"/>
                </a:lnTo>
                <a:lnTo>
                  <a:pt x="0" y="0"/>
                </a:lnTo>
                <a:lnTo>
                  <a:pt x="0" y="1934"/>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8" name="Freeform 97"/>
          <p:cNvSpPr>
            <a:spLocks/>
          </p:cNvSpPr>
          <p:nvPr/>
        </p:nvSpPr>
        <p:spPr bwMode="auto">
          <a:xfrm>
            <a:off x="565128" y="2776868"/>
            <a:ext cx="574675" cy="938213"/>
          </a:xfrm>
          <a:custGeom>
            <a:avLst/>
            <a:gdLst>
              <a:gd name="T0" fmla="*/ 1448 w 1448"/>
              <a:gd name="T1" fmla="*/ 2365 h 2365"/>
              <a:gd name="T2" fmla="*/ 1448 w 1448"/>
              <a:gd name="T3" fmla="*/ 2365 h 2365"/>
              <a:gd name="T4" fmla="*/ 574 w 1448"/>
              <a:gd name="T5" fmla="*/ 2105 h 2365"/>
              <a:gd name="T6" fmla="*/ 0 w 1448"/>
              <a:gd name="T7" fmla="*/ 1934 h 2365"/>
              <a:gd name="T8" fmla="*/ 0 w 1448"/>
              <a:gd name="T9" fmla="*/ 0 h 2365"/>
              <a:gd name="T10" fmla="*/ 1448 w 1448"/>
              <a:gd name="T11" fmla="*/ 429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4"/>
                </a:lnTo>
                <a:lnTo>
                  <a:pt x="0" y="0"/>
                </a:lnTo>
                <a:lnTo>
                  <a:pt x="1448" y="429"/>
                </a:lnTo>
                <a:lnTo>
                  <a:pt x="1448" y="2365"/>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TextBox 88"/>
          <p:cNvSpPr txBox="1"/>
          <p:nvPr/>
        </p:nvSpPr>
        <p:spPr>
          <a:xfrm>
            <a:off x="541707" y="2912364"/>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01</a:t>
            </a:r>
          </a:p>
        </p:txBody>
      </p:sp>
      <p:sp>
        <p:nvSpPr>
          <p:cNvPr id="94" name="Freeform 101"/>
          <p:cNvSpPr>
            <a:spLocks/>
          </p:cNvSpPr>
          <p:nvPr/>
        </p:nvSpPr>
        <p:spPr bwMode="auto">
          <a:xfrm>
            <a:off x="561001" y="3572441"/>
            <a:ext cx="574675" cy="938213"/>
          </a:xfrm>
          <a:custGeom>
            <a:avLst/>
            <a:gdLst>
              <a:gd name="T0" fmla="*/ 1448 w 1448"/>
              <a:gd name="T1" fmla="*/ 2364 h 2364"/>
              <a:gd name="T2" fmla="*/ 1448 w 1448"/>
              <a:gd name="T3" fmla="*/ 2364 h 2364"/>
              <a:gd name="T4" fmla="*/ 0 w 1448"/>
              <a:gd name="T5" fmla="*/ 1934 h 2364"/>
              <a:gd name="T6" fmla="*/ 0 w 1448"/>
              <a:gd name="T7" fmla="*/ 0 h 2364"/>
              <a:gd name="T8" fmla="*/ 1448 w 1448"/>
              <a:gd name="T9" fmla="*/ 429 h 2364"/>
              <a:gd name="T10" fmla="*/ 1448 w 1448"/>
              <a:gd name="T11" fmla="*/ 2364 h 2364"/>
            </a:gdLst>
            <a:ahLst/>
            <a:cxnLst>
              <a:cxn ang="0">
                <a:pos x="T0" y="T1"/>
              </a:cxn>
              <a:cxn ang="0">
                <a:pos x="T2" y="T3"/>
              </a:cxn>
              <a:cxn ang="0">
                <a:pos x="T4" y="T5"/>
              </a:cxn>
              <a:cxn ang="0">
                <a:pos x="T6" y="T7"/>
              </a:cxn>
              <a:cxn ang="0">
                <a:pos x="T8" y="T9"/>
              </a:cxn>
              <a:cxn ang="0">
                <a:pos x="T10" y="T11"/>
              </a:cxn>
            </a:cxnLst>
            <a:rect l="0" t="0" r="r" b="b"/>
            <a:pathLst>
              <a:path w="1448" h="2364">
                <a:moveTo>
                  <a:pt x="1448" y="2364"/>
                </a:moveTo>
                <a:lnTo>
                  <a:pt x="1448" y="2364"/>
                </a:lnTo>
                <a:lnTo>
                  <a:pt x="0" y="1934"/>
                </a:lnTo>
                <a:lnTo>
                  <a:pt x="0" y="0"/>
                </a:lnTo>
                <a:lnTo>
                  <a:pt x="1448" y="429"/>
                </a:lnTo>
                <a:lnTo>
                  <a:pt x="1448" y="2364"/>
                </a:lnTo>
                <a:close/>
              </a:path>
            </a:pathLst>
          </a:custGeom>
          <a:solidFill>
            <a:srgbClr val="FF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TextBox 94"/>
          <p:cNvSpPr txBox="1"/>
          <p:nvPr/>
        </p:nvSpPr>
        <p:spPr>
          <a:xfrm>
            <a:off x="473105" y="3731366"/>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02</a:t>
            </a: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5157685"/>
            <a:ext cx="1917004" cy="481115"/>
          </a:xfrm>
          <a:prstGeom prst="rect">
            <a:avLst/>
          </a:prstGeom>
        </p:spPr>
      </p:pic>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30</a:t>
            </a:fld>
            <a:endParaRPr lang="en-US" dirty="0"/>
          </a:p>
        </p:txBody>
      </p:sp>
      <p:sp>
        <p:nvSpPr>
          <p:cNvPr id="5" name="TextBox 4"/>
          <p:cNvSpPr txBox="1"/>
          <p:nvPr/>
        </p:nvSpPr>
        <p:spPr>
          <a:xfrm>
            <a:off x="1049069" y="3067979"/>
            <a:ext cx="878603" cy="261610"/>
          </a:xfrm>
          <a:prstGeom prst="rect">
            <a:avLst/>
          </a:prstGeom>
          <a:noFill/>
          <a:scene3d>
            <a:camera prst="orthographicFront">
              <a:rot lat="0" lon="2400000" rev="600000"/>
            </a:camera>
            <a:lightRig rig="threePt" dir="t"/>
          </a:scene3d>
        </p:spPr>
        <p:txBody>
          <a:bodyPr vert="horz" wrap="square" lIns="72000" rtlCol="0">
            <a:spAutoFit/>
            <a:scene3d>
              <a:camera prst="orthographicFront">
                <a:rot lat="0" lon="2400000" rev="600000"/>
              </a:camera>
              <a:lightRig rig="threePt" dir="t"/>
            </a:scene3d>
          </a:bodyPr>
          <a:lstStyle/>
          <a:p>
            <a:r>
              <a:rPr lang="en-US" sz="1100" b="1" dirty="0" smtClean="0"/>
              <a:t>Terengganu</a:t>
            </a:r>
            <a:endParaRPr lang="en-MY" sz="1100" b="1" dirty="0"/>
          </a:p>
        </p:txBody>
      </p:sp>
      <p:sp>
        <p:nvSpPr>
          <p:cNvPr id="69" name="TextBox 68"/>
          <p:cNvSpPr txBox="1"/>
          <p:nvPr/>
        </p:nvSpPr>
        <p:spPr>
          <a:xfrm>
            <a:off x="1220476" y="3886200"/>
            <a:ext cx="532124" cy="261610"/>
          </a:xfrm>
          <a:prstGeom prst="rect">
            <a:avLst/>
          </a:prstGeom>
          <a:noFill/>
        </p:spPr>
        <p:txBody>
          <a:bodyPr vert="horz" wrap="none" lIns="72000" rtlCol="0">
            <a:spAutoFit/>
            <a:scene3d>
              <a:camera prst="orthographicFront">
                <a:rot lat="0" lon="2400000" rev="600000"/>
              </a:camera>
              <a:lightRig rig="threePt" dir="t"/>
            </a:scene3d>
          </a:bodyPr>
          <a:lstStyle/>
          <a:p>
            <a:r>
              <a:rPr lang="en-US" sz="1100" b="1" dirty="0" smtClean="0"/>
              <a:t>Kedah</a:t>
            </a:r>
            <a:endParaRPr lang="en-MY" sz="1100" b="1" dirty="0"/>
          </a:p>
        </p:txBody>
      </p:sp>
    </p:spTree>
    <p:extLst>
      <p:ext uri="{BB962C8B-B14F-4D97-AF65-F5344CB8AC3E}">
        <p14:creationId xmlns:p14="http://schemas.microsoft.com/office/powerpoint/2010/main" val="25309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monthly progress report</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057275"/>
            <a:ext cx="778192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31</a:t>
            </a:fld>
            <a:endParaRPr lang="en-US" dirty="0"/>
          </a:p>
        </p:txBody>
      </p:sp>
    </p:spTree>
    <p:extLst>
      <p:ext uri="{BB962C8B-B14F-4D97-AF65-F5344CB8AC3E}">
        <p14:creationId xmlns:p14="http://schemas.microsoft.com/office/powerpoint/2010/main" val="4086632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8" name="Straight Connector 177"/>
          <p:cNvCxnSpPr/>
          <p:nvPr/>
        </p:nvCxnSpPr>
        <p:spPr>
          <a:xfrm>
            <a:off x="4714876" y="1604994"/>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14876" y="2771001"/>
            <a:ext cx="9524" cy="259333"/>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1214069" y="5591172"/>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5" name="Rectangle 4"/>
          <p:cNvSpPr/>
          <p:nvPr/>
        </p:nvSpPr>
        <p:spPr>
          <a:xfrm>
            <a:off x="3857620" y="1100134"/>
            <a:ext cx="1714512" cy="500066"/>
          </a:xfrm>
          <a:prstGeom prst="rect">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Flowchart: Decision 5"/>
          <p:cNvSpPr/>
          <p:nvPr/>
        </p:nvSpPr>
        <p:spPr>
          <a:xfrm>
            <a:off x="3786182" y="1819268"/>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7" name="TextBox 6"/>
          <p:cNvSpPr txBox="1"/>
          <p:nvPr/>
        </p:nvSpPr>
        <p:spPr>
          <a:xfrm>
            <a:off x="3857620" y="2133600"/>
            <a:ext cx="1785950" cy="430887"/>
          </a:xfrm>
          <a:prstGeom prst="rect">
            <a:avLst/>
          </a:prstGeom>
          <a:noFill/>
        </p:spPr>
        <p:txBody>
          <a:bodyPr wrap="square" rtlCol="0">
            <a:spAutoFit/>
          </a:bodyPr>
          <a:lstStyle/>
          <a:p>
            <a:pPr algn="ctr"/>
            <a:r>
              <a:rPr lang="en-US" sz="1100" dirty="0" smtClean="0">
                <a:solidFill>
                  <a:schemeClr val="bg1"/>
                </a:solidFill>
              </a:rPr>
              <a:t>Check </a:t>
            </a:r>
            <a:r>
              <a:rPr lang="en-US" sz="1100" dirty="0">
                <a:solidFill>
                  <a:schemeClr val="bg1"/>
                </a:solidFill>
              </a:rPr>
              <a:t>P</a:t>
            </a:r>
            <a:r>
              <a:rPr lang="en-US" sz="1100" dirty="0" smtClean="0">
                <a:solidFill>
                  <a:schemeClr val="bg1"/>
                </a:solidFill>
              </a:rPr>
              <a:t>articipant</a:t>
            </a:r>
          </a:p>
          <a:p>
            <a:pPr algn="ctr"/>
            <a:r>
              <a:rPr lang="en-US" sz="1100" dirty="0" smtClean="0">
                <a:solidFill>
                  <a:schemeClr val="bg1"/>
                </a:solidFill>
              </a:rPr>
              <a:t>Status </a:t>
            </a:r>
            <a:endParaRPr lang="en-MY" sz="1100" dirty="0">
              <a:solidFill>
                <a:schemeClr val="bg1"/>
              </a:solidFill>
            </a:endParaRPr>
          </a:p>
        </p:txBody>
      </p:sp>
      <p:sp>
        <p:nvSpPr>
          <p:cNvPr id="9" name="TextBox 8"/>
          <p:cNvSpPr txBox="1"/>
          <p:nvPr/>
        </p:nvSpPr>
        <p:spPr>
          <a:xfrm>
            <a:off x="3857620" y="1143000"/>
            <a:ext cx="1714512" cy="430887"/>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n-US" sz="1100" dirty="0" smtClean="0">
                <a:solidFill>
                  <a:schemeClr val="bg1"/>
                </a:solidFill>
              </a:rPr>
              <a:t>Participant Fill a PI1M Registration Program Form </a:t>
            </a:r>
            <a:endParaRPr lang="en-MY" sz="1100" dirty="0">
              <a:solidFill>
                <a:schemeClr val="bg1"/>
              </a:solidFill>
            </a:endParaRPr>
          </a:p>
        </p:txBody>
      </p:sp>
      <p:sp>
        <p:nvSpPr>
          <p:cNvPr id="175" name="TextBox 174"/>
          <p:cNvSpPr txBox="1"/>
          <p:nvPr/>
        </p:nvSpPr>
        <p:spPr>
          <a:xfrm>
            <a:off x="2628888" y="2009001"/>
            <a:ext cx="1143008" cy="276999"/>
          </a:xfrm>
          <a:prstGeom prst="rect">
            <a:avLst/>
          </a:prstGeom>
          <a:noFill/>
        </p:spPr>
        <p:txBody>
          <a:bodyPr wrap="square" rtlCol="0">
            <a:spAutoFit/>
          </a:bodyPr>
          <a:lstStyle/>
          <a:p>
            <a:r>
              <a:rPr lang="en-US" sz="1200" dirty="0" smtClean="0"/>
              <a:t>If No</a:t>
            </a:r>
            <a:endParaRPr lang="en-MY" sz="1200" dirty="0"/>
          </a:p>
        </p:txBody>
      </p:sp>
      <p:sp>
        <p:nvSpPr>
          <p:cNvPr id="176" name="Flowchart: Decision 175"/>
          <p:cNvSpPr/>
          <p:nvPr/>
        </p:nvSpPr>
        <p:spPr>
          <a:xfrm>
            <a:off x="3786182" y="302892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7" name="TextBox 176"/>
          <p:cNvSpPr txBox="1"/>
          <p:nvPr/>
        </p:nvSpPr>
        <p:spPr>
          <a:xfrm>
            <a:off x="3286116" y="3214582"/>
            <a:ext cx="2928958" cy="600164"/>
          </a:xfrm>
          <a:prstGeom prst="rect">
            <a:avLst/>
          </a:prstGeom>
          <a:noFill/>
        </p:spPr>
        <p:txBody>
          <a:bodyPr wrap="square" rtlCol="0">
            <a:spAutoFit/>
          </a:bodyPr>
          <a:lstStyle/>
          <a:p>
            <a:pPr algn="ctr"/>
            <a:r>
              <a:rPr lang="en-US" sz="1100" dirty="0" smtClean="0">
                <a:solidFill>
                  <a:schemeClr val="bg1"/>
                </a:solidFill>
              </a:rPr>
              <a:t>Confirm </a:t>
            </a:r>
          </a:p>
          <a:p>
            <a:pPr algn="ctr"/>
            <a:r>
              <a:rPr lang="en-US" sz="1100" dirty="0">
                <a:solidFill>
                  <a:schemeClr val="bg1"/>
                </a:solidFill>
              </a:rPr>
              <a:t>T</a:t>
            </a:r>
            <a:r>
              <a:rPr lang="en-US" sz="1100" dirty="0" smtClean="0">
                <a:solidFill>
                  <a:schemeClr val="bg1"/>
                </a:solidFill>
              </a:rPr>
              <a:t>raining Dates &amp; </a:t>
            </a:r>
          </a:p>
          <a:p>
            <a:pPr algn="ctr"/>
            <a:r>
              <a:rPr lang="en-US" sz="1100" dirty="0">
                <a:solidFill>
                  <a:schemeClr val="bg1"/>
                </a:solidFill>
              </a:rPr>
              <a:t>L</a:t>
            </a:r>
            <a:r>
              <a:rPr lang="en-US" sz="1100" dirty="0" smtClean="0">
                <a:solidFill>
                  <a:schemeClr val="bg1"/>
                </a:solidFill>
              </a:rPr>
              <a:t>ocation</a:t>
            </a:r>
            <a:endParaRPr lang="en-MY" sz="1100" dirty="0">
              <a:solidFill>
                <a:schemeClr val="bg1"/>
              </a:solidFill>
            </a:endParaRPr>
          </a:p>
        </p:txBody>
      </p:sp>
      <p:sp>
        <p:nvSpPr>
          <p:cNvPr id="195" name="TextBox 194"/>
          <p:cNvSpPr txBox="1"/>
          <p:nvPr/>
        </p:nvSpPr>
        <p:spPr>
          <a:xfrm>
            <a:off x="4724400" y="2847201"/>
            <a:ext cx="571504" cy="276999"/>
          </a:xfrm>
          <a:prstGeom prst="rect">
            <a:avLst/>
          </a:prstGeom>
          <a:noFill/>
        </p:spPr>
        <p:txBody>
          <a:bodyPr wrap="square" rtlCol="0">
            <a:spAutoFit/>
          </a:bodyPr>
          <a:lstStyle/>
          <a:p>
            <a:r>
              <a:rPr lang="en-US" sz="1200" dirty="0" smtClean="0"/>
              <a:t>If  Yes</a:t>
            </a:r>
            <a:endParaRPr lang="en-MY" sz="1200" dirty="0"/>
          </a:p>
        </p:txBody>
      </p:sp>
      <p:sp>
        <p:nvSpPr>
          <p:cNvPr id="196" name="Flowchart: Decision 195"/>
          <p:cNvSpPr/>
          <p:nvPr/>
        </p:nvSpPr>
        <p:spPr>
          <a:xfrm>
            <a:off x="3786182" y="4267200"/>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197" name="TextBox 196"/>
          <p:cNvSpPr txBox="1"/>
          <p:nvPr/>
        </p:nvSpPr>
        <p:spPr>
          <a:xfrm>
            <a:off x="3821904" y="4648200"/>
            <a:ext cx="1821666" cy="261610"/>
          </a:xfrm>
          <a:prstGeom prst="rect">
            <a:avLst/>
          </a:prstGeom>
          <a:noFill/>
        </p:spPr>
        <p:txBody>
          <a:bodyPr wrap="square" rtlCol="0">
            <a:spAutoFit/>
          </a:bodyPr>
          <a:lstStyle/>
          <a:p>
            <a:pPr algn="ctr"/>
            <a:r>
              <a:rPr lang="en-US" sz="1100" dirty="0" smtClean="0">
                <a:solidFill>
                  <a:schemeClr val="bg1"/>
                </a:solidFill>
              </a:rPr>
              <a:t>Training Class &amp; Exam</a:t>
            </a:r>
            <a:endParaRPr lang="en-MY" sz="1100" dirty="0">
              <a:solidFill>
                <a:schemeClr val="bg1"/>
              </a:solidFill>
            </a:endParaRPr>
          </a:p>
        </p:txBody>
      </p:sp>
      <p:sp>
        <p:nvSpPr>
          <p:cNvPr id="203" name="TextBox 202"/>
          <p:cNvSpPr txBox="1"/>
          <p:nvPr/>
        </p:nvSpPr>
        <p:spPr>
          <a:xfrm>
            <a:off x="802011" y="5560341"/>
            <a:ext cx="2571768" cy="430887"/>
          </a:xfrm>
          <a:prstGeom prst="rect">
            <a:avLst/>
          </a:prstGeom>
          <a:noFill/>
        </p:spPr>
        <p:txBody>
          <a:bodyPr wrap="square" rtlCol="0">
            <a:spAutoFit/>
          </a:bodyPr>
          <a:lstStyle/>
          <a:p>
            <a:pPr algn="ctr"/>
            <a:r>
              <a:rPr lang="en-US" sz="1100" dirty="0" smtClean="0">
                <a:solidFill>
                  <a:schemeClr val="bg1"/>
                </a:solidFill>
              </a:rPr>
              <a:t>Access to Continues </a:t>
            </a:r>
          </a:p>
          <a:p>
            <a:pPr algn="ctr"/>
            <a:r>
              <a:rPr lang="en-US" sz="1100" dirty="0" smtClean="0">
                <a:solidFill>
                  <a:schemeClr val="bg1"/>
                </a:solidFill>
              </a:rPr>
              <a:t>e-Learning</a:t>
            </a:r>
            <a:endParaRPr lang="en-MY" sz="1100" dirty="0">
              <a:solidFill>
                <a:schemeClr val="bg1"/>
              </a:solidFill>
            </a:endParaRPr>
          </a:p>
        </p:txBody>
      </p:sp>
      <p:sp>
        <p:nvSpPr>
          <p:cNvPr id="208" name="Rectangle 207"/>
          <p:cNvSpPr/>
          <p:nvPr/>
        </p:nvSpPr>
        <p:spPr>
          <a:xfrm>
            <a:off x="3857620" y="5562600"/>
            <a:ext cx="1714512" cy="42862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cxnSp>
        <p:nvCxnSpPr>
          <p:cNvPr id="225" name="Straight Arrow Connector 224"/>
          <p:cNvCxnSpPr/>
          <p:nvPr/>
        </p:nvCxnSpPr>
        <p:spPr>
          <a:xfrm>
            <a:off x="5572132" y="5804127"/>
            <a:ext cx="857256" cy="1588"/>
          </a:xfrm>
          <a:prstGeom prst="straightConnector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6" name="Rectangle 225"/>
          <p:cNvSpPr/>
          <p:nvPr/>
        </p:nvSpPr>
        <p:spPr>
          <a:xfrm>
            <a:off x="6448428" y="5562600"/>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227" name="TextBox 226"/>
          <p:cNvSpPr txBox="1"/>
          <p:nvPr/>
        </p:nvSpPr>
        <p:spPr>
          <a:xfrm>
            <a:off x="6019800" y="5658180"/>
            <a:ext cx="2571768" cy="261610"/>
          </a:xfrm>
          <a:prstGeom prst="rect">
            <a:avLst/>
          </a:prstGeom>
          <a:noFill/>
        </p:spPr>
        <p:txBody>
          <a:bodyPr wrap="square" rtlCol="0">
            <a:spAutoFit/>
          </a:bodyPr>
          <a:lstStyle/>
          <a:p>
            <a:pPr algn="ctr"/>
            <a:r>
              <a:rPr lang="en-US" sz="1100" dirty="0" smtClean="0">
                <a:solidFill>
                  <a:schemeClr val="bg1"/>
                </a:solidFill>
              </a:rPr>
              <a:t>Job Matching Platform</a:t>
            </a:r>
          </a:p>
        </p:txBody>
      </p:sp>
      <p:cxnSp>
        <p:nvCxnSpPr>
          <p:cNvPr id="230" name="Elbow Connector 229"/>
          <p:cNvCxnSpPr/>
          <p:nvPr/>
        </p:nvCxnSpPr>
        <p:spPr>
          <a:xfrm rot="5400000" flipH="1" flipV="1">
            <a:off x="2643174" y="3171804"/>
            <a:ext cx="785818" cy="1500198"/>
          </a:xfrm>
          <a:prstGeom prst="bentConnector2">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2500298" y="3100366"/>
            <a:ext cx="1143008" cy="461665"/>
          </a:xfrm>
          <a:prstGeom prst="rect">
            <a:avLst/>
          </a:prstGeom>
          <a:noFill/>
        </p:spPr>
        <p:txBody>
          <a:bodyPr wrap="square" rtlCol="0">
            <a:spAutoFit/>
          </a:bodyPr>
          <a:lstStyle/>
          <a:p>
            <a:pPr algn="ctr"/>
            <a:r>
              <a:rPr lang="en-US" sz="1200" dirty="0" smtClean="0"/>
              <a:t>Reschedule For </a:t>
            </a:r>
            <a:r>
              <a:rPr lang="en-US" sz="1200" dirty="0"/>
              <a:t>N</a:t>
            </a:r>
            <a:r>
              <a:rPr lang="en-US" sz="1200" dirty="0" smtClean="0"/>
              <a:t>ext Training</a:t>
            </a:r>
            <a:endParaRPr lang="en-MY" sz="1200" dirty="0"/>
          </a:p>
        </p:txBody>
      </p:sp>
      <p:sp>
        <p:nvSpPr>
          <p:cNvPr id="233" name="TextBox 232"/>
          <p:cNvSpPr txBox="1"/>
          <p:nvPr/>
        </p:nvSpPr>
        <p:spPr>
          <a:xfrm>
            <a:off x="3857620" y="5285601"/>
            <a:ext cx="857256" cy="276999"/>
          </a:xfrm>
          <a:prstGeom prst="rect">
            <a:avLst/>
          </a:prstGeom>
          <a:noFill/>
        </p:spPr>
        <p:txBody>
          <a:bodyPr wrap="square" rtlCol="0">
            <a:spAutoFit/>
          </a:bodyPr>
          <a:lstStyle/>
          <a:p>
            <a:pPr algn="r"/>
            <a:r>
              <a:rPr lang="en-US" sz="1200" dirty="0" smtClean="0"/>
              <a:t>If Pass</a:t>
            </a:r>
            <a:endParaRPr lang="en-MY" sz="1200" dirty="0"/>
          </a:p>
        </p:txBody>
      </p:sp>
      <p:sp>
        <p:nvSpPr>
          <p:cNvPr id="234" name="TextBox 233"/>
          <p:cNvSpPr txBox="1"/>
          <p:nvPr/>
        </p:nvSpPr>
        <p:spPr>
          <a:xfrm>
            <a:off x="5643570" y="1074003"/>
            <a:ext cx="2786082" cy="830997"/>
          </a:xfrm>
          <a:prstGeom prst="rect">
            <a:avLst/>
          </a:prstGeom>
          <a:noFill/>
        </p:spPr>
        <p:txBody>
          <a:bodyPr wrap="square" rtlCol="0">
            <a:spAutoFit/>
          </a:bodyPr>
          <a:lstStyle/>
          <a:p>
            <a:r>
              <a:rPr lang="en-US" sz="1200" b="1" dirty="0" smtClean="0"/>
              <a:t>Registration</a:t>
            </a:r>
          </a:p>
          <a:p>
            <a:r>
              <a:rPr lang="en-US" sz="1200" b="1" dirty="0" smtClean="0"/>
              <a:t>- </a:t>
            </a:r>
            <a:r>
              <a:rPr lang="en-US" sz="1200" dirty="0" smtClean="0"/>
              <a:t>By online</a:t>
            </a:r>
            <a:r>
              <a:rPr lang="en-US" sz="1200" b="1" dirty="0" smtClean="0"/>
              <a:t> </a:t>
            </a:r>
          </a:p>
          <a:p>
            <a:pPr>
              <a:buFontTx/>
              <a:buChar char="-"/>
            </a:pPr>
            <a:r>
              <a:rPr lang="en-US" sz="1200" dirty="0" smtClean="0"/>
              <a:t> By </a:t>
            </a:r>
            <a:r>
              <a:rPr lang="en-US" sz="1200" dirty="0"/>
              <a:t>w</a:t>
            </a:r>
            <a:r>
              <a:rPr lang="en-US" sz="1200" dirty="0" smtClean="0"/>
              <a:t>alk in to Pi1M or SITS headquarters</a:t>
            </a:r>
          </a:p>
          <a:p>
            <a:pPr>
              <a:buFontTx/>
              <a:buChar char="-"/>
            </a:pPr>
            <a:r>
              <a:rPr lang="en-US" sz="1200" dirty="0" smtClean="0"/>
              <a:t> By Booth event / Road show</a:t>
            </a:r>
            <a:endParaRPr lang="en-MY" sz="1200" dirty="0"/>
          </a:p>
        </p:txBody>
      </p:sp>
      <p:sp>
        <p:nvSpPr>
          <p:cNvPr id="237" name="TextBox 236"/>
          <p:cNvSpPr txBox="1"/>
          <p:nvPr/>
        </p:nvSpPr>
        <p:spPr>
          <a:xfrm>
            <a:off x="3857620" y="5588913"/>
            <a:ext cx="1714512" cy="430887"/>
          </a:xfrm>
          <a:prstGeom prst="rect">
            <a:avLst/>
          </a:prstGeom>
          <a:noFill/>
        </p:spPr>
        <p:txBody>
          <a:bodyPr wrap="square" rtlCol="0">
            <a:spAutoFit/>
          </a:bodyPr>
          <a:lstStyle/>
          <a:p>
            <a:pPr algn="ctr"/>
            <a:r>
              <a:rPr lang="en-US" sz="1100" dirty="0" smtClean="0">
                <a:solidFill>
                  <a:schemeClr val="bg1"/>
                </a:solidFill>
              </a:rPr>
              <a:t>* Participant  Received </a:t>
            </a:r>
          </a:p>
          <a:p>
            <a:pPr algn="ctr"/>
            <a:r>
              <a:rPr lang="en-US" sz="1100" dirty="0">
                <a:solidFill>
                  <a:schemeClr val="bg1"/>
                </a:solidFill>
              </a:rPr>
              <a:t>C</a:t>
            </a:r>
            <a:r>
              <a:rPr lang="en-US" sz="1100" dirty="0" smtClean="0">
                <a:solidFill>
                  <a:schemeClr val="bg1"/>
                </a:solidFill>
              </a:rPr>
              <a:t>ertificate</a:t>
            </a:r>
          </a:p>
        </p:txBody>
      </p:sp>
      <p:sp>
        <p:nvSpPr>
          <p:cNvPr id="239" name="Rectangle 238"/>
          <p:cNvSpPr/>
          <p:nvPr/>
        </p:nvSpPr>
        <p:spPr>
          <a:xfrm>
            <a:off x="1214070" y="4375345"/>
            <a:ext cx="1714512" cy="78581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0" name="TextBox 239"/>
          <p:cNvSpPr txBox="1"/>
          <p:nvPr/>
        </p:nvSpPr>
        <p:spPr>
          <a:xfrm>
            <a:off x="1214069" y="4505236"/>
            <a:ext cx="1714512" cy="600164"/>
          </a:xfrm>
          <a:prstGeom prst="rect">
            <a:avLst/>
          </a:prstGeom>
          <a:noFill/>
        </p:spPr>
        <p:txBody>
          <a:bodyPr wrap="square" rtlCol="0">
            <a:spAutoFit/>
          </a:bodyPr>
          <a:lstStyle/>
          <a:p>
            <a:pPr algn="ctr"/>
            <a:r>
              <a:rPr lang="en-US" sz="1100" dirty="0" smtClean="0">
                <a:solidFill>
                  <a:schemeClr val="bg1"/>
                </a:solidFill>
              </a:rPr>
              <a:t>Helpdesk to  Counsel &amp; Assists the Unsuccessful </a:t>
            </a:r>
            <a:r>
              <a:rPr lang="en-US" sz="1100" dirty="0">
                <a:solidFill>
                  <a:schemeClr val="bg1"/>
                </a:solidFill>
              </a:rPr>
              <a:t>P</a:t>
            </a:r>
            <a:r>
              <a:rPr lang="en-US" sz="1100" dirty="0" smtClean="0">
                <a:solidFill>
                  <a:schemeClr val="bg1"/>
                </a:solidFill>
              </a:rPr>
              <a:t>articipant</a:t>
            </a:r>
          </a:p>
        </p:txBody>
      </p:sp>
      <p:sp>
        <p:nvSpPr>
          <p:cNvPr id="250" name="TextBox 249"/>
          <p:cNvSpPr txBox="1"/>
          <p:nvPr/>
        </p:nvSpPr>
        <p:spPr>
          <a:xfrm>
            <a:off x="5643570" y="2032337"/>
            <a:ext cx="2214578" cy="1200329"/>
          </a:xfrm>
          <a:prstGeom prst="rect">
            <a:avLst/>
          </a:prstGeom>
          <a:noFill/>
        </p:spPr>
        <p:txBody>
          <a:bodyPr wrap="square" rtlCol="0">
            <a:spAutoFit/>
          </a:bodyPr>
          <a:lstStyle/>
          <a:p>
            <a:r>
              <a:rPr lang="en-US" sz="1200" b="1" dirty="0" smtClean="0"/>
              <a:t>Minimum </a:t>
            </a:r>
            <a:r>
              <a:rPr lang="en-US" sz="1200" b="1" dirty="0"/>
              <a:t>R</a:t>
            </a:r>
            <a:r>
              <a:rPr lang="en-US" sz="1200" b="1" dirty="0" smtClean="0"/>
              <a:t>equirement</a:t>
            </a:r>
          </a:p>
          <a:p>
            <a:pPr>
              <a:buFontTx/>
              <a:buChar char="-"/>
            </a:pPr>
            <a:r>
              <a:rPr lang="en-US" sz="1200" dirty="0" smtClean="0"/>
              <a:t> Registered </a:t>
            </a:r>
            <a:r>
              <a:rPr lang="en-US" sz="1200" dirty="0"/>
              <a:t>with Pi1M </a:t>
            </a:r>
            <a:endParaRPr lang="en-US" sz="1200" dirty="0" smtClean="0"/>
          </a:p>
          <a:p>
            <a:pPr>
              <a:buFontTx/>
              <a:buChar char="-"/>
            </a:pPr>
            <a:r>
              <a:rPr lang="en-US" sz="1200" dirty="0" smtClean="0"/>
              <a:t> PC Literate</a:t>
            </a:r>
          </a:p>
          <a:p>
            <a:pPr>
              <a:buFontTx/>
              <a:buChar char="-"/>
            </a:pPr>
            <a:r>
              <a:rPr lang="en-US" sz="1200" dirty="0" smtClean="0"/>
              <a:t> Min. academic qualification </a:t>
            </a:r>
            <a:r>
              <a:rPr lang="en-US" sz="1200" dirty="0" err="1" smtClean="0"/>
              <a:t>i.e</a:t>
            </a:r>
            <a:r>
              <a:rPr lang="en-US" sz="1200" dirty="0" smtClean="0"/>
              <a:t> SRP / PMR / SPM or  others </a:t>
            </a:r>
          </a:p>
          <a:p>
            <a:pPr>
              <a:buFontTx/>
              <a:buChar char="-"/>
            </a:pPr>
            <a:endParaRPr lang="en-US" sz="1200" dirty="0" smtClean="0"/>
          </a:p>
        </p:txBody>
      </p:sp>
      <p:sp>
        <p:nvSpPr>
          <p:cNvPr id="43" name="TextBox 42"/>
          <p:cNvSpPr txBox="1"/>
          <p:nvPr/>
        </p:nvSpPr>
        <p:spPr>
          <a:xfrm>
            <a:off x="6400800" y="3547355"/>
            <a:ext cx="1676400" cy="1500411"/>
          </a:xfrm>
          <a:prstGeom prst="rect">
            <a:avLst/>
          </a:prstGeom>
          <a:noFill/>
        </p:spPr>
        <p:txBody>
          <a:bodyPr wrap="square" rtlCol="0">
            <a:spAutoFit/>
          </a:bodyPr>
          <a:lstStyle/>
          <a:p>
            <a:pPr algn="ctr"/>
            <a:r>
              <a:rPr lang="en-US" sz="1200" b="1" dirty="0" smtClean="0">
                <a:solidFill>
                  <a:srgbClr val="FF0000"/>
                </a:solidFill>
              </a:rPr>
              <a:t>ACKNOWLEDGEMENT DAY*</a:t>
            </a:r>
          </a:p>
          <a:p>
            <a:pPr algn="ctr">
              <a:buFontTx/>
              <a:buChar char="-"/>
            </a:pPr>
            <a:r>
              <a:rPr lang="en-US" sz="1200" dirty="0" smtClean="0">
                <a:solidFill>
                  <a:srgbClr val="FF0000"/>
                </a:solidFill>
              </a:rPr>
              <a:t> </a:t>
            </a:r>
            <a:r>
              <a:rPr lang="en-US" sz="1200" dirty="0">
                <a:solidFill>
                  <a:srgbClr val="FF0000"/>
                </a:solidFill>
              </a:rPr>
              <a:t>O</a:t>
            </a:r>
            <a:r>
              <a:rPr lang="en-US" sz="1200" dirty="0" smtClean="0">
                <a:solidFill>
                  <a:srgbClr val="FF0000"/>
                </a:solidFill>
              </a:rPr>
              <a:t>rganize by SITS</a:t>
            </a:r>
          </a:p>
          <a:p>
            <a:pPr algn="ctr">
              <a:buFontTx/>
              <a:buChar char="-"/>
            </a:pPr>
            <a:r>
              <a:rPr lang="en-US" sz="1200" dirty="0" smtClean="0">
                <a:solidFill>
                  <a:srgbClr val="FF0000"/>
                </a:solidFill>
              </a:rPr>
              <a:t> Launch by KKMM/ SKMM </a:t>
            </a:r>
          </a:p>
          <a:p>
            <a:pPr algn="ctr"/>
            <a:r>
              <a:rPr lang="en-US" sz="1050" dirty="0" smtClean="0">
                <a:solidFill>
                  <a:srgbClr val="FF0000"/>
                </a:solidFill>
              </a:rPr>
              <a:t>N/B: Dates &amp; location to be assigned during Steering Meeting </a:t>
            </a:r>
            <a:endParaRPr lang="en-MY" sz="1050" dirty="0">
              <a:solidFill>
                <a:srgbClr val="FF0000"/>
              </a:solidFill>
            </a:endParaRPr>
          </a:p>
        </p:txBody>
      </p:sp>
      <p:cxnSp>
        <p:nvCxnSpPr>
          <p:cNvPr id="41" name="Elbow Connector 40"/>
          <p:cNvCxnSpPr>
            <a:stCxn id="196" idx="1"/>
            <a:endCxn id="239" idx="3"/>
          </p:cNvCxnSpPr>
          <p:nvPr/>
        </p:nvCxnSpPr>
        <p:spPr>
          <a:xfrm rot="10800000" flipV="1">
            <a:off x="2928582" y="4767266"/>
            <a:ext cx="857600" cy="988"/>
          </a:xfrm>
          <a:prstGeom prst="bentConnector3">
            <a:avLst>
              <a:gd name="adj1" fmla="val 5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37" idx="1"/>
          </p:cNvCxnSpPr>
          <p:nvPr/>
        </p:nvCxnSpPr>
        <p:spPr>
          <a:xfrm flipV="1">
            <a:off x="2928581" y="5804357"/>
            <a:ext cx="929039" cy="1129"/>
          </a:xfrm>
          <a:prstGeom prst="straightConnector1">
            <a:avLst/>
          </a:prstGeom>
          <a:ln w="38100">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PARTICIPANT REGISTRATION PROCESS FLOW</a:t>
            </a:r>
            <a:endParaRPr lang="en-MY" sz="2000" dirty="0">
              <a:solidFill>
                <a:schemeClr val="tx1"/>
              </a:solidFill>
              <a:latin typeface="Arial Black"/>
            </a:endParaRPr>
          </a:p>
        </p:txBody>
      </p:sp>
      <p:sp>
        <p:nvSpPr>
          <p:cNvPr id="38" name="TextBox 37"/>
          <p:cNvSpPr txBox="1"/>
          <p:nvPr/>
        </p:nvSpPr>
        <p:spPr>
          <a:xfrm>
            <a:off x="3200392" y="4876800"/>
            <a:ext cx="571504" cy="276999"/>
          </a:xfrm>
          <a:prstGeom prst="rect">
            <a:avLst/>
          </a:prstGeom>
          <a:noFill/>
        </p:spPr>
        <p:txBody>
          <a:bodyPr wrap="square" rtlCol="0">
            <a:spAutoFit/>
          </a:bodyPr>
          <a:lstStyle/>
          <a:p>
            <a:r>
              <a:rPr lang="en-US" sz="1200" dirty="0" smtClean="0"/>
              <a:t>If  No</a:t>
            </a:r>
            <a:endParaRPr lang="en-MY" sz="1200" dirty="0"/>
          </a:p>
        </p:txBody>
      </p:sp>
      <p:sp>
        <p:nvSpPr>
          <p:cNvPr id="3" name="32-Point Star 2"/>
          <p:cNvSpPr/>
          <p:nvPr/>
        </p:nvSpPr>
        <p:spPr>
          <a:xfrm>
            <a:off x="5788692" y="3013955"/>
            <a:ext cx="2898108" cy="2410145"/>
          </a:xfrm>
          <a:prstGeom prst="star3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54" name="Elbow Connector 53"/>
          <p:cNvCxnSpPr>
            <a:stCxn id="6" idx="1"/>
          </p:cNvCxnSpPr>
          <p:nvPr/>
        </p:nvCxnSpPr>
        <p:spPr>
          <a:xfrm rot="10800000" flipH="1">
            <a:off x="3786182" y="1350168"/>
            <a:ext cx="35722" cy="969166"/>
          </a:xfrm>
          <a:prstGeom prst="bentConnector4">
            <a:avLst>
              <a:gd name="adj1" fmla="val -4153866"/>
              <a:gd name="adj2" fmla="val 9805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14876" y="4029060"/>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237" idx="0"/>
          </p:cNvCxnSpPr>
          <p:nvPr/>
        </p:nvCxnSpPr>
        <p:spPr>
          <a:xfrm flipH="1">
            <a:off x="4714876" y="5118321"/>
            <a:ext cx="4762" cy="4705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32</a:t>
            </a:fld>
            <a:endParaRPr lang="en-US" dirty="0"/>
          </a:p>
        </p:txBody>
      </p:sp>
    </p:spTree>
    <p:extLst>
      <p:ext uri="{BB962C8B-B14F-4D97-AF65-F5344CB8AC3E}">
        <p14:creationId xmlns:p14="http://schemas.microsoft.com/office/powerpoint/2010/main" val="7781385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WEB INTERFACE</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33</a:t>
            </a:fld>
            <a:endParaRPr lang="en-US" dirty="0"/>
          </a:p>
        </p:txBody>
      </p:sp>
    </p:spTree>
    <p:extLst>
      <p:ext uri="{BB962C8B-B14F-4D97-AF65-F5344CB8AC3E}">
        <p14:creationId xmlns:p14="http://schemas.microsoft.com/office/powerpoint/2010/main" val="17559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SKMM PI1M landing page</a:t>
            </a:r>
            <a:endParaRPr lang="en-MY" sz="2000" dirty="0">
              <a:solidFill>
                <a:schemeClr val="tx1"/>
              </a:solidFill>
              <a:latin typeface="Arial Black"/>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4938"/>
            <a:ext cx="862965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34</a:t>
            </a:fld>
            <a:endParaRPr lang="en-US" dirty="0"/>
          </a:p>
        </p:txBody>
      </p:sp>
    </p:spTree>
    <p:extLst>
      <p:ext uri="{BB962C8B-B14F-4D97-AF65-F5344CB8AC3E}">
        <p14:creationId xmlns:p14="http://schemas.microsoft.com/office/powerpoint/2010/main" val="293837551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SKMM PI1M content landing page</a:t>
            </a:r>
            <a:endParaRPr lang="en-MY" sz="2000" dirty="0">
              <a:solidFill>
                <a:schemeClr val="tx1"/>
              </a:solidFill>
              <a:latin typeface="Arial Black"/>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637" y="1294994"/>
            <a:ext cx="8752763" cy="420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35</a:t>
            </a:fld>
            <a:endParaRPr lang="en-US" dirty="0"/>
          </a:p>
        </p:txBody>
      </p:sp>
    </p:spTree>
    <p:extLst>
      <p:ext uri="{BB962C8B-B14F-4D97-AF65-F5344CB8AC3E}">
        <p14:creationId xmlns:p14="http://schemas.microsoft.com/office/powerpoint/2010/main" val="974066041"/>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content landing page</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637" y="1254445"/>
            <a:ext cx="8752763" cy="428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162636"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4.0 </a:t>
            </a:r>
            <a:r>
              <a:rPr lang="en-US" altLang="en-US" sz="1400" dirty="0"/>
              <a:t>I</a:t>
            </a:r>
            <a:r>
              <a:rPr lang="en-US" altLang="en-US" sz="1400" dirty="0" smtClean="0"/>
              <a:t>llustrate The Employer Registration Page.</a:t>
            </a:r>
            <a:endParaRPr lang="en-MY" altLang="en-US"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36</a:t>
            </a:fld>
            <a:endParaRPr lang="en-US" dirty="0"/>
          </a:p>
        </p:txBody>
      </p:sp>
    </p:spTree>
    <p:extLst>
      <p:ext uri="{BB962C8B-B14F-4D97-AF65-F5344CB8AC3E}">
        <p14:creationId xmlns:p14="http://schemas.microsoft.com/office/powerpoint/2010/main" val="4121186211"/>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training home page</a:t>
            </a:r>
            <a:endParaRPr lang="en-MY" sz="2000" dirty="0">
              <a:solidFill>
                <a:schemeClr val="tx1"/>
              </a:solidFill>
              <a:latin typeface="Arial Black"/>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374501"/>
            <a:ext cx="8839200" cy="4264299"/>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37</a:t>
            </a:fld>
            <a:endParaRPr lang="en-US" dirty="0"/>
          </a:p>
        </p:txBody>
      </p:sp>
    </p:spTree>
    <p:extLst>
      <p:ext uri="{BB962C8B-B14F-4D97-AF65-F5344CB8AC3E}">
        <p14:creationId xmlns:p14="http://schemas.microsoft.com/office/powerpoint/2010/main" val="43027771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469682"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training registration page</a:t>
            </a:r>
            <a:endParaRPr lang="en-MY" sz="2000" dirty="0">
              <a:solidFill>
                <a:schemeClr val="tx1"/>
              </a:solidFill>
              <a:latin typeface="Arial Black"/>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95399"/>
            <a:ext cx="8622082" cy="4224241"/>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38</a:t>
            </a:fld>
            <a:endParaRPr lang="en-US" dirty="0"/>
          </a:p>
        </p:txBody>
      </p:sp>
    </p:spTree>
    <p:extLst>
      <p:ext uri="{BB962C8B-B14F-4D97-AF65-F5344CB8AC3E}">
        <p14:creationId xmlns:p14="http://schemas.microsoft.com/office/powerpoint/2010/main" val="339529279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business intelligence page</a:t>
            </a:r>
            <a:endParaRPr lang="en-MY" sz="2000" dirty="0">
              <a:solidFill>
                <a:schemeClr val="tx1"/>
              </a:solidFill>
              <a:latin typeface="Arial Black"/>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90864"/>
            <a:ext cx="8991600" cy="5357536"/>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39</a:t>
            </a:fld>
            <a:endParaRPr lang="en-US" dirty="0"/>
          </a:p>
        </p:txBody>
      </p:sp>
    </p:spTree>
    <p:extLst>
      <p:ext uri="{BB962C8B-B14F-4D97-AF65-F5344CB8AC3E}">
        <p14:creationId xmlns:p14="http://schemas.microsoft.com/office/powerpoint/2010/main" val="236733170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Subject matter expert</a:t>
            </a:r>
            <a:endParaRPr lang="en-MY" sz="2000" dirty="0">
              <a:solidFill>
                <a:schemeClr val="tx1"/>
              </a:solidFill>
              <a:latin typeface="Arial Black"/>
            </a:endParaRPr>
          </a:p>
        </p:txBody>
      </p:sp>
      <p:pic>
        <p:nvPicPr>
          <p:cNvPr id="20" name="Picture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819" t="27976" r="819" b="16538"/>
          <a:stretch/>
        </p:blipFill>
        <p:spPr>
          <a:xfrm>
            <a:off x="0" y="1476375"/>
            <a:ext cx="9144000" cy="2372519"/>
          </a:xfrm>
          <a:prstGeom prst="rect">
            <a:avLst/>
          </a:prstGeom>
          <a:noFill/>
          <a:ln>
            <a:noFill/>
          </a:ln>
        </p:spPr>
      </p:pic>
      <p:sp>
        <p:nvSpPr>
          <p:cNvPr id="2" name="Rectangle 1"/>
          <p:cNvSpPr/>
          <p:nvPr/>
        </p:nvSpPr>
        <p:spPr>
          <a:xfrm>
            <a:off x="228600" y="4086761"/>
            <a:ext cx="8672015" cy="1323439"/>
          </a:xfrm>
          <a:prstGeom prst="rect">
            <a:avLst/>
          </a:prstGeom>
        </p:spPr>
        <p:txBody>
          <a:bodyPr wrap="square">
            <a:spAutoFit/>
          </a:bodyPr>
          <a:lstStyle/>
          <a:p>
            <a:pPr lvl="0" algn="just"/>
            <a:r>
              <a:rPr lang="en-US" sz="1600" dirty="0"/>
              <a:t>SALIHIN is one of the fast growing and leading indigenous brand in Malaysia, which umbrellas a group of distinctive entities tailoring unique and independent consulting services to local and international clientele. SALIHIN offers an integrated and wide spectrum of value for money professional services in the areas of auditing and assurance, taxation (direct and indirect), business advisory, information technology, accounting software and corporate finance.</a:t>
            </a:r>
            <a:endParaRPr lang="en-MY" sz="16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2798" y="5562600"/>
            <a:ext cx="3811171" cy="48348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1398" y="5688851"/>
            <a:ext cx="1550002" cy="348750"/>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4</a:t>
            </a:fld>
            <a:endParaRPr lang="en-US" dirty="0"/>
          </a:p>
        </p:txBody>
      </p:sp>
    </p:spTree>
    <p:extLst>
      <p:ext uri="{BB962C8B-B14F-4D97-AF65-F5344CB8AC3E}">
        <p14:creationId xmlns:p14="http://schemas.microsoft.com/office/powerpoint/2010/main" val="47484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financial considerations</a:t>
            </a:r>
            <a:endParaRPr lang="en-MY" sz="2800" dirty="0">
              <a:solidFill>
                <a:schemeClr val="tx1"/>
              </a:solidFill>
              <a:latin typeface="Arial Black"/>
            </a:endParaRPr>
          </a:p>
        </p:txBody>
      </p:sp>
      <p:graphicFrame>
        <p:nvGraphicFramePr>
          <p:cNvPr id="14" name="Table 13"/>
          <p:cNvGraphicFramePr>
            <a:graphicFrameLocks noGrp="1"/>
          </p:cNvGraphicFramePr>
          <p:nvPr>
            <p:extLst>
              <p:ext uri="{D42A27DB-BD31-4B8C-83A1-F6EECF244321}">
                <p14:modId xmlns:p14="http://schemas.microsoft.com/office/powerpoint/2010/main" val="1301198047"/>
              </p:ext>
            </p:extLst>
          </p:nvPr>
        </p:nvGraphicFramePr>
        <p:xfrm>
          <a:off x="525463" y="1219200"/>
          <a:ext cx="8161337" cy="335280"/>
        </p:xfrm>
        <a:graphic>
          <a:graphicData uri="http://schemas.openxmlformats.org/drawingml/2006/table">
            <a:tbl>
              <a:tblPr firstRow="1" bandRow="1">
                <a:tableStyleId>{F5AB1C69-6EDB-4FF4-983F-18BD219EF322}</a:tableStyleId>
              </a:tblPr>
              <a:tblGrid>
                <a:gridCol w="5875337"/>
                <a:gridCol w="2286000"/>
              </a:tblGrid>
              <a:tr h="248535">
                <a:tc>
                  <a:txBody>
                    <a:bodyPr/>
                    <a:lstStyle/>
                    <a:p>
                      <a:pPr algn="ctr"/>
                      <a:r>
                        <a:rPr lang="en-US" sz="1600" dirty="0" smtClean="0"/>
                        <a:t>TOTAL</a:t>
                      </a:r>
                      <a:r>
                        <a:rPr lang="en-US" sz="1600" baseline="0" dirty="0" smtClean="0"/>
                        <a:t> INVESTMENT BY SKMM/ </a:t>
                      </a:r>
                      <a:r>
                        <a:rPr lang="en-US" sz="1600" baseline="0" dirty="0" smtClean="0"/>
                        <a:t>Pi1M FOR PILOT PROJECT</a:t>
                      </a:r>
                      <a:endParaRPr lang="en-MY" sz="1600" b="1" dirty="0">
                        <a:solidFill>
                          <a:schemeClr val="tx1"/>
                        </a:solidFill>
                        <a:latin typeface="Century Gothic" panose="020B0502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smtClean="0"/>
                        <a:t>RM </a:t>
                      </a:r>
                      <a:r>
                        <a:rPr lang="en-US" sz="1600" dirty="0" smtClean="0"/>
                        <a:t>13,938,600.00</a:t>
                      </a:r>
                      <a:endParaRPr lang="en-MY" sz="1600" b="1" dirty="0" smtClean="0">
                        <a:solidFill>
                          <a:schemeClr val="tx1"/>
                        </a:solidFill>
                        <a:latin typeface="Century Gothic" panose="020B0502020202020204" pitchFamily="34" charset="0"/>
                      </a:endParaRPr>
                    </a:p>
                  </a:txBody>
                  <a:tcPr/>
                </a:tc>
              </a:tr>
            </a:tbl>
          </a:graphicData>
        </a:graphic>
      </p:graphicFrame>
      <p:sp>
        <p:nvSpPr>
          <p:cNvPr id="16" name="Text Box 3"/>
          <p:cNvSpPr txBox="1">
            <a:spLocks noChangeArrowheads="1"/>
          </p:cNvSpPr>
          <p:nvPr/>
        </p:nvSpPr>
        <p:spPr bwMode="auto">
          <a:xfrm>
            <a:off x="601663" y="1524000"/>
            <a:ext cx="8085137" cy="353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3" tIns="45712" rIns="91423" bIns="45712">
            <a:spAutoFit/>
          </a:bodyPr>
          <a:lstStyle>
            <a:lvl1pPr defTabSz="904875" eaLnBrk="0" hangingPunct="0">
              <a:defRPr sz="1400">
                <a:solidFill>
                  <a:schemeClr val="tx1"/>
                </a:solidFill>
                <a:latin typeface="Arial" charset="0"/>
                <a:cs typeface="Arial" charset="0"/>
              </a:defRPr>
            </a:lvl1pPr>
            <a:lvl2pPr defTabSz="904875" eaLnBrk="0" hangingPunct="0">
              <a:defRPr sz="1400">
                <a:solidFill>
                  <a:schemeClr val="tx1"/>
                </a:solidFill>
                <a:latin typeface="Arial" charset="0"/>
                <a:cs typeface="Arial" charset="0"/>
              </a:defRPr>
            </a:lvl2pPr>
            <a:lvl3pPr defTabSz="904875" eaLnBrk="0" hangingPunct="0">
              <a:defRPr sz="1400">
                <a:solidFill>
                  <a:schemeClr val="tx1"/>
                </a:solidFill>
                <a:latin typeface="Arial" charset="0"/>
                <a:cs typeface="Arial" charset="0"/>
              </a:defRPr>
            </a:lvl3pPr>
            <a:lvl4pPr marL="1600200" indent="-228600" defTabSz="904875" eaLnBrk="0" hangingPunct="0">
              <a:defRPr sz="1400">
                <a:solidFill>
                  <a:schemeClr val="tx1"/>
                </a:solidFill>
                <a:latin typeface="Arial" charset="0"/>
                <a:cs typeface="Arial" charset="0"/>
              </a:defRPr>
            </a:lvl4pPr>
            <a:lvl5pPr marL="2057400" indent="-228600" defTabSz="904875" eaLnBrk="0" hangingPunct="0">
              <a:defRPr sz="1400">
                <a:solidFill>
                  <a:schemeClr val="tx1"/>
                </a:solidFill>
                <a:latin typeface="Arial" charset="0"/>
                <a:cs typeface="Arial" charset="0"/>
              </a:defRPr>
            </a:lvl5pPr>
            <a:lvl6pPr marL="2514600" indent="-228600" defTabSz="904875" eaLnBrk="0" fontAlgn="base" hangingPunct="0">
              <a:spcBef>
                <a:spcPct val="0"/>
              </a:spcBef>
              <a:spcAft>
                <a:spcPct val="0"/>
              </a:spcAft>
              <a:defRPr sz="1400">
                <a:solidFill>
                  <a:schemeClr val="tx1"/>
                </a:solidFill>
                <a:latin typeface="Arial" charset="0"/>
                <a:cs typeface="Arial" charset="0"/>
              </a:defRPr>
            </a:lvl6pPr>
            <a:lvl7pPr marL="2971800" indent="-228600" defTabSz="904875" eaLnBrk="0" fontAlgn="base" hangingPunct="0">
              <a:spcBef>
                <a:spcPct val="0"/>
              </a:spcBef>
              <a:spcAft>
                <a:spcPct val="0"/>
              </a:spcAft>
              <a:defRPr sz="1400">
                <a:solidFill>
                  <a:schemeClr val="tx1"/>
                </a:solidFill>
                <a:latin typeface="Arial" charset="0"/>
                <a:cs typeface="Arial" charset="0"/>
              </a:defRPr>
            </a:lvl7pPr>
            <a:lvl8pPr marL="3429000" indent="-228600" defTabSz="904875" eaLnBrk="0" fontAlgn="base" hangingPunct="0">
              <a:spcBef>
                <a:spcPct val="0"/>
              </a:spcBef>
              <a:spcAft>
                <a:spcPct val="0"/>
              </a:spcAft>
              <a:defRPr sz="1400">
                <a:solidFill>
                  <a:schemeClr val="tx1"/>
                </a:solidFill>
                <a:latin typeface="Arial" charset="0"/>
                <a:cs typeface="Arial" charset="0"/>
              </a:defRPr>
            </a:lvl8pPr>
            <a:lvl9pPr marL="3886200" indent="-228600" defTabSz="904875" eaLnBrk="0" fontAlgn="base" hangingPunct="0">
              <a:spcBef>
                <a:spcPct val="0"/>
              </a:spcBef>
              <a:spcAft>
                <a:spcPct val="0"/>
              </a:spcAft>
              <a:defRPr sz="1400">
                <a:solidFill>
                  <a:schemeClr val="tx1"/>
                </a:solidFill>
                <a:latin typeface="Arial" charset="0"/>
                <a:cs typeface="Arial" charset="0"/>
              </a:defRPr>
            </a:lvl9pPr>
          </a:lstStyle>
          <a:p>
            <a:pPr algn="just" eaLnBrk="1" hangingPunct="1"/>
            <a:r>
              <a:rPr lang="en-US" altLang="en-US" dirty="0" smtClean="0">
                <a:latin typeface="+mn-lt"/>
              </a:rPr>
              <a:t>The </a:t>
            </a:r>
            <a:r>
              <a:rPr lang="en-US" altLang="en-US" dirty="0">
                <a:latin typeface="+mn-lt"/>
              </a:rPr>
              <a:t>financial considerations are includes an attractive value-for-money proposition  to the </a:t>
            </a:r>
            <a:r>
              <a:rPr lang="en-US" altLang="en-US" dirty="0" smtClean="0">
                <a:latin typeface="+mn-lt"/>
              </a:rPr>
              <a:t>SKMM </a:t>
            </a:r>
            <a:r>
              <a:rPr lang="en-US" altLang="en-US" dirty="0">
                <a:latin typeface="+mn-lt"/>
              </a:rPr>
              <a:t>which includes:- </a:t>
            </a:r>
            <a:endParaRPr lang="en-US" altLang="en-US" dirty="0" smtClean="0">
              <a:latin typeface="+mn-lt"/>
            </a:endParaRPr>
          </a:p>
          <a:p>
            <a:pPr algn="just" eaLnBrk="1" hangingPunct="1"/>
            <a:endParaRPr lang="en-US" altLang="en-US" dirty="0">
              <a:latin typeface="+mn-lt"/>
            </a:endParaRPr>
          </a:p>
          <a:p>
            <a:pPr marL="285750" lvl="0" indent="-285750" algn="just">
              <a:buFont typeface="Wingdings" panose="05000000000000000000" pitchFamily="2" charset="2"/>
              <a:buChar char="ü"/>
            </a:pPr>
            <a:r>
              <a:rPr lang="en-MY" dirty="0">
                <a:latin typeface="+mn-lt"/>
              </a:rPr>
              <a:t>Installations, commissioning and maintenance of </a:t>
            </a:r>
            <a:r>
              <a:rPr lang="en-MY" dirty="0" err="1">
                <a:latin typeface="+mn-lt"/>
              </a:rPr>
              <a:t>Salihin</a:t>
            </a:r>
            <a:r>
              <a:rPr lang="en-MY" dirty="0">
                <a:latin typeface="+mn-lt"/>
              </a:rPr>
              <a:t> Premier Solutions (SPS)’s  Cloud Base software license for 3,000 </a:t>
            </a:r>
            <a:r>
              <a:rPr lang="en-MY" dirty="0" smtClean="0">
                <a:latin typeface="+mn-lt"/>
              </a:rPr>
              <a:t>participants inclusive of </a:t>
            </a:r>
            <a:r>
              <a:rPr lang="en-MY" dirty="0">
                <a:latin typeface="+mn-lt"/>
              </a:rPr>
              <a:t>five (5) years extended software license</a:t>
            </a:r>
            <a:r>
              <a:rPr lang="en-MY" dirty="0" smtClean="0">
                <a:latin typeface="+mn-lt"/>
              </a:rPr>
              <a:t>.</a:t>
            </a:r>
            <a:endParaRPr lang="en-MY" dirty="0">
              <a:latin typeface="+mn-lt"/>
            </a:endParaRPr>
          </a:p>
          <a:p>
            <a:pPr marL="285750" lvl="0" indent="-285750" algn="just">
              <a:buFont typeface="Wingdings" panose="05000000000000000000" pitchFamily="2" charset="2"/>
              <a:buChar char="ü"/>
            </a:pPr>
            <a:r>
              <a:rPr lang="en-MY" dirty="0">
                <a:latin typeface="+mn-lt"/>
              </a:rPr>
              <a:t>Installations, commissioning and maintenance of SPS-</a:t>
            </a:r>
            <a:r>
              <a:rPr lang="en-MY" dirty="0" err="1">
                <a:latin typeface="+mn-lt"/>
              </a:rPr>
              <a:t>Lite</a:t>
            </a:r>
            <a:r>
              <a:rPr lang="en-MY" dirty="0">
                <a:latin typeface="+mn-lt"/>
              </a:rPr>
              <a:t> Cash-Book Cloud Base software license for 3,000 </a:t>
            </a:r>
            <a:r>
              <a:rPr lang="en-MY" dirty="0" smtClean="0">
                <a:latin typeface="+mn-lt"/>
              </a:rPr>
              <a:t>participants (including SPS Entrepreneurs Web) </a:t>
            </a:r>
            <a:r>
              <a:rPr lang="en-MY" dirty="0">
                <a:latin typeface="+mn-lt"/>
              </a:rPr>
              <a:t>inclusive of </a:t>
            </a:r>
            <a:r>
              <a:rPr lang="en-MY" dirty="0">
                <a:latin typeface="+mn-lt"/>
              </a:rPr>
              <a:t>five (5) years extended software license</a:t>
            </a:r>
            <a:r>
              <a:rPr lang="en-MY" dirty="0" smtClean="0">
                <a:latin typeface="+mn-lt"/>
              </a:rPr>
              <a:t>.</a:t>
            </a:r>
            <a:endParaRPr lang="en-MY" dirty="0">
              <a:latin typeface="+mn-lt"/>
            </a:endParaRPr>
          </a:p>
          <a:p>
            <a:pPr marL="285750" lvl="0" indent="-285750" algn="just">
              <a:buFont typeface="Wingdings" panose="05000000000000000000" pitchFamily="2" charset="2"/>
              <a:buChar char="ü"/>
            </a:pPr>
            <a:r>
              <a:rPr lang="en-MY" dirty="0" smtClean="0">
                <a:latin typeface="+mn-lt"/>
              </a:rPr>
              <a:t>Anticipated </a:t>
            </a:r>
            <a:r>
              <a:rPr lang="en-MY" dirty="0">
                <a:latin typeface="+mn-lt"/>
              </a:rPr>
              <a:t>approximately </a:t>
            </a:r>
            <a:r>
              <a:rPr lang="en-MY" dirty="0" smtClean="0">
                <a:latin typeface="+mn-lt"/>
              </a:rPr>
              <a:t>160  no. </a:t>
            </a:r>
            <a:r>
              <a:rPr lang="en-MY" dirty="0">
                <a:latin typeface="+mn-lt"/>
              </a:rPr>
              <a:t>of training program within </a:t>
            </a:r>
            <a:r>
              <a:rPr lang="en-MY" dirty="0" smtClean="0">
                <a:latin typeface="+mn-lt"/>
              </a:rPr>
              <a:t>1 years</a:t>
            </a:r>
            <a:endParaRPr lang="en-MY" dirty="0">
              <a:latin typeface="+mn-lt"/>
            </a:endParaRPr>
          </a:p>
          <a:p>
            <a:pPr marL="285750" lvl="0" indent="-285750" algn="just">
              <a:buFont typeface="Wingdings" panose="05000000000000000000" pitchFamily="2" charset="2"/>
              <a:buChar char="ü"/>
            </a:pPr>
            <a:r>
              <a:rPr lang="en-MY" dirty="0" smtClean="0">
                <a:latin typeface="+mn-lt"/>
              </a:rPr>
              <a:t>Inclusive of five </a:t>
            </a:r>
            <a:r>
              <a:rPr lang="en-MY" dirty="0">
                <a:latin typeface="+mn-lt"/>
              </a:rPr>
              <a:t>(5) years of free access to </a:t>
            </a:r>
            <a:r>
              <a:rPr lang="en-MY" dirty="0" err="1">
                <a:latin typeface="+mn-lt"/>
              </a:rPr>
              <a:t>Salihin’s</a:t>
            </a:r>
            <a:r>
              <a:rPr lang="en-MY" dirty="0">
                <a:latin typeface="+mn-lt"/>
              </a:rPr>
              <a:t> </a:t>
            </a:r>
            <a:r>
              <a:rPr lang="en-MY" dirty="0" smtClean="0">
                <a:latin typeface="+mn-lt"/>
              </a:rPr>
              <a:t>Continuous Learning Platform (Webinar</a:t>
            </a:r>
            <a:r>
              <a:rPr lang="en-MY" dirty="0">
                <a:latin typeface="+mn-lt"/>
              </a:rPr>
              <a:t>, On-line Tutorial and Training </a:t>
            </a:r>
            <a:r>
              <a:rPr lang="en-MY" dirty="0" smtClean="0">
                <a:latin typeface="+mn-lt"/>
              </a:rPr>
              <a:t>materials).</a:t>
            </a:r>
          </a:p>
          <a:p>
            <a:pPr marL="285750" lvl="0" indent="-285750" algn="just">
              <a:buFont typeface="Wingdings" panose="05000000000000000000" pitchFamily="2" charset="2"/>
              <a:buChar char="ü"/>
            </a:pPr>
            <a:r>
              <a:rPr lang="en-US" dirty="0" smtClean="0">
                <a:latin typeface="+mn-lt"/>
              </a:rPr>
              <a:t>Inclusive of five (5) years of free access </a:t>
            </a:r>
            <a:r>
              <a:rPr lang="en-US" dirty="0" err="1" smtClean="0">
                <a:latin typeface="+mn-lt"/>
              </a:rPr>
              <a:t>Salihin</a:t>
            </a:r>
            <a:r>
              <a:rPr lang="en-US" dirty="0" smtClean="0">
                <a:latin typeface="+mn-lt"/>
              </a:rPr>
              <a:t> Job Matching Platform. </a:t>
            </a:r>
            <a:endParaRPr lang="en-MY" dirty="0">
              <a:latin typeface="+mn-lt"/>
            </a:endParaRPr>
          </a:p>
          <a:p>
            <a:pPr marL="285750" lvl="0" indent="-285750" algn="just">
              <a:buFont typeface="Wingdings" panose="05000000000000000000" pitchFamily="2" charset="2"/>
              <a:buChar char="ü"/>
            </a:pPr>
            <a:r>
              <a:rPr lang="en-MY" dirty="0">
                <a:latin typeface="+mn-lt"/>
              </a:rPr>
              <a:t>Inclusive of five (5) years of free on-line support (helpdesk)</a:t>
            </a:r>
          </a:p>
          <a:p>
            <a:pPr marL="285750" lvl="0" indent="-285750" algn="just">
              <a:buFont typeface="Wingdings" panose="05000000000000000000" pitchFamily="2" charset="2"/>
              <a:buChar char="ü"/>
            </a:pPr>
            <a:r>
              <a:rPr lang="en-MY" dirty="0" smtClean="0">
                <a:latin typeface="+mn-lt"/>
              </a:rPr>
              <a:t>Inclusive certification and endorsement by </a:t>
            </a:r>
            <a:r>
              <a:rPr lang="en-MY" dirty="0" err="1" smtClean="0">
                <a:latin typeface="+mn-lt"/>
              </a:rPr>
              <a:t>Salihin’s</a:t>
            </a:r>
            <a:r>
              <a:rPr lang="en-MY" dirty="0" smtClean="0">
                <a:latin typeface="+mn-lt"/>
              </a:rPr>
              <a:t> </a:t>
            </a:r>
            <a:r>
              <a:rPr lang="en-MY" dirty="0">
                <a:latin typeface="+mn-lt"/>
              </a:rPr>
              <a:t>partner in Teaching Accounting Firm (TAF)</a:t>
            </a:r>
          </a:p>
          <a:p>
            <a:pPr marL="285750" lvl="0" indent="-285750" algn="just">
              <a:buFont typeface="Wingdings" panose="05000000000000000000" pitchFamily="2" charset="2"/>
              <a:buChar char="ü"/>
            </a:pPr>
            <a:r>
              <a:rPr lang="en-MY" dirty="0">
                <a:latin typeface="+mn-lt"/>
              </a:rPr>
              <a:t>Anticipated 10-12 sessions of Acknowledgement Day (graduation day) for at least </a:t>
            </a:r>
            <a:r>
              <a:rPr lang="en-MY" dirty="0" smtClean="0">
                <a:latin typeface="+mn-lt"/>
              </a:rPr>
              <a:t>1,000 </a:t>
            </a:r>
            <a:r>
              <a:rPr lang="en-MY" dirty="0" err="1">
                <a:latin typeface="+mn-lt"/>
              </a:rPr>
              <a:t>pax</a:t>
            </a:r>
            <a:r>
              <a:rPr lang="en-MY" dirty="0">
                <a:latin typeface="+mn-lt"/>
              </a:rPr>
              <a:t> per session</a:t>
            </a:r>
            <a:r>
              <a:rPr lang="en-MY" dirty="0" smtClean="0">
                <a:latin typeface="+mn-lt"/>
              </a:rPr>
              <a:t>.</a:t>
            </a:r>
          </a:p>
          <a:p>
            <a:pPr marL="285750" lvl="0" indent="-285750" algn="just">
              <a:buFont typeface="Wingdings" panose="05000000000000000000" pitchFamily="2" charset="2"/>
              <a:buChar char="ü"/>
            </a:pPr>
            <a:r>
              <a:rPr lang="en-US" dirty="0" smtClean="0">
                <a:latin typeface="+mn-lt"/>
              </a:rPr>
              <a:t>Anticipated resources of:</a:t>
            </a: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40</a:t>
            </a:fld>
            <a:endParaRPr lang="en-US" dirty="0"/>
          </a:p>
        </p:txBody>
      </p:sp>
      <p:sp>
        <p:nvSpPr>
          <p:cNvPr id="4" name="Rectangle 3"/>
          <p:cNvSpPr/>
          <p:nvPr/>
        </p:nvSpPr>
        <p:spPr>
          <a:xfrm>
            <a:off x="3803176" y="4989493"/>
            <a:ext cx="4197824" cy="954107"/>
          </a:xfrm>
          <a:prstGeom prst="rect">
            <a:avLst/>
          </a:prstGeom>
        </p:spPr>
        <p:txBody>
          <a:bodyPr wrap="square" numCol="1">
            <a:spAutoFit/>
          </a:bodyPr>
          <a:lstStyle/>
          <a:p>
            <a:pPr marL="742950" lvl="1" indent="-285750" algn="just">
              <a:buFont typeface="Wingdings" panose="05000000000000000000" pitchFamily="2" charset="2"/>
              <a:buChar char="ü"/>
            </a:pPr>
            <a:r>
              <a:rPr lang="en-US" sz="1400" b="1" dirty="0" smtClean="0"/>
              <a:t>Online </a:t>
            </a:r>
            <a:r>
              <a:rPr lang="en-US" sz="1400" b="1" dirty="0"/>
              <a:t>Learning Platform: Three (3) persons.</a:t>
            </a:r>
          </a:p>
          <a:p>
            <a:pPr marL="742950" lvl="1" indent="-285750" algn="just">
              <a:buFont typeface="Wingdings" panose="05000000000000000000" pitchFamily="2" charset="2"/>
              <a:buChar char="ü"/>
            </a:pPr>
            <a:r>
              <a:rPr lang="en-US" sz="1400" b="1" dirty="0"/>
              <a:t>Job Matching Platform: Three (3) persons.</a:t>
            </a:r>
          </a:p>
          <a:p>
            <a:pPr marL="742950" lvl="1" indent="-285750" algn="just">
              <a:buFont typeface="Wingdings" panose="05000000000000000000" pitchFamily="2" charset="2"/>
              <a:buChar char="ü"/>
            </a:pPr>
            <a:r>
              <a:rPr lang="en-US" sz="1400" b="1" dirty="0"/>
              <a:t>Marketing: One (1) person.</a:t>
            </a:r>
          </a:p>
          <a:p>
            <a:pPr marL="742950" lvl="1" indent="-285750" algn="just">
              <a:buFont typeface="Wingdings" panose="05000000000000000000" pitchFamily="2" charset="2"/>
              <a:buChar char="ü"/>
            </a:pPr>
            <a:r>
              <a:rPr lang="en-US" sz="1400" b="1" dirty="0"/>
              <a:t>Social Media: One (1) Person</a:t>
            </a:r>
            <a:r>
              <a:rPr lang="en-US" sz="1400" b="1" dirty="0" smtClean="0"/>
              <a:t>.</a:t>
            </a:r>
            <a:endParaRPr lang="en-US" sz="1400" b="1" dirty="0"/>
          </a:p>
        </p:txBody>
      </p:sp>
      <p:sp>
        <p:nvSpPr>
          <p:cNvPr id="5" name="Rectangle 4"/>
          <p:cNvSpPr/>
          <p:nvPr/>
        </p:nvSpPr>
        <p:spPr>
          <a:xfrm>
            <a:off x="457200" y="4953000"/>
            <a:ext cx="4724400" cy="1169551"/>
          </a:xfrm>
          <a:prstGeom prst="rect">
            <a:avLst/>
          </a:prstGeom>
        </p:spPr>
        <p:txBody>
          <a:bodyPr wrap="square">
            <a:spAutoFit/>
          </a:bodyPr>
          <a:lstStyle/>
          <a:p>
            <a:pPr marL="742950" lvl="1" indent="-285750" algn="just">
              <a:buFont typeface="Wingdings" panose="05000000000000000000" pitchFamily="2" charset="2"/>
              <a:buChar char="ü"/>
            </a:pPr>
            <a:r>
              <a:rPr lang="en-US" sz="1400" b="1" dirty="0"/>
              <a:t>Management: Five (5) persons.</a:t>
            </a:r>
          </a:p>
          <a:p>
            <a:pPr marL="742950" lvl="1" indent="-285750" algn="just">
              <a:buFont typeface="Wingdings" panose="05000000000000000000" pitchFamily="2" charset="2"/>
              <a:buChar char="ü"/>
            </a:pPr>
            <a:r>
              <a:rPr lang="en-US" sz="1400" b="1" dirty="0"/>
              <a:t>Coordinator: five (5) persons.</a:t>
            </a:r>
          </a:p>
          <a:p>
            <a:pPr marL="742950" lvl="1" indent="-285750" algn="just">
              <a:buFont typeface="Wingdings" panose="05000000000000000000" pitchFamily="2" charset="2"/>
              <a:buChar char="ü"/>
            </a:pPr>
            <a:r>
              <a:rPr lang="en-US" sz="1400" b="1" dirty="0"/>
              <a:t>Trainers: Ten (10) persons.</a:t>
            </a:r>
          </a:p>
          <a:p>
            <a:pPr marL="742950" lvl="1" indent="-285750" algn="just">
              <a:buFont typeface="Wingdings" panose="05000000000000000000" pitchFamily="2" charset="2"/>
              <a:buChar char="ü"/>
            </a:pPr>
            <a:r>
              <a:rPr lang="en-US" sz="1400" b="1" dirty="0"/>
              <a:t>Helpdesk Support: Thirty (30) persons.</a:t>
            </a:r>
          </a:p>
          <a:p>
            <a:pPr marL="742950" lvl="1" indent="-285750" algn="just">
              <a:buFont typeface="Wingdings" panose="05000000000000000000" pitchFamily="2" charset="2"/>
              <a:buChar char="ü"/>
            </a:pPr>
            <a:r>
              <a:rPr lang="en-US" sz="1400" b="1" dirty="0"/>
              <a:t>Webinar: Three (3) persons.</a:t>
            </a:r>
          </a:p>
        </p:txBody>
      </p:sp>
    </p:spTree>
    <p:extLst>
      <p:ext uri="{BB962C8B-B14F-4D97-AF65-F5344CB8AC3E}">
        <p14:creationId xmlns:p14="http://schemas.microsoft.com/office/powerpoint/2010/main" val="2703236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5" y="3610638"/>
            <a:ext cx="8146575" cy="259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Pilot proposal executive summary</a:t>
            </a:r>
            <a:endParaRPr lang="en-MY" sz="2000" dirty="0">
              <a:solidFill>
                <a:schemeClr val="tx1"/>
              </a:solidFill>
              <a:latin typeface="Arial Black"/>
            </a:endParaRPr>
          </a:p>
        </p:txBody>
      </p:sp>
      <p:sp>
        <p:nvSpPr>
          <p:cNvPr id="2" name="Rectangle 1"/>
          <p:cNvSpPr/>
          <p:nvPr/>
        </p:nvSpPr>
        <p:spPr>
          <a:xfrm>
            <a:off x="457201" y="1066800"/>
            <a:ext cx="8305800" cy="2646878"/>
          </a:xfrm>
          <a:prstGeom prst="rect">
            <a:avLst/>
          </a:prstGeom>
        </p:spPr>
        <p:txBody>
          <a:bodyPr wrap="square">
            <a:spAutoFit/>
          </a:bodyPr>
          <a:lstStyle/>
          <a:p>
            <a:pPr algn="just"/>
            <a:r>
              <a:rPr lang="en-MY" sz="1600" dirty="0"/>
              <a:t>The purpose of preparing this Pilot Project Proposal is to outline the parameters and the scope of work as anticipated from MCMC to establish the workable action plan with regards to the PI1M Community Content Enhancement by </a:t>
            </a:r>
            <a:r>
              <a:rPr lang="en-MY" sz="1600" dirty="0" err="1"/>
              <a:t>Salihin’s</a:t>
            </a:r>
            <a:r>
              <a:rPr lang="en-MY" sz="1600" dirty="0"/>
              <a:t> Accounting Solution (SAS). </a:t>
            </a:r>
          </a:p>
          <a:p>
            <a:pPr algn="just"/>
            <a:r>
              <a:rPr lang="en-MY" sz="1600" dirty="0"/>
              <a:t> </a:t>
            </a:r>
          </a:p>
          <a:p>
            <a:pPr algn="just"/>
            <a:r>
              <a:rPr lang="en-MY" sz="1600" dirty="0"/>
              <a:t>Due to the fact that the </a:t>
            </a:r>
            <a:r>
              <a:rPr lang="en-MY" sz="1600" dirty="0" smtClean="0"/>
              <a:t>full implementation in our earlier proposal </a:t>
            </a:r>
            <a:r>
              <a:rPr lang="en-MY" sz="1600" dirty="0"/>
              <a:t>involves a huge budget and investment consideration, we believe a pilot project, would assist KKMM and MCMC to evaluate and justify the investment for the full implementation of our proposal. </a:t>
            </a:r>
          </a:p>
          <a:p>
            <a:pPr algn="just"/>
            <a:r>
              <a:rPr lang="en-MY" sz="1600" dirty="0"/>
              <a:t> </a:t>
            </a:r>
          </a:p>
          <a:p>
            <a:pPr algn="just"/>
            <a:r>
              <a:rPr lang="en-MY" sz="1600" dirty="0"/>
              <a:t>Hence, a pilot project is proposed by FR </a:t>
            </a:r>
            <a:r>
              <a:rPr lang="en-MY" sz="1600" dirty="0" err="1"/>
              <a:t>Mutiara</a:t>
            </a:r>
            <a:r>
              <a:rPr lang="en-MY" sz="1600" dirty="0"/>
              <a:t> and SALIHIN to justify the effectiveness of the “PI1M Community Content Enhancement by Accounting Solutions Proposal”. </a:t>
            </a:r>
          </a:p>
        </p:txBody>
      </p:sp>
      <p:sp>
        <p:nvSpPr>
          <p:cNvPr id="3" name="Slide Number Placeholder 2"/>
          <p:cNvSpPr>
            <a:spLocks noGrp="1"/>
          </p:cNvSpPr>
          <p:nvPr>
            <p:ph type="sldNum" sz="quarter" idx="12"/>
          </p:nvPr>
        </p:nvSpPr>
        <p:spPr>
          <a:xfrm>
            <a:off x="15544800" y="4063023"/>
            <a:ext cx="2133600" cy="365125"/>
          </a:xfrm>
        </p:spPr>
        <p:txBody>
          <a:bodyPr/>
          <a:lstStyle/>
          <a:p>
            <a:pPr>
              <a:defRPr/>
            </a:pPr>
            <a:fld id="{10900C66-51F3-40B7-ADF9-FB7B495E0E52}" type="slidenum">
              <a:rPr lang="en-US" smtClean="0"/>
              <a:pPr>
                <a:defRPr/>
              </a:pPr>
              <a:t>5</a:t>
            </a:fld>
            <a:endParaRPr lang="en-US" dirty="0"/>
          </a:p>
        </p:txBody>
      </p:sp>
      <p:grpSp>
        <p:nvGrpSpPr>
          <p:cNvPr id="32" name="Group 31"/>
          <p:cNvGrpSpPr/>
          <p:nvPr/>
        </p:nvGrpSpPr>
        <p:grpSpPr>
          <a:xfrm>
            <a:off x="1447800" y="4038600"/>
            <a:ext cx="2369024" cy="1125798"/>
            <a:chOff x="6393976" y="3652797"/>
            <a:chExt cx="2216625" cy="1125798"/>
          </a:xfrm>
          <a:solidFill>
            <a:srgbClr val="0070C0"/>
          </a:solidFill>
        </p:grpSpPr>
        <p:sp>
          <p:nvSpPr>
            <p:cNvPr id="33" name="Rectangle 32"/>
            <p:cNvSpPr/>
            <p:nvPr/>
          </p:nvSpPr>
          <p:spPr>
            <a:xfrm>
              <a:off x="6393976" y="3652797"/>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INDUSTRIES PARTICIPATION</a:t>
              </a:r>
              <a:endParaRPr lang="en-MY" sz="1600" dirty="0">
                <a:solidFill>
                  <a:schemeClr val="bg1"/>
                </a:solidFill>
              </a:endParaRPr>
            </a:p>
          </p:txBody>
        </p:sp>
        <p:sp>
          <p:nvSpPr>
            <p:cNvPr id="34" name="Rectangle 33"/>
            <p:cNvSpPr/>
            <p:nvPr/>
          </p:nvSpPr>
          <p:spPr>
            <a:xfrm>
              <a:off x="6393976" y="3963665"/>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ACADEMIA PARTICIPATION</a:t>
              </a:r>
              <a:endParaRPr lang="en-MY" sz="1600" dirty="0">
                <a:solidFill>
                  <a:schemeClr val="bg1"/>
                </a:solidFill>
              </a:endParaRPr>
            </a:p>
          </p:txBody>
        </p:sp>
        <p:sp>
          <p:nvSpPr>
            <p:cNvPr id="35" name="Rectangle 34"/>
            <p:cNvSpPr/>
            <p:nvPr/>
          </p:nvSpPr>
          <p:spPr>
            <a:xfrm>
              <a:off x="6393976" y="4268465"/>
              <a:ext cx="2216625" cy="51013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LEARNING &amp; JOB MATCHING PLATFORM</a:t>
              </a:r>
              <a:endParaRPr lang="en-MY" sz="1600" dirty="0">
                <a:solidFill>
                  <a:schemeClr val="bg1"/>
                </a:solidFill>
              </a:endParaRPr>
            </a:p>
          </p:txBody>
        </p:sp>
      </p:grpSp>
      <p:sp>
        <p:nvSpPr>
          <p:cNvPr id="5" name="Rectangle 4"/>
          <p:cNvSpPr/>
          <p:nvPr/>
        </p:nvSpPr>
        <p:spPr>
          <a:xfrm>
            <a:off x="1257300" y="5788223"/>
            <a:ext cx="3238500" cy="307777"/>
          </a:xfrm>
          <a:prstGeom prst="rect">
            <a:avLst/>
          </a:prstGeom>
        </p:spPr>
        <p:txBody>
          <a:bodyPr wrap="square">
            <a:spAutoFit/>
          </a:bodyPr>
          <a:lstStyle/>
          <a:p>
            <a:pPr algn="ctr"/>
            <a:r>
              <a:rPr lang="en-US" sz="1400" b="1" dirty="0" smtClean="0"/>
              <a:t>SALIHIN ACCOUNTING SOLUTIONS (SAS)</a:t>
            </a:r>
            <a:endParaRPr lang="en-MY" b="1" dirty="0"/>
          </a:p>
        </p:txBody>
      </p:sp>
      <p:sp>
        <p:nvSpPr>
          <p:cNvPr id="6" name="TextBox 5"/>
          <p:cNvSpPr txBox="1"/>
          <p:nvPr/>
        </p:nvSpPr>
        <p:spPr>
          <a:xfrm>
            <a:off x="5105400" y="5189165"/>
            <a:ext cx="982833" cy="523220"/>
          </a:xfrm>
          <a:prstGeom prst="rect">
            <a:avLst/>
          </a:prstGeom>
          <a:noFill/>
        </p:spPr>
        <p:txBody>
          <a:bodyPr wrap="none" rtlCol="0">
            <a:spAutoFit/>
          </a:bodyPr>
          <a:lstStyle/>
          <a:p>
            <a:r>
              <a:rPr lang="en-US" sz="1400" b="1" dirty="0" smtClean="0"/>
              <a:t>TRAINING </a:t>
            </a:r>
          </a:p>
          <a:p>
            <a:r>
              <a:rPr lang="en-US" sz="1400" b="1" dirty="0" smtClean="0"/>
              <a:t>PROGRAM</a:t>
            </a:r>
            <a:endParaRPr lang="en-MY" sz="1400" b="1" dirty="0"/>
          </a:p>
        </p:txBody>
      </p:sp>
      <p:sp>
        <p:nvSpPr>
          <p:cNvPr id="7" name="Rectangle 6"/>
          <p:cNvSpPr/>
          <p:nvPr/>
        </p:nvSpPr>
        <p:spPr>
          <a:xfrm>
            <a:off x="5562600" y="4645117"/>
            <a:ext cx="1524000" cy="523220"/>
          </a:xfrm>
          <a:prstGeom prst="rect">
            <a:avLst/>
          </a:prstGeom>
        </p:spPr>
        <p:txBody>
          <a:bodyPr wrap="square">
            <a:spAutoFit/>
          </a:bodyPr>
          <a:lstStyle/>
          <a:p>
            <a:pPr algn="ctr"/>
            <a:r>
              <a:rPr lang="en-US" sz="1400" b="1" dirty="0"/>
              <a:t>CONTINUOUS </a:t>
            </a:r>
            <a:endParaRPr lang="en-US" sz="1400" b="1" dirty="0" smtClean="0"/>
          </a:p>
          <a:p>
            <a:pPr algn="ctr"/>
            <a:r>
              <a:rPr lang="en-US" sz="1400" b="1" dirty="0" smtClean="0"/>
              <a:t>LEARNING</a:t>
            </a:r>
            <a:endParaRPr lang="en-US" sz="1400" b="1" dirty="0"/>
          </a:p>
        </p:txBody>
      </p:sp>
      <p:sp>
        <p:nvSpPr>
          <p:cNvPr id="8" name="Rectangle 7"/>
          <p:cNvSpPr/>
          <p:nvPr/>
        </p:nvSpPr>
        <p:spPr>
          <a:xfrm>
            <a:off x="6433315" y="4124448"/>
            <a:ext cx="1339085" cy="523220"/>
          </a:xfrm>
          <a:prstGeom prst="rect">
            <a:avLst/>
          </a:prstGeom>
        </p:spPr>
        <p:txBody>
          <a:bodyPr wrap="none">
            <a:spAutoFit/>
          </a:bodyPr>
          <a:lstStyle/>
          <a:p>
            <a:pPr algn="ctr"/>
            <a:r>
              <a:rPr lang="en-US" sz="1400" b="1" dirty="0"/>
              <a:t>CERTIFICATION </a:t>
            </a:r>
            <a:endParaRPr lang="en-US" sz="1400" b="1" dirty="0" smtClean="0"/>
          </a:p>
          <a:p>
            <a:pPr algn="ctr"/>
            <a:r>
              <a:rPr lang="en-US" sz="1400" b="1" dirty="0" smtClean="0"/>
              <a:t>PROGRAMME</a:t>
            </a:r>
            <a:endParaRPr lang="en-MY" b="1" dirty="0"/>
          </a:p>
        </p:txBody>
      </p:sp>
      <p:sp>
        <p:nvSpPr>
          <p:cNvPr id="9" name="Rectangle 8"/>
          <p:cNvSpPr/>
          <p:nvPr/>
        </p:nvSpPr>
        <p:spPr>
          <a:xfrm>
            <a:off x="7364645" y="3667780"/>
            <a:ext cx="941155" cy="523220"/>
          </a:xfrm>
          <a:prstGeom prst="rect">
            <a:avLst/>
          </a:prstGeom>
        </p:spPr>
        <p:txBody>
          <a:bodyPr wrap="none">
            <a:spAutoFit/>
          </a:bodyPr>
          <a:lstStyle/>
          <a:p>
            <a:pPr algn="ctr"/>
            <a:r>
              <a:rPr lang="en-US" sz="1400" b="1" dirty="0" smtClean="0"/>
              <a:t>HELPDESK</a:t>
            </a:r>
          </a:p>
          <a:p>
            <a:pPr algn="ctr"/>
            <a:r>
              <a:rPr lang="en-US" sz="1400" b="1" dirty="0" smtClean="0"/>
              <a:t>SUPPORT</a:t>
            </a:r>
            <a:endParaRPr lang="en-MY" b="1" dirty="0"/>
          </a:p>
        </p:txBody>
      </p:sp>
    </p:spTree>
    <p:extLst>
      <p:ext uri="{BB962C8B-B14F-4D97-AF65-F5344CB8AC3E}">
        <p14:creationId xmlns:p14="http://schemas.microsoft.com/office/powerpoint/2010/main" val="3391238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Pilot Deliverables parameters</a:t>
            </a:r>
            <a:endParaRPr lang="en-MY" sz="2000" dirty="0">
              <a:solidFill>
                <a:schemeClr val="tx1"/>
              </a:solidFill>
              <a:latin typeface="Arial Black"/>
            </a:endParaRPr>
          </a:p>
        </p:txBody>
      </p:sp>
      <p:sp>
        <p:nvSpPr>
          <p:cNvPr id="2" name="Rectangle 1"/>
          <p:cNvSpPr/>
          <p:nvPr/>
        </p:nvSpPr>
        <p:spPr>
          <a:xfrm>
            <a:off x="457201" y="1066800"/>
            <a:ext cx="8305800" cy="5262979"/>
          </a:xfrm>
          <a:prstGeom prst="rect">
            <a:avLst/>
          </a:prstGeom>
        </p:spPr>
        <p:txBody>
          <a:bodyPr wrap="square">
            <a:spAutoFit/>
          </a:bodyPr>
          <a:lstStyle/>
          <a:p>
            <a:pPr marL="285750" lvl="0" indent="-285750" algn="just">
              <a:buFont typeface="Wingdings" panose="05000000000000000000" pitchFamily="2" charset="2"/>
              <a:buChar char="ü"/>
            </a:pPr>
            <a:r>
              <a:rPr lang="en-MY" sz="1400" dirty="0"/>
              <a:t>To establish the numbers of participants </a:t>
            </a:r>
            <a:r>
              <a:rPr lang="en-MY" sz="1400" dirty="0" smtClean="0"/>
              <a:t> </a:t>
            </a:r>
            <a:r>
              <a:rPr lang="en-MY" sz="1400" dirty="0"/>
              <a:t>and the trainings plan for the Pilot Project.</a:t>
            </a:r>
          </a:p>
          <a:p>
            <a:pPr marL="285750" indent="-285750" algn="just">
              <a:buFont typeface="Wingdings" panose="05000000000000000000" pitchFamily="2" charset="2"/>
              <a:buChar char="ü"/>
            </a:pPr>
            <a:r>
              <a:rPr lang="en-MY" sz="1400" dirty="0" smtClean="0"/>
              <a:t>To </a:t>
            </a:r>
            <a:r>
              <a:rPr lang="en-MY" sz="1400" dirty="0"/>
              <a:t>establish and develop the Project Execution Plan &amp; Timeline with the tentative schedules for the proposed training intended at the proposed date, time &amp; venues. This to be determined by KKMM/MCMC.</a:t>
            </a:r>
          </a:p>
          <a:p>
            <a:pPr marL="285750" lvl="0" indent="-285750" algn="just">
              <a:buFont typeface="Wingdings" panose="05000000000000000000" pitchFamily="2" charset="2"/>
              <a:buChar char="ü"/>
            </a:pPr>
            <a:r>
              <a:rPr lang="en-MY" sz="1400" dirty="0" smtClean="0"/>
              <a:t>To </a:t>
            </a:r>
            <a:r>
              <a:rPr lang="en-MY" sz="1400" dirty="0"/>
              <a:t>established the teaching duration, training methods, training modules, syllabus and examination criteria and processes.</a:t>
            </a:r>
          </a:p>
          <a:p>
            <a:pPr marL="285750" lvl="0" indent="-285750" algn="just">
              <a:buFont typeface="Wingdings" panose="05000000000000000000" pitchFamily="2" charset="2"/>
              <a:buChar char="ü"/>
            </a:pPr>
            <a:r>
              <a:rPr lang="en-MY" sz="1400" dirty="0" smtClean="0"/>
              <a:t>To </a:t>
            </a:r>
            <a:r>
              <a:rPr lang="en-MY" sz="1400" dirty="0"/>
              <a:t>outline the value added services availability as set forth by </a:t>
            </a:r>
            <a:r>
              <a:rPr lang="en-MY" sz="1400" dirty="0" err="1"/>
              <a:t>Salihin’s</a:t>
            </a:r>
            <a:r>
              <a:rPr lang="en-MY" sz="1400" dirty="0"/>
              <a:t> on the continuous </a:t>
            </a:r>
            <a:r>
              <a:rPr lang="en-MY" sz="1400" b="1" dirty="0"/>
              <a:t>e-learning</a:t>
            </a:r>
            <a:r>
              <a:rPr lang="en-MY" sz="1400" dirty="0"/>
              <a:t> provided by </a:t>
            </a:r>
            <a:r>
              <a:rPr lang="en-MY" sz="1400" dirty="0" err="1"/>
              <a:t>Salihin</a:t>
            </a:r>
            <a:r>
              <a:rPr lang="en-MY" sz="1400" dirty="0"/>
              <a:t>.</a:t>
            </a:r>
          </a:p>
          <a:p>
            <a:pPr marL="742950" lvl="1" indent="-285750" algn="just">
              <a:buFont typeface="Wingdings" panose="05000000000000000000" pitchFamily="2" charset="2"/>
              <a:buChar char="ü"/>
            </a:pPr>
            <a:r>
              <a:rPr lang="en-MY" sz="1400" dirty="0" smtClean="0"/>
              <a:t>On-line </a:t>
            </a:r>
            <a:r>
              <a:rPr lang="en-MY" sz="1400" dirty="0"/>
              <a:t>seminar (Webinar), </a:t>
            </a:r>
          </a:p>
          <a:p>
            <a:pPr marL="742950" lvl="1" indent="-285750" algn="just">
              <a:buFont typeface="Wingdings" panose="05000000000000000000" pitchFamily="2" charset="2"/>
              <a:buChar char="ü"/>
            </a:pPr>
            <a:r>
              <a:rPr lang="en-MY" sz="1400" dirty="0"/>
              <a:t>On-line training video and tutorial, </a:t>
            </a:r>
          </a:p>
          <a:p>
            <a:pPr marL="742950" lvl="1" indent="-285750" algn="just">
              <a:buFont typeface="Wingdings" panose="05000000000000000000" pitchFamily="2" charset="2"/>
              <a:buChar char="ü"/>
            </a:pPr>
            <a:r>
              <a:rPr lang="en-MY" sz="1400" dirty="0"/>
              <a:t>On-line practical training, </a:t>
            </a:r>
          </a:p>
          <a:p>
            <a:pPr marL="742950" lvl="1" indent="-285750" algn="just">
              <a:buFont typeface="Wingdings" panose="05000000000000000000" pitchFamily="2" charset="2"/>
              <a:buChar char="ü"/>
            </a:pPr>
            <a:r>
              <a:rPr lang="en-MY" sz="1400" dirty="0"/>
              <a:t>On-line test and examination,</a:t>
            </a:r>
          </a:p>
          <a:p>
            <a:pPr marL="285750" lvl="0" indent="-285750" algn="just">
              <a:buFont typeface="Wingdings" panose="05000000000000000000" pitchFamily="2" charset="2"/>
              <a:buChar char="ü"/>
            </a:pPr>
            <a:r>
              <a:rPr lang="en-MY" sz="1400" dirty="0" smtClean="0"/>
              <a:t>To </a:t>
            </a:r>
            <a:r>
              <a:rPr lang="en-MY" sz="1400" dirty="0"/>
              <a:t>established the detail content of the certification certificate for the successful participants</a:t>
            </a:r>
            <a:r>
              <a:rPr lang="en-MY" sz="1400" dirty="0" smtClean="0"/>
              <a:t>.</a:t>
            </a:r>
          </a:p>
          <a:p>
            <a:pPr marL="285750" lvl="0" indent="-285750" algn="just">
              <a:buFont typeface="Wingdings" panose="05000000000000000000" pitchFamily="2" charset="2"/>
              <a:buChar char="ü"/>
            </a:pPr>
            <a:r>
              <a:rPr lang="en-MY" sz="1400" dirty="0" smtClean="0"/>
              <a:t>To </a:t>
            </a:r>
            <a:r>
              <a:rPr lang="en-MY" sz="1400" dirty="0"/>
              <a:t>discuss and organize the “Acknowledgement Day or Hari </a:t>
            </a:r>
            <a:r>
              <a:rPr lang="en-MY" sz="1400" dirty="0" err="1"/>
              <a:t>Penganugerahan</a:t>
            </a:r>
            <a:r>
              <a:rPr lang="en-MY" sz="1400" dirty="0"/>
              <a:t>” for all the successful participants</a:t>
            </a:r>
            <a:r>
              <a:rPr lang="en-MY" sz="1400" dirty="0" smtClean="0"/>
              <a:t>.</a:t>
            </a:r>
          </a:p>
          <a:p>
            <a:pPr marL="285750" lvl="0" indent="-285750" algn="just">
              <a:buFont typeface="Wingdings" panose="05000000000000000000" pitchFamily="2" charset="2"/>
              <a:buChar char="ü"/>
            </a:pPr>
            <a:r>
              <a:rPr lang="en-US" sz="1400" dirty="0" smtClean="0"/>
              <a:t>To discuss and organize the “PI1M SME Award” for successful participating entrepreneurs in this pilot program.  </a:t>
            </a:r>
            <a:endParaRPr lang="en-MY" sz="1400" dirty="0"/>
          </a:p>
          <a:p>
            <a:pPr marL="285750" lvl="0" indent="-285750" algn="just">
              <a:buFont typeface="Wingdings" panose="05000000000000000000" pitchFamily="2" charset="2"/>
              <a:buChar char="ü"/>
            </a:pPr>
            <a:r>
              <a:rPr lang="en-MY" sz="1400" dirty="0" smtClean="0"/>
              <a:t>To </a:t>
            </a:r>
            <a:r>
              <a:rPr lang="en-MY" sz="1400" dirty="0"/>
              <a:t>present to KKMM/MCMC on how SAS intends to evaluate the participants eligibility to the programme and monitor each and every participant progress, right from the start they register for the training.</a:t>
            </a:r>
          </a:p>
          <a:p>
            <a:pPr marL="285750" lvl="0" indent="-285750" algn="just">
              <a:buFont typeface="Wingdings" panose="05000000000000000000" pitchFamily="2" charset="2"/>
              <a:buChar char="ü"/>
            </a:pPr>
            <a:r>
              <a:rPr lang="en-MY" sz="1400" dirty="0" smtClean="0"/>
              <a:t>To </a:t>
            </a:r>
            <a:r>
              <a:rPr lang="en-MY" sz="1400" dirty="0"/>
              <a:t>ensure that all of the above training programme is acknowledge, certified and endorsed by </a:t>
            </a:r>
            <a:r>
              <a:rPr lang="en-MY" sz="1400" dirty="0" err="1"/>
              <a:t>Salihin’s</a:t>
            </a:r>
            <a:r>
              <a:rPr lang="en-MY" sz="1400" dirty="0"/>
              <a:t> Teaching Accounting Firm (TAF) partners.</a:t>
            </a:r>
          </a:p>
          <a:p>
            <a:pPr marL="285750" lvl="0" indent="-285750" algn="just">
              <a:buFont typeface="Wingdings" panose="05000000000000000000" pitchFamily="2" charset="2"/>
              <a:buChar char="ü"/>
            </a:pPr>
            <a:r>
              <a:rPr lang="en-MY" sz="1400" dirty="0" smtClean="0"/>
              <a:t>To </a:t>
            </a:r>
            <a:r>
              <a:rPr lang="en-MY" sz="1400" dirty="0"/>
              <a:t>submit the curriculum vitae of the intended certified trainer for the above.</a:t>
            </a:r>
          </a:p>
          <a:p>
            <a:pPr marL="285750" lvl="0" indent="-285750" algn="just">
              <a:buFont typeface="Wingdings" panose="05000000000000000000" pitchFamily="2" charset="2"/>
              <a:buChar char="ü"/>
            </a:pPr>
            <a:r>
              <a:rPr lang="en-MY" sz="1400" dirty="0" smtClean="0"/>
              <a:t>To </a:t>
            </a:r>
            <a:r>
              <a:rPr lang="en-MY" sz="1400" dirty="0"/>
              <a:t>outline the programme agenda throughout the training proposed.</a:t>
            </a:r>
          </a:p>
          <a:p>
            <a:pPr marL="285750" lvl="0" indent="-285750" algn="just">
              <a:buFont typeface="Wingdings" panose="05000000000000000000" pitchFamily="2" charset="2"/>
              <a:buChar char="ü"/>
            </a:pPr>
            <a:r>
              <a:rPr lang="en-MY" sz="1400" dirty="0" smtClean="0"/>
              <a:t>To </a:t>
            </a:r>
            <a:r>
              <a:rPr lang="en-MY" sz="1400" dirty="0"/>
              <a:t>elaborate the Advertising &amp; Promotions to create the programme awareness.</a:t>
            </a:r>
          </a:p>
          <a:p>
            <a:pPr marL="285750" lvl="0" indent="-285750" algn="just">
              <a:buFont typeface="Wingdings" panose="05000000000000000000" pitchFamily="2" charset="2"/>
              <a:buChar char="ü"/>
            </a:pPr>
            <a:r>
              <a:rPr lang="en-MY" sz="1400" dirty="0" smtClean="0"/>
              <a:t>To </a:t>
            </a:r>
            <a:r>
              <a:rPr lang="en-MY" sz="1400" dirty="0"/>
              <a:t>proposed the reporting process and recording method for progress monitoring.</a:t>
            </a: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6</a:t>
            </a:fld>
            <a:endParaRPr lang="en-US" dirty="0"/>
          </a:p>
        </p:txBody>
      </p:sp>
    </p:spTree>
    <p:extLst>
      <p:ext uri="{BB962C8B-B14F-4D97-AF65-F5344CB8AC3E}">
        <p14:creationId xmlns:p14="http://schemas.microsoft.com/office/powerpoint/2010/main" val="1535579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Pilot evaluation criteria</a:t>
            </a:r>
            <a:endParaRPr lang="en-MY" sz="2000" dirty="0">
              <a:solidFill>
                <a:schemeClr val="tx1"/>
              </a:solidFill>
              <a:latin typeface="Arial Black"/>
            </a:endParaRPr>
          </a:p>
        </p:txBody>
      </p:sp>
      <p:sp>
        <p:nvSpPr>
          <p:cNvPr id="2" name="Rectangle 1"/>
          <p:cNvSpPr/>
          <p:nvPr/>
        </p:nvSpPr>
        <p:spPr>
          <a:xfrm>
            <a:off x="457201" y="1066800"/>
            <a:ext cx="8305800" cy="2062103"/>
          </a:xfrm>
          <a:prstGeom prst="rect">
            <a:avLst/>
          </a:prstGeom>
        </p:spPr>
        <p:txBody>
          <a:bodyPr wrap="square">
            <a:spAutoFit/>
          </a:bodyPr>
          <a:lstStyle/>
          <a:p>
            <a:pPr marL="285750" indent="-285750" algn="just">
              <a:buFont typeface="Wingdings" panose="05000000000000000000" pitchFamily="2" charset="2"/>
              <a:buChar char="ü"/>
            </a:pPr>
            <a:r>
              <a:rPr lang="en-MY" sz="1600" dirty="0"/>
              <a:t>The evaluation criteria for the Pilot Project are outlined as follows.</a:t>
            </a:r>
          </a:p>
          <a:p>
            <a:pPr marL="285750" indent="-285750" algn="just">
              <a:buFont typeface="Wingdings" panose="05000000000000000000" pitchFamily="2" charset="2"/>
              <a:buChar char="ü"/>
            </a:pPr>
            <a:endParaRPr lang="en-MY" sz="1600" dirty="0"/>
          </a:p>
          <a:p>
            <a:pPr marL="742950" lvl="1" indent="-285750" algn="just">
              <a:buFont typeface="Wingdings" panose="05000000000000000000" pitchFamily="2" charset="2"/>
              <a:buChar char="ü"/>
            </a:pPr>
            <a:r>
              <a:rPr lang="en-MY" sz="1600" dirty="0"/>
              <a:t>Execution Plan and Programme for at least two (2) Zones / </a:t>
            </a:r>
            <a:r>
              <a:rPr lang="en-MY" sz="1600" dirty="0" smtClean="0"/>
              <a:t>Territories.</a:t>
            </a:r>
            <a:endParaRPr lang="en-MY" sz="1600" dirty="0"/>
          </a:p>
          <a:p>
            <a:pPr marL="742950" lvl="1" indent="-285750" algn="just">
              <a:buFont typeface="Wingdings" panose="05000000000000000000" pitchFamily="2" charset="2"/>
              <a:buChar char="ü"/>
            </a:pPr>
            <a:r>
              <a:rPr lang="en-MY" sz="1600" dirty="0" smtClean="0"/>
              <a:t>Outline </a:t>
            </a:r>
            <a:r>
              <a:rPr lang="en-MY" sz="1600" dirty="0"/>
              <a:t>the ease of workflow for the execution and action plan as outline in the proposal.</a:t>
            </a:r>
          </a:p>
          <a:p>
            <a:pPr marL="742950" lvl="1" indent="-285750" algn="just">
              <a:buFont typeface="Wingdings" panose="05000000000000000000" pitchFamily="2" charset="2"/>
              <a:buChar char="ü"/>
            </a:pPr>
            <a:r>
              <a:rPr lang="en-MY" sz="1600" dirty="0" smtClean="0"/>
              <a:t>Training </a:t>
            </a:r>
            <a:r>
              <a:rPr lang="en-MY" sz="1600" dirty="0"/>
              <a:t>method, modules and program embedded in the proposal.</a:t>
            </a:r>
          </a:p>
          <a:p>
            <a:pPr marL="742950" lvl="1" indent="-285750" algn="just">
              <a:buFont typeface="Wingdings" panose="05000000000000000000" pitchFamily="2" charset="2"/>
              <a:buChar char="ü"/>
            </a:pPr>
            <a:r>
              <a:rPr lang="en-MY" sz="1600" dirty="0" smtClean="0"/>
              <a:t>Ability </a:t>
            </a:r>
            <a:r>
              <a:rPr lang="en-MY" sz="1600" dirty="0"/>
              <a:t>to meet or exceed the outlined criteria in the Pilot Project.</a:t>
            </a:r>
          </a:p>
          <a:p>
            <a:pPr marL="742950" lvl="1" indent="-285750" algn="just">
              <a:buFont typeface="Wingdings" panose="05000000000000000000" pitchFamily="2" charset="2"/>
              <a:buChar char="ü"/>
            </a:pPr>
            <a:r>
              <a:rPr lang="en-MY" sz="1600" dirty="0" smtClean="0"/>
              <a:t>System </a:t>
            </a:r>
            <a:r>
              <a:rPr lang="en-MY" sz="1600" dirty="0"/>
              <a:t>Monitoring &amp; </a:t>
            </a:r>
            <a:r>
              <a:rPr lang="en-MY" sz="1600" dirty="0" smtClean="0"/>
              <a:t>Reporting.</a:t>
            </a:r>
            <a:endParaRPr lang="en-MY" sz="1600" dirty="0"/>
          </a:p>
          <a:p>
            <a:pPr marL="742950" lvl="1" indent="-285750" algn="just">
              <a:buFont typeface="Wingdings" panose="05000000000000000000" pitchFamily="2" charset="2"/>
              <a:buChar char="ü"/>
            </a:pPr>
            <a:r>
              <a:rPr lang="en-MY" sz="1600" dirty="0" smtClean="0"/>
              <a:t>Additional </a:t>
            </a:r>
            <a:r>
              <a:rPr lang="en-MY" sz="1600" dirty="0"/>
              <a:t>criteria cost plus benefits.</a:t>
            </a: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7</a:t>
            </a:fld>
            <a:endParaRPr lang="en-US" dirty="0"/>
          </a:p>
        </p:txBody>
      </p:sp>
      <p:grpSp>
        <p:nvGrpSpPr>
          <p:cNvPr id="11" name="Group 10"/>
          <p:cNvGrpSpPr/>
          <p:nvPr/>
        </p:nvGrpSpPr>
        <p:grpSpPr>
          <a:xfrm>
            <a:off x="685231" y="3349823"/>
            <a:ext cx="7711966" cy="2746177"/>
            <a:chOff x="685231" y="3530798"/>
            <a:chExt cx="7711966" cy="2746177"/>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38" y="3657600"/>
              <a:ext cx="435292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52772" y="5486400"/>
              <a:ext cx="1600200" cy="738664"/>
            </a:xfrm>
            <a:prstGeom prst="rect">
              <a:avLst/>
            </a:prstGeom>
          </p:spPr>
          <p:txBody>
            <a:bodyPr wrap="square">
              <a:spAutoFit/>
            </a:bodyPr>
            <a:lstStyle/>
            <a:p>
              <a:pPr algn="r"/>
              <a:r>
                <a:rPr lang="en-MY" sz="1400" b="1" dirty="0" smtClean="0"/>
                <a:t>1. Project </a:t>
              </a:r>
              <a:r>
                <a:rPr lang="en-MY" sz="1400" b="1" dirty="0"/>
                <a:t>Management &amp;</a:t>
              </a:r>
            </a:p>
            <a:p>
              <a:pPr algn="r"/>
              <a:r>
                <a:rPr lang="en-MY" sz="1400" b="1" dirty="0"/>
                <a:t>Execution Plan</a:t>
              </a:r>
            </a:p>
          </p:txBody>
        </p:sp>
        <p:sp>
          <p:nvSpPr>
            <p:cNvPr id="8" name="Rectangle 7"/>
            <p:cNvSpPr/>
            <p:nvPr/>
          </p:nvSpPr>
          <p:spPr>
            <a:xfrm>
              <a:off x="685231" y="4444067"/>
              <a:ext cx="1767741" cy="523220"/>
            </a:xfrm>
            <a:prstGeom prst="rect">
              <a:avLst/>
            </a:prstGeom>
          </p:spPr>
          <p:txBody>
            <a:bodyPr wrap="square">
              <a:spAutoFit/>
            </a:bodyPr>
            <a:lstStyle/>
            <a:p>
              <a:pPr algn="r"/>
              <a:r>
                <a:rPr lang="en-MY" sz="1400" b="1" dirty="0" smtClean="0"/>
                <a:t>2. SAS </a:t>
              </a:r>
              <a:r>
                <a:rPr lang="en-MY" sz="1400" b="1" dirty="0"/>
                <a:t>Training Program &amp; Module</a:t>
              </a:r>
            </a:p>
          </p:txBody>
        </p:sp>
        <p:sp>
          <p:nvSpPr>
            <p:cNvPr id="9" name="Rectangle 8"/>
            <p:cNvSpPr/>
            <p:nvPr/>
          </p:nvSpPr>
          <p:spPr>
            <a:xfrm>
              <a:off x="3048000" y="3530798"/>
              <a:ext cx="2133600" cy="307777"/>
            </a:xfrm>
            <a:prstGeom prst="rect">
              <a:avLst/>
            </a:prstGeom>
          </p:spPr>
          <p:txBody>
            <a:bodyPr wrap="square">
              <a:spAutoFit/>
            </a:bodyPr>
            <a:lstStyle/>
            <a:p>
              <a:pPr algn="ctr"/>
              <a:r>
                <a:rPr lang="en-MY" sz="1400" b="1" dirty="0" smtClean="0"/>
                <a:t>3. Acknowledgement Day</a:t>
              </a:r>
              <a:endParaRPr lang="en-MY" sz="1400" b="1" dirty="0"/>
            </a:p>
          </p:txBody>
        </p:sp>
        <p:sp>
          <p:nvSpPr>
            <p:cNvPr id="10" name="Rectangle 9"/>
            <p:cNvSpPr/>
            <p:nvPr/>
          </p:nvSpPr>
          <p:spPr>
            <a:xfrm>
              <a:off x="6705600" y="4597955"/>
              <a:ext cx="1691597" cy="738664"/>
            </a:xfrm>
            <a:prstGeom prst="rect">
              <a:avLst/>
            </a:prstGeom>
          </p:spPr>
          <p:txBody>
            <a:bodyPr wrap="square">
              <a:spAutoFit/>
            </a:bodyPr>
            <a:lstStyle/>
            <a:p>
              <a:r>
                <a:rPr lang="en-MY" sz="1400" b="1" dirty="0" smtClean="0"/>
                <a:t>5. System </a:t>
              </a:r>
              <a:r>
                <a:rPr lang="en-MY" sz="1400" b="1" dirty="0"/>
                <a:t>Monitoring &amp; Reporting</a:t>
              </a:r>
            </a:p>
          </p:txBody>
        </p:sp>
        <p:sp>
          <p:nvSpPr>
            <p:cNvPr id="17" name="Rectangle 16"/>
            <p:cNvSpPr/>
            <p:nvPr/>
          </p:nvSpPr>
          <p:spPr>
            <a:xfrm>
              <a:off x="5562600" y="3606998"/>
              <a:ext cx="1691597" cy="307777"/>
            </a:xfrm>
            <a:prstGeom prst="rect">
              <a:avLst/>
            </a:prstGeom>
          </p:spPr>
          <p:txBody>
            <a:bodyPr wrap="square">
              <a:spAutoFit/>
            </a:bodyPr>
            <a:lstStyle/>
            <a:p>
              <a:pPr algn="r"/>
              <a:r>
                <a:rPr lang="en-MY" sz="1400" b="1" dirty="0" smtClean="0"/>
                <a:t>4. PI1M SME Award</a:t>
              </a:r>
              <a:endParaRPr lang="en-MY" sz="1400" b="1" dirty="0"/>
            </a:p>
          </p:txBody>
        </p:sp>
      </p:grpSp>
    </p:spTree>
    <p:extLst>
      <p:ext uri="{BB962C8B-B14F-4D97-AF65-F5344CB8AC3E}">
        <p14:creationId xmlns:p14="http://schemas.microsoft.com/office/powerpoint/2010/main" val="3983727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Pilot project – delivery plan</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8</a:t>
            </a:fld>
            <a:endParaRPr lang="en-US" dirty="0"/>
          </a:p>
        </p:txBody>
      </p:sp>
      <p:cxnSp>
        <p:nvCxnSpPr>
          <p:cNvPr id="77" name="Straight Connector 76"/>
          <p:cNvCxnSpPr/>
          <p:nvPr/>
        </p:nvCxnSpPr>
        <p:spPr>
          <a:xfrm>
            <a:off x="759619" y="3539524"/>
            <a:ext cx="7774781" cy="0"/>
          </a:xfrm>
          <a:prstGeom prst="line">
            <a:avLst/>
          </a:prstGeom>
          <a:ln w="19050">
            <a:headEnd type="oval" w="lg" len="lg"/>
            <a:tailEnd type="arrow" w="med" len="med"/>
          </a:ln>
        </p:spPr>
        <p:style>
          <a:lnRef idx="1">
            <a:schemeClr val="accent1"/>
          </a:lnRef>
          <a:fillRef idx="0">
            <a:schemeClr val="accent1"/>
          </a:fillRef>
          <a:effectRef idx="0">
            <a:schemeClr val="accent1"/>
          </a:effectRef>
          <a:fontRef idx="minor">
            <a:schemeClr val="tx1"/>
          </a:fontRef>
        </p:style>
      </p:cxnSp>
      <p:sp>
        <p:nvSpPr>
          <p:cNvPr id="78" name="Rectangular Callout 77"/>
          <p:cNvSpPr/>
          <p:nvPr/>
        </p:nvSpPr>
        <p:spPr>
          <a:xfrm>
            <a:off x="837009" y="3858923"/>
            <a:ext cx="1296162" cy="1026114"/>
          </a:xfrm>
          <a:prstGeom prst="wedgeRectCallout">
            <a:avLst>
              <a:gd name="adj1" fmla="val -9810"/>
              <a:gd name="adj2" fmla="val -78595"/>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dirty="0"/>
              <a:t>Issuance of Pilot project LOA &amp; Contract Agreement</a:t>
            </a:r>
            <a:endParaRPr lang="en-MY" sz="1400" dirty="0"/>
          </a:p>
        </p:txBody>
      </p:sp>
      <p:sp>
        <p:nvSpPr>
          <p:cNvPr id="79" name="Rectangular Callout 78"/>
          <p:cNvSpPr/>
          <p:nvPr/>
        </p:nvSpPr>
        <p:spPr>
          <a:xfrm>
            <a:off x="2207847" y="2254408"/>
            <a:ext cx="1296162" cy="1026114"/>
          </a:xfrm>
          <a:prstGeom prst="wedgeRectCallout">
            <a:avLst>
              <a:gd name="adj1" fmla="val -3931"/>
              <a:gd name="adj2" fmla="val 76424"/>
            </a:avLst>
          </a:prstGeom>
          <a:solidFill>
            <a:srgbClr val="8D44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r>
              <a:rPr lang="en-US" sz="1400" dirty="0"/>
              <a:t>Preparation &amp; Planning of Project Execution Plan</a:t>
            </a:r>
            <a:endParaRPr lang="en-MY" sz="1400" dirty="0"/>
          </a:p>
        </p:txBody>
      </p:sp>
      <p:sp>
        <p:nvSpPr>
          <p:cNvPr id="80" name="Rectangle 79"/>
          <p:cNvSpPr/>
          <p:nvPr/>
        </p:nvSpPr>
        <p:spPr>
          <a:xfrm>
            <a:off x="837009" y="4885037"/>
            <a:ext cx="1296162" cy="519992"/>
          </a:xfrm>
          <a:prstGeom prst="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dirty="0"/>
              <a:t>Anticipated</a:t>
            </a:r>
            <a:endParaRPr lang="en-MY" sz="1400" dirty="0"/>
          </a:p>
          <a:p>
            <a:r>
              <a:rPr lang="en-MY" sz="1400" dirty="0"/>
              <a:t>Feb - Mar2017 </a:t>
            </a:r>
            <a:endParaRPr lang="en-US" sz="1000" dirty="0">
              <a:solidFill>
                <a:schemeClr val="bg1"/>
              </a:solidFill>
            </a:endParaRPr>
          </a:p>
        </p:txBody>
      </p:sp>
      <p:sp>
        <p:nvSpPr>
          <p:cNvPr id="81" name="Rectangle 80"/>
          <p:cNvSpPr/>
          <p:nvPr/>
        </p:nvSpPr>
        <p:spPr>
          <a:xfrm>
            <a:off x="2207847" y="1736405"/>
            <a:ext cx="1296162" cy="519992"/>
          </a:xfrm>
          <a:prstGeom prst="rect">
            <a:avLst/>
          </a:prstGeom>
          <a:solidFill>
            <a:srgbClr val="8D44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MY" sz="1400" dirty="0"/>
              <a:t> Mar 2017 – June 2017</a:t>
            </a:r>
            <a:endParaRPr lang="en-US" sz="1000" dirty="0">
              <a:solidFill>
                <a:schemeClr val="bg1"/>
              </a:solidFill>
            </a:endParaRPr>
          </a:p>
        </p:txBody>
      </p:sp>
      <p:sp>
        <p:nvSpPr>
          <p:cNvPr id="82" name="Rectangle 81"/>
          <p:cNvSpPr/>
          <p:nvPr/>
        </p:nvSpPr>
        <p:spPr>
          <a:xfrm>
            <a:off x="3655647" y="4885037"/>
            <a:ext cx="1296162" cy="519992"/>
          </a:xfrm>
          <a:prstGeom prst="rect">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MY" sz="1400" dirty="0"/>
              <a:t>Mar 2017 – June 2017</a:t>
            </a:r>
            <a:endParaRPr lang="en-US" sz="1000" dirty="0">
              <a:solidFill>
                <a:schemeClr val="bg1"/>
              </a:solidFill>
            </a:endParaRPr>
          </a:p>
        </p:txBody>
      </p:sp>
      <p:sp>
        <p:nvSpPr>
          <p:cNvPr id="83" name="Rectangle 82"/>
          <p:cNvSpPr/>
          <p:nvPr/>
        </p:nvSpPr>
        <p:spPr>
          <a:xfrm>
            <a:off x="5027247" y="1736406"/>
            <a:ext cx="1296162" cy="519992"/>
          </a:xfrm>
          <a:prstGeom prst="rect">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MY" sz="1400" dirty="0"/>
              <a:t>July 2017 – June 2018</a:t>
            </a:r>
            <a:endParaRPr lang="en-US" sz="1000" dirty="0">
              <a:solidFill>
                <a:schemeClr val="bg1"/>
              </a:solidFill>
            </a:endParaRPr>
          </a:p>
        </p:txBody>
      </p:sp>
      <p:sp>
        <p:nvSpPr>
          <p:cNvPr id="84" name="Rectangle 83"/>
          <p:cNvSpPr/>
          <p:nvPr/>
        </p:nvSpPr>
        <p:spPr>
          <a:xfrm>
            <a:off x="6399717" y="4885037"/>
            <a:ext cx="1447692" cy="519992"/>
          </a:xfrm>
          <a:prstGeom prst="rect">
            <a:avLst/>
          </a:prstGeom>
          <a:solidFill>
            <a:srgbClr val="E84C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dirty="0"/>
              <a:t>Anticipated @ 4 - 6  </a:t>
            </a:r>
            <a:r>
              <a:rPr lang="en-MY" sz="1400" dirty="0" smtClean="0"/>
              <a:t>Event </a:t>
            </a:r>
            <a:r>
              <a:rPr lang="en-MY" sz="1400" dirty="0"/>
              <a:t>days</a:t>
            </a:r>
            <a:endParaRPr lang="en-US" sz="1000" dirty="0">
              <a:solidFill>
                <a:schemeClr val="bg1"/>
              </a:solidFill>
            </a:endParaRPr>
          </a:p>
        </p:txBody>
      </p:sp>
      <p:sp>
        <p:nvSpPr>
          <p:cNvPr id="86" name="Rectangular Callout 85"/>
          <p:cNvSpPr/>
          <p:nvPr/>
        </p:nvSpPr>
        <p:spPr>
          <a:xfrm>
            <a:off x="3655647" y="3858923"/>
            <a:ext cx="1296162" cy="1026114"/>
          </a:xfrm>
          <a:prstGeom prst="wedgeRectCallout">
            <a:avLst>
              <a:gd name="adj1" fmla="val -9810"/>
              <a:gd name="adj2" fmla="val -78595"/>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dirty="0"/>
              <a:t>Advertising &amp; Promotion</a:t>
            </a:r>
            <a:endParaRPr lang="en-MY" sz="1400" dirty="0"/>
          </a:p>
        </p:txBody>
      </p:sp>
      <p:sp>
        <p:nvSpPr>
          <p:cNvPr id="87" name="Rectangular Callout 86"/>
          <p:cNvSpPr/>
          <p:nvPr/>
        </p:nvSpPr>
        <p:spPr>
          <a:xfrm>
            <a:off x="5027247" y="2254408"/>
            <a:ext cx="1296162" cy="1026114"/>
          </a:xfrm>
          <a:prstGeom prst="wedgeRectCallout">
            <a:avLst>
              <a:gd name="adj1" fmla="val -3931"/>
              <a:gd name="adj2" fmla="val 76424"/>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r>
              <a:rPr lang="en-US" sz="1300" dirty="0"/>
              <a:t>Training Session Starts</a:t>
            </a:r>
            <a:endParaRPr lang="en-MY" sz="1300" dirty="0"/>
          </a:p>
          <a:p>
            <a:r>
              <a:rPr lang="en-US" sz="1300" dirty="0"/>
              <a:t>Pi1M Site Kedah</a:t>
            </a:r>
            <a:endParaRPr lang="en-MY" sz="1300" dirty="0"/>
          </a:p>
          <a:p>
            <a:r>
              <a:rPr lang="en-US" sz="1300" dirty="0"/>
              <a:t>Pi1M Site Terengganu</a:t>
            </a:r>
            <a:endParaRPr lang="en-MY" sz="1300" dirty="0"/>
          </a:p>
        </p:txBody>
      </p:sp>
      <p:sp>
        <p:nvSpPr>
          <p:cNvPr id="88" name="Rectangular Callout 87"/>
          <p:cNvSpPr/>
          <p:nvPr/>
        </p:nvSpPr>
        <p:spPr>
          <a:xfrm>
            <a:off x="6399716" y="3858923"/>
            <a:ext cx="1447693" cy="1026114"/>
          </a:xfrm>
          <a:prstGeom prst="wedgeRectCallout">
            <a:avLst>
              <a:gd name="adj1" fmla="val -9810"/>
              <a:gd name="adj2" fmla="val -78595"/>
            </a:avLst>
          </a:prstGeom>
          <a:solidFill>
            <a:srgbClr val="E84C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00" dirty="0"/>
              <a:t>Event Day –</a:t>
            </a:r>
            <a:endParaRPr lang="en-MY" sz="1300" dirty="0"/>
          </a:p>
          <a:p>
            <a:r>
              <a:rPr lang="en-US" sz="1300" dirty="0"/>
              <a:t>Acknowledgement day</a:t>
            </a:r>
            <a:endParaRPr lang="en-MY" sz="1300" dirty="0"/>
          </a:p>
          <a:p>
            <a:r>
              <a:rPr lang="en-US" sz="1300" dirty="0"/>
              <a:t>“Hari </a:t>
            </a:r>
            <a:r>
              <a:rPr lang="en-US" sz="1300" dirty="0" err="1"/>
              <a:t>Penganugerahan</a:t>
            </a:r>
            <a:r>
              <a:rPr lang="en-US" sz="1300" dirty="0"/>
              <a:t>”</a:t>
            </a:r>
            <a:endParaRPr lang="en-MY" sz="1300" dirty="0"/>
          </a:p>
        </p:txBody>
      </p:sp>
      <p:sp>
        <p:nvSpPr>
          <p:cNvPr id="4096" name="Rectangle 4095"/>
          <p:cNvSpPr/>
          <p:nvPr/>
        </p:nvSpPr>
        <p:spPr>
          <a:xfrm>
            <a:off x="7618809" y="3074037"/>
            <a:ext cx="768159" cy="369332"/>
          </a:xfrm>
          <a:prstGeom prst="rect">
            <a:avLst/>
          </a:prstGeom>
        </p:spPr>
        <p:txBody>
          <a:bodyPr wrap="none">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2017</a:t>
            </a:r>
            <a:endParaRPr lang="en-US" sz="1100" dirty="0"/>
          </a:p>
        </p:txBody>
      </p:sp>
    </p:spTree>
    <p:extLst>
      <p:ext uri="{BB962C8B-B14F-4D97-AF65-F5344CB8AC3E}">
        <p14:creationId xmlns:p14="http://schemas.microsoft.com/office/powerpoint/2010/main" val="2571047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Pilot project – proposed salient points</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9</a:t>
            </a:fld>
            <a:endParaRPr lang="en-US" dirty="0"/>
          </a:p>
        </p:txBody>
      </p:sp>
      <p:sp>
        <p:nvSpPr>
          <p:cNvPr id="3" name="Rectangle 2"/>
          <p:cNvSpPr/>
          <p:nvPr/>
        </p:nvSpPr>
        <p:spPr>
          <a:xfrm>
            <a:off x="609600" y="4953000"/>
            <a:ext cx="8229600" cy="1077218"/>
          </a:xfrm>
          <a:prstGeom prst="rect">
            <a:avLst/>
          </a:prstGeom>
        </p:spPr>
        <p:txBody>
          <a:bodyPr wrap="square">
            <a:spAutoFit/>
          </a:bodyPr>
          <a:lstStyle/>
          <a:p>
            <a:pPr algn="just"/>
            <a:r>
              <a:rPr lang="en-MY" sz="1600" dirty="0"/>
              <a:t>Hence, we anticipate to reasonably run the PI1M Community Content Enhancement by Accounting Solutions Pilot Project evaluation process will last for at least 12 – 18 months inclusive pre-development period of at least 3-4 months. It comprises of setting up the </a:t>
            </a:r>
            <a:r>
              <a:rPr lang="en-MY" sz="1600" dirty="0" err="1"/>
              <a:t>Salihin</a:t>
            </a:r>
            <a:r>
              <a:rPr lang="en-MY" sz="1600" dirty="0"/>
              <a:t> Accounting Solutions (S.A.S) into the cloud based and training program to relevant PI1M sites. </a:t>
            </a:r>
          </a:p>
        </p:txBody>
      </p:sp>
      <p:graphicFrame>
        <p:nvGraphicFramePr>
          <p:cNvPr id="4" name="Table 3"/>
          <p:cNvGraphicFramePr>
            <a:graphicFrameLocks noGrp="1"/>
          </p:cNvGraphicFramePr>
          <p:nvPr>
            <p:extLst>
              <p:ext uri="{D42A27DB-BD31-4B8C-83A1-F6EECF244321}">
                <p14:modId xmlns:p14="http://schemas.microsoft.com/office/powerpoint/2010/main" val="1831511203"/>
              </p:ext>
            </p:extLst>
          </p:nvPr>
        </p:nvGraphicFramePr>
        <p:xfrm>
          <a:off x="685800" y="3844239"/>
          <a:ext cx="8094259" cy="956361"/>
        </p:xfrm>
        <a:graphic>
          <a:graphicData uri="http://schemas.openxmlformats.org/drawingml/2006/table">
            <a:tbl>
              <a:tblPr firstRow="1" firstCol="1" bandRow="1">
                <a:tableStyleId>{F5AB1C69-6EDB-4FF4-983F-18BD219EF322}</a:tableStyleId>
              </a:tblPr>
              <a:tblGrid>
                <a:gridCol w="4840863"/>
                <a:gridCol w="1626698"/>
                <a:gridCol w="1626698"/>
              </a:tblGrid>
              <a:tr h="318787">
                <a:tc>
                  <a:txBody>
                    <a:bodyPr/>
                    <a:lstStyle/>
                    <a:p>
                      <a:pPr marL="270510" indent="-270510">
                        <a:spcAft>
                          <a:spcPts val="0"/>
                        </a:spcAft>
                      </a:pPr>
                      <a:r>
                        <a:rPr lang="en-US" sz="1600" dirty="0">
                          <a:effectLst/>
                        </a:rPr>
                        <a:t>Proposed  Zones / Territories</a:t>
                      </a:r>
                      <a:endParaRPr lang="en-MY" sz="1800" dirty="0">
                        <a:effectLst/>
                        <a:latin typeface="Times New Roman"/>
                        <a:ea typeface="Times New Roman"/>
                      </a:endParaRPr>
                    </a:p>
                  </a:txBody>
                  <a:tcPr marL="68580" marR="68580" marT="0" marB="0" anchor="b"/>
                </a:tc>
                <a:tc>
                  <a:txBody>
                    <a:bodyPr/>
                    <a:lstStyle/>
                    <a:p>
                      <a:pPr marL="270510" indent="-270510" algn="ctr">
                        <a:spcAft>
                          <a:spcPts val="0"/>
                        </a:spcAft>
                      </a:pPr>
                      <a:r>
                        <a:rPr lang="en-US" sz="1600" dirty="0">
                          <a:effectLst/>
                        </a:rPr>
                        <a:t>Zone  Kedah</a:t>
                      </a:r>
                      <a:endParaRPr lang="en-MY" sz="1800" dirty="0">
                        <a:effectLst/>
                        <a:latin typeface="Times New Roman"/>
                        <a:ea typeface="Times New Roman"/>
                      </a:endParaRPr>
                    </a:p>
                  </a:txBody>
                  <a:tcPr marL="68580" marR="68580" marT="0" marB="0" anchor="b"/>
                </a:tc>
                <a:tc>
                  <a:txBody>
                    <a:bodyPr/>
                    <a:lstStyle/>
                    <a:p>
                      <a:pPr marL="270510" indent="-270510" algn="ctr">
                        <a:spcAft>
                          <a:spcPts val="0"/>
                        </a:spcAft>
                      </a:pPr>
                      <a:r>
                        <a:rPr lang="en-US" sz="1600" dirty="0">
                          <a:effectLst/>
                        </a:rPr>
                        <a:t>Zone </a:t>
                      </a:r>
                      <a:r>
                        <a:rPr lang="en-US" sz="1600" dirty="0" smtClean="0">
                          <a:effectLst/>
                        </a:rPr>
                        <a:t>Terengganu</a:t>
                      </a:r>
                      <a:endParaRPr lang="en-MY" sz="1800" dirty="0">
                        <a:effectLst/>
                        <a:latin typeface="Times New Roman"/>
                        <a:ea typeface="Times New Roman"/>
                      </a:endParaRPr>
                    </a:p>
                  </a:txBody>
                  <a:tcPr marL="68580" marR="68580" marT="0" marB="0" anchor="b"/>
                </a:tc>
              </a:tr>
              <a:tr h="318787">
                <a:tc>
                  <a:txBody>
                    <a:bodyPr/>
                    <a:lstStyle/>
                    <a:p>
                      <a:pPr marL="270510" indent="-270510">
                        <a:spcAft>
                          <a:spcPts val="0"/>
                        </a:spcAft>
                      </a:pPr>
                      <a:r>
                        <a:rPr lang="en-US" sz="1600" dirty="0">
                          <a:solidFill>
                            <a:schemeClr val="tx1"/>
                          </a:solidFill>
                          <a:effectLst/>
                        </a:rPr>
                        <a:t>Proposed Trainings</a:t>
                      </a:r>
                      <a:endParaRPr lang="en-MY" sz="1800" dirty="0">
                        <a:solidFill>
                          <a:schemeClr val="tx1"/>
                        </a:solidFill>
                        <a:effectLst/>
                        <a:latin typeface="Times New Roman"/>
                        <a:ea typeface="Times New Roman"/>
                      </a:endParaRPr>
                    </a:p>
                  </a:txBody>
                  <a:tcPr marL="68580" marR="68580" marT="0" marB="0" anchor="b">
                    <a:solidFill>
                      <a:schemeClr val="bg2"/>
                    </a:solidFill>
                  </a:tcPr>
                </a:tc>
                <a:tc>
                  <a:txBody>
                    <a:bodyPr/>
                    <a:lstStyle/>
                    <a:p>
                      <a:pPr marL="270510" indent="-270510" algn="ctr">
                        <a:spcAft>
                          <a:spcPts val="0"/>
                        </a:spcAft>
                      </a:pPr>
                      <a:r>
                        <a:rPr lang="en-US" sz="1800" b="1" dirty="0" smtClean="0">
                          <a:solidFill>
                            <a:schemeClr val="tx1"/>
                          </a:solidFill>
                          <a:effectLst/>
                          <a:latin typeface="Times New Roman"/>
                          <a:ea typeface="Times New Roman"/>
                        </a:rPr>
                        <a:t>80</a:t>
                      </a:r>
                      <a:endParaRPr lang="en-MY" sz="1800" b="1" dirty="0">
                        <a:solidFill>
                          <a:schemeClr val="tx1"/>
                        </a:solidFill>
                        <a:effectLst/>
                        <a:latin typeface="Times New Roman"/>
                        <a:ea typeface="Times New Roman"/>
                      </a:endParaRPr>
                    </a:p>
                  </a:txBody>
                  <a:tcPr marL="68580" marR="68580" marT="0" marB="0" anchor="b">
                    <a:solidFill>
                      <a:schemeClr val="bg2"/>
                    </a:solidFill>
                  </a:tcPr>
                </a:tc>
                <a:tc>
                  <a:txBody>
                    <a:bodyPr/>
                    <a:lstStyle/>
                    <a:p>
                      <a:pPr marL="270510" indent="-270510" algn="ctr">
                        <a:spcAft>
                          <a:spcPts val="0"/>
                        </a:spcAft>
                      </a:pPr>
                      <a:r>
                        <a:rPr lang="en-US" sz="1600" b="1" dirty="0" smtClean="0">
                          <a:solidFill>
                            <a:schemeClr val="tx1"/>
                          </a:solidFill>
                          <a:effectLst/>
                        </a:rPr>
                        <a:t>80</a:t>
                      </a:r>
                      <a:endParaRPr lang="en-MY" sz="1800" b="1" dirty="0">
                        <a:solidFill>
                          <a:schemeClr val="tx1"/>
                        </a:solidFill>
                        <a:effectLst/>
                        <a:latin typeface="Times New Roman"/>
                        <a:ea typeface="Times New Roman"/>
                      </a:endParaRPr>
                    </a:p>
                  </a:txBody>
                  <a:tcPr marL="68580" marR="68580" marT="0" marB="0" anchor="b"/>
                </a:tc>
              </a:tr>
              <a:tr h="318787">
                <a:tc>
                  <a:txBody>
                    <a:bodyPr/>
                    <a:lstStyle/>
                    <a:p>
                      <a:pPr marL="270510" indent="-270510">
                        <a:spcAft>
                          <a:spcPts val="0"/>
                        </a:spcAft>
                      </a:pPr>
                      <a:r>
                        <a:rPr lang="en-US" sz="1600" dirty="0" smtClean="0">
                          <a:solidFill>
                            <a:schemeClr val="tx1"/>
                          </a:solidFill>
                          <a:effectLst/>
                        </a:rPr>
                        <a:t>Proposed Duration</a:t>
                      </a:r>
                      <a:endParaRPr lang="en-MY" sz="1800" dirty="0">
                        <a:solidFill>
                          <a:schemeClr val="tx1"/>
                        </a:solidFill>
                        <a:effectLst/>
                        <a:latin typeface="Times New Roman"/>
                        <a:ea typeface="Times New Roman"/>
                      </a:endParaRPr>
                    </a:p>
                  </a:txBody>
                  <a:tcPr marL="68580" marR="68580" marT="0" marB="0" anchor="b">
                    <a:solidFill>
                      <a:schemeClr val="bg2"/>
                    </a:solidFill>
                  </a:tcPr>
                </a:tc>
                <a:tc>
                  <a:txBody>
                    <a:bodyPr/>
                    <a:lstStyle/>
                    <a:p>
                      <a:pPr marL="270510" indent="-270510" algn="ctr">
                        <a:spcAft>
                          <a:spcPts val="0"/>
                        </a:spcAft>
                      </a:pPr>
                      <a:r>
                        <a:rPr lang="en-US" sz="1600" b="1" dirty="0">
                          <a:solidFill>
                            <a:schemeClr val="tx1"/>
                          </a:solidFill>
                          <a:effectLst/>
                        </a:rPr>
                        <a:t>1 Year</a:t>
                      </a:r>
                      <a:endParaRPr lang="en-MY" sz="1800" b="1" dirty="0">
                        <a:solidFill>
                          <a:schemeClr val="tx1"/>
                        </a:solidFill>
                        <a:effectLst/>
                        <a:latin typeface="Times New Roman"/>
                        <a:ea typeface="Times New Roman"/>
                      </a:endParaRPr>
                    </a:p>
                  </a:txBody>
                  <a:tcPr marL="68580" marR="68580" marT="0" marB="0" anchor="b">
                    <a:solidFill>
                      <a:schemeClr val="bg2"/>
                    </a:solidFill>
                  </a:tcPr>
                </a:tc>
                <a:tc>
                  <a:txBody>
                    <a:bodyPr/>
                    <a:lstStyle/>
                    <a:p>
                      <a:pPr marL="270510" indent="-270510" algn="ctr">
                        <a:spcAft>
                          <a:spcPts val="0"/>
                        </a:spcAft>
                      </a:pPr>
                      <a:r>
                        <a:rPr lang="en-US" sz="1600" b="1" dirty="0">
                          <a:solidFill>
                            <a:schemeClr val="tx1"/>
                          </a:solidFill>
                          <a:effectLst/>
                        </a:rPr>
                        <a:t>1 Year</a:t>
                      </a:r>
                      <a:endParaRPr lang="en-MY" sz="1800" b="1" dirty="0">
                        <a:solidFill>
                          <a:schemeClr val="tx1"/>
                        </a:solidFill>
                        <a:effectLst/>
                        <a:latin typeface="Times New Roman"/>
                        <a:ea typeface="Times New Roman"/>
                      </a:endParaRPr>
                    </a:p>
                  </a:txBody>
                  <a:tcPr marL="68580" marR="68580" marT="0" marB="0" anchor="b"/>
                </a:tc>
              </a:tr>
            </a:tbl>
          </a:graphicData>
        </a:graphic>
      </p:graphicFrame>
      <p:grpSp>
        <p:nvGrpSpPr>
          <p:cNvPr id="11" name="Group 10"/>
          <p:cNvGrpSpPr/>
          <p:nvPr/>
        </p:nvGrpSpPr>
        <p:grpSpPr>
          <a:xfrm>
            <a:off x="609600" y="1253319"/>
            <a:ext cx="8229600" cy="2404281"/>
            <a:chOff x="-3276600" y="3495675"/>
            <a:chExt cx="7029450" cy="267652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495675"/>
              <a:ext cx="70294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146425" y="3767919"/>
              <a:ext cx="2003426" cy="1200329"/>
            </a:xfrm>
            <a:prstGeom prst="rect">
              <a:avLst/>
            </a:prstGeom>
          </p:spPr>
          <p:txBody>
            <a:bodyPr wrap="square">
              <a:spAutoFit/>
            </a:bodyPr>
            <a:lstStyle/>
            <a:p>
              <a:pPr marL="342900" indent="-342900">
                <a:spcAft>
                  <a:spcPts val="0"/>
                </a:spcAft>
                <a:buFont typeface="Wingdings" panose="05000000000000000000" pitchFamily="2" charset="2"/>
                <a:buChar char="ü"/>
              </a:pPr>
              <a:r>
                <a:rPr lang="en-US" sz="2400" dirty="0"/>
                <a:t>Proposed nos. of </a:t>
              </a:r>
              <a:r>
                <a:rPr lang="en-US" sz="2400" dirty="0" err="1"/>
                <a:t>pax</a:t>
              </a:r>
              <a:r>
                <a:rPr lang="en-US" sz="2400" dirty="0"/>
                <a:t>./ license</a:t>
              </a:r>
              <a:endParaRPr lang="en-MY" sz="2800" dirty="0">
                <a:latin typeface="Times New Roman"/>
                <a:ea typeface="Times New Roman"/>
              </a:endParaRPr>
            </a:p>
          </p:txBody>
        </p:sp>
        <p:sp>
          <p:nvSpPr>
            <p:cNvPr id="7" name="Rectangle 6"/>
            <p:cNvSpPr/>
            <p:nvPr/>
          </p:nvSpPr>
          <p:spPr>
            <a:xfrm>
              <a:off x="-762000" y="3767919"/>
              <a:ext cx="1981200" cy="1336246"/>
            </a:xfrm>
            <a:prstGeom prst="rect">
              <a:avLst/>
            </a:prstGeom>
          </p:spPr>
          <p:txBody>
            <a:bodyPr wrap="square">
              <a:spAutoFit/>
            </a:bodyPr>
            <a:lstStyle/>
            <a:p>
              <a:pPr marL="342900" indent="-342900">
                <a:spcAft>
                  <a:spcPts val="0"/>
                </a:spcAft>
                <a:buFont typeface="Wingdings" panose="05000000000000000000" pitchFamily="2" charset="2"/>
                <a:buChar char="ü"/>
              </a:pPr>
              <a:r>
                <a:rPr lang="en-US" sz="2400" dirty="0"/>
                <a:t>Proposed </a:t>
              </a:r>
              <a:r>
                <a:rPr lang="en-US" sz="2400" dirty="0" err="1" smtClean="0"/>
                <a:t>no.of</a:t>
              </a:r>
              <a:r>
                <a:rPr lang="en-US" sz="2400" dirty="0" smtClean="0"/>
                <a:t> </a:t>
              </a:r>
              <a:r>
                <a:rPr lang="en-US" sz="2400" dirty="0" err="1"/>
                <a:t>pax</a:t>
              </a:r>
              <a:r>
                <a:rPr lang="en-US" sz="2400" dirty="0"/>
                <a:t> per training</a:t>
              </a:r>
              <a:endParaRPr lang="en-MY" sz="2800" dirty="0">
                <a:latin typeface="Times New Roman"/>
                <a:ea typeface="Times New Roman"/>
              </a:endParaRPr>
            </a:p>
          </p:txBody>
        </p:sp>
        <p:sp>
          <p:nvSpPr>
            <p:cNvPr id="8" name="Rectangle 7"/>
            <p:cNvSpPr/>
            <p:nvPr/>
          </p:nvSpPr>
          <p:spPr>
            <a:xfrm>
              <a:off x="1616191" y="3767919"/>
              <a:ext cx="2041410" cy="1336246"/>
            </a:xfrm>
            <a:prstGeom prst="rect">
              <a:avLst/>
            </a:prstGeom>
          </p:spPr>
          <p:txBody>
            <a:bodyPr wrap="square">
              <a:spAutoFit/>
            </a:bodyPr>
            <a:lstStyle/>
            <a:p>
              <a:pPr marL="342900" indent="-342900">
                <a:spcAft>
                  <a:spcPts val="0"/>
                </a:spcAft>
                <a:buFont typeface="Wingdings" panose="05000000000000000000" pitchFamily="2" charset="2"/>
                <a:buChar char="ü"/>
              </a:pPr>
              <a:r>
                <a:rPr lang="en-US" sz="2400" dirty="0"/>
                <a:t>Total </a:t>
              </a:r>
              <a:r>
                <a:rPr lang="en-US" sz="2400" dirty="0" smtClean="0"/>
                <a:t>no. </a:t>
              </a:r>
              <a:r>
                <a:rPr lang="en-US" sz="2400" dirty="0"/>
                <a:t>of training required</a:t>
              </a:r>
              <a:endParaRPr lang="en-MY" sz="2800" dirty="0">
                <a:latin typeface="Times New Roman"/>
                <a:ea typeface="Times New Roman"/>
              </a:endParaRPr>
            </a:p>
          </p:txBody>
        </p:sp>
        <p:sp>
          <p:nvSpPr>
            <p:cNvPr id="10" name="Rectangle 9"/>
            <p:cNvSpPr/>
            <p:nvPr/>
          </p:nvSpPr>
          <p:spPr>
            <a:xfrm>
              <a:off x="-2968537" y="4833937"/>
              <a:ext cx="1471878" cy="769441"/>
            </a:xfrm>
            <a:prstGeom prst="rect">
              <a:avLst/>
            </a:prstGeom>
          </p:spPr>
          <p:txBody>
            <a:bodyPr wrap="none">
              <a:spAutoFit/>
            </a:bodyPr>
            <a:lstStyle/>
            <a:p>
              <a:pPr marL="270510" indent="-270510" algn="ctr">
                <a:spcAft>
                  <a:spcPts val="0"/>
                </a:spcAft>
              </a:pPr>
              <a:r>
                <a:rPr lang="en-US" sz="4400" b="1" dirty="0" smtClean="0">
                  <a:solidFill>
                    <a:srgbClr val="FF0000"/>
                  </a:solidFill>
                </a:rPr>
                <a:t>3,000</a:t>
              </a:r>
              <a:endParaRPr lang="en-MY" sz="4800" b="1" dirty="0">
                <a:solidFill>
                  <a:srgbClr val="FF0000"/>
                </a:solidFill>
                <a:latin typeface="Times New Roman"/>
                <a:ea typeface="Times New Roman"/>
              </a:endParaRPr>
            </a:p>
          </p:txBody>
        </p:sp>
        <p:sp>
          <p:nvSpPr>
            <p:cNvPr id="23" name="Rectangle 22"/>
            <p:cNvSpPr/>
            <p:nvPr/>
          </p:nvSpPr>
          <p:spPr>
            <a:xfrm>
              <a:off x="-175129" y="4833937"/>
              <a:ext cx="755335" cy="769441"/>
            </a:xfrm>
            <a:prstGeom prst="rect">
              <a:avLst/>
            </a:prstGeom>
          </p:spPr>
          <p:txBody>
            <a:bodyPr wrap="none">
              <a:spAutoFit/>
            </a:bodyPr>
            <a:lstStyle/>
            <a:p>
              <a:pPr marL="270510" indent="-270510" algn="ctr">
                <a:spcAft>
                  <a:spcPts val="0"/>
                </a:spcAft>
              </a:pPr>
              <a:r>
                <a:rPr lang="en-US" sz="4400" b="1" dirty="0">
                  <a:solidFill>
                    <a:srgbClr val="FF0000"/>
                  </a:solidFill>
                </a:rPr>
                <a:t>2</a:t>
              </a:r>
              <a:r>
                <a:rPr lang="en-US" sz="4400" b="1" dirty="0" smtClean="0">
                  <a:solidFill>
                    <a:srgbClr val="FF0000"/>
                  </a:solidFill>
                </a:rPr>
                <a:t>0</a:t>
              </a:r>
              <a:endParaRPr lang="en-MY" sz="4800" b="1" dirty="0">
                <a:solidFill>
                  <a:srgbClr val="FF0000"/>
                </a:solidFill>
                <a:latin typeface="Times New Roman"/>
                <a:ea typeface="Times New Roman"/>
              </a:endParaRPr>
            </a:p>
          </p:txBody>
        </p:sp>
        <p:sp>
          <p:nvSpPr>
            <p:cNvPr id="24" name="Rectangle 23"/>
            <p:cNvSpPr/>
            <p:nvPr/>
          </p:nvSpPr>
          <p:spPr>
            <a:xfrm>
              <a:off x="1990932" y="4876373"/>
              <a:ext cx="1040671" cy="769441"/>
            </a:xfrm>
            <a:prstGeom prst="rect">
              <a:avLst/>
            </a:prstGeom>
          </p:spPr>
          <p:txBody>
            <a:bodyPr wrap="none">
              <a:spAutoFit/>
            </a:bodyPr>
            <a:lstStyle/>
            <a:p>
              <a:pPr marL="270510" indent="-270510" algn="ctr">
                <a:spcAft>
                  <a:spcPts val="0"/>
                </a:spcAft>
              </a:pPr>
              <a:r>
                <a:rPr lang="en-US" sz="4400" b="1" dirty="0" smtClean="0">
                  <a:solidFill>
                    <a:srgbClr val="FF0000"/>
                  </a:solidFill>
                </a:rPr>
                <a:t>160</a:t>
              </a:r>
              <a:endParaRPr lang="en-MY" sz="4800" b="1" dirty="0">
                <a:solidFill>
                  <a:srgbClr val="FF0000"/>
                </a:solidFill>
                <a:latin typeface="Times New Roman"/>
                <a:ea typeface="Times New Roman"/>
              </a:endParaRPr>
            </a:p>
          </p:txBody>
        </p:sp>
      </p:grpSp>
    </p:spTree>
    <p:extLst>
      <p:ext uri="{BB962C8B-B14F-4D97-AF65-F5344CB8AC3E}">
        <p14:creationId xmlns:p14="http://schemas.microsoft.com/office/powerpoint/2010/main" val="2489231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12512</TotalTime>
  <Words>2461</Words>
  <Application>Microsoft Office PowerPoint</Application>
  <PresentationFormat>On-screen Show (4:3)</PresentationFormat>
  <Paragraphs>510</Paragraphs>
  <Slides>40</Slides>
  <Notes>21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957</cp:revision>
  <cp:lastPrinted>2016-11-30T12:33:48Z</cp:lastPrinted>
  <dcterms:created xsi:type="dcterms:W3CDTF">2006-08-16T00:00:00Z</dcterms:created>
  <dcterms:modified xsi:type="dcterms:W3CDTF">2017-01-25T01:59:36Z</dcterms:modified>
</cp:coreProperties>
</file>