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539" r:id="rId2"/>
    <p:sldId id="530" r:id="rId3"/>
    <p:sldId id="531" r:id="rId4"/>
    <p:sldId id="532" r:id="rId5"/>
    <p:sldId id="544" r:id="rId6"/>
    <p:sldId id="543" r:id="rId7"/>
    <p:sldId id="538" r:id="rId8"/>
    <p:sldId id="545" r:id="rId9"/>
    <p:sldId id="534" r:id="rId10"/>
    <p:sldId id="540" r:id="rId11"/>
    <p:sldId id="541" r:id="rId12"/>
    <p:sldId id="536" r:id="rId13"/>
    <p:sldId id="535" r:id="rId14"/>
    <p:sldId id="537" r:id="rId15"/>
  </p:sldIdLst>
  <p:sldSz cx="9144000" cy="6858000" type="screen4x3"/>
  <p:notesSz cx="6950075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8E60"/>
    <a:srgbClr val="F60000"/>
    <a:srgbClr val="D60000"/>
    <a:srgbClr val="F00000"/>
    <a:srgbClr val="E60000"/>
    <a:srgbClr val="EB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015" autoAdjust="0"/>
    <p:restoredTop sz="94676" autoAdjust="0"/>
  </p:normalViewPr>
  <p:slideViewPr>
    <p:cSldViewPr>
      <p:cViewPr>
        <p:scale>
          <a:sx n="100" d="100"/>
          <a:sy n="100" d="100"/>
        </p:scale>
        <p:origin x="-2352" y="-4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54"/>
    </p:cViewPr>
  </p:sorterViewPr>
  <p:notesViewPr>
    <p:cSldViewPr>
      <p:cViewPr varScale="1">
        <p:scale>
          <a:sx n="60" d="100"/>
          <a:sy n="60" d="100"/>
        </p:scale>
        <p:origin x="-2712" y="-78"/>
      </p:cViewPr>
      <p:guideLst>
        <p:guide orient="horz" pos="2909"/>
        <p:guide pos="218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700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830E19C-E1D8-4D95-BF03-6EF15E5B236D}" type="datetimeFigureOut">
              <a:rPr lang="en-MY"/>
              <a:pPr>
                <a:defRPr/>
              </a:pPr>
              <a:t>24/10/2016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700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D985E11-840E-4C01-8ACA-87674D74C612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069469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700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57E26B3-F29E-4DB7-97AB-67959F0C40E8}" type="datetimeFigureOut">
              <a:rPr lang="en-MY"/>
              <a:pPr>
                <a:defRPr/>
              </a:pPr>
              <a:t>24/10/2016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pPr lvl="0"/>
            <a:endParaRPr lang="en-MY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25" y="4387850"/>
            <a:ext cx="5559425" cy="4156075"/>
          </a:xfrm>
          <a:prstGeom prst="rect">
            <a:avLst/>
          </a:prstGeom>
        </p:spPr>
        <p:txBody>
          <a:bodyPr vert="horz" lIns="92492" tIns="46246" rIns="92492" bIns="46246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MY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700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89D0AE3-C217-4232-BE4D-C44CCDC7130E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345603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MY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0061865-4D67-4D94-B5E2-B53966E6F728}" type="slidenum">
              <a:rPr lang="en-MY" smtClean="0"/>
              <a:pPr>
                <a:defRPr/>
              </a:pPr>
              <a:t>2</a:t>
            </a:fld>
            <a:endParaRPr lang="en-MY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8838" y="6219825"/>
            <a:ext cx="792162" cy="315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ounded Rectangle 4"/>
          <p:cNvSpPr/>
          <p:nvPr userDrawn="1"/>
        </p:nvSpPr>
        <p:spPr>
          <a:xfrm rot="10800000">
            <a:off x="0" y="6324600"/>
            <a:ext cx="965200" cy="7620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sp>
        <p:nvSpPr>
          <p:cNvPr id="6" name="Rounded Rectangle 5"/>
          <p:cNvSpPr/>
          <p:nvPr userDrawn="1"/>
        </p:nvSpPr>
        <p:spPr>
          <a:xfrm rot="10800000" flipV="1">
            <a:off x="8077200" y="6324600"/>
            <a:ext cx="1066800" cy="7620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pic>
        <p:nvPicPr>
          <p:cNvPr id="7" name="Picture 2" descr="C:\Users\User\Downloads\logo fr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263" y="6096000"/>
            <a:ext cx="1125537" cy="52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C:\Users\User\Desktop\SALIHIN\Arts\salihin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6181725"/>
            <a:ext cx="13716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ounded Rectangle 8"/>
          <p:cNvSpPr/>
          <p:nvPr userDrawn="1"/>
        </p:nvSpPr>
        <p:spPr>
          <a:xfrm rot="10800000" flipV="1">
            <a:off x="3840163" y="6324600"/>
            <a:ext cx="3246437" cy="85725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10CA0A-851B-4D87-BB53-0797E0BB21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66DC7-7940-4A60-A7D9-CB9A03B14F17}" type="datetimeFigureOut">
              <a:rPr lang="en-US"/>
              <a:pPr>
                <a:defRPr/>
              </a:pPr>
              <a:t>10/24/2016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775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EE14B-2EAE-4206-B764-D0C93500B131}" type="datetimeFigureOut">
              <a:rPr lang="en-US"/>
              <a:pPr>
                <a:defRPr/>
              </a:pPr>
              <a:t>10/24/2016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38C8CF-033F-4D31-8FB6-BF56670EB4F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4338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19D8D-8067-4262-B23B-856C343DFF0D}" type="datetimeFigureOut">
              <a:rPr lang="en-US"/>
              <a:pPr>
                <a:defRPr/>
              </a:pPr>
              <a:t>10/24/2016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98AA5E-37C1-43A6-9BEC-60C474C3C2B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9125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A9C833-AE11-40E1-8DFB-E5044ABEC07C}" type="datetimeFigureOut">
              <a:rPr lang="en-US"/>
              <a:pPr>
                <a:defRPr/>
              </a:pPr>
              <a:t>10/24/2016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E5B55A-11DB-49A5-A147-E2785BB3B4D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7779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8838" y="6303963"/>
            <a:ext cx="792162" cy="315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ounded Rectangle 4"/>
          <p:cNvSpPr/>
          <p:nvPr userDrawn="1"/>
        </p:nvSpPr>
        <p:spPr>
          <a:xfrm rot="10800000">
            <a:off x="0" y="6408738"/>
            <a:ext cx="965200" cy="7620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sp>
        <p:nvSpPr>
          <p:cNvPr id="6" name="Rounded Rectangle 5"/>
          <p:cNvSpPr/>
          <p:nvPr userDrawn="1"/>
        </p:nvSpPr>
        <p:spPr>
          <a:xfrm rot="10800000" flipV="1">
            <a:off x="8077200" y="6408738"/>
            <a:ext cx="1066800" cy="7620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pic>
        <p:nvPicPr>
          <p:cNvPr id="7" name="Picture 2" descr="C:\Users\User\Downloads\logo fr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263" y="6180138"/>
            <a:ext cx="1125537" cy="525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C:\Users\User\Desktop\SALIHIN\Arts\salihin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6265863"/>
            <a:ext cx="13716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ounded Rectangle 8"/>
          <p:cNvSpPr/>
          <p:nvPr userDrawn="1"/>
        </p:nvSpPr>
        <p:spPr>
          <a:xfrm rot="10800000" flipV="1">
            <a:off x="3840163" y="6408738"/>
            <a:ext cx="3246437" cy="85725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D935B1-1A1A-492B-BAC9-662D3B3D1272}" type="datetimeFigureOut">
              <a:rPr lang="en-US"/>
              <a:pPr>
                <a:defRPr/>
              </a:pPr>
              <a:t>10/24/2016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00C66-51F3-40B7-ADF9-FB7B495E0E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141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05FF6A-DC21-4B80-B0DA-325AD84AE055}" type="datetimeFigureOut">
              <a:rPr lang="en-US"/>
              <a:pPr>
                <a:defRPr/>
              </a:pPr>
              <a:t>10/24/2016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9409C2-3A9B-413A-9E35-533E0D82B55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153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A797AB-040F-47DC-8833-B35C3C6C7ECF}" type="datetimeFigureOut">
              <a:rPr lang="en-US"/>
              <a:pPr>
                <a:defRPr/>
              </a:pPr>
              <a:t>10/24/2016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47B84C-561E-449E-9912-C7E1226990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79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7F7BF-AF6E-4678-92DC-3BE9096902B8}" type="datetimeFigureOut">
              <a:rPr lang="en-US"/>
              <a:pPr>
                <a:defRPr/>
              </a:pPr>
              <a:t>10/24/2016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BA1538-4752-4022-ACD2-7F1E4D082DC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109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323AB-B035-43AA-A173-13B61E92EA14}" type="datetimeFigureOut">
              <a:rPr lang="en-US"/>
              <a:pPr>
                <a:defRPr/>
              </a:pPr>
              <a:t>10/24/2016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EC533-6E7C-46AD-AED4-02560FA36E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864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3D710A-3ADB-43E9-B9B6-43CD39DE4F29}" type="datetimeFigureOut">
              <a:rPr lang="en-US"/>
              <a:pPr>
                <a:defRPr/>
              </a:pPr>
              <a:t>10/24/2016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AD95BE-0A4A-4D83-B9BD-22E3BC5C747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075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4D265-E10F-46B1-A696-4039C712C3C6}" type="datetimeFigureOut">
              <a:rPr lang="en-US"/>
              <a:pPr>
                <a:defRPr/>
              </a:pPr>
              <a:t>10/24/2016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C97538-8983-4B10-B318-B7BBA9E4717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864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321000-4CC9-4C3A-A23E-F51694A51538}" type="datetimeFigureOut">
              <a:rPr lang="en-US"/>
              <a:pPr>
                <a:defRPr/>
              </a:pPr>
              <a:t>10/24/2016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E095DA-93F8-420C-B8E4-9C034E1F305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158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526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370A139-1758-4015-AB38-3681F6F996B1}" type="datetimeFigureOut">
              <a:rPr lang="en-US"/>
              <a:pPr>
                <a:defRPr/>
              </a:pPr>
              <a:t>10/24/2016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86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1354E46-6B6D-4257-9750-717452E4674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1" name="TextBox 7"/>
          <p:cNvSpPr txBox="1">
            <a:spLocks noChangeArrowheads="1"/>
          </p:cNvSpPr>
          <p:nvPr userDrawn="1"/>
        </p:nvSpPr>
        <p:spPr bwMode="auto">
          <a:xfrm>
            <a:off x="3505200" y="6642100"/>
            <a:ext cx="3836988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altLang="en-US" sz="700" b="1" dirty="0" smtClean="0">
                <a:solidFill>
                  <a:srgbClr val="000000"/>
                </a:solidFill>
                <a:latin typeface="Arial" charset="0"/>
                <a:sym typeface="Arial" charset="0"/>
              </a:rPr>
              <a:t>Copyright 2016 </a:t>
            </a:r>
            <a:r>
              <a:rPr lang="en-US" altLang="en-US" sz="700" b="1" dirty="0" smtClean="0">
                <a:solidFill>
                  <a:srgbClr val="F00000"/>
                </a:solidFill>
                <a:latin typeface="Neuropol" pitchFamily="34" charset="0"/>
                <a:sym typeface="Arial" charset="0"/>
              </a:rPr>
              <a:t>SALIHIN</a:t>
            </a:r>
            <a:r>
              <a:rPr lang="en-US" altLang="en-US" sz="700" b="1" dirty="0" smtClean="0">
                <a:solidFill>
                  <a:srgbClr val="F00000"/>
                </a:solidFill>
                <a:latin typeface="Arial" charset="0"/>
                <a:sym typeface="Arial" charset="0"/>
              </a:rPr>
              <a:t>. </a:t>
            </a:r>
            <a:r>
              <a:rPr lang="en-US" altLang="en-US" sz="700" b="1" dirty="0" smtClean="0">
                <a:solidFill>
                  <a:srgbClr val="000000"/>
                </a:solidFill>
                <a:latin typeface="Arial" charset="0"/>
                <a:sym typeface="Arial" charset="0"/>
              </a:rPr>
              <a:t>All Rights Reserved</a:t>
            </a:r>
            <a:endParaRPr lang="en-SG" altLang="en-US" sz="700" b="1" dirty="0" smtClean="0">
              <a:solidFill>
                <a:srgbClr val="000000"/>
              </a:solidFill>
              <a:latin typeface="Arial" charset="0"/>
              <a:sym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  <p:sldLayoutId id="2147484008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asil carian imej untuk presentation images clip art"/>
          <p:cNvPicPr>
            <a:picLocks noChangeAspect="1" noChangeArrowheads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500034" y="871520"/>
            <a:ext cx="8250900" cy="5200686"/>
          </a:xfrm>
          <a:prstGeom prst="rect">
            <a:avLst/>
          </a:prstGeom>
          <a:noFill/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 rot="18188799">
            <a:off x="-756452" y="285938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/>
              <a:t>EXECUTION PLAN</a:t>
            </a:r>
            <a:endParaRPr lang="en-MY" b="1" dirty="0"/>
          </a:p>
        </p:txBody>
      </p:sp>
      <p:pic>
        <p:nvPicPr>
          <p:cNvPr id="7" name="Picture 2" descr="https://encrypted-tbn2.gstatic.com/images?q=tbn:ANd9GcSdSUtQ6W5zWjpDiUKpmcfCU6ZsmaWJ3lj9iyCJRMIMz7ifah3J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12" y="0"/>
            <a:ext cx="3571900" cy="428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14282" y="1114444"/>
          <a:ext cx="8673802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1852"/>
                <a:gridCol w="5535902"/>
                <a:gridCol w="240604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No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Payment</a:t>
                      </a:r>
                      <a:r>
                        <a:rPr lang="en-US" sz="1600" baseline="0" dirty="0" smtClean="0"/>
                        <a:t> Percentage %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Amount</a:t>
                      </a:r>
                      <a:endParaRPr lang="en-MY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5% upon Letter of Award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RM 3,456,000.00</a:t>
                      </a:r>
                      <a:endParaRPr lang="en-MY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5% upon 1</a:t>
                      </a:r>
                      <a:r>
                        <a:rPr lang="en-US" sz="1600" baseline="30000" dirty="0" smtClean="0"/>
                        <a:t>st</a:t>
                      </a:r>
                      <a:r>
                        <a:rPr lang="en-US" sz="1600" dirty="0" smtClean="0"/>
                        <a:t> Steering Committee</a:t>
                      </a:r>
                      <a:r>
                        <a:rPr lang="en-US" sz="1600" baseline="0" dirty="0" smtClean="0"/>
                        <a:t> Meeting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RM 3,456,000.00</a:t>
                      </a:r>
                      <a:endParaRPr lang="en-MY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85%</a:t>
                      </a:r>
                      <a:r>
                        <a:rPr lang="en-US" sz="1600" baseline="0" dirty="0" smtClean="0"/>
                        <a:t> upon completion of Installation for each PI1M;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r>
                        <a:rPr lang="en-US" sz="1600" baseline="30000" dirty="0" smtClean="0"/>
                        <a:t>st</a:t>
                      </a:r>
                      <a:r>
                        <a:rPr lang="en-US" sz="1600" dirty="0" smtClean="0"/>
                        <a:t> Claim – Month 7 (</a:t>
                      </a:r>
                      <a:r>
                        <a:rPr lang="en-US" sz="1600" baseline="0" dirty="0" smtClean="0"/>
                        <a:t>100 Site PI1M)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RM 9,792,000.00</a:t>
                      </a:r>
                      <a:endParaRPr lang="en-MY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</a:t>
                      </a:r>
                      <a:r>
                        <a:rPr lang="en-US" sz="1600" baseline="30000" dirty="0" smtClean="0"/>
                        <a:t>nd</a:t>
                      </a:r>
                      <a:r>
                        <a:rPr lang="en-US" sz="1600" dirty="0" smtClean="0"/>
                        <a:t> Claim – Month 8 (</a:t>
                      </a:r>
                      <a:r>
                        <a:rPr lang="en-US" sz="1600" baseline="0" dirty="0" smtClean="0"/>
                        <a:t>100 Site PI1M)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RM 9,792,000.00</a:t>
                      </a:r>
                      <a:endParaRPr lang="en-MY" sz="16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</a:t>
                      </a:r>
                      <a:r>
                        <a:rPr lang="en-US" sz="1600" baseline="30000" dirty="0" smtClean="0"/>
                        <a:t>rd</a:t>
                      </a:r>
                      <a:r>
                        <a:rPr lang="en-US" sz="1600" dirty="0" smtClean="0"/>
                        <a:t> Claim – Month 9 (</a:t>
                      </a:r>
                      <a:r>
                        <a:rPr lang="en-US" sz="1600" baseline="0" dirty="0" smtClean="0"/>
                        <a:t>100 Site PI1M)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RM 9,792,000.00</a:t>
                      </a:r>
                      <a:endParaRPr lang="en-MY" sz="16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</a:t>
                      </a:r>
                      <a:r>
                        <a:rPr lang="en-US" sz="1600" baseline="30000" dirty="0" smtClean="0"/>
                        <a:t>th</a:t>
                      </a:r>
                      <a:r>
                        <a:rPr lang="en-US" sz="1600" dirty="0" smtClean="0"/>
                        <a:t> Claim – Month 10 (</a:t>
                      </a:r>
                      <a:r>
                        <a:rPr lang="en-US" sz="1600" baseline="0" dirty="0" smtClean="0"/>
                        <a:t>100 Site PI1M)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RM 9,792,000.00</a:t>
                      </a:r>
                      <a:endParaRPr lang="en-MY" sz="16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</a:t>
                      </a:r>
                      <a:r>
                        <a:rPr lang="en-US" sz="1600" baseline="30000" dirty="0" smtClean="0"/>
                        <a:t>th</a:t>
                      </a:r>
                      <a:r>
                        <a:rPr lang="en-US" sz="1600" dirty="0" smtClean="0"/>
                        <a:t> Claim – Month 11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(</a:t>
                      </a:r>
                      <a:r>
                        <a:rPr lang="en-US" sz="1600" baseline="0" dirty="0" smtClean="0"/>
                        <a:t>100 Site PI1M)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RM 9,792,000.00</a:t>
                      </a:r>
                      <a:endParaRPr lang="en-MY" sz="16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6</a:t>
                      </a:r>
                      <a:r>
                        <a:rPr lang="en-US" sz="1600" baseline="30000" dirty="0" smtClean="0"/>
                        <a:t>th</a:t>
                      </a:r>
                      <a:r>
                        <a:rPr lang="en-US" sz="1600" dirty="0" smtClean="0"/>
                        <a:t> Claim – Month 12 (</a:t>
                      </a:r>
                      <a:r>
                        <a:rPr lang="en-US" sz="1600" baseline="0" dirty="0" smtClean="0"/>
                        <a:t>100 Site PI1M)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RM 9,792,000.00</a:t>
                      </a:r>
                      <a:endParaRPr lang="en-MY" sz="16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charset="0"/>
                        <a:buChar char="•"/>
                      </a:pPr>
                      <a:r>
                        <a:rPr lang="en-US" sz="1600" dirty="0" smtClean="0"/>
                        <a:t>Note (</a:t>
                      </a:r>
                      <a:r>
                        <a:rPr lang="en-US" sz="1600" baseline="0" dirty="0" smtClean="0"/>
                        <a:t> RM 97,920.00 per each PI1M)</a:t>
                      </a:r>
                    </a:p>
                    <a:p>
                      <a:pPr>
                        <a:buFont typeface="Arial" charset="0"/>
                        <a:buNone/>
                      </a:pPr>
                      <a:r>
                        <a:rPr lang="en-US" sz="1600" baseline="0" dirty="0" smtClean="0"/>
                        <a:t>* Refer attached PI1M cost breakdown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sz="16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5% upon after completion of works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RM 3,456,000.00</a:t>
                      </a:r>
                      <a:endParaRPr lang="en-MY" sz="1600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r"/>
                      <a:r>
                        <a:rPr lang="en-US" sz="1600" b="1" dirty="0" smtClean="0"/>
                        <a:t>TOTAL</a:t>
                      </a:r>
                      <a:r>
                        <a:rPr lang="en-US" sz="1600" b="1" baseline="0" dirty="0" smtClean="0"/>
                        <a:t> CLAIM</a:t>
                      </a:r>
                      <a:endParaRPr lang="en-MY" sz="16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MY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b="1" u="sng" dirty="0" smtClean="0"/>
                        <a:t>RM 69,120,000.00</a:t>
                      </a:r>
                      <a:endParaRPr lang="en-MY" sz="1600" b="1" u="sng" dirty="0"/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6" name="Picture 2" descr="https://encrypted-tbn2.gstatic.com/images?q=tbn:ANd9GcSdSUtQ6W5zWjpDiUKpmcfCU6ZsmaWJ3lj9iyCJRMIMz7ifah3J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12" y="0"/>
            <a:ext cx="3571900" cy="428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252442" y="142852"/>
            <a:ext cx="853440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Arial Black"/>
              </a:rPr>
              <a:t>PROPOSED PAYMENT SCHEDULE</a:t>
            </a:r>
            <a:endParaRPr lang="en-MY" sz="2000" dirty="0">
              <a:solidFill>
                <a:schemeClr val="tx1"/>
              </a:solidFill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14282" y="1232495"/>
          <a:ext cx="8643999" cy="47682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814"/>
                <a:gridCol w="2640966"/>
                <a:gridCol w="1230941"/>
                <a:gridCol w="696705"/>
                <a:gridCol w="1493541"/>
                <a:gridCol w="2175032"/>
              </a:tblGrid>
              <a:tr h="318475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No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Item</a:t>
                      </a:r>
                      <a:r>
                        <a:rPr lang="en-US" sz="1400" baseline="0" dirty="0" smtClean="0"/>
                        <a:t> Description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Price</a:t>
                      </a:r>
                      <a:r>
                        <a:rPr lang="en-US" sz="1400" baseline="0" dirty="0" smtClean="0"/>
                        <a:t> /Unit</a:t>
                      </a:r>
                      <a:r>
                        <a:rPr lang="en-US" sz="1400" dirty="0" smtClean="0"/>
                        <a:t> 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Qty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Total  Claim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Remarks </a:t>
                      </a:r>
                      <a:endParaRPr lang="en-MY" sz="1400" dirty="0"/>
                    </a:p>
                  </a:txBody>
                  <a:tcPr/>
                </a:tc>
              </a:tr>
              <a:tr h="527333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1</a:t>
                      </a:r>
                      <a:r>
                        <a:rPr lang="en-US" sz="1400" baseline="30000" dirty="0" smtClean="0"/>
                        <a:t>st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smtClean="0"/>
                        <a:t>Claim for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smtClean="0"/>
                        <a:t>5% </a:t>
                      </a:r>
                      <a:r>
                        <a:rPr lang="en-US" sz="1400" baseline="0" dirty="0" smtClean="0"/>
                        <a:t> from total of contract</a:t>
                      </a:r>
                      <a:endParaRPr lang="en-MY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-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-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RM3,456,000.000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Upon LOA </a:t>
                      </a:r>
                      <a:endParaRPr lang="en-MY" sz="1400" dirty="0" smtClean="0"/>
                    </a:p>
                  </a:txBody>
                  <a:tcPr/>
                </a:tc>
              </a:tr>
              <a:tr h="74536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r>
                        <a:rPr lang="en-US" sz="1400" baseline="30000" dirty="0" smtClean="0"/>
                        <a:t>nd</a:t>
                      </a:r>
                      <a:r>
                        <a:rPr lang="en-US" sz="1400" dirty="0" smtClean="0"/>
                        <a:t> Claim for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smtClean="0"/>
                        <a:t>5% </a:t>
                      </a:r>
                      <a:r>
                        <a:rPr lang="en-US" sz="1400" baseline="0" dirty="0" smtClean="0"/>
                        <a:t> from total of contract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-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-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RM3,456,000.000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Upon 1</a:t>
                      </a:r>
                      <a:r>
                        <a:rPr lang="en-US" sz="1400" baseline="30000" dirty="0" smtClean="0"/>
                        <a:t>st</a:t>
                      </a:r>
                      <a:r>
                        <a:rPr lang="en-US" sz="1400" dirty="0" smtClean="0"/>
                        <a:t> Steering Committee Meeting c/w submission</a:t>
                      </a:r>
                      <a:r>
                        <a:rPr lang="en-US" sz="1400" baseline="0" dirty="0" smtClean="0"/>
                        <a:t> documentation</a:t>
                      </a:r>
                      <a:endParaRPr lang="en-MY" sz="1400" dirty="0"/>
                    </a:p>
                  </a:txBody>
                  <a:tcPr/>
                </a:tc>
              </a:tr>
              <a:tr h="52175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</a:t>
                      </a:r>
                      <a:r>
                        <a:rPr lang="en-US" sz="1400" baseline="30000" dirty="0" smtClean="0"/>
                        <a:t>rd</a:t>
                      </a:r>
                      <a:r>
                        <a:rPr lang="en-US" sz="1400" baseline="0" dirty="0" smtClean="0"/>
                        <a:t> Claim – Installation of </a:t>
                      </a:r>
                      <a:r>
                        <a:rPr lang="en-US" sz="1400" dirty="0" smtClean="0"/>
                        <a:t>PI1M</a:t>
                      </a:r>
                      <a:r>
                        <a:rPr lang="en-US" sz="1400" baseline="0" dirty="0" smtClean="0"/>
                        <a:t> Site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RM97,920.00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600</a:t>
                      </a:r>
                      <a:r>
                        <a:rPr lang="en-US" sz="1400" baseline="0" dirty="0" smtClean="0"/>
                        <a:t> site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RM58,752,000.00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Claim by monthly (6 times)</a:t>
                      </a:r>
                      <a:endParaRPr lang="en-MY" sz="1400" dirty="0"/>
                    </a:p>
                  </a:txBody>
                  <a:tcPr/>
                </a:tc>
              </a:tr>
              <a:tr h="302285">
                <a:tc>
                  <a:txBody>
                    <a:bodyPr/>
                    <a:lstStyle/>
                    <a:p>
                      <a:endParaRPr lang="en-US" sz="14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Claim</a:t>
                      </a:r>
                      <a:r>
                        <a:rPr lang="en-US" sz="1400" baseline="0" dirty="0" smtClean="0"/>
                        <a:t> consist of 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/>
                    </a:p>
                  </a:txBody>
                  <a:tcPr/>
                </a:tc>
              </a:tr>
              <a:tr h="30228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- SPS</a:t>
                      </a:r>
                      <a:r>
                        <a:rPr lang="en-US" sz="1400" baseline="0" dirty="0" smtClean="0"/>
                        <a:t> Installer pack </a:t>
                      </a:r>
                      <a:endParaRPr lang="en-MY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/>
                    </a:p>
                  </a:txBody>
                  <a:tcPr/>
                </a:tc>
              </a:tr>
              <a:tr h="30228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-  Installation</a:t>
                      </a:r>
                      <a:endParaRPr lang="en-MY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/>
                    </a:p>
                  </a:txBody>
                  <a:tcPr/>
                </a:tc>
              </a:tr>
              <a:tr h="302285">
                <a:tc>
                  <a:txBody>
                    <a:bodyPr/>
                    <a:lstStyle/>
                    <a:p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- Help-desk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/>
                    </a:p>
                  </a:txBody>
                  <a:tcPr/>
                </a:tc>
              </a:tr>
              <a:tr h="302285">
                <a:tc>
                  <a:txBody>
                    <a:bodyPr/>
                    <a:lstStyle/>
                    <a:p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- Team viewer Support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/>
                    </a:p>
                  </a:txBody>
                  <a:tcPr/>
                </a:tc>
              </a:tr>
              <a:tr h="30228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en-MY" sz="1400" u="none" strike="noStrike" dirty="0" smtClean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MY" sz="1400" u="none" strike="noStrike" dirty="0" smtClean="0">
                          <a:effectLst/>
                        </a:rPr>
                        <a:t> Free Online chat support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/>
                    </a:p>
                  </a:txBody>
                  <a:tcPr/>
                </a:tc>
              </a:tr>
              <a:tr h="30228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en-MY" sz="1400" u="none" strike="noStrike" dirty="0" smtClean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400" u="none" strike="noStrike" dirty="0" smtClean="0">
                          <a:effectLst/>
                        </a:rPr>
                        <a:t> On-</a:t>
                      </a:r>
                      <a:r>
                        <a:rPr lang="en-US" sz="1400" u="none" strike="noStrike" baseline="0" dirty="0" smtClean="0">
                          <a:effectLst/>
                        </a:rPr>
                        <a:t>Site Training</a:t>
                      </a:r>
                      <a:endParaRPr lang="en-MY" sz="1400" u="none" strike="noStrike" dirty="0" smtClean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/>
                    </a:p>
                  </a:txBody>
                  <a:tcPr/>
                </a:tc>
              </a:tr>
              <a:tr h="52175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dirty="0" smtClean="0">
                          <a:effectLst/>
                        </a:rPr>
                        <a:t>4</a:t>
                      </a:r>
                      <a:endParaRPr lang="en-MY" sz="1400" u="none" strike="noStrike" dirty="0" smtClean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dirty="0" smtClean="0">
                          <a:effectLst/>
                        </a:rPr>
                        <a:t>4th</a:t>
                      </a:r>
                      <a:r>
                        <a:rPr lang="en-US" sz="1400" u="none" strike="noStrike" baseline="0" dirty="0" smtClean="0">
                          <a:effectLst/>
                        </a:rPr>
                        <a:t> Claim – 5% from total of Contract price</a:t>
                      </a:r>
                      <a:endParaRPr lang="en-MY" sz="1400" u="none" strike="noStrike" dirty="0" smtClean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RM 3,456,000.00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Upon completion of </a:t>
                      </a:r>
                      <a:r>
                        <a:rPr lang="en-US" sz="1400" baseline="0" dirty="0" smtClean="0"/>
                        <a:t>training ( 4 years)</a:t>
                      </a:r>
                      <a:endParaRPr lang="en-MY" sz="1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2" descr="https://encrypted-tbn2.gstatic.com/images?q=tbn:ANd9GcSdSUtQ6W5zWjpDiUKpmcfCU6ZsmaWJ3lj9iyCJRMIMz7ifah3J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12" y="0"/>
            <a:ext cx="3571900" cy="428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214282" y="304784"/>
            <a:ext cx="853440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Arial Black"/>
              </a:rPr>
              <a:t>PROPOSED price breakdown</a:t>
            </a:r>
            <a:endParaRPr lang="en-MY" sz="2000" dirty="0">
              <a:solidFill>
                <a:schemeClr val="tx1"/>
              </a:solidFill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asil carian imej untuk presentation images clip art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lum contrast="20000"/>
          </a:blip>
          <a:srcRect b="9093"/>
          <a:stretch>
            <a:fillRect/>
          </a:stretch>
        </p:blipFill>
        <p:spPr bwMode="auto">
          <a:xfrm>
            <a:off x="95704" y="1291576"/>
            <a:ext cx="8834014" cy="4852068"/>
          </a:xfrm>
          <a:prstGeom prst="rect">
            <a:avLst/>
          </a:prstGeom>
          <a:noFill/>
        </p:spPr>
      </p:pic>
      <p:sp>
        <p:nvSpPr>
          <p:cNvPr id="5" name="Oval 4"/>
          <p:cNvSpPr/>
          <p:nvPr/>
        </p:nvSpPr>
        <p:spPr>
          <a:xfrm>
            <a:off x="4255228" y="2617048"/>
            <a:ext cx="2959978" cy="1988457"/>
          </a:xfrm>
          <a:prstGeom prst="ellipse">
            <a:avLst/>
          </a:prstGeom>
          <a:solidFill>
            <a:srgbClr val="92D050"/>
          </a:solidFill>
          <a:ln w="57150">
            <a:solidFill>
              <a:schemeClr val="tx2">
                <a:lumMod val="75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cxnSp>
        <p:nvCxnSpPr>
          <p:cNvPr id="6" name="Shape 5"/>
          <p:cNvCxnSpPr>
            <a:stCxn id="5" idx="0"/>
          </p:cNvCxnSpPr>
          <p:nvPr/>
        </p:nvCxnSpPr>
        <p:spPr>
          <a:xfrm rot="5400000" flipH="1" flipV="1">
            <a:off x="5847285" y="2102486"/>
            <a:ext cx="402494" cy="626630"/>
          </a:xfrm>
          <a:prstGeom prst="bentConnector2">
            <a:avLst/>
          </a:prstGeom>
          <a:ln w="38100">
            <a:tailEnd type="arrow"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hape 7"/>
          <p:cNvCxnSpPr/>
          <p:nvPr/>
        </p:nvCxnSpPr>
        <p:spPr>
          <a:xfrm rot="10800000">
            <a:off x="3160265" y="2035633"/>
            <a:ext cx="1550955" cy="810836"/>
          </a:xfrm>
          <a:prstGeom prst="bentConnector3">
            <a:avLst>
              <a:gd name="adj1" fmla="val 50000"/>
            </a:avLst>
          </a:prstGeom>
          <a:ln w="38100">
            <a:solidFill>
              <a:schemeClr val="tx2">
                <a:lumMod val="75000"/>
              </a:schemeClr>
            </a:solidFill>
            <a:tailEnd type="arrow"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hape 9"/>
          <p:cNvCxnSpPr>
            <a:stCxn id="5" idx="2"/>
          </p:cNvCxnSpPr>
          <p:nvPr/>
        </p:nvCxnSpPr>
        <p:spPr>
          <a:xfrm rot="10800000">
            <a:off x="3290016" y="3143253"/>
            <a:ext cx="965213" cy="468025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429124" y="3127717"/>
            <a:ext cx="25821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PROPOSED STEERING COMMITTEE MEMBER</a:t>
            </a:r>
          </a:p>
          <a:p>
            <a:pPr algn="ctr"/>
            <a:r>
              <a:rPr 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(Once every 4 month)</a:t>
            </a:r>
            <a:endParaRPr lang="en-MY" sz="2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4" name="Shape 9"/>
          <p:cNvCxnSpPr/>
          <p:nvPr/>
        </p:nvCxnSpPr>
        <p:spPr>
          <a:xfrm rot="10800000" flipV="1">
            <a:off x="3290011" y="4039906"/>
            <a:ext cx="1108094" cy="389226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hape 7"/>
          <p:cNvCxnSpPr/>
          <p:nvPr/>
        </p:nvCxnSpPr>
        <p:spPr>
          <a:xfrm rot="5400000">
            <a:off x="4506626" y="4666295"/>
            <a:ext cx="832238" cy="550824"/>
          </a:xfrm>
          <a:prstGeom prst="bentConnector3">
            <a:avLst>
              <a:gd name="adj1" fmla="val 50000"/>
            </a:avLst>
          </a:prstGeom>
          <a:ln w="38100">
            <a:solidFill>
              <a:schemeClr val="tx2">
                <a:lumMod val="75000"/>
              </a:schemeClr>
            </a:solidFill>
            <a:tailEnd type="arrow"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952960" y="1714488"/>
            <a:ext cx="219028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ctr"/>
            <a:r>
              <a:rPr lang="en-US" b="1" dirty="0" smtClean="0"/>
              <a:t>Representative from </a:t>
            </a:r>
          </a:p>
          <a:p>
            <a:pPr marL="342900" indent="-342900" algn="ctr"/>
            <a:r>
              <a:rPr lang="en-US" b="1" dirty="0" smtClean="0"/>
              <a:t>KKMM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381852" y="5429264"/>
            <a:ext cx="219028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ctr"/>
            <a:r>
              <a:rPr lang="en-US" b="1" dirty="0" smtClean="0"/>
              <a:t>Representative from </a:t>
            </a:r>
          </a:p>
          <a:p>
            <a:pPr marL="342900" indent="-342900" algn="ctr"/>
            <a:r>
              <a:rPr lang="en-US" b="1" dirty="0" smtClean="0"/>
              <a:t>SKMM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453687" y="1714488"/>
            <a:ext cx="219028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ctr"/>
            <a:r>
              <a:rPr lang="en-US" b="1" dirty="0" smtClean="0"/>
              <a:t>Representative from </a:t>
            </a:r>
          </a:p>
          <a:p>
            <a:pPr marL="342900" indent="-342900" algn="ctr"/>
            <a:r>
              <a:rPr lang="en-US" b="1" dirty="0" smtClean="0"/>
              <a:t>FR MUTIARA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952960" y="2857496"/>
            <a:ext cx="219028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ctr"/>
            <a:r>
              <a:rPr lang="en-US" b="1" dirty="0" smtClean="0"/>
              <a:t>Representative from </a:t>
            </a:r>
          </a:p>
          <a:p>
            <a:pPr marL="342900" indent="-342900" algn="ctr"/>
            <a:r>
              <a:rPr lang="en-US" b="1" dirty="0" smtClean="0"/>
              <a:t>Service Provider 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52960" y="4143380"/>
            <a:ext cx="219028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ctr"/>
            <a:r>
              <a:rPr lang="en-US" b="1" dirty="0" smtClean="0"/>
              <a:t>Representative from </a:t>
            </a:r>
          </a:p>
          <a:p>
            <a:pPr marL="342900" indent="-342900" algn="ctr"/>
            <a:r>
              <a:rPr lang="en-US" b="1" dirty="0" smtClean="0"/>
              <a:t>Vendor </a:t>
            </a:r>
          </a:p>
        </p:txBody>
      </p:sp>
      <p:pic>
        <p:nvPicPr>
          <p:cNvPr id="24" name="Picture 2" descr="https://encrypted-tbn2.gstatic.com/images?q=tbn:ANd9GcSdSUtQ6W5zWjpDiUKpmcfCU6ZsmaWJ3lj9iyCJRMIMz7ifah3J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12" y="0"/>
            <a:ext cx="3571900" cy="428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Title 1"/>
          <p:cNvSpPr txBox="1">
            <a:spLocks/>
          </p:cNvSpPr>
          <p:nvPr/>
        </p:nvSpPr>
        <p:spPr>
          <a:xfrm>
            <a:off x="214282" y="142852"/>
            <a:ext cx="853440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Arial Black"/>
              </a:rPr>
              <a:t>PROPOSED STEERING COMMITTEE MEMBER</a:t>
            </a:r>
            <a:endParaRPr lang="en-MY" sz="2000" dirty="0">
              <a:solidFill>
                <a:schemeClr val="tx1"/>
              </a:solidFill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asil carian imej untuk presentation images clip art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b="9093"/>
          <a:stretch>
            <a:fillRect/>
          </a:stretch>
        </p:blipFill>
        <p:spPr bwMode="auto">
          <a:xfrm>
            <a:off x="214282" y="1148700"/>
            <a:ext cx="8510988" cy="4852068"/>
          </a:xfrm>
          <a:prstGeom prst="rect">
            <a:avLst/>
          </a:prstGeom>
          <a:noFill/>
        </p:spPr>
      </p:pic>
      <p:sp>
        <p:nvSpPr>
          <p:cNvPr id="5" name="Oval 4"/>
          <p:cNvSpPr/>
          <p:nvPr/>
        </p:nvSpPr>
        <p:spPr>
          <a:xfrm>
            <a:off x="3679829" y="2893111"/>
            <a:ext cx="2627086" cy="1988457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cxnSp>
        <p:nvCxnSpPr>
          <p:cNvPr id="6" name="Shape 5"/>
          <p:cNvCxnSpPr>
            <a:stCxn id="5" idx="0"/>
          </p:cNvCxnSpPr>
          <p:nvPr/>
        </p:nvCxnSpPr>
        <p:spPr>
          <a:xfrm rot="5400000" flipH="1" flipV="1">
            <a:off x="5079007" y="1755190"/>
            <a:ext cx="1052286" cy="1223557"/>
          </a:xfrm>
          <a:prstGeom prst="bentConnector2">
            <a:avLst/>
          </a:prstGeom>
          <a:ln w="38100">
            <a:tailEnd type="arrow"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hape 7"/>
          <p:cNvCxnSpPr/>
          <p:nvPr/>
        </p:nvCxnSpPr>
        <p:spPr>
          <a:xfrm rot="10800000">
            <a:off x="2584866" y="2311696"/>
            <a:ext cx="1550955" cy="810836"/>
          </a:xfrm>
          <a:prstGeom prst="bentConnector3">
            <a:avLst>
              <a:gd name="adj1" fmla="val 50000"/>
            </a:avLst>
          </a:prstGeom>
          <a:ln w="38100">
            <a:solidFill>
              <a:schemeClr val="tx2">
                <a:lumMod val="75000"/>
              </a:schemeClr>
            </a:solidFill>
            <a:tailEnd type="arrow"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hape 9"/>
          <p:cNvCxnSpPr>
            <a:stCxn id="5" idx="2"/>
          </p:cNvCxnSpPr>
          <p:nvPr/>
        </p:nvCxnSpPr>
        <p:spPr>
          <a:xfrm rot="10800000" flipH="1" flipV="1">
            <a:off x="3679828" y="3887339"/>
            <a:ext cx="3802017" cy="1199605"/>
          </a:xfrm>
          <a:prstGeom prst="bentConnector3">
            <a:avLst>
              <a:gd name="adj1" fmla="val -6013"/>
            </a:avLst>
          </a:prstGeom>
          <a:ln w="38100">
            <a:tailEnd type="arrow"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137160" y="1347609"/>
            <a:ext cx="4434840" cy="64633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b="1" u="sng" dirty="0" smtClean="0"/>
              <a:t>Steering Committee Member Meeting</a:t>
            </a:r>
          </a:p>
          <a:p>
            <a:pPr algn="ctr"/>
            <a:r>
              <a:rPr lang="en-US" b="1" u="sng" dirty="0" smtClean="0"/>
              <a:t>(Once every 4 Month)</a:t>
            </a:r>
            <a:endParaRPr lang="en-MY" dirty="0"/>
          </a:p>
        </p:txBody>
      </p:sp>
      <p:sp>
        <p:nvSpPr>
          <p:cNvPr id="10" name="Rectangle 9"/>
          <p:cNvSpPr/>
          <p:nvPr/>
        </p:nvSpPr>
        <p:spPr>
          <a:xfrm>
            <a:off x="3435526" y="5211561"/>
            <a:ext cx="4808319" cy="64633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b="1" u="sng" dirty="0" smtClean="0"/>
              <a:t>Project Coordination Committee Meeting</a:t>
            </a:r>
          </a:p>
          <a:p>
            <a:pPr algn="ctr"/>
            <a:r>
              <a:rPr lang="en-US" b="1" u="sng" dirty="0" smtClean="0"/>
              <a:t>(Once  a month)</a:t>
            </a:r>
            <a:endParaRPr lang="en-MY" dirty="0"/>
          </a:p>
        </p:txBody>
      </p:sp>
      <p:sp>
        <p:nvSpPr>
          <p:cNvPr id="11" name="Rectangle 10"/>
          <p:cNvSpPr/>
          <p:nvPr/>
        </p:nvSpPr>
        <p:spPr>
          <a:xfrm>
            <a:off x="5572132" y="1990551"/>
            <a:ext cx="343639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u="sng" dirty="0" smtClean="0"/>
              <a:t>Project Contractor Meeting</a:t>
            </a:r>
            <a:r>
              <a:rPr lang="en-MY" b="1" u="sng" dirty="0" smtClean="0"/>
              <a:t> </a:t>
            </a:r>
          </a:p>
          <a:p>
            <a:pPr algn="ctr"/>
            <a:r>
              <a:rPr lang="en-MY" b="1" u="sng" dirty="0" smtClean="0"/>
              <a:t>(Every 2</a:t>
            </a:r>
            <a:r>
              <a:rPr lang="en-MY" b="1" u="sng" baseline="30000" dirty="0" smtClean="0"/>
              <a:t>nd</a:t>
            </a:r>
            <a:r>
              <a:rPr lang="en-MY" b="1" u="sng" dirty="0" smtClean="0"/>
              <a:t> Week of the month)</a:t>
            </a:r>
            <a:endParaRPr lang="en-US" b="1" u="sng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4129046" y="3395305"/>
            <a:ext cx="17830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PROPOSED MEETING SESSION</a:t>
            </a:r>
            <a:endParaRPr lang="en-MY" sz="2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22" name="Picture 2" descr="https://encrypted-tbn2.gstatic.com/images?q=tbn:ANd9GcSdSUtQ6W5zWjpDiUKpmcfCU6ZsmaWJ3lj9iyCJRMIMz7ifah3J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12" y="0"/>
            <a:ext cx="3571900" cy="428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itle 1"/>
          <p:cNvSpPr txBox="1">
            <a:spLocks/>
          </p:cNvSpPr>
          <p:nvPr/>
        </p:nvSpPr>
        <p:spPr>
          <a:xfrm>
            <a:off x="214282" y="142852"/>
            <a:ext cx="853440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Arial Black"/>
              </a:rPr>
              <a:t>PROPOSED MEETING SESSION</a:t>
            </a:r>
            <a:endParaRPr lang="en-MY" sz="2000" dirty="0">
              <a:solidFill>
                <a:schemeClr val="tx1"/>
              </a:solidFill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2448940"/>
              </p:ext>
            </p:extLst>
          </p:nvPr>
        </p:nvGraphicFramePr>
        <p:xfrm>
          <a:off x="142957" y="1509730"/>
          <a:ext cx="8786761" cy="441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1919"/>
                <a:gridCol w="1143008"/>
                <a:gridCol w="3071834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PROPOSED MEETING  SESSION</a:t>
                      </a:r>
                      <a:endParaRPr lang="en-MY" sz="1400" dirty="0"/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FREQUENCY</a:t>
                      </a:r>
                      <a:endParaRPr lang="en-MY" sz="1400" dirty="0"/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MEETING AGENDA</a:t>
                      </a:r>
                      <a:endParaRPr lang="en-MY" sz="1400" dirty="0"/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AutoNum type="alphaUcParenR"/>
                      </a:pPr>
                      <a:r>
                        <a:rPr lang="en-US" sz="1400" b="1" u="sng" dirty="0" smtClean="0"/>
                        <a:t>Proposed of Steering Committee Member Meeting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dirty="0" smtClean="0"/>
                        <a:t>Representative from KKMM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dirty="0" smtClean="0"/>
                        <a:t>Representative from SKMM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dirty="0" smtClean="0"/>
                        <a:t>Representative from FR MUTIARA</a:t>
                      </a:r>
                    </a:p>
                    <a:p>
                      <a:pPr marL="342900" indent="-342900">
                        <a:buFontTx/>
                        <a:buAutoNum type="arabicPeriod"/>
                      </a:pPr>
                      <a:r>
                        <a:rPr lang="en-US" sz="1400" dirty="0" smtClean="0"/>
                        <a:t>Representative from Service Provider </a:t>
                      </a:r>
                    </a:p>
                    <a:p>
                      <a:pPr marL="342900" indent="-342900">
                        <a:buFontTx/>
                        <a:buAutoNum type="arabicPeriod"/>
                      </a:pPr>
                      <a:r>
                        <a:rPr lang="en-US" sz="1400" dirty="0" smtClean="0"/>
                        <a:t>Representative from Vendor </a:t>
                      </a:r>
                    </a:p>
                    <a:p>
                      <a:pPr marL="342900" indent="-342900">
                        <a:buNone/>
                      </a:pPr>
                      <a:endParaRPr lang="en-US" sz="1400" b="1" u="sng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Once</a:t>
                      </a:r>
                      <a:r>
                        <a:rPr lang="en-US" sz="1400" baseline="0" dirty="0" smtClean="0"/>
                        <a:t> every </a:t>
                      </a:r>
                    </a:p>
                    <a:p>
                      <a:pPr algn="ctr"/>
                      <a:r>
                        <a:rPr lang="en-US" sz="1400" baseline="0" dirty="0" smtClean="0"/>
                        <a:t>4 month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MY" sz="1400" dirty="0" smtClean="0"/>
                        <a:t>Review the monthly practice statistics such as production, adjustments, collections, outstanding claims, unscheduled time units, production by provider, daily production averages, etc.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MY" sz="1400" dirty="0" smtClean="0"/>
                        <a:t>Review the incomplete action items from the previous month(s) and check for progress</a:t>
                      </a:r>
                    </a:p>
                    <a:p>
                      <a:pPr marL="342900" indent="-342900">
                        <a:buFontTx/>
                        <a:buAutoNum type="arabicPeriod"/>
                      </a:pPr>
                      <a:r>
                        <a:rPr lang="en-MY" sz="1400" dirty="0" smtClean="0"/>
                        <a:t>Discuss the new agenda items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 smtClean="0"/>
                        <a:t>B)    </a:t>
                      </a:r>
                      <a:r>
                        <a:rPr lang="en-US" sz="1400" b="1" u="sng" dirty="0" smtClean="0"/>
                        <a:t>Proposed of Project Coordination Committee Meeting </a:t>
                      </a:r>
                    </a:p>
                    <a:p>
                      <a:pPr marL="342900" indent="-342900">
                        <a:buFontTx/>
                        <a:buAutoNum type="arabicPeriod"/>
                      </a:pPr>
                      <a:r>
                        <a:rPr lang="en-US" sz="1400" dirty="0" smtClean="0"/>
                        <a:t>Representative from FR MUTIARA </a:t>
                      </a:r>
                    </a:p>
                    <a:p>
                      <a:pPr marL="342900" indent="-342900">
                        <a:buFontTx/>
                        <a:buAutoNum type="arabicPeriod"/>
                      </a:pPr>
                      <a:r>
                        <a:rPr lang="en-US" sz="1400" dirty="0" smtClean="0"/>
                        <a:t>Representative from Service Provider </a:t>
                      </a:r>
                    </a:p>
                    <a:p>
                      <a:pPr marL="342900" indent="-342900">
                        <a:buFontTx/>
                        <a:buAutoNum type="arabicPeriod"/>
                      </a:pPr>
                      <a:r>
                        <a:rPr lang="en-US" sz="1400" dirty="0" smtClean="0"/>
                        <a:t>Representative from Vendor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Once a month</a:t>
                      </a:r>
                      <a:endParaRPr lang="en-MY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1400" dirty="0" smtClean="0"/>
                        <a:t>Status project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dirty="0" smtClean="0"/>
                        <a:t>Status Report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dirty="0" smtClean="0"/>
                        <a:t>Discussion &amp; finalize on site</a:t>
                      </a:r>
                      <a:r>
                        <a:rPr lang="en-US" sz="1400" baseline="0" dirty="0" smtClean="0"/>
                        <a:t> issue</a:t>
                      </a:r>
                      <a:endParaRPr lang="en-US" sz="1400" dirty="0" smtClean="0"/>
                    </a:p>
                    <a:p>
                      <a:pPr marL="342900" indent="-342900">
                        <a:buAutoNum type="arabicPeriod"/>
                      </a:pPr>
                      <a:endParaRPr lang="en-MY" sz="1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 smtClean="0"/>
                        <a:t>C)    </a:t>
                      </a:r>
                      <a:r>
                        <a:rPr lang="en-US" sz="1400" b="1" u="sng" dirty="0" smtClean="0"/>
                        <a:t>Proposed of Project Contractor Meeting </a:t>
                      </a:r>
                      <a:endParaRPr lang="en-MY" sz="1400" b="1" u="sng" dirty="0" smtClean="0"/>
                    </a:p>
                    <a:p>
                      <a:pPr marL="342900" indent="-342900">
                        <a:buFontTx/>
                        <a:buAutoNum type="arabicPeriod"/>
                      </a:pPr>
                      <a:r>
                        <a:rPr lang="en-US" sz="1400" dirty="0" smtClean="0"/>
                        <a:t>Representative from FR MUTIARA </a:t>
                      </a:r>
                    </a:p>
                    <a:p>
                      <a:pPr marL="342900" indent="-342900">
                        <a:buFontTx/>
                        <a:buAutoNum type="arabicPeriod"/>
                      </a:pPr>
                      <a:r>
                        <a:rPr lang="en-US" sz="1400" dirty="0" smtClean="0"/>
                        <a:t>Representative from SALIHIN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r>
                        <a:rPr lang="en-US" sz="1400" baseline="30000" dirty="0" smtClean="0"/>
                        <a:t>nd</a:t>
                      </a:r>
                      <a:r>
                        <a:rPr lang="en-US" sz="1400" dirty="0" smtClean="0"/>
                        <a:t> Week every</a:t>
                      </a:r>
                      <a:r>
                        <a:rPr lang="en-US" sz="1400" baseline="0" dirty="0" smtClean="0"/>
                        <a:t> month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US" sz="1400" dirty="0" smtClean="0"/>
                        <a:t>Management review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US" sz="1400" dirty="0" smtClean="0"/>
                        <a:t>Review</a:t>
                      </a:r>
                      <a:r>
                        <a:rPr lang="en-US" sz="1400" baseline="0" dirty="0" smtClean="0"/>
                        <a:t> on reporting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US" sz="1400" baseline="0" dirty="0" smtClean="0"/>
                        <a:t>Status project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US" sz="1400" baseline="0" dirty="0" smtClean="0"/>
                        <a:t>Status payment</a:t>
                      </a:r>
                      <a:endParaRPr lang="en-MY" sz="1400" dirty="0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2" descr="https://encrypted-tbn2.gstatic.com/images?q=tbn:ANd9GcSdSUtQ6W5zWjpDiUKpmcfCU6ZsmaWJ3lj9iyCJRMIMz7ifah3J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12" y="0"/>
            <a:ext cx="3571900" cy="428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214282" y="142852"/>
            <a:ext cx="853440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Arial Black"/>
              </a:rPr>
              <a:t>PROPOSED MEETING AGENDA</a:t>
            </a:r>
            <a:endParaRPr lang="en-MY" sz="2000" dirty="0">
              <a:solidFill>
                <a:schemeClr val="tx1"/>
              </a:solidFill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 txBox="1">
            <a:spLocks/>
          </p:cNvSpPr>
          <p:nvPr/>
        </p:nvSpPr>
        <p:spPr>
          <a:xfrm>
            <a:off x="457200" y="642918"/>
            <a:ext cx="853440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Arial Black"/>
              </a:rPr>
              <a:t>Proposed pi1m ZONING POSITION &amp; ROAD MAPPING</a:t>
            </a:r>
            <a:endParaRPr lang="en-MY" sz="2000" dirty="0">
              <a:solidFill>
                <a:schemeClr val="tx1"/>
              </a:solidFill>
              <a:latin typeface="Arial Black"/>
            </a:endParaRPr>
          </a:p>
        </p:txBody>
      </p:sp>
      <p:pic>
        <p:nvPicPr>
          <p:cNvPr id="25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2024051"/>
            <a:ext cx="4953000" cy="329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857364"/>
            <a:ext cx="3657600" cy="384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https://encrypted-tbn2.gstatic.com/images?q=tbn:ANd9GcSdSUtQ6W5zWjpDiUKpmcfCU6ZsmaWJ3lj9iyCJRMIMz7ifah3J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12" y="0"/>
            <a:ext cx="3571900" cy="428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01571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57200" y="142852"/>
            <a:ext cx="853440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Arial Black"/>
              </a:rPr>
              <a:t>Proposed PROJECT MANAGEMENT TEAM</a:t>
            </a:r>
            <a:endParaRPr lang="en-MY" sz="2000" dirty="0">
              <a:solidFill>
                <a:schemeClr val="tx1"/>
              </a:solidFill>
              <a:latin typeface="Arial Black"/>
            </a:endParaRPr>
          </a:p>
        </p:txBody>
      </p:sp>
      <p:pic>
        <p:nvPicPr>
          <p:cNvPr id="6" name="Picture 2" descr="https://encrypted-tbn2.gstatic.com/images?q=tbn:ANd9GcSdSUtQ6W5zWjpDiUKpmcfCU6ZsmaWJ3lj9iyCJRMIMz7ifah3J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12" y="0"/>
            <a:ext cx="3571900" cy="428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028700"/>
            <a:ext cx="8839200" cy="49720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1916532"/>
              </p:ext>
            </p:extLst>
          </p:nvPr>
        </p:nvGraphicFramePr>
        <p:xfrm>
          <a:off x="214282" y="1357298"/>
          <a:ext cx="8737600" cy="42290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8117"/>
                <a:gridCol w="7399483"/>
              </a:tblGrid>
              <a:tr h="32901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POSITION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JOB</a:t>
                      </a:r>
                      <a:r>
                        <a:rPr lang="en-US" sz="1400" baseline="0" dirty="0" smtClean="0"/>
                        <a:t> SCOPE  </a:t>
                      </a:r>
                      <a:endParaRPr lang="en-MY" sz="1400" dirty="0"/>
                    </a:p>
                  </a:txBody>
                  <a:tcPr/>
                </a:tc>
              </a:tr>
              <a:tr h="82253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/>
                        <a:t>PROJECT</a:t>
                      </a:r>
                      <a:r>
                        <a:rPr lang="en-US" sz="1400" b="0" baseline="0" dirty="0" smtClean="0"/>
                        <a:t> DIRECTOR</a:t>
                      </a:r>
                      <a:endParaRPr lang="en-US" sz="1400" b="0" dirty="0" smtClean="0"/>
                    </a:p>
                    <a:p>
                      <a:pPr algn="ctr"/>
                      <a:endParaRPr lang="en-MY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/>
                        <a:t> To liaise &amp; follow-up</a:t>
                      </a:r>
                      <a:r>
                        <a:rPr lang="en-US" sz="1400" baseline="0" dirty="0" smtClean="0"/>
                        <a:t> with SKMM or KKMM on future &amp; upcoming project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 smtClean="0"/>
                        <a:t> To be a lead on </a:t>
                      </a:r>
                      <a:r>
                        <a:rPr lang="en-AU" sz="1400" dirty="0" smtClean="0"/>
                        <a:t>Project Steering Committee Meeting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400" dirty="0" smtClean="0"/>
                        <a:t> To make sure that the project follow according to the schedule &amp; plan</a:t>
                      </a:r>
                      <a:endParaRPr lang="en-MY" sz="1400" dirty="0"/>
                    </a:p>
                  </a:txBody>
                  <a:tcPr/>
                </a:tc>
              </a:tr>
              <a:tr h="74027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PROJECT MANAGER</a:t>
                      </a:r>
                      <a:endParaRPr lang="en-MY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/>
                        <a:t> To lead &amp; manage the project &amp; meeting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/>
                        <a:t> </a:t>
                      </a:r>
                      <a:r>
                        <a:rPr lang="en-AU" sz="1400" dirty="0" smtClean="0"/>
                        <a:t>Liaise with internal or </a:t>
                      </a:r>
                      <a:r>
                        <a:rPr lang="en-AU" sz="1400" dirty="0" err="1" smtClean="0"/>
                        <a:t>Salihin</a:t>
                      </a:r>
                      <a:r>
                        <a:rPr lang="en-AU" sz="1400" dirty="0" smtClean="0"/>
                        <a:t> deployment team to ensure success deployment of the system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400" dirty="0" smtClean="0"/>
                        <a:t> Attending Project Steering Committee Meeting</a:t>
                      </a:r>
                      <a:endParaRPr lang="en-US" sz="1400" dirty="0" smtClean="0"/>
                    </a:p>
                  </a:txBody>
                  <a:tcPr/>
                </a:tc>
              </a:tr>
              <a:tr h="1178964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CONTRACT MANAGER</a:t>
                      </a:r>
                      <a:endParaRPr lang="en-MY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/>
                        <a:t> To liaise with bank, Funder, Loan Institution, Insurance, company secretary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/>
                        <a:t> </a:t>
                      </a:r>
                      <a:r>
                        <a:rPr lang="en-AU" sz="1400" dirty="0" smtClean="0"/>
                        <a:t>To prepare project contract &amp; related document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400" dirty="0" smtClean="0"/>
                        <a:t> Monitoring on project costing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400" dirty="0" smtClean="0"/>
                        <a:t> Liaise with Authorities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400" dirty="0" smtClean="0"/>
                        <a:t> Attending Project Steering Committee Meeting</a:t>
                      </a:r>
                    </a:p>
                  </a:txBody>
                  <a:tcPr/>
                </a:tc>
              </a:tr>
              <a:tr h="95962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CONTENT MANAGER</a:t>
                      </a:r>
                      <a:endParaRPr lang="en-MY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/>
                        <a:t> Responsible on the content including training module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/>
                        <a:t> Planning &amp; conduct the training session by classroom, Web</a:t>
                      </a:r>
                      <a:r>
                        <a:rPr lang="en-US" sz="1400" baseline="0" dirty="0" smtClean="0"/>
                        <a:t> based training, Online training,  mobile video training</a:t>
                      </a:r>
                      <a:endParaRPr lang="en-US" sz="1400" dirty="0" smtClean="0"/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/>
                        <a:t> </a:t>
                      </a:r>
                      <a:r>
                        <a:rPr lang="ms-MY" sz="1400" dirty="0" smtClean="0"/>
                        <a:t>Develop technical solution for customer issues related to software setup and configuration</a:t>
                      </a:r>
                      <a:endParaRPr lang="en-MY" sz="14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/>
                        <a:t> </a:t>
                      </a:r>
                      <a:r>
                        <a:rPr lang="ms-MY" sz="1400" dirty="0" smtClean="0"/>
                        <a:t>Delivered technical support service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457200" y="142852"/>
            <a:ext cx="853440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Arial Black"/>
              </a:rPr>
              <a:t>Proposed JOB SCOPE &amp; RESPONSIBILITIES</a:t>
            </a:r>
            <a:endParaRPr lang="en-MY" sz="2000" dirty="0">
              <a:solidFill>
                <a:schemeClr val="tx1"/>
              </a:solidFill>
              <a:latin typeface="Arial Black"/>
            </a:endParaRPr>
          </a:p>
        </p:txBody>
      </p:sp>
      <p:pic>
        <p:nvPicPr>
          <p:cNvPr id="6" name="Picture 2" descr="https://encrypted-tbn2.gstatic.com/images?q=tbn:ANd9GcSdSUtQ6W5zWjpDiUKpmcfCU6ZsmaWJ3lj9iyCJRMIMz7ifah3J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12" y="0"/>
            <a:ext cx="3571900" cy="428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7660597"/>
              </p:ext>
            </p:extLst>
          </p:nvPr>
        </p:nvGraphicFramePr>
        <p:xfrm>
          <a:off x="214282" y="1292108"/>
          <a:ext cx="8737600" cy="46571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8117"/>
                <a:gridCol w="7399483"/>
              </a:tblGrid>
              <a:tr h="32901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POSITION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JOB</a:t>
                      </a:r>
                      <a:r>
                        <a:rPr lang="en-US" sz="1400" baseline="0" dirty="0" smtClean="0"/>
                        <a:t> SCOPE  </a:t>
                      </a:r>
                      <a:endParaRPr lang="en-MY" sz="1400" dirty="0"/>
                    </a:p>
                  </a:txBody>
                  <a:tcPr/>
                </a:tc>
              </a:tr>
              <a:tr h="82253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PROJECT SUPERVISOR</a:t>
                      </a:r>
                      <a:endParaRPr lang="en-MY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To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monitor movement all project coordinator following the schedule as per agreed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To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prepare monthly report &amp; related documents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To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attend all related meeting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</a:rPr>
                        <a:t>etc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 Project Coordination meeting &amp; Project Contractor Meeting &amp; Project Steering Committee Meeting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Responsible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on arrangement of training session to be in good order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</a:rPr>
                        <a:t>etc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 arrangement of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meal,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place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, liaise with PI1M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</a:rPr>
                        <a:t>pengurus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</a:rPr>
                        <a:t>wilayah</a:t>
                      </a:r>
                      <a:endParaRPr lang="en-US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To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ensure the system are verified &amp; validate by SKMM &amp; KKMM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400" dirty="0" smtClean="0">
                          <a:solidFill>
                            <a:schemeClr val="tx1"/>
                          </a:solidFill>
                        </a:rPr>
                        <a:t>Provide </a:t>
                      </a:r>
                      <a:r>
                        <a:rPr lang="en-AU" sz="1400" dirty="0" smtClean="0">
                          <a:solidFill>
                            <a:schemeClr val="tx1"/>
                          </a:solidFill>
                        </a:rPr>
                        <a:t>technical assistance and guidance during Installation &amp; training implementation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400" dirty="0" smtClean="0">
                          <a:solidFill>
                            <a:schemeClr val="tx1"/>
                          </a:solidFill>
                        </a:rPr>
                        <a:t>Prepare </a:t>
                      </a:r>
                      <a:r>
                        <a:rPr lang="en-AU" sz="1400" dirty="0" smtClean="0">
                          <a:solidFill>
                            <a:schemeClr val="tx1"/>
                          </a:solidFill>
                        </a:rPr>
                        <a:t>the work</a:t>
                      </a:r>
                      <a:r>
                        <a:rPr lang="en-AU" sz="1400" baseline="0" dirty="0" smtClean="0">
                          <a:solidFill>
                            <a:schemeClr val="tx1"/>
                          </a:solidFill>
                        </a:rPr>
                        <a:t> flow</a:t>
                      </a:r>
                      <a:endParaRPr lang="en-MY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74027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PROJECT EXECUTIVE</a:t>
                      </a:r>
                      <a:endParaRPr lang="en-MY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To monitor movement all team following the schedule as per agreed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 To check &amp; prepare report on project costing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 To attend all related meeting etc Project Coordination meeting &amp; Project Contractor Meeting &amp; Project Steering Committee Meeting  </a:t>
                      </a:r>
                    </a:p>
                  </a:txBody>
                  <a:tcPr/>
                </a:tc>
              </a:tr>
              <a:tr h="130640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PROJECT COORDINATOR</a:t>
                      </a:r>
                      <a:endParaRPr lang="en-MY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 To monitor on SALIHIN Team movement on installation &amp; Training implementation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 To prepare Site weekly report, Service &amp; Maintenance checklist &amp; report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 To assist on training session arrangement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 To liaise with PI1M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</a:rPr>
                        <a:t>pengurus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</a:rPr>
                        <a:t>wilayah</a:t>
                      </a:r>
                      <a:endParaRPr lang="en-US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FontTx/>
                        <a:buChar char="-"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 Attending Project Contractor Meeting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 To setup booth &amp; registration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2" descr="https://encrypted-tbn2.gstatic.com/images?q=tbn:ANd9GcSdSUtQ6W5zWjpDiUKpmcfCU6ZsmaWJ3lj9iyCJRMIMz7ifah3J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12" y="0"/>
            <a:ext cx="3571900" cy="428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609600" y="260648"/>
            <a:ext cx="853440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Arial Black"/>
              </a:rPr>
              <a:t>CON’T JOB SCOPE &amp; RESPONSIBILITIES</a:t>
            </a:r>
            <a:endParaRPr lang="en-MY" sz="2000" dirty="0">
              <a:solidFill>
                <a:schemeClr val="tx1"/>
              </a:solidFill>
              <a:latin typeface="Arial Black"/>
            </a:endParaRPr>
          </a:p>
        </p:txBody>
      </p:sp>
    </p:spTree>
    <p:extLst>
      <p:ext uri="{BB962C8B-B14F-4D97-AF65-F5344CB8AC3E}">
        <p14:creationId xmlns:p14="http://schemas.microsoft.com/office/powerpoint/2010/main" val="4064881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encrypted-tbn2.gstatic.com/images?q=tbn:ANd9GcSdSUtQ6W5zWjpDiUKpmcfCU6ZsmaWJ3lj9iyCJRMIMz7ifah3J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12" y="0"/>
            <a:ext cx="3571900" cy="428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457200" y="142852"/>
            <a:ext cx="853440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Arial Black"/>
              </a:rPr>
              <a:t>CON’T JOB SCOPE &amp; RESPONSIBILITIES</a:t>
            </a:r>
            <a:endParaRPr lang="en-MY" sz="2000" dirty="0">
              <a:solidFill>
                <a:schemeClr val="tx1"/>
              </a:solidFill>
              <a:latin typeface="Arial Black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0740192"/>
              </p:ext>
            </p:extLst>
          </p:nvPr>
        </p:nvGraphicFramePr>
        <p:xfrm>
          <a:off x="214282" y="1357298"/>
          <a:ext cx="8737600" cy="45499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8117"/>
                <a:gridCol w="7399483"/>
              </a:tblGrid>
              <a:tr h="32901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POSITION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JOB</a:t>
                      </a:r>
                      <a:r>
                        <a:rPr lang="en-US" sz="1400" baseline="0" dirty="0" smtClean="0"/>
                        <a:t> SCOPE  </a:t>
                      </a:r>
                      <a:endParaRPr lang="en-MY" sz="1400" dirty="0"/>
                    </a:p>
                  </a:txBody>
                  <a:tcPr/>
                </a:tc>
              </a:tr>
              <a:tr h="82253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TRAINER SUPERVISOR</a:t>
                      </a:r>
                      <a:endParaRPr lang="en-MY" sz="1400" dirty="0" smtClean="0"/>
                    </a:p>
                    <a:p>
                      <a:pPr algn="ctr"/>
                      <a:endParaRPr lang="en-MY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400" dirty="0" smtClean="0"/>
                        <a:t> </a:t>
                      </a:r>
                      <a:r>
                        <a:rPr lang="en-US" sz="1400" dirty="0" smtClean="0"/>
                        <a:t>Responsible on the content including training module and material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/>
                        <a:t> To plan and supervise training session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 smtClean="0"/>
                        <a:t> To prepare SPS certification</a:t>
                      </a:r>
                      <a:endParaRPr lang="en-AU" sz="14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400" dirty="0" smtClean="0"/>
                        <a:t> Attending Project Steering Committee Meeting</a:t>
                      </a:r>
                      <a:endParaRPr lang="en-MY" sz="1400" dirty="0"/>
                    </a:p>
                  </a:txBody>
                  <a:tcPr/>
                </a:tc>
              </a:tr>
              <a:tr h="74027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/>
                        <a:t>TECHNICAL &amp; SUPPORT</a:t>
                      </a:r>
                      <a:r>
                        <a:rPr lang="en-US" sz="1400" b="0" baseline="0" dirty="0" smtClean="0"/>
                        <a:t> </a:t>
                      </a:r>
                      <a:r>
                        <a:rPr lang="en-US" sz="1400" b="0" dirty="0" smtClean="0"/>
                        <a:t> SUPERVISOR</a:t>
                      </a:r>
                    </a:p>
                    <a:p>
                      <a:pPr algn="ctr"/>
                      <a:endParaRPr lang="en-MY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400" dirty="0" smtClean="0"/>
                        <a:t>Liaise </a:t>
                      </a:r>
                      <a:r>
                        <a:rPr lang="en-AU" sz="1400" dirty="0" smtClean="0"/>
                        <a:t>with the Project Manager and the deployment  team to ensure the success of the system</a:t>
                      </a:r>
                      <a:r>
                        <a:rPr lang="en-AU" sz="1400" baseline="0" dirty="0" smtClean="0"/>
                        <a:t> deployment.</a:t>
                      </a:r>
                      <a:endParaRPr lang="en-US" sz="1400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400" dirty="0" smtClean="0"/>
                        <a:t>To prepare</a:t>
                      </a:r>
                      <a:r>
                        <a:rPr lang="en-AU" sz="1400" baseline="0" dirty="0" smtClean="0"/>
                        <a:t> SOP and monitor the problem and support activities</a:t>
                      </a:r>
                      <a:endParaRPr lang="en-AU" sz="14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ms-MY" sz="1400" dirty="0" smtClean="0"/>
                        <a:t>Develop </a:t>
                      </a:r>
                      <a:r>
                        <a:rPr lang="ms-MY" sz="1400" dirty="0" smtClean="0"/>
                        <a:t>technical solution for customer issues related to software setup and configuration via SPS Helpdesk</a:t>
                      </a:r>
                      <a:endParaRPr lang="en-AU" sz="1400" dirty="0" smtClean="0"/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400" dirty="0" smtClean="0"/>
                        <a:t>Attending </a:t>
                      </a:r>
                      <a:r>
                        <a:rPr lang="en-AU" sz="1400" dirty="0" smtClean="0"/>
                        <a:t>Project Steering Committee Meeting</a:t>
                      </a:r>
                      <a:endParaRPr lang="en-US" sz="1400" dirty="0" smtClean="0"/>
                    </a:p>
                  </a:txBody>
                  <a:tcPr/>
                </a:tc>
              </a:tr>
              <a:tr h="94104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TRAINER</a:t>
                      </a:r>
                      <a:endParaRPr lang="en-MY" sz="14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/>
                        <a:t> Conduct  training session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/>
                        <a:t> Conduct SPS exam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/>
                        <a:t> Assist</a:t>
                      </a:r>
                      <a:r>
                        <a:rPr lang="en-US" sz="1400" baseline="0" dirty="0" smtClean="0"/>
                        <a:t> and support</a:t>
                      </a:r>
                      <a:r>
                        <a:rPr lang="en-US" sz="1400" dirty="0" smtClean="0"/>
                        <a:t> Web</a:t>
                      </a:r>
                      <a:r>
                        <a:rPr lang="en-US" sz="1400" baseline="0" dirty="0" smtClean="0"/>
                        <a:t> based training, Online training and  mobile video training</a:t>
                      </a:r>
                      <a:endParaRPr lang="en-US" sz="1400" dirty="0" smtClean="0"/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/>
                        <a:t> Assist SPS Helpdesk</a:t>
                      </a:r>
                    </a:p>
                  </a:txBody>
                  <a:tcPr/>
                </a:tc>
              </a:tr>
              <a:tr h="959621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/>
                        <a:t>TECHNICAL &amp; SUPPORT</a:t>
                      </a:r>
                      <a:r>
                        <a:rPr lang="en-US" sz="1400" b="0" baseline="0" dirty="0" smtClean="0"/>
                        <a:t> </a:t>
                      </a:r>
                      <a:r>
                        <a:rPr lang="en-US" sz="1400" b="0" dirty="0" smtClean="0"/>
                        <a:t> ENGINEER</a:t>
                      </a:r>
                      <a:endParaRPr lang="en-MY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 smtClean="0"/>
                        <a:t> Deploy</a:t>
                      </a:r>
                      <a:r>
                        <a:rPr lang="en-US" sz="1400" baseline="0" dirty="0" smtClean="0"/>
                        <a:t> the system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aseline="0" dirty="0" smtClean="0"/>
                        <a:t> </a:t>
                      </a:r>
                      <a:r>
                        <a:rPr lang="ms-MY" sz="1400" dirty="0" smtClean="0"/>
                        <a:t>Delivered technical support service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ms-MY" sz="1400" dirty="0" smtClean="0"/>
                        <a:t> Assist</a:t>
                      </a:r>
                      <a:r>
                        <a:rPr lang="ms-MY" sz="1400" baseline="0" dirty="0" smtClean="0"/>
                        <a:t> trainer during training and exam session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ms-MY" sz="1400" baseline="0" dirty="0" smtClean="0"/>
                        <a:t> Assist SPS Helpdesk</a:t>
                      </a:r>
                      <a:endParaRPr lang="ms-MY" sz="1400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5546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2372428"/>
              </p:ext>
            </p:extLst>
          </p:nvPr>
        </p:nvGraphicFramePr>
        <p:xfrm>
          <a:off x="214282" y="804882"/>
          <a:ext cx="8715436" cy="5410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1670"/>
                <a:gridCol w="6643766"/>
              </a:tblGrid>
              <a:tr h="142876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METHOD</a:t>
                      </a:r>
                      <a:endParaRPr lang="en-MY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DESCRIPTION</a:t>
                      </a:r>
                      <a:endParaRPr lang="en-MY" sz="13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MS Mincho" pitchFamily="49" charset="-128"/>
                          <a:cs typeface="Times New Roman" pitchFamily="18" charset="0"/>
                        </a:rPr>
                        <a:t>1. Mapping PI1M site </a:t>
                      </a:r>
                    </a:p>
                    <a:p>
                      <a:endParaRPr lang="en-MY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MS Mincho" pitchFamily="49" charset="-128"/>
                          <a:cs typeface="Times New Roman" pitchFamily="18" charset="0"/>
                        </a:rPr>
                        <a:t>To 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MS Mincho" pitchFamily="49" charset="-128"/>
                          <a:cs typeface="Times New Roman" pitchFamily="18" charset="0"/>
                        </a:rPr>
                        <a:t>list down all 600PI1M as approved by SKMM </a:t>
                      </a:r>
                    </a:p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MS Mincho" pitchFamily="49" charset="-128"/>
                          <a:cs typeface="Times New Roman" pitchFamily="18" charset="0"/>
                        </a:rPr>
                        <a:t>Zoning 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MS Mincho" pitchFamily="49" charset="-128"/>
                          <a:cs typeface="Times New Roman" pitchFamily="18" charset="0"/>
                        </a:rPr>
                        <a:t>by 5 zoned which is;</a:t>
                      </a:r>
                    </a:p>
                    <a:p>
                      <a:pPr marL="800100" lvl="1" indent="-342900"/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MS Mincho" pitchFamily="49" charset="-128"/>
                          <a:cs typeface="Times New Roman" pitchFamily="18" charset="0"/>
                        </a:rPr>
                        <a:t>a) Zone 1 (Perak, Kedah, Penang, Perlis)</a:t>
                      </a:r>
                    </a:p>
                    <a:p>
                      <a:pPr marL="800100" lvl="1" indent="-342900"/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MS Mincho" pitchFamily="49" charset="-128"/>
                          <a:cs typeface="Times New Roman" pitchFamily="18" charset="0"/>
                        </a:rPr>
                        <a:t>b) Zone 2 (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MS Mincho" pitchFamily="49" charset="-128"/>
                          <a:cs typeface="Times New Roman" pitchFamily="18" charset="0"/>
                        </a:rPr>
                        <a:t>Negeri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MS Mincho" pitchFamily="49" charset="-128"/>
                          <a:cs typeface="Times New Roman" pitchFamily="18" charset="0"/>
                        </a:rPr>
                        <a:t> Sembilan, Melaka, Johor, Selangor, Kuala Lumpur,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MS Mincho" pitchFamily="49" charset="-128"/>
                          <a:cs typeface="Times New Roman" pitchFamily="18" charset="0"/>
                        </a:rPr>
                        <a:t>Putrajaya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MS Mincho" pitchFamily="49" charset="-128"/>
                          <a:cs typeface="Times New Roman" pitchFamily="18" charset="0"/>
                        </a:rPr>
                        <a:t>)</a:t>
                      </a:r>
                    </a:p>
                    <a:p>
                      <a:pPr marL="800100" lvl="1" indent="-342900"/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MS Mincho" pitchFamily="49" charset="-128"/>
                          <a:cs typeface="Times New Roman" pitchFamily="18" charset="0"/>
                        </a:rPr>
                        <a:t>c) Zone 3 (Kelantan, Terengganu, Pahang)</a:t>
                      </a:r>
                    </a:p>
                    <a:p>
                      <a:pPr marL="800100" lvl="1" indent="-342900"/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MS Mincho" pitchFamily="49" charset="-128"/>
                          <a:cs typeface="Times New Roman" pitchFamily="18" charset="0"/>
                        </a:rPr>
                        <a:t>d) Zone 4 (Sabah)</a:t>
                      </a:r>
                    </a:p>
                    <a:p>
                      <a:pPr marL="800100" lvl="1" indent="-342900"/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MS Mincho" pitchFamily="49" charset="-128"/>
                          <a:cs typeface="Times New Roman" pitchFamily="18" charset="0"/>
                        </a:rPr>
                        <a:t>e) Zone 5 (Sarawak)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2.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MS Mincho" pitchFamily="49" charset="-128"/>
                          <a:cs typeface="Times New Roman" pitchFamily="18" charset="0"/>
                        </a:rPr>
                        <a:t>Coordination  between all team</a:t>
                      </a:r>
                      <a:endParaRPr lang="en-MY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MS Mincho" pitchFamily="49" charset="-128"/>
                          <a:cs typeface="Times New Roman" pitchFamily="18" charset="0"/>
                        </a:rPr>
                        <a:t>To 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MS Mincho" pitchFamily="49" charset="-128"/>
                          <a:cs typeface="Times New Roman" pitchFamily="18" charset="0"/>
                        </a:rPr>
                        <a:t>prepare a team to do the site survey on each PI1M site to clarify on site</a:t>
                      </a:r>
                      <a:r>
                        <a:rPr lang="en-US" sz="13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MS Mincho" pitchFamily="49" charset="-128"/>
                          <a:cs typeface="Times New Roman" pitchFamily="18" charset="0"/>
                        </a:rPr>
                        <a:t> 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MS Mincho" pitchFamily="49" charset="-128"/>
                          <a:cs typeface="Times New Roman" pitchFamily="18" charset="0"/>
                        </a:rPr>
                        <a:t>accessibility 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MS Mincho" pitchFamily="49" charset="-128"/>
                          <a:cs typeface="Times New Roman" pitchFamily="18" charset="0"/>
                        </a:rPr>
                        <a:t>&amp; other issues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MS Mincho" pitchFamily="49" charset="-128"/>
                          <a:cs typeface="Times New Roman" pitchFamily="18" charset="0"/>
                        </a:rPr>
                        <a:t>To 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MS Mincho" pitchFamily="49" charset="-128"/>
                          <a:cs typeface="Times New Roman" pitchFamily="18" charset="0"/>
                        </a:rPr>
                        <a:t>prepare the safety guideline and 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all the appropriate acts. </a:t>
                      </a:r>
                      <a:endParaRPr lang="en-MY" sz="13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MS Mincho" pitchFamily="49" charset="-128"/>
                          <a:cs typeface="Times New Roman" pitchFamily="18" charset="0"/>
                        </a:rPr>
                        <a:t>Preparation 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MS Mincho" pitchFamily="49" charset="-128"/>
                          <a:cs typeface="Times New Roman" pitchFamily="18" charset="0"/>
                        </a:rPr>
                        <a:t>of schedule plan during the design &amp; operation phase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MS Mincho" pitchFamily="49" charset="-128"/>
                          <a:cs typeface="Times New Roman" pitchFamily="18" charset="0"/>
                        </a:rPr>
                        <a:t>Discussion 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MS Mincho" pitchFamily="49" charset="-128"/>
                          <a:cs typeface="Times New Roman" pitchFamily="18" charset="0"/>
                        </a:rPr>
                        <a:t>to finalize the plan during a project Coordination Meeting 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MS Mincho" pitchFamily="49" charset="-128"/>
                          <a:cs typeface="Times New Roman" pitchFamily="18" charset="0"/>
                        </a:rPr>
                        <a:t>Preparation 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MS Mincho" pitchFamily="49" charset="-128"/>
                          <a:cs typeface="Times New Roman" pitchFamily="18" charset="0"/>
                        </a:rPr>
                        <a:t>for meeting agenda and  any  issue regarding  implementation for</a:t>
                      </a:r>
                      <a:r>
                        <a:rPr lang="en-US" sz="13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MS Mincho" pitchFamily="49" charset="-128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MS Mincho" pitchFamily="49" charset="-128"/>
                          <a:cs typeface="Times New Roman" pitchFamily="18" charset="0"/>
                        </a:rPr>
                        <a:t>SPS system for each PI1M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3.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MS Mincho" pitchFamily="49" charset="-128"/>
                          <a:cs typeface="Times New Roman" pitchFamily="18" charset="0"/>
                        </a:rPr>
                        <a:t>Organizing the Project</a:t>
                      </a:r>
                      <a:endParaRPr lang="en-MY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MS Mincho" pitchFamily="49" charset="-128"/>
                          <a:cs typeface="Times New Roman" pitchFamily="18" charset="0"/>
                        </a:rPr>
                        <a:t>Preparation 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MS Mincho" pitchFamily="49" charset="-128"/>
                          <a:cs typeface="Times New Roman" pitchFamily="18" charset="0"/>
                        </a:rPr>
                        <a:t>of  arrangement  movement by team according to agreed </a:t>
                      </a:r>
                      <a:r>
                        <a:rPr lang="en-US" sz="13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MS Mincho" pitchFamily="49" charset="-128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MS Mincho" pitchFamily="49" charset="-128"/>
                          <a:cs typeface="Times New Roman" pitchFamily="18" charset="0"/>
                        </a:rPr>
                        <a:t>schedule Plan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MS Mincho" pitchFamily="49" charset="-128"/>
                          <a:cs typeface="Times New Roman" pitchFamily="18" charset="0"/>
                        </a:rPr>
                        <a:t>Preparation 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MS Mincho" pitchFamily="49" charset="-128"/>
                          <a:cs typeface="Times New Roman" pitchFamily="18" charset="0"/>
                        </a:rPr>
                        <a:t>of meals &amp; arrangement of site &amp; training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MS Mincho" pitchFamily="49" charset="-128"/>
                          <a:cs typeface="Times New Roman" pitchFamily="18" charset="0"/>
                        </a:rPr>
                        <a:t>programme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MS Mincho" pitchFamily="49" charset="-128"/>
                          <a:cs typeface="Times New Roman" pitchFamily="18" charset="0"/>
                        </a:rPr>
                        <a:t>. 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MS Mincho" pitchFamily="49" charset="-128"/>
                          <a:cs typeface="Times New Roman" pitchFamily="18" charset="0"/>
                        </a:rPr>
                        <a:t>Arrangement  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MS Mincho" pitchFamily="49" charset="-128"/>
                          <a:cs typeface="Times New Roman" pitchFamily="18" charset="0"/>
                        </a:rPr>
                        <a:t>site arrangement with SKMM, Service provider and vendor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MS Mincho" pitchFamily="49" charset="-128"/>
                          <a:cs typeface="Times New Roman" pitchFamily="18" charset="0"/>
                        </a:rPr>
                        <a:t>Arrangement 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MS Mincho" pitchFamily="49" charset="-128"/>
                          <a:cs typeface="Times New Roman" pitchFamily="18" charset="0"/>
                        </a:rPr>
                        <a:t>on advertisement plan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4. 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MS Mincho" pitchFamily="49" charset="-128"/>
                          <a:cs typeface="Times New Roman" pitchFamily="18" charset="0"/>
                        </a:rPr>
                        <a:t>Reporting </a:t>
                      </a:r>
                      <a:endParaRPr lang="en-MY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MS Mincho" pitchFamily="49" charset="-128"/>
                          <a:cs typeface="Times New Roman" pitchFamily="18" charset="0"/>
                        </a:rPr>
                        <a:t>Preparation 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MS Mincho" pitchFamily="49" charset="-128"/>
                          <a:cs typeface="Times New Roman" pitchFamily="18" charset="0"/>
                        </a:rPr>
                        <a:t>daily report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MS Mincho" pitchFamily="49" charset="-128"/>
                          <a:cs typeface="Times New Roman" pitchFamily="18" charset="0"/>
                        </a:rPr>
                        <a:t>Preparation 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MS Mincho" pitchFamily="49" charset="-128"/>
                          <a:cs typeface="Times New Roman" pitchFamily="18" charset="0"/>
                        </a:rPr>
                        <a:t>of Weekly report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MS Mincho" pitchFamily="49" charset="-128"/>
                          <a:cs typeface="Times New Roman" pitchFamily="18" charset="0"/>
                        </a:rPr>
                        <a:t>Preparation 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MS Mincho" pitchFamily="49" charset="-128"/>
                          <a:cs typeface="Times New Roman" pitchFamily="18" charset="0"/>
                        </a:rPr>
                        <a:t>of Monthly report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MS Mincho" pitchFamily="49" charset="-128"/>
                          <a:cs typeface="Times New Roman" pitchFamily="18" charset="0"/>
                        </a:rPr>
                        <a:t>Preparation 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MS Mincho" pitchFamily="49" charset="-128"/>
                          <a:cs typeface="Times New Roman" pitchFamily="18" charset="0"/>
                        </a:rPr>
                        <a:t>of Checklist &amp; maintenance 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MS Mincho" pitchFamily="49" charset="-128"/>
                          <a:cs typeface="Times New Roman" pitchFamily="18" charset="0"/>
                        </a:rPr>
                        <a:t>report</a:t>
                      </a:r>
                    </a:p>
                    <a:p>
                      <a:pPr marL="0" indent="0">
                        <a:buFont typeface="Arial" pitchFamily="34" charset="0"/>
                        <a:buNone/>
                      </a:pP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MS Mincho" pitchFamily="49" charset="-128"/>
                          <a:cs typeface="Times New Roman" pitchFamily="18" charset="0"/>
                        </a:rPr>
                        <a:t>       * 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MS Mincho" pitchFamily="49" charset="-128"/>
                          <a:cs typeface="Times New Roman" pitchFamily="18" charset="0"/>
                        </a:rPr>
                        <a:t>The report consist of attendance record, Activities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MS Mincho" pitchFamily="49" charset="-128"/>
                          <a:cs typeface="Times New Roman" pitchFamily="18" charset="0"/>
                        </a:rPr>
                        <a:t>programme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MS Mincho" pitchFamily="49" charset="-128"/>
                          <a:cs typeface="Times New Roman" pitchFamily="18" charset="0"/>
                        </a:rPr>
                        <a:t> and Status of participant </a:t>
                      </a:r>
                      <a:endParaRPr lang="en-MY" sz="13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2" descr="https://encrypted-tbn2.gstatic.com/images?q=tbn:ANd9GcSdSUtQ6W5zWjpDiUKpmcfCU6ZsmaWJ3lj9iyCJRMIMz7ifah3J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12" y="0"/>
            <a:ext cx="3571900" cy="428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457200" y="428604"/>
            <a:ext cx="8534400" cy="409572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Arial Black"/>
              </a:rPr>
              <a:t>PROPOSED METHOD OF STATEMENT</a:t>
            </a:r>
            <a:endParaRPr lang="en-MY" sz="2000" dirty="0">
              <a:solidFill>
                <a:schemeClr val="tx1"/>
              </a:solidFill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encrypted-tbn2.gstatic.com/images?q=tbn:ANd9GcSdSUtQ6W5zWjpDiUKpmcfCU6ZsmaWJ3lj9iyCJRMIMz7ifah3J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12" y="0"/>
            <a:ext cx="3571900" cy="428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329233" y="563957"/>
            <a:ext cx="8534400" cy="409572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Arial Black"/>
              </a:rPr>
              <a:t>Trainer criteria </a:t>
            </a:r>
            <a:endParaRPr lang="en-MY" sz="2000" dirty="0">
              <a:solidFill>
                <a:schemeClr val="tx1"/>
              </a:solidFill>
              <a:latin typeface="Arial Black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8282" y="1412776"/>
            <a:ext cx="3076302" cy="230425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351459" y="3933056"/>
            <a:ext cx="69127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smtClean="0"/>
              <a:t>DIPLOMA  / DEGREE HOLDER IN ACCOUNTING OR BUSINESS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smtClean="0"/>
              <a:t>CERTIFIED  SPS TRAINER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smtClean="0"/>
              <a:t>WORKING </a:t>
            </a:r>
            <a:r>
              <a:rPr lang="en-US" dirty="0"/>
              <a:t>EXPERINCED </a:t>
            </a:r>
            <a:r>
              <a:rPr lang="en-US" dirty="0" smtClean="0"/>
              <a:t> ATLEAST 2 YEARS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smtClean="0"/>
              <a:t>EXCELLENCT IN PUBLIC SPEAKING </a:t>
            </a:r>
          </a:p>
        </p:txBody>
      </p:sp>
    </p:spTree>
    <p:extLst>
      <p:ext uri="{BB962C8B-B14F-4D97-AF65-F5344CB8AC3E}">
        <p14:creationId xmlns:p14="http://schemas.microsoft.com/office/powerpoint/2010/main" val="28392441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42844" y="1214422"/>
          <a:ext cx="8824646" cy="48278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7537"/>
                <a:gridCol w="2092009"/>
                <a:gridCol w="345090"/>
                <a:gridCol w="233595"/>
                <a:gridCol w="221301"/>
                <a:gridCol w="258184"/>
                <a:gridCol w="266380"/>
                <a:gridCol w="331219"/>
                <a:gridCol w="293984"/>
                <a:gridCol w="283856"/>
                <a:gridCol w="344246"/>
                <a:gridCol w="280700"/>
                <a:gridCol w="116840"/>
                <a:gridCol w="389778"/>
                <a:gridCol w="393930"/>
                <a:gridCol w="702541"/>
                <a:gridCol w="607139"/>
                <a:gridCol w="116840"/>
                <a:gridCol w="478994"/>
                <a:gridCol w="185912"/>
                <a:gridCol w="404571"/>
              </a:tblGrid>
              <a:tr h="418392">
                <a:tc rowSpan="2">
                  <a:txBody>
                    <a:bodyPr/>
                    <a:lstStyle/>
                    <a:p>
                      <a:pPr algn="ctr"/>
                      <a:r>
                        <a:rPr lang="en-US" sz="1350" dirty="0" smtClean="0"/>
                        <a:t>NO</a:t>
                      </a:r>
                      <a:endParaRPr lang="en-MY" sz="135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350" dirty="0" smtClean="0"/>
                        <a:t>TASK</a:t>
                      </a:r>
                      <a:r>
                        <a:rPr lang="en-US" sz="1350" baseline="0" dirty="0" smtClean="0"/>
                        <a:t> NAME</a:t>
                      </a:r>
                      <a:endParaRPr lang="en-MY" sz="1350" dirty="0"/>
                    </a:p>
                  </a:txBody>
                  <a:tcPr anchor="ctr"/>
                </a:tc>
                <a:tc gridSpan="13">
                  <a:txBody>
                    <a:bodyPr/>
                    <a:lstStyle/>
                    <a:p>
                      <a:pPr algn="ctr"/>
                      <a:r>
                        <a:rPr lang="en-US" sz="1350" dirty="0" smtClean="0"/>
                        <a:t>YEAR</a:t>
                      </a:r>
                      <a:r>
                        <a:rPr lang="en-US" sz="1350" baseline="0" dirty="0" smtClean="0"/>
                        <a:t> 1</a:t>
                      </a:r>
                      <a:endParaRPr lang="en-MY" sz="135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350" dirty="0" smtClean="0"/>
                        <a:t>YEAR </a:t>
                      </a:r>
                    </a:p>
                    <a:p>
                      <a:pPr algn="ctr"/>
                      <a:r>
                        <a:rPr lang="en-US" sz="1350" dirty="0" smtClean="0"/>
                        <a:t>2</a:t>
                      </a:r>
                      <a:endParaRPr lang="en-MY" sz="135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350" dirty="0" smtClean="0"/>
                        <a:t>YEAR 3</a:t>
                      </a:r>
                      <a:endParaRPr lang="en-MY" sz="1350" dirty="0"/>
                    </a:p>
                  </a:txBody>
                  <a:tcPr anchor="ctr"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350" dirty="0" smtClean="0"/>
                        <a:t>YEAR 4</a:t>
                      </a:r>
                      <a:endParaRPr lang="en-MY" sz="1350" dirty="0"/>
                    </a:p>
                  </a:txBody>
                  <a:tcPr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en-MY" sz="1600" dirty="0"/>
                    </a:p>
                  </a:txBody>
                  <a:tcPr anchor="ctr"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350" dirty="0" smtClean="0"/>
                        <a:t>YEAR </a:t>
                      </a:r>
                    </a:p>
                    <a:p>
                      <a:pPr algn="ctr"/>
                      <a:r>
                        <a:rPr lang="en-US" sz="1350" dirty="0" smtClean="0"/>
                        <a:t>5</a:t>
                      </a:r>
                      <a:endParaRPr lang="en-MY" sz="1350" dirty="0"/>
                    </a:p>
                  </a:txBody>
                  <a:tcPr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en-MY" sz="1600" dirty="0"/>
                    </a:p>
                  </a:txBody>
                  <a:tcPr anchor="ctr"/>
                </a:tc>
              </a:tr>
              <a:tr h="594360"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50" dirty="0" smtClean="0"/>
                        <a:t>M </a:t>
                      </a:r>
                    </a:p>
                    <a:p>
                      <a:pPr algn="ctr"/>
                      <a:r>
                        <a:rPr lang="en-US" sz="1350" dirty="0" smtClean="0"/>
                        <a:t>1</a:t>
                      </a:r>
                      <a:endParaRPr lang="en-MY" sz="1350" dirty="0"/>
                    </a:p>
                  </a:txBody>
                  <a:tcPr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50" dirty="0" smtClean="0"/>
                        <a:t>M</a:t>
                      </a:r>
                    </a:p>
                    <a:p>
                      <a:pPr algn="ctr"/>
                      <a:r>
                        <a:rPr lang="en-US" sz="1350" dirty="0" smtClean="0"/>
                        <a:t>2</a:t>
                      </a:r>
                      <a:endParaRPr lang="en-MY" sz="1350" dirty="0"/>
                    </a:p>
                  </a:txBody>
                  <a:tcPr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50" dirty="0" smtClean="0"/>
                        <a:t>M</a:t>
                      </a:r>
                    </a:p>
                    <a:p>
                      <a:pPr algn="ctr"/>
                      <a:r>
                        <a:rPr lang="en-US" sz="1350" dirty="0" smtClean="0"/>
                        <a:t>3</a:t>
                      </a:r>
                      <a:endParaRPr lang="en-MY" sz="1350" dirty="0"/>
                    </a:p>
                  </a:txBody>
                  <a:tcPr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50" dirty="0" smtClean="0"/>
                        <a:t>M</a:t>
                      </a:r>
                    </a:p>
                    <a:p>
                      <a:pPr algn="ctr"/>
                      <a:r>
                        <a:rPr lang="en-US" sz="1350" dirty="0" smtClean="0"/>
                        <a:t>4</a:t>
                      </a:r>
                      <a:endParaRPr lang="en-MY" sz="1350" dirty="0"/>
                    </a:p>
                  </a:txBody>
                  <a:tcPr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50" dirty="0" smtClean="0"/>
                        <a:t>M</a:t>
                      </a:r>
                    </a:p>
                    <a:p>
                      <a:pPr algn="ctr"/>
                      <a:r>
                        <a:rPr lang="en-US" sz="1350" dirty="0" smtClean="0"/>
                        <a:t>5</a:t>
                      </a:r>
                      <a:endParaRPr lang="en-MY" sz="1350" dirty="0"/>
                    </a:p>
                  </a:txBody>
                  <a:tcPr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50" dirty="0" smtClean="0"/>
                    </a:p>
                    <a:p>
                      <a:pPr algn="ctr"/>
                      <a:r>
                        <a:rPr lang="en-US" sz="1350" dirty="0" smtClean="0"/>
                        <a:t>M</a:t>
                      </a:r>
                    </a:p>
                    <a:p>
                      <a:pPr algn="ctr"/>
                      <a:r>
                        <a:rPr lang="en-US" sz="1350" dirty="0" smtClean="0"/>
                        <a:t>6</a:t>
                      </a:r>
                    </a:p>
                    <a:p>
                      <a:pPr algn="ctr"/>
                      <a:endParaRPr lang="en-MY" sz="1350" dirty="0"/>
                    </a:p>
                  </a:txBody>
                  <a:tcPr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50" dirty="0" smtClean="0"/>
                        <a:t>M7</a:t>
                      </a:r>
                      <a:endParaRPr lang="en-MY" sz="1350" dirty="0"/>
                    </a:p>
                  </a:txBody>
                  <a:tcPr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50" dirty="0" smtClean="0"/>
                        <a:t>M8</a:t>
                      </a:r>
                      <a:endParaRPr lang="en-MY" sz="1350" dirty="0"/>
                    </a:p>
                  </a:txBody>
                  <a:tcPr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50" dirty="0" smtClean="0"/>
                        <a:t>M </a:t>
                      </a:r>
                    </a:p>
                    <a:p>
                      <a:pPr algn="ctr"/>
                      <a:r>
                        <a:rPr lang="en-US" sz="1350" dirty="0" smtClean="0"/>
                        <a:t>9</a:t>
                      </a:r>
                      <a:endParaRPr lang="en-MY" sz="1350" dirty="0"/>
                    </a:p>
                  </a:txBody>
                  <a:tcPr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350" dirty="0" smtClean="0"/>
                        <a:t>M10</a:t>
                      </a:r>
                      <a:endParaRPr lang="en-MY" sz="1350" dirty="0"/>
                    </a:p>
                  </a:txBody>
                  <a:tcPr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50" dirty="0" smtClean="0"/>
                        <a:t>M</a:t>
                      </a:r>
                    </a:p>
                    <a:p>
                      <a:pPr algn="ctr"/>
                      <a:r>
                        <a:rPr lang="en-US" sz="1350" dirty="0" smtClean="0"/>
                        <a:t>11</a:t>
                      </a:r>
                      <a:endParaRPr lang="en-MY" sz="1350" dirty="0"/>
                    </a:p>
                  </a:txBody>
                  <a:tcPr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50" dirty="0" smtClean="0"/>
                        <a:t>M</a:t>
                      </a:r>
                    </a:p>
                    <a:p>
                      <a:pPr algn="ctr"/>
                      <a:r>
                        <a:rPr lang="en-US" sz="1350" baseline="0" dirty="0" smtClean="0"/>
                        <a:t>12</a:t>
                      </a:r>
                      <a:endParaRPr lang="en-MY" sz="1350" dirty="0"/>
                    </a:p>
                  </a:txBody>
                  <a:tcPr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350" dirty="0" smtClean="0"/>
                        <a:t>1</a:t>
                      </a:r>
                      <a:endParaRPr lang="en-MY" sz="13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350" dirty="0" smtClean="0"/>
                        <a:t>Received LOA</a:t>
                      </a:r>
                      <a:endParaRPr lang="en-MY" sz="13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35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sz="13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35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35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3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35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35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3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35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MY" sz="135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35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3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35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MY" sz="135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MY" sz="135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350" dirty="0" smtClean="0"/>
                        <a:t>2</a:t>
                      </a:r>
                      <a:endParaRPr lang="en-MY" sz="13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350" dirty="0" smtClean="0"/>
                        <a:t>Preparations of  Documentation </a:t>
                      </a:r>
                      <a:endParaRPr lang="en-MY" sz="135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endParaRPr lang="en-MY" sz="135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3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35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35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35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35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MY" sz="135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35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3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35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MY" sz="135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sz="160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MY" sz="135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350" dirty="0" smtClean="0"/>
                        <a:t>3</a:t>
                      </a:r>
                      <a:endParaRPr lang="en-MY" sz="13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350" dirty="0" smtClean="0"/>
                        <a:t>Advertising</a:t>
                      </a:r>
                      <a:r>
                        <a:rPr lang="en-US" sz="1350" baseline="0" dirty="0" smtClean="0"/>
                        <a:t> Session</a:t>
                      </a:r>
                      <a:endParaRPr lang="en-MY" sz="135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endParaRPr lang="en-MY" sz="1350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endParaRPr lang="en-MY" sz="135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sz="16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sz="16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sz="16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sz="13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35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MY" sz="135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MY" sz="135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350" dirty="0" smtClean="0"/>
                        <a:t>4</a:t>
                      </a:r>
                      <a:endParaRPr lang="en-MY" sz="13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350" dirty="0" smtClean="0"/>
                        <a:t>Delivery &amp; Installation of SPS</a:t>
                      </a:r>
                      <a:r>
                        <a:rPr lang="en-US" sz="1350" baseline="0" dirty="0" smtClean="0"/>
                        <a:t> System</a:t>
                      </a:r>
                      <a:endParaRPr lang="en-MY" sz="135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endParaRPr lang="en-MY" sz="13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MY" sz="1350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endParaRPr lang="en-MY" sz="135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 sz="16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sz="16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sz="16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sz="13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35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MY" sz="135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sz="160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MY" sz="13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350" dirty="0" smtClean="0"/>
                        <a:t>5</a:t>
                      </a:r>
                      <a:endParaRPr lang="en-MY" sz="13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350" dirty="0" smtClean="0"/>
                        <a:t>Commissioning &amp; Handover Pi1M </a:t>
                      </a:r>
                      <a:endParaRPr lang="en-MY" sz="135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endParaRPr lang="en-MY" sz="13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MY" sz="13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endParaRPr lang="en-MY" sz="135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 sz="16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sz="16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sz="16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sz="13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35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MY" sz="13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sz="160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MY" sz="135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350" dirty="0" smtClean="0"/>
                        <a:t>6</a:t>
                      </a:r>
                      <a:endParaRPr lang="en-MY" sz="13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350" dirty="0" smtClean="0"/>
                        <a:t>Training </a:t>
                      </a:r>
                      <a:r>
                        <a:rPr lang="en-US" sz="1350" dirty="0" err="1" smtClean="0"/>
                        <a:t>programme</a:t>
                      </a:r>
                      <a:endParaRPr lang="en-MY" sz="135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endParaRPr lang="en-MY" sz="13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MY" sz="1350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350"/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en-MY" sz="1350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350" dirty="0"/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en-MY" sz="1350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350" dirty="0"/>
                    </a:p>
                  </a:txBody>
                  <a:tcPr>
                    <a:noFill/>
                  </a:tcPr>
                </a:tc>
                <a:tc gridSpan="6">
                  <a:txBody>
                    <a:bodyPr/>
                    <a:lstStyle/>
                    <a:p>
                      <a:endParaRPr lang="en-MY" sz="135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 sz="16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sz="16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sz="16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350" dirty="0" smtClean="0"/>
                        <a:t>7</a:t>
                      </a:r>
                      <a:endParaRPr lang="en-MY" sz="13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350" dirty="0" smtClean="0"/>
                        <a:t>Maintenance</a:t>
                      </a:r>
                      <a:r>
                        <a:rPr lang="en-US" sz="1350" baseline="0" dirty="0" smtClean="0"/>
                        <a:t> support</a:t>
                      </a:r>
                      <a:endParaRPr lang="en-MY" sz="135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endParaRPr lang="en-MY" sz="13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endParaRPr lang="en-MY" sz="1350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sz="16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10">
                  <a:txBody>
                    <a:bodyPr/>
                    <a:lstStyle/>
                    <a:p>
                      <a:endParaRPr lang="en-MY" sz="1350"/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 sz="16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sz="16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 sz="16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 sz="16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sz="16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sz="16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350" dirty="0" smtClean="0"/>
                        <a:t>8</a:t>
                      </a:r>
                      <a:endParaRPr lang="en-MY" sz="13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350" dirty="0" smtClean="0"/>
                        <a:t>Invoice upon completion of  Works</a:t>
                      </a:r>
                      <a:endParaRPr lang="en-MY" sz="135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endParaRPr lang="en-MY" sz="13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MY" sz="13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endParaRPr lang="en-MY" sz="135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 sz="16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sz="16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sz="16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sz="135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MY" sz="13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MY" sz="13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35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pic>
        <p:nvPicPr>
          <p:cNvPr id="5" name="Picture 2" descr="https://encrypted-tbn2.gstatic.com/images?q=tbn:ANd9GcSdSUtQ6W5zWjpDiUKpmcfCU6ZsmaWJ3lj9iyCJRMIMz7ifah3J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12" y="0"/>
            <a:ext cx="3571900" cy="428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457200" y="142852"/>
            <a:ext cx="853440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Arial Black"/>
              </a:rPr>
              <a:t>PROPOSED TIMELINE FOR 5 YEARS</a:t>
            </a:r>
            <a:endParaRPr lang="en-MY" sz="2000" dirty="0">
              <a:solidFill>
                <a:schemeClr val="tx1"/>
              </a:solidFill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Theme2</Template>
  <TotalTime>7406</TotalTime>
  <Words>1259</Words>
  <Application>Microsoft Office PowerPoint</Application>
  <PresentationFormat>On-screen Show (4:3)</PresentationFormat>
  <Paragraphs>273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EXECUTION PLAN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User</cp:lastModifiedBy>
  <cp:revision>400</cp:revision>
  <cp:lastPrinted>2016-10-20T06:28:56Z</cp:lastPrinted>
  <dcterms:created xsi:type="dcterms:W3CDTF">2006-08-16T00:00:00Z</dcterms:created>
  <dcterms:modified xsi:type="dcterms:W3CDTF">2016-10-24T07:43:14Z</dcterms:modified>
</cp:coreProperties>
</file>