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8" r:id="rId2"/>
    <p:sldId id="556" r:id="rId3"/>
    <p:sldId id="527" r:id="rId4"/>
    <p:sldId id="344" r:id="rId5"/>
    <p:sldId id="345" r:id="rId6"/>
    <p:sldId id="533" r:id="rId7"/>
    <p:sldId id="561" r:id="rId8"/>
    <p:sldId id="560" r:id="rId9"/>
    <p:sldId id="553" r:id="rId10"/>
    <p:sldId id="559" r:id="rId11"/>
    <p:sldId id="483" r:id="rId12"/>
    <p:sldId id="476" r:id="rId13"/>
    <p:sldId id="485" r:id="rId14"/>
    <p:sldId id="562" r:id="rId15"/>
    <p:sldId id="537" r:id="rId16"/>
    <p:sldId id="538" r:id="rId17"/>
    <p:sldId id="550" r:id="rId18"/>
    <p:sldId id="557" r:id="rId19"/>
    <p:sldId id="551" r:id="rId20"/>
    <p:sldId id="547" r:id="rId21"/>
    <p:sldId id="549" r:id="rId22"/>
    <p:sldId id="555" r:id="rId23"/>
    <p:sldId id="563" r:id="rId24"/>
    <p:sldId id="564" r:id="rId25"/>
    <p:sldId id="536" r:id="rId26"/>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C937"/>
    <a:srgbClr val="D60000"/>
    <a:srgbClr val="8DCD47"/>
    <a:srgbClr val="A08E60"/>
    <a:srgbClr val="F60000"/>
    <a:srgbClr val="F00000"/>
    <a:srgbClr val="E60000"/>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4622" autoAdjust="0"/>
  </p:normalViewPr>
  <p:slideViewPr>
    <p:cSldViewPr>
      <p:cViewPr>
        <p:scale>
          <a:sx n="100" d="100"/>
          <a:sy n="100" d="100"/>
        </p:scale>
        <p:origin x="-2220" y="-43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0" d="100"/>
          <a:sy n="60" d="100"/>
        </p:scale>
        <p:origin x="-2712" y="-78"/>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B1B76-77CC-410F-8814-804E091BE6A5}" type="doc">
      <dgm:prSet loTypeId="urn:microsoft.com/office/officeart/2005/8/layout/vList3" loCatId="list" qsTypeId="urn:microsoft.com/office/officeart/2005/8/quickstyle/3d3" qsCatId="3D" csTypeId="urn:microsoft.com/office/officeart/2005/8/colors/accent1_2" csCatId="accent1" phldr="1"/>
      <dgm:spPr/>
    </dgm:pt>
    <dgm:pt modelId="{28CECB83-4E57-474D-9177-E9E6FD52D2ED}">
      <dgm:prSet phldrT="[Text]"/>
      <dgm:spPr/>
      <dgm:t>
        <a:bodyPr/>
        <a:lstStyle/>
        <a:p>
          <a:r>
            <a:rPr lang="en-US" altLang="en-US" b="1" dirty="0" smtClean="0"/>
            <a:t>500,000</a:t>
          </a:r>
          <a:r>
            <a:rPr lang="en-US" altLang="en-US" dirty="0" smtClean="0"/>
            <a:t>  TEKUN Nasional Micro Entrepreneurs</a:t>
          </a:r>
          <a:endParaRPr lang="en-MY" dirty="0"/>
        </a:p>
      </dgm:t>
    </dgm:pt>
    <dgm:pt modelId="{2EED8B8C-2722-400A-A8B3-AED260A86354}" type="parTrans" cxnId="{F8BFCF61-1C36-4696-B1E0-128141C5376B}">
      <dgm:prSet/>
      <dgm:spPr/>
      <dgm:t>
        <a:bodyPr/>
        <a:lstStyle/>
        <a:p>
          <a:endParaRPr lang="en-MY"/>
        </a:p>
      </dgm:t>
    </dgm:pt>
    <dgm:pt modelId="{4B1D26DE-1679-41B3-AD87-16E7A754EA50}" type="sibTrans" cxnId="{F8BFCF61-1C36-4696-B1E0-128141C5376B}">
      <dgm:prSet/>
      <dgm:spPr/>
      <dgm:t>
        <a:bodyPr/>
        <a:lstStyle/>
        <a:p>
          <a:endParaRPr lang="en-MY"/>
        </a:p>
      </dgm:t>
    </dgm:pt>
    <dgm:pt modelId="{86A8E4BE-4752-4730-94EF-A17CB302B116}">
      <dgm:prSet phldrT="[Text]"/>
      <dgm:spPr/>
      <dgm:t>
        <a:bodyPr/>
        <a:lstStyle/>
        <a:p>
          <a:r>
            <a:rPr lang="en-US" altLang="en-US" b="1" dirty="0" smtClean="0"/>
            <a:t>300,000</a:t>
          </a:r>
          <a:r>
            <a:rPr lang="en-US" altLang="en-US" dirty="0" smtClean="0"/>
            <a:t>  AIM Micro Entrepreneurs</a:t>
          </a:r>
          <a:endParaRPr lang="en-MY" dirty="0"/>
        </a:p>
      </dgm:t>
    </dgm:pt>
    <dgm:pt modelId="{C255EA56-28B1-4D01-AA85-6B60BB1E935A}" type="parTrans" cxnId="{FCBBDA6C-E28A-4EEB-9CF5-7A4F0119567C}">
      <dgm:prSet/>
      <dgm:spPr/>
      <dgm:t>
        <a:bodyPr/>
        <a:lstStyle/>
        <a:p>
          <a:endParaRPr lang="en-MY"/>
        </a:p>
      </dgm:t>
    </dgm:pt>
    <dgm:pt modelId="{A6E572F1-505A-4549-9CB4-CD80561F29D4}" type="sibTrans" cxnId="{FCBBDA6C-E28A-4EEB-9CF5-7A4F0119567C}">
      <dgm:prSet/>
      <dgm:spPr/>
      <dgm:t>
        <a:bodyPr/>
        <a:lstStyle/>
        <a:p>
          <a:endParaRPr lang="en-MY"/>
        </a:p>
      </dgm:t>
    </dgm:pt>
    <dgm:pt modelId="{CB3A7B04-59EC-4831-A746-92F5AE650F1C}">
      <dgm:prSet phldrT="[Text]"/>
      <dgm:spPr/>
      <dgm:t>
        <a:bodyPr/>
        <a:lstStyle/>
        <a:p>
          <a:r>
            <a:rPr lang="en-US" altLang="en-US" b="1" dirty="0" smtClean="0"/>
            <a:t>15,000</a:t>
          </a:r>
          <a:r>
            <a:rPr lang="en-US" altLang="en-US" dirty="0" smtClean="0"/>
            <a:t>  Co-operatives </a:t>
          </a:r>
          <a:r>
            <a:rPr lang="en-US" altLang="en-US" dirty="0" err="1" smtClean="0"/>
            <a:t>i.e</a:t>
          </a:r>
          <a:r>
            <a:rPr lang="en-US" altLang="en-US" dirty="0" smtClean="0"/>
            <a:t> Micro Co-Operatives</a:t>
          </a:r>
          <a:endParaRPr lang="en-MY" dirty="0"/>
        </a:p>
      </dgm:t>
    </dgm:pt>
    <dgm:pt modelId="{8B3DD184-352E-4888-8909-20D5B38BBED7}" type="parTrans" cxnId="{8B37C28B-FA78-4D6D-9557-39F7EC27930F}">
      <dgm:prSet/>
      <dgm:spPr/>
      <dgm:t>
        <a:bodyPr/>
        <a:lstStyle/>
        <a:p>
          <a:endParaRPr lang="en-MY"/>
        </a:p>
      </dgm:t>
    </dgm:pt>
    <dgm:pt modelId="{D6A995DF-2CF4-4622-87A6-8E2D454EE685}" type="sibTrans" cxnId="{8B37C28B-FA78-4D6D-9557-39F7EC27930F}">
      <dgm:prSet/>
      <dgm:spPr/>
      <dgm:t>
        <a:bodyPr/>
        <a:lstStyle/>
        <a:p>
          <a:endParaRPr lang="en-MY"/>
        </a:p>
      </dgm:t>
    </dgm:pt>
    <dgm:pt modelId="{26456A65-DCB6-4A0F-BDB1-2BDF6791131C}">
      <dgm:prSet phldrT="[Text]"/>
      <dgm:spPr/>
      <dgm:t>
        <a:bodyPr/>
        <a:lstStyle/>
        <a:p>
          <a:r>
            <a:rPr lang="en-US" altLang="en-US" b="1" dirty="0" smtClean="0"/>
            <a:t>500</a:t>
          </a:r>
          <a:r>
            <a:rPr lang="en-US" altLang="en-US" dirty="0" smtClean="0"/>
            <a:t>  PKK Nationwide</a:t>
          </a:r>
          <a:endParaRPr lang="en-MY" dirty="0"/>
        </a:p>
      </dgm:t>
    </dgm:pt>
    <dgm:pt modelId="{C6DD214D-9E24-449B-86C8-1A6A00DD0470}" type="parTrans" cxnId="{7E04C1D9-8A6F-4761-9A39-9C2C66375271}">
      <dgm:prSet/>
      <dgm:spPr/>
      <dgm:t>
        <a:bodyPr/>
        <a:lstStyle/>
        <a:p>
          <a:endParaRPr lang="en-MY"/>
        </a:p>
      </dgm:t>
    </dgm:pt>
    <dgm:pt modelId="{14FCDD23-1A66-4372-AC59-EB6FFCE66D6E}" type="sibTrans" cxnId="{7E04C1D9-8A6F-4761-9A39-9C2C66375271}">
      <dgm:prSet/>
      <dgm:spPr/>
      <dgm:t>
        <a:bodyPr/>
        <a:lstStyle/>
        <a:p>
          <a:endParaRPr lang="en-MY"/>
        </a:p>
      </dgm:t>
    </dgm:pt>
    <dgm:pt modelId="{FCED924F-99AE-4F3A-86C7-FED5F4D48C04}">
      <dgm:prSet/>
      <dgm:spPr/>
      <dgm:t>
        <a:bodyPr/>
        <a:lstStyle/>
        <a:p>
          <a:r>
            <a:rPr lang="en-US" altLang="en-US" b="1" dirty="0" smtClean="0"/>
            <a:t>400</a:t>
          </a:r>
          <a:r>
            <a:rPr lang="en-US" altLang="en-US" dirty="0" smtClean="0"/>
            <a:t>  Fishermen’s Association Nationwide</a:t>
          </a:r>
          <a:endParaRPr lang="en-MY" altLang="en-US" dirty="0"/>
        </a:p>
      </dgm:t>
    </dgm:pt>
    <dgm:pt modelId="{EA525908-6231-44F4-ADCF-07528D6243CF}" type="parTrans" cxnId="{4D52670F-E9BE-4C51-9B07-73F4E7892D13}">
      <dgm:prSet/>
      <dgm:spPr/>
      <dgm:t>
        <a:bodyPr/>
        <a:lstStyle/>
        <a:p>
          <a:endParaRPr lang="en-MY"/>
        </a:p>
      </dgm:t>
    </dgm:pt>
    <dgm:pt modelId="{980F9221-4304-4C3B-96C5-961AD7EF14D6}" type="sibTrans" cxnId="{4D52670F-E9BE-4C51-9B07-73F4E7892D13}">
      <dgm:prSet/>
      <dgm:spPr/>
      <dgm:t>
        <a:bodyPr/>
        <a:lstStyle/>
        <a:p>
          <a:endParaRPr lang="en-MY"/>
        </a:p>
      </dgm:t>
    </dgm:pt>
    <dgm:pt modelId="{82468FBE-B816-4696-8060-8B528693674F}" type="pres">
      <dgm:prSet presAssocID="{F3AB1B76-77CC-410F-8814-804E091BE6A5}" presName="linearFlow" presStyleCnt="0">
        <dgm:presLayoutVars>
          <dgm:dir/>
          <dgm:resizeHandles val="exact"/>
        </dgm:presLayoutVars>
      </dgm:prSet>
      <dgm:spPr/>
    </dgm:pt>
    <dgm:pt modelId="{B7B03E74-8D5D-4B34-80F7-005443F22F0D}" type="pres">
      <dgm:prSet presAssocID="{28CECB83-4E57-474D-9177-E9E6FD52D2ED}" presName="composite" presStyleCnt="0"/>
      <dgm:spPr/>
    </dgm:pt>
    <dgm:pt modelId="{A149DAFD-7D70-4629-AF24-A51B2AE1980B}" type="pres">
      <dgm:prSet presAssocID="{28CECB83-4E57-474D-9177-E9E6FD52D2ED}" presName="imgShp" presStyleLbl="fgImgPlace1" presStyleIdx="0" presStyleCnt="5"/>
      <dgm:spPr/>
    </dgm:pt>
    <dgm:pt modelId="{CD72A9F6-DD4E-4353-B050-7D51E14286AA}" type="pres">
      <dgm:prSet presAssocID="{28CECB83-4E57-474D-9177-E9E6FD52D2ED}" presName="txShp" presStyleLbl="node1" presStyleIdx="0" presStyleCnt="5">
        <dgm:presLayoutVars>
          <dgm:bulletEnabled val="1"/>
        </dgm:presLayoutVars>
      </dgm:prSet>
      <dgm:spPr/>
      <dgm:t>
        <a:bodyPr/>
        <a:lstStyle/>
        <a:p>
          <a:endParaRPr lang="en-MY"/>
        </a:p>
      </dgm:t>
    </dgm:pt>
    <dgm:pt modelId="{27B47E7A-15D4-4AFB-A1CF-C8A015ACC0EA}" type="pres">
      <dgm:prSet presAssocID="{4B1D26DE-1679-41B3-AD87-16E7A754EA50}" presName="spacing" presStyleCnt="0"/>
      <dgm:spPr/>
    </dgm:pt>
    <dgm:pt modelId="{EF1BEFB4-50F8-489D-A23C-D480476218E9}" type="pres">
      <dgm:prSet presAssocID="{86A8E4BE-4752-4730-94EF-A17CB302B116}" presName="composite" presStyleCnt="0"/>
      <dgm:spPr/>
    </dgm:pt>
    <dgm:pt modelId="{7E19C163-0D95-4D94-9590-92996E5A5B6C}" type="pres">
      <dgm:prSet presAssocID="{86A8E4BE-4752-4730-94EF-A17CB302B116}" presName="imgShp" presStyleLbl="fgImgPlace1" presStyleIdx="1" presStyleCnt="5"/>
      <dgm:spPr/>
    </dgm:pt>
    <dgm:pt modelId="{96D7F493-1E97-4256-820C-755714B4B056}" type="pres">
      <dgm:prSet presAssocID="{86A8E4BE-4752-4730-94EF-A17CB302B116}" presName="txShp" presStyleLbl="node1" presStyleIdx="1" presStyleCnt="5">
        <dgm:presLayoutVars>
          <dgm:bulletEnabled val="1"/>
        </dgm:presLayoutVars>
      </dgm:prSet>
      <dgm:spPr/>
      <dgm:t>
        <a:bodyPr/>
        <a:lstStyle/>
        <a:p>
          <a:endParaRPr lang="en-MY"/>
        </a:p>
      </dgm:t>
    </dgm:pt>
    <dgm:pt modelId="{2C033AB1-2A80-4166-A859-88F5DA876519}" type="pres">
      <dgm:prSet presAssocID="{A6E572F1-505A-4549-9CB4-CD80561F29D4}" presName="spacing" presStyleCnt="0"/>
      <dgm:spPr/>
    </dgm:pt>
    <dgm:pt modelId="{A2F481FE-DEBB-4204-9BE7-370BEABDCA25}" type="pres">
      <dgm:prSet presAssocID="{CB3A7B04-59EC-4831-A746-92F5AE650F1C}" presName="composite" presStyleCnt="0"/>
      <dgm:spPr/>
    </dgm:pt>
    <dgm:pt modelId="{6C51DC44-8A43-49EB-97BE-C4F21A3ADB06}" type="pres">
      <dgm:prSet presAssocID="{CB3A7B04-59EC-4831-A746-92F5AE650F1C}" presName="imgShp" presStyleLbl="fgImgPlace1" presStyleIdx="2" presStyleCnt="5"/>
      <dgm:spPr/>
    </dgm:pt>
    <dgm:pt modelId="{A4BB9396-1D8C-4AE8-92AA-329B6A694FB8}" type="pres">
      <dgm:prSet presAssocID="{CB3A7B04-59EC-4831-A746-92F5AE650F1C}" presName="txShp" presStyleLbl="node1" presStyleIdx="2" presStyleCnt="5">
        <dgm:presLayoutVars>
          <dgm:bulletEnabled val="1"/>
        </dgm:presLayoutVars>
      </dgm:prSet>
      <dgm:spPr/>
      <dgm:t>
        <a:bodyPr/>
        <a:lstStyle/>
        <a:p>
          <a:endParaRPr lang="en-MY"/>
        </a:p>
      </dgm:t>
    </dgm:pt>
    <dgm:pt modelId="{1B5F2FFD-D03A-41C3-A2DD-6EFC399431B7}" type="pres">
      <dgm:prSet presAssocID="{D6A995DF-2CF4-4622-87A6-8E2D454EE685}" presName="spacing" presStyleCnt="0"/>
      <dgm:spPr/>
    </dgm:pt>
    <dgm:pt modelId="{890763B1-6B3D-4F0F-BDF9-24B08EBE519B}" type="pres">
      <dgm:prSet presAssocID="{26456A65-DCB6-4A0F-BDB1-2BDF6791131C}" presName="composite" presStyleCnt="0"/>
      <dgm:spPr/>
    </dgm:pt>
    <dgm:pt modelId="{2FA539EE-F50B-4BC9-AAD8-5E354D9D2C0C}" type="pres">
      <dgm:prSet presAssocID="{26456A65-DCB6-4A0F-BDB1-2BDF6791131C}" presName="imgShp" presStyleLbl="fgImgPlace1" presStyleIdx="3" presStyleCnt="5"/>
      <dgm:spPr/>
    </dgm:pt>
    <dgm:pt modelId="{315ED164-D2F0-40BE-A8AF-1C4DECB28AFF}" type="pres">
      <dgm:prSet presAssocID="{26456A65-DCB6-4A0F-BDB1-2BDF6791131C}" presName="txShp" presStyleLbl="node1" presStyleIdx="3" presStyleCnt="5">
        <dgm:presLayoutVars>
          <dgm:bulletEnabled val="1"/>
        </dgm:presLayoutVars>
      </dgm:prSet>
      <dgm:spPr/>
      <dgm:t>
        <a:bodyPr/>
        <a:lstStyle/>
        <a:p>
          <a:endParaRPr lang="en-MY"/>
        </a:p>
      </dgm:t>
    </dgm:pt>
    <dgm:pt modelId="{2772418A-4680-42B6-ACCF-5A577B239259}" type="pres">
      <dgm:prSet presAssocID="{14FCDD23-1A66-4372-AC59-EB6FFCE66D6E}" presName="spacing" presStyleCnt="0"/>
      <dgm:spPr/>
    </dgm:pt>
    <dgm:pt modelId="{D09B91FF-5952-4D28-9DD4-4BE9767247B7}" type="pres">
      <dgm:prSet presAssocID="{FCED924F-99AE-4F3A-86C7-FED5F4D48C04}" presName="composite" presStyleCnt="0"/>
      <dgm:spPr/>
    </dgm:pt>
    <dgm:pt modelId="{BF9861A7-0CB7-4A3A-97A8-38AB3B81CA9C}" type="pres">
      <dgm:prSet presAssocID="{FCED924F-99AE-4F3A-86C7-FED5F4D48C04}" presName="imgShp" presStyleLbl="fgImgPlace1" presStyleIdx="4" presStyleCnt="5"/>
      <dgm:spPr/>
    </dgm:pt>
    <dgm:pt modelId="{1F2DF510-7DA3-403B-8491-2549516C714F}" type="pres">
      <dgm:prSet presAssocID="{FCED924F-99AE-4F3A-86C7-FED5F4D48C04}" presName="txShp" presStyleLbl="node1" presStyleIdx="4" presStyleCnt="5">
        <dgm:presLayoutVars>
          <dgm:bulletEnabled val="1"/>
        </dgm:presLayoutVars>
      </dgm:prSet>
      <dgm:spPr/>
      <dgm:t>
        <a:bodyPr/>
        <a:lstStyle/>
        <a:p>
          <a:endParaRPr lang="en-MY"/>
        </a:p>
      </dgm:t>
    </dgm:pt>
  </dgm:ptLst>
  <dgm:cxnLst>
    <dgm:cxn modelId="{4D52670F-E9BE-4C51-9B07-73F4E7892D13}" srcId="{F3AB1B76-77CC-410F-8814-804E091BE6A5}" destId="{FCED924F-99AE-4F3A-86C7-FED5F4D48C04}" srcOrd="4" destOrd="0" parTransId="{EA525908-6231-44F4-ADCF-07528D6243CF}" sibTransId="{980F9221-4304-4C3B-96C5-961AD7EF14D6}"/>
    <dgm:cxn modelId="{C231521A-7556-4D94-9707-B3ADC9C964CB}" type="presOf" srcId="{86A8E4BE-4752-4730-94EF-A17CB302B116}" destId="{96D7F493-1E97-4256-820C-755714B4B056}" srcOrd="0" destOrd="0" presId="urn:microsoft.com/office/officeart/2005/8/layout/vList3"/>
    <dgm:cxn modelId="{0A0AD2A3-1537-4241-9565-E9EAF59D4E91}" type="presOf" srcId="{26456A65-DCB6-4A0F-BDB1-2BDF6791131C}" destId="{315ED164-D2F0-40BE-A8AF-1C4DECB28AFF}" srcOrd="0" destOrd="0" presId="urn:microsoft.com/office/officeart/2005/8/layout/vList3"/>
    <dgm:cxn modelId="{7E04C1D9-8A6F-4761-9A39-9C2C66375271}" srcId="{F3AB1B76-77CC-410F-8814-804E091BE6A5}" destId="{26456A65-DCB6-4A0F-BDB1-2BDF6791131C}" srcOrd="3" destOrd="0" parTransId="{C6DD214D-9E24-449B-86C8-1A6A00DD0470}" sibTransId="{14FCDD23-1A66-4372-AC59-EB6FFCE66D6E}"/>
    <dgm:cxn modelId="{0C52EF24-DF1E-491A-B53A-F8D237BEA43D}" type="presOf" srcId="{F3AB1B76-77CC-410F-8814-804E091BE6A5}" destId="{82468FBE-B816-4696-8060-8B528693674F}" srcOrd="0" destOrd="0" presId="urn:microsoft.com/office/officeart/2005/8/layout/vList3"/>
    <dgm:cxn modelId="{F8BFCF61-1C36-4696-B1E0-128141C5376B}" srcId="{F3AB1B76-77CC-410F-8814-804E091BE6A5}" destId="{28CECB83-4E57-474D-9177-E9E6FD52D2ED}" srcOrd="0" destOrd="0" parTransId="{2EED8B8C-2722-400A-A8B3-AED260A86354}" sibTransId="{4B1D26DE-1679-41B3-AD87-16E7A754EA50}"/>
    <dgm:cxn modelId="{03786D63-FCBA-48DB-891B-2A34820DF900}" type="presOf" srcId="{FCED924F-99AE-4F3A-86C7-FED5F4D48C04}" destId="{1F2DF510-7DA3-403B-8491-2549516C714F}" srcOrd="0" destOrd="0" presId="urn:microsoft.com/office/officeart/2005/8/layout/vList3"/>
    <dgm:cxn modelId="{58C6237A-374D-4A73-B2FD-FB4A81433C14}" type="presOf" srcId="{28CECB83-4E57-474D-9177-E9E6FD52D2ED}" destId="{CD72A9F6-DD4E-4353-B050-7D51E14286AA}" srcOrd="0" destOrd="0" presId="urn:microsoft.com/office/officeart/2005/8/layout/vList3"/>
    <dgm:cxn modelId="{FCBBDA6C-E28A-4EEB-9CF5-7A4F0119567C}" srcId="{F3AB1B76-77CC-410F-8814-804E091BE6A5}" destId="{86A8E4BE-4752-4730-94EF-A17CB302B116}" srcOrd="1" destOrd="0" parTransId="{C255EA56-28B1-4D01-AA85-6B60BB1E935A}" sibTransId="{A6E572F1-505A-4549-9CB4-CD80561F29D4}"/>
    <dgm:cxn modelId="{8B37C28B-FA78-4D6D-9557-39F7EC27930F}" srcId="{F3AB1B76-77CC-410F-8814-804E091BE6A5}" destId="{CB3A7B04-59EC-4831-A746-92F5AE650F1C}" srcOrd="2" destOrd="0" parTransId="{8B3DD184-352E-4888-8909-20D5B38BBED7}" sibTransId="{D6A995DF-2CF4-4622-87A6-8E2D454EE685}"/>
    <dgm:cxn modelId="{2540649F-6BD3-41B5-824E-CA03B908290B}" type="presOf" srcId="{CB3A7B04-59EC-4831-A746-92F5AE650F1C}" destId="{A4BB9396-1D8C-4AE8-92AA-329B6A694FB8}" srcOrd="0" destOrd="0" presId="urn:microsoft.com/office/officeart/2005/8/layout/vList3"/>
    <dgm:cxn modelId="{EACFCE53-C9D6-4482-B15F-60524D820C53}" type="presParOf" srcId="{82468FBE-B816-4696-8060-8B528693674F}" destId="{B7B03E74-8D5D-4B34-80F7-005443F22F0D}" srcOrd="0" destOrd="0" presId="urn:microsoft.com/office/officeart/2005/8/layout/vList3"/>
    <dgm:cxn modelId="{765E4714-1AD9-47DB-A33F-258A824EFD44}" type="presParOf" srcId="{B7B03E74-8D5D-4B34-80F7-005443F22F0D}" destId="{A149DAFD-7D70-4629-AF24-A51B2AE1980B}" srcOrd="0" destOrd="0" presId="urn:microsoft.com/office/officeart/2005/8/layout/vList3"/>
    <dgm:cxn modelId="{0847A03A-1D7B-4A62-A247-32BB6BDD8FF5}" type="presParOf" srcId="{B7B03E74-8D5D-4B34-80F7-005443F22F0D}" destId="{CD72A9F6-DD4E-4353-B050-7D51E14286AA}" srcOrd="1" destOrd="0" presId="urn:microsoft.com/office/officeart/2005/8/layout/vList3"/>
    <dgm:cxn modelId="{BB92AED4-D67A-4BAA-9407-F39DA7CA672F}" type="presParOf" srcId="{82468FBE-B816-4696-8060-8B528693674F}" destId="{27B47E7A-15D4-4AFB-A1CF-C8A015ACC0EA}" srcOrd="1" destOrd="0" presId="urn:microsoft.com/office/officeart/2005/8/layout/vList3"/>
    <dgm:cxn modelId="{B5E315CB-E08C-43CE-852A-940BE7BB638B}" type="presParOf" srcId="{82468FBE-B816-4696-8060-8B528693674F}" destId="{EF1BEFB4-50F8-489D-A23C-D480476218E9}" srcOrd="2" destOrd="0" presId="urn:microsoft.com/office/officeart/2005/8/layout/vList3"/>
    <dgm:cxn modelId="{BE7111C3-6FB9-4752-A9A9-7D02EC14129B}" type="presParOf" srcId="{EF1BEFB4-50F8-489D-A23C-D480476218E9}" destId="{7E19C163-0D95-4D94-9590-92996E5A5B6C}" srcOrd="0" destOrd="0" presId="urn:microsoft.com/office/officeart/2005/8/layout/vList3"/>
    <dgm:cxn modelId="{30AB6C38-B543-4D7C-9197-4FE15EBF26EC}" type="presParOf" srcId="{EF1BEFB4-50F8-489D-A23C-D480476218E9}" destId="{96D7F493-1E97-4256-820C-755714B4B056}" srcOrd="1" destOrd="0" presId="urn:microsoft.com/office/officeart/2005/8/layout/vList3"/>
    <dgm:cxn modelId="{570BFE61-2468-433B-AA9F-AD677DDD245D}" type="presParOf" srcId="{82468FBE-B816-4696-8060-8B528693674F}" destId="{2C033AB1-2A80-4166-A859-88F5DA876519}" srcOrd="3" destOrd="0" presId="urn:microsoft.com/office/officeart/2005/8/layout/vList3"/>
    <dgm:cxn modelId="{36D9C36A-C2BA-45D3-8253-18D150B488BA}" type="presParOf" srcId="{82468FBE-B816-4696-8060-8B528693674F}" destId="{A2F481FE-DEBB-4204-9BE7-370BEABDCA25}" srcOrd="4" destOrd="0" presId="urn:microsoft.com/office/officeart/2005/8/layout/vList3"/>
    <dgm:cxn modelId="{823ADE17-B8C5-4403-8151-367BD8B8BDEC}" type="presParOf" srcId="{A2F481FE-DEBB-4204-9BE7-370BEABDCA25}" destId="{6C51DC44-8A43-49EB-97BE-C4F21A3ADB06}" srcOrd="0" destOrd="0" presId="urn:microsoft.com/office/officeart/2005/8/layout/vList3"/>
    <dgm:cxn modelId="{30D4BC12-9F51-402E-985A-CF64B392400A}" type="presParOf" srcId="{A2F481FE-DEBB-4204-9BE7-370BEABDCA25}" destId="{A4BB9396-1D8C-4AE8-92AA-329B6A694FB8}" srcOrd="1" destOrd="0" presId="urn:microsoft.com/office/officeart/2005/8/layout/vList3"/>
    <dgm:cxn modelId="{1921C6A8-2E3B-4651-B1FA-89CCA7B805CA}" type="presParOf" srcId="{82468FBE-B816-4696-8060-8B528693674F}" destId="{1B5F2FFD-D03A-41C3-A2DD-6EFC399431B7}" srcOrd="5" destOrd="0" presId="urn:microsoft.com/office/officeart/2005/8/layout/vList3"/>
    <dgm:cxn modelId="{040022A1-FF34-4526-BDCC-C739680A4212}" type="presParOf" srcId="{82468FBE-B816-4696-8060-8B528693674F}" destId="{890763B1-6B3D-4F0F-BDF9-24B08EBE519B}" srcOrd="6" destOrd="0" presId="urn:microsoft.com/office/officeart/2005/8/layout/vList3"/>
    <dgm:cxn modelId="{D2E06353-0927-4F38-A63B-EF976F2C39A3}" type="presParOf" srcId="{890763B1-6B3D-4F0F-BDF9-24B08EBE519B}" destId="{2FA539EE-F50B-4BC9-AAD8-5E354D9D2C0C}" srcOrd="0" destOrd="0" presId="urn:microsoft.com/office/officeart/2005/8/layout/vList3"/>
    <dgm:cxn modelId="{1180432D-6AB8-48CF-AF5D-8A6AAD9D81BD}" type="presParOf" srcId="{890763B1-6B3D-4F0F-BDF9-24B08EBE519B}" destId="{315ED164-D2F0-40BE-A8AF-1C4DECB28AFF}" srcOrd="1" destOrd="0" presId="urn:microsoft.com/office/officeart/2005/8/layout/vList3"/>
    <dgm:cxn modelId="{85A0041D-22CF-4738-94CB-E9BEE6178BC3}" type="presParOf" srcId="{82468FBE-B816-4696-8060-8B528693674F}" destId="{2772418A-4680-42B6-ACCF-5A577B239259}" srcOrd="7" destOrd="0" presId="urn:microsoft.com/office/officeart/2005/8/layout/vList3"/>
    <dgm:cxn modelId="{D82F1FC7-3F17-4480-AD7E-11E305FF1128}" type="presParOf" srcId="{82468FBE-B816-4696-8060-8B528693674F}" destId="{D09B91FF-5952-4D28-9DD4-4BE9767247B7}" srcOrd="8" destOrd="0" presId="urn:microsoft.com/office/officeart/2005/8/layout/vList3"/>
    <dgm:cxn modelId="{5BFD5A77-C764-4683-B05F-A7B7A8A5C709}" type="presParOf" srcId="{D09B91FF-5952-4D28-9DD4-4BE9767247B7}" destId="{BF9861A7-0CB7-4A3A-97A8-38AB3B81CA9C}" srcOrd="0" destOrd="0" presId="urn:microsoft.com/office/officeart/2005/8/layout/vList3"/>
    <dgm:cxn modelId="{9E99654F-9E63-4964-87E0-947FB0CC3EEF}" type="presParOf" srcId="{D09B91FF-5952-4D28-9DD4-4BE9767247B7}" destId="{1F2DF510-7DA3-403B-8491-2549516C714F}"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2A9F6-DD4E-4353-B050-7D51E14286AA}">
      <dsp:nvSpPr>
        <dsp:cNvPr id="0" name=""/>
        <dsp:cNvSpPr/>
      </dsp:nvSpPr>
      <dsp:spPr>
        <a:xfrm rot="10800000">
          <a:off x="695661" y="1799"/>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500,000</a:t>
          </a:r>
          <a:r>
            <a:rPr lang="en-US" altLang="en-US" sz="1000" kern="1200" dirty="0" smtClean="0"/>
            <a:t>  TEKUN Nasional Micro Entrepreneurs</a:t>
          </a:r>
          <a:endParaRPr lang="en-MY" sz="1000" kern="1200" dirty="0"/>
        </a:p>
      </dsp:txBody>
      <dsp:txXfrm rot="10800000">
        <a:off x="791821" y="1799"/>
        <a:ext cx="2283950" cy="384641"/>
      </dsp:txXfrm>
    </dsp:sp>
    <dsp:sp modelId="{A149DAFD-7D70-4629-AF24-A51B2AE1980B}">
      <dsp:nvSpPr>
        <dsp:cNvPr id="0" name=""/>
        <dsp:cNvSpPr/>
      </dsp:nvSpPr>
      <dsp:spPr>
        <a:xfrm>
          <a:off x="503341" y="1799"/>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6D7F493-1E97-4256-820C-755714B4B056}">
      <dsp:nvSpPr>
        <dsp:cNvPr id="0" name=""/>
        <dsp:cNvSpPr/>
      </dsp:nvSpPr>
      <dsp:spPr>
        <a:xfrm rot="10800000">
          <a:off x="695661" y="501258"/>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300,000</a:t>
          </a:r>
          <a:r>
            <a:rPr lang="en-US" altLang="en-US" sz="1000" kern="1200" dirty="0" smtClean="0"/>
            <a:t>  AIM Micro Entrepreneurs</a:t>
          </a:r>
          <a:endParaRPr lang="en-MY" sz="1000" kern="1200" dirty="0"/>
        </a:p>
      </dsp:txBody>
      <dsp:txXfrm rot="10800000">
        <a:off x="791821" y="501258"/>
        <a:ext cx="2283950" cy="384641"/>
      </dsp:txXfrm>
    </dsp:sp>
    <dsp:sp modelId="{7E19C163-0D95-4D94-9590-92996E5A5B6C}">
      <dsp:nvSpPr>
        <dsp:cNvPr id="0" name=""/>
        <dsp:cNvSpPr/>
      </dsp:nvSpPr>
      <dsp:spPr>
        <a:xfrm>
          <a:off x="503341" y="501258"/>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4BB9396-1D8C-4AE8-92AA-329B6A694FB8}">
      <dsp:nvSpPr>
        <dsp:cNvPr id="0" name=""/>
        <dsp:cNvSpPr/>
      </dsp:nvSpPr>
      <dsp:spPr>
        <a:xfrm rot="10800000">
          <a:off x="695661" y="1000717"/>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15,000</a:t>
          </a:r>
          <a:r>
            <a:rPr lang="en-US" altLang="en-US" sz="1000" kern="1200" dirty="0" smtClean="0"/>
            <a:t>  Co-operatives </a:t>
          </a:r>
          <a:r>
            <a:rPr lang="en-US" altLang="en-US" sz="1000" kern="1200" dirty="0" err="1" smtClean="0"/>
            <a:t>i.e</a:t>
          </a:r>
          <a:r>
            <a:rPr lang="en-US" altLang="en-US" sz="1000" kern="1200" dirty="0" smtClean="0"/>
            <a:t> Micro Co-Operatives</a:t>
          </a:r>
          <a:endParaRPr lang="en-MY" sz="1000" kern="1200" dirty="0"/>
        </a:p>
      </dsp:txBody>
      <dsp:txXfrm rot="10800000">
        <a:off x="791821" y="1000717"/>
        <a:ext cx="2283950" cy="384641"/>
      </dsp:txXfrm>
    </dsp:sp>
    <dsp:sp modelId="{6C51DC44-8A43-49EB-97BE-C4F21A3ADB06}">
      <dsp:nvSpPr>
        <dsp:cNvPr id="0" name=""/>
        <dsp:cNvSpPr/>
      </dsp:nvSpPr>
      <dsp:spPr>
        <a:xfrm>
          <a:off x="503341" y="1000717"/>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15ED164-D2F0-40BE-A8AF-1C4DECB28AFF}">
      <dsp:nvSpPr>
        <dsp:cNvPr id="0" name=""/>
        <dsp:cNvSpPr/>
      </dsp:nvSpPr>
      <dsp:spPr>
        <a:xfrm rot="10800000">
          <a:off x="695661" y="1500177"/>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500</a:t>
          </a:r>
          <a:r>
            <a:rPr lang="en-US" altLang="en-US" sz="1000" kern="1200" dirty="0" smtClean="0"/>
            <a:t>  PKK Nationwide</a:t>
          </a:r>
          <a:endParaRPr lang="en-MY" sz="1000" kern="1200" dirty="0"/>
        </a:p>
      </dsp:txBody>
      <dsp:txXfrm rot="10800000">
        <a:off x="791821" y="1500177"/>
        <a:ext cx="2283950" cy="384641"/>
      </dsp:txXfrm>
    </dsp:sp>
    <dsp:sp modelId="{2FA539EE-F50B-4BC9-AAD8-5E354D9D2C0C}">
      <dsp:nvSpPr>
        <dsp:cNvPr id="0" name=""/>
        <dsp:cNvSpPr/>
      </dsp:nvSpPr>
      <dsp:spPr>
        <a:xfrm>
          <a:off x="503341" y="1500177"/>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F2DF510-7DA3-403B-8491-2549516C714F}">
      <dsp:nvSpPr>
        <dsp:cNvPr id="0" name=""/>
        <dsp:cNvSpPr/>
      </dsp:nvSpPr>
      <dsp:spPr>
        <a:xfrm rot="10800000">
          <a:off x="695661" y="1999636"/>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400</a:t>
          </a:r>
          <a:r>
            <a:rPr lang="en-US" altLang="en-US" sz="1000" kern="1200" dirty="0" smtClean="0"/>
            <a:t>  Fishermen’s Association Nationwide</a:t>
          </a:r>
          <a:endParaRPr lang="en-MY" altLang="en-US" sz="1000" kern="1200" dirty="0"/>
        </a:p>
      </dsp:txBody>
      <dsp:txXfrm rot="10800000">
        <a:off x="791821" y="1999636"/>
        <a:ext cx="2283950" cy="384641"/>
      </dsp:txXfrm>
    </dsp:sp>
    <dsp:sp modelId="{BF9861A7-0CB7-4A3A-97A8-38AB3B81CA9C}">
      <dsp:nvSpPr>
        <dsp:cNvPr id="0" name=""/>
        <dsp:cNvSpPr/>
      </dsp:nvSpPr>
      <dsp:spPr>
        <a:xfrm>
          <a:off x="503341" y="1999636"/>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626" cy="493486"/>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sz="quarter" idx="1"/>
          </p:nvPr>
        </p:nvSpPr>
        <p:spPr>
          <a:xfrm>
            <a:off x="3815599" y="0"/>
            <a:ext cx="2918626" cy="493486"/>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7830E19C-E1D8-4D95-BF03-6EF15E5B236D}" type="datetimeFigureOut">
              <a:rPr lang="en-MY"/>
              <a:pPr>
                <a:defRPr/>
              </a:pPr>
              <a:t>26/10/2016</a:t>
            </a:fld>
            <a:endParaRPr lang="en-MY"/>
          </a:p>
        </p:txBody>
      </p:sp>
      <p:sp>
        <p:nvSpPr>
          <p:cNvPr id="4" name="Footer Placeholder 3"/>
          <p:cNvSpPr>
            <a:spLocks noGrp="1"/>
          </p:cNvSpPr>
          <p:nvPr>
            <p:ph type="ftr" sz="quarter" idx="2"/>
          </p:nvPr>
        </p:nvSpPr>
        <p:spPr>
          <a:xfrm>
            <a:off x="0" y="9371132"/>
            <a:ext cx="2918626" cy="493486"/>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5" name="Slide Number Placeholder 4"/>
          <p:cNvSpPr>
            <a:spLocks noGrp="1"/>
          </p:cNvSpPr>
          <p:nvPr>
            <p:ph type="sldNum" sz="quarter" idx="3"/>
          </p:nvPr>
        </p:nvSpPr>
        <p:spPr>
          <a:xfrm>
            <a:off x="3815599" y="9371132"/>
            <a:ext cx="2918626" cy="493486"/>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9D985E11-840E-4C01-8ACA-87674D74C612}" type="slidenum">
              <a:rPr lang="en-MY"/>
              <a:pPr>
                <a:defRPr/>
              </a:pPr>
              <a:t>‹#›</a:t>
            </a:fld>
            <a:endParaRPr lang="en-MY"/>
          </a:p>
        </p:txBody>
      </p:sp>
    </p:spTree>
    <p:extLst>
      <p:ext uri="{BB962C8B-B14F-4D97-AF65-F5344CB8AC3E}">
        <p14:creationId xmlns:p14="http://schemas.microsoft.com/office/powerpoint/2010/main" val="260694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626" cy="493486"/>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idx="1"/>
          </p:nvPr>
        </p:nvSpPr>
        <p:spPr>
          <a:xfrm>
            <a:off x="3815599" y="0"/>
            <a:ext cx="2918626" cy="493486"/>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557E26B3-F29E-4DB7-97AB-67959F0C40E8}" type="datetimeFigureOut">
              <a:rPr lang="en-MY"/>
              <a:pPr>
                <a:defRPr/>
              </a:pPr>
              <a:t>26/10/2016</a:t>
            </a:fld>
            <a:endParaRPr lang="en-MY"/>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2492" tIns="46246" rIns="92492" bIns="46246" rtlCol="0" anchor="ctr"/>
          <a:lstStyle/>
          <a:p>
            <a:pPr lvl="0"/>
            <a:endParaRPr lang="en-MY" noProof="0"/>
          </a:p>
        </p:txBody>
      </p:sp>
      <p:sp>
        <p:nvSpPr>
          <p:cNvPr id="5" name="Notes Placeholder 4"/>
          <p:cNvSpPr>
            <a:spLocks noGrp="1"/>
          </p:cNvSpPr>
          <p:nvPr>
            <p:ph type="body" sz="quarter" idx="3"/>
          </p:nvPr>
        </p:nvSpPr>
        <p:spPr>
          <a:xfrm>
            <a:off x="673884" y="4687262"/>
            <a:ext cx="5387995" cy="4439671"/>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MY" noProof="0"/>
          </a:p>
        </p:txBody>
      </p:sp>
      <p:sp>
        <p:nvSpPr>
          <p:cNvPr id="6" name="Footer Placeholder 5"/>
          <p:cNvSpPr>
            <a:spLocks noGrp="1"/>
          </p:cNvSpPr>
          <p:nvPr>
            <p:ph type="ftr" sz="quarter" idx="4"/>
          </p:nvPr>
        </p:nvSpPr>
        <p:spPr>
          <a:xfrm>
            <a:off x="0" y="9371132"/>
            <a:ext cx="2918626" cy="493486"/>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7" name="Slide Number Placeholder 6"/>
          <p:cNvSpPr>
            <a:spLocks noGrp="1"/>
          </p:cNvSpPr>
          <p:nvPr>
            <p:ph type="sldNum" sz="quarter" idx="5"/>
          </p:nvPr>
        </p:nvSpPr>
        <p:spPr>
          <a:xfrm>
            <a:off x="3815599" y="9371132"/>
            <a:ext cx="2918626" cy="493486"/>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B89D0AE3-C217-4232-BE4D-C44CCDC7130E}" type="slidenum">
              <a:rPr lang="en-MY"/>
              <a:pPr>
                <a:defRPr/>
              </a:pPr>
              <a:t>‹#›</a:t>
            </a:fld>
            <a:endParaRPr lang="en-MY"/>
          </a:p>
        </p:txBody>
      </p:sp>
    </p:spTree>
    <p:extLst>
      <p:ext uri="{BB962C8B-B14F-4D97-AF65-F5344CB8AC3E}">
        <p14:creationId xmlns:p14="http://schemas.microsoft.com/office/powerpoint/2010/main" val="2134560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3</a:t>
            </a:fld>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16</a:t>
            </a:fld>
            <a:endParaRPr lang="en-M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4</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5</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6</a:t>
            </a:fld>
            <a:endParaRPr lang="en-M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7</a:t>
            </a:fld>
            <a:endParaRPr lang="en-M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9</a:t>
            </a:fld>
            <a:endParaRPr lang="en-M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10</a:t>
            </a:fld>
            <a:endParaRPr lang="en-M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E285FF64-83B0-4ACD-9084-82670A9F2EB8}" type="slidenum">
              <a:rPr lang="en-MY" smtClean="0"/>
              <a:pPr>
                <a:defRPr/>
              </a:pPr>
              <a:t>11</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6AC5FD99-0295-4C81-A2B6-EBDBCF612622}" type="slidenum">
              <a:rPr lang="en-MY" smtClean="0"/>
              <a:pPr>
                <a:defRPr/>
              </a:pPr>
              <a:t>12</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Slide Number Placeholder 5"/>
          <p:cNvSpPr>
            <a:spLocks noGrp="1"/>
          </p:cNvSpPr>
          <p:nvPr>
            <p:ph type="sldNum" sz="quarter" idx="10"/>
          </p:nvPr>
        </p:nvSpPr>
        <p:spPr/>
        <p:txBody>
          <a:bodyPr/>
          <a:lstStyle>
            <a:lvl1pPr>
              <a:defRPr/>
            </a:lvl1pPr>
          </a:lstStyle>
          <a:p>
            <a:pPr>
              <a:defRPr/>
            </a:pPr>
            <a:fld id="{6410CA0A-851B-4D87-BB53-0797E0BB2155}" type="slidenum">
              <a:rPr lang="en-US"/>
              <a:pPr>
                <a:defRPr/>
              </a:pPr>
              <a:t>‹#›</a:t>
            </a:fld>
            <a:endParaRPr lang="en-US" dirty="0"/>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Date Placeholder 3"/>
          <p:cNvSpPr>
            <a:spLocks noGrp="1"/>
          </p:cNvSpPr>
          <p:nvPr>
            <p:ph type="dt" sz="half" idx="12"/>
          </p:nvPr>
        </p:nvSpPr>
        <p:spPr/>
        <p:txBody>
          <a:bodyPr/>
          <a:lstStyle>
            <a:lvl1pPr>
              <a:defRPr/>
            </a:lvl1pPr>
          </a:lstStyle>
          <a:p>
            <a:pPr>
              <a:defRPr/>
            </a:pPr>
            <a:fld id="{8E066DC7-7940-4A60-A7D9-CB9A03B14F17}" type="datetimeFigureOut">
              <a:rPr lang="en-US"/>
              <a:pPr>
                <a:defRPr/>
              </a:pPr>
              <a:t>10/26/2016</a:t>
            </a:fld>
            <a:endParaRPr lang="en-US"/>
          </a:p>
        </p:txBody>
      </p:sp>
    </p:spTree>
    <p:extLst>
      <p:ext uri="{BB962C8B-B14F-4D97-AF65-F5344CB8AC3E}">
        <p14:creationId xmlns:p14="http://schemas.microsoft.com/office/powerpoint/2010/main" val="169277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0EE14B-2EAE-4206-B764-D0C93500B131}" type="datetimeFigureOut">
              <a:rPr lang="en-US"/>
              <a:pPr>
                <a:defRPr/>
              </a:pPr>
              <a:t>10/26/2016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38C8CF-033F-4D31-8FB6-BF56670EB4F8}" type="slidenum">
              <a:rPr lang="en-US"/>
              <a:pPr>
                <a:defRPr/>
              </a:pPr>
              <a:t>‹#›</a:t>
            </a:fld>
            <a:endParaRPr lang="en-US" dirty="0"/>
          </a:p>
        </p:txBody>
      </p:sp>
    </p:spTree>
    <p:extLst>
      <p:ext uri="{BB962C8B-B14F-4D97-AF65-F5344CB8AC3E}">
        <p14:creationId xmlns:p14="http://schemas.microsoft.com/office/powerpoint/2010/main" val="110433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119D8D-8067-4262-B23B-856C343DFF0D}" type="datetimeFigureOut">
              <a:rPr lang="en-US"/>
              <a:pPr>
                <a:defRPr/>
              </a:pPr>
              <a:t>10/26/2016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98AA5E-37C1-43A6-9BEC-60C474C3C2BB}" type="slidenum">
              <a:rPr lang="en-US"/>
              <a:pPr>
                <a:defRPr/>
              </a:pPr>
              <a:t>‹#›</a:t>
            </a:fld>
            <a:endParaRPr lang="en-US" dirty="0"/>
          </a:p>
        </p:txBody>
      </p:sp>
    </p:spTree>
    <p:extLst>
      <p:ext uri="{BB962C8B-B14F-4D97-AF65-F5344CB8AC3E}">
        <p14:creationId xmlns:p14="http://schemas.microsoft.com/office/powerpoint/2010/main" val="356891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A9C833-AE11-40E1-8DFB-E5044ABEC07C}" type="datetimeFigureOut">
              <a:rPr lang="en-US"/>
              <a:pPr>
                <a:defRPr/>
              </a:pPr>
              <a:t>10/26/2016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E5B55A-11DB-49A5-A147-E2785BB3B4D9}" type="slidenum">
              <a:rPr lang="en-US"/>
              <a:pPr>
                <a:defRPr/>
              </a:pPr>
              <a:t>‹#›</a:t>
            </a:fld>
            <a:endParaRPr lang="en-US" dirty="0"/>
          </a:p>
        </p:txBody>
      </p:sp>
    </p:spTree>
    <p:extLst>
      <p:ext uri="{BB962C8B-B14F-4D97-AF65-F5344CB8AC3E}">
        <p14:creationId xmlns:p14="http://schemas.microsoft.com/office/powerpoint/2010/main" val="30577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8838" y="6303963"/>
            <a:ext cx="79216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rot="10800000">
            <a:off x="0" y="6408738"/>
            <a:ext cx="9652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6" name="Rounded Rectangle 5"/>
          <p:cNvSpPr/>
          <p:nvPr userDrawn="1"/>
        </p:nvSpPr>
        <p:spPr>
          <a:xfrm rot="10800000" flipV="1">
            <a:off x="8077200" y="6408738"/>
            <a:ext cx="10668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pic>
        <p:nvPicPr>
          <p:cNvPr id="7" name="Picture 2" descr="C:\Users\User\Downloads\logo f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4263" y="6180138"/>
            <a:ext cx="11255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userDrawn="1"/>
        </p:nvSpPr>
        <p:spPr>
          <a:xfrm rot="10800000" flipV="1">
            <a:off x="3840163" y="6408738"/>
            <a:ext cx="3246437" cy="857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a:lvl1pPr>
          </a:lstStyle>
          <a:p>
            <a:pPr>
              <a:defRPr/>
            </a:pPr>
            <a:fld id="{A5D935B1-1A1A-492B-BAC9-662D3B3D1272}" type="datetimeFigureOut">
              <a:rPr lang="en-US"/>
              <a:pPr>
                <a:defRPr/>
              </a:pPr>
              <a:t>10/26/2016</a:t>
            </a:fld>
            <a:endParaRPr lang="en-US"/>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10900C66-51F3-40B7-ADF9-FB7B495E0E52}" type="slidenum">
              <a:rPr lang="en-US"/>
              <a:pPr>
                <a:defRPr/>
              </a:pPr>
              <a:t>‹#›</a:t>
            </a:fld>
            <a:endParaRPr lang="en-US" dirty="0"/>
          </a:p>
        </p:txBody>
      </p:sp>
      <p:pic>
        <p:nvPicPr>
          <p:cNvPr id="2050" name="Picture 2" descr="C:\Users\User\Desktop\pi1m.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56987" y="76200"/>
            <a:ext cx="2010813" cy="3588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User\Desktop\SALIHIN\Arts\Salihin logo png\sgst.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362200" y="6281174"/>
            <a:ext cx="1295400" cy="32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1412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D105FF6A-DC21-4B80-B0DA-325AD84AE055}" type="datetimeFigureOut">
              <a:rPr lang="en-US"/>
              <a:pPr>
                <a:defRPr/>
              </a:pPr>
              <a:t>10/26/2016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9409C2-3A9B-413A-9E35-533E0D82B55F}" type="slidenum">
              <a:rPr lang="en-US"/>
              <a:pPr>
                <a:defRPr/>
              </a:pPr>
              <a:t>‹#›</a:t>
            </a:fld>
            <a:endParaRPr lang="en-US" dirty="0"/>
          </a:p>
        </p:txBody>
      </p:sp>
    </p:spTree>
    <p:extLst>
      <p:ext uri="{BB962C8B-B14F-4D97-AF65-F5344CB8AC3E}">
        <p14:creationId xmlns:p14="http://schemas.microsoft.com/office/powerpoint/2010/main" val="158915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A797AB-040F-47DC-8833-B35C3C6C7ECF}" type="datetimeFigureOut">
              <a:rPr lang="en-US"/>
              <a:pPr>
                <a:defRPr/>
              </a:pPr>
              <a:t>10/26/2016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7B84C-561E-449E-9912-C7E1226990DE}" type="slidenum">
              <a:rPr lang="en-US"/>
              <a:pPr>
                <a:defRPr/>
              </a:pPr>
              <a:t>‹#›</a:t>
            </a:fld>
            <a:endParaRPr lang="en-US" dirty="0"/>
          </a:p>
        </p:txBody>
      </p:sp>
    </p:spTree>
    <p:extLst>
      <p:ext uri="{BB962C8B-B14F-4D97-AF65-F5344CB8AC3E}">
        <p14:creationId xmlns:p14="http://schemas.microsoft.com/office/powerpoint/2010/main" val="38495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97F7BF-AF6E-4678-92DC-3BE9096902B8}" type="datetimeFigureOut">
              <a:rPr lang="en-US"/>
              <a:pPr>
                <a:defRPr/>
              </a:pPr>
              <a:t>10/26/2016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A1538-4752-4022-ACD2-7F1E4D082DC2}" type="slidenum">
              <a:rPr lang="en-US"/>
              <a:pPr>
                <a:defRPr/>
              </a:pPr>
              <a:t>‹#›</a:t>
            </a:fld>
            <a:endParaRPr lang="en-US" dirty="0"/>
          </a:p>
        </p:txBody>
      </p:sp>
    </p:spTree>
    <p:extLst>
      <p:ext uri="{BB962C8B-B14F-4D97-AF65-F5344CB8AC3E}">
        <p14:creationId xmlns:p14="http://schemas.microsoft.com/office/powerpoint/2010/main" val="294510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8323AB-B035-43AA-A173-13B61E92EA14}" type="datetimeFigureOut">
              <a:rPr lang="en-US"/>
              <a:pPr>
                <a:defRPr/>
              </a:pPr>
              <a:t>10/26/2016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DEC533-6E7C-46AD-AED4-02560FA36E99}" type="slidenum">
              <a:rPr lang="en-US"/>
              <a:pPr>
                <a:defRPr/>
              </a:pPr>
              <a:t>‹#›</a:t>
            </a:fld>
            <a:endParaRPr lang="en-US" dirty="0"/>
          </a:p>
        </p:txBody>
      </p:sp>
    </p:spTree>
    <p:extLst>
      <p:ext uri="{BB962C8B-B14F-4D97-AF65-F5344CB8AC3E}">
        <p14:creationId xmlns:p14="http://schemas.microsoft.com/office/powerpoint/2010/main" val="151086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3D710A-3ADB-43E9-B9B6-43CD39DE4F29}" type="datetimeFigureOut">
              <a:rPr lang="en-US"/>
              <a:pPr>
                <a:defRPr/>
              </a:pPr>
              <a:t>10/26/2016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AD95BE-0A4A-4D83-B9BD-22E3BC5C7471}" type="slidenum">
              <a:rPr lang="en-US"/>
              <a:pPr>
                <a:defRPr/>
              </a:pPr>
              <a:t>‹#›</a:t>
            </a:fld>
            <a:endParaRPr lang="en-US" dirty="0"/>
          </a:p>
        </p:txBody>
      </p:sp>
    </p:spTree>
    <p:extLst>
      <p:ext uri="{BB962C8B-B14F-4D97-AF65-F5344CB8AC3E}">
        <p14:creationId xmlns:p14="http://schemas.microsoft.com/office/powerpoint/2010/main" val="58007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74D265-E10F-46B1-A696-4039C712C3C6}" type="datetimeFigureOut">
              <a:rPr lang="en-US"/>
              <a:pPr>
                <a:defRPr/>
              </a:pPr>
              <a:t>10/26/2016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C97538-8983-4B10-B318-B7BBA9E4717F}" type="slidenum">
              <a:rPr lang="en-US"/>
              <a:pPr>
                <a:defRPr/>
              </a:pPr>
              <a:t>‹#›</a:t>
            </a:fld>
            <a:endParaRPr lang="en-US" dirty="0"/>
          </a:p>
        </p:txBody>
      </p:sp>
    </p:spTree>
    <p:extLst>
      <p:ext uri="{BB962C8B-B14F-4D97-AF65-F5344CB8AC3E}">
        <p14:creationId xmlns:p14="http://schemas.microsoft.com/office/powerpoint/2010/main" val="267886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321000-4CC9-4C3A-A23E-F51694A51538}" type="datetimeFigureOut">
              <a:rPr lang="en-US"/>
              <a:pPr>
                <a:defRPr/>
              </a:pPr>
              <a:t>10/26/2016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E095DA-93F8-420C-B8E4-9C034E1F3053}" type="slidenum">
              <a:rPr lang="en-US"/>
              <a:pPr>
                <a:defRPr/>
              </a:pPr>
              <a:t>‹#›</a:t>
            </a:fld>
            <a:endParaRPr lang="en-US" dirty="0"/>
          </a:p>
        </p:txBody>
      </p:sp>
    </p:spTree>
    <p:extLst>
      <p:ext uri="{BB962C8B-B14F-4D97-AF65-F5344CB8AC3E}">
        <p14:creationId xmlns:p14="http://schemas.microsoft.com/office/powerpoint/2010/main" val="273815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752600" y="64166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70A139-1758-4015-AB38-3681F6F996B1}" type="datetimeFigureOut">
              <a:rPr lang="en-US"/>
              <a:pPr>
                <a:defRPr/>
              </a:pPr>
              <a:t>10/26/2016</a:t>
            </a:fld>
            <a:endParaRPr lang="en-US" dirty="0"/>
          </a:p>
        </p:txBody>
      </p:sp>
      <p:sp>
        <p:nvSpPr>
          <p:cNvPr id="5" name="Footer Placeholder 4"/>
          <p:cNvSpPr>
            <a:spLocks noGrp="1"/>
          </p:cNvSpPr>
          <p:nvPr>
            <p:ph type="ftr" sz="quarter" idx="3"/>
          </p:nvPr>
        </p:nvSpPr>
        <p:spPr>
          <a:xfrm>
            <a:off x="3886200" y="64166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1354E46-6B6D-4257-9750-717452E46748}" type="slidenum">
              <a:rPr lang="en-US"/>
              <a:pPr>
                <a:defRPr/>
              </a:pPr>
              <a:t>‹#›</a:t>
            </a:fld>
            <a:endParaRPr lang="en-US" dirty="0"/>
          </a:p>
        </p:txBody>
      </p:sp>
      <p:sp>
        <p:nvSpPr>
          <p:cNvPr id="1031" name="TextBox 7"/>
          <p:cNvSpPr txBox="1">
            <a:spLocks noChangeArrowheads="1"/>
          </p:cNvSpPr>
          <p:nvPr userDrawn="1"/>
        </p:nvSpPr>
        <p:spPr bwMode="auto">
          <a:xfrm>
            <a:off x="3810000" y="6642100"/>
            <a:ext cx="3836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700" b="1" dirty="0" smtClean="0">
                <a:solidFill>
                  <a:srgbClr val="000000"/>
                </a:solidFill>
                <a:latin typeface="Arial" charset="0"/>
                <a:sym typeface="Arial" charset="0"/>
              </a:rPr>
              <a:t>Copyright 2016 </a:t>
            </a:r>
            <a:r>
              <a:rPr lang="en-US" altLang="en-US" sz="700" b="1" dirty="0" smtClean="0">
                <a:solidFill>
                  <a:srgbClr val="F00000"/>
                </a:solidFill>
                <a:latin typeface="Neuropol" pitchFamily="34" charset="0"/>
                <a:sym typeface="Arial" charset="0"/>
              </a:rPr>
              <a:t>SALIHIN</a:t>
            </a:r>
            <a:r>
              <a:rPr lang="en-US" altLang="en-US" sz="700" b="1" dirty="0" smtClean="0">
                <a:solidFill>
                  <a:srgbClr val="F00000"/>
                </a:solidFill>
                <a:latin typeface="Arial" charset="0"/>
                <a:sym typeface="Arial" charset="0"/>
              </a:rPr>
              <a:t>. </a:t>
            </a:r>
            <a:r>
              <a:rPr lang="en-US" altLang="en-US" sz="700" b="1" dirty="0" smtClean="0">
                <a:solidFill>
                  <a:srgbClr val="000000"/>
                </a:solidFill>
                <a:latin typeface="Arial" charset="0"/>
                <a:sym typeface="Arial" charset="0"/>
              </a:rPr>
              <a:t>All Rights Reserved</a:t>
            </a:r>
            <a:endParaRPr lang="en-SG" altLang="en-US" sz="700" b="1" dirty="0" smtClean="0">
              <a:solidFill>
                <a:srgbClr val="000000"/>
              </a:solidFill>
              <a:latin typeface="Arial" charset="0"/>
              <a:sym typeface="Arial"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5.png"/><Relationship Id="rId21" Type="http://schemas.openxmlformats.org/officeDocument/2006/relationships/image" Target="../media/image58.png"/><Relationship Id="rId7" Type="http://schemas.openxmlformats.org/officeDocument/2006/relationships/diagramQuickStyle" Target="../diagrams/quickStyle1.xml"/><Relationship Id="rId12" Type="http://schemas.openxmlformats.org/officeDocument/2006/relationships/image" Target="../media/image49.png"/><Relationship Id="rId17" Type="http://schemas.openxmlformats.org/officeDocument/2006/relationships/image" Target="../media/image54.jpeg"/><Relationship Id="rId2" Type="http://schemas.openxmlformats.org/officeDocument/2006/relationships/image" Target="../media/image44.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48.png"/><Relationship Id="rId24" Type="http://schemas.openxmlformats.org/officeDocument/2006/relationships/image" Target="../media/image61.png"/><Relationship Id="rId5" Type="http://schemas.openxmlformats.org/officeDocument/2006/relationships/diagramData" Target="../diagrams/data1.xml"/><Relationship Id="rId15" Type="http://schemas.openxmlformats.org/officeDocument/2006/relationships/image" Target="../media/image52.png"/><Relationship Id="rId23" Type="http://schemas.openxmlformats.org/officeDocument/2006/relationships/image" Target="../media/image60.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6.png"/><Relationship Id="rId9" Type="http://schemas.microsoft.com/office/2007/relationships/diagramDrawing" Target="../diagrams/drawing1.xml"/><Relationship Id="rId14" Type="http://schemas.openxmlformats.org/officeDocument/2006/relationships/image" Target="../media/image51.png"/><Relationship Id="rId22" Type="http://schemas.openxmlformats.org/officeDocument/2006/relationships/image" Target="../media/image59.png"/></Relationships>
</file>

<file path=ppt/slides/_rels/slide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extBox 7"/>
          <p:cNvSpPr txBox="1">
            <a:spLocks noChangeArrowheads="1"/>
          </p:cNvSpPr>
          <p:nvPr/>
        </p:nvSpPr>
        <p:spPr bwMode="auto">
          <a:xfrm>
            <a:off x="6248400" y="5100737"/>
            <a:ext cx="11351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MY" altLang="en-US" sz="1400" b="1" dirty="0" smtClean="0">
                <a:solidFill>
                  <a:srgbClr val="000000"/>
                </a:solidFill>
                <a:latin typeface="+mj-lt"/>
              </a:rPr>
              <a:t>Prepared by:</a:t>
            </a:r>
          </a:p>
        </p:txBody>
      </p:sp>
      <p:sp>
        <p:nvSpPr>
          <p:cNvPr id="4100" name="TextBox 10"/>
          <p:cNvSpPr txBox="1">
            <a:spLocks noChangeArrowheads="1"/>
          </p:cNvSpPr>
          <p:nvPr/>
        </p:nvSpPr>
        <p:spPr bwMode="auto">
          <a:xfrm>
            <a:off x="1371600" y="5103912"/>
            <a:ext cx="11686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MY" altLang="en-US" sz="1400" b="1" dirty="0" smtClean="0">
                <a:solidFill>
                  <a:srgbClr val="000000"/>
                </a:solidFill>
                <a:latin typeface="+mj-lt"/>
              </a:rPr>
              <a:t>Prepared for:</a:t>
            </a:r>
          </a:p>
        </p:txBody>
      </p:sp>
      <p:pic>
        <p:nvPicPr>
          <p:cNvPr id="4104" name="Picture 9" descr="C:\Users\User\Downloads\logo f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588000"/>
            <a:ext cx="15779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 y="2093893"/>
            <a:ext cx="9144001" cy="1077218"/>
          </a:xfrm>
          <a:prstGeom prst="rect">
            <a:avLst/>
          </a:prstGeom>
          <a:noFill/>
        </p:spPr>
        <p:txBody>
          <a:bodyPr wrap="square" rtlCol="0">
            <a:spAutoFit/>
          </a:bodyPr>
          <a:lstStyle/>
          <a:p>
            <a:pPr algn="ctr"/>
            <a:r>
              <a:rPr lang="en-US" sz="3200" b="1" dirty="0" smtClean="0"/>
              <a:t>PI1M COMMUNITY CONTENT ENHANCEMENT </a:t>
            </a:r>
            <a:endParaRPr lang="en-US" sz="3200" b="1" dirty="0"/>
          </a:p>
          <a:p>
            <a:pPr algn="ctr"/>
            <a:r>
              <a:rPr lang="en-US" sz="3200" b="1" dirty="0"/>
              <a:t>B</a:t>
            </a:r>
            <a:r>
              <a:rPr lang="en-US" sz="3200" b="1" dirty="0" smtClean="0"/>
              <a:t>Y ACCOUNTING SOLUTIONS</a:t>
            </a:r>
          </a:p>
        </p:txBody>
      </p:sp>
      <p:pic>
        <p:nvPicPr>
          <p:cNvPr id="410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562600"/>
            <a:ext cx="1026714" cy="8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542893"/>
            <a:ext cx="1957999" cy="93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15734" y="3429000"/>
            <a:ext cx="4270866" cy="1200329"/>
          </a:xfrm>
          <a:prstGeom prst="rect">
            <a:avLst/>
          </a:prstGeom>
          <a:noFill/>
        </p:spPr>
        <p:txBody>
          <a:bodyPr wrap="square" rtlCol="0">
            <a:spAutoFit/>
          </a:bodyPr>
          <a:lstStyle/>
          <a:p>
            <a:r>
              <a:rPr lang="en-US" sz="2400" b="1" dirty="0" smtClean="0"/>
              <a:t>Date	:</a:t>
            </a:r>
            <a:r>
              <a:rPr lang="en-US" sz="2400" dirty="0" smtClean="0"/>
              <a:t>  27</a:t>
            </a:r>
            <a:r>
              <a:rPr lang="en-US" sz="2400" baseline="30000" dirty="0" smtClean="0"/>
              <a:t>th</a:t>
            </a:r>
            <a:r>
              <a:rPr lang="en-US" sz="2400" dirty="0" smtClean="0"/>
              <a:t> October 2016 </a:t>
            </a:r>
          </a:p>
          <a:p>
            <a:r>
              <a:rPr lang="en-US" sz="2400" b="1" dirty="0" smtClean="0"/>
              <a:t>Time	:</a:t>
            </a:r>
            <a:r>
              <a:rPr lang="en-US" sz="2400" dirty="0" smtClean="0"/>
              <a:t>  02.30 </a:t>
            </a:r>
            <a:r>
              <a:rPr lang="en-US" sz="2400" dirty="0" err="1" smtClean="0"/>
              <a:t>p.m</a:t>
            </a:r>
            <a:endParaRPr lang="en-US" sz="2400" dirty="0" smtClean="0"/>
          </a:p>
          <a:p>
            <a:r>
              <a:rPr lang="en-US" sz="2400" b="1" dirty="0" smtClean="0"/>
              <a:t>Venue	:</a:t>
            </a:r>
            <a:r>
              <a:rPr lang="en-US" sz="2400" dirty="0" smtClean="0"/>
              <a:t> </a:t>
            </a:r>
            <a:r>
              <a:rPr lang="en-US" sz="2400" dirty="0" err="1" smtClean="0"/>
              <a:t>Angkasapuri</a:t>
            </a:r>
            <a:r>
              <a:rPr lang="en-US" sz="2400" dirty="0" smtClean="0"/>
              <a:t>, RTM</a:t>
            </a:r>
            <a:endParaRPr lang="en-MY" sz="2400" dirty="0"/>
          </a:p>
        </p:txBody>
      </p:sp>
      <p:pic>
        <p:nvPicPr>
          <p:cNvPr id="1026" name="Picture 2" descr="C:\Users\User\Desktop\SALIHIN\Arts\Salihin logo png\sgs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4066" y="5755515"/>
            <a:ext cx="1825134" cy="4556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pi1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0813" y="368329"/>
            <a:ext cx="6902372" cy="12318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err="1" smtClean="0">
                <a:solidFill>
                  <a:schemeClr val="tx1"/>
                </a:solidFill>
                <a:latin typeface="Arial Black"/>
              </a:rPr>
              <a:t>Sps</a:t>
            </a:r>
            <a:r>
              <a:rPr lang="en-US" sz="2800" dirty="0" smtClean="0">
                <a:solidFill>
                  <a:schemeClr val="tx1"/>
                </a:solidFill>
                <a:latin typeface="Arial Black"/>
              </a:rPr>
              <a:t> accounting offerings</a:t>
            </a:r>
            <a:endParaRPr lang="en-MY" sz="2800" dirty="0">
              <a:solidFill>
                <a:schemeClr val="tx1"/>
              </a:solidFill>
              <a:latin typeface="Arial Black"/>
            </a:endParaRPr>
          </a:p>
        </p:txBody>
      </p:sp>
      <p:sp>
        <p:nvSpPr>
          <p:cNvPr id="17" name="Rectangle 25"/>
          <p:cNvSpPr>
            <a:spLocks noChangeArrowheads="1"/>
          </p:cNvSpPr>
          <p:nvPr/>
        </p:nvSpPr>
        <p:spPr bwMode="auto">
          <a:xfrm>
            <a:off x="1237" y="4387114"/>
            <a:ext cx="9141715" cy="738874"/>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18" name="Rectangle 26"/>
          <p:cNvSpPr>
            <a:spLocks noChangeArrowheads="1"/>
          </p:cNvSpPr>
          <p:nvPr/>
        </p:nvSpPr>
        <p:spPr bwMode="auto">
          <a:xfrm>
            <a:off x="0" y="3697499"/>
            <a:ext cx="9144000" cy="738874"/>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19" name="Rectangle 27"/>
          <p:cNvSpPr>
            <a:spLocks noChangeArrowheads="1"/>
          </p:cNvSpPr>
          <p:nvPr/>
        </p:nvSpPr>
        <p:spPr bwMode="auto">
          <a:xfrm>
            <a:off x="0" y="2898713"/>
            <a:ext cx="9144000" cy="83574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0" name="Rectangle 28"/>
          <p:cNvSpPr>
            <a:spLocks noChangeArrowheads="1"/>
          </p:cNvSpPr>
          <p:nvPr/>
        </p:nvSpPr>
        <p:spPr bwMode="auto">
          <a:xfrm>
            <a:off x="1237" y="2260558"/>
            <a:ext cx="9141715" cy="74042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2" name="Rectangle 30"/>
          <p:cNvSpPr>
            <a:spLocks noChangeArrowheads="1"/>
          </p:cNvSpPr>
          <p:nvPr/>
        </p:nvSpPr>
        <p:spPr bwMode="auto">
          <a:xfrm>
            <a:off x="0" y="2188424"/>
            <a:ext cx="9144000" cy="8501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3" name="Rectangle 34"/>
          <p:cNvSpPr>
            <a:spLocks noChangeArrowheads="1"/>
          </p:cNvSpPr>
          <p:nvPr/>
        </p:nvSpPr>
        <p:spPr bwMode="auto">
          <a:xfrm>
            <a:off x="1237" y="3641233"/>
            <a:ext cx="9141715" cy="8656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4" name="Rectangle 36"/>
          <p:cNvSpPr>
            <a:spLocks noChangeArrowheads="1"/>
          </p:cNvSpPr>
          <p:nvPr/>
        </p:nvSpPr>
        <p:spPr bwMode="auto">
          <a:xfrm>
            <a:off x="0" y="4387115"/>
            <a:ext cx="9144000" cy="8501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5" name="Rectangle 37"/>
          <p:cNvSpPr>
            <a:spLocks noChangeArrowheads="1"/>
          </p:cNvSpPr>
          <p:nvPr/>
        </p:nvSpPr>
        <p:spPr bwMode="auto">
          <a:xfrm>
            <a:off x="4590" y="5229658"/>
            <a:ext cx="9135527" cy="86562"/>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6" name="Rectangle 38"/>
          <p:cNvSpPr>
            <a:spLocks noChangeArrowheads="1"/>
          </p:cNvSpPr>
          <p:nvPr/>
        </p:nvSpPr>
        <p:spPr bwMode="auto">
          <a:xfrm>
            <a:off x="4590" y="5150310"/>
            <a:ext cx="9135527" cy="8501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7" name="Rectangle 70"/>
          <p:cNvSpPr>
            <a:spLocks noChangeArrowheads="1"/>
          </p:cNvSpPr>
          <p:nvPr/>
        </p:nvSpPr>
        <p:spPr bwMode="auto">
          <a:xfrm>
            <a:off x="0" y="5004596"/>
            <a:ext cx="9144000" cy="15612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0" name="Rectangle 71"/>
          <p:cNvSpPr>
            <a:spLocks noChangeArrowheads="1"/>
          </p:cNvSpPr>
          <p:nvPr/>
        </p:nvSpPr>
        <p:spPr bwMode="auto">
          <a:xfrm>
            <a:off x="0" y="4258714"/>
            <a:ext cx="9144001" cy="13757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1" name="Rectangle 72"/>
          <p:cNvSpPr>
            <a:spLocks noChangeArrowheads="1"/>
          </p:cNvSpPr>
          <p:nvPr/>
        </p:nvSpPr>
        <p:spPr bwMode="auto">
          <a:xfrm>
            <a:off x="1237" y="3531587"/>
            <a:ext cx="9141715" cy="11747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2" name="Rectangle 73"/>
          <p:cNvSpPr>
            <a:spLocks noChangeArrowheads="1"/>
          </p:cNvSpPr>
          <p:nvPr/>
        </p:nvSpPr>
        <p:spPr bwMode="auto">
          <a:xfrm>
            <a:off x="1237" y="2805904"/>
            <a:ext cx="9141715" cy="9738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3" name="Rectangle 74"/>
          <p:cNvSpPr>
            <a:spLocks noChangeArrowheads="1"/>
          </p:cNvSpPr>
          <p:nvPr/>
        </p:nvSpPr>
        <p:spPr bwMode="auto">
          <a:xfrm>
            <a:off x="1237" y="2133600"/>
            <a:ext cx="9141715" cy="5873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4" name="Freeform 75"/>
          <p:cNvSpPr>
            <a:spLocks/>
          </p:cNvSpPr>
          <p:nvPr/>
        </p:nvSpPr>
        <p:spPr bwMode="auto">
          <a:xfrm>
            <a:off x="2097793" y="2133600"/>
            <a:ext cx="5271147" cy="163852"/>
          </a:xfrm>
          <a:custGeom>
            <a:avLst/>
            <a:gdLst>
              <a:gd name="T0" fmla="*/ 0 w 9953"/>
              <a:gd name="T1" fmla="*/ 153 h 425"/>
              <a:gd name="T2" fmla="*/ 4996 w 9953"/>
              <a:gd name="T3" fmla="*/ 425 h 425"/>
              <a:gd name="T4" fmla="*/ 9953 w 9953"/>
              <a:gd name="T5" fmla="*/ 153 h 425"/>
              <a:gd name="T6" fmla="*/ 8416 w 9953"/>
              <a:gd name="T7" fmla="*/ 0 h 425"/>
              <a:gd name="T8" fmla="*/ 1538 w 9953"/>
              <a:gd name="T9" fmla="*/ 0 h 425"/>
              <a:gd name="T10" fmla="*/ 0 w 9953"/>
              <a:gd name="T11" fmla="*/ 153 h 425"/>
            </a:gdLst>
            <a:ahLst/>
            <a:cxnLst>
              <a:cxn ang="0">
                <a:pos x="T0" y="T1"/>
              </a:cxn>
              <a:cxn ang="0">
                <a:pos x="T2" y="T3"/>
              </a:cxn>
              <a:cxn ang="0">
                <a:pos x="T4" y="T5"/>
              </a:cxn>
              <a:cxn ang="0">
                <a:pos x="T6" y="T7"/>
              </a:cxn>
              <a:cxn ang="0">
                <a:pos x="T8" y="T9"/>
              </a:cxn>
              <a:cxn ang="0">
                <a:pos x="T10" y="T11"/>
              </a:cxn>
            </a:cxnLst>
            <a:rect l="0" t="0" r="r" b="b"/>
            <a:pathLst>
              <a:path w="9953" h="425">
                <a:moveTo>
                  <a:pt x="0" y="153"/>
                </a:moveTo>
                <a:lnTo>
                  <a:pt x="4996" y="425"/>
                </a:lnTo>
                <a:lnTo>
                  <a:pt x="9953" y="153"/>
                </a:lnTo>
                <a:lnTo>
                  <a:pt x="8416" y="0"/>
                </a:lnTo>
                <a:lnTo>
                  <a:pt x="1538" y="0"/>
                </a:lnTo>
                <a:lnTo>
                  <a:pt x="0" y="153"/>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p>
        </p:txBody>
      </p:sp>
      <p:sp>
        <p:nvSpPr>
          <p:cNvPr id="45" name="Rectangle 76"/>
          <p:cNvSpPr>
            <a:spLocks noChangeArrowheads="1"/>
          </p:cNvSpPr>
          <p:nvPr/>
        </p:nvSpPr>
        <p:spPr bwMode="auto">
          <a:xfrm>
            <a:off x="2097793" y="2179078"/>
            <a:ext cx="5271147" cy="661587"/>
          </a:xfrm>
          <a:prstGeom prst="rect">
            <a:avLst/>
          </a:prstGeom>
          <a:ln/>
          <a:extLst/>
        </p:spPr>
        <p:style>
          <a:lnRef idx="0">
            <a:schemeClr val="accent3"/>
          </a:lnRef>
          <a:fillRef idx="3">
            <a:schemeClr val="accent3"/>
          </a:fillRef>
          <a:effectRef idx="3">
            <a:schemeClr val="accent3"/>
          </a:effectRef>
          <a:fontRef idx="minor">
            <a:schemeClr val="lt1"/>
          </a:fontRef>
        </p:style>
        <p:txBody>
          <a:bodyPr vert="horz" wrap="square" lIns="457200" tIns="45720" rIns="91440" bIns="27432" numCol="1" anchor="ctr" anchorCtr="0" compatLnSpc="1">
            <a:prstTxWarp prst="textNoShape">
              <a:avLst/>
            </a:prstTxWarp>
          </a:bodyPr>
          <a:lstStyle/>
          <a:p>
            <a:pPr algn="ctr"/>
            <a:r>
              <a:rPr lang="en-US" altLang="en-US" sz="1400" b="1" dirty="0" smtClean="0">
                <a:solidFill>
                  <a:schemeClr val="tx1"/>
                </a:solidFill>
              </a:rPr>
              <a:t>30,000 </a:t>
            </a:r>
            <a:r>
              <a:rPr lang="en-US" altLang="en-US" sz="1400" b="1" dirty="0">
                <a:solidFill>
                  <a:schemeClr val="tx1"/>
                </a:solidFill>
              </a:rPr>
              <a:t>FREE</a:t>
            </a:r>
            <a:r>
              <a:rPr lang="en-US" altLang="en-US" sz="1400" b="1" dirty="0" smtClean="0">
                <a:solidFill>
                  <a:schemeClr val="tx1"/>
                </a:solidFill>
                <a:latin typeface="+mj-lt"/>
              </a:rPr>
              <a:t> Licenses for 5 Years</a:t>
            </a:r>
          </a:p>
          <a:p>
            <a:pPr algn="ctr"/>
            <a:r>
              <a:rPr lang="en-US" altLang="en-US" sz="1400" dirty="0" smtClean="0">
                <a:solidFill>
                  <a:schemeClr val="tx1"/>
                </a:solidFill>
                <a:latin typeface="+mj-lt"/>
              </a:rPr>
              <a:t>SPS, SPSLite CashBook &amp; Entrepreneurs Web @ 600 PI1M</a:t>
            </a:r>
            <a:endParaRPr lang="en-US" sz="1400" cap="all" dirty="0">
              <a:solidFill>
                <a:schemeClr val="tx1"/>
              </a:solidFill>
              <a:latin typeface="+mj-lt"/>
            </a:endParaRPr>
          </a:p>
        </p:txBody>
      </p:sp>
      <p:sp>
        <p:nvSpPr>
          <p:cNvPr id="46" name="Freeform 78"/>
          <p:cNvSpPr>
            <a:spLocks/>
          </p:cNvSpPr>
          <p:nvPr/>
        </p:nvSpPr>
        <p:spPr bwMode="auto">
          <a:xfrm>
            <a:off x="1439079" y="2819400"/>
            <a:ext cx="6487239" cy="304800"/>
          </a:xfrm>
          <a:custGeom>
            <a:avLst/>
            <a:gdLst>
              <a:gd name="T0" fmla="*/ 0 w 12247"/>
              <a:gd name="T1" fmla="*/ 253 h 476"/>
              <a:gd name="T2" fmla="*/ 6148 w 12247"/>
              <a:gd name="T3" fmla="*/ 476 h 476"/>
              <a:gd name="T4" fmla="*/ 12247 w 12247"/>
              <a:gd name="T5" fmla="*/ 253 h 476"/>
              <a:gd name="T6" fmla="*/ 11115 w 12247"/>
              <a:gd name="T7" fmla="*/ 0 h 476"/>
              <a:gd name="T8" fmla="*/ 1132 w 12247"/>
              <a:gd name="T9" fmla="*/ 0 h 476"/>
              <a:gd name="T10" fmla="*/ 0 w 12247"/>
              <a:gd name="T11" fmla="*/ 253 h 476"/>
            </a:gdLst>
            <a:ahLst/>
            <a:cxnLst>
              <a:cxn ang="0">
                <a:pos x="T0" y="T1"/>
              </a:cxn>
              <a:cxn ang="0">
                <a:pos x="T2" y="T3"/>
              </a:cxn>
              <a:cxn ang="0">
                <a:pos x="T4" y="T5"/>
              </a:cxn>
              <a:cxn ang="0">
                <a:pos x="T6" y="T7"/>
              </a:cxn>
              <a:cxn ang="0">
                <a:pos x="T8" y="T9"/>
              </a:cxn>
              <a:cxn ang="0">
                <a:pos x="T10" y="T11"/>
              </a:cxn>
            </a:cxnLst>
            <a:rect l="0" t="0" r="r" b="b"/>
            <a:pathLst>
              <a:path w="12247" h="476">
                <a:moveTo>
                  <a:pt x="0" y="253"/>
                </a:moveTo>
                <a:lnTo>
                  <a:pt x="6148" y="476"/>
                </a:lnTo>
                <a:lnTo>
                  <a:pt x="12247" y="253"/>
                </a:lnTo>
                <a:lnTo>
                  <a:pt x="11115" y="0"/>
                </a:lnTo>
                <a:lnTo>
                  <a:pt x="1132" y="0"/>
                </a:lnTo>
                <a:lnTo>
                  <a:pt x="0" y="253"/>
                </a:lnTo>
                <a:close/>
              </a:path>
            </a:pathLst>
          </a:cu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48" name="Freeform 81"/>
          <p:cNvSpPr>
            <a:spLocks/>
          </p:cNvSpPr>
          <p:nvPr/>
        </p:nvSpPr>
        <p:spPr bwMode="auto">
          <a:xfrm>
            <a:off x="927253" y="3479031"/>
            <a:ext cx="7432147" cy="222590"/>
          </a:xfrm>
          <a:custGeom>
            <a:avLst/>
            <a:gdLst>
              <a:gd name="T0" fmla="*/ 0 w 14033"/>
              <a:gd name="T1" fmla="*/ 354 h 577"/>
              <a:gd name="T2" fmla="*/ 7148 w 14033"/>
              <a:gd name="T3" fmla="*/ 577 h 577"/>
              <a:gd name="T4" fmla="*/ 14033 w 14033"/>
              <a:gd name="T5" fmla="*/ 354 h 577"/>
              <a:gd name="T6" fmla="*/ 13140 w 14033"/>
              <a:gd name="T7" fmla="*/ 0 h 577"/>
              <a:gd name="T8" fmla="*/ 893 w 14033"/>
              <a:gd name="T9" fmla="*/ 0 h 577"/>
              <a:gd name="T10" fmla="*/ 0 w 14033"/>
              <a:gd name="T11" fmla="*/ 354 h 577"/>
            </a:gdLst>
            <a:ahLst/>
            <a:cxnLst>
              <a:cxn ang="0">
                <a:pos x="T0" y="T1"/>
              </a:cxn>
              <a:cxn ang="0">
                <a:pos x="T2" y="T3"/>
              </a:cxn>
              <a:cxn ang="0">
                <a:pos x="T4" y="T5"/>
              </a:cxn>
              <a:cxn ang="0">
                <a:pos x="T6" y="T7"/>
              </a:cxn>
              <a:cxn ang="0">
                <a:pos x="T8" y="T9"/>
              </a:cxn>
              <a:cxn ang="0">
                <a:pos x="T10" y="T11"/>
              </a:cxn>
            </a:cxnLst>
            <a:rect l="0" t="0" r="r" b="b"/>
            <a:pathLst>
              <a:path w="14033" h="577">
                <a:moveTo>
                  <a:pt x="0" y="354"/>
                </a:moveTo>
                <a:lnTo>
                  <a:pt x="7148" y="577"/>
                </a:lnTo>
                <a:lnTo>
                  <a:pt x="14033" y="354"/>
                </a:lnTo>
                <a:lnTo>
                  <a:pt x="13140" y="0"/>
                </a:lnTo>
                <a:lnTo>
                  <a:pt x="893" y="0"/>
                </a:lnTo>
                <a:lnTo>
                  <a:pt x="0" y="354"/>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50" name="Freeform 84"/>
          <p:cNvSpPr>
            <a:spLocks/>
          </p:cNvSpPr>
          <p:nvPr/>
        </p:nvSpPr>
        <p:spPr bwMode="auto">
          <a:xfrm>
            <a:off x="374116" y="4154329"/>
            <a:ext cx="8453328" cy="345523"/>
          </a:xfrm>
          <a:custGeom>
            <a:avLst/>
            <a:gdLst>
              <a:gd name="T0" fmla="*/ 0 w 15959"/>
              <a:gd name="T1" fmla="*/ 383 h 623"/>
              <a:gd name="T2" fmla="*/ 8528 w 15959"/>
              <a:gd name="T3" fmla="*/ 623 h 623"/>
              <a:gd name="T4" fmla="*/ 15959 w 15959"/>
              <a:gd name="T5" fmla="*/ 383 h 623"/>
              <a:gd name="T6" fmla="*/ 14996 w 15959"/>
              <a:gd name="T7" fmla="*/ 0 h 623"/>
              <a:gd name="T8" fmla="*/ 963 w 15959"/>
              <a:gd name="T9" fmla="*/ 0 h 623"/>
              <a:gd name="T10" fmla="*/ 0 w 15959"/>
              <a:gd name="T11" fmla="*/ 383 h 623"/>
            </a:gdLst>
            <a:ahLst/>
            <a:cxnLst>
              <a:cxn ang="0">
                <a:pos x="T0" y="T1"/>
              </a:cxn>
              <a:cxn ang="0">
                <a:pos x="T2" y="T3"/>
              </a:cxn>
              <a:cxn ang="0">
                <a:pos x="T4" y="T5"/>
              </a:cxn>
              <a:cxn ang="0">
                <a:pos x="T6" y="T7"/>
              </a:cxn>
              <a:cxn ang="0">
                <a:pos x="T8" y="T9"/>
              </a:cxn>
              <a:cxn ang="0">
                <a:pos x="T10" y="T11"/>
              </a:cxn>
            </a:cxnLst>
            <a:rect l="0" t="0" r="r" b="b"/>
            <a:pathLst>
              <a:path w="15959" h="623">
                <a:moveTo>
                  <a:pt x="0" y="383"/>
                </a:moveTo>
                <a:lnTo>
                  <a:pt x="8528" y="623"/>
                </a:lnTo>
                <a:lnTo>
                  <a:pt x="15959" y="383"/>
                </a:lnTo>
                <a:lnTo>
                  <a:pt x="14996" y="0"/>
                </a:lnTo>
                <a:lnTo>
                  <a:pt x="963" y="0"/>
                </a:lnTo>
                <a:lnTo>
                  <a:pt x="0" y="383"/>
                </a:lnTo>
                <a:close/>
              </a:path>
            </a:pathLst>
          </a:cu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51" name="Rectangle 85"/>
          <p:cNvSpPr>
            <a:spLocks noChangeArrowheads="1"/>
          </p:cNvSpPr>
          <p:nvPr/>
        </p:nvSpPr>
        <p:spPr bwMode="auto">
          <a:xfrm>
            <a:off x="374116" y="4343400"/>
            <a:ext cx="8453328" cy="650766"/>
          </a:xfrm>
          <a:prstGeom prst="rect">
            <a:avLst/>
          </a:prstGeom>
          <a:ln/>
          <a:extLst/>
        </p:spPr>
        <p:style>
          <a:lnRef idx="0">
            <a:schemeClr val="accent6"/>
          </a:lnRef>
          <a:fillRef idx="3">
            <a:schemeClr val="accent6"/>
          </a:fillRef>
          <a:effectRef idx="3">
            <a:schemeClr val="accent6"/>
          </a:effectRef>
          <a:fontRef idx="minor">
            <a:schemeClr val="lt1"/>
          </a:fontRef>
        </p:style>
        <p:txBody>
          <a:bodyPr vert="horz" wrap="square" lIns="457200" tIns="45720" rIns="91440" bIns="27432" numCol="1" anchor="b" anchorCtr="0" compatLnSpc="1">
            <a:prstTxWarp prst="textNoShape">
              <a:avLst/>
            </a:prstTxWarp>
          </a:bodyPr>
          <a:lstStyle/>
          <a:p>
            <a:pPr marL="0" lvl="1" algn="ctr"/>
            <a:r>
              <a:rPr lang="en-US" altLang="en-US" sz="1400" b="1" dirty="0">
                <a:solidFill>
                  <a:sysClr val="windowText" lastClr="000000"/>
                </a:solidFill>
              </a:rPr>
              <a:t>eLearning &amp; Job Matching Platform  for participants to engage with potential employers </a:t>
            </a:r>
          </a:p>
          <a:p>
            <a:pPr algn="ctr"/>
            <a:endParaRPr lang="en-US" sz="1400" b="1" cap="all" dirty="0">
              <a:solidFill>
                <a:schemeClr val="tx1"/>
              </a:solidFill>
            </a:endParaRPr>
          </a:p>
        </p:txBody>
      </p:sp>
      <p:sp>
        <p:nvSpPr>
          <p:cNvPr id="52" name="Freeform 87"/>
          <p:cNvSpPr>
            <a:spLocks/>
          </p:cNvSpPr>
          <p:nvPr/>
        </p:nvSpPr>
        <p:spPr bwMode="auto">
          <a:xfrm>
            <a:off x="0" y="5004596"/>
            <a:ext cx="9144000" cy="239592"/>
          </a:xfrm>
          <a:custGeom>
            <a:avLst/>
            <a:gdLst>
              <a:gd name="T0" fmla="*/ 0 w 17250"/>
              <a:gd name="T1" fmla="*/ 382 h 622"/>
              <a:gd name="T2" fmla="*/ 8210 w 17250"/>
              <a:gd name="T3" fmla="*/ 622 h 622"/>
              <a:gd name="T4" fmla="*/ 17250 w 17250"/>
              <a:gd name="T5" fmla="*/ 382 h 622"/>
              <a:gd name="T6" fmla="*/ 16604 w 17250"/>
              <a:gd name="T7" fmla="*/ 0 h 622"/>
              <a:gd name="T8" fmla="*/ 645 w 17250"/>
              <a:gd name="T9" fmla="*/ 0 h 622"/>
              <a:gd name="T10" fmla="*/ 0 w 17250"/>
              <a:gd name="T11" fmla="*/ 382 h 622"/>
            </a:gdLst>
            <a:ahLst/>
            <a:cxnLst>
              <a:cxn ang="0">
                <a:pos x="T0" y="T1"/>
              </a:cxn>
              <a:cxn ang="0">
                <a:pos x="T2" y="T3"/>
              </a:cxn>
              <a:cxn ang="0">
                <a:pos x="T4" y="T5"/>
              </a:cxn>
              <a:cxn ang="0">
                <a:pos x="T6" y="T7"/>
              </a:cxn>
              <a:cxn ang="0">
                <a:pos x="T8" y="T9"/>
              </a:cxn>
              <a:cxn ang="0">
                <a:pos x="T10" y="T11"/>
              </a:cxn>
            </a:cxnLst>
            <a:rect l="0" t="0" r="r" b="b"/>
            <a:pathLst>
              <a:path w="17250" h="622">
                <a:moveTo>
                  <a:pt x="0" y="382"/>
                </a:moveTo>
                <a:lnTo>
                  <a:pt x="8210" y="622"/>
                </a:lnTo>
                <a:lnTo>
                  <a:pt x="17250" y="382"/>
                </a:lnTo>
                <a:lnTo>
                  <a:pt x="16604" y="0"/>
                </a:lnTo>
                <a:lnTo>
                  <a:pt x="645" y="0"/>
                </a:lnTo>
                <a:lnTo>
                  <a:pt x="0" y="382"/>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54" name="TextBox 53"/>
          <p:cNvSpPr txBox="1"/>
          <p:nvPr/>
        </p:nvSpPr>
        <p:spPr>
          <a:xfrm>
            <a:off x="1464245" y="2981980"/>
            <a:ext cx="6487238"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1" algn="ctr"/>
            <a:r>
              <a:rPr lang="en-US" altLang="en-US" sz="1400" b="1" dirty="0" smtClean="0">
                <a:solidFill>
                  <a:schemeClr val="tx1"/>
                </a:solidFill>
              </a:rPr>
              <a:t>1,600 FREE </a:t>
            </a:r>
            <a:r>
              <a:rPr lang="en-US" altLang="en-US" sz="1400" b="1" dirty="0">
                <a:solidFill>
                  <a:schemeClr val="tx1"/>
                </a:solidFill>
              </a:rPr>
              <a:t>Training </a:t>
            </a:r>
            <a:r>
              <a:rPr lang="en-US" altLang="en-US" sz="1400" b="1" dirty="0" smtClean="0">
                <a:solidFill>
                  <a:schemeClr val="tx1"/>
                </a:solidFill>
              </a:rPr>
              <a:t>Session with examination for 4 Years</a:t>
            </a:r>
          </a:p>
          <a:p>
            <a:pPr algn="ctr"/>
            <a:r>
              <a:rPr lang="en-US" altLang="en-US" sz="1400" dirty="0">
                <a:solidFill>
                  <a:schemeClr val="tx1"/>
                </a:solidFill>
              </a:rPr>
              <a:t>SPS, SPSLite CashBook &amp; Entrepreneurs Web @ 600 PI1M</a:t>
            </a:r>
            <a:endParaRPr lang="en-US" sz="1400" cap="all" dirty="0">
              <a:solidFill>
                <a:schemeClr val="tx1"/>
              </a:solidFill>
            </a:endParaRPr>
          </a:p>
        </p:txBody>
      </p:sp>
      <p:sp>
        <p:nvSpPr>
          <p:cNvPr id="55" name="TextBox 54"/>
          <p:cNvSpPr txBox="1"/>
          <p:nvPr/>
        </p:nvSpPr>
        <p:spPr>
          <a:xfrm>
            <a:off x="927253" y="3631109"/>
            <a:ext cx="7432147"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lvl="1" algn="ctr"/>
            <a:r>
              <a:rPr lang="en-US" altLang="en-US" sz="1400" b="1" dirty="0" smtClean="0">
                <a:solidFill>
                  <a:schemeClr val="tx1"/>
                </a:solidFill>
              </a:rPr>
              <a:t>30,000 Accreditation &amp; Certifications</a:t>
            </a:r>
            <a:endParaRPr lang="en-US" altLang="en-US" sz="1400" b="1" dirty="0">
              <a:solidFill>
                <a:schemeClr val="tx1"/>
              </a:solidFill>
            </a:endParaRPr>
          </a:p>
          <a:p>
            <a:pPr algn="ctr"/>
            <a:r>
              <a:rPr lang="en-US" altLang="en-US" sz="1400" dirty="0">
                <a:solidFill>
                  <a:schemeClr val="tx1"/>
                </a:solidFill>
              </a:rPr>
              <a:t>SPS, SPSLite CashBook &amp; Entrepreneurs Web @ 600 PI1M</a:t>
            </a:r>
            <a:endParaRPr lang="en-US" sz="1400" cap="all" dirty="0">
              <a:solidFill>
                <a:schemeClr val="tx1"/>
              </a:solidFill>
            </a:endParaRPr>
          </a:p>
        </p:txBody>
      </p:sp>
      <p:sp>
        <p:nvSpPr>
          <p:cNvPr id="57" name="Rectangle 56"/>
          <p:cNvSpPr/>
          <p:nvPr/>
        </p:nvSpPr>
        <p:spPr>
          <a:xfrm>
            <a:off x="128" y="5174337"/>
            <a:ext cx="9140141"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1" algn="ctr"/>
            <a:r>
              <a:rPr lang="en-US" altLang="en-US" sz="1400" b="1" dirty="0">
                <a:solidFill>
                  <a:schemeClr val="tx1"/>
                </a:solidFill>
                <a:latin typeface="+mj-lt"/>
              </a:rPr>
              <a:t>Free </a:t>
            </a:r>
            <a:r>
              <a:rPr lang="en-US" altLang="en-US" sz="1400" b="1" dirty="0" smtClean="0">
                <a:solidFill>
                  <a:schemeClr val="tx1"/>
                </a:solidFill>
                <a:latin typeface="+mj-lt"/>
              </a:rPr>
              <a:t> PI1M Entrepreneurs </a:t>
            </a:r>
            <a:r>
              <a:rPr lang="en-US" altLang="en-US" sz="1400" b="1" dirty="0">
                <a:solidFill>
                  <a:schemeClr val="tx1"/>
                </a:solidFill>
                <a:latin typeface="+mj-lt"/>
              </a:rPr>
              <a:t>Event Awards with Media Coverage in Major Malay Newspaper for 1 </a:t>
            </a:r>
            <a:r>
              <a:rPr lang="en-US" altLang="en-US" sz="1400" b="1" dirty="0" smtClean="0">
                <a:solidFill>
                  <a:schemeClr val="tx1"/>
                </a:solidFill>
                <a:latin typeface="+mj-lt"/>
              </a:rPr>
              <a:t>Years</a:t>
            </a:r>
          </a:p>
          <a:p>
            <a:pPr lvl="1" algn="ctr"/>
            <a:r>
              <a:rPr lang="en-US" altLang="en-US" sz="1400" b="1" dirty="0" smtClean="0">
                <a:solidFill>
                  <a:schemeClr val="tx1"/>
                </a:solidFill>
                <a:latin typeface="+mj-lt"/>
              </a:rPr>
              <a:t>(Schedule and Timetable – TBD)</a:t>
            </a:r>
            <a:endParaRPr lang="en-US" altLang="en-US" sz="1400" b="1" dirty="0">
              <a:solidFill>
                <a:schemeClr val="tx1"/>
              </a:solidFill>
              <a:latin typeface="+mj-lt"/>
            </a:endParaRPr>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710" y="1447800"/>
            <a:ext cx="1290623" cy="51424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0531" y="1447800"/>
            <a:ext cx="1451669" cy="555050"/>
          </a:xfrm>
          <a:prstGeom prst="rect">
            <a:avLst/>
          </a:prstGeom>
        </p:spPr>
      </p:pic>
    </p:spTree>
    <p:extLst>
      <p:ext uri="{BB962C8B-B14F-4D97-AF65-F5344CB8AC3E}">
        <p14:creationId xmlns:p14="http://schemas.microsoft.com/office/powerpoint/2010/main" val="2988634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randombar(horizontal)">
                                      <p:cBhvr>
                                        <p:cTn id="12" dur="500"/>
                                        <p:tgtEl>
                                          <p:spTgt spid="59"/>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0-#ppt_w/2"/>
                                          </p:val>
                                        </p:tav>
                                        <p:tav tm="100000">
                                          <p:val>
                                            <p:strVal val="#ppt_x"/>
                                          </p:val>
                                        </p:tav>
                                      </p:tavLst>
                                    </p:anim>
                                    <p:anim calcmode="lin" valueType="num">
                                      <p:cBhvr additive="base">
                                        <p:cTn id="2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1+#ppt_w/2"/>
                                          </p:val>
                                        </p:tav>
                                        <p:tav tm="100000">
                                          <p:val>
                                            <p:strVal val="#ppt_x"/>
                                          </p:val>
                                        </p:tav>
                                      </p:tavLst>
                                    </p:anim>
                                    <p:anim calcmode="lin" valueType="num">
                                      <p:cBhvr additive="base">
                                        <p:cTn id="2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0-#ppt_w/2"/>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additive="base">
                                        <p:cTn id="44" dur="500" fill="hold"/>
                                        <p:tgtEl>
                                          <p:spTgt spid="57"/>
                                        </p:tgtEl>
                                        <p:attrNameLst>
                                          <p:attrName>ppt_x</p:attrName>
                                        </p:attrNameLst>
                                      </p:cBhvr>
                                      <p:tavLst>
                                        <p:tav tm="0">
                                          <p:val>
                                            <p:strVal val="0-#ppt_w/2"/>
                                          </p:val>
                                        </p:tav>
                                        <p:tav tm="100000">
                                          <p:val>
                                            <p:strVal val="#ppt_x"/>
                                          </p:val>
                                        </p:tav>
                                      </p:tavLst>
                                    </p:anim>
                                    <p:anim calcmode="lin" valueType="num">
                                      <p:cBhvr additive="base">
                                        <p:cTn id="4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5" grpId="0" animBg="1"/>
      <p:bldP spid="51" grpId="0" animBg="1"/>
      <p:bldP spid="54" grpId="0" animBg="1"/>
      <p:bldP spid="55"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27468" y="4724400"/>
            <a:ext cx="1048932" cy="914400"/>
            <a:chOff x="805304" y="5257800"/>
            <a:chExt cx="1048932" cy="914400"/>
          </a:xfrm>
        </p:grpSpPr>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304" y="5257800"/>
              <a:ext cx="45197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418" y="5257800"/>
              <a:ext cx="52981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589868" y="3657600"/>
            <a:ext cx="1010332" cy="832701"/>
            <a:chOff x="773324" y="3891698"/>
            <a:chExt cx="1010332" cy="832701"/>
          </a:xfrm>
        </p:grpSpPr>
        <p:pic>
          <p:nvPicPr>
            <p:cNvPr id="1229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324" y="3891698"/>
              <a:ext cx="522293" cy="83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0484" y="3917124"/>
              <a:ext cx="413172" cy="80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296" name="TextBox 1"/>
          <p:cNvSpPr txBox="1">
            <a:spLocks noChangeArrowheads="1"/>
          </p:cNvSpPr>
          <p:nvPr/>
        </p:nvSpPr>
        <p:spPr bwMode="auto">
          <a:xfrm>
            <a:off x="2144924" y="1600200"/>
            <a:ext cx="18108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t>Small &amp; Micro</a:t>
            </a:r>
            <a:endParaRPr lang="en-US" altLang="en-US" sz="1600" b="1" dirty="0"/>
          </a:p>
          <a:p>
            <a:pPr eaLnBrk="1" hangingPunct="1">
              <a:spcBef>
                <a:spcPct val="0"/>
              </a:spcBef>
              <a:buFontTx/>
              <a:buNone/>
            </a:pPr>
            <a:r>
              <a:rPr lang="en-US" altLang="en-US" sz="1600" b="1" dirty="0"/>
              <a:t>Entrepreneurs</a:t>
            </a:r>
            <a:endParaRPr lang="en-MY" altLang="en-US" sz="1600" b="1" dirty="0"/>
          </a:p>
        </p:txBody>
      </p:sp>
      <p:sp>
        <p:nvSpPr>
          <p:cNvPr id="12297" name="TextBox 16"/>
          <p:cNvSpPr txBox="1">
            <a:spLocks noChangeArrowheads="1"/>
          </p:cNvSpPr>
          <p:nvPr/>
        </p:nvSpPr>
        <p:spPr bwMode="auto">
          <a:xfrm>
            <a:off x="2161592" y="3753127"/>
            <a:ext cx="20294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t>Under Graduate Student/ Graduates</a:t>
            </a:r>
            <a:endParaRPr lang="en-MY" altLang="en-US" sz="1600" b="1" dirty="0"/>
          </a:p>
        </p:txBody>
      </p:sp>
      <p:sp>
        <p:nvSpPr>
          <p:cNvPr id="12298" name="TextBox 17"/>
          <p:cNvSpPr txBox="1">
            <a:spLocks noChangeArrowheads="1"/>
          </p:cNvSpPr>
          <p:nvPr/>
        </p:nvSpPr>
        <p:spPr bwMode="auto">
          <a:xfrm>
            <a:off x="2161592" y="4901625"/>
            <a:ext cx="20294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t>Student/</a:t>
            </a:r>
          </a:p>
          <a:p>
            <a:pPr eaLnBrk="1" hangingPunct="1">
              <a:spcBef>
                <a:spcPct val="0"/>
              </a:spcBef>
              <a:buFontTx/>
              <a:buNone/>
            </a:pPr>
            <a:r>
              <a:rPr lang="en-US" altLang="en-US" sz="1600" b="1" dirty="0"/>
              <a:t>SPM Leavers</a:t>
            </a:r>
            <a:endParaRPr lang="en-MY" altLang="en-US" sz="1600" b="1" dirty="0"/>
          </a:p>
        </p:txBody>
      </p:sp>
      <p:grpSp>
        <p:nvGrpSpPr>
          <p:cNvPr id="3" name="Group 2"/>
          <p:cNvGrpSpPr/>
          <p:nvPr/>
        </p:nvGrpSpPr>
        <p:grpSpPr>
          <a:xfrm>
            <a:off x="468524" y="1447800"/>
            <a:ext cx="1505166" cy="854529"/>
            <a:chOff x="468524" y="1447800"/>
            <a:chExt cx="1505166" cy="854529"/>
          </a:xfrm>
        </p:grpSpPr>
        <p:pic>
          <p:nvPicPr>
            <p:cNvPr id="1229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2924" y="1651455"/>
              <a:ext cx="590766" cy="63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524" y="1447800"/>
              <a:ext cx="855871" cy="85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Title 1"/>
          <p:cNvSpPr txBox="1">
            <a:spLocks/>
          </p:cNvSpPr>
          <p:nvPr/>
        </p:nvSpPr>
        <p:spPr>
          <a:xfrm>
            <a:off x="609600" y="30480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Target audience</a:t>
            </a:r>
            <a:endParaRPr lang="en-MY" sz="2800" dirty="0">
              <a:solidFill>
                <a:schemeClr val="tx1"/>
              </a:solidFill>
              <a:latin typeface="Arial Black"/>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1000" y="1147019"/>
            <a:ext cx="4866747" cy="5177581"/>
          </a:xfrm>
          <a:prstGeom prst="rect">
            <a:avLst/>
          </a:prstGeom>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392" y="2554708"/>
            <a:ext cx="1388608" cy="95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
          <p:cNvSpPr txBox="1">
            <a:spLocks noChangeArrowheads="1"/>
          </p:cNvSpPr>
          <p:nvPr/>
        </p:nvSpPr>
        <p:spPr bwMode="auto">
          <a:xfrm>
            <a:off x="2133600" y="2427982"/>
            <a:ext cx="2057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t>Women Entrepreneurs, Single Mother, Part-Time Housewife</a:t>
            </a:r>
            <a:endParaRPr lang="en-MY" altLang="en-US" sz="1600" b="1" dirty="0"/>
          </a:p>
        </p:txBody>
      </p:sp>
    </p:spTree>
    <p:extLst>
      <p:ext uri="{BB962C8B-B14F-4D97-AF65-F5344CB8AC3E}">
        <p14:creationId xmlns:p14="http://schemas.microsoft.com/office/powerpoint/2010/main" val="606731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12296"/>
                                        </p:tgtEl>
                                        <p:attrNameLst>
                                          <p:attrName>style.visibility</p:attrName>
                                        </p:attrNameLst>
                                      </p:cBhvr>
                                      <p:to>
                                        <p:strVal val="visible"/>
                                      </p:to>
                                    </p:set>
                                    <p:animEffect transition="in" filter="circle(in)">
                                      <p:cBhvr>
                                        <p:cTn id="18" dur="500"/>
                                        <p:tgtEl>
                                          <p:spTgt spid="12296"/>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anim calcmode="lin" valueType="num">
                                      <p:cBhvr>
                                        <p:cTn id="23" dur="500" fill="hold"/>
                                        <p:tgtEl>
                                          <p:spTgt spid="2050"/>
                                        </p:tgtEl>
                                        <p:attrNameLst>
                                          <p:attrName>ppt_x</p:attrName>
                                        </p:attrNameLst>
                                      </p:cBhvr>
                                      <p:tavLst>
                                        <p:tav tm="0">
                                          <p:val>
                                            <p:strVal val="#ppt_x"/>
                                          </p:val>
                                        </p:tav>
                                        <p:tav tm="100000">
                                          <p:val>
                                            <p:strVal val="#ppt_x"/>
                                          </p:val>
                                        </p:tav>
                                      </p:tavLst>
                                    </p:anim>
                                    <p:anim calcmode="lin" valueType="num">
                                      <p:cBhvr>
                                        <p:cTn id="24" dur="500" fill="hold"/>
                                        <p:tgtEl>
                                          <p:spTgt spid="205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6" presetClass="entr" presetSubtype="16"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500"/>
                                        <p:tgtEl>
                                          <p:spTgt spid="16"/>
                                        </p:tgtEl>
                                      </p:cBhvr>
                                    </p:animEffect>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6" presetClass="entr" presetSubtype="16" fill="hold" grpId="0" nodeType="afterEffect">
                                  <p:stCondLst>
                                    <p:cond delay="0"/>
                                  </p:stCondLst>
                                  <p:childTnLst>
                                    <p:set>
                                      <p:cBhvr>
                                        <p:cTn id="37" dur="1" fill="hold">
                                          <p:stCondLst>
                                            <p:cond delay="0"/>
                                          </p:stCondLst>
                                        </p:cTn>
                                        <p:tgtEl>
                                          <p:spTgt spid="12297"/>
                                        </p:tgtEl>
                                        <p:attrNameLst>
                                          <p:attrName>style.visibility</p:attrName>
                                        </p:attrNameLst>
                                      </p:cBhvr>
                                      <p:to>
                                        <p:strVal val="visible"/>
                                      </p:to>
                                    </p:set>
                                    <p:animEffect transition="in" filter="circle(in)">
                                      <p:cBhvr>
                                        <p:cTn id="38" dur="500"/>
                                        <p:tgtEl>
                                          <p:spTgt spid="12297"/>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anim calcmode="lin" valueType="num">
                                      <p:cBhvr>
                                        <p:cTn id="43" dur="500" fill="hold"/>
                                        <p:tgtEl>
                                          <p:spTgt spid="5"/>
                                        </p:tgtEl>
                                        <p:attrNameLst>
                                          <p:attrName>ppt_x</p:attrName>
                                        </p:attrNameLst>
                                      </p:cBhvr>
                                      <p:tavLst>
                                        <p:tav tm="0">
                                          <p:val>
                                            <p:strVal val="#ppt_x"/>
                                          </p:val>
                                        </p:tav>
                                        <p:tav tm="100000">
                                          <p:val>
                                            <p:strVal val="#ppt_x"/>
                                          </p:val>
                                        </p:tav>
                                      </p:tavLst>
                                    </p:anim>
                                    <p:anim calcmode="lin" valueType="num">
                                      <p:cBhvr>
                                        <p:cTn id="44" dur="500" fill="hold"/>
                                        <p:tgtEl>
                                          <p:spTgt spid="5"/>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6" presetClass="entr" presetSubtype="16" fill="hold" grpId="0" nodeType="afterEffect">
                                  <p:stCondLst>
                                    <p:cond delay="0"/>
                                  </p:stCondLst>
                                  <p:childTnLst>
                                    <p:set>
                                      <p:cBhvr>
                                        <p:cTn id="47" dur="1" fill="hold">
                                          <p:stCondLst>
                                            <p:cond delay="0"/>
                                          </p:stCondLst>
                                        </p:cTn>
                                        <p:tgtEl>
                                          <p:spTgt spid="12298"/>
                                        </p:tgtEl>
                                        <p:attrNameLst>
                                          <p:attrName>style.visibility</p:attrName>
                                        </p:attrNameLst>
                                      </p:cBhvr>
                                      <p:to>
                                        <p:strVal val="visible"/>
                                      </p:to>
                                    </p:set>
                                    <p:animEffect transition="in" filter="circle(in)">
                                      <p:cBhvr>
                                        <p:cTn id="48" dur="500"/>
                                        <p:tgtEl>
                                          <p:spTgt spid="12298"/>
                                        </p:tgtEl>
                                      </p:cBhvr>
                                    </p:animEffect>
                                  </p:childTnLst>
                                </p:cTn>
                              </p:par>
                            </p:childTnLst>
                          </p:cTn>
                        </p:par>
                        <p:par>
                          <p:cTn id="49" fill="hold">
                            <p:stCondLst>
                              <p:cond delay="4500"/>
                            </p:stCondLst>
                            <p:childTnLst>
                              <p:par>
                                <p:cTn id="50" presetID="53" presetClass="entr" presetSubtype="528"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animEffect transition="in" filter="fade">
                                      <p:cBhvr>
                                        <p:cTn id="54" dur="500"/>
                                        <p:tgtEl>
                                          <p:spTgt spid="2"/>
                                        </p:tgtEl>
                                      </p:cBhvr>
                                    </p:animEffect>
                                    <p:anim calcmode="lin" valueType="num">
                                      <p:cBhvr>
                                        <p:cTn id="55" dur="500" fill="hold"/>
                                        <p:tgtEl>
                                          <p:spTgt spid="2"/>
                                        </p:tgtEl>
                                        <p:attrNameLst>
                                          <p:attrName>ppt_x</p:attrName>
                                        </p:attrNameLst>
                                      </p:cBhvr>
                                      <p:tavLst>
                                        <p:tav tm="0">
                                          <p:val>
                                            <p:fltVal val="0.5"/>
                                          </p:val>
                                        </p:tav>
                                        <p:tav tm="100000">
                                          <p:val>
                                            <p:strVal val="#ppt_x"/>
                                          </p:val>
                                        </p:tav>
                                      </p:tavLst>
                                    </p:anim>
                                    <p:anim calcmode="lin" valueType="num">
                                      <p:cBhvr>
                                        <p:cTn id="5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7" grpId="0"/>
      <p:bldP spid="12298"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14705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Catalyze underserved growth</a:t>
            </a:r>
            <a:endParaRPr lang="en-MY" sz="2800" dirty="0">
              <a:solidFill>
                <a:schemeClr val="tx1"/>
              </a:solidFill>
              <a:latin typeface="Arial Black"/>
            </a:endParaRPr>
          </a:p>
        </p:txBody>
      </p:sp>
      <p:pic>
        <p:nvPicPr>
          <p:cNvPr id="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54744" y="1295400"/>
            <a:ext cx="3427090" cy="48768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480756939"/>
              </p:ext>
            </p:extLst>
          </p:nvPr>
        </p:nvGraphicFramePr>
        <p:xfrm>
          <a:off x="457200" y="1295401"/>
          <a:ext cx="5029200" cy="4804182"/>
        </p:xfrm>
        <a:graphic>
          <a:graphicData uri="http://schemas.openxmlformats.org/drawingml/2006/table">
            <a:tbl>
              <a:tblPr firstRow="1" bandRow="1">
                <a:tableStyleId>{5C22544A-7EE6-4342-B048-85BDC9FD1C3A}</a:tableStyleId>
              </a:tblPr>
              <a:tblGrid>
                <a:gridCol w="463216"/>
                <a:gridCol w="1455821"/>
                <a:gridCol w="1455821"/>
                <a:gridCol w="1654342"/>
              </a:tblGrid>
              <a:tr h="269527">
                <a:tc>
                  <a:txBody>
                    <a:bodyPr/>
                    <a:lstStyle/>
                    <a:p>
                      <a:pPr algn="ctr"/>
                      <a:r>
                        <a:rPr lang="en-US" sz="1100" dirty="0" smtClean="0"/>
                        <a:t>NO.</a:t>
                      </a:r>
                      <a:endParaRPr lang="en-MY" sz="1100" dirty="0"/>
                    </a:p>
                  </a:txBody>
                  <a:tcPr marL="91423" marR="91423" marT="45673" marB="45673"/>
                </a:tc>
                <a:tc>
                  <a:txBody>
                    <a:bodyPr/>
                    <a:lstStyle/>
                    <a:p>
                      <a:pPr algn="ctr"/>
                      <a:r>
                        <a:rPr lang="en-MY" sz="1100" dirty="0" smtClean="0"/>
                        <a:t>TRAINING MODULES</a:t>
                      </a:r>
                      <a:endParaRPr lang="en-MY" sz="1100" dirty="0"/>
                    </a:p>
                  </a:txBody>
                  <a:tcPr marL="91423" marR="91423" marT="45673" marB="45673"/>
                </a:tc>
                <a:tc>
                  <a:txBody>
                    <a:bodyPr/>
                    <a:lstStyle/>
                    <a:p>
                      <a:pPr algn="ctr"/>
                      <a:r>
                        <a:rPr lang="en-US" sz="1100" dirty="0" smtClean="0"/>
                        <a:t>METHOD</a:t>
                      </a:r>
                      <a:r>
                        <a:rPr lang="en-US" sz="1100" baseline="0" dirty="0" smtClean="0"/>
                        <a:t> OF TRAINING</a:t>
                      </a:r>
                    </a:p>
                    <a:p>
                      <a:pPr algn="ctr"/>
                      <a:endParaRPr lang="en-MY" sz="1100" dirty="0"/>
                    </a:p>
                  </a:txBody>
                  <a:tcPr marL="91423" marR="91423" marT="45673" marB="45673"/>
                </a:tc>
                <a:tc>
                  <a:txBody>
                    <a:bodyPr/>
                    <a:lstStyle/>
                    <a:p>
                      <a:pPr algn="ctr"/>
                      <a:r>
                        <a:rPr lang="en-MY" sz="1100" dirty="0" smtClean="0"/>
                        <a:t>SYLLABUS</a:t>
                      </a:r>
                      <a:endParaRPr lang="en-MY" sz="1100" dirty="0"/>
                    </a:p>
                  </a:txBody>
                  <a:tcPr marL="91423" marR="91423" marT="45673" marB="45673"/>
                </a:tc>
              </a:tr>
              <a:tr h="618454">
                <a:tc rowSpan="2">
                  <a:txBody>
                    <a:bodyPr/>
                    <a:lstStyle/>
                    <a:p>
                      <a:pPr algn="ctr"/>
                      <a:r>
                        <a:rPr lang="en-US" sz="1100" dirty="0" smtClean="0"/>
                        <a:t>DAY 1</a:t>
                      </a:r>
                      <a:endParaRPr lang="en-MY" sz="1100" dirty="0"/>
                    </a:p>
                    <a:p>
                      <a:pPr algn="ctr"/>
                      <a:endParaRPr lang="en-MY" sz="1100" dirty="0"/>
                    </a:p>
                  </a:txBody>
                  <a:tcPr marL="91423" marR="91423" marT="45673" marB="45673" anchor="ctr"/>
                </a:tc>
                <a:tc>
                  <a:txBody>
                    <a:bodyPr/>
                    <a:lstStyle/>
                    <a:p>
                      <a:pPr algn="l"/>
                      <a:r>
                        <a:rPr lang="en-MY" sz="1100" dirty="0" smtClean="0"/>
                        <a:t>Basic Accounting &amp; Business Documentation</a:t>
                      </a:r>
                    </a:p>
                  </a:txBody>
                  <a:tcPr marL="91423" marR="91423" marT="45673" marB="45673" anchor="ctr"/>
                </a:tc>
                <a:tc rowSpan="3">
                  <a:txBody>
                    <a:bodyPr/>
                    <a:lstStyle/>
                    <a:p>
                      <a:pPr marL="171450" indent="-171450" algn="l">
                        <a:buFont typeface="Wingdings" panose="05000000000000000000" pitchFamily="2" charset="2"/>
                        <a:buChar char="ü"/>
                      </a:pPr>
                      <a:r>
                        <a:rPr lang="en-US" sz="1100" b="1" dirty="0" smtClean="0"/>
                        <a:t>Class</a:t>
                      </a:r>
                      <a:r>
                        <a:rPr lang="en-US" sz="1100" b="1" baseline="0" dirty="0" smtClean="0"/>
                        <a:t> Room</a:t>
                      </a:r>
                    </a:p>
                    <a:p>
                      <a:pPr marL="171450" indent="-171450" algn="l">
                        <a:buFont typeface="Wingdings" panose="05000000000000000000" pitchFamily="2" charset="2"/>
                        <a:buChar char="ü"/>
                      </a:pPr>
                      <a:r>
                        <a:rPr lang="en-US" sz="1100" baseline="0" dirty="0" smtClean="0"/>
                        <a:t>Online Seminar (Webinar)</a:t>
                      </a:r>
                    </a:p>
                    <a:p>
                      <a:pPr marL="171450" indent="-171450" algn="l">
                        <a:buFont typeface="Wingdings" panose="05000000000000000000" pitchFamily="2" charset="2"/>
                        <a:buChar char="ü"/>
                      </a:pPr>
                      <a:r>
                        <a:rPr lang="en-US" sz="1100" baseline="0" dirty="0" smtClean="0"/>
                        <a:t>Online Training Video &amp; Tutorial</a:t>
                      </a:r>
                    </a:p>
                    <a:p>
                      <a:pPr marL="171450" indent="-171450" algn="l">
                        <a:buFont typeface="Wingdings" panose="05000000000000000000" pitchFamily="2" charset="2"/>
                        <a:buChar char="ü"/>
                      </a:pPr>
                      <a:r>
                        <a:rPr lang="en-US" sz="1100" baseline="0" dirty="0" smtClean="0"/>
                        <a:t>Online Training Material</a:t>
                      </a:r>
                    </a:p>
                    <a:p>
                      <a:pPr marL="171450" indent="-171450" algn="l">
                        <a:buFont typeface="Wingdings" panose="05000000000000000000" pitchFamily="2" charset="2"/>
                        <a:buChar char="ü"/>
                      </a:pPr>
                      <a:r>
                        <a:rPr lang="en-US" sz="1100" baseline="0" dirty="0" smtClean="0"/>
                        <a:t>Online Test &amp; Examinations</a:t>
                      </a:r>
                      <a:endParaRPr lang="en-MY" sz="1100" dirty="0"/>
                    </a:p>
                  </a:txBody>
                  <a:tcPr marL="91423" marR="91423" marT="45673" marB="45673" anchor="ctr"/>
                </a:tc>
                <a:tc rowSpan="4">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MY" sz="1000" u="none" strike="noStrike" baseline="0" dirty="0" smtClean="0"/>
                        <a:t>Objective: </a:t>
                      </a:r>
                      <a:r>
                        <a:rPr lang="en-MY" sz="1000" dirty="0" smtClean="0"/>
                        <a:t>To </a:t>
                      </a:r>
                      <a:r>
                        <a:rPr lang="en-US" sz="1000" dirty="0" smtClean="0"/>
                        <a:t>Maintain Systematic Records of Business Transaction in Order to Generate Various Report</a:t>
                      </a:r>
                      <a:r>
                        <a:rPr lang="en-US" sz="1000" baseline="0" dirty="0" smtClean="0"/>
                        <a:t>.</a:t>
                      </a:r>
                    </a:p>
                    <a:p>
                      <a:pPr marL="742950" lvl="1" indent="-285750" algn="l">
                        <a:buFont typeface="Wingdings" panose="05000000000000000000" pitchFamily="2" charset="2"/>
                        <a:buChar char="ü"/>
                      </a:pPr>
                      <a:r>
                        <a:rPr lang="en-MY" sz="1000" u="none" strike="noStrike" baseline="0" dirty="0" smtClean="0"/>
                        <a:t>Company Setup</a:t>
                      </a:r>
                    </a:p>
                    <a:p>
                      <a:pPr marL="742950" lvl="1" indent="-285750" algn="l">
                        <a:buFont typeface="Wingdings" panose="05000000000000000000" pitchFamily="2" charset="2"/>
                        <a:buChar char="ü"/>
                      </a:pPr>
                      <a:r>
                        <a:rPr lang="en-MY" sz="1000" u="none" strike="noStrike" baseline="0" dirty="0" smtClean="0"/>
                        <a:t>User Setup </a:t>
                      </a:r>
                    </a:p>
                    <a:p>
                      <a:pPr marL="742950" lvl="1" indent="-285750" algn="l">
                        <a:buFont typeface="Wingdings" panose="05000000000000000000" pitchFamily="2" charset="2"/>
                        <a:buChar char="ü"/>
                      </a:pPr>
                      <a:r>
                        <a:rPr lang="en-MY" sz="1000" u="none" strike="noStrike" baseline="0" dirty="0" smtClean="0"/>
                        <a:t>User Access Right </a:t>
                      </a:r>
                    </a:p>
                    <a:p>
                      <a:pPr marL="742950" lvl="1" indent="-285750" algn="l">
                        <a:buFont typeface="Wingdings" panose="05000000000000000000" pitchFamily="2" charset="2"/>
                        <a:buChar char="ü"/>
                      </a:pPr>
                      <a:r>
                        <a:rPr lang="en-MY" sz="1000" u="none" strike="noStrike" baseline="0" dirty="0" smtClean="0"/>
                        <a:t>Chart of Account </a:t>
                      </a:r>
                    </a:p>
                    <a:p>
                      <a:pPr marL="742950" lvl="1" indent="-285750" algn="l">
                        <a:buFont typeface="Wingdings" panose="05000000000000000000" pitchFamily="2" charset="2"/>
                        <a:buChar char="ü"/>
                      </a:pPr>
                      <a:r>
                        <a:rPr lang="en-MY" sz="1000" u="none" strike="noStrike" baseline="0" dirty="0" smtClean="0"/>
                        <a:t>System &amp; General Setup</a:t>
                      </a:r>
                    </a:p>
                    <a:p>
                      <a:pPr marL="742950" lvl="1" indent="-285750" algn="l">
                        <a:buFont typeface="Wingdings" panose="05000000000000000000" pitchFamily="2" charset="2"/>
                        <a:buChar char="ü"/>
                      </a:pPr>
                      <a:r>
                        <a:rPr lang="en-MY" sz="1000" u="none" strike="noStrike" baseline="0" dirty="0" smtClean="0"/>
                        <a:t>Form Setup</a:t>
                      </a:r>
                    </a:p>
                    <a:p>
                      <a:pPr marL="742950" lvl="1" indent="-285750" algn="l">
                        <a:buFont typeface="Wingdings" panose="05000000000000000000" pitchFamily="2" charset="2"/>
                        <a:buChar char="ü"/>
                      </a:pPr>
                      <a:r>
                        <a:rPr lang="en-MY" sz="1000" u="none" strike="noStrike" baseline="0" dirty="0" smtClean="0"/>
                        <a:t>Financial Year Calendar</a:t>
                      </a:r>
                      <a:endParaRPr lang="en-US" sz="1000" baseline="0" dirty="0" smtClean="0"/>
                    </a:p>
                  </a:txBody>
                  <a:tcPr marL="91423" marR="91423" marT="45673" marB="45673" anchor="ctr"/>
                </a:tc>
              </a:tr>
              <a:tr h="792917">
                <a:tc vMerge="1">
                  <a:txBody>
                    <a:bodyPr/>
                    <a:lstStyle/>
                    <a:p>
                      <a:pPr algn="ctr"/>
                      <a:endParaRPr lang="en-MY" sz="1200" dirty="0"/>
                    </a:p>
                  </a:txBody>
                  <a:tcPr marL="91423" marR="91423"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100" dirty="0" smtClean="0"/>
                        <a:t>SPSLite Training &amp; Basic/ Advance SPSLite Website Training </a:t>
                      </a:r>
                    </a:p>
                  </a:txBody>
                  <a:tcPr marL="91423" marR="91423" marT="45673" marB="45673" anchor="ctr"/>
                </a:tc>
                <a:tc vMerge="1">
                  <a:txBody>
                    <a:bodyPr/>
                    <a:lstStyle/>
                    <a:p>
                      <a:pPr algn="l"/>
                      <a:endParaRPr lang="en-MY" sz="1100" dirty="0" smtClean="0"/>
                    </a:p>
                  </a:txBody>
                  <a:tcPr marL="91423" marR="91423" marT="45673" marB="45673" anchor="ctr"/>
                </a:tc>
                <a:tc vMerge="1">
                  <a:txBody>
                    <a:bodyPr/>
                    <a:lstStyle/>
                    <a:p>
                      <a:pPr algn="ctr"/>
                      <a:endParaRPr lang="en-MY" sz="1200" dirty="0" smtClean="0"/>
                    </a:p>
                  </a:txBody>
                  <a:tcPr marL="91423" marR="91423" marT="45686" marB="45686"/>
                </a:tc>
              </a:tr>
              <a:tr h="792917">
                <a:tc>
                  <a:txBody>
                    <a:bodyPr/>
                    <a:lstStyle/>
                    <a:p>
                      <a:pPr algn="ctr"/>
                      <a:endParaRPr lang="en-US" sz="1100" dirty="0" smtClean="0"/>
                    </a:p>
                    <a:p>
                      <a:pPr algn="ctr"/>
                      <a:r>
                        <a:rPr lang="en-US" sz="1100" dirty="0" smtClean="0"/>
                        <a:t>DAY 2</a:t>
                      </a:r>
                    </a:p>
                    <a:p>
                      <a:pPr algn="ctr"/>
                      <a:endParaRPr lang="en-MY" sz="1100" dirty="0"/>
                    </a:p>
                  </a:txBody>
                  <a:tcPr marL="91423" marR="91423" marT="45673" marB="45673" anchor="ctr"/>
                </a:tc>
                <a:tc>
                  <a:txBody>
                    <a:bodyPr/>
                    <a:lstStyle/>
                    <a:p>
                      <a:pPr algn="l"/>
                      <a:r>
                        <a:rPr lang="en-MY" sz="1100" dirty="0" smtClean="0"/>
                        <a:t>SPS Training</a:t>
                      </a:r>
                      <a:endParaRPr lang="en-MY" sz="1100" dirty="0"/>
                    </a:p>
                  </a:txBody>
                  <a:tcPr marL="91423" marR="91423" marT="45673" marB="45673" anchor="ctr"/>
                </a:tc>
                <a:tc vMerge="1">
                  <a:txBody>
                    <a:bodyPr/>
                    <a:lstStyle/>
                    <a:p>
                      <a:pPr algn="l"/>
                      <a:endParaRPr lang="en-MY" sz="1100" dirty="0"/>
                    </a:p>
                  </a:txBody>
                  <a:tcPr marL="91423" marR="91423" marT="45673" marB="45673" anchor="ctr"/>
                </a:tc>
                <a:tc vMerge="1">
                  <a:txBody>
                    <a:bodyPr/>
                    <a:lstStyle/>
                    <a:p>
                      <a:pPr algn="ctr"/>
                      <a:endParaRPr lang="en-MY" sz="1200" dirty="0" smtClean="0"/>
                    </a:p>
                  </a:txBody>
                  <a:tcPr marL="91423" marR="91423" marT="45686" marB="45686"/>
                </a:tc>
              </a:tr>
              <a:tr h="569485">
                <a:tc>
                  <a:txBody>
                    <a:bodyPr/>
                    <a:lstStyle/>
                    <a:p>
                      <a:pPr algn="ctr"/>
                      <a:endParaRPr lang="en-US" sz="1100" dirty="0" smtClean="0"/>
                    </a:p>
                    <a:p>
                      <a:pPr algn="ctr"/>
                      <a:r>
                        <a:rPr lang="en-US" sz="1100" dirty="0" smtClean="0"/>
                        <a:t>DAY 3</a:t>
                      </a:r>
                    </a:p>
                    <a:p>
                      <a:pPr algn="ctr"/>
                      <a:endParaRPr lang="en-MY" sz="1100" dirty="0"/>
                    </a:p>
                  </a:txBody>
                  <a:tcPr marL="91423" marR="91423" marT="45673" marB="45673" anchor="ctr"/>
                </a:tc>
                <a:tc>
                  <a:txBody>
                    <a:bodyPr/>
                    <a:lstStyle/>
                    <a:p>
                      <a:pPr algn="l"/>
                      <a:r>
                        <a:rPr lang="en-US" sz="1100" dirty="0" smtClean="0"/>
                        <a:t>Revision</a:t>
                      </a:r>
                    </a:p>
                    <a:p>
                      <a:pPr algn="l"/>
                      <a:r>
                        <a:rPr lang="en-US" sz="1100" dirty="0" smtClean="0"/>
                        <a:t>Examination</a:t>
                      </a:r>
                      <a:endParaRPr lang="en-MY" sz="1100" dirty="0"/>
                    </a:p>
                  </a:txBody>
                  <a:tcPr marL="91423" marR="91423" marT="45673" marB="45673" anchor="ctr"/>
                </a:tc>
                <a:tc>
                  <a:txBody>
                    <a:bodyPr/>
                    <a:lstStyle/>
                    <a:p>
                      <a:pPr algn="l"/>
                      <a:r>
                        <a:rPr lang="en-US" sz="1100" dirty="0" smtClean="0"/>
                        <a:t>4 Hours</a:t>
                      </a:r>
                    </a:p>
                    <a:p>
                      <a:pPr algn="l"/>
                      <a:r>
                        <a:rPr lang="en-US" sz="1100" dirty="0" smtClean="0"/>
                        <a:t>4 Hours</a:t>
                      </a:r>
                      <a:endParaRPr lang="en-MY" sz="1100" dirty="0"/>
                    </a:p>
                  </a:txBody>
                  <a:tcPr marL="91423" marR="91423" marT="45673" marB="45673" anchor="ctr"/>
                </a:tc>
                <a:tc vMerge="1">
                  <a:txBody>
                    <a:bodyPr/>
                    <a:lstStyle/>
                    <a:p>
                      <a:pPr algn="ctr"/>
                      <a:endParaRPr lang="en-MY" sz="1200" dirty="0" smtClean="0"/>
                    </a:p>
                  </a:txBody>
                  <a:tcPr marL="91423" marR="91423" marT="45686" marB="45686"/>
                </a:tc>
              </a:tr>
              <a:tr h="1243722">
                <a:tc gridSpan="4">
                  <a:txBody>
                    <a:bodyPr/>
                    <a:lstStyle/>
                    <a:p>
                      <a:pPr marL="285750" indent="-285750">
                        <a:buFont typeface="Arial" panose="020B0604020202020204" pitchFamily="34" charset="0"/>
                        <a:buChar char="•"/>
                      </a:pPr>
                      <a:r>
                        <a:rPr lang="en-US" altLang="en-US" sz="1400" dirty="0" smtClean="0"/>
                        <a:t>Class Room Training for 600 PI1M</a:t>
                      </a:r>
                    </a:p>
                    <a:p>
                      <a:pPr marL="628650" lvl="1" indent="-171450">
                        <a:buFont typeface="Wingdings" panose="05000000000000000000" pitchFamily="2" charset="2"/>
                        <a:buChar char="ü"/>
                      </a:pPr>
                      <a:r>
                        <a:rPr lang="en-US" altLang="en-US" sz="1200" dirty="0" smtClean="0"/>
                        <a:t>Min 10-20 Participation</a:t>
                      </a:r>
                    </a:p>
                    <a:p>
                      <a:pPr marL="628650" lvl="1" indent="-171450">
                        <a:buFont typeface="Wingdings" panose="05000000000000000000" pitchFamily="2" charset="2"/>
                        <a:buChar char="ü"/>
                      </a:pPr>
                      <a:r>
                        <a:rPr lang="en-US" altLang="en-US" sz="1200" dirty="0" smtClean="0"/>
                        <a:t>3 Modules (SPS, </a:t>
                      </a:r>
                      <a:r>
                        <a:rPr lang="en-US" altLang="en-US" sz="1200" dirty="0" err="1" smtClean="0"/>
                        <a:t>SPSLite</a:t>
                      </a:r>
                      <a:r>
                        <a:rPr lang="en-US" altLang="en-US" sz="1200" dirty="0" smtClean="0"/>
                        <a:t> &amp; </a:t>
                      </a:r>
                      <a:r>
                        <a:rPr lang="en-US" altLang="en-US" sz="1200" dirty="0" err="1" smtClean="0"/>
                        <a:t>SPSWeb</a:t>
                      </a:r>
                      <a:r>
                        <a:rPr lang="en-US" altLang="en-US" sz="1200" dirty="0" smtClean="0"/>
                        <a:t>)</a:t>
                      </a:r>
                    </a:p>
                    <a:p>
                      <a:pPr marL="628650" lvl="1" indent="-171450">
                        <a:buFont typeface="Wingdings" panose="05000000000000000000" pitchFamily="2" charset="2"/>
                        <a:buChar char="ü"/>
                      </a:pPr>
                      <a:r>
                        <a:rPr lang="en-US" altLang="en-US" sz="1200" dirty="0" smtClean="0"/>
                        <a:t>2 Days Training + ½</a:t>
                      </a:r>
                      <a:r>
                        <a:rPr lang="en-US" altLang="en-US" sz="1200" baseline="0" dirty="0" smtClean="0"/>
                        <a:t> </a:t>
                      </a:r>
                      <a:r>
                        <a:rPr lang="en-US" altLang="en-US" sz="1200" dirty="0" smtClean="0"/>
                        <a:t>Day Revision</a:t>
                      </a:r>
                      <a:r>
                        <a:rPr lang="en-US" altLang="en-US" sz="1200" baseline="0" dirty="0" smtClean="0"/>
                        <a:t> </a:t>
                      </a:r>
                      <a:r>
                        <a:rPr lang="en-US" altLang="en-US" sz="1200" dirty="0" smtClean="0"/>
                        <a:t>+ ½</a:t>
                      </a:r>
                      <a:r>
                        <a:rPr lang="en-US" altLang="en-US" sz="1200" baseline="0" dirty="0" smtClean="0"/>
                        <a:t> Day </a:t>
                      </a:r>
                      <a:r>
                        <a:rPr lang="en-US" altLang="en-US" sz="1200" dirty="0" smtClean="0"/>
                        <a:t>Exam</a:t>
                      </a:r>
                    </a:p>
                    <a:p>
                      <a:pPr marL="628650" lvl="1" indent="-171450">
                        <a:buFont typeface="Wingdings" panose="05000000000000000000" pitchFamily="2" charset="2"/>
                        <a:buChar char="ü"/>
                      </a:pPr>
                      <a:r>
                        <a:rPr lang="en-US" altLang="en-US" sz="1200" dirty="0" smtClean="0"/>
                        <a:t>Online Certification (.pdf format)</a:t>
                      </a:r>
                    </a:p>
                  </a:txBody>
                  <a:tcPr marL="91423" marR="91423" marT="45673" marB="45673" anchor="ctr"/>
                </a:tc>
                <a:tc hMerge="1">
                  <a:txBody>
                    <a:bodyPr/>
                    <a:lstStyle/>
                    <a:p>
                      <a:pPr algn="l"/>
                      <a:endParaRPr lang="en-MY" sz="1100" dirty="0" smtClean="0"/>
                    </a:p>
                  </a:txBody>
                  <a:tcPr marL="91423" marR="91423" marT="45673" marB="45673" anchor="ctr">
                    <a:solidFill>
                      <a:schemeClr val="accent6">
                        <a:lumMod val="20000"/>
                        <a:lumOff val="80000"/>
                      </a:schemeClr>
                    </a:solidFill>
                  </a:tcPr>
                </a:tc>
                <a:tc hMerge="1">
                  <a:txBody>
                    <a:bodyPr/>
                    <a:lstStyle/>
                    <a:p>
                      <a:pPr algn="l"/>
                      <a:endParaRPr lang="en-MY" sz="1100" dirty="0" smtClean="0"/>
                    </a:p>
                  </a:txBody>
                  <a:tcPr marL="91423" marR="91423" marT="45673" marB="45673" anchor="ctr">
                    <a:solidFill>
                      <a:schemeClr val="accent6">
                        <a:lumMod val="20000"/>
                        <a:lumOff val="80000"/>
                      </a:schemeClr>
                    </a:solidFill>
                  </a:tcPr>
                </a:tc>
                <a:tc hMerge="1">
                  <a:txBody>
                    <a:bodyPr/>
                    <a:lstStyle/>
                    <a:p>
                      <a:pPr algn="ctr"/>
                      <a:endParaRPr lang="en-MY" sz="1100" dirty="0" smtClean="0"/>
                    </a:p>
                  </a:txBody>
                  <a:tcPr marL="91423" marR="91423" marT="45673" marB="45673"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618621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290">
                                          <p:stCondLst>
                                            <p:cond delay="0"/>
                                          </p:stCondLst>
                                        </p:cTn>
                                        <p:tgtEl>
                                          <p:spTgt spid="37"/>
                                        </p:tgtEl>
                                      </p:cBhvr>
                                    </p:animEffect>
                                    <p:anim calcmode="lin" valueType="num">
                                      <p:cBhvr>
                                        <p:cTn id="21" dur="911"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37"/>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37"/>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37"/>
                                        </p:tgtEl>
                                        <p:attrNameLst>
                                          <p:attrName>ppt_y</p:attrName>
                                        </p:attrNameLst>
                                      </p:cBhvr>
                                      <p:tavLst>
                                        <p:tav tm="0" fmla="#ppt_y-sin(pi*$)/81">
                                          <p:val>
                                            <p:fltVal val="0"/>
                                          </p:val>
                                        </p:tav>
                                        <p:tav tm="100000">
                                          <p:val>
                                            <p:fltVal val="1"/>
                                          </p:val>
                                        </p:tav>
                                      </p:tavLst>
                                    </p:anim>
                                    <p:animScale>
                                      <p:cBhvr>
                                        <p:cTn id="26" dur="13">
                                          <p:stCondLst>
                                            <p:cond delay="325"/>
                                          </p:stCondLst>
                                        </p:cTn>
                                        <p:tgtEl>
                                          <p:spTgt spid="37"/>
                                        </p:tgtEl>
                                      </p:cBhvr>
                                      <p:to x="100000" y="60000"/>
                                    </p:animScale>
                                    <p:animScale>
                                      <p:cBhvr>
                                        <p:cTn id="27" dur="83" decel="50000">
                                          <p:stCondLst>
                                            <p:cond delay="338"/>
                                          </p:stCondLst>
                                        </p:cTn>
                                        <p:tgtEl>
                                          <p:spTgt spid="37"/>
                                        </p:tgtEl>
                                      </p:cBhvr>
                                      <p:to x="100000" y="100000"/>
                                    </p:animScale>
                                    <p:animScale>
                                      <p:cBhvr>
                                        <p:cTn id="28" dur="13">
                                          <p:stCondLst>
                                            <p:cond delay="656"/>
                                          </p:stCondLst>
                                        </p:cTn>
                                        <p:tgtEl>
                                          <p:spTgt spid="37"/>
                                        </p:tgtEl>
                                      </p:cBhvr>
                                      <p:to x="100000" y="80000"/>
                                    </p:animScale>
                                    <p:animScale>
                                      <p:cBhvr>
                                        <p:cTn id="29" dur="83" decel="50000">
                                          <p:stCondLst>
                                            <p:cond delay="669"/>
                                          </p:stCondLst>
                                        </p:cTn>
                                        <p:tgtEl>
                                          <p:spTgt spid="37"/>
                                        </p:tgtEl>
                                      </p:cBhvr>
                                      <p:to x="100000" y="100000"/>
                                    </p:animScale>
                                    <p:animScale>
                                      <p:cBhvr>
                                        <p:cTn id="30" dur="13">
                                          <p:stCondLst>
                                            <p:cond delay="821"/>
                                          </p:stCondLst>
                                        </p:cTn>
                                        <p:tgtEl>
                                          <p:spTgt spid="37"/>
                                        </p:tgtEl>
                                      </p:cBhvr>
                                      <p:to x="100000" y="90000"/>
                                    </p:animScale>
                                    <p:animScale>
                                      <p:cBhvr>
                                        <p:cTn id="31" dur="83" decel="50000">
                                          <p:stCondLst>
                                            <p:cond delay="834"/>
                                          </p:stCondLst>
                                        </p:cTn>
                                        <p:tgtEl>
                                          <p:spTgt spid="37"/>
                                        </p:tgtEl>
                                      </p:cBhvr>
                                      <p:to x="100000" y="100000"/>
                                    </p:animScale>
                                    <p:animScale>
                                      <p:cBhvr>
                                        <p:cTn id="32" dur="13">
                                          <p:stCondLst>
                                            <p:cond delay="904"/>
                                          </p:stCondLst>
                                        </p:cTn>
                                        <p:tgtEl>
                                          <p:spTgt spid="37"/>
                                        </p:tgtEl>
                                      </p:cBhvr>
                                      <p:to x="100000" y="95000"/>
                                    </p:animScale>
                                    <p:animScale>
                                      <p:cBhvr>
                                        <p:cTn id="33" dur="83" decel="50000">
                                          <p:stCondLst>
                                            <p:cond delay="917"/>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39" name="AutoShape 33" descr="Image result for maxis"/>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40" name="AutoShape 35" descr="Image result for maxis"/>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9" name="Title 1"/>
          <p:cNvSpPr txBox="1">
            <a:spLocks/>
          </p:cNvSpPr>
          <p:nvPr/>
        </p:nvSpPr>
        <p:spPr>
          <a:xfrm>
            <a:off x="457200" y="30480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Training deliverables </a:t>
            </a:r>
            <a:endParaRPr lang="en-MY" sz="2800" dirty="0">
              <a:solidFill>
                <a:schemeClr val="tx1"/>
              </a:solidFill>
              <a:latin typeface="Arial Black"/>
            </a:endParaRPr>
          </a:p>
        </p:txBody>
      </p:sp>
      <p:sp>
        <p:nvSpPr>
          <p:cNvPr id="14342" name="TextBox 11"/>
          <p:cNvSpPr txBox="1">
            <a:spLocks noChangeArrowheads="1"/>
          </p:cNvSpPr>
          <p:nvPr/>
        </p:nvSpPr>
        <p:spPr bwMode="auto">
          <a:xfrm>
            <a:off x="5257800" y="1524000"/>
            <a:ext cx="3505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
            </a:pPr>
            <a:r>
              <a:rPr lang="en-US" altLang="en-US" sz="1600" b="1" dirty="0" smtClean="0"/>
              <a:t>10 </a:t>
            </a:r>
            <a:r>
              <a:rPr lang="en-US" altLang="en-US" sz="1600" b="1" dirty="0"/>
              <a:t>Dedicated Team will conduct training </a:t>
            </a:r>
            <a:r>
              <a:rPr lang="en-US" altLang="en-US" sz="1600" b="1" dirty="0" smtClean="0"/>
              <a:t>to </a:t>
            </a:r>
            <a:r>
              <a:rPr lang="en-US" altLang="en-US" sz="1600" b="1" dirty="0"/>
              <a:t>assigned </a:t>
            </a:r>
            <a:r>
              <a:rPr lang="en-US" altLang="en-US" sz="1600" b="1" dirty="0" smtClean="0"/>
              <a:t>regions.</a:t>
            </a:r>
            <a:endParaRPr lang="en-US" altLang="en-US" sz="1600" b="1" dirty="0"/>
          </a:p>
          <a:p>
            <a:pPr eaLnBrk="1" hangingPunct="1">
              <a:spcBef>
                <a:spcPct val="0"/>
              </a:spcBef>
              <a:buFont typeface="Wingdings" pitchFamily="2" charset="2"/>
              <a:buChar char="§"/>
            </a:pPr>
            <a:endParaRPr lang="en-US" altLang="en-US" sz="1600" dirty="0"/>
          </a:p>
          <a:p>
            <a:pPr eaLnBrk="1" hangingPunct="1">
              <a:spcBef>
                <a:spcPct val="0"/>
              </a:spcBef>
              <a:buFont typeface="Wingdings" pitchFamily="2" charset="2"/>
              <a:buChar char="§"/>
            </a:pPr>
            <a:r>
              <a:rPr lang="en-US" altLang="en-US" sz="1600" b="1" dirty="0"/>
              <a:t>Assigned Zone</a:t>
            </a:r>
          </a:p>
          <a:p>
            <a:pPr lvl="1" eaLnBrk="1" hangingPunct="1">
              <a:spcBef>
                <a:spcPct val="0"/>
              </a:spcBef>
              <a:buFont typeface="Wingdings" pitchFamily="2" charset="2"/>
              <a:buChar char="§"/>
            </a:pPr>
            <a:r>
              <a:rPr lang="en-US" altLang="en-US" sz="1600" b="1" dirty="0"/>
              <a:t>Zone 1</a:t>
            </a:r>
            <a:r>
              <a:rPr lang="en-US" altLang="en-US" sz="1600" dirty="0"/>
              <a:t> </a:t>
            </a:r>
          </a:p>
          <a:p>
            <a:pPr lvl="2" eaLnBrk="1" hangingPunct="1">
              <a:spcBef>
                <a:spcPct val="0"/>
              </a:spcBef>
              <a:buFont typeface="Arial" panose="020B0604020202020204" pitchFamily="34" charset="0"/>
              <a:buChar char="•"/>
            </a:pPr>
            <a:r>
              <a:rPr lang="en-US" altLang="en-US" sz="1600" i="1" dirty="0"/>
              <a:t>Perak, Kedah, Penang, Perlis</a:t>
            </a:r>
          </a:p>
          <a:p>
            <a:pPr lvl="1" eaLnBrk="1" hangingPunct="1">
              <a:spcBef>
                <a:spcPct val="0"/>
              </a:spcBef>
              <a:buFont typeface="Wingdings" pitchFamily="2" charset="2"/>
              <a:buChar char="§"/>
            </a:pPr>
            <a:r>
              <a:rPr lang="en-US" altLang="en-US" sz="1600" b="1" dirty="0"/>
              <a:t>Zone 2</a:t>
            </a:r>
          </a:p>
          <a:p>
            <a:pPr lvl="2" eaLnBrk="1" hangingPunct="1">
              <a:spcBef>
                <a:spcPct val="0"/>
              </a:spcBef>
            </a:pPr>
            <a:r>
              <a:rPr lang="en-US" altLang="en-US" sz="1600" i="1" dirty="0" smtClean="0"/>
              <a:t>Selangor, Kuala Lumpur,  Malacca</a:t>
            </a:r>
            <a:r>
              <a:rPr lang="en-US" altLang="en-US" sz="1600" i="1" dirty="0"/>
              <a:t>, N. Sembilan, Johor</a:t>
            </a:r>
          </a:p>
          <a:p>
            <a:pPr lvl="1" eaLnBrk="1" hangingPunct="1">
              <a:spcBef>
                <a:spcPct val="0"/>
              </a:spcBef>
              <a:buFont typeface="Wingdings" pitchFamily="2" charset="2"/>
              <a:buChar char="§"/>
            </a:pPr>
            <a:r>
              <a:rPr lang="en-US" altLang="en-US" sz="1600" b="1" dirty="0"/>
              <a:t>Zone 3</a:t>
            </a:r>
          </a:p>
          <a:p>
            <a:pPr lvl="2" eaLnBrk="1" hangingPunct="1">
              <a:spcBef>
                <a:spcPct val="0"/>
              </a:spcBef>
            </a:pPr>
            <a:r>
              <a:rPr lang="en-US" altLang="en-US" sz="1600" i="1" dirty="0"/>
              <a:t>Kelantan, Terengganu, Pahang</a:t>
            </a:r>
          </a:p>
          <a:p>
            <a:pPr lvl="1" eaLnBrk="1" hangingPunct="1">
              <a:spcBef>
                <a:spcPct val="0"/>
              </a:spcBef>
              <a:buFont typeface="Wingdings" pitchFamily="2" charset="2"/>
              <a:buChar char="§"/>
            </a:pPr>
            <a:r>
              <a:rPr lang="en-US" altLang="en-US" sz="1600" b="1" dirty="0"/>
              <a:t>Zone 4</a:t>
            </a:r>
          </a:p>
          <a:p>
            <a:pPr lvl="2" eaLnBrk="1" hangingPunct="1">
              <a:spcBef>
                <a:spcPct val="0"/>
              </a:spcBef>
            </a:pPr>
            <a:r>
              <a:rPr lang="en-US" altLang="en-US" sz="1600" dirty="0"/>
              <a:t>Sarawak</a:t>
            </a:r>
          </a:p>
          <a:p>
            <a:pPr lvl="1" eaLnBrk="1" hangingPunct="1">
              <a:spcBef>
                <a:spcPct val="0"/>
              </a:spcBef>
              <a:buFont typeface="Wingdings" pitchFamily="2" charset="2"/>
              <a:buChar char="§"/>
            </a:pPr>
            <a:r>
              <a:rPr lang="en-US" altLang="en-US" sz="1600" b="1" dirty="0"/>
              <a:t>Zone 5</a:t>
            </a:r>
          </a:p>
          <a:p>
            <a:pPr lvl="2" eaLnBrk="1" hangingPunct="1">
              <a:spcBef>
                <a:spcPct val="0"/>
              </a:spcBef>
            </a:pPr>
            <a:r>
              <a:rPr lang="en-US" altLang="en-US" sz="1600" dirty="0"/>
              <a:t>Sabah</a:t>
            </a:r>
          </a:p>
          <a:p>
            <a:pPr eaLnBrk="1" hangingPunct="1">
              <a:spcBef>
                <a:spcPct val="0"/>
              </a:spcBef>
              <a:buFont typeface="Wingdings" pitchFamily="2" charset="2"/>
              <a:buChar char="§"/>
            </a:pPr>
            <a:endParaRPr lang="en-MY" altLang="en-US" sz="1600" dirty="0"/>
          </a:p>
        </p:txBody>
      </p:sp>
      <p:grpSp>
        <p:nvGrpSpPr>
          <p:cNvPr id="7" name="Group 6"/>
          <p:cNvGrpSpPr/>
          <p:nvPr/>
        </p:nvGrpSpPr>
        <p:grpSpPr>
          <a:xfrm>
            <a:off x="255588" y="1555750"/>
            <a:ext cx="4849812" cy="4311650"/>
            <a:chOff x="255588" y="1555750"/>
            <a:chExt cx="4849812" cy="4311650"/>
          </a:xfrm>
        </p:grpSpPr>
        <p:cxnSp>
          <p:nvCxnSpPr>
            <p:cNvPr id="22" name="Straight Arrow Connector 21"/>
            <p:cNvCxnSpPr/>
            <p:nvPr/>
          </p:nvCxnSpPr>
          <p:spPr bwMode="auto">
            <a:xfrm flipH="1">
              <a:off x="255588" y="5867400"/>
              <a:ext cx="48498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bwMode="auto">
            <a:xfrm flipV="1">
              <a:off x="5105400" y="1555750"/>
              <a:ext cx="0" cy="43116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3" name="Group 2"/>
          <p:cNvGrpSpPr/>
          <p:nvPr/>
        </p:nvGrpSpPr>
        <p:grpSpPr>
          <a:xfrm>
            <a:off x="330200" y="1552575"/>
            <a:ext cx="2184400" cy="2003425"/>
            <a:chOff x="330200" y="1552575"/>
            <a:chExt cx="2184400" cy="2003425"/>
          </a:xfrm>
        </p:grpSpPr>
        <p:sp>
          <p:nvSpPr>
            <p:cNvPr id="17" name="Rectangle 16"/>
            <p:cNvSpPr/>
            <p:nvPr/>
          </p:nvSpPr>
          <p:spPr>
            <a:xfrm>
              <a:off x="330200" y="1552575"/>
              <a:ext cx="2184400" cy="2003425"/>
            </a:xfrm>
            <a:prstGeom prst="rect">
              <a:avLst/>
            </a:prstGeom>
            <a:solidFill>
              <a:srgbClr val="83C9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800" b="1" dirty="0" smtClean="0">
                <a:effectLst>
                  <a:outerShdw blurRad="38100" dist="38100" dir="2700000" algn="tl">
                    <a:srgbClr val="000000">
                      <a:alpha val="43137"/>
                    </a:srgbClr>
                  </a:outerShdw>
                </a:effectLst>
              </a:endParaRPr>
            </a:p>
            <a:p>
              <a:pPr algn="ctr">
                <a:defRPr/>
              </a:pPr>
              <a:endParaRPr lang="en-US" sz="2800" b="1" dirty="0" smtClean="0">
                <a:effectLst>
                  <a:outerShdw blurRad="38100" dist="38100" dir="2700000" algn="tl">
                    <a:srgbClr val="000000">
                      <a:alpha val="43137"/>
                    </a:srgbClr>
                  </a:outerShdw>
                </a:effectLst>
              </a:endParaRPr>
            </a:p>
            <a:p>
              <a:pPr algn="ctr">
                <a:defRPr/>
              </a:pPr>
              <a:r>
                <a:rPr lang="en-US" sz="2800" b="1" dirty="0" smtClean="0"/>
                <a:t>10 Teams</a:t>
              </a:r>
            </a:p>
            <a:p>
              <a:pPr algn="ctr">
                <a:defRPr/>
              </a:pPr>
              <a:endParaRPr lang="en-US" sz="2800" b="1" dirty="0"/>
            </a:p>
          </p:txBody>
        </p:sp>
        <p:pic>
          <p:nvPicPr>
            <p:cNvPr id="6146" name="Picture 2" descr="C:\Users\User\Downloads\te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459" y="1736327"/>
              <a:ext cx="827882" cy="8278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330200" y="3733800"/>
            <a:ext cx="2184400" cy="2001838"/>
            <a:chOff x="330200" y="3733800"/>
            <a:chExt cx="2184400" cy="2001838"/>
          </a:xfrm>
        </p:grpSpPr>
        <p:sp>
          <p:nvSpPr>
            <p:cNvPr id="20" name="Rectangle 19"/>
            <p:cNvSpPr/>
            <p:nvPr/>
          </p:nvSpPr>
          <p:spPr>
            <a:xfrm>
              <a:off x="330200" y="3733800"/>
              <a:ext cx="2184400" cy="200183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b="1" dirty="0" smtClean="0">
                <a:effectLst>
                  <a:outerShdw blurRad="38100" dist="38100" dir="2700000" algn="tl">
                    <a:srgbClr val="000000">
                      <a:alpha val="43137"/>
                    </a:srgbClr>
                  </a:outerShdw>
                </a:effectLst>
              </a:endParaRPr>
            </a:p>
            <a:p>
              <a:pPr algn="ctr">
                <a:defRPr/>
              </a:pPr>
              <a:endParaRPr lang="en-US" b="1" dirty="0">
                <a:effectLst>
                  <a:outerShdw blurRad="38100" dist="38100" dir="2700000" algn="tl">
                    <a:srgbClr val="000000">
                      <a:alpha val="43137"/>
                    </a:srgbClr>
                  </a:outerShdw>
                </a:effectLst>
              </a:endParaRPr>
            </a:p>
            <a:p>
              <a:pPr algn="ctr">
                <a:defRPr/>
              </a:pPr>
              <a:endParaRPr lang="en-US" b="1" dirty="0" smtClean="0">
                <a:effectLst>
                  <a:outerShdw blurRad="38100" dist="38100" dir="2700000" algn="tl">
                    <a:srgbClr val="000000">
                      <a:alpha val="43137"/>
                    </a:srgbClr>
                  </a:outerShdw>
                </a:effectLst>
              </a:endParaRPr>
            </a:p>
            <a:p>
              <a:pPr algn="ctr">
                <a:defRPr/>
              </a:pPr>
              <a:r>
                <a:rPr lang="en-US" sz="3200" b="1" dirty="0" smtClean="0"/>
                <a:t>30,000</a:t>
              </a:r>
              <a:endParaRPr lang="en-US" sz="3200" b="1" dirty="0"/>
            </a:p>
            <a:p>
              <a:pPr algn="ctr">
                <a:defRPr/>
              </a:pPr>
              <a:r>
                <a:rPr lang="en-US" b="1" dirty="0" smtClean="0"/>
                <a:t>Expected</a:t>
              </a:r>
              <a:r>
                <a:rPr lang="en-US" sz="2000" b="1" dirty="0" smtClean="0"/>
                <a:t> </a:t>
              </a:r>
              <a:r>
                <a:rPr lang="en-US" b="1" dirty="0" smtClean="0"/>
                <a:t>Participations</a:t>
              </a:r>
              <a:endParaRPr lang="en-US" b="1" dirty="0"/>
            </a:p>
          </p:txBody>
        </p:sp>
        <p:pic>
          <p:nvPicPr>
            <p:cNvPr id="6147" name="Picture 3" descr="C:\Users\User\Downloads\users-group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918" y="3810000"/>
              <a:ext cx="842963" cy="8429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680494" y="1552575"/>
            <a:ext cx="2272506" cy="2003425"/>
            <a:chOff x="2680494" y="1552575"/>
            <a:chExt cx="2272506" cy="2003425"/>
          </a:xfrm>
        </p:grpSpPr>
        <p:sp>
          <p:nvSpPr>
            <p:cNvPr id="19" name="Rectangle 18"/>
            <p:cNvSpPr/>
            <p:nvPr/>
          </p:nvSpPr>
          <p:spPr>
            <a:xfrm>
              <a:off x="2680494" y="1552575"/>
              <a:ext cx="2272506" cy="200342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800" b="1" dirty="0" smtClean="0">
                <a:effectLst>
                  <a:outerShdw blurRad="38100" dist="38100" dir="2700000" algn="tl">
                    <a:srgbClr val="000000">
                      <a:alpha val="43137"/>
                    </a:srgbClr>
                  </a:outerShdw>
                </a:effectLst>
              </a:endParaRPr>
            </a:p>
            <a:p>
              <a:pPr algn="ctr">
                <a:defRPr/>
              </a:pPr>
              <a:endParaRPr lang="en-US" sz="2800" b="1" dirty="0" smtClean="0"/>
            </a:p>
            <a:p>
              <a:pPr algn="ctr">
                <a:defRPr/>
              </a:pPr>
              <a:r>
                <a:rPr lang="en-US" sz="2800" b="1" dirty="0" smtClean="0"/>
                <a:t>3 Modules</a:t>
              </a:r>
            </a:p>
            <a:p>
              <a:pPr algn="ctr">
                <a:defRPr/>
              </a:pPr>
              <a:r>
                <a:rPr lang="en-US" sz="1600" b="1" dirty="0" smtClean="0"/>
                <a:t>2 Days Training + </a:t>
              </a:r>
            </a:p>
            <a:p>
              <a:pPr algn="ctr">
                <a:defRPr/>
              </a:pPr>
              <a:r>
                <a:rPr lang="en-US" sz="1600" b="1" dirty="0" smtClean="0"/>
                <a:t>½ Day Revision +</a:t>
              </a:r>
            </a:p>
            <a:p>
              <a:pPr algn="ctr">
                <a:defRPr/>
              </a:pPr>
              <a:r>
                <a:rPr lang="en-US" sz="1600" b="1" dirty="0" smtClean="0"/>
                <a:t>½  Day Exam</a:t>
              </a:r>
              <a:endParaRPr lang="en-US" sz="1600" b="1" dirty="0"/>
            </a:p>
          </p:txBody>
        </p:sp>
        <p:pic>
          <p:nvPicPr>
            <p:cNvPr id="6148" name="Picture 4" descr="C:\Users\User\Downloads\ex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6901" y="1736327"/>
              <a:ext cx="699691" cy="6996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2680494" y="3733800"/>
            <a:ext cx="2272506" cy="2001838"/>
            <a:chOff x="2680494" y="3733800"/>
            <a:chExt cx="2272506" cy="2001838"/>
          </a:xfrm>
        </p:grpSpPr>
        <p:sp>
          <p:nvSpPr>
            <p:cNvPr id="18" name="Rectangle 17"/>
            <p:cNvSpPr/>
            <p:nvPr/>
          </p:nvSpPr>
          <p:spPr>
            <a:xfrm>
              <a:off x="2680494" y="3733800"/>
              <a:ext cx="2272506" cy="2001838"/>
            </a:xfrm>
            <a:prstGeom prst="rect">
              <a:avLst/>
            </a:prstGeom>
            <a:solidFill>
              <a:srgbClr val="83C9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b="1" dirty="0" smtClean="0"/>
            </a:p>
            <a:p>
              <a:pPr algn="ctr">
                <a:defRPr/>
              </a:pPr>
              <a:endParaRPr lang="en-US" b="1" dirty="0"/>
            </a:p>
            <a:p>
              <a:pPr algn="ctr">
                <a:defRPr/>
              </a:pPr>
              <a:endParaRPr lang="en-US" b="1" dirty="0" smtClean="0"/>
            </a:p>
            <a:p>
              <a:pPr algn="ctr">
                <a:defRPr/>
              </a:pPr>
              <a:r>
                <a:rPr lang="en-US" sz="3200" b="1" dirty="0" smtClean="0"/>
                <a:t>1,600</a:t>
              </a:r>
            </a:p>
            <a:p>
              <a:pPr algn="ctr">
                <a:defRPr/>
              </a:pPr>
              <a:r>
                <a:rPr lang="en-US" b="1" dirty="0" smtClean="0"/>
                <a:t>Targeted</a:t>
              </a:r>
            </a:p>
            <a:p>
              <a:pPr algn="ctr">
                <a:defRPr/>
              </a:pPr>
              <a:r>
                <a:rPr lang="en-US" b="1" dirty="0" smtClean="0"/>
                <a:t>Training Sessions</a:t>
              </a:r>
              <a:endParaRPr lang="en-US" b="1" dirty="0"/>
            </a:p>
          </p:txBody>
        </p:sp>
        <p:pic>
          <p:nvPicPr>
            <p:cNvPr id="6149" name="Picture 5" descr="C:\Users\User\Downloads\seo-training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954" y="3810000"/>
              <a:ext cx="789584" cy="7895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41529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6"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14342"/>
                                        </p:tgtEl>
                                        <p:attrNameLst>
                                          <p:attrName>style.visibility</p:attrName>
                                        </p:attrNameLst>
                                      </p:cBhvr>
                                      <p:to>
                                        <p:strVal val="visible"/>
                                      </p:to>
                                    </p:set>
                                    <p:animEffect transition="in" filter="wheel(1)">
                                      <p:cBhvr>
                                        <p:cTn id="37"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3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p:cNvGrpSpPr/>
          <p:nvPr/>
        </p:nvGrpSpPr>
        <p:grpSpPr>
          <a:xfrm>
            <a:off x="3429000" y="2647210"/>
            <a:ext cx="1481645" cy="1524000"/>
            <a:chOff x="3429000" y="2647210"/>
            <a:chExt cx="1481645" cy="1524000"/>
          </a:xfrm>
        </p:grpSpPr>
        <p:pic>
          <p:nvPicPr>
            <p:cNvPr id="26"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731" y="2973059"/>
              <a:ext cx="1044669" cy="87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Flowchart: Connector 105"/>
            <p:cNvSpPr/>
            <p:nvPr/>
          </p:nvSpPr>
          <p:spPr>
            <a:xfrm>
              <a:off x="3429000" y="2647210"/>
              <a:ext cx="1481645" cy="1524000"/>
            </a:xfrm>
            <a:prstGeom prst="flowChartConnector">
              <a:avLst/>
            </a:prstGeom>
            <a:solidFill>
              <a:schemeClr val="accent1">
                <a:alpha val="36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31" name="Group 30"/>
          <p:cNvGrpSpPr/>
          <p:nvPr/>
        </p:nvGrpSpPr>
        <p:grpSpPr>
          <a:xfrm>
            <a:off x="4986428" y="5032361"/>
            <a:ext cx="1451878" cy="1210374"/>
            <a:chOff x="-1981200" y="505663"/>
            <a:chExt cx="1612900" cy="1344612"/>
          </a:xfrm>
        </p:grpSpPr>
        <p:sp>
          <p:nvSpPr>
            <p:cNvPr id="24" name="TextBox 44"/>
            <p:cNvSpPr txBox="1">
              <a:spLocks noChangeArrowheads="1"/>
            </p:cNvSpPr>
            <p:nvPr/>
          </p:nvSpPr>
          <p:spPr bwMode="auto">
            <a:xfrm>
              <a:off x="-1981200" y="138831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a:t>PI1M “</a:t>
              </a:r>
              <a:r>
                <a:rPr lang="en-US" altLang="en-US" sz="1200" b="1" dirty="0" smtClean="0"/>
                <a:t>Accountant”</a:t>
              </a:r>
              <a:endParaRPr lang="en-US" altLang="en-US" sz="1200" b="1" dirty="0"/>
            </a:p>
            <a:p>
              <a:pPr algn="ctr" eaLnBrk="1" hangingPunct="1">
                <a:spcBef>
                  <a:spcPct val="0"/>
                </a:spcBef>
                <a:buFontTx/>
                <a:buNone/>
              </a:pPr>
              <a:r>
                <a:rPr lang="en-MY" altLang="en-US" sz="1200" b="1" dirty="0"/>
                <a:t>New Job Creation</a:t>
              </a:r>
              <a:endParaRPr lang="en-US" altLang="en-US" sz="1200" b="1" dirty="0"/>
            </a:p>
          </p:txBody>
        </p:sp>
        <p:pic>
          <p:nvPicPr>
            <p:cNvPr id="2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75" y="505663"/>
              <a:ext cx="8413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p:cNvGrpSpPr/>
          <p:nvPr/>
        </p:nvGrpSpPr>
        <p:grpSpPr>
          <a:xfrm>
            <a:off x="3276600" y="4980769"/>
            <a:ext cx="1524472" cy="1314560"/>
            <a:chOff x="-1935162" y="1907425"/>
            <a:chExt cx="1524000" cy="1314153"/>
          </a:xfrm>
        </p:grpSpPr>
        <p:sp>
          <p:nvSpPr>
            <p:cNvPr id="28" name="Rectangle 11"/>
            <p:cNvSpPr>
              <a:spLocks noChangeArrowheads="1"/>
            </p:cNvSpPr>
            <p:nvPr/>
          </p:nvSpPr>
          <p:spPr bwMode="auto">
            <a:xfrm>
              <a:off x="-1935162" y="2759913"/>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smtClean="0"/>
                <a:t>Potential accounts </a:t>
              </a:r>
              <a:r>
                <a:rPr lang="en-US" altLang="en-US" sz="1200" b="1" dirty="0"/>
                <a:t>to </a:t>
              </a:r>
              <a:r>
                <a:rPr lang="en-US" altLang="en-US" sz="1200" b="1" dirty="0" smtClean="0"/>
                <a:t>be served </a:t>
              </a:r>
              <a:r>
                <a:rPr lang="en-US" altLang="en-US" sz="1200" b="1" dirty="0"/>
                <a:t>via PI1M</a:t>
              </a:r>
            </a:p>
          </p:txBody>
        </p:sp>
        <p:pic>
          <p:nvPicPr>
            <p:cNvPr id="30"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325" y="1907425"/>
              <a:ext cx="8223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 name="Group 61"/>
          <p:cNvGrpSpPr/>
          <p:nvPr/>
        </p:nvGrpSpPr>
        <p:grpSpPr>
          <a:xfrm>
            <a:off x="-76200" y="2895600"/>
            <a:ext cx="3579113" cy="2556323"/>
            <a:chOff x="2904376" y="4379222"/>
            <a:chExt cx="3047999" cy="2176982"/>
          </a:xfrm>
        </p:grpSpPr>
        <p:graphicFrame>
          <p:nvGraphicFramePr>
            <p:cNvPr id="39" name="Diagram 38"/>
            <p:cNvGraphicFramePr/>
            <p:nvPr>
              <p:extLst>
                <p:ext uri="{D42A27DB-BD31-4B8C-83A1-F6EECF244321}">
                  <p14:modId xmlns:p14="http://schemas.microsoft.com/office/powerpoint/2010/main" val="84099347"/>
                </p:ext>
              </p:extLst>
            </p:nvPr>
          </p:nvGraphicFramePr>
          <p:xfrm>
            <a:off x="2904376" y="4383518"/>
            <a:ext cx="3047999" cy="2031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2523" y="4780290"/>
              <a:ext cx="554212" cy="38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2425" y="4379222"/>
              <a:ext cx="704311" cy="35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0699" y="5640498"/>
              <a:ext cx="516037" cy="45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30702" y="6099417"/>
              <a:ext cx="516034" cy="45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05730" y="5190927"/>
              <a:ext cx="742249" cy="4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0" name="Group 69"/>
          <p:cNvGrpSpPr/>
          <p:nvPr/>
        </p:nvGrpSpPr>
        <p:grpSpPr>
          <a:xfrm>
            <a:off x="2013965" y="1032591"/>
            <a:ext cx="1855073" cy="1263300"/>
            <a:chOff x="3065655" y="1447800"/>
            <a:chExt cx="2988679" cy="2753127"/>
          </a:xfrm>
        </p:grpSpPr>
        <p:pic>
          <p:nvPicPr>
            <p:cNvPr id="71"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76578" y="1447800"/>
              <a:ext cx="686022" cy="55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60391" y="1447800"/>
              <a:ext cx="1340209" cy="63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 descr="C:\Users\User\Desktop\Pusat Internet 1 Malaysia_files\image02.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9643" t="15922" r="5322"/>
            <a:stretch/>
          </p:blipFill>
          <p:spPr bwMode="auto">
            <a:xfrm>
              <a:off x="3065655" y="2238929"/>
              <a:ext cx="2988679" cy="196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80" name="Picture 7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22245" y="1202756"/>
            <a:ext cx="985975" cy="392860"/>
          </a:xfrm>
          <a:prstGeom prst="rect">
            <a:avLst/>
          </a:prstGeom>
        </p:spPr>
      </p:pic>
      <p:pic>
        <p:nvPicPr>
          <p:cNvPr id="81" name="Picture 8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28567" y="1717852"/>
            <a:ext cx="1286633" cy="491948"/>
          </a:xfrm>
          <a:prstGeom prst="rect">
            <a:avLst/>
          </a:prstGeom>
        </p:spPr>
      </p:pic>
      <p:sp>
        <p:nvSpPr>
          <p:cNvPr id="85" name="Rectangle 84"/>
          <p:cNvSpPr/>
          <p:nvPr/>
        </p:nvSpPr>
        <p:spPr bwMode="auto">
          <a:xfrm>
            <a:off x="7318137" y="2663839"/>
            <a:ext cx="1684337" cy="762000"/>
          </a:xfrm>
          <a:prstGeom prst="rect">
            <a:avLst/>
          </a:prstGeom>
          <a:blipFill rotWithShape="0">
            <a:blip r:embed="rId20"/>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6" name="Rectangle 85"/>
          <p:cNvSpPr/>
          <p:nvPr/>
        </p:nvSpPr>
        <p:spPr bwMode="auto">
          <a:xfrm>
            <a:off x="7318137" y="3319462"/>
            <a:ext cx="1684337" cy="631825"/>
          </a:xfrm>
          <a:prstGeom prst="rect">
            <a:avLst/>
          </a:prstGeom>
          <a:blipFill rotWithShape="0">
            <a:blip r:embed="rId21"/>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7" name="Rectangle 86"/>
          <p:cNvSpPr/>
          <p:nvPr/>
        </p:nvSpPr>
        <p:spPr bwMode="auto">
          <a:xfrm>
            <a:off x="7318137" y="3984625"/>
            <a:ext cx="1684337" cy="758825"/>
          </a:xfrm>
          <a:prstGeom prst="rect">
            <a:avLst/>
          </a:prstGeom>
          <a:blipFill rotWithShape="0">
            <a:blip r:embed="rId22"/>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8" name="Rectangle 87"/>
          <p:cNvSpPr/>
          <p:nvPr/>
        </p:nvSpPr>
        <p:spPr bwMode="auto">
          <a:xfrm>
            <a:off x="7318137" y="4670425"/>
            <a:ext cx="1684337" cy="511175"/>
          </a:xfrm>
          <a:prstGeom prst="rect">
            <a:avLst/>
          </a:prstGeom>
          <a:blipFill rotWithShape="0">
            <a:blip r:embed="rId23"/>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93" name="Rectangle 11"/>
          <p:cNvSpPr>
            <a:spLocks noChangeArrowheads="1"/>
          </p:cNvSpPr>
          <p:nvPr/>
        </p:nvSpPr>
        <p:spPr bwMode="auto">
          <a:xfrm>
            <a:off x="2179266" y="2313801"/>
            <a:ext cx="1524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smtClean="0"/>
              <a:t>Rural Community</a:t>
            </a:r>
            <a:endParaRPr lang="en-US" altLang="en-US" sz="1200" b="1" dirty="0"/>
          </a:p>
        </p:txBody>
      </p:sp>
      <p:sp>
        <p:nvSpPr>
          <p:cNvPr id="100" name="Bent Arrow 99"/>
          <p:cNvSpPr/>
          <p:nvPr/>
        </p:nvSpPr>
        <p:spPr>
          <a:xfrm>
            <a:off x="762644" y="1464870"/>
            <a:ext cx="716986" cy="9874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1" name="Bent Arrow 100"/>
          <p:cNvSpPr/>
          <p:nvPr/>
        </p:nvSpPr>
        <p:spPr>
          <a:xfrm rot="5400000">
            <a:off x="7801812" y="1222298"/>
            <a:ext cx="716986" cy="12021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2" name="Bent Arrow 101"/>
          <p:cNvSpPr/>
          <p:nvPr/>
        </p:nvSpPr>
        <p:spPr>
          <a:xfrm rot="10800000">
            <a:off x="6709832" y="5410200"/>
            <a:ext cx="2051538" cy="7432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3" name="Bent Arrow 102"/>
          <p:cNvSpPr/>
          <p:nvPr/>
        </p:nvSpPr>
        <p:spPr>
          <a:xfrm rot="16200000">
            <a:off x="1557389" y="4631859"/>
            <a:ext cx="716986" cy="232617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4" name="Right Arrow 103"/>
          <p:cNvSpPr/>
          <p:nvPr/>
        </p:nvSpPr>
        <p:spPr>
          <a:xfrm>
            <a:off x="4355306" y="1464870"/>
            <a:ext cx="1262241" cy="358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109" name="Group 108"/>
          <p:cNvGrpSpPr/>
          <p:nvPr/>
        </p:nvGrpSpPr>
        <p:grpSpPr>
          <a:xfrm>
            <a:off x="5181600" y="2647210"/>
            <a:ext cx="1481645" cy="1524000"/>
            <a:chOff x="5181600" y="2647210"/>
            <a:chExt cx="1481645" cy="1524000"/>
          </a:xfrm>
        </p:grpSpPr>
        <p:pic>
          <p:nvPicPr>
            <p:cNvPr id="25" name="Picture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04073" y="3234674"/>
              <a:ext cx="1166142" cy="47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Flowchart: Connector 106"/>
            <p:cNvSpPr/>
            <p:nvPr/>
          </p:nvSpPr>
          <p:spPr>
            <a:xfrm>
              <a:off x="5181600" y="2647210"/>
              <a:ext cx="1481645" cy="1524000"/>
            </a:xfrm>
            <a:prstGeom prst="flowChartConnector">
              <a:avLst/>
            </a:prstGeom>
            <a:solidFill>
              <a:schemeClr val="accent1">
                <a:alpha val="36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38" name="Title 1"/>
          <p:cNvSpPr txBox="1">
            <a:spLocks/>
          </p:cNvSpPr>
          <p:nvPr/>
        </p:nvSpPr>
        <p:spPr>
          <a:xfrm>
            <a:off x="478608" y="194391"/>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OUR ROAD TO SUCCESS</a:t>
            </a:r>
            <a:endParaRPr lang="en-MY" sz="2800" dirty="0">
              <a:solidFill>
                <a:schemeClr val="tx1"/>
              </a:solidFill>
              <a:latin typeface="Arial Black"/>
            </a:endParaRPr>
          </a:p>
        </p:txBody>
      </p:sp>
    </p:spTree>
    <p:extLst>
      <p:ext uri="{BB962C8B-B14F-4D97-AF65-F5344CB8AC3E}">
        <p14:creationId xmlns:p14="http://schemas.microsoft.com/office/powerpoint/2010/main" val="398713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anim calcmode="lin" valueType="num">
                                      <p:cBhvr>
                                        <p:cTn id="13" dur="1000" fill="hold"/>
                                        <p:tgtEl>
                                          <p:spTgt spid="108"/>
                                        </p:tgtEl>
                                        <p:attrNameLst>
                                          <p:attrName>ppt_x</p:attrName>
                                        </p:attrNameLst>
                                      </p:cBhvr>
                                      <p:tavLst>
                                        <p:tav tm="0">
                                          <p:val>
                                            <p:strVal val="#ppt_x"/>
                                          </p:val>
                                        </p:tav>
                                        <p:tav tm="100000">
                                          <p:val>
                                            <p:strVal val="#ppt_x"/>
                                          </p:val>
                                        </p:tav>
                                      </p:tavLst>
                                    </p:anim>
                                    <p:anim calcmode="lin" valueType="num">
                                      <p:cBhvr>
                                        <p:cTn id="14" dur="900" decel="100000" fill="hold"/>
                                        <p:tgtEl>
                                          <p:spTgt spid="10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37" presetClass="entr" presetSubtype="0"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1000"/>
                                        <p:tgtEl>
                                          <p:spTgt spid="109"/>
                                        </p:tgtEl>
                                      </p:cBhvr>
                                    </p:animEffect>
                                    <p:anim calcmode="lin" valueType="num">
                                      <p:cBhvr>
                                        <p:cTn id="20" dur="1000" fill="hold"/>
                                        <p:tgtEl>
                                          <p:spTgt spid="109"/>
                                        </p:tgtEl>
                                        <p:attrNameLst>
                                          <p:attrName>ppt_x</p:attrName>
                                        </p:attrNameLst>
                                      </p:cBhvr>
                                      <p:tavLst>
                                        <p:tav tm="0">
                                          <p:val>
                                            <p:strVal val="#ppt_x"/>
                                          </p:val>
                                        </p:tav>
                                        <p:tav tm="100000">
                                          <p:val>
                                            <p:strVal val="#ppt_x"/>
                                          </p:val>
                                        </p:tav>
                                      </p:tavLst>
                                    </p:anim>
                                    <p:anim calcmode="lin" valueType="num">
                                      <p:cBhvr>
                                        <p:cTn id="21" dur="900" decel="100000" fill="hold"/>
                                        <p:tgtEl>
                                          <p:spTgt spid="10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animEffect transition="in" filter="fade">
                                      <p:cBhvr>
                                        <p:cTn id="29" dur="500"/>
                                        <p:tgtEl>
                                          <p:spTgt spid="70"/>
                                        </p:tgtEl>
                                      </p:cBhvr>
                                    </p:animEffect>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fade">
                                      <p:cBhvr>
                                        <p:cTn id="33" dur="1000"/>
                                        <p:tgtEl>
                                          <p:spTgt spid="93"/>
                                        </p:tgtEl>
                                      </p:cBhvr>
                                    </p:animEffect>
                                    <p:anim calcmode="lin" valueType="num">
                                      <p:cBhvr>
                                        <p:cTn id="34" dur="1000" fill="hold"/>
                                        <p:tgtEl>
                                          <p:spTgt spid="93"/>
                                        </p:tgtEl>
                                        <p:attrNameLst>
                                          <p:attrName>ppt_x</p:attrName>
                                        </p:attrNameLst>
                                      </p:cBhvr>
                                      <p:tavLst>
                                        <p:tav tm="0">
                                          <p:val>
                                            <p:strVal val="#ppt_x"/>
                                          </p:val>
                                        </p:tav>
                                        <p:tav tm="100000">
                                          <p:val>
                                            <p:strVal val="#ppt_x"/>
                                          </p:val>
                                        </p:tav>
                                      </p:tavLst>
                                    </p:anim>
                                    <p:anim calcmode="lin" valueType="num">
                                      <p:cBhvr>
                                        <p:cTn id="35"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strips(downLeft)">
                                      <p:cBhvr>
                                        <p:cTn id="40" dur="500"/>
                                        <p:tgtEl>
                                          <p:spTgt spid="104"/>
                                        </p:tgtEl>
                                      </p:cBhvr>
                                    </p:animEffect>
                                  </p:childTnLst>
                                </p:cTn>
                              </p:par>
                            </p:childTnLst>
                          </p:cTn>
                        </p:par>
                        <p:par>
                          <p:cTn id="41" fill="hold">
                            <p:stCondLst>
                              <p:cond delay="500"/>
                            </p:stCondLst>
                            <p:childTnLst>
                              <p:par>
                                <p:cTn id="42" presetID="47" presetClass="entr" presetSubtype="0" fill="hold"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250"/>
                                        <p:tgtEl>
                                          <p:spTgt spid="80"/>
                                        </p:tgtEl>
                                      </p:cBhvr>
                                    </p:animEffect>
                                    <p:anim calcmode="lin" valueType="num">
                                      <p:cBhvr>
                                        <p:cTn id="45" dur="250" fill="hold"/>
                                        <p:tgtEl>
                                          <p:spTgt spid="80"/>
                                        </p:tgtEl>
                                        <p:attrNameLst>
                                          <p:attrName>ppt_x</p:attrName>
                                        </p:attrNameLst>
                                      </p:cBhvr>
                                      <p:tavLst>
                                        <p:tav tm="0">
                                          <p:val>
                                            <p:strVal val="#ppt_x"/>
                                          </p:val>
                                        </p:tav>
                                        <p:tav tm="100000">
                                          <p:val>
                                            <p:strVal val="#ppt_x"/>
                                          </p:val>
                                        </p:tav>
                                      </p:tavLst>
                                    </p:anim>
                                    <p:anim calcmode="lin" valueType="num">
                                      <p:cBhvr>
                                        <p:cTn id="46" dur="250" fill="hold"/>
                                        <p:tgtEl>
                                          <p:spTgt spid="80"/>
                                        </p:tgtEl>
                                        <p:attrNameLst>
                                          <p:attrName>ppt_y</p:attrName>
                                        </p:attrNameLst>
                                      </p:cBhvr>
                                      <p:tavLst>
                                        <p:tav tm="0">
                                          <p:val>
                                            <p:strVal val="#ppt_y-.1"/>
                                          </p:val>
                                        </p:tav>
                                        <p:tav tm="100000">
                                          <p:val>
                                            <p:strVal val="#ppt_y"/>
                                          </p:val>
                                        </p:tav>
                                      </p:tavLst>
                                    </p:anim>
                                  </p:childTnLst>
                                </p:cTn>
                              </p:par>
                            </p:childTnLst>
                          </p:cTn>
                        </p:par>
                        <p:par>
                          <p:cTn id="47" fill="hold">
                            <p:stCondLst>
                              <p:cond delay="750"/>
                            </p:stCondLst>
                            <p:childTnLst>
                              <p:par>
                                <p:cTn id="48" presetID="42" presetClass="entr" presetSubtype="0" fill="hold" nodeType="after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fade">
                                      <p:cBhvr>
                                        <p:cTn id="50" dur="500"/>
                                        <p:tgtEl>
                                          <p:spTgt spid="81"/>
                                        </p:tgtEl>
                                      </p:cBhvr>
                                    </p:animEffect>
                                    <p:anim calcmode="lin" valueType="num">
                                      <p:cBhvr>
                                        <p:cTn id="51" dur="500" fill="hold"/>
                                        <p:tgtEl>
                                          <p:spTgt spid="81"/>
                                        </p:tgtEl>
                                        <p:attrNameLst>
                                          <p:attrName>ppt_x</p:attrName>
                                        </p:attrNameLst>
                                      </p:cBhvr>
                                      <p:tavLst>
                                        <p:tav tm="0">
                                          <p:val>
                                            <p:strVal val="#ppt_x"/>
                                          </p:val>
                                        </p:tav>
                                        <p:tav tm="100000">
                                          <p:val>
                                            <p:strVal val="#ppt_x"/>
                                          </p:val>
                                        </p:tav>
                                      </p:tavLst>
                                    </p:anim>
                                    <p:anim calcmode="lin" valueType="num">
                                      <p:cBhvr>
                                        <p:cTn id="52" dur="5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strips(downLeft)">
                                      <p:cBhvr>
                                        <p:cTn id="57" dur="500"/>
                                        <p:tgtEl>
                                          <p:spTgt spid="101"/>
                                        </p:tgtEl>
                                      </p:cBhvr>
                                    </p:animEffect>
                                  </p:childTnLst>
                                </p:cTn>
                              </p:par>
                            </p:childTnLst>
                          </p:cTn>
                        </p:par>
                        <p:par>
                          <p:cTn id="58" fill="hold">
                            <p:stCondLst>
                              <p:cond delay="500"/>
                            </p:stCondLst>
                            <p:childTnLst>
                              <p:par>
                                <p:cTn id="59" presetID="31" presetClass="entr" presetSubtype="0" fill="hold" nodeType="afterEffect">
                                  <p:stCondLst>
                                    <p:cond delay="0"/>
                                  </p:stCondLst>
                                  <p:childTnLst>
                                    <p:set>
                                      <p:cBhvr>
                                        <p:cTn id="60" dur="1" fill="hold">
                                          <p:stCondLst>
                                            <p:cond delay="0"/>
                                          </p:stCondLst>
                                        </p:cTn>
                                        <p:tgtEl>
                                          <p:spTgt spid="85"/>
                                        </p:tgtEl>
                                        <p:attrNameLst>
                                          <p:attrName>style.visibility</p:attrName>
                                        </p:attrNameLst>
                                      </p:cBhvr>
                                      <p:to>
                                        <p:strVal val="visible"/>
                                      </p:to>
                                    </p:set>
                                    <p:anim calcmode="lin" valueType="num">
                                      <p:cBhvr>
                                        <p:cTn id="61" dur="750" fill="hold"/>
                                        <p:tgtEl>
                                          <p:spTgt spid="85"/>
                                        </p:tgtEl>
                                        <p:attrNameLst>
                                          <p:attrName>ppt_w</p:attrName>
                                        </p:attrNameLst>
                                      </p:cBhvr>
                                      <p:tavLst>
                                        <p:tav tm="0">
                                          <p:val>
                                            <p:fltVal val="0"/>
                                          </p:val>
                                        </p:tav>
                                        <p:tav tm="100000">
                                          <p:val>
                                            <p:strVal val="#ppt_w"/>
                                          </p:val>
                                        </p:tav>
                                      </p:tavLst>
                                    </p:anim>
                                    <p:anim calcmode="lin" valueType="num">
                                      <p:cBhvr>
                                        <p:cTn id="62" dur="750" fill="hold"/>
                                        <p:tgtEl>
                                          <p:spTgt spid="85"/>
                                        </p:tgtEl>
                                        <p:attrNameLst>
                                          <p:attrName>ppt_h</p:attrName>
                                        </p:attrNameLst>
                                      </p:cBhvr>
                                      <p:tavLst>
                                        <p:tav tm="0">
                                          <p:val>
                                            <p:fltVal val="0"/>
                                          </p:val>
                                        </p:tav>
                                        <p:tav tm="100000">
                                          <p:val>
                                            <p:strVal val="#ppt_h"/>
                                          </p:val>
                                        </p:tav>
                                      </p:tavLst>
                                    </p:anim>
                                    <p:anim calcmode="lin" valueType="num">
                                      <p:cBhvr>
                                        <p:cTn id="63" dur="750" fill="hold"/>
                                        <p:tgtEl>
                                          <p:spTgt spid="85"/>
                                        </p:tgtEl>
                                        <p:attrNameLst>
                                          <p:attrName>style.rotation</p:attrName>
                                        </p:attrNameLst>
                                      </p:cBhvr>
                                      <p:tavLst>
                                        <p:tav tm="0">
                                          <p:val>
                                            <p:fltVal val="90"/>
                                          </p:val>
                                        </p:tav>
                                        <p:tav tm="100000">
                                          <p:val>
                                            <p:fltVal val="0"/>
                                          </p:val>
                                        </p:tav>
                                      </p:tavLst>
                                    </p:anim>
                                    <p:animEffect transition="in" filter="fade">
                                      <p:cBhvr>
                                        <p:cTn id="64" dur="750"/>
                                        <p:tgtEl>
                                          <p:spTgt spid="85"/>
                                        </p:tgtEl>
                                      </p:cBhvr>
                                    </p:animEffect>
                                  </p:childTnLst>
                                </p:cTn>
                              </p:par>
                            </p:childTnLst>
                          </p:cTn>
                        </p:par>
                        <p:par>
                          <p:cTn id="65" fill="hold">
                            <p:stCondLst>
                              <p:cond delay="1250"/>
                            </p:stCondLst>
                            <p:childTnLst>
                              <p:par>
                                <p:cTn id="66" presetID="31" presetClass="entr" presetSubtype="0"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p:cTn id="68" dur="750" fill="hold"/>
                                        <p:tgtEl>
                                          <p:spTgt spid="86"/>
                                        </p:tgtEl>
                                        <p:attrNameLst>
                                          <p:attrName>ppt_w</p:attrName>
                                        </p:attrNameLst>
                                      </p:cBhvr>
                                      <p:tavLst>
                                        <p:tav tm="0">
                                          <p:val>
                                            <p:fltVal val="0"/>
                                          </p:val>
                                        </p:tav>
                                        <p:tav tm="100000">
                                          <p:val>
                                            <p:strVal val="#ppt_w"/>
                                          </p:val>
                                        </p:tav>
                                      </p:tavLst>
                                    </p:anim>
                                    <p:anim calcmode="lin" valueType="num">
                                      <p:cBhvr>
                                        <p:cTn id="69" dur="750" fill="hold"/>
                                        <p:tgtEl>
                                          <p:spTgt spid="86"/>
                                        </p:tgtEl>
                                        <p:attrNameLst>
                                          <p:attrName>ppt_h</p:attrName>
                                        </p:attrNameLst>
                                      </p:cBhvr>
                                      <p:tavLst>
                                        <p:tav tm="0">
                                          <p:val>
                                            <p:fltVal val="0"/>
                                          </p:val>
                                        </p:tav>
                                        <p:tav tm="100000">
                                          <p:val>
                                            <p:strVal val="#ppt_h"/>
                                          </p:val>
                                        </p:tav>
                                      </p:tavLst>
                                    </p:anim>
                                    <p:anim calcmode="lin" valueType="num">
                                      <p:cBhvr>
                                        <p:cTn id="70" dur="750" fill="hold"/>
                                        <p:tgtEl>
                                          <p:spTgt spid="86"/>
                                        </p:tgtEl>
                                        <p:attrNameLst>
                                          <p:attrName>style.rotation</p:attrName>
                                        </p:attrNameLst>
                                      </p:cBhvr>
                                      <p:tavLst>
                                        <p:tav tm="0">
                                          <p:val>
                                            <p:fltVal val="90"/>
                                          </p:val>
                                        </p:tav>
                                        <p:tav tm="100000">
                                          <p:val>
                                            <p:fltVal val="0"/>
                                          </p:val>
                                        </p:tav>
                                      </p:tavLst>
                                    </p:anim>
                                    <p:animEffect transition="in" filter="fade">
                                      <p:cBhvr>
                                        <p:cTn id="71" dur="750"/>
                                        <p:tgtEl>
                                          <p:spTgt spid="86"/>
                                        </p:tgtEl>
                                      </p:cBhvr>
                                    </p:animEffect>
                                  </p:childTnLst>
                                </p:cTn>
                              </p:par>
                            </p:childTnLst>
                          </p:cTn>
                        </p:par>
                        <p:par>
                          <p:cTn id="72" fill="hold">
                            <p:stCondLst>
                              <p:cond delay="2000"/>
                            </p:stCondLst>
                            <p:childTnLst>
                              <p:par>
                                <p:cTn id="73" presetID="31" presetClass="entr" presetSubtype="0" fill="hold" nodeType="afterEffect">
                                  <p:stCondLst>
                                    <p:cond delay="0"/>
                                  </p:stCondLst>
                                  <p:childTnLst>
                                    <p:set>
                                      <p:cBhvr>
                                        <p:cTn id="74" dur="1" fill="hold">
                                          <p:stCondLst>
                                            <p:cond delay="0"/>
                                          </p:stCondLst>
                                        </p:cTn>
                                        <p:tgtEl>
                                          <p:spTgt spid="87"/>
                                        </p:tgtEl>
                                        <p:attrNameLst>
                                          <p:attrName>style.visibility</p:attrName>
                                        </p:attrNameLst>
                                      </p:cBhvr>
                                      <p:to>
                                        <p:strVal val="visible"/>
                                      </p:to>
                                    </p:set>
                                    <p:anim calcmode="lin" valueType="num">
                                      <p:cBhvr>
                                        <p:cTn id="75" dur="750" fill="hold"/>
                                        <p:tgtEl>
                                          <p:spTgt spid="87"/>
                                        </p:tgtEl>
                                        <p:attrNameLst>
                                          <p:attrName>ppt_w</p:attrName>
                                        </p:attrNameLst>
                                      </p:cBhvr>
                                      <p:tavLst>
                                        <p:tav tm="0">
                                          <p:val>
                                            <p:fltVal val="0"/>
                                          </p:val>
                                        </p:tav>
                                        <p:tav tm="100000">
                                          <p:val>
                                            <p:strVal val="#ppt_w"/>
                                          </p:val>
                                        </p:tav>
                                      </p:tavLst>
                                    </p:anim>
                                    <p:anim calcmode="lin" valueType="num">
                                      <p:cBhvr>
                                        <p:cTn id="76" dur="750" fill="hold"/>
                                        <p:tgtEl>
                                          <p:spTgt spid="87"/>
                                        </p:tgtEl>
                                        <p:attrNameLst>
                                          <p:attrName>ppt_h</p:attrName>
                                        </p:attrNameLst>
                                      </p:cBhvr>
                                      <p:tavLst>
                                        <p:tav tm="0">
                                          <p:val>
                                            <p:fltVal val="0"/>
                                          </p:val>
                                        </p:tav>
                                        <p:tav tm="100000">
                                          <p:val>
                                            <p:strVal val="#ppt_h"/>
                                          </p:val>
                                        </p:tav>
                                      </p:tavLst>
                                    </p:anim>
                                    <p:anim calcmode="lin" valueType="num">
                                      <p:cBhvr>
                                        <p:cTn id="77" dur="750" fill="hold"/>
                                        <p:tgtEl>
                                          <p:spTgt spid="87"/>
                                        </p:tgtEl>
                                        <p:attrNameLst>
                                          <p:attrName>style.rotation</p:attrName>
                                        </p:attrNameLst>
                                      </p:cBhvr>
                                      <p:tavLst>
                                        <p:tav tm="0">
                                          <p:val>
                                            <p:fltVal val="90"/>
                                          </p:val>
                                        </p:tav>
                                        <p:tav tm="100000">
                                          <p:val>
                                            <p:fltVal val="0"/>
                                          </p:val>
                                        </p:tav>
                                      </p:tavLst>
                                    </p:anim>
                                    <p:animEffect transition="in" filter="fade">
                                      <p:cBhvr>
                                        <p:cTn id="78" dur="750"/>
                                        <p:tgtEl>
                                          <p:spTgt spid="87"/>
                                        </p:tgtEl>
                                      </p:cBhvr>
                                    </p:animEffect>
                                  </p:childTnLst>
                                </p:cTn>
                              </p:par>
                            </p:childTnLst>
                          </p:cTn>
                        </p:par>
                        <p:par>
                          <p:cTn id="79" fill="hold">
                            <p:stCondLst>
                              <p:cond delay="2750"/>
                            </p:stCondLst>
                            <p:childTnLst>
                              <p:par>
                                <p:cTn id="80" presetID="31" presetClass="entr" presetSubtype="0" fill="hold" nodeType="afterEffect">
                                  <p:stCondLst>
                                    <p:cond delay="0"/>
                                  </p:stCondLst>
                                  <p:childTnLst>
                                    <p:set>
                                      <p:cBhvr>
                                        <p:cTn id="81" dur="1" fill="hold">
                                          <p:stCondLst>
                                            <p:cond delay="0"/>
                                          </p:stCondLst>
                                        </p:cTn>
                                        <p:tgtEl>
                                          <p:spTgt spid="88"/>
                                        </p:tgtEl>
                                        <p:attrNameLst>
                                          <p:attrName>style.visibility</p:attrName>
                                        </p:attrNameLst>
                                      </p:cBhvr>
                                      <p:to>
                                        <p:strVal val="visible"/>
                                      </p:to>
                                    </p:set>
                                    <p:anim calcmode="lin" valueType="num">
                                      <p:cBhvr>
                                        <p:cTn id="82" dur="750" fill="hold"/>
                                        <p:tgtEl>
                                          <p:spTgt spid="88"/>
                                        </p:tgtEl>
                                        <p:attrNameLst>
                                          <p:attrName>ppt_w</p:attrName>
                                        </p:attrNameLst>
                                      </p:cBhvr>
                                      <p:tavLst>
                                        <p:tav tm="0">
                                          <p:val>
                                            <p:fltVal val="0"/>
                                          </p:val>
                                        </p:tav>
                                        <p:tav tm="100000">
                                          <p:val>
                                            <p:strVal val="#ppt_w"/>
                                          </p:val>
                                        </p:tav>
                                      </p:tavLst>
                                    </p:anim>
                                    <p:anim calcmode="lin" valueType="num">
                                      <p:cBhvr>
                                        <p:cTn id="83" dur="750" fill="hold"/>
                                        <p:tgtEl>
                                          <p:spTgt spid="88"/>
                                        </p:tgtEl>
                                        <p:attrNameLst>
                                          <p:attrName>ppt_h</p:attrName>
                                        </p:attrNameLst>
                                      </p:cBhvr>
                                      <p:tavLst>
                                        <p:tav tm="0">
                                          <p:val>
                                            <p:fltVal val="0"/>
                                          </p:val>
                                        </p:tav>
                                        <p:tav tm="100000">
                                          <p:val>
                                            <p:strVal val="#ppt_h"/>
                                          </p:val>
                                        </p:tav>
                                      </p:tavLst>
                                    </p:anim>
                                    <p:anim calcmode="lin" valueType="num">
                                      <p:cBhvr>
                                        <p:cTn id="84" dur="750" fill="hold"/>
                                        <p:tgtEl>
                                          <p:spTgt spid="88"/>
                                        </p:tgtEl>
                                        <p:attrNameLst>
                                          <p:attrName>style.rotation</p:attrName>
                                        </p:attrNameLst>
                                      </p:cBhvr>
                                      <p:tavLst>
                                        <p:tav tm="0">
                                          <p:val>
                                            <p:fltVal val="90"/>
                                          </p:val>
                                        </p:tav>
                                        <p:tav tm="100000">
                                          <p:val>
                                            <p:fltVal val="0"/>
                                          </p:val>
                                        </p:tav>
                                      </p:tavLst>
                                    </p:anim>
                                    <p:animEffect transition="in" filter="fade">
                                      <p:cBhvr>
                                        <p:cTn id="85" dur="750"/>
                                        <p:tgtEl>
                                          <p:spTgt spid="88"/>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grpId="0" nodeType="clickEffect">
                                  <p:stCondLst>
                                    <p:cond delay="0"/>
                                  </p:stCondLst>
                                  <p:childTnLst>
                                    <p:set>
                                      <p:cBhvr>
                                        <p:cTn id="89" dur="1" fill="hold">
                                          <p:stCondLst>
                                            <p:cond delay="0"/>
                                          </p:stCondLst>
                                        </p:cTn>
                                        <p:tgtEl>
                                          <p:spTgt spid="102"/>
                                        </p:tgtEl>
                                        <p:attrNameLst>
                                          <p:attrName>style.visibility</p:attrName>
                                        </p:attrNameLst>
                                      </p:cBhvr>
                                      <p:to>
                                        <p:strVal val="visible"/>
                                      </p:to>
                                    </p:set>
                                    <p:animEffect transition="in" filter="strips(downLeft)">
                                      <p:cBhvr>
                                        <p:cTn id="90" dur="500"/>
                                        <p:tgtEl>
                                          <p:spTgt spid="102"/>
                                        </p:tgtEl>
                                      </p:cBhvr>
                                    </p:animEffect>
                                  </p:childTnLst>
                                </p:cTn>
                              </p:par>
                            </p:childTnLst>
                          </p:cTn>
                        </p:par>
                        <p:par>
                          <p:cTn id="91" fill="hold">
                            <p:stCondLst>
                              <p:cond delay="500"/>
                            </p:stCondLst>
                            <p:childTnLst>
                              <p:par>
                                <p:cTn id="92" presetID="53" presetClass="entr" presetSubtype="16" fill="hold" nodeType="after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childTnLst>
                          </p:cTn>
                        </p:par>
                        <p:par>
                          <p:cTn id="97" fill="hold">
                            <p:stCondLst>
                              <p:cond delay="1000"/>
                            </p:stCondLst>
                            <p:childTnLst>
                              <p:par>
                                <p:cTn id="98" presetID="53" presetClass="entr" presetSubtype="16" fill="hold" nodeType="afterEffect">
                                  <p:stCondLst>
                                    <p:cond delay="0"/>
                                  </p:stCondLst>
                                  <p:childTnLst>
                                    <p:set>
                                      <p:cBhvr>
                                        <p:cTn id="99" dur="1" fill="hold">
                                          <p:stCondLst>
                                            <p:cond delay="0"/>
                                          </p:stCondLst>
                                        </p:cTn>
                                        <p:tgtEl>
                                          <p:spTgt spid="32"/>
                                        </p:tgtEl>
                                        <p:attrNameLst>
                                          <p:attrName>style.visibility</p:attrName>
                                        </p:attrNameLst>
                                      </p:cBhvr>
                                      <p:to>
                                        <p:strVal val="visible"/>
                                      </p:to>
                                    </p:set>
                                    <p:anim calcmode="lin" valueType="num">
                                      <p:cBhvr>
                                        <p:cTn id="100" dur="500" fill="hold"/>
                                        <p:tgtEl>
                                          <p:spTgt spid="32"/>
                                        </p:tgtEl>
                                        <p:attrNameLst>
                                          <p:attrName>ppt_w</p:attrName>
                                        </p:attrNameLst>
                                      </p:cBhvr>
                                      <p:tavLst>
                                        <p:tav tm="0">
                                          <p:val>
                                            <p:fltVal val="0"/>
                                          </p:val>
                                        </p:tav>
                                        <p:tav tm="100000">
                                          <p:val>
                                            <p:strVal val="#ppt_w"/>
                                          </p:val>
                                        </p:tav>
                                      </p:tavLst>
                                    </p:anim>
                                    <p:anim calcmode="lin" valueType="num">
                                      <p:cBhvr>
                                        <p:cTn id="101" dur="500" fill="hold"/>
                                        <p:tgtEl>
                                          <p:spTgt spid="32"/>
                                        </p:tgtEl>
                                        <p:attrNameLst>
                                          <p:attrName>ppt_h</p:attrName>
                                        </p:attrNameLst>
                                      </p:cBhvr>
                                      <p:tavLst>
                                        <p:tav tm="0">
                                          <p:val>
                                            <p:fltVal val="0"/>
                                          </p:val>
                                        </p:tav>
                                        <p:tav tm="100000">
                                          <p:val>
                                            <p:strVal val="#ppt_h"/>
                                          </p:val>
                                        </p:tav>
                                      </p:tavLst>
                                    </p:anim>
                                    <p:animEffect transition="in" filter="fade">
                                      <p:cBhvr>
                                        <p:cTn id="102" dur="5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grpId="0" nodeType="clickEffect">
                                  <p:stCondLst>
                                    <p:cond delay="0"/>
                                  </p:stCondLst>
                                  <p:childTnLst>
                                    <p:set>
                                      <p:cBhvr>
                                        <p:cTn id="106" dur="1" fill="hold">
                                          <p:stCondLst>
                                            <p:cond delay="0"/>
                                          </p:stCondLst>
                                        </p:cTn>
                                        <p:tgtEl>
                                          <p:spTgt spid="103"/>
                                        </p:tgtEl>
                                        <p:attrNameLst>
                                          <p:attrName>style.visibility</p:attrName>
                                        </p:attrNameLst>
                                      </p:cBhvr>
                                      <p:to>
                                        <p:strVal val="visible"/>
                                      </p:to>
                                    </p:set>
                                    <p:animEffect transition="in" filter="strips(downLeft)">
                                      <p:cBhvr>
                                        <p:cTn id="107" dur="500"/>
                                        <p:tgtEl>
                                          <p:spTgt spid="103"/>
                                        </p:tgtEl>
                                      </p:cBhvr>
                                    </p:animEffect>
                                  </p:childTnLst>
                                </p:cTn>
                              </p:par>
                            </p:childTnLst>
                          </p:cTn>
                        </p:par>
                        <p:par>
                          <p:cTn id="108" fill="hold">
                            <p:stCondLst>
                              <p:cond delay="500"/>
                            </p:stCondLst>
                            <p:childTnLst>
                              <p:par>
                                <p:cTn id="109" presetID="26" presetClass="entr" presetSubtype="0" fill="hold"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down)">
                                      <p:cBhvr>
                                        <p:cTn id="111" dur="580">
                                          <p:stCondLst>
                                            <p:cond delay="0"/>
                                          </p:stCondLst>
                                        </p:cTn>
                                        <p:tgtEl>
                                          <p:spTgt spid="62"/>
                                        </p:tgtEl>
                                      </p:cBhvr>
                                    </p:animEffect>
                                    <p:anim calcmode="lin" valueType="num">
                                      <p:cBhvr>
                                        <p:cTn id="112"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117" dur="26">
                                          <p:stCondLst>
                                            <p:cond delay="650"/>
                                          </p:stCondLst>
                                        </p:cTn>
                                        <p:tgtEl>
                                          <p:spTgt spid="62"/>
                                        </p:tgtEl>
                                      </p:cBhvr>
                                      <p:to x="100000" y="60000"/>
                                    </p:animScale>
                                    <p:animScale>
                                      <p:cBhvr>
                                        <p:cTn id="118" dur="166" decel="50000">
                                          <p:stCondLst>
                                            <p:cond delay="676"/>
                                          </p:stCondLst>
                                        </p:cTn>
                                        <p:tgtEl>
                                          <p:spTgt spid="62"/>
                                        </p:tgtEl>
                                      </p:cBhvr>
                                      <p:to x="100000" y="100000"/>
                                    </p:animScale>
                                    <p:animScale>
                                      <p:cBhvr>
                                        <p:cTn id="119" dur="26">
                                          <p:stCondLst>
                                            <p:cond delay="1312"/>
                                          </p:stCondLst>
                                        </p:cTn>
                                        <p:tgtEl>
                                          <p:spTgt spid="62"/>
                                        </p:tgtEl>
                                      </p:cBhvr>
                                      <p:to x="100000" y="80000"/>
                                    </p:animScale>
                                    <p:animScale>
                                      <p:cBhvr>
                                        <p:cTn id="120" dur="166" decel="50000">
                                          <p:stCondLst>
                                            <p:cond delay="1338"/>
                                          </p:stCondLst>
                                        </p:cTn>
                                        <p:tgtEl>
                                          <p:spTgt spid="62"/>
                                        </p:tgtEl>
                                      </p:cBhvr>
                                      <p:to x="100000" y="100000"/>
                                    </p:animScale>
                                    <p:animScale>
                                      <p:cBhvr>
                                        <p:cTn id="121" dur="26">
                                          <p:stCondLst>
                                            <p:cond delay="1642"/>
                                          </p:stCondLst>
                                        </p:cTn>
                                        <p:tgtEl>
                                          <p:spTgt spid="62"/>
                                        </p:tgtEl>
                                      </p:cBhvr>
                                      <p:to x="100000" y="90000"/>
                                    </p:animScale>
                                    <p:animScale>
                                      <p:cBhvr>
                                        <p:cTn id="122" dur="166" decel="50000">
                                          <p:stCondLst>
                                            <p:cond delay="1668"/>
                                          </p:stCondLst>
                                        </p:cTn>
                                        <p:tgtEl>
                                          <p:spTgt spid="62"/>
                                        </p:tgtEl>
                                      </p:cBhvr>
                                      <p:to x="100000" y="100000"/>
                                    </p:animScale>
                                    <p:animScale>
                                      <p:cBhvr>
                                        <p:cTn id="123" dur="26">
                                          <p:stCondLst>
                                            <p:cond delay="1808"/>
                                          </p:stCondLst>
                                        </p:cTn>
                                        <p:tgtEl>
                                          <p:spTgt spid="62"/>
                                        </p:tgtEl>
                                      </p:cBhvr>
                                      <p:to x="100000" y="95000"/>
                                    </p:animScale>
                                    <p:animScale>
                                      <p:cBhvr>
                                        <p:cTn id="124" dur="166" decel="50000">
                                          <p:stCondLst>
                                            <p:cond delay="1834"/>
                                          </p:stCondLst>
                                        </p:cTn>
                                        <p:tgtEl>
                                          <p:spTgt spid="62"/>
                                        </p:tgtEl>
                                      </p:cBhvr>
                                      <p:to x="100000" y="100000"/>
                                    </p:animScale>
                                  </p:childTnLst>
                                </p:cTn>
                              </p:par>
                            </p:childTnLst>
                          </p:cTn>
                        </p:par>
                        <p:par>
                          <p:cTn id="125" fill="hold">
                            <p:stCondLst>
                              <p:cond delay="2500"/>
                            </p:stCondLst>
                            <p:childTnLst>
                              <p:par>
                                <p:cTn id="126" presetID="1" presetClass="entr" presetSubtype="0" fill="hold" grpId="0" nodeType="afterEffect">
                                  <p:stCondLst>
                                    <p:cond delay="0"/>
                                  </p:stCondLst>
                                  <p:childTnLst>
                                    <p:set>
                                      <p:cBhvr>
                                        <p:cTn id="127"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100" grpId="0" animBg="1"/>
      <p:bldP spid="101" grpId="0" animBg="1"/>
      <p:bldP spid="102" grpId="0" animBg="1"/>
      <p:bldP spid="103" grpId="0" animBg="1"/>
      <p:bldP spid="104"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889" y="716463"/>
            <a:ext cx="5359911" cy="5227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4714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642918"/>
            <a:ext cx="8534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panose="020B0A04020102020204" pitchFamily="34" charset="0"/>
              </a:rPr>
              <a:t>Proposed pi1m ZONING POSITION &amp; ROAD MAPPING</a:t>
            </a:r>
            <a:endParaRPr lang="en-MY" sz="2800" dirty="0">
              <a:solidFill>
                <a:schemeClr val="tx1"/>
              </a:solidFill>
              <a:latin typeface="Arial Black" panose="020B0A04020102020204" pitchFamily="34" charset="0"/>
            </a:endParaRPr>
          </a:p>
        </p:txBody>
      </p:sp>
      <p:pic>
        <p:nvPicPr>
          <p:cNvPr id="2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63737"/>
            <a:ext cx="495300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57364"/>
            <a:ext cx="36576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246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ppt_w</p:attrName>
                                        </p:attrNameLst>
                                      </p:cBhvr>
                                      <p:tavLst>
                                        <p:tav tm="0" fmla="#ppt_w*sin(2.5*pi*$)">
                                          <p:val>
                                            <p:fltVal val="0"/>
                                          </p:val>
                                        </p:tav>
                                        <p:tav tm="100000">
                                          <p:val>
                                            <p:fltVal val="1"/>
                                          </p:val>
                                        </p:tav>
                                      </p:tavLst>
                                    </p:anim>
                                    <p:anim calcmode="lin" valueType="num">
                                      <p:cBhvr>
                                        <p:cTn id="14" dur="1000" fill="hold"/>
                                        <p:tgtEl>
                                          <p:spTgt spid="26"/>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45"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ppt_w</p:attrName>
                                        </p:attrNameLst>
                                      </p:cBhvr>
                                      <p:tavLst>
                                        <p:tav tm="0" fmla="#ppt_w*sin(2.5*pi*$)">
                                          <p:val>
                                            <p:fltVal val="0"/>
                                          </p:val>
                                        </p:tav>
                                        <p:tav tm="100000">
                                          <p:val>
                                            <p:fltVal val="1"/>
                                          </p:val>
                                        </p:tav>
                                      </p:tavLst>
                                    </p:anim>
                                    <p:anim calcmode="lin" valueType="num">
                                      <p:cBhvr>
                                        <p:cTn id="20" dur="1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42852"/>
            <a:ext cx="8534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Proposed PROJECT MANAGEMENT TEAM</a:t>
            </a:r>
            <a:endParaRPr lang="en-MY" sz="2800" dirty="0">
              <a:solidFill>
                <a:schemeClr val="tx1"/>
              </a:solidFill>
              <a:latin typeface="Arial Black"/>
            </a:endParaRPr>
          </a:p>
        </p:txBody>
      </p:sp>
      <p:sp>
        <p:nvSpPr>
          <p:cNvPr id="138" name="TextBox 137"/>
          <p:cNvSpPr txBox="1"/>
          <p:nvPr/>
        </p:nvSpPr>
        <p:spPr>
          <a:xfrm>
            <a:off x="571472" y="5286388"/>
            <a:ext cx="1643074" cy="369332"/>
          </a:xfrm>
          <a:prstGeom prst="rect">
            <a:avLst/>
          </a:prstGeom>
          <a:noFill/>
        </p:spPr>
        <p:txBody>
          <a:bodyPr wrap="square" rtlCol="0">
            <a:spAutoFit/>
          </a:bodyPr>
          <a:lstStyle/>
          <a:p>
            <a:endParaRPr lang="en-MY" dirty="0"/>
          </a:p>
        </p:txBody>
      </p:sp>
      <p:grpSp>
        <p:nvGrpSpPr>
          <p:cNvPr id="3" name="Group 2"/>
          <p:cNvGrpSpPr/>
          <p:nvPr/>
        </p:nvGrpSpPr>
        <p:grpSpPr>
          <a:xfrm>
            <a:off x="180964" y="1066800"/>
            <a:ext cx="8839200" cy="4972050"/>
            <a:chOff x="152400" y="1028700"/>
            <a:chExt cx="8839200" cy="4972050"/>
          </a:xfrm>
        </p:grpSpPr>
        <p:pic>
          <p:nvPicPr>
            <p:cNvPr id="137" name="Picture 1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28700"/>
              <a:ext cx="8839200" cy="4972050"/>
            </a:xfrm>
            <a:prstGeom prst="rect">
              <a:avLst/>
            </a:prstGeom>
            <a:ln>
              <a:noFill/>
            </a:ln>
            <a:effectLst>
              <a:outerShdw blurRad="190500" algn="tl" rotWithShape="0">
                <a:srgbClr val="000000">
                  <a:alpha val="70000"/>
                </a:srgbClr>
              </a:outerShdw>
            </a:effectLst>
          </p:spPr>
        </p:pic>
        <p:sp>
          <p:nvSpPr>
            <p:cNvPr id="140" name="TextBox 139"/>
            <p:cNvSpPr txBox="1"/>
            <p:nvPr/>
          </p:nvSpPr>
          <p:spPr>
            <a:xfrm>
              <a:off x="410806" y="5316378"/>
              <a:ext cx="1857388" cy="461665"/>
            </a:xfrm>
            <a:prstGeom prst="rect">
              <a:avLst/>
            </a:prstGeom>
            <a:noFill/>
          </p:spPr>
          <p:txBody>
            <a:bodyPr wrap="square" rtlCol="0">
              <a:spAutoFit/>
            </a:bodyPr>
            <a:lstStyle/>
            <a:p>
              <a:r>
                <a:rPr lang="en-US" sz="1200" dirty="0" smtClean="0">
                  <a:solidFill>
                    <a:schemeClr val="bg1"/>
                  </a:solidFill>
                  <a:latin typeface="+mj-lt"/>
                  <a:cs typeface="Andalus" pitchFamily="18" charset="-78"/>
                </a:rPr>
                <a:t>Note;</a:t>
              </a:r>
            </a:p>
            <a:p>
              <a:r>
                <a:rPr lang="en-US" sz="1200" dirty="0" smtClean="0">
                  <a:solidFill>
                    <a:schemeClr val="bg1"/>
                  </a:solidFill>
                  <a:latin typeface="+mj-lt"/>
                  <a:cs typeface="Andalus" pitchFamily="18" charset="-78"/>
                </a:rPr>
                <a:t>Numbers of </a:t>
              </a:r>
              <a:r>
                <a:rPr lang="en-US" sz="1200" dirty="0" err="1" smtClean="0">
                  <a:solidFill>
                    <a:schemeClr val="bg1"/>
                  </a:solidFill>
                  <a:latin typeface="+mj-lt"/>
                  <a:cs typeface="Andalus" pitchFamily="18" charset="-78"/>
                </a:rPr>
                <a:t>pax</a:t>
              </a:r>
              <a:r>
                <a:rPr lang="en-US" sz="1200" dirty="0" smtClean="0">
                  <a:solidFill>
                    <a:schemeClr val="bg1"/>
                  </a:solidFill>
                  <a:latin typeface="+mj-lt"/>
                  <a:cs typeface="Andalus" pitchFamily="18" charset="-78"/>
                </a:rPr>
                <a:t> = 50</a:t>
              </a:r>
            </a:p>
          </p:txBody>
        </p:sp>
      </p:grpSp>
      <p:sp>
        <p:nvSpPr>
          <p:cNvPr id="141" name="TextBox 140"/>
          <p:cNvSpPr txBox="1"/>
          <p:nvPr/>
        </p:nvSpPr>
        <p:spPr>
          <a:xfrm>
            <a:off x="1285852" y="4929198"/>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2" name="TextBox 141"/>
          <p:cNvSpPr txBox="1"/>
          <p:nvPr/>
        </p:nvSpPr>
        <p:spPr>
          <a:xfrm>
            <a:off x="2143108" y="4917056"/>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3" name="TextBox 142"/>
          <p:cNvSpPr txBox="1"/>
          <p:nvPr/>
        </p:nvSpPr>
        <p:spPr>
          <a:xfrm>
            <a:off x="3000364" y="4929198"/>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4" name="TextBox 143"/>
          <p:cNvSpPr txBox="1"/>
          <p:nvPr/>
        </p:nvSpPr>
        <p:spPr>
          <a:xfrm>
            <a:off x="3857620" y="4929198"/>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5" name="TextBox 144"/>
          <p:cNvSpPr txBox="1"/>
          <p:nvPr/>
        </p:nvSpPr>
        <p:spPr>
          <a:xfrm>
            <a:off x="428596" y="4917056"/>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6" name="TextBox 145"/>
          <p:cNvSpPr txBox="1"/>
          <p:nvPr/>
        </p:nvSpPr>
        <p:spPr>
          <a:xfrm>
            <a:off x="4643438"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47" name="TextBox 146"/>
          <p:cNvSpPr txBox="1"/>
          <p:nvPr/>
        </p:nvSpPr>
        <p:spPr>
          <a:xfrm>
            <a:off x="5500694"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48" name="TextBox 147"/>
          <p:cNvSpPr txBox="1"/>
          <p:nvPr/>
        </p:nvSpPr>
        <p:spPr>
          <a:xfrm>
            <a:off x="6357950" y="4929198"/>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49" name="TextBox 148"/>
          <p:cNvSpPr txBox="1"/>
          <p:nvPr/>
        </p:nvSpPr>
        <p:spPr>
          <a:xfrm>
            <a:off x="7286644"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50" name="TextBox 149"/>
          <p:cNvSpPr txBox="1"/>
          <p:nvPr/>
        </p:nvSpPr>
        <p:spPr>
          <a:xfrm>
            <a:off x="8072462"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val="1909715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80010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PROPOSED METHOD OF STATEMENT</a:t>
            </a:r>
            <a:endParaRPr lang="en-MY" sz="2800" dirty="0">
              <a:solidFill>
                <a:schemeClr val="tx1"/>
              </a:solidFill>
              <a:latin typeface="Arial Black"/>
            </a:endParaRPr>
          </a:p>
        </p:txBody>
      </p:sp>
      <p:sp>
        <p:nvSpPr>
          <p:cNvPr id="105" name="Notched Right Arrow 104"/>
          <p:cNvSpPr/>
          <p:nvPr/>
        </p:nvSpPr>
        <p:spPr>
          <a:xfrm rot="16200000">
            <a:off x="3893014" y="2066790"/>
            <a:ext cx="1286082" cy="345074"/>
          </a:xfrm>
          <a:prstGeom prst="notchedRightArrow">
            <a:avLst>
              <a:gd name="adj1" fmla="val 100000"/>
              <a:gd name="adj2" fmla="val 74138"/>
            </a:avLst>
          </a:prstGeom>
          <a:solidFill>
            <a:srgbClr val="01D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36576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sz="2000" b="1"/>
          </a:p>
        </p:txBody>
      </p:sp>
      <p:sp>
        <p:nvSpPr>
          <p:cNvPr id="101" name="Notched Right Arrow 100"/>
          <p:cNvSpPr/>
          <p:nvPr/>
        </p:nvSpPr>
        <p:spPr>
          <a:xfrm rot="16200000">
            <a:off x="3893011" y="3239601"/>
            <a:ext cx="1286082" cy="345075"/>
          </a:xfrm>
          <a:prstGeom prst="notchedRightArrow">
            <a:avLst>
              <a:gd name="adj1" fmla="val 100000"/>
              <a:gd name="adj2" fmla="val 74138"/>
            </a:avLst>
          </a:prstGeom>
          <a:solidFill>
            <a:srgbClr val="E038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b="1"/>
          </a:p>
        </p:txBody>
      </p:sp>
      <p:sp>
        <p:nvSpPr>
          <p:cNvPr id="97" name="Notched Right Arrow 96"/>
          <p:cNvSpPr/>
          <p:nvPr/>
        </p:nvSpPr>
        <p:spPr>
          <a:xfrm rot="16200000">
            <a:off x="3760070" y="4545355"/>
            <a:ext cx="1551970" cy="345074"/>
          </a:xfrm>
          <a:prstGeom prst="notchedRightArrow">
            <a:avLst>
              <a:gd name="adj1" fmla="val 100000"/>
              <a:gd name="adj2" fmla="val 74138"/>
            </a:avLst>
          </a:prstGeom>
          <a:solidFill>
            <a:srgbClr val="65C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27432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sz="2000" b="1"/>
          </a:p>
        </p:txBody>
      </p:sp>
      <p:grpSp>
        <p:nvGrpSpPr>
          <p:cNvPr id="98" name="Group 97"/>
          <p:cNvGrpSpPr/>
          <p:nvPr/>
        </p:nvGrpSpPr>
        <p:grpSpPr>
          <a:xfrm>
            <a:off x="3638009" y="4494191"/>
            <a:ext cx="5124991" cy="618686"/>
            <a:chOff x="0" y="5065566"/>
            <a:chExt cx="4166758" cy="976745"/>
          </a:xfrm>
        </p:grpSpPr>
        <p:sp>
          <p:nvSpPr>
            <p:cNvPr id="99" name="Freeform 98"/>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146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Freeform 99"/>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27A9E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27432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dirty="0" smtClean="0">
                  <a:effectLst>
                    <a:outerShdw blurRad="38100" dist="38100" dir="2700000" algn="tl">
                      <a:srgbClr val="000000">
                        <a:alpha val="43137"/>
                      </a:srgbClr>
                    </a:outerShdw>
                  </a:effectLst>
                </a:rPr>
                <a:t>Step 2</a:t>
              </a:r>
              <a:endParaRPr lang="en-US" sz="2000" b="1" dirty="0">
                <a:effectLst>
                  <a:outerShdw blurRad="38100" dist="38100" dir="2700000" algn="tl">
                    <a:srgbClr val="000000">
                      <a:alpha val="43137"/>
                    </a:srgbClr>
                  </a:outerShdw>
                </a:effectLst>
              </a:endParaRPr>
            </a:p>
          </p:txBody>
        </p:sp>
      </p:grpSp>
      <p:sp>
        <p:nvSpPr>
          <p:cNvPr id="93" name="Notched Right Arrow 92"/>
          <p:cNvSpPr/>
          <p:nvPr/>
        </p:nvSpPr>
        <p:spPr>
          <a:xfrm rot="16200000">
            <a:off x="4006392" y="5698601"/>
            <a:ext cx="1059323" cy="345075"/>
          </a:xfrm>
          <a:prstGeom prst="notchedRightArrow">
            <a:avLst>
              <a:gd name="adj1" fmla="val 100000"/>
              <a:gd name="adj2" fmla="val 74138"/>
            </a:avLst>
          </a:prstGeom>
          <a:solidFill>
            <a:srgbClr val="7A7A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b="1"/>
          </a:p>
        </p:txBody>
      </p:sp>
      <p:grpSp>
        <p:nvGrpSpPr>
          <p:cNvPr id="94" name="Group 93"/>
          <p:cNvGrpSpPr/>
          <p:nvPr/>
        </p:nvGrpSpPr>
        <p:grpSpPr>
          <a:xfrm flipH="1">
            <a:off x="304797" y="5713391"/>
            <a:ext cx="5128566" cy="618686"/>
            <a:chOff x="0" y="5065566"/>
            <a:chExt cx="4166758" cy="976745"/>
          </a:xfrm>
        </p:grpSpPr>
        <p:sp>
          <p:nvSpPr>
            <p:cNvPr id="95" name="Freeform 94"/>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5A5A7B"/>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2000" b="1" dirty="0" smtClean="0">
                  <a:effectLst>
                    <a:outerShdw blurRad="38100" dist="38100" dir="2700000" algn="tl">
                      <a:srgbClr val="000000">
                        <a:alpha val="43137"/>
                      </a:srgbClr>
                    </a:outerShdw>
                  </a:effectLst>
                </a:rPr>
                <a:t>Step 1</a:t>
              </a:r>
              <a:endParaRPr lang="en-US" sz="2000" b="1" dirty="0">
                <a:effectLst>
                  <a:outerShdw blurRad="38100" dist="38100" dir="2700000" algn="tl">
                    <a:srgbClr val="000000">
                      <a:alpha val="43137"/>
                    </a:srgbClr>
                  </a:outerShdw>
                </a:effectLst>
              </a:endParaRPr>
            </a:p>
          </p:txBody>
        </p:sp>
        <p:sp>
          <p:nvSpPr>
            <p:cNvPr id="96" name="Freeform 95"/>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37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5" name="Group 4"/>
          <p:cNvGrpSpPr/>
          <p:nvPr/>
        </p:nvGrpSpPr>
        <p:grpSpPr>
          <a:xfrm>
            <a:off x="5540337" y="2762816"/>
            <a:ext cx="3222663" cy="1450602"/>
            <a:chOff x="5540337" y="2762816"/>
            <a:chExt cx="3222663" cy="1450602"/>
          </a:xfrm>
        </p:grpSpPr>
        <p:sp>
          <p:nvSpPr>
            <p:cNvPr id="74" name="Rectangle 73"/>
            <p:cNvSpPr/>
            <p:nvPr/>
          </p:nvSpPr>
          <p:spPr>
            <a:xfrm>
              <a:off x="5624254" y="2762817"/>
              <a:ext cx="3138746" cy="1384995"/>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dirty="0">
                  <a:ea typeface="MS Mincho" pitchFamily="49" charset="-128"/>
                  <a:cs typeface="Andalus" pitchFamily="18" charset="-78"/>
                </a:rPr>
                <a:t>Preparation of  arrangement  movement </a:t>
              </a:r>
              <a:r>
                <a:rPr lang="en-US" sz="1050" dirty="0" smtClean="0">
                  <a:ea typeface="MS Mincho" pitchFamily="49" charset="-128"/>
                  <a:cs typeface="Andalus" pitchFamily="18" charset="-78"/>
                </a:rPr>
                <a:t>by </a:t>
              </a:r>
              <a:r>
                <a:rPr lang="en-US" sz="1050" dirty="0">
                  <a:ea typeface="MS Mincho" pitchFamily="49" charset="-128"/>
                  <a:cs typeface="Andalus" pitchFamily="18" charset="-78"/>
                </a:rPr>
                <a:t>team according to an agreed </a:t>
              </a:r>
              <a:r>
                <a:rPr lang="en-US" sz="1050" dirty="0" smtClean="0">
                  <a:ea typeface="MS Mincho" pitchFamily="49" charset="-128"/>
                  <a:cs typeface="Andalus" pitchFamily="18" charset="-78"/>
                </a:rPr>
                <a:t>schedule planning</a:t>
              </a:r>
            </a:p>
            <a:p>
              <a:pPr marL="171450" indent="-171450">
                <a:buFont typeface="Arial" panose="020B0604020202020204" pitchFamily="34" charset="0"/>
                <a:buChar char="•"/>
              </a:pPr>
              <a:r>
                <a:rPr lang="en-US" sz="1050" dirty="0">
                  <a:ea typeface="MS Mincho" pitchFamily="49" charset="-128"/>
                  <a:cs typeface="Andalus" pitchFamily="18" charset="-78"/>
                </a:rPr>
                <a:t>Arrangement of </a:t>
              </a:r>
              <a:r>
                <a:rPr lang="en-US" sz="1050" dirty="0" smtClean="0">
                  <a:ea typeface="MS Mincho" pitchFamily="49" charset="-128"/>
                  <a:cs typeface="Andalus" pitchFamily="18" charset="-78"/>
                </a:rPr>
                <a:t> Transportation </a:t>
              </a:r>
              <a:r>
                <a:rPr lang="en-US" sz="1050" dirty="0">
                  <a:ea typeface="MS Mincho" pitchFamily="49" charset="-128"/>
                  <a:cs typeface="Andalus" pitchFamily="18" charset="-78"/>
                </a:rPr>
                <a:t>by </a:t>
              </a:r>
              <a:r>
                <a:rPr lang="en-US" sz="1050" dirty="0" smtClean="0">
                  <a:ea typeface="MS Mincho" pitchFamily="49" charset="-128"/>
                  <a:cs typeface="Andalus" pitchFamily="18" charset="-78"/>
                </a:rPr>
                <a:t>zone</a:t>
              </a:r>
            </a:p>
            <a:p>
              <a:pPr marL="171450" indent="-171450">
                <a:buFont typeface="Arial" panose="020B0604020202020204" pitchFamily="34" charset="0"/>
                <a:buChar char="•"/>
              </a:pPr>
              <a:r>
                <a:rPr lang="en-US" sz="1050" dirty="0">
                  <a:ea typeface="MS Mincho" pitchFamily="49" charset="-128"/>
                  <a:cs typeface="Andalus" pitchFamily="18" charset="-78"/>
                </a:rPr>
                <a:t>Preparation of meals, arrangement </a:t>
              </a:r>
              <a:r>
                <a:rPr lang="en-US" sz="1050" dirty="0" smtClean="0">
                  <a:ea typeface="MS Mincho" pitchFamily="49" charset="-128"/>
                  <a:cs typeface="Andalus" pitchFamily="18" charset="-78"/>
                </a:rPr>
                <a:t> of </a:t>
              </a:r>
              <a:r>
                <a:rPr lang="en-US" sz="1050" dirty="0">
                  <a:ea typeface="MS Mincho" pitchFamily="49" charset="-128"/>
                  <a:cs typeface="Andalus" pitchFamily="18" charset="-78"/>
                </a:rPr>
                <a:t>site &amp; training </a:t>
              </a:r>
              <a:r>
                <a:rPr lang="en-US" sz="1050" dirty="0" err="1" smtClean="0">
                  <a:ea typeface="MS Mincho" pitchFamily="49" charset="-128"/>
                  <a:cs typeface="Andalus" pitchFamily="18" charset="-78"/>
                </a:rPr>
                <a:t>programme</a:t>
              </a:r>
              <a:endParaRPr lang="en-US" sz="1050" dirty="0" smtClean="0">
                <a:ea typeface="MS Mincho" pitchFamily="49" charset="-128"/>
                <a:cs typeface="Andalus" pitchFamily="18" charset="-78"/>
              </a:endParaRPr>
            </a:p>
            <a:p>
              <a:pPr marL="171450" indent="-171450">
                <a:buFont typeface="Arial" panose="020B0604020202020204" pitchFamily="34" charset="0"/>
                <a:buChar char="•"/>
              </a:pPr>
              <a:r>
                <a:rPr lang="en-US" sz="1050" dirty="0">
                  <a:ea typeface="MS Mincho" pitchFamily="49" charset="-128"/>
                  <a:cs typeface="Andalus" pitchFamily="18" charset="-78"/>
                </a:rPr>
                <a:t>Arrangement  team on advertisement </a:t>
              </a:r>
              <a:r>
                <a:rPr lang="en-US" sz="1050" dirty="0" smtClean="0">
                  <a:ea typeface="MS Mincho" pitchFamily="49" charset="-128"/>
                  <a:cs typeface="Andalus" pitchFamily="18" charset="-78"/>
                </a:rPr>
                <a:t>&amp; promotion</a:t>
              </a:r>
            </a:p>
            <a:p>
              <a:pPr marL="171450" indent="-171450">
                <a:buFont typeface="Arial" panose="020B0604020202020204" pitchFamily="34" charset="0"/>
                <a:buChar char="•"/>
              </a:pPr>
              <a:r>
                <a:rPr lang="en-US" sz="1050" dirty="0">
                  <a:ea typeface="MS Mincho" pitchFamily="49" charset="-128"/>
                  <a:cs typeface="Andalus" pitchFamily="18" charset="-78"/>
                </a:rPr>
                <a:t>Site arrangement with SKMM, </a:t>
              </a:r>
              <a:r>
                <a:rPr lang="en-US" sz="1050" dirty="0" smtClean="0">
                  <a:ea typeface="MS Mincho" pitchFamily="49" charset="-128"/>
                  <a:cs typeface="Andalus" pitchFamily="18" charset="-78"/>
                </a:rPr>
                <a:t>Service </a:t>
              </a:r>
              <a:r>
                <a:rPr lang="en-US" sz="1050" dirty="0">
                  <a:ea typeface="MS Mincho" pitchFamily="49" charset="-128"/>
                  <a:cs typeface="Andalus" pitchFamily="18" charset="-78"/>
                </a:rPr>
                <a:t>provider and </a:t>
              </a:r>
              <a:r>
                <a:rPr lang="en-US" sz="1050" dirty="0" smtClean="0">
                  <a:ea typeface="MS Mincho" pitchFamily="49" charset="-128"/>
                  <a:cs typeface="Andalus" pitchFamily="18" charset="-78"/>
                </a:rPr>
                <a:t>vendor</a:t>
              </a:r>
              <a:endParaRPr lang="en-US" sz="1050" dirty="0">
                <a:ea typeface="MS Mincho" pitchFamily="49" charset="-128"/>
                <a:cs typeface="Andalus" pitchFamily="18" charset="-78"/>
              </a:endParaRPr>
            </a:p>
          </p:txBody>
        </p:sp>
        <p:sp>
          <p:nvSpPr>
            <p:cNvPr id="80" name="Left Brace 79"/>
            <p:cNvSpPr/>
            <p:nvPr/>
          </p:nvSpPr>
          <p:spPr>
            <a:xfrm>
              <a:off x="5540337" y="2762816"/>
              <a:ext cx="188056" cy="145060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grpSp>
      <p:grpSp>
        <p:nvGrpSpPr>
          <p:cNvPr id="6" name="Group 5"/>
          <p:cNvGrpSpPr/>
          <p:nvPr/>
        </p:nvGrpSpPr>
        <p:grpSpPr>
          <a:xfrm>
            <a:off x="381000" y="1531477"/>
            <a:ext cx="3154860" cy="1450602"/>
            <a:chOff x="381000" y="1531477"/>
            <a:chExt cx="3154860" cy="1450602"/>
          </a:xfrm>
        </p:grpSpPr>
        <p:sp>
          <p:nvSpPr>
            <p:cNvPr id="77" name="Rectangle 76"/>
            <p:cNvSpPr/>
            <p:nvPr/>
          </p:nvSpPr>
          <p:spPr>
            <a:xfrm>
              <a:off x="381000" y="1679665"/>
              <a:ext cx="2988786" cy="1223412"/>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dirty="0">
                  <a:solidFill>
                    <a:schemeClr val="dk1"/>
                  </a:solidFill>
                  <a:ea typeface="MS Mincho" pitchFamily="49" charset="-128"/>
                  <a:cs typeface="Andalus" pitchFamily="18" charset="-78"/>
                </a:rPr>
                <a:t>Preparation daily </a:t>
              </a:r>
              <a:r>
                <a:rPr lang="en-US" sz="1050" dirty="0" smtClean="0">
                  <a:solidFill>
                    <a:schemeClr val="dk1"/>
                  </a:solidFill>
                  <a:ea typeface="MS Mincho" pitchFamily="49" charset="-128"/>
                  <a:cs typeface="Andalus" pitchFamily="18" charset="-78"/>
                </a:rPr>
                <a:t>report</a:t>
              </a:r>
            </a:p>
            <a:p>
              <a:pPr marL="171450" indent="-171450">
                <a:buFont typeface="Arial" panose="020B0604020202020204" pitchFamily="34" charset="0"/>
                <a:buChar char="•"/>
              </a:pPr>
              <a:r>
                <a:rPr lang="en-US" sz="1050" dirty="0">
                  <a:solidFill>
                    <a:schemeClr val="dk1"/>
                  </a:solidFill>
                  <a:ea typeface="MS Mincho" pitchFamily="49" charset="-128"/>
                  <a:cs typeface="Andalus" pitchFamily="18" charset="-78"/>
                </a:rPr>
                <a:t>Preparation of Weekly report</a:t>
              </a:r>
            </a:p>
            <a:p>
              <a:pPr marL="171450" indent="-171450">
                <a:buFont typeface="Arial" panose="020B0604020202020204" pitchFamily="34" charset="0"/>
                <a:buChar char="•"/>
              </a:pPr>
              <a:r>
                <a:rPr lang="en-US" sz="1050" dirty="0">
                  <a:solidFill>
                    <a:schemeClr val="dk1"/>
                  </a:solidFill>
                  <a:ea typeface="MS Mincho" pitchFamily="49" charset="-128"/>
                  <a:cs typeface="Andalus" pitchFamily="18" charset="-78"/>
                </a:rPr>
                <a:t>Preparation of monthly report</a:t>
              </a:r>
            </a:p>
            <a:p>
              <a:pPr marL="171450" indent="-171450">
                <a:buFont typeface="Arial" panose="020B0604020202020204" pitchFamily="34" charset="0"/>
                <a:buChar char="•"/>
              </a:pPr>
              <a:r>
                <a:rPr lang="en-US" sz="1050" dirty="0">
                  <a:solidFill>
                    <a:schemeClr val="dk1"/>
                  </a:solidFill>
                  <a:ea typeface="MS Mincho" pitchFamily="49" charset="-128"/>
                  <a:cs typeface="Andalus" pitchFamily="18" charset="-78"/>
                </a:rPr>
                <a:t>Preparation of Checklist &amp; </a:t>
              </a:r>
              <a:r>
                <a:rPr lang="en-US" sz="1050" dirty="0" smtClean="0">
                  <a:solidFill>
                    <a:schemeClr val="dk1"/>
                  </a:solidFill>
                  <a:ea typeface="MS Mincho" pitchFamily="49" charset="-128"/>
                  <a:cs typeface="Andalus" pitchFamily="18" charset="-78"/>
                </a:rPr>
                <a:t>maintenance report</a:t>
              </a:r>
            </a:p>
            <a:p>
              <a:pPr marL="171450" indent="-171450">
                <a:buFont typeface="Arial" panose="020B0604020202020204" pitchFamily="34" charset="0"/>
                <a:buChar char="•"/>
              </a:pPr>
              <a:r>
                <a:rPr lang="en-US" sz="1050" dirty="0">
                  <a:solidFill>
                    <a:schemeClr val="dk1"/>
                  </a:solidFill>
                  <a:ea typeface="MS Mincho" pitchFamily="49" charset="-128"/>
                  <a:cs typeface="Andalus" pitchFamily="18" charset="-78"/>
                </a:rPr>
                <a:t>The report consist of attendance record, </a:t>
              </a:r>
            </a:p>
            <a:p>
              <a:pPr marL="171450" indent="-171450">
                <a:buFont typeface="Arial" panose="020B0604020202020204" pitchFamily="34" charset="0"/>
                <a:buChar char="•"/>
              </a:pPr>
              <a:r>
                <a:rPr lang="en-US" sz="1050" dirty="0">
                  <a:solidFill>
                    <a:schemeClr val="dk1"/>
                  </a:solidFill>
                  <a:ea typeface="MS Mincho" pitchFamily="49" charset="-128"/>
                  <a:cs typeface="Andalus" pitchFamily="18" charset="-78"/>
                </a:rPr>
                <a:t>Activities </a:t>
              </a:r>
              <a:r>
                <a:rPr lang="en-US" sz="1050" dirty="0" err="1">
                  <a:solidFill>
                    <a:schemeClr val="dk1"/>
                  </a:solidFill>
                  <a:ea typeface="MS Mincho" pitchFamily="49" charset="-128"/>
                  <a:cs typeface="Andalus" pitchFamily="18" charset="-78"/>
                </a:rPr>
                <a:t>programme</a:t>
              </a:r>
              <a:r>
                <a:rPr lang="en-US" sz="1050" dirty="0">
                  <a:solidFill>
                    <a:schemeClr val="dk1"/>
                  </a:solidFill>
                  <a:ea typeface="MS Mincho" pitchFamily="49" charset="-128"/>
                  <a:cs typeface="Andalus" pitchFamily="18" charset="-78"/>
                </a:rPr>
                <a:t> and Status of </a:t>
              </a:r>
              <a:r>
                <a:rPr lang="en-US" sz="1050" dirty="0" smtClean="0">
                  <a:solidFill>
                    <a:schemeClr val="dk1"/>
                  </a:solidFill>
                  <a:ea typeface="MS Mincho" pitchFamily="49" charset="-128"/>
                  <a:cs typeface="Andalus" pitchFamily="18" charset="-78"/>
                </a:rPr>
                <a:t>participant</a:t>
              </a:r>
            </a:p>
            <a:p>
              <a:pPr marL="171450" indent="-171450">
                <a:buFont typeface="Arial" panose="020B0604020202020204" pitchFamily="34" charset="0"/>
                <a:buChar char="•"/>
              </a:pPr>
              <a:r>
                <a:rPr lang="en-US" sz="1050" dirty="0" smtClean="0">
                  <a:solidFill>
                    <a:schemeClr val="dk1"/>
                  </a:solidFill>
                  <a:ea typeface="MS Mincho" pitchFamily="49" charset="-128"/>
                  <a:cs typeface="Andalus" pitchFamily="18" charset="-78"/>
                </a:rPr>
                <a:t>Submission report to client for approval</a:t>
              </a:r>
              <a:endParaRPr lang="en-US" sz="1050" dirty="0">
                <a:solidFill>
                  <a:schemeClr val="dk1"/>
                </a:solidFill>
                <a:ea typeface="MS Mincho" pitchFamily="49" charset="-128"/>
                <a:cs typeface="Andalus" pitchFamily="18" charset="-78"/>
              </a:endParaRPr>
            </a:p>
          </p:txBody>
        </p:sp>
        <p:sp>
          <p:nvSpPr>
            <p:cNvPr id="81" name="Left Brace 80"/>
            <p:cNvSpPr/>
            <p:nvPr/>
          </p:nvSpPr>
          <p:spPr>
            <a:xfrm rot="10800000">
              <a:off x="3347804" y="1531477"/>
              <a:ext cx="188056" cy="1450602"/>
            </a:xfrm>
            <a:prstGeom prst="leftBrace">
              <a:avLst/>
            </a:prstGeom>
            <a:ln>
              <a:solidFill>
                <a:srgbClr val="01676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ysClr val="windowText" lastClr="000000"/>
                </a:solidFill>
              </a:endParaRPr>
            </a:p>
          </p:txBody>
        </p:sp>
      </p:grpSp>
      <p:grpSp>
        <p:nvGrpSpPr>
          <p:cNvPr id="8" name="Group 7"/>
          <p:cNvGrpSpPr/>
          <p:nvPr/>
        </p:nvGrpSpPr>
        <p:grpSpPr>
          <a:xfrm>
            <a:off x="3638009" y="1947672"/>
            <a:ext cx="5124991" cy="628909"/>
            <a:chOff x="3638009" y="1947672"/>
            <a:chExt cx="5124991" cy="628909"/>
          </a:xfrm>
        </p:grpSpPr>
        <p:grpSp>
          <p:nvGrpSpPr>
            <p:cNvPr id="106" name="Group 105"/>
            <p:cNvGrpSpPr/>
            <p:nvPr/>
          </p:nvGrpSpPr>
          <p:grpSpPr>
            <a:xfrm>
              <a:off x="3638009" y="1957895"/>
              <a:ext cx="5124991" cy="618686"/>
              <a:chOff x="0" y="5065566"/>
              <a:chExt cx="4166758" cy="976745"/>
            </a:xfrm>
          </p:grpSpPr>
          <p:sp>
            <p:nvSpPr>
              <p:cNvPr id="107" name="Freeform 106"/>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016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Freeform 107"/>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01A89B"/>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36576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dirty="0" smtClean="0">
                    <a:effectLst>
                      <a:outerShdw blurRad="38100" dist="38100" dir="2700000" algn="tl">
                        <a:srgbClr val="000000">
                          <a:alpha val="43137"/>
                        </a:srgbClr>
                      </a:outerShdw>
                    </a:effectLst>
                  </a:rPr>
                  <a:t>Step 4</a:t>
                </a:r>
                <a:endParaRPr lang="en-US" sz="2000" b="1" dirty="0">
                  <a:effectLst>
                    <a:outerShdw blurRad="38100" dist="38100" dir="2700000" algn="tl">
                      <a:srgbClr val="000000">
                        <a:alpha val="43137"/>
                      </a:srgbClr>
                    </a:outerShdw>
                  </a:effectLst>
                </a:endParaRPr>
              </a:p>
            </p:txBody>
          </p:sp>
        </p:grpSp>
        <p:sp>
          <p:nvSpPr>
            <p:cNvPr id="84" name="TextBox 89"/>
            <p:cNvSpPr txBox="1"/>
            <p:nvPr/>
          </p:nvSpPr>
          <p:spPr>
            <a:xfrm>
              <a:off x="6469348" y="1947672"/>
              <a:ext cx="1168910"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Reporting </a:t>
              </a:r>
              <a:endParaRPr lang="en-MY" b="1" dirty="0">
                <a:solidFill>
                  <a:schemeClr val="bg1"/>
                </a:solidFill>
                <a:latin typeface="+mj-lt"/>
              </a:endParaRPr>
            </a:p>
          </p:txBody>
        </p:sp>
      </p:grpSp>
      <p:grpSp>
        <p:nvGrpSpPr>
          <p:cNvPr id="9" name="Group 8"/>
          <p:cNvGrpSpPr/>
          <p:nvPr/>
        </p:nvGrpSpPr>
        <p:grpSpPr>
          <a:xfrm>
            <a:off x="304797" y="3208600"/>
            <a:ext cx="5128566" cy="618686"/>
            <a:chOff x="304797" y="3208600"/>
            <a:chExt cx="5128566" cy="618686"/>
          </a:xfrm>
        </p:grpSpPr>
        <p:grpSp>
          <p:nvGrpSpPr>
            <p:cNvPr id="102" name="Group 101"/>
            <p:cNvGrpSpPr/>
            <p:nvPr/>
          </p:nvGrpSpPr>
          <p:grpSpPr>
            <a:xfrm flipH="1">
              <a:off x="304797" y="3208600"/>
              <a:ext cx="5128566" cy="618686"/>
              <a:chOff x="0" y="5065566"/>
              <a:chExt cx="4166758" cy="976745"/>
            </a:xfrm>
          </p:grpSpPr>
          <p:sp>
            <p:nvSpPr>
              <p:cNvPr id="103" name="Freeform 102"/>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BE1D2C"/>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2000" b="1" dirty="0" smtClean="0">
                    <a:effectLst>
                      <a:outerShdw blurRad="38100" dist="38100" dir="2700000" algn="tl">
                        <a:srgbClr val="000000">
                          <a:alpha val="43137"/>
                        </a:srgbClr>
                      </a:outerShdw>
                    </a:effectLst>
                  </a:rPr>
                  <a:t>Step 3</a:t>
                </a:r>
                <a:endParaRPr lang="en-US" sz="2000" b="1" dirty="0">
                  <a:effectLst>
                    <a:outerShdw blurRad="38100" dist="38100" dir="2700000" algn="tl">
                      <a:srgbClr val="000000">
                        <a:alpha val="43137"/>
                      </a:srgbClr>
                    </a:outerShdw>
                  </a:effectLst>
                </a:endParaRPr>
              </a:p>
            </p:txBody>
          </p:sp>
          <p:sp>
            <p:nvSpPr>
              <p:cNvPr id="104" name="Freeform 103"/>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711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85" name="TextBox 90"/>
            <p:cNvSpPr txBox="1"/>
            <p:nvPr/>
          </p:nvSpPr>
          <p:spPr>
            <a:xfrm>
              <a:off x="582531" y="3217370"/>
              <a:ext cx="2327881"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Organizing the Project</a:t>
              </a:r>
              <a:endParaRPr lang="en-MY" b="1" dirty="0">
                <a:solidFill>
                  <a:schemeClr val="bg1"/>
                </a:solidFill>
                <a:latin typeface="+mj-lt"/>
                <a:cs typeface="Andalus" pitchFamily="18" charset="-78"/>
              </a:endParaRPr>
            </a:p>
          </p:txBody>
        </p:sp>
      </p:grpSp>
      <p:sp>
        <p:nvSpPr>
          <p:cNvPr id="86" name="TextBox 91"/>
          <p:cNvSpPr txBox="1"/>
          <p:nvPr/>
        </p:nvSpPr>
        <p:spPr>
          <a:xfrm>
            <a:off x="582531" y="5721501"/>
            <a:ext cx="2038122"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Mapping PI1M site </a:t>
            </a:r>
            <a:endParaRPr lang="en-MY" b="1" dirty="0">
              <a:solidFill>
                <a:schemeClr val="bg1"/>
              </a:solidFill>
              <a:latin typeface="+mj-lt"/>
            </a:endParaRPr>
          </a:p>
        </p:txBody>
      </p:sp>
      <p:sp>
        <p:nvSpPr>
          <p:cNvPr id="87" name="TextBox 92"/>
          <p:cNvSpPr txBox="1"/>
          <p:nvPr/>
        </p:nvSpPr>
        <p:spPr>
          <a:xfrm>
            <a:off x="4968664" y="4502301"/>
            <a:ext cx="3413333" cy="381976"/>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Coordination  between all team</a:t>
            </a:r>
            <a:endParaRPr lang="en-MY" b="1" dirty="0">
              <a:solidFill>
                <a:schemeClr val="bg1"/>
              </a:solidFill>
              <a:latin typeface="+mj-lt"/>
              <a:cs typeface="Andalus" pitchFamily="18" charset="-78"/>
            </a:endParaRPr>
          </a:p>
        </p:txBody>
      </p:sp>
      <p:grpSp>
        <p:nvGrpSpPr>
          <p:cNvPr id="109" name="Group 108"/>
          <p:cNvGrpSpPr/>
          <p:nvPr/>
        </p:nvGrpSpPr>
        <p:grpSpPr>
          <a:xfrm>
            <a:off x="5040638" y="1143000"/>
            <a:ext cx="512710" cy="341594"/>
            <a:chOff x="1481351" y="1600200"/>
            <a:chExt cx="1600200" cy="1270747"/>
          </a:xfrm>
        </p:grpSpPr>
        <p:pic>
          <p:nvPicPr>
            <p:cNvPr id="110" name="Picture 10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1351" y="2667000"/>
              <a:ext cx="1600200" cy="203947"/>
            </a:xfrm>
            <a:prstGeom prst="rect">
              <a:avLst/>
            </a:prstGeom>
          </p:spPr>
        </p:pic>
        <p:pic>
          <p:nvPicPr>
            <p:cNvPr id="1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099" y="1600200"/>
              <a:ext cx="147508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2"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5764" y="1168255"/>
            <a:ext cx="447233" cy="36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010" y="1206822"/>
            <a:ext cx="884044" cy="42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5540336" y="5713391"/>
            <a:ext cx="3204789" cy="618686"/>
            <a:chOff x="5540336" y="5713391"/>
            <a:chExt cx="3204789" cy="618686"/>
          </a:xfrm>
        </p:grpSpPr>
        <p:sp>
          <p:nvSpPr>
            <p:cNvPr id="79" name="Left Brace 78"/>
            <p:cNvSpPr/>
            <p:nvPr/>
          </p:nvSpPr>
          <p:spPr>
            <a:xfrm>
              <a:off x="5540336" y="5713391"/>
              <a:ext cx="327063" cy="618686"/>
            </a:xfrm>
            <a:prstGeom prst="leftBrace">
              <a:avLst/>
            </a:prstGeom>
            <a:ln>
              <a:solidFill>
                <a:srgbClr val="37374B"/>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ysClr val="windowText" lastClr="000000"/>
                </a:solidFill>
              </a:endParaRPr>
            </a:p>
          </p:txBody>
        </p:sp>
        <p:sp>
          <p:nvSpPr>
            <p:cNvPr id="114" name="Rectangle 113"/>
            <p:cNvSpPr/>
            <p:nvPr/>
          </p:nvSpPr>
          <p:spPr>
            <a:xfrm>
              <a:off x="5715000" y="5722477"/>
              <a:ext cx="3030125" cy="553998"/>
            </a:xfrm>
            <a:prstGeom prst="rect">
              <a:avLst/>
            </a:prstGeom>
          </p:spPr>
          <p:txBody>
            <a:bodyPr wrap="square">
              <a:spAutoFit/>
            </a:bodyPr>
            <a:lstStyle/>
            <a:p>
              <a:pPr marL="342900" indent="-342900">
                <a:buFont typeface="Arial" panose="020B0604020202020204" pitchFamily="34" charset="0"/>
                <a:buChar char="•"/>
              </a:pPr>
              <a:r>
                <a:rPr lang="en-US" sz="1000" dirty="0" smtClean="0">
                  <a:latin typeface="Andalus" pitchFamily="18" charset="-78"/>
                  <a:ea typeface="MS Mincho" pitchFamily="49" charset="-128"/>
                  <a:cs typeface="Andalus" pitchFamily="18" charset="-78"/>
                </a:rPr>
                <a:t>To list down all 600PI1M as approved by SKMM</a:t>
              </a:r>
            </a:p>
            <a:p>
              <a:pPr marL="342900" indent="-342900">
                <a:buFont typeface="Arial" panose="020B0604020202020204" pitchFamily="34" charset="0"/>
                <a:buChar char="•"/>
              </a:pPr>
              <a:r>
                <a:rPr lang="en-US" sz="1000" dirty="0" smtClean="0">
                  <a:latin typeface="Andalus" pitchFamily="18" charset="-78"/>
                  <a:ea typeface="MS Mincho" pitchFamily="49" charset="-128"/>
                  <a:cs typeface="Andalus" pitchFamily="18" charset="-78"/>
                </a:rPr>
                <a:t>Zoning By 5 Zone</a:t>
              </a:r>
            </a:p>
          </p:txBody>
        </p:sp>
      </p:grpSp>
      <p:grpSp>
        <p:nvGrpSpPr>
          <p:cNvPr id="3" name="Group 2"/>
          <p:cNvGrpSpPr/>
          <p:nvPr/>
        </p:nvGrpSpPr>
        <p:grpSpPr>
          <a:xfrm>
            <a:off x="101074" y="3852734"/>
            <a:ext cx="3491109" cy="1869743"/>
            <a:chOff x="101074" y="3852734"/>
            <a:chExt cx="3491109" cy="1869743"/>
          </a:xfrm>
        </p:grpSpPr>
        <p:sp>
          <p:nvSpPr>
            <p:cNvPr id="82" name="Left Brace 81"/>
            <p:cNvSpPr/>
            <p:nvPr/>
          </p:nvSpPr>
          <p:spPr>
            <a:xfrm rot="10800000">
              <a:off x="3404127" y="4043275"/>
              <a:ext cx="188056" cy="1450602"/>
            </a:xfrm>
            <a:prstGeom prst="leftBrace">
              <a:avLst/>
            </a:prstGeom>
            <a:ln>
              <a:solidFill>
                <a:srgbClr val="14688A"/>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ysClr val="windowText" lastClr="000000"/>
                </a:solidFill>
              </a:endParaRPr>
            </a:p>
          </p:txBody>
        </p:sp>
        <p:sp>
          <p:nvSpPr>
            <p:cNvPr id="4" name="Rectangle 3"/>
            <p:cNvSpPr/>
            <p:nvPr/>
          </p:nvSpPr>
          <p:spPr>
            <a:xfrm>
              <a:off x="101074" y="3852734"/>
              <a:ext cx="3404126" cy="1869743"/>
            </a:xfrm>
            <a:prstGeom prst="rect">
              <a:avLst/>
            </a:prstGeom>
          </p:spPr>
          <p:txBody>
            <a:bodyPr wrap="square">
              <a:spAutoFit/>
            </a:bodyPr>
            <a:lstStyle/>
            <a:p>
              <a:pPr marL="171450" indent="-171450">
                <a:buFont typeface="Arial" panose="020B0604020202020204" pitchFamily="34" charset="0"/>
                <a:buChar char="•"/>
              </a:pPr>
              <a:r>
                <a:rPr lang="en-US" sz="1050" dirty="0">
                  <a:latin typeface="+mn-lt"/>
                  <a:ea typeface="MS Mincho" pitchFamily="49" charset="-128"/>
                  <a:cs typeface="Andalus" pitchFamily="18" charset="-78"/>
                </a:rPr>
                <a:t>Preparation of meeting agenda to </a:t>
              </a:r>
              <a:r>
                <a:rPr lang="en-US" sz="1050" dirty="0" smtClean="0">
                  <a:latin typeface="+mn-lt"/>
                  <a:ea typeface="MS Mincho" pitchFamily="49" charset="-128"/>
                  <a:cs typeface="Andalus" pitchFamily="18" charset="-78"/>
                </a:rPr>
                <a:t>discuss </a:t>
              </a:r>
              <a:r>
                <a:rPr lang="en-US" sz="1050" dirty="0">
                  <a:latin typeface="+mn-lt"/>
                  <a:ea typeface="MS Mincho" pitchFamily="49" charset="-128"/>
                  <a:cs typeface="Andalus" pitchFamily="18" charset="-78"/>
                </a:rPr>
                <a:t>on any </a:t>
              </a:r>
              <a:r>
                <a:rPr lang="en-MY" sz="1050" dirty="0">
                  <a:latin typeface="+mn-lt"/>
                  <a:ea typeface="MS Mincho" pitchFamily="49" charset="-128"/>
                  <a:cs typeface="Andalus" pitchFamily="18" charset="-78"/>
                </a:rPr>
                <a:t>pre &amp; post </a:t>
              </a:r>
              <a:r>
                <a:rPr lang="en-MY" sz="1050" dirty="0" smtClean="0">
                  <a:latin typeface="+mn-lt"/>
                  <a:ea typeface="MS Mincho" pitchFamily="49" charset="-128"/>
                  <a:cs typeface="Andalus" pitchFamily="18" charset="-78"/>
                </a:rPr>
                <a:t>development</a:t>
              </a:r>
            </a:p>
            <a:p>
              <a:pPr marL="171450" indent="-171450">
                <a:buFont typeface="Arial" panose="020B0604020202020204" pitchFamily="34" charset="0"/>
                <a:buChar char="•"/>
              </a:pPr>
              <a:r>
                <a:rPr lang="en-US" sz="1050" dirty="0" smtClean="0">
                  <a:latin typeface="+mn-lt"/>
                  <a:ea typeface="MS Mincho" pitchFamily="49" charset="-128"/>
                  <a:cs typeface="Andalus" pitchFamily="18" charset="-78"/>
                </a:rPr>
                <a:t>Preparation </a:t>
              </a:r>
              <a:r>
                <a:rPr lang="en-US" sz="1050" dirty="0">
                  <a:latin typeface="+mn-lt"/>
                  <a:ea typeface="MS Mincho" pitchFamily="49" charset="-128"/>
                  <a:cs typeface="Andalus" pitchFamily="18" charset="-78"/>
                </a:rPr>
                <a:t>of meeting agenda to </a:t>
              </a:r>
              <a:r>
                <a:rPr lang="en-US" sz="1050" dirty="0" smtClean="0">
                  <a:latin typeface="+mn-lt"/>
                  <a:ea typeface="MS Mincho" pitchFamily="49" charset="-128"/>
                  <a:cs typeface="Andalus" pitchFamily="18" charset="-78"/>
                </a:rPr>
                <a:t>discuss </a:t>
              </a:r>
              <a:r>
                <a:rPr lang="en-US" sz="1050" dirty="0">
                  <a:latin typeface="+mn-lt"/>
                  <a:ea typeface="MS Mincho" pitchFamily="49" charset="-128"/>
                  <a:cs typeface="Andalus" pitchFamily="18" charset="-78"/>
                </a:rPr>
                <a:t>on any </a:t>
              </a:r>
              <a:r>
                <a:rPr lang="en-MY" sz="1050" dirty="0">
                  <a:latin typeface="+mn-lt"/>
                  <a:ea typeface="MS Mincho" pitchFamily="49" charset="-128"/>
                  <a:cs typeface="Andalus" pitchFamily="18" charset="-78"/>
                </a:rPr>
                <a:t>pre &amp; post </a:t>
              </a:r>
              <a:r>
                <a:rPr lang="en-MY" sz="1050" dirty="0" smtClean="0">
                  <a:latin typeface="+mn-lt"/>
                  <a:ea typeface="MS Mincho" pitchFamily="49" charset="-128"/>
                  <a:cs typeface="Andalus" pitchFamily="18" charset="-78"/>
                </a:rPr>
                <a:t>development</a:t>
              </a:r>
            </a:p>
            <a:p>
              <a:pPr marL="171450" indent="-171450">
                <a:buFont typeface="Arial" panose="020B0604020202020204" pitchFamily="34" charset="0"/>
                <a:buChar char="•"/>
              </a:pPr>
              <a:r>
                <a:rPr lang="en-US" sz="1050" dirty="0">
                  <a:latin typeface="+mn-lt"/>
                  <a:ea typeface="MS Mincho" pitchFamily="49" charset="-128"/>
                  <a:cs typeface="Andalus" pitchFamily="18" charset="-78"/>
                </a:rPr>
                <a:t>Preparation of schedule plan </a:t>
              </a:r>
              <a:r>
                <a:rPr lang="en-US" sz="1050" dirty="0" smtClean="0">
                  <a:latin typeface="+mn-lt"/>
                  <a:ea typeface="MS Mincho" pitchFamily="49" charset="-128"/>
                  <a:cs typeface="Andalus" pitchFamily="18" charset="-78"/>
                </a:rPr>
                <a:t>during </a:t>
              </a:r>
              <a:r>
                <a:rPr lang="en-US" sz="1050" dirty="0">
                  <a:latin typeface="+mn-lt"/>
                  <a:ea typeface="MS Mincho" pitchFamily="49" charset="-128"/>
                  <a:cs typeface="Andalus" pitchFamily="18" charset="-78"/>
                </a:rPr>
                <a:t>the design &amp; operation phase</a:t>
              </a:r>
              <a:r>
                <a:rPr lang="en-US" sz="1050" dirty="0" smtClean="0">
                  <a:latin typeface="+mn-lt"/>
                  <a:ea typeface="MS Mincho" pitchFamily="49" charset="-128"/>
                  <a:cs typeface="Andalus" pitchFamily="18" charset="-78"/>
                </a:rPr>
                <a:t>.</a:t>
              </a:r>
            </a:p>
            <a:p>
              <a:pPr marL="171450" indent="-171450">
                <a:buFont typeface="Arial" panose="020B0604020202020204" pitchFamily="34" charset="0"/>
                <a:buChar char="•"/>
              </a:pPr>
              <a:r>
                <a:rPr lang="en-US" sz="1050" dirty="0">
                  <a:latin typeface="+mn-lt"/>
                  <a:ea typeface="MS Mincho" pitchFamily="49" charset="-128"/>
                  <a:cs typeface="Andalus" pitchFamily="18" charset="-78"/>
                </a:rPr>
                <a:t>To prepare the safety </a:t>
              </a:r>
              <a:r>
                <a:rPr lang="en-US" sz="1050" dirty="0" smtClean="0">
                  <a:latin typeface="+mn-lt"/>
                  <a:ea typeface="MS Mincho" pitchFamily="49" charset="-128"/>
                  <a:cs typeface="Andalus" pitchFamily="18" charset="-78"/>
                </a:rPr>
                <a:t>guideline </a:t>
              </a:r>
              <a:r>
                <a:rPr lang="en-US" sz="1050" dirty="0">
                  <a:latin typeface="+mn-lt"/>
                  <a:ea typeface="MS Mincho" pitchFamily="49" charset="-128"/>
                  <a:cs typeface="Andalus" pitchFamily="18" charset="-78"/>
                </a:rPr>
                <a:t>and </a:t>
              </a:r>
              <a:r>
                <a:rPr lang="en-US" sz="1050" dirty="0">
                  <a:latin typeface="+mn-lt"/>
                  <a:cs typeface="Andalus" pitchFamily="18" charset="-78"/>
                </a:rPr>
                <a:t>all </a:t>
              </a:r>
              <a:r>
                <a:rPr lang="en-US" sz="1050" dirty="0" smtClean="0">
                  <a:latin typeface="+mn-lt"/>
                  <a:cs typeface="Andalus" pitchFamily="18" charset="-78"/>
                </a:rPr>
                <a:t>the appropriate </a:t>
              </a:r>
              <a:r>
                <a:rPr lang="en-US" sz="1050" dirty="0">
                  <a:latin typeface="+mn-lt"/>
                  <a:cs typeface="Andalus" pitchFamily="18" charset="-78"/>
                </a:rPr>
                <a:t>acts. </a:t>
              </a:r>
              <a:endParaRPr lang="en-US" sz="1050" dirty="0" smtClean="0">
                <a:latin typeface="+mn-lt"/>
                <a:cs typeface="Andalus" pitchFamily="18" charset="-78"/>
              </a:endParaRPr>
            </a:p>
            <a:p>
              <a:pPr marL="171450" indent="-171450">
                <a:buFont typeface="Arial" panose="020B0604020202020204" pitchFamily="34" charset="0"/>
                <a:buChar char="•"/>
              </a:pPr>
              <a:r>
                <a:rPr lang="en-US" sz="1050" dirty="0">
                  <a:latin typeface="+mn-lt"/>
                  <a:ea typeface="MS Mincho" pitchFamily="49" charset="-128"/>
                  <a:cs typeface="Andalus" pitchFamily="18" charset="-78"/>
                </a:rPr>
                <a:t>To prepare a team to do the site survey </a:t>
              </a:r>
              <a:r>
                <a:rPr lang="en-US" sz="1050" dirty="0" smtClean="0">
                  <a:latin typeface="+mn-lt"/>
                  <a:ea typeface="MS Mincho" pitchFamily="49" charset="-128"/>
                  <a:cs typeface="Andalus" pitchFamily="18" charset="-78"/>
                </a:rPr>
                <a:t>on </a:t>
              </a:r>
              <a:r>
                <a:rPr lang="en-US" sz="1050" dirty="0">
                  <a:latin typeface="+mn-lt"/>
                  <a:ea typeface="MS Mincho" pitchFamily="49" charset="-128"/>
                  <a:cs typeface="Andalus" pitchFamily="18" charset="-78"/>
                </a:rPr>
                <a:t>each PI1M site to clarify on site </a:t>
              </a:r>
              <a:r>
                <a:rPr lang="en-US" sz="1050" dirty="0" smtClean="0">
                  <a:latin typeface="+mn-lt"/>
                  <a:ea typeface="MS Mincho" pitchFamily="49" charset="-128"/>
                  <a:cs typeface="Andalus" pitchFamily="18" charset="-78"/>
                </a:rPr>
                <a:t>accessibility  </a:t>
              </a:r>
              <a:r>
                <a:rPr lang="en-US" sz="1050" dirty="0">
                  <a:latin typeface="+mn-lt"/>
                  <a:ea typeface="MS Mincho" pitchFamily="49" charset="-128"/>
                  <a:cs typeface="Andalus" pitchFamily="18" charset="-78"/>
                </a:rPr>
                <a:t>&amp; other issues</a:t>
              </a:r>
              <a:endParaRPr lang="en-MY" sz="1050" dirty="0">
                <a:latin typeface="+mn-lt"/>
              </a:endParaRPr>
            </a:p>
            <a:p>
              <a:pPr marL="342900" indent="-342900">
                <a:buFont typeface="Arial" panose="020B0604020202020204" pitchFamily="34" charset="0"/>
                <a:buChar char="•"/>
              </a:pPr>
              <a:endParaRPr lang="en-US" sz="1050" dirty="0">
                <a:latin typeface="+mn-lt"/>
                <a:ea typeface="MS Mincho" pitchFamily="49" charset="-128"/>
                <a:cs typeface="Andalus" pitchFamily="18" charset="-78"/>
              </a:endParaRPr>
            </a:p>
          </p:txBody>
        </p:sp>
      </p:grpSp>
    </p:spTree>
    <p:extLst>
      <p:ext uri="{BB962C8B-B14F-4D97-AF65-F5344CB8AC3E}">
        <p14:creationId xmlns:p14="http://schemas.microsoft.com/office/powerpoint/2010/main" val="1698367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500" fill="hold"/>
                                        <p:tgtEl>
                                          <p:spTgt spid="94"/>
                                        </p:tgtEl>
                                        <p:attrNameLst>
                                          <p:attrName>ppt_x</p:attrName>
                                        </p:attrNameLst>
                                      </p:cBhvr>
                                      <p:tavLst>
                                        <p:tav tm="0">
                                          <p:val>
                                            <p:strVal val="1+#ppt_w/2"/>
                                          </p:val>
                                        </p:tav>
                                        <p:tav tm="100000">
                                          <p:val>
                                            <p:strVal val="#ppt_x"/>
                                          </p:val>
                                        </p:tav>
                                      </p:tavLst>
                                    </p:anim>
                                    <p:anim calcmode="lin" valueType="num">
                                      <p:cBhvr additive="base">
                                        <p:cTn id="14" dur="500" fill="hold"/>
                                        <p:tgtEl>
                                          <p:spTgt spid="9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additive="base">
                                        <p:cTn id="24" dur="500" fill="hold"/>
                                        <p:tgtEl>
                                          <p:spTgt spid="98"/>
                                        </p:tgtEl>
                                        <p:attrNameLst>
                                          <p:attrName>ppt_x</p:attrName>
                                        </p:attrNameLst>
                                      </p:cBhvr>
                                      <p:tavLst>
                                        <p:tav tm="0">
                                          <p:val>
                                            <p:strVal val="0-#ppt_w/2"/>
                                          </p:val>
                                        </p:tav>
                                        <p:tav tm="100000">
                                          <p:val>
                                            <p:strVal val="#ppt_x"/>
                                          </p:val>
                                        </p:tav>
                                      </p:tavLst>
                                    </p:anim>
                                    <p:anim calcmode="lin" valueType="num">
                                      <p:cBhvr additive="base">
                                        <p:cTn id="25" dur="500" fill="hold"/>
                                        <p:tgtEl>
                                          <p:spTgt spid="98"/>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2"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1+#ppt_w/2"/>
                                          </p:val>
                                        </p:tav>
                                        <p:tav tm="100000">
                                          <p:val>
                                            <p:strVal val="#ppt_x"/>
                                          </p:val>
                                        </p:tav>
                                      </p:tavLst>
                                    </p:anim>
                                    <p:anim calcmode="lin" valueType="num">
                                      <p:cBhvr additive="base">
                                        <p:cTn id="4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0-#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 presetClass="entr" presetSubtype="8"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0-#ppt_w/2"/>
                                          </p:val>
                                        </p:tav>
                                        <p:tav tm="100000">
                                          <p:val>
                                            <p:strVal val="#ppt_x"/>
                                          </p:val>
                                        </p:tav>
                                      </p:tavLst>
                                    </p:anim>
                                    <p:anim calcmode="lin" valueType="num">
                                      <p:cBhvr additive="base">
                                        <p:cTn id="52" dur="500" fill="hold"/>
                                        <p:tgtEl>
                                          <p:spTgt spid="6"/>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31" presetClass="entr" presetSubtype="0" fill="hold"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p:cTn id="56" dur="1000" fill="hold"/>
                                        <p:tgtEl>
                                          <p:spTgt spid="113"/>
                                        </p:tgtEl>
                                        <p:attrNameLst>
                                          <p:attrName>ppt_w</p:attrName>
                                        </p:attrNameLst>
                                      </p:cBhvr>
                                      <p:tavLst>
                                        <p:tav tm="0">
                                          <p:val>
                                            <p:fltVal val="0"/>
                                          </p:val>
                                        </p:tav>
                                        <p:tav tm="100000">
                                          <p:val>
                                            <p:strVal val="#ppt_w"/>
                                          </p:val>
                                        </p:tav>
                                      </p:tavLst>
                                    </p:anim>
                                    <p:anim calcmode="lin" valueType="num">
                                      <p:cBhvr>
                                        <p:cTn id="57" dur="1000" fill="hold"/>
                                        <p:tgtEl>
                                          <p:spTgt spid="113"/>
                                        </p:tgtEl>
                                        <p:attrNameLst>
                                          <p:attrName>ppt_h</p:attrName>
                                        </p:attrNameLst>
                                      </p:cBhvr>
                                      <p:tavLst>
                                        <p:tav tm="0">
                                          <p:val>
                                            <p:fltVal val="0"/>
                                          </p:val>
                                        </p:tav>
                                        <p:tav tm="100000">
                                          <p:val>
                                            <p:strVal val="#ppt_h"/>
                                          </p:val>
                                        </p:tav>
                                      </p:tavLst>
                                    </p:anim>
                                    <p:anim calcmode="lin" valueType="num">
                                      <p:cBhvr>
                                        <p:cTn id="58" dur="1000" fill="hold"/>
                                        <p:tgtEl>
                                          <p:spTgt spid="113"/>
                                        </p:tgtEl>
                                        <p:attrNameLst>
                                          <p:attrName>style.rotation</p:attrName>
                                        </p:attrNameLst>
                                      </p:cBhvr>
                                      <p:tavLst>
                                        <p:tav tm="0">
                                          <p:val>
                                            <p:fltVal val="90"/>
                                          </p:val>
                                        </p:tav>
                                        <p:tav tm="100000">
                                          <p:val>
                                            <p:fltVal val="0"/>
                                          </p:val>
                                        </p:tav>
                                      </p:tavLst>
                                    </p:anim>
                                    <p:animEffect transition="in" filter="fade">
                                      <p:cBhvr>
                                        <p:cTn id="59" dur="1000"/>
                                        <p:tgtEl>
                                          <p:spTgt spid="113"/>
                                        </p:tgtEl>
                                      </p:cBhvr>
                                    </p:animEffect>
                                  </p:childTnLst>
                                </p:cTn>
                              </p:par>
                              <p:par>
                                <p:cTn id="60" presetID="31" presetClass="entr" presetSubtype="0" fill="hold" nodeType="withEffect">
                                  <p:stCondLst>
                                    <p:cond delay="0"/>
                                  </p:stCondLst>
                                  <p:childTnLst>
                                    <p:set>
                                      <p:cBhvr>
                                        <p:cTn id="61" dur="1" fill="hold">
                                          <p:stCondLst>
                                            <p:cond delay="0"/>
                                          </p:stCondLst>
                                        </p:cTn>
                                        <p:tgtEl>
                                          <p:spTgt spid="112"/>
                                        </p:tgtEl>
                                        <p:attrNameLst>
                                          <p:attrName>style.visibility</p:attrName>
                                        </p:attrNameLst>
                                      </p:cBhvr>
                                      <p:to>
                                        <p:strVal val="visible"/>
                                      </p:to>
                                    </p:set>
                                    <p:anim calcmode="lin" valueType="num">
                                      <p:cBhvr>
                                        <p:cTn id="62" dur="1000" fill="hold"/>
                                        <p:tgtEl>
                                          <p:spTgt spid="112"/>
                                        </p:tgtEl>
                                        <p:attrNameLst>
                                          <p:attrName>ppt_w</p:attrName>
                                        </p:attrNameLst>
                                      </p:cBhvr>
                                      <p:tavLst>
                                        <p:tav tm="0">
                                          <p:val>
                                            <p:fltVal val="0"/>
                                          </p:val>
                                        </p:tav>
                                        <p:tav tm="100000">
                                          <p:val>
                                            <p:strVal val="#ppt_w"/>
                                          </p:val>
                                        </p:tav>
                                      </p:tavLst>
                                    </p:anim>
                                    <p:anim calcmode="lin" valueType="num">
                                      <p:cBhvr>
                                        <p:cTn id="63" dur="1000" fill="hold"/>
                                        <p:tgtEl>
                                          <p:spTgt spid="112"/>
                                        </p:tgtEl>
                                        <p:attrNameLst>
                                          <p:attrName>ppt_h</p:attrName>
                                        </p:attrNameLst>
                                      </p:cBhvr>
                                      <p:tavLst>
                                        <p:tav tm="0">
                                          <p:val>
                                            <p:fltVal val="0"/>
                                          </p:val>
                                        </p:tav>
                                        <p:tav tm="100000">
                                          <p:val>
                                            <p:strVal val="#ppt_h"/>
                                          </p:val>
                                        </p:tav>
                                      </p:tavLst>
                                    </p:anim>
                                    <p:anim calcmode="lin" valueType="num">
                                      <p:cBhvr>
                                        <p:cTn id="64" dur="1000" fill="hold"/>
                                        <p:tgtEl>
                                          <p:spTgt spid="112"/>
                                        </p:tgtEl>
                                        <p:attrNameLst>
                                          <p:attrName>style.rotation</p:attrName>
                                        </p:attrNameLst>
                                      </p:cBhvr>
                                      <p:tavLst>
                                        <p:tav tm="0">
                                          <p:val>
                                            <p:fltVal val="90"/>
                                          </p:val>
                                        </p:tav>
                                        <p:tav tm="100000">
                                          <p:val>
                                            <p:fltVal val="0"/>
                                          </p:val>
                                        </p:tav>
                                      </p:tavLst>
                                    </p:anim>
                                    <p:animEffect transition="in" filter="fade">
                                      <p:cBhvr>
                                        <p:cTn id="65" dur="1000"/>
                                        <p:tgtEl>
                                          <p:spTgt spid="112"/>
                                        </p:tgtEl>
                                      </p:cBhvr>
                                    </p:animEffect>
                                  </p:childTnLst>
                                </p:cTn>
                              </p:par>
                              <p:par>
                                <p:cTn id="66" presetID="31" presetClass="entr" presetSubtype="0" fill="hold" nodeType="withEffect">
                                  <p:stCondLst>
                                    <p:cond delay="0"/>
                                  </p:stCondLst>
                                  <p:childTnLst>
                                    <p:set>
                                      <p:cBhvr>
                                        <p:cTn id="67" dur="1" fill="hold">
                                          <p:stCondLst>
                                            <p:cond delay="0"/>
                                          </p:stCondLst>
                                        </p:cTn>
                                        <p:tgtEl>
                                          <p:spTgt spid="109"/>
                                        </p:tgtEl>
                                        <p:attrNameLst>
                                          <p:attrName>style.visibility</p:attrName>
                                        </p:attrNameLst>
                                      </p:cBhvr>
                                      <p:to>
                                        <p:strVal val="visible"/>
                                      </p:to>
                                    </p:set>
                                    <p:anim calcmode="lin" valueType="num">
                                      <p:cBhvr>
                                        <p:cTn id="68" dur="1000" fill="hold"/>
                                        <p:tgtEl>
                                          <p:spTgt spid="109"/>
                                        </p:tgtEl>
                                        <p:attrNameLst>
                                          <p:attrName>ppt_w</p:attrName>
                                        </p:attrNameLst>
                                      </p:cBhvr>
                                      <p:tavLst>
                                        <p:tav tm="0">
                                          <p:val>
                                            <p:fltVal val="0"/>
                                          </p:val>
                                        </p:tav>
                                        <p:tav tm="100000">
                                          <p:val>
                                            <p:strVal val="#ppt_w"/>
                                          </p:val>
                                        </p:tav>
                                      </p:tavLst>
                                    </p:anim>
                                    <p:anim calcmode="lin" valueType="num">
                                      <p:cBhvr>
                                        <p:cTn id="69" dur="1000" fill="hold"/>
                                        <p:tgtEl>
                                          <p:spTgt spid="109"/>
                                        </p:tgtEl>
                                        <p:attrNameLst>
                                          <p:attrName>ppt_h</p:attrName>
                                        </p:attrNameLst>
                                      </p:cBhvr>
                                      <p:tavLst>
                                        <p:tav tm="0">
                                          <p:val>
                                            <p:fltVal val="0"/>
                                          </p:val>
                                        </p:tav>
                                        <p:tav tm="100000">
                                          <p:val>
                                            <p:strVal val="#ppt_h"/>
                                          </p:val>
                                        </p:tav>
                                      </p:tavLst>
                                    </p:anim>
                                    <p:anim calcmode="lin" valueType="num">
                                      <p:cBhvr>
                                        <p:cTn id="70" dur="1000" fill="hold"/>
                                        <p:tgtEl>
                                          <p:spTgt spid="109"/>
                                        </p:tgtEl>
                                        <p:attrNameLst>
                                          <p:attrName>style.rotation</p:attrName>
                                        </p:attrNameLst>
                                      </p:cBhvr>
                                      <p:tavLst>
                                        <p:tav tm="0">
                                          <p:val>
                                            <p:fltVal val="90"/>
                                          </p:val>
                                        </p:tav>
                                        <p:tav tm="100000">
                                          <p:val>
                                            <p:fltVal val="0"/>
                                          </p:val>
                                        </p:tav>
                                      </p:tavLst>
                                    </p:anim>
                                    <p:animEffect transition="in" filter="fade">
                                      <p:cBhvr>
                                        <p:cTn id="71"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7772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PROPOSED TIMELINE FOR 5 YEARS</a:t>
            </a:r>
            <a:endParaRPr lang="en-MY" sz="2800" dirty="0">
              <a:solidFill>
                <a:schemeClr val="tx1"/>
              </a:solidFill>
              <a:latin typeface="Arial Black"/>
            </a:endParaRPr>
          </a:p>
        </p:txBody>
      </p:sp>
      <p:graphicFrame>
        <p:nvGraphicFramePr>
          <p:cNvPr id="56" name="Table 55"/>
          <p:cNvGraphicFramePr>
            <a:graphicFrameLocks noGrp="1"/>
          </p:cNvGraphicFramePr>
          <p:nvPr>
            <p:extLst>
              <p:ext uri="{D42A27DB-BD31-4B8C-83A1-F6EECF244321}">
                <p14:modId xmlns:p14="http://schemas.microsoft.com/office/powerpoint/2010/main" val="3856102059"/>
              </p:ext>
            </p:extLst>
          </p:nvPr>
        </p:nvGraphicFramePr>
        <p:xfrm>
          <a:off x="142844" y="914400"/>
          <a:ext cx="8848755" cy="4964814"/>
        </p:xfrm>
        <a:graphic>
          <a:graphicData uri="http://schemas.openxmlformats.org/drawingml/2006/table">
            <a:tbl>
              <a:tblPr firstRow="1" bandRow="1">
                <a:tableStyleId>{7DF18680-E054-41AD-8BC1-D1AEF772440D}</a:tableStyleId>
              </a:tblPr>
              <a:tblGrid>
                <a:gridCol w="462938"/>
                <a:gridCol w="2028051"/>
                <a:gridCol w="369722"/>
                <a:gridCol w="319154"/>
                <a:gridCol w="323067"/>
                <a:gridCol w="250291"/>
                <a:gridCol w="258236"/>
                <a:gridCol w="321093"/>
                <a:gridCol w="284996"/>
                <a:gridCol w="275177"/>
                <a:gridCol w="333722"/>
                <a:gridCol w="272119"/>
                <a:gridCol w="119229"/>
                <a:gridCol w="123875"/>
                <a:gridCol w="253987"/>
                <a:gridCol w="381886"/>
                <a:gridCol w="681062"/>
                <a:gridCol w="588576"/>
                <a:gridCol w="577618"/>
                <a:gridCol w="623956"/>
              </a:tblGrid>
              <a:tr h="407930">
                <a:tc rowSpan="2">
                  <a:txBody>
                    <a:bodyPr/>
                    <a:lstStyle/>
                    <a:p>
                      <a:pPr algn="ctr"/>
                      <a:r>
                        <a:rPr lang="en-US" sz="1200" b="1" dirty="0" smtClean="0">
                          <a:latin typeface="Andalus" pitchFamily="18" charset="-78"/>
                          <a:cs typeface="Andalus" pitchFamily="18" charset="-78"/>
                        </a:rPr>
                        <a:t>NO</a:t>
                      </a:r>
                      <a:endParaRPr lang="en-MY" sz="1200" b="1" dirty="0">
                        <a:latin typeface="Andalus" pitchFamily="18" charset="-78"/>
                        <a:cs typeface="Andalus" pitchFamily="18" charset="-78"/>
                      </a:endParaRPr>
                    </a:p>
                  </a:txBody>
                  <a:tcPr marL="89154" marR="89154" marT="44577" marB="44577" anchor="ctr"/>
                </a:tc>
                <a:tc rowSpan="2">
                  <a:txBody>
                    <a:bodyPr/>
                    <a:lstStyle/>
                    <a:p>
                      <a:pPr algn="ctr"/>
                      <a:r>
                        <a:rPr lang="en-US" sz="1200" b="1" dirty="0" smtClean="0">
                          <a:latin typeface="Andalus" pitchFamily="18" charset="-78"/>
                          <a:cs typeface="Andalus" pitchFamily="18" charset="-78"/>
                        </a:rPr>
                        <a:t>TASK</a:t>
                      </a:r>
                      <a:r>
                        <a:rPr lang="en-US" sz="1200" b="1" baseline="0" dirty="0" smtClean="0">
                          <a:latin typeface="Andalus" pitchFamily="18" charset="-78"/>
                          <a:cs typeface="Andalus" pitchFamily="18" charset="-78"/>
                        </a:rPr>
                        <a:t> NAME</a:t>
                      </a:r>
                      <a:endParaRPr lang="en-MY" sz="1200" b="1" dirty="0">
                        <a:latin typeface="Andalus" pitchFamily="18" charset="-78"/>
                        <a:cs typeface="Andalus" pitchFamily="18" charset="-78"/>
                      </a:endParaRPr>
                    </a:p>
                  </a:txBody>
                  <a:tcPr marL="89154" marR="89154" marT="44577" marB="44577" anchor="ctr"/>
                </a:tc>
                <a:tc gridSpan="14">
                  <a:txBody>
                    <a:bodyPr/>
                    <a:lstStyle/>
                    <a:p>
                      <a:pPr algn="ctr"/>
                      <a:r>
                        <a:rPr lang="en-US" sz="1200" dirty="0" smtClean="0">
                          <a:latin typeface="Andalus" pitchFamily="18" charset="-78"/>
                          <a:cs typeface="Andalus" pitchFamily="18" charset="-78"/>
                        </a:rPr>
                        <a:t>YEAR</a:t>
                      </a:r>
                      <a:r>
                        <a:rPr lang="en-US" sz="1200" baseline="0" dirty="0" smtClean="0">
                          <a:latin typeface="Andalus" pitchFamily="18" charset="-78"/>
                          <a:cs typeface="Andalus" pitchFamily="18" charset="-78"/>
                        </a:rPr>
                        <a:t> 1</a:t>
                      </a:r>
                      <a:endParaRPr lang="en-MY" sz="1200" dirty="0">
                        <a:latin typeface="Andalus" pitchFamily="18" charset="-78"/>
                        <a:cs typeface="Andalus" pitchFamily="18" charset="-78"/>
                      </a:endParaRPr>
                    </a:p>
                  </a:txBody>
                  <a:tcPr marL="89154" marR="89154" marT="44577" marB="44577" anchor="ct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rowSpan="2">
                  <a:txBody>
                    <a:bodyPr/>
                    <a:lstStyle/>
                    <a:p>
                      <a:pPr algn="ctr"/>
                      <a:r>
                        <a:rPr lang="en-US" sz="1200" b="1" dirty="0" smtClean="0">
                          <a:latin typeface="Andalus" pitchFamily="18" charset="-78"/>
                          <a:cs typeface="Andalus" pitchFamily="18" charset="-78"/>
                        </a:rPr>
                        <a:t>YEAR </a:t>
                      </a:r>
                    </a:p>
                    <a:p>
                      <a:pPr algn="ctr"/>
                      <a:r>
                        <a:rPr lang="en-US" sz="1200" b="1" dirty="0" smtClean="0">
                          <a:latin typeface="Andalus" pitchFamily="18" charset="-78"/>
                          <a:cs typeface="Andalus" pitchFamily="18" charset="-78"/>
                        </a:rPr>
                        <a:t>2</a:t>
                      </a:r>
                      <a:endParaRPr lang="en-MY" sz="1200" b="1" dirty="0">
                        <a:latin typeface="Andalus" pitchFamily="18" charset="-78"/>
                        <a:cs typeface="Andalus" pitchFamily="18" charset="-78"/>
                      </a:endParaRPr>
                    </a:p>
                  </a:txBody>
                  <a:tcPr marL="89154" marR="89154" marT="44577" marB="44577" anchor="ctr"/>
                </a:tc>
                <a:tc rowSpan="2">
                  <a:txBody>
                    <a:bodyPr/>
                    <a:lstStyle/>
                    <a:p>
                      <a:pPr algn="ctr"/>
                      <a:r>
                        <a:rPr lang="en-US" sz="1200" b="1" dirty="0" smtClean="0">
                          <a:latin typeface="Andalus" pitchFamily="18" charset="-78"/>
                          <a:cs typeface="Andalus" pitchFamily="18" charset="-78"/>
                        </a:rPr>
                        <a:t>YEAR 3</a:t>
                      </a:r>
                      <a:endParaRPr lang="en-MY" sz="1200" b="1" dirty="0">
                        <a:latin typeface="Andalus" pitchFamily="18" charset="-78"/>
                        <a:cs typeface="Andalus" pitchFamily="18" charset="-78"/>
                      </a:endParaRPr>
                    </a:p>
                  </a:txBody>
                  <a:tcPr marL="89154" marR="89154" marT="44577" marB="44577" anchor="ctr"/>
                </a:tc>
                <a:tc rowSpan="2">
                  <a:txBody>
                    <a:bodyPr/>
                    <a:lstStyle/>
                    <a:p>
                      <a:pPr algn="ctr"/>
                      <a:r>
                        <a:rPr lang="en-US" sz="1200" b="1" dirty="0" smtClean="0">
                          <a:latin typeface="Andalus" pitchFamily="18" charset="-78"/>
                          <a:cs typeface="Andalus" pitchFamily="18" charset="-78"/>
                        </a:rPr>
                        <a:t>YEAR 4</a:t>
                      </a:r>
                      <a:endParaRPr lang="en-MY" sz="1200" b="1" dirty="0">
                        <a:latin typeface="Andalus" pitchFamily="18" charset="-78"/>
                        <a:cs typeface="Andalus" pitchFamily="18" charset="-78"/>
                      </a:endParaRPr>
                    </a:p>
                  </a:txBody>
                  <a:tcPr marL="89154" marR="89154" marT="44577" marB="44577" anchor="ctr"/>
                </a:tc>
                <a:tc rowSpan="2">
                  <a:txBody>
                    <a:bodyPr/>
                    <a:lstStyle/>
                    <a:p>
                      <a:pPr algn="ctr"/>
                      <a:r>
                        <a:rPr lang="en-US" sz="1200" b="1" dirty="0" smtClean="0">
                          <a:latin typeface="Andalus" pitchFamily="18" charset="-78"/>
                          <a:cs typeface="Andalus" pitchFamily="18" charset="-78"/>
                        </a:rPr>
                        <a:t>YEAR </a:t>
                      </a:r>
                    </a:p>
                    <a:p>
                      <a:pPr algn="ctr"/>
                      <a:r>
                        <a:rPr lang="en-US" sz="1200" b="1" dirty="0" smtClean="0">
                          <a:latin typeface="Andalus" pitchFamily="18" charset="-78"/>
                          <a:cs typeface="Andalus" pitchFamily="18" charset="-78"/>
                        </a:rPr>
                        <a:t>5</a:t>
                      </a:r>
                      <a:endParaRPr lang="en-MY" sz="1200" b="1" dirty="0">
                        <a:latin typeface="Andalus" pitchFamily="18" charset="-78"/>
                        <a:cs typeface="Andalus" pitchFamily="18" charset="-78"/>
                      </a:endParaRPr>
                    </a:p>
                  </a:txBody>
                  <a:tcPr marL="89154" marR="89154" marT="44577" marB="44577" anchor="ctr"/>
                </a:tc>
              </a:tr>
              <a:tr h="802382">
                <a:tc vMerge="1">
                  <a:txBody>
                    <a:bodyPr/>
                    <a:lstStyle/>
                    <a:p>
                      <a:endParaRPr lang="en-MY"/>
                    </a:p>
                  </a:txBody>
                  <a:tcPr/>
                </a:tc>
                <a:tc vMerge="1">
                  <a:txBody>
                    <a:bodyPr/>
                    <a:lstStyle/>
                    <a:p>
                      <a:endParaRPr lang="en-MY"/>
                    </a:p>
                  </a:txBody>
                  <a:tcPr/>
                </a:tc>
                <a:tc>
                  <a:txBody>
                    <a:bodyPr/>
                    <a:lstStyle/>
                    <a:p>
                      <a:pPr algn="ctr"/>
                      <a:r>
                        <a:rPr lang="en-US" sz="1200" b="1" dirty="0" smtClean="0">
                          <a:latin typeface="Andalus" pitchFamily="18" charset="-78"/>
                          <a:cs typeface="Andalus" pitchFamily="18" charset="-78"/>
                        </a:rPr>
                        <a:t>M </a:t>
                      </a:r>
                    </a:p>
                    <a:p>
                      <a:pPr algn="ctr"/>
                      <a:r>
                        <a:rPr lang="en-US" sz="1200" b="1" dirty="0" smtClean="0">
                          <a:latin typeface="Andalus" pitchFamily="18" charset="-78"/>
                          <a:cs typeface="Andalus" pitchFamily="18" charset="-78"/>
                        </a:rPr>
                        <a:t>1</a:t>
                      </a:r>
                      <a:endParaRPr lang="en-MY" sz="1200" b="1" dirty="0">
                        <a:latin typeface="Andalus" pitchFamily="18" charset="-78"/>
                        <a:cs typeface="Andalus" pitchFamily="18" charset="-78"/>
                      </a:endParaRPr>
                    </a:p>
                  </a:txBody>
                  <a:tcPr marL="89154" marR="89154" marT="44577" marB="44577" anchor="ctr"/>
                </a:tc>
                <a:tc>
                  <a:txBody>
                    <a:bodyPr/>
                    <a:lstStyle/>
                    <a:p>
                      <a:pPr algn="ctr"/>
                      <a:r>
                        <a:rPr lang="en-US" sz="1200" b="1" dirty="0" smtClean="0">
                          <a:latin typeface="Andalus" pitchFamily="18" charset="-78"/>
                          <a:cs typeface="Andalus" pitchFamily="18" charset="-78"/>
                        </a:rPr>
                        <a:t>M</a:t>
                      </a:r>
                    </a:p>
                    <a:p>
                      <a:pPr algn="ctr"/>
                      <a:r>
                        <a:rPr lang="en-US" sz="1200" b="1" dirty="0" smtClean="0">
                          <a:latin typeface="Andalus" pitchFamily="18" charset="-78"/>
                          <a:cs typeface="Andalus" pitchFamily="18" charset="-78"/>
                        </a:rPr>
                        <a:t>2</a:t>
                      </a:r>
                      <a:endParaRPr lang="en-MY" sz="1200" b="1" dirty="0">
                        <a:latin typeface="Andalus" pitchFamily="18" charset="-78"/>
                        <a:cs typeface="Andalus" pitchFamily="18" charset="-78"/>
                      </a:endParaRPr>
                    </a:p>
                  </a:txBody>
                  <a:tcPr marL="89154" marR="89154" marT="44577" marB="44577" anchor="ctr"/>
                </a:tc>
                <a:tc>
                  <a:txBody>
                    <a:bodyPr/>
                    <a:lstStyle/>
                    <a:p>
                      <a:pPr algn="ctr"/>
                      <a:r>
                        <a:rPr lang="en-US" sz="1200" b="1" dirty="0" smtClean="0">
                          <a:latin typeface="Andalus" pitchFamily="18" charset="-78"/>
                          <a:cs typeface="Andalus" pitchFamily="18" charset="-78"/>
                        </a:rPr>
                        <a:t>M</a:t>
                      </a:r>
                    </a:p>
                    <a:p>
                      <a:pPr algn="ctr"/>
                      <a:r>
                        <a:rPr lang="en-US" sz="1200" b="1" dirty="0" smtClean="0">
                          <a:latin typeface="Andalus" pitchFamily="18" charset="-78"/>
                          <a:cs typeface="Andalus" pitchFamily="18" charset="-78"/>
                        </a:rPr>
                        <a:t>3</a:t>
                      </a:r>
                      <a:endParaRPr lang="en-MY" sz="1200" b="1" dirty="0">
                        <a:latin typeface="Andalus" pitchFamily="18" charset="-78"/>
                        <a:cs typeface="Andalus" pitchFamily="18" charset="-78"/>
                      </a:endParaRPr>
                    </a:p>
                  </a:txBody>
                  <a:tcPr marL="89154" marR="89154" marT="44577" marB="44577" anchor="ctr"/>
                </a:tc>
                <a:tc>
                  <a:txBody>
                    <a:bodyPr/>
                    <a:lstStyle/>
                    <a:p>
                      <a:pPr algn="ctr"/>
                      <a:r>
                        <a:rPr lang="en-US" sz="1200" b="1" dirty="0" smtClean="0">
                          <a:latin typeface="Andalus" pitchFamily="18" charset="-78"/>
                          <a:cs typeface="Andalus" pitchFamily="18" charset="-78"/>
                        </a:rPr>
                        <a:t>M</a:t>
                      </a:r>
                    </a:p>
                    <a:p>
                      <a:pPr algn="ctr"/>
                      <a:r>
                        <a:rPr lang="en-US" sz="1200" b="1" dirty="0" smtClean="0">
                          <a:latin typeface="Andalus" pitchFamily="18" charset="-78"/>
                          <a:cs typeface="Andalus" pitchFamily="18" charset="-78"/>
                        </a:rPr>
                        <a:t>4</a:t>
                      </a:r>
                      <a:endParaRPr lang="en-MY" sz="1200" b="1" dirty="0">
                        <a:latin typeface="Andalus" pitchFamily="18" charset="-78"/>
                        <a:cs typeface="Andalus" pitchFamily="18" charset="-78"/>
                      </a:endParaRPr>
                    </a:p>
                  </a:txBody>
                  <a:tcPr marL="89154" marR="89154" marT="44577" marB="44577" anchor="ctr"/>
                </a:tc>
                <a:tc>
                  <a:txBody>
                    <a:bodyPr/>
                    <a:lstStyle/>
                    <a:p>
                      <a:pPr algn="ctr"/>
                      <a:r>
                        <a:rPr lang="en-US" sz="1200" b="1" dirty="0" smtClean="0">
                          <a:latin typeface="Andalus" pitchFamily="18" charset="-78"/>
                          <a:cs typeface="Andalus" pitchFamily="18" charset="-78"/>
                        </a:rPr>
                        <a:t>M</a:t>
                      </a:r>
                    </a:p>
                    <a:p>
                      <a:pPr algn="ctr"/>
                      <a:r>
                        <a:rPr lang="en-US" sz="1200" b="1" dirty="0" smtClean="0">
                          <a:latin typeface="Andalus" pitchFamily="18" charset="-78"/>
                          <a:cs typeface="Andalus" pitchFamily="18" charset="-78"/>
                        </a:rPr>
                        <a:t>5</a:t>
                      </a:r>
                      <a:endParaRPr lang="en-MY" sz="1200" b="1" dirty="0">
                        <a:latin typeface="Andalus" pitchFamily="18" charset="-78"/>
                        <a:cs typeface="Andalus" pitchFamily="18" charset="-78"/>
                      </a:endParaRPr>
                    </a:p>
                  </a:txBody>
                  <a:tcPr marL="89154" marR="89154" marT="44577" marB="44577" anchor="ctr"/>
                </a:tc>
                <a:tc>
                  <a:txBody>
                    <a:bodyPr/>
                    <a:lstStyle/>
                    <a:p>
                      <a:pPr algn="ctr"/>
                      <a:endParaRPr lang="en-US" sz="1200" b="1" dirty="0" smtClean="0">
                        <a:latin typeface="Andalus" pitchFamily="18" charset="-78"/>
                        <a:cs typeface="Andalus" pitchFamily="18" charset="-78"/>
                      </a:endParaRPr>
                    </a:p>
                    <a:p>
                      <a:pPr algn="ctr"/>
                      <a:r>
                        <a:rPr lang="en-US" sz="1200" b="1" dirty="0" smtClean="0">
                          <a:latin typeface="Andalus" pitchFamily="18" charset="-78"/>
                          <a:cs typeface="Andalus" pitchFamily="18" charset="-78"/>
                        </a:rPr>
                        <a:t>M</a:t>
                      </a:r>
                    </a:p>
                    <a:p>
                      <a:pPr algn="ctr"/>
                      <a:r>
                        <a:rPr lang="en-US" sz="1200" b="1" dirty="0" smtClean="0">
                          <a:latin typeface="Andalus" pitchFamily="18" charset="-78"/>
                          <a:cs typeface="Andalus" pitchFamily="18" charset="-78"/>
                        </a:rPr>
                        <a:t>6</a:t>
                      </a:r>
                    </a:p>
                    <a:p>
                      <a:pPr algn="ctr"/>
                      <a:endParaRPr lang="en-MY" sz="1200" b="1" dirty="0">
                        <a:latin typeface="Andalus" pitchFamily="18" charset="-78"/>
                        <a:cs typeface="Andalus" pitchFamily="18" charset="-78"/>
                      </a:endParaRPr>
                    </a:p>
                  </a:txBody>
                  <a:tcPr marL="89154" marR="89154" marT="44577" marB="44577" anchor="ctr"/>
                </a:tc>
                <a:tc>
                  <a:txBody>
                    <a:bodyPr/>
                    <a:lstStyle/>
                    <a:p>
                      <a:pPr algn="ctr"/>
                      <a:r>
                        <a:rPr lang="en-US" sz="1200" b="1" dirty="0" smtClean="0">
                          <a:latin typeface="Andalus" pitchFamily="18" charset="-78"/>
                          <a:cs typeface="Andalus" pitchFamily="18" charset="-78"/>
                        </a:rPr>
                        <a:t>M7</a:t>
                      </a:r>
                      <a:endParaRPr lang="en-MY" sz="1200" b="1" dirty="0">
                        <a:latin typeface="Andalus" pitchFamily="18" charset="-78"/>
                        <a:cs typeface="Andalus" pitchFamily="18" charset="-78"/>
                      </a:endParaRPr>
                    </a:p>
                  </a:txBody>
                  <a:tcPr marL="89154" marR="89154" marT="44577" marB="44577" anchor="ctr"/>
                </a:tc>
                <a:tc>
                  <a:txBody>
                    <a:bodyPr/>
                    <a:lstStyle/>
                    <a:p>
                      <a:pPr algn="ctr"/>
                      <a:r>
                        <a:rPr lang="en-US" sz="1200" b="1" dirty="0" smtClean="0">
                          <a:latin typeface="Andalus" pitchFamily="18" charset="-78"/>
                          <a:cs typeface="Andalus" pitchFamily="18" charset="-78"/>
                        </a:rPr>
                        <a:t>M8</a:t>
                      </a:r>
                      <a:endParaRPr lang="en-MY" sz="1200" b="1" dirty="0">
                        <a:latin typeface="Andalus" pitchFamily="18" charset="-78"/>
                        <a:cs typeface="Andalus" pitchFamily="18" charset="-78"/>
                      </a:endParaRPr>
                    </a:p>
                  </a:txBody>
                  <a:tcPr marL="89154" marR="89154" marT="44577" marB="44577" anchor="ctr"/>
                </a:tc>
                <a:tc>
                  <a:txBody>
                    <a:bodyPr/>
                    <a:lstStyle/>
                    <a:p>
                      <a:pPr algn="ctr"/>
                      <a:r>
                        <a:rPr lang="en-US" sz="1200" b="1" dirty="0" smtClean="0">
                          <a:latin typeface="Andalus" pitchFamily="18" charset="-78"/>
                          <a:cs typeface="Andalus" pitchFamily="18" charset="-78"/>
                        </a:rPr>
                        <a:t>M 9</a:t>
                      </a:r>
                      <a:endParaRPr lang="en-MY" sz="1200" b="1" dirty="0">
                        <a:latin typeface="Andalus" pitchFamily="18" charset="-78"/>
                        <a:cs typeface="Andalus" pitchFamily="18" charset="-78"/>
                      </a:endParaRPr>
                    </a:p>
                  </a:txBody>
                  <a:tcPr marL="89154" marR="89154" marT="44577" marB="44577" anchor="ctr"/>
                </a:tc>
                <a:tc gridSpan="2">
                  <a:txBody>
                    <a:bodyPr/>
                    <a:lstStyle/>
                    <a:p>
                      <a:pPr algn="ctr"/>
                      <a:r>
                        <a:rPr lang="en-US" sz="1200" b="1" dirty="0" smtClean="0">
                          <a:latin typeface="Andalus" pitchFamily="18" charset="-78"/>
                          <a:cs typeface="Andalus" pitchFamily="18" charset="-78"/>
                        </a:rPr>
                        <a:t>M10</a:t>
                      </a:r>
                      <a:endParaRPr lang="en-MY" sz="1200" b="1" dirty="0">
                        <a:latin typeface="Andalus" pitchFamily="18" charset="-78"/>
                        <a:cs typeface="Andalus" pitchFamily="18" charset="-78"/>
                      </a:endParaRPr>
                    </a:p>
                  </a:txBody>
                  <a:tcPr marL="89154" marR="89154" marT="44577" marB="44577" anchor="ctr"/>
                </a:tc>
                <a:tc hMerge="1">
                  <a:txBody>
                    <a:bodyPr/>
                    <a:lstStyle/>
                    <a:p>
                      <a:pPr algn="ctr"/>
                      <a:endParaRPr lang="en-MY" sz="1400" dirty="0"/>
                    </a:p>
                  </a:txBody>
                  <a:tcPr anchor="ctr">
                    <a:solidFill>
                      <a:schemeClr val="bg2">
                        <a:lumMod val="75000"/>
                      </a:schemeClr>
                    </a:solidFill>
                  </a:tcPr>
                </a:tc>
                <a:tc gridSpan="2">
                  <a:txBody>
                    <a:bodyPr/>
                    <a:lstStyle/>
                    <a:p>
                      <a:pPr algn="ctr"/>
                      <a:r>
                        <a:rPr lang="en-US" sz="1200" b="1" dirty="0" smtClean="0">
                          <a:latin typeface="Andalus" pitchFamily="18" charset="-78"/>
                          <a:cs typeface="Andalus" pitchFamily="18" charset="-78"/>
                        </a:rPr>
                        <a:t>M</a:t>
                      </a:r>
                    </a:p>
                    <a:p>
                      <a:pPr algn="ctr"/>
                      <a:r>
                        <a:rPr lang="en-US" sz="1200" b="1" dirty="0" smtClean="0">
                          <a:latin typeface="Andalus" pitchFamily="18" charset="-78"/>
                          <a:cs typeface="Andalus" pitchFamily="18" charset="-78"/>
                        </a:rPr>
                        <a:t>11</a:t>
                      </a:r>
                      <a:endParaRPr lang="en-MY" sz="1200" b="1" dirty="0">
                        <a:latin typeface="Andalus" pitchFamily="18" charset="-78"/>
                        <a:cs typeface="Andalus" pitchFamily="18" charset="-78"/>
                      </a:endParaRPr>
                    </a:p>
                  </a:txBody>
                  <a:tcPr marL="89154" marR="89154" marT="44577" marB="44577" anchor="ctr"/>
                </a:tc>
                <a:tc hMerge="1">
                  <a:txBody>
                    <a:bodyPr/>
                    <a:lstStyle/>
                    <a:p>
                      <a:endParaRPr lang="en-MY"/>
                    </a:p>
                  </a:txBody>
                  <a:tcPr/>
                </a:tc>
                <a:tc>
                  <a:txBody>
                    <a:bodyPr/>
                    <a:lstStyle/>
                    <a:p>
                      <a:pPr algn="ctr"/>
                      <a:r>
                        <a:rPr lang="en-US" sz="1200" b="1" dirty="0" smtClean="0">
                          <a:latin typeface="Andalus" pitchFamily="18" charset="-78"/>
                          <a:cs typeface="Andalus" pitchFamily="18" charset="-78"/>
                        </a:rPr>
                        <a:t>M</a:t>
                      </a:r>
                    </a:p>
                    <a:p>
                      <a:pPr algn="ctr"/>
                      <a:r>
                        <a:rPr lang="en-US" sz="1200" b="1" baseline="0" dirty="0" smtClean="0">
                          <a:latin typeface="Andalus" pitchFamily="18" charset="-78"/>
                          <a:cs typeface="Andalus" pitchFamily="18" charset="-78"/>
                        </a:rPr>
                        <a:t>12</a:t>
                      </a:r>
                      <a:endParaRPr lang="en-MY" sz="1200" b="1" dirty="0">
                        <a:latin typeface="Andalus" pitchFamily="18" charset="-78"/>
                        <a:cs typeface="Andalus" pitchFamily="18" charset="-78"/>
                      </a:endParaRPr>
                    </a:p>
                  </a:txBody>
                  <a:tcPr marL="89154" marR="89154" marT="44577" marB="44577" anchor="ctr"/>
                </a:tc>
                <a:tc vMerge="1">
                  <a:txBody>
                    <a:bodyPr/>
                    <a:lstStyle/>
                    <a:p>
                      <a:endParaRPr lang="en-MY"/>
                    </a:p>
                  </a:txBody>
                  <a:tcPr/>
                </a:tc>
                <a:tc vMerge="1">
                  <a:txBody>
                    <a:bodyPr/>
                    <a:lstStyle/>
                    <a:p>
                      <a:endParaRPr lang="en-MY"/>
                    </a:p>
                  </a:txBody>
                  <a:tcPr/>
                </a:tc>
                <a:tc vMerge="1">
                  <a:txBody>
                    <a:bodyPr/>
                    <a:lstStyle/>
                    <a:p>
                      <a:endParaRPr lang="en-MY"/>
                    </a:p>
                  </a:txBody>
                  <a:tcPr/>
                </a:tc>
                <a:tc vMerge="1">
                  <a:txBody>
                    <a:bodyPr/>
                    <a:lstStyle/>
                    <a:p>
                      <a:endParaRPr lang="en-MY"/>
                    </a:p>
                  </a:txBody>
                  <a:tcPr/>
                </a:tc>
              </a:tr>
              <a:tr h="267461">
                <a:tc>
                  <a:txBody>
                    <a:bodyPr/>
                    <a:lstStyle/>
                    <a:p>
                      <a:pPr algn="ctr"/>
                      <a:r>
                        <a:rPr lang="en-US" sz="1200" b="1" dirty="0" smtClean="0">
                          <a:latin typeface="Andalus" pitchFamily="18" charset="-78"/>
                          <a:cs typeface="Andalus" pitchFamily="18" charset="-78"/>
                        </a:rPr>
                        <a:t>1</a:t>
                      </a:r>
                      <a:endParaRPr lang="en-MY" sz="1200" b="1" dirty="0">
                        <a:latin typeface="Andalus" pitchFamily="18" charset="-78"/>
                        <a:cs typeface="Andalus" pitchFamily="18" charset="-78"/>
                      </a:endParaRPr>
                    </a:p>
                  </a:txBody>
                  <a:tcPr marL="89154" marR="89154" marT="44577" marB="44577" anchor="ctr"/>
                </a:tc>
                <a:tc>
                  <a:txBody>
                    <a:bodyPr/>
                    <a:lstStyle/>
                    <a:p>
                      <a:r>
                        <a:rPr lang="en-US" sz="1200" b="1" dirty="0" smtClean="0">
                          <a:latin typeface="Andalus" pitchFamily="18" charset="-78"/>
                          <a:cs typeface="Andalus" pitchFamily="18" charset="-78"/>
                        </a:rPr>
                        <a:t>Pre-Development</a:t>
                      </a:r>
                      <a:endParaRPr lang="en-MY" sz="1200" b="1" dirty="0">
                        <a:latin typeface="Andalus" pitchFamily="18" charset="-78"/>
                        <a:cs typeface="Andalus" pitchFamily="18" charset="-78"/>
                      </a:endParaRPr>
                    </a:p>
                  </a:txBody>
                  <a:tcPr marL="89154" marR="89154" marT="44577" marB="44577"/>
                </a:tc>
                <a:tc gridSpan="18">
                  <a:txBody>
                    <a:bodyPr/>
                    <a:lstStyle/>
                    <a:p>
                      <a:endParaRPr lang="en-MY" sz="1200" dirty="0">
                        <a:latin typeface="Andalus" pitchFamily="18" charset="-78"/>
                        <a:cs typeface="Andalus" pitchFamily="18" charset="-78"/>
                      </a:endParaRPr>
                    </a:p>
                  </a:txBody>
                  <a:tcPr marL="89154" marR="89154" marT="44577" marB="44577">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r>
              <a:tr h="445768">
                <a:tc>
                  <a:txBody>
                    <a:bodyPr/>
                    <a:lstStyle/>
                    <a:p>
                      <a:pPr algn="ctr"/>
                      <a:r>
                        <a:rPr lang="en-US" sz="1200" dirty="0" smtClean="0">
                          <a:latin typeface="Andalus" pitchFamily="18" charset="-78"/>
                          <a:cs typeface="Andalus" pitchFamily="18" charset="-78"/>
                        </a:rPr>
                        <a:t>1.1</a:t>
                      </a:r>
                      <a:endParaRPr lang="en-MY" sz="1200" dirty="0">
                        <a:latin typeface="Andalus" pitchFamily="18" charset="-78"/>
                        <a:cs typeface="Andalus" pitchFamily="18" charset="-78"/>
                      </a:endParaRPr>
                    </a:p>
                  </a:txBody>
                  <a:tcPr marL="89154" marR="89154" marT="44577" marB="44577" anchor="ctr"/>
                </a:tc>
                <a:tc>
                  <a:txBody>
                    <a:bodyPr/>
                    <a:lstStyle/>
                    <a:p>
                      <a:r>
                        <a:rPr lang="en-US" sz="1200" dirty="0" smtClean="0">
                          <a:latin typeface="Andalus" pitchFamily="18" charset="-78"/>
                          <a:cs typeface="Andalus" pitchFamily="18" charset="-78"/>
                        </a:rPr>
                        <a:t>Received LOA/Performance</a:t>
                      </a:r>
                      <a:r>
                        <a:rPr lang="en-US" sz="1200" baseline="0" dirty="0" smtClean="0">
                          <a:latin typeface="Andalus" pitchFamily="18" charset="-78"/>
                          <a:cs typeface="Andalus" pitchFamily="18" charset="-78"/>
                        </a:rPr>
                        <a:t> bond / Contract</a:t>
                      </a:r>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solidFill>
                      <a:srgbClr val="FF0000"/>
                    </a:solidFill>
                  </a:tcPr>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a:latin typeface="Andalus" pitchFamily="18" charset="-78"/>
                        <a:cs typeface="Andalus" pitchFamily="18" charset="-78"/>
                      </a:endParaRPr>
                    </a:p>
                  </a:txBody>
                  <a:tcPr marL="89154" marR="89154" marT="44577" marB="44577"/>
                </a:tc>
                <a:tc>
                  <a:txBody>
                    <a:bodyPr/>
                    <a:lstStyle/>
                    <a:p>
                      <a:endParaRPr lang="en-MY" sz="120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gridSpan="2">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sz="1600" dirty="0"/>
                    </a:p>
                  </a:txBody>
                  <a:tcPr/>
                </a:tc>
                <a:tc gridSpan="2">
                  <a:txBody>
                    <a:bodyPr/>
                    <a:lstStyle/>
                    <a:p>
                      <a:endParaRPr lang="en-MY" sz="1200">
                        <a:latin typeface="Andalus" pitchFamily="18" charset="-78"/>
                        <a:cs typeface="Andalus" pitchFamily="18" charset="-78"/>
                      </a:endParaRPr>
                    </a:p>
                  </a:txBody>
                  <a:tcPr marL="89154" marR="89154" marT="44577" marB="44577"/>
                </a:tc>
                <a:tc hMerge="1">
                  <a:txBody>
                    <a:bodyPr/>
                    <a:lstStyle/>
                    <a:p>
                      <a:endParaRPr lang="en-MY"/>
                    </a:p>
                  </a:txBody>
                  <a:tcPr/>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r>
              <a:tr h="445768">
                <a:tc>
                  <a:txBody>
                    <a:bodyPr/>
                    <a:lstStyle/>
                    <a:p>
                      <a:pPr algn="ctr"/>
                      <a:r>
                        <a:rPr lang="en-US" sz="1200" dirty="0" smtClean="0">
                          <a:latin typeface="Andalus" pitchFamily="18" charset="-78"/>
                          <a:cs typeface="Andalus" pitchFamily="18" charset="-78"/>
                        </a:rPr>
                        <a:t>1.2</a:t>
                      </a:r>
                      <a:endParaRPr lang="en-MY" sz="1200" dirty="0">
                        <a:latin typeface="Andalus" pitchFamily="18" charset="-78"/>
                        <a:cs typeface="Andalus" pitchFamily="18" charset="-78"/>
                      </a:endParaRPr>
                    </a:p>
                  </a:txBody>
                  <a:tcPr marL="89154" marR="89154" marT="44577" marB="44577" anchor="ctr"/>
                </a:tc>
                <a:tc>
                  <a:txBody>
                    <a:bodyPr/>
                    <a:lstStyle/>
                    <a:p>
                      <a:r>
                        <a:rPr lang="en-US" sz="1200" dirty="0" smtClean="0">
                          <a:latin typeface="Andalus" pitchFamily="18" charset="-78"/>
                          <a:cs typeface="Andalus" pitchFamily="18" charset="-78"/>
                        </a:rPr>
                        <a:t>Preparations &amp; approval of  Documentation </a:t>
                      </a:r>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gridSpan="3">
                  <a:txBody>
                    <a:bodyPr/>
                    <a:lstStyle/>
                    <a:p>
                      <a:endParaRPr lang="en-MY" sz="1200" dirty="0">
                        <a:latin typeface="Andalus" pitchFamily="18" charset="-78"/>
                        <a:cs typeface="Andalus" pitchFamily="18" charset="-78"/>
                      </a:endParaRPr>
                    </a:p>
                  </a:txBody>
                  <a:tcPr marL="89154" marR="89154" marT="44577" marB="44577">
                    <a:solidFill>
                      <a:schemeClr val="accent6">
                        <a:lumMod val="60000"/>
                        <a:lumOff val="40000"/>
                      </a:schemeClr>
                    </a:solidFill>
                  </a:tcPr>
                </a:tc>
                <a:tc hMerge="1">
                  <a:txBody>
                    <a:bodyPr/>
                    <a:lstStyle/>
                    <a:p>
                      <a:endParaRPr lang="en-MY"/>
                    </a:p>
                  </a:txBody>
                  <a:tcPr/>
                </a:tc>
                <a:tc hMerge="1">
                  <a:txBody>
                    <a:bodyPr/>
                    <a:lstStyle/>
                    <a:p>
                      <a:endParaRPr lang="en-MY"/>
                    </a:p>
                  </a:txBody>
                  <a:tcPr/>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a:latin typeface="Andalus" pitchFamily="18" charset="-78"/>
                        <a:cs typeface="Andalus" pitchFamily="18" charset="-78"/>
                      </a:endParaRPr>
                    </a:p>
                  </a:txBody>
                  <a:tcPr marL="89154" marR="89154" marT="44577" marB="44577"/>
                </a:tc>
                <a:tc>
                  <a:txBody>
                    <a:bodyPr/>
                    <a:lstStyle/>
                    <a:p>
                      <a:endParaRPr lang="en-MY" sz="1200">
                        <a:latin typeface="Andalus" pitchFamily="18" charset="-78"/>
                        <a:cs typeface="Andalus" pitchFamily="18" charset="-78"/>
                      </a:endParaRPr>
                    </a:p>
                  </a:txBody>
                  <a:tcPr marL="89154" marR="89154" marT="44577" marB="44577"/>
                </a:tc>
                <a:tc gridSpan="2">
                  <a:txBody>
                    <a:bodyPr/>
                    <a:lstStyle/>
                    <a:p>
                      <a:endParaRPr lang="en-MY" sz="1200">
                        <a:latin typeface="Andalus" pitchFamily="18" charset="-78"/>
                        <a:cs typeface="Andalus" pitchFamily="18" charset="-78"/>
                      </a:endParaRPr>
                    </a:p>
                  </a:txBody>
                  <a:tcPr marL="89154" marR="89154" marT="44577" marB="44577"/>
                </a:tc>
                <a:tc hMerge="1">
                  <a:txBody>
                    <a:bodyPr/>
                    <a:lstStyle/>
                    <a:p>
                      <a:endParaRPr lang="en-MY" sz="1600"/>
                    </a:p>
                  </a:txBody>
                  <a:tcPr/>
                </a:tc>
                <a:tc gridSpan="2">
                  <a:txBody>
                    <a:bodyPr/>
                    <a:lstStyle/>
                    <a:p>
                      <a:endParaRPr lang="en-MY" sz="1200">
                        <a:latin typeface="Andalus" pitchFamily="18" charset="-78"/>
                        <a:cs typeface="Andalus" pitchFamily="18" charset="-78"/>
                      </a:endParaRPr>
                    </a:p>
                  </a:txBody>
                  <a:tcPr marL="89154" marR="89154" marT="44577" marB="44577"/>
                </a:tc>
                <a:tc hMerge="1">
                  <a:txBody>
                    <a:bodyPr/>
                    <a:lstStyle/>
                    <a:p>
                      <a:endParaRPr lang="en-MY"/>
                    </a:p>
                  </a:txBody>
                  <a:tcPr/>
                </a:tc>
                <a:tc>
                  <a:txBody>
                    <a:bodyPr/>
                    <a:lstStyle/>
                    <a:p>
                      <a:endParaRPr lang="en-MY" sz="120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a:latin typeface="Andalus" pitchFamily="18" charset="-78"/>
                        <a:cs typeface="Andalus" pitchFamily="18" charset="-78"/>
                      </a:endParaRPr>
                    </a:p>
                  </a:txBody>
                  <a:tcPr marL="89154" marR="89154" marT="44577" marB="44577"/>
                </a:tc>
              </a:tr>
              <a:tr h="267461">
                <a:tc>
                  <a:txBody>
                    <a:bodyPr/>
                    <a:lstStyle/>
                    <a:p>
                      <a:pPr algn="ctr"/>
                      <a:r>
                        <a:rPr lang="en-US" sz="1200" dirty="0" smtClean="0">
                          <a:latin typeface="Andalus" pitchFamily="18" charset="-78"/>
                          <a:cs typeface="Andalus" pitchFamily="18" charset="-78"/>
                        </a:rPr>
                        <a:t>1.3</a:t>
                      </a:r>
                      <a:endParaRPr lang="en-MY" sz="1200" dirty="0">
                        <a:latin typeface="Andalus" pitchFamily="18" charset="-78"/>
                        <a:cs typeface="Andalus" pitchFamily="18" charset="-78"/>
                      </a:endParaRPr>
                    </a:p>
                  </a:txBody>
                  <a:tcPr marL="89154" marR="89154" marT="44577" marB="44577" anchor="ctr"/>
                </a:tc>
                <a:tc>
                  <a:txBody>
                    <a:bodyPr/>
                    <a:lstStyle/>
                    <a:p>
                      <a:r>
                        <a:rPr lang="en-US" sz="1200" dirty="0" smtClean="0">
                          <a:latin typeface="Andalus" pitchFamily="18" charset="-78"/>
                          <a:cs typeface="Andalus" pitchFamily="18" charset="-78"/>
                        </a:rPr>
                        <a:t>Advertising</a:t>
                      </a:r>
                      <a:r>
                        <a:rPr lang="en-US" sz="1200" baseline="0" dirty="0" smtClean="0">
                          <a:latin typeface="Andalus" pitchFamily="18" charset="-78"/>
                          <a:cs typeface="Andalus" pitchFamily="18" charset="-78"/>
                        </a:rPr>
                        <a:t> &amp; promotion</a:t>
                      </a:r>
                      <a:endParaRPr lang="en-MY" sz="1200" dirty="0">
                        <a:latin typeface="Andalus" pitchFamily="18" charset="-78"/>
                        <a:cs typeface="Andalus" pitchFamily="18" charset="-78"/>
                      </a:endParaRPr>
                    </a:p>
                  </a:txBody>
                  <a:tcPr marL="89154" marR="89154" marT="44577" marB="44577"/>
                </a:tc>
                <a:tc gridSpan="4">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a:p>
                  </a:txBody>
                  <a:tcPr/>
                </a:tc>
                <a:tc hMerge="1">
                  <a:txBody>
                    <a:bodyPr/>
                    <a:lstStyle/>
                    <a:p>
                      <a:endParaRPr lang="en-MY"/>
                    </a:p>
                  </a:txBody>
                  <a:tcPr/>
                </a:tc>
                <a:tc hMerge="1">
                  <a:txBody>
                    <a:bodyPr/>
                    <a:lstStyle/>
                    <a:p>
                      <a:endParaRPr lang="en-MY"/>
                    </a:p>
                  </a:txBody>
                  <a:tcPr/>
                </a:tc>
                <a:tc gridSpan="10">
                  <a:txBody>
                    <a:bodyPr/>
                    <a:lstStyle/>
                    <a:p>
                      <a:endParaRPr lang="en-MY" sz="1200" dirty="0">
                        <a:latin typeface="Andalus" pitchFamily="18" charset="-78"/>
                        <a:cs typeface="Andalus" pitchFamily="18" charset="-78"/>
                      </a:endParaRPr>
                    </a:p>
                  </a:txBody>
                  <a:tcPr marL="89154" marR="89154" marT="44577" marB="44577">
                    <a:solidFill>
                      <a:srgbClr val="F00000"/>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a:latin typeface="Andalus" pitchFamily="18" charset="-78"/>
                        <a:cs typeface="Andalus" pitchFamily="18" charset="-78"/>
                      </a:endParaRPr>
                    </a:p>
                  </a:txBody>
                  <a:tcPr marL="89154" marR="89154" marT="44577" marB="44577"/>
                </a:tc>
              </a:tr>
              <a:tr h="624075">
                <a:tc>
                  <a:txBody>
                    <a:bodyPr/>
                    <a:lstStyle/>
                    <a:p>
                      <a:pPr algn="ctr"/>
                      <a:r>
                        <a:rPr lang="en-US" sz="1200" dirty="0" smtClean="0">
                          <a:latin typeface="Andalus" pitchFamily="18" charset="-78"/>
                          <a:cs typeface="Andalus" pitchFamily="18" charset="-78"/>
                        </a:rPr>
                        <a:t>1.4</a:t>
                      </a:r>
                      <a:endParaRPr lang="en-MY" sz="1200" dirty="0">
                        <a:latin typeface="Andalus" pitchFamily="18" charset="-78"/>
                        <a:cs typeface="Andalus" pitchFamily="18" charset="-78"/>
                      </a:endParaRPr>
                    </a:p>
                  </a:txBody>
                  <a:tcPr marL="89154" marR="89154" marT="44577" marB="44577" anchor="ctr"/>
                </a:tc>
                <a:tc>
                  <a:txBody>
                    <a:bodyPr/>
                    <a:lstStyle/>
                    <a:p>
                      <a:r>
                        <a:rPr lang="en-US" sz="1200" dirty="0" smtClean="0">
                          <a:latin typeface="Andalus" pitchFamily="18" charset="-78"/>
                          <a:cs typeface="Andalus" pitchFamily="18" charset="-78"/>
                        </a:rPr>
                        <a:t>Procurement, delivery &amp; Installation of SPS</a:t>
                      </a:r>
                      <a:r>
                        <a:rPr lang="en-US" sz="1200" baseline="0" dirty="0" smtClean="0">
                          <a:latin typeface="Andalus" pitchFamily="18" charset="-78"/>
                          <a:cs typeface="Andalus" pitchFamily="18" charset="-78"/>
                        </a:rPr>
                        <a:t> System (</a:t>
                      </a:r>
                      <a:r>
                        <a:rPr lang="en-US" sz="1200" baseline="0" dirty="0" err="1" smtClean="0">
                          <a:latin typeface="Andalus" pitchFamily="18" charset="-78"/>
                          <a:cs typeface="Andalus" pitchFamily="18" charset="-78"/>
                        </a:rPr>
                        <a:t>Hardwares</a:t>
                      </a:r>
                      <a:r>
                        <a:rPr lang="en-US" sz="1200" baseline="0" dirty="0" smtClean="0">
                          <a:latin typeface="Andalus" pitchFamily="18" charset="-78"/>
                          <a:cs typeface="Andalus" pitchFamily="18" charset="-78"/>
                        </a:rPr>
                        <a:t> / </a:t>
                      </a:r>
                      <a:r>
                        <a:rPr lang="en-US" sz="1200" baseline="0" dirty="0" err="1" smtClean="0">
                          <a:latin typeface="Andalus" pitchFamily="18" charset="-78"/>
                          <a:cs typeface="Andalus" pitchFamily="18" charset="-78"/>
                        </a:rPr>
                        <a:t>Softwares</a:t>
                      </a:r>
                      <a:r>
                        <a:rPr lang="en-US" sz="1200" baseline="0" dirty="0" smtClean="0">
                          <a:latin typeface="Andalus" pitchFamily="18" charset="-78"/>
                          <a:cs typeface="Andalus" pitchFamily="18" charset="-78"/>
                        </a:rPr>
                        <a:t>)</a:t>
                      </a:r>
                      <a:endParaRPr lang="en-MY" sz="1200" dirty="0">
                        <a:latin typeface="Andalus" pitchFamily="18" charset="-78"/>
                        <a:cs typeface="Andalus" pitchFamily="18" charset="-78"/>
                      </a:endParaRPr>
                    </a:p>
                  </a:txBody>
                  <a:tcPr marL="89154" marR="89154" marT="44577" marB="44577"/>
                </a:tc>
                <a:tc gridSpan="4">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a:p>
                  </a:txBody>
                  <a:tcPr/>
                </a:tc>
                <a:tc hMerge="1">
                  <a:txBody>
                    <a:bodyPr/>
                    <a:lstStyle/>
                    <a:p>
                      <a:endParaRPr lang="en-MY"/>
                    </a:p>
                  </a:txBody>
                  <a:tcPr/>
                </a:tc>
                <a:tc hMerge="1">
                  <a:txBody>
                    <a:bodyPr/>
                    <a:lstStyle/>
                    <a:p>
                      <a:endParaRPr lang="en-MY"/>
                    </a:p>
                  </a:txBody>
                  <a:tcPr/>
                </a:tc>
                <a:tc gridSpan="10">
                  <a:txBody>
                    <a:bodyPr/>
                    <a:lstStyle/>
                    <a:p>
                      <a:endParaRPr lang="en-MY" sz="1200" dirty="0">
                        <a:latin typeface="Andalus" pitchFamily="18" charset="-78"/>
                        <a:cs typeface="Andalus" pitchFamily="18" charset="-78"/>
                      </a:endParaRPr>
                    </a:p>
                  </a:txBody>
                  <a:tcPr marL="89154" marR="89154" marT="44577" marB="44577">
                    <a:solidFill>
                      <a:schemeClr val="accent6">
                        <a:lumMod val="60000"/>
                        <a:lumOff val="40000"/>
                      </a:schemeClr>
                    </a:solidFill>
                  </a:tcPr>
                </a:tc>
                <a:tc hMerge="1">
                  <a:txBody>
                    <a:bodyPr/>
                    <a:lstStyle/>
                    <a:p>
                      <a:endParaRPr lang="en-MY"/>
                    </a:p>
                  </a:txBody>
                  <a:tcPr/>
                </a:tc>
                <a:tc hMerge="1">
                  <a:txBody>
                    <a:bodyPr/>
                    <a:lstStyle/>
                    <a:p>
                      <a:endParaRPr lang="en-MY" sz="1350" dirty="0"/>
                    </a:p>
                  </a:txBody>
                  <a:tcPr>
                    <a:solidFill>
                      <a:schemeClr val="accent6">
                        <a:lumMod val="60000"/>
                        <a:lumOff val="40000"/>
                      </a:schemeClr>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r>
              <a:tr h="445768">
                <a:tc>
                  <a:txBody>
                    <a:bodyPr/>
                    <a:lstStyle/>
                    <a:p>
                      <a:pPr algn="ctr"/>
                      <a:r>
                        <a:rPr lang="en-US" sz="1200" dirty="0" smtClean="0">
                          <a:latin typeface="Andalus" pitchFamily="18" charset="-78"/>
                          <a:cs typeface="Andalus" pitchFamily="18" charset="-78"/>
                        </a:rPr>
                        <a:t>1.5</a:t>
                      </a:r>
                      <a:endParaRPr lang="en-MY" sz="1200" dirty="0">
                        <a:latin typeface="Andalus" pitchFamily="18" charset="-78"/>
                        <a:cs typeface="Andalus" pitchFamily="18" charset="-78"/>
                      </a:endParaRPr>
                    </a:p>
                  </a:txBody>
                  <a:tcPr marL="89154" marR="89154" marT="44577" marB="44577" anchor="ctr"/>
                </a:tc>
                <a:tc>
                  <a:txBody>
                    <a:bodyPr/>
                    <a:lstStyle/>
                    <a:p>
                      <a:r>
                        <a:rPr lang="en-US" sz="1200" dirty="0" smtClean="0">
                          <a:latin typeface="Andalus" pitchFamily="18" charset="-78"/>
                          <a:cs typeface="Andalus" pitchFamily="18" charset="-78"/>
                        </a:rPr>
                        <a:t>Commissioning &amp; Handover Pi1M </a:t>
                      </a:r>
                      <a:endParaRPr lang="en-MY" sz="1200" dirty="0">
                        <a:latin typeface="Andalus" pitchFamily="18" charset="-78"/>
                        <a:cs typeface="Andalus" pitchFamily="18" charset="-78"/>
                      </a:endParaRPr>
                    </a:p>
                  </a:txBody>
                  <a:tcPr marL="89154" marR="89154" marT="44577" marB="44577"/>
                </a:tc>
                <a:tc gridSpan="4">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a:p>
                  </a:txBody>
                  <a:tcPr/>
                </a:tc>
                <a:tc gridSpan="8">
                  <a:txBody>
                    <a:bodyPr/>
                    <a:lstStyle/>
                    <a:p>
                      <a:endParaRPr lang="en-MY" sz="1200" dirty="0">
                        <a:latin typeface="Andalus" pitchFamily="18" charset="-78"/>
                        <a:cs typeface="Andalus" pitchFamily="18" charset="-78"/>
                      </a:endParaRPr>
                    </a:p>
                  </a:txBody>
                  <a:tcPr marL="89154" marR="89154" marT="44577" marB="44577">
                    <a:solidFill>
                      <a:srgbClr val="F60000"/>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dirty="0">
                        <a:latin typeface="Andalus" pitchFamily="18" charset="-78"/>
                        <a:cs typeface="Andalus" pitchFamily="18" charset="-78"/>
                      </a:endParaRPr>
                    </a:p>
                  </a:txBody>
                  <a:tcPr marL="89154" marR="89154" marT="44577" marB="44577"/>
                </a:tc>
                <a:tc>
                  <a:txBody>
                    <a:bodyPr/>
                    <a:lstStyle/>
                    <a:p>
                      <a:endParaRPr lang="en-MY" sz="1200">
                        <a:latin typeface="Andalus" pitchFamily="18" charset="-78"/>
                        <a:cs typeface="Andalus" pitchFamily="18" charset="-78"/>
                      </a:endParaRPr>
                    </a:p>
                  </a:txBody>
                  <a:tcPr marL="89154" marR="89154" marT="44577" marB="44577"/>
                </a:tc>
              </a:tr>
              <a:tr h="267461">
                <a:tc>
                  <a:txBody>
                    <a:bodyPr/>
                    <a:lstStyle/>
                    <a:p>
                      <a:pPr algn="ctr"/>
                      <a:r>
                        <a:rPr lang="en-US" sz="1200" dirty="0" smtClean="0">
                          <a:latin typeface="Andalus" pitchFamily="18" charset="-78"/>
                          <a:cs typeface="Andalus" pitchFamily="18" charset="-78"/>
                        </a:rPr>
                        <a:t>1,6</a:t>
                      </a:r>
                      <a:endParaRPr lang="en-MY" sz="1200" dirty="0">
                        <a:latin typeface="Andalus" pitchFamily="18" charset="-78"/>
                        <a:cs typeface="Andalus" pitchFamily="18" charset="-78"/>
                      </a:endParaRPr>
                    </a:p>
                  </a:txBody>
                  <a:tcPr marL="89154" marR="89154" marT="44577" marB="44577" anchor="ctr"/>
                </a:tc>
                <a:tc>
                  <a:txBody>
                    <a:bodyPr/>
                    <a:lstStyle/>
                    <a:p>
                      <a:r>
                        <a:rPr lang="en-US" sz="1200" dirty="0" smtClean="0">
                          <a:latin typeface="Andalus" pitchFamily="18" charset="-78"/>
                          <a:cs typeface="Andalus" pitchFamily="18" charset="-78"/>
                        </a:rPr>
                        <a:t>Maintenance Support</a:t>
                      </a:r>
                      <a:endParaRPr lang="en-MY" sz="1200" dirty="0">
                        <a:latin typeface="Andalus" pitchFamily="18" charset="-78"/>
                        <a:cs typeface="Andalus" pitchFamily="18" charset="-78"/>
                      </a:endParaRPr>
                    </a:p>
                  </a:txBody>
                  <a:tcPr marL="89154" marR="89154" marT="44577" marB="44577"/>
                </a:tc>
                <a:tc gridSpan="4">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a:p>
                  </a:txBody>
                  <a:tcPr/>
                </a:tc>
                <a:tc gridSpan="8">
                  <a:txBody>
                    <a:bodyPr/>
                    <a:lstStyle/>
                    <a:p>
                      <a:endParaRPr lang="en-MY" sz="1200" dirty="0">
                        <a:latin typeface="Andalus" pitchFamily="18" charset="-78"/>
                        <a:cs typeface="Andalus" pitchFamily="18" charset="-78"/>
                      </a:endParaRPr>
                    </a:p>
                  </a:txBody>
                  <a:tcPr marL="89154" marR="89154" marT="44577" marB="44577">
                    <a:solidFill>
                      <a:schemeClr val="accent6">
                        <a:lumMod val="60000"/>
                        <a:lumOff val="40000"/>
                      </a:schemeClr>
                    </a:solidFill>
                  </a:tcPr>
                </a:tc>
                <a:tc hMerge="1">
                  <a:txBody>
                    <a:bodyPr/>
                    <a:lstStyle/>
                    <a:p>
                      <a:endParaRPr lang="en-MY" sz="1350" dirty="0"/>
                    </a:p>
                  </a:txBody>
                  <a:tcPr>
                    <a:solidFill>
                      <a:schemeClr val="accent6">
                        <a:lumMod val="60000"/>
                        <a:lumOff val="40000"/>
                      </a:schemeClr>
                    </a:solidFill>
                  </a:tcPr>
                </a:tc>
                <a:tc hMerge="1">
                  <a:txBody>
                    <a:bodyPr/>
                    <a:lstStyle/>
                    <a:p>
                      <a:endParaRPr lang="en-MY"/>
                    </a:p>
                  </a:txBody>
                  <a:tcPr/>
                </a:tc>
                <a:tc hMerge="1">
                  <a:txBody>
                    <a:bodyPr/>
                    <a:lstStyle/>
                    <a:p>
                      <a:endParaRPr lang="en-MY" sz="1350" dirty="0"/>
                    </a:p>
                  </a:txBody>
                  <a:tcPr>
                    <a:solidFill>
                      <a:schemeClr val="accent6">
                        <a:lumMod val="60000"/>
                        <a:lumOff val="40000"/>
                      </a:schemeClr>
                    </a:solidFill>
                  </a:tcPr>
                </a:tc>
                <a:tc hMerge="1">
                  <a:txBody>
                    <a:bodyPr/>
                    <a:lstStyle/>
                    <a:p>
                      <a:endParaRPr lang="en-MY" sz="1350" dirty="0"/>
                    </a:p>
                  </a:txBody>
                  <a:tcPr>
                    <a:solidFill>
                      <a:schemeClr val="accent6">
                        <a:lumMod val="60000"/>
                        <a:lumOff val="40000"/>
                      </a:schemeClr>
                    </a:solidFill>
                  </a:tcPr>
                </a:tc>
                <a:tc hMerge="1">
                  <a:txBody>
                    <a:bodyPr/>
                    <a:lstStyle/>
                    <a:p>
                      <a:endParaRPr lang="en-MY"/>
                    </a:p>
                  </a:txBody>
                  <a:tcPr/>
                </a:tc>
                <a:tc hMerge="1">
                  <a:txBody>
                    <a:bodyPr/>
                    <a:lstStyle/>
                    <a:p>
                      <a:endParaRPr lang="en-MY"/>
                    </a:p>
                  </a:txBody>
                  <a:tcPr/>
                </a:tc>
                <a:tc hMerge="1">
                  <a:txBody>
                    <a:bodyPr/>
                    <a:lstStyle/>
                    <a:p>
                      <a:endParaRPr lang="en-MY" sz="1350" dirty="0"/>
                    </a:p>
                  </a:txBody>
                  <a:tcPr>
                    <a:solidFill>
                      <a:schemeClr val="accent6">
                        <a:lumMod val="60000"/>
                        <a:lumOff val="40000"/>
                      </a:schemeClr>
                    </a:solidFill>
                  </a:tcPr>
                </a:tc>
                <a:tc gridSpan="4">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a:p>
                  </a:txBody>
                  <a:tcPr/>
                </a:tc>
                <a:tc hMerge="1">
                  <a:txBody>
                    <a:bodyPr/>
                    <a:lstStyle/>
                    <a:p>
                      <a:endParaRPr lang="en-MY"/>
                    </a:p>
                  </a:txBody>
                  <a:tcPr/>
                </a:tc>
                <a:tc hMerge="1">
                  <a:txBody>
                    <a:bodyPr/>
                    <a:lstStyle/>
                    <a:p>
                      <a:endParaRPr lang="en-MY"/>
                    </a:p>
                  </a:txBody>
                  <a:tcPr/>
                </a:tc>
              </a:tr>
              <a:tr h="267461">
                <a:tc>
                  <a:txBody>
                    <a:bodyPr/>
                    <a:lstStyle/>
                    <a:p>
                      <a:pPr algn="ctr"/>
                      <a:r>
                        <a:rPr lang="en-US" sz="1200" b="1" dirty="0" smtClean="0">
                          <a:latin typeface="Andalus" pitchFamily="18" charset="-78"/>
                          <a:cs typeface="Andalus" pitchFamily="18" charset="-78"/>
                        </a:rPr>
                        <a:t>2</a:t>
                      </a:r>
                      <a:endParaRPr lang="en-MY" sz="1200" b="1" dirty="0">
                        <a:latin typeface="Andalus" pitchFamily="18" charset="-78"/>
                        <a:cs typeface="Andalus" pitchFamily="18" charset="-78"/>
                      </a:endParaRPr>
                    </a:p>
                  </a:txBody>
                  <a:tcPr marL="89154" marR="89154" marT="44577" marB="44577" anchor="ctr"/>
                </a:tc>
                <a:tc>
                  <a:txBody>
                    <a:bodyPr/>
                    <a:lstStyle/>
                    <a:p>
                      <a:r>
                        <a:rPr lang="en-US" sz="1200" b="1" dirty="0" smtClean="0">
                          <a:latin typeface="Andalus" pitchFamily="18" charset="-78"/>
                          <a:cs typeface="Andalus" pitchFamily="18" charset="-78"/>
                        </a:rPr>
                        <a:t>Post-Development</a:t>
                      </a:r>
                      <a:endParaRPr lang="en-MY" sz="1200" b="1" dirty="0">
                        <a:latin typeface="Andalus" pitchFamily="18" charset="-78"/>
                        <a:cs typeface="Andalus" pitchFamily="18" charset="-78"/>
                      </a:endParaRPr>
                    </a:p>
                  </a:txBody>
                  <a:tcPr marL="89154" marR="89154" marT="44577" marB="44577"/>
                </a:tc>
                <a:tc gridSpan="18">
                  <a:txBody>
                    <a:bodyPr/>
                    <a:lstStyle/>
                    <a:p>
                      <a:endParaRPr lang="en-MY" sz="1200" dirty="0">
                        <a:latin typeface="Andalus" pitchFamily="18" charset="-78"/>
                        <a:cs typeface="Andalus" pitchFamily="18" charset="-78"/>
                      </a:endParaRPr>
                    </a:p>
                  </a:txBody>
                  <a:tcPr marL="89154" marR="89154" marT="44577" marB="44577">
                    <a:solidFill>
                      <a:schemeClr val="bg1">
                        <a:lumMod val="85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r>
              <a:tr h="283971">
                <a:tc>
                  <a:txBody>
                    <a:bodyPr/>
                    <a:lstStyle/>
                    <a:p>
                      <a:pPr algn="ctr"/>
                      <a:r>
                        <a:rPr lang="en-US" sz="1200" dirty="0" smtClean="0">
                          <a:latin typeface="Andalus" pitchFamily="18" charset="-78"/>
                          <a:cs typeface="Andalus" pitchFamily="18" charset="-78"/>
                        </a:rPr>
                        <a:t>2.1</a:t>
                      </a:r>
                      <a:endParaRPr lang="en-MY" sz="1200" dirty="0">
                        <a:latin typeface="Andalus" pitchFamily="18" charset="-78"/>
                        <a:cs typeface="Andalus" pitchFamily="18" charset="-78"/>
                      </a:endParaRPr>
                    </a:p>
                  </a:txBody>
                  <a:tcPr marL="89154" marR="89154" marT="44577" marB="44577" anchor="ctr"/>
                </a:tc>
                <a:tc>
                  <a:txBody>
                    <a:bodyPr/>
                    <a:lstStyle/>
                    <a:p>
                      <a:r>
                        <a:rPr lang="en-US" sz="1200" dirty="0" smtClean="0">
                          <a:latin typeface="Andalus" pitchFamily="18" charset="-78"/>
                          <a:cs typeface="Andalus" pitchFamily="18" charset="-78"/>
                        </a:rPr>
                        <a:t>Training </a:t>
                      </a:r>
                      <a:r>
                        <a:rPr lang="en-US" sz="1200" dirty="0" err="1" smtClean="0">
                          <a:latin typeface="Andalus" pitchFamily="18" charset="-78"/>
                          <a:cs typeface="Andalus" pitchFamily="18" charset="-78"/>
                        </a:rPr>
                        <a:t>programme</a:t>
                      </a:r>
                      <a:endParaRPr lang="en-MY" sz="1200" dirty="0">
                        <a:latin typeface="Andalus" pitchFamily="18" charset="-78"/>
                        <a:cs typeface="Andalus" pitchFamily="18" charset="-78"/>
                      </a:endParaRPr>
                    </a:p>
                  </a:txBody>
                  <a:tcPr marL="89154" marR="89154" marT="44577" marB="44577"/>
                </a:tc>
                <a:tc gridSpan="4">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a:p>
                  </a:txBody>
                  <a:tcPr/>
                </a:tc>
                <a:tc>
                  <a:txBody>
                    <a:bodyPr/>
                    <a:lstStyle/>
                    <a:p>
                      <a:endParaRPr lang="en-MY" sz="1200" dirty="0">
                        <a:latin typeface="Andalus" pitchFamily="18" charset="-78"/>
                        <a:cs typeface="Andalus" pitchFamily="18" charset="-78"/>
                      </a:endParaRPr>
                    </a:p>
                  </a:txBody>
                  <a:tcPr marL="89154" marR="89154" marT="44577" marB="44577"/>
                </a:tc>
                <a:tc gridSpan="2">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a:p>
                  </a:txBody>
                  <a:tcPr/>
                </a:tc>
                <a:tc>
                  <a:txBody>
                    <a:bodyPr/>
                    <a:lstStyle/>
                    <a:p>
                      <a:endParaRPr lang="en-MY" sz="1200" dirty="0">
                        <a:latin typeface="Andalus" pitchFamily="18" charset="-78"/>
                        <a:cs typeface="Andalus" pitchFamily="18" charset="-78"/>
                      </a:endParaRPr>
                    </a:p>
                  </a:txBody>
                  <a:tcPr marL="89154" marR="89154" marT="44577" marB="44577"/>
                </a:tc>
                <a:tc gridSpan="3">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a:p>
                  </a:txBody>
                  <a:tcPr/>
                </a:tc>
                <a:tc hMerge="1">
                  <a:txBody>
                    <a:bodyPr/>
                    <a:lstStyle/>
                    <a:p>
                      <a:endParaRPr lang="en-MY"/>
                    </a:p>
                  </a:txBody>
                  <a:tcPr/>
                </a:tc>
                <a:tc>
                  <a:txBody>
                    <a:bodyPr/>
                    <a:lstStyle/>
                    <a:p>
                      <a:endParaRPr lang="en-MY" sz="1200" dirty="0">
                        <a:latin typeface="Andalus" pitchFamily="18" charset="-78"/>
                        <a:cs typeface="Andalus" pitchFamily="18" charset="-78"/>
                      </a:endParaRPr>
                    </a:p>
                  </a:txBody>
                  <a:tcPr marL="89154" marR="89154" marT="44577" marB="44577"/>
                </a:tc>
                <a:tc gridSpan="4">
                  <a:txBody>
                    <a:bodyPr/>
                    <a:lstStyle/>
                    <a:p>
                      <a:endParaRPr lang="en-MY" sz="1200" dirty="0">
                        <a:latin typeface="Andalus" pitchFamily="18" charset="-78"/>
                        <a:cs typeface="Andalus" pitchFamily="18" charset="-78"/>
                      </a:endParaRPr>
                    </a:p>
                  </a:txBody>
                  <a:tcPr marL="89154" marR="89154" marT="44577" marB="44577">
                    <a:solidFill>
                      <a:srgbClr val="F00000"/>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r>
              <a:tr h="361567">
                <a:tc>
                  <a:txBody>
                    <a:bodyPr/>
                    <a:lstStyle/>
                    <a:p>
                      <a:pPr algn="ctr"/>
                      <a:r>
                        <a:rPr lang="en-US" sz="1200" dirty="0" smtClean="0">
                          <a:latin typeface="Andalus" pitchFamily="18" charset="-78"/>
                          <a:cs typeface="Andalus" pitchFamily="18" charset="-78"/>
                        </a:rPr>
                        <a:t>2.2</a:t>
                      </a:r>
                      <a:endParaRPr lang="en-MY" sz="1200" dirty="0">
                        <a:latin typeface="Andalus" pitchFamily="18" charset="-78"/>
                        <a:cs typeface="Andalus" pitchFamily="18" charset="-78"/>
                      </a:endParaRPr>
                    </a:p>
                  </a:txBody>
                  <a:tcPr marL="89154" marR="89154" marT="44577" marB="44577" anchor="ctr"/>
                </a:tc>
                <a:tc>
                  <a:txBody>
                    <a:bodyPr/>
                    <a:lstStyle/>
                    <a:p>
                      <a:r>
                        <a:rPr lang="en-US" sz="1200" baseline="0" dirty="0" smtClean="0">
                          <a:latin typeface="Andalus" pitchFamily="18" charset="-78"/>
                          <a:cs typeface="Andalus" pitchFamily="18" charset="-78"/>
                        </a:rPr>
                        <a:t>* Training support</a:t>
                      </a:r>
                      <a:endParaRPr lang="en-MY" sz="1200" dirty="0">
                        <a:latin typeface="Andalus" pitchFamily="18" charset="-78"/>
                        <a:cs typeface="Andalus" pitchFamily="18" charset="-78"/>
                      </a:endParaRPr>
                    </a:p>
                  </a:txBody>
                  <a:tcPr marL="89154" marR="89154" marT="44577" marB="44577"/>
                </a:tc>
                <a:tc gridSpan="4">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gridSpan="3">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sz="1600" dirty="0"/>
                    </a:p>
                  </a:txBody>
                  <a:tcPr>
                    <a:solidFill>
                      <a:schemeClr val="tx1"/>
                    </a:solidFill>
                  </a:tcPr>
                </a:tc>
                <a:tc hMerge="1">
                  <a:txBody>
                    <a:bodyPr/>
                    <a:lstStyle/>
                    <a:p>
                      <a:endParaRPr lang="en-MY"/>
                    </a:p>
                  </a:txBody>
                  <a:tcPr/>
                </a:tc>
                <a:tc gridSpan="2">
                  <a:txBody>
                    <a:bodyPr/>
                    <a:lstStyle/>
                    <a:p>
                      <a:endParaRPr lang="en-MY" sz="1200" dirty="0">
                        <a:latin typeface="Andalus" pitchFamily="18" charset="-78"/>
                        <a:cs typeface="Andalus" pitchFamily="18" charset="-78"/>
                      </a:endParaRPr>
                    </a:p>
                  </a:txBody>
                  <a:tcPr marL="89154" marR="89154" marT="44577" marB="44577"/>
                </a:tc>
                <a:tc hMerge="1">
                  <a:txBody>
                    <a:bodyPr/>
                    <a:lstStyle/>
                    <a:p>
                      <a:endParaRPr lang="en-MY" sz="1600" dirty="0"/>
                    </a:p>
                  </a:txBody>
                  <a:tcPr>
                    <a:solidFill>
                      <a:schemeClr val="tx1"/>
                    </a:solidFill>
                  </a:tcPr>
                </a:tc>
                <a:tc gridSpan="4">
                  <a:txBody>
                    <a:bodyPr/>
                    <a:lstStyle/>
                    <a:p>
                      <a:endParaRPr lang="en-MY" sz="1200" dirty="0">
                        <a:latin typeface="Andalus" pitchFamily="18" charset="-78"/>
                        <a:cs typeface="Andalus" pitchFamily="18" charset="-78"/>
                      </a:endParaRPr>
                    </a:p>
                  </a:txBody>
                  <a:tcPr marL="89154" marR="89154" marT="44577" marB="44577">
                    <a:solidFill>
                      <a:schemeClr val="accent6">
                        <a:lumMod val="40000"/>
                        <a:lumOff val="60000"/>
                      </a:schemeClr>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r>
            </a:tbl>
          </a:graphicData>
        </a:graphic>
      </p:graphicFrame>
      <p:sp>
        <p:nvSpPr>
          <p:cNvPr id="57" name="TextBox 56"/>
          <p:cNvSpPr txBox="1"/>
          <p:nvPr/>
        </p:nvSpPr>
        <p:spPr>
          <a:xfrm>
            <a:off x="142844" y="5867400"/>
            <a:ext cx="8848756" cy="461665"/>
          </a:xfrm>
          <a:prstGeom prst="rect">
            <a:avLst/>
          </a:prstGeom>
          <a:noFill/>
        </p:spPr>
        <p:txBody>
          <a:bodyPr wrap="square" rtlCol="0">
            <a:spAutoFit/>
          </a:bodyPr>
          <a:lstStyle/>
          <a:p>
            <a:r>
              <a:rPr lang="en-US" sz="1200" dirty="0" smtClean="0">
                <a:latin typeface="Andalus" pitchFamily="18" charset="-78"/>
                <a:cs typeface="Andalus" pitchFamily="18" charset="-78"/>
              </a:rPr>
              <a:t>* Training support ; </a:t>
            </a:r>
          </a:p>
          <a:p>
            <a:r>
              <a:rPr lang="en-US" sz="1200" dirty="0" smtClean="0">
                <a:latin typeface="Andalus" pitchFamily="18" charset="-78"/>
                <a:cs typeface="Andalus" pitchFamily="18" charset="-78"/>
              </a:rPr>
              <a:t>Webinar, / Video Training &amp; Tutorials / Online Training Material / Online Test &amp; Examination / Online Certification</a:t>
            </a:r>
            <a:endParaRPr lang="en-MY" sz="1200" dirty="0">
              <a:latin typeface="Andalus" pitchFamily="18" charset="-78"/>
              <a:cs typeface="Andalus" pitchFamily="18" charset="-78"/>
            </a:endParaRPr>
          </a:p>
        </p:txBody>
      </p:sp>
    </p:spTree>
    <p:extLst>
      <p:ext uri="{BB962C8B-B14F-4D97-AF65-F5344CB8AC3E}">
        <p14:creationId xmlns:p14="http://schemas.microsoft.com/office/powerpoint/2010/main" val="4161086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heel(1)">
                                      <p:cBhvr>
                                        <p:cTn id="13" dur="1000"/>
                                        <p:tgtEl>
                                          <p:spTgt spid="5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circle(in)">
                                      <p:cBhvr>
                                        <p:cTn id="16"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9" descr="C:\Users\User\Downloads\logo f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420152"/>
            <a:ext cx="2264024" cy="105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1295400"/>
            <a:ext cx="9144001" cy="1077218"/>
          </a:xfrm>
          <a:prstGeom prst="rect">
            <a:avLst/>
          </a:prstGeom>
          <a:noFill/>
        </p:spPr>
        <p:txBody>
          <a:bodyPr wrap="square" rtlCol="0">
            <a:spAutoFit/>
          </a:bodyPr>
          <a:lstStyle/>
          <a:p>
            <a:pPr algn="ctr"/>
            <a:r>
              <a:rPr lang="en-US" sz="3200" b="1" dirty="0" smtClean="0"/>
              <a:t>PI1M COMMUNITY CONTENT ENHANCEMENT </a:t>
            </a:r>
            <a:endParaRPr lang="en-US" sz="3200" b="1" dirty="0"/>
          </a:p>
          <a:p>
            <a:pPr algn="ctr"/>
            <a:r>
              <a:rPr lang="en-US" sz="3200" b="1" dirty="0"/>
              <a:t>B</a:t>
            </a:r>
            <a:r>
              <a:rPr lang="en-US" sz="3200" b="1" dirty="0" smtClean="0"/>
              <a:t>Y ACCOUNTING SOLUTIONS</a:t>
            </a:r>
          </a:p>
        </p:txBody>
      </p:sp>
      <p:pic>
        <p:nvPicPr>
          <p:cNvPr id="1026" name="Picture 2" descr="C:\Users\User\Desktop\SALIHIN\Arts\Salihin logo png\sg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1306" y="5562600"/>
            <a:ext cx="2597894" cy="648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pi1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813" y="0"/>
            <a:ext cx="6902372" cy="12318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3799" y="2461472"/>
            <a:ext cx="6642834" cy="165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0" y="3690824"/>
            <a:ext cx="9144001" cy="584775"/>
          </a:xfrm>
          <a:prstGeom prst="rect">
            <a:avLst/>
          </a:prstGeom>
          <a:noFill/>
        </p:spPr>
        <p:txBody>
          <a:bodyPr wrap="square" rtlCol="0">
            <a:spAutoFit/>
          </a:bodyPr>
          <a:lstStyle/>
          <a:p>
            <a:pPr algn="ctr"/>
            <a:r>
              <a:rPr lang="en-US" sz="3200" b="1" dirty="0" smtClean="0"/>
              <a:t>SELAMAT DATANG</a:t>
            </a:r>
            <a:endParaRPr lang="en-US" sz="2400" dirty="0" smtClean="0"/>
          </a:p>
        </p:txBody>
      </p:sp>
      <p:sp>
        <p:nvSpPr>
          <p:cNvPr id="14" name="TextBox 13"/>
          <p:cNvSpPr txBox="1"/>
          <p:nvPr/>
        </p:nvSpPr>
        <p:spPr>
          <a:xfrm>
            <a:off x="3120534" y="4410670"/>
            <a:ext cx="4270866" cy="923330"/>
          </a:xfrm>
          <a:prstGeom prst="rect">
            <a:avLst/>
          </a:prstGeom>
          <a:noFill/>
        </p:spPr>
        <p:txBody>
          <a:bodyPr wrap="square" rtlCol="0">
            <a:spAutoFit/>
          </a:bodyPr>
          <a:lstStyle/>
          <a:p>
            <a:r>
              <a:rPr lang="en-US" b="1" dirty="0" smtClean="0"/>
              <a:t>Date	:</a:t>
            </a:r>
            <a:r>
              <a:rPr lang="en-US" dirty="0" smtClean="0"/>
              <a:t>  27</a:t>
            </a:r>
            <a:r>
              <a:rPr lang="en-US" baseline="30000" dirty="0" smtClean="0"/>
              <a:t>th</a:t>
            </a:r>
            <a:r>
              <a:rPr lang="en-US" dirty="0" smtClean="0"/>
              <a:t> October 2016 </a:t>
            </a:r>
          </a:p>
          <a:p>
            <a:r>
              <a:rPr lang="en-US" b="1" dirty="0" smtClean="0"/>
              <a:t>Time	:</a:t>
            </a:r>
            <a:r>
              <a:rPr lang="en-US" dirty="0" smtClean="0"/>
              <a:t>  02.30 </a:t>
            </a:r>
            <a:r>
              <a:rPr lang="en-US" dirty="0" err="1" smtClean="0"/>
              <a:t>p.m</a:t>
            </a:r>
            <a:endParaRPr lang="en-US" dirty="0" smtClean="0"/>
          </a:p>
          <a:p>
            <a:r>
              <a:rPr lang="en-US" b="1" dirty="0" smtClean="0"/>
              <a:t>Venue	:</a:t>
            </a:r>
            <a:r>
              <a:rPr lang="en-US" dirty="0" smtClean="0"/>
              <a:t> </a:t>
            </a:r>
            <a:r>
              <a:rPr lang="en-US" dirty="0" err="1" smtClean="0"/>
              <a:t>Angkasapuri</a:t>
            </a:r>
            <a:r>
              <a:rPr lang="en-US" dirty="0" smtClean="0"/>
              <a:t>, RTM</a:t>
            </a:r>
            <a:endParaRPr lang="en-MY" dirty="0"/>
          </a:p>
        </p:txBody>
      </p:sp>
    </p:spTree>
    <p:extLst>
      <p:ext uri="{BB962C8B-B14F-4D97-AF65-F5344CB8AC3E}">
        <p14:creationId xmlns:p14="http://schemas.microsoft.com/office/powerpoint/2010/main" val="712650528"/>
      </p:ext>
    </p:extLst>
  </p:cSld>
  <p:clrMapOvr>
    <a:masterClrMapping/>
  </p:clrMapOvr>
  <p:transition spd="slow">
    <p:push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15240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PROPOSED MEETING SESSION</a:t>
            </a:r>
            <a:endParaRPr lang="en-MY" sz="2800" dirty="0">
              <a:solidFill>
                <a:schemeClr val="tx1"/>
              </a:solidFill>
              <a:latin typeface="Arial Black"/>
            </a:endParaRPr>
          </a:p>
        </p:txBody>
      </p:sp>
      <p:sp>
        <p:nvSpPr>
          <p:cNvPr id="4" name="Rectangle 3"/>
          <p:cNvSpPr/>
          <p:nvPr/>
        </p:nvSpPr>
        <p:spPr>
          <a:xfrm>
            <a:off x="5715000" y="2697301"/>
            <a:ext cx="3348030" cy="3416320"/>
          </a:xfrm>
          <a:prstGeom prst="rect">
            <a:avLst/>
          </a:prstGeom>
        </p:spPr>
        <p:txBody>
          <a:bodyPr wrap="square">
            <a:spAutoFit/>
          </a:bodyPr>
          <a:lstStyle/>
          <a:p>
            <a:pPr marL="342900" indent="-342900" algn="ctr"/>
            <a:r>
              <a:rPr lang="en-MY" sz="1600" b="1" dirty="0" smtClean="0">
                <a:solidFill>
                  <a:schemeClr val="accent2">
                    <a:lumMod val="50000"/>
                  </a:schemeClr>
                </a:solidFill>
                <a:latin typeface="+mn-lt"/>
                <a:cs typeface="Andalus" pitchFamily="18" charset="-78"/>
              </a:rPr>
              <a:t>MEETING AGENDA</a:t>
            </a:r>
          </a:p>
          <a:p>
            <a:pPr marL="342900" indent="-342900" algn="just"/>
            <a:endParaRPr lang="en-MY" sz="800" b="1" dirty="0" smtClean="0">
              <a:solidFill>
                <a:schemeClr val="accent2">
                  <a:lumMod val="50000"/>
                </a:schemeClr>
              </a:solidFill>
              <a:latin typeface="+mn-lt"/>
              <a:cs typeface="Andalus" pitchFamily="18" charset="-78"/>
            </a:endParaRPr>
          </a:p>
          <a:p>
            <a:pPr marL="342900" indent="-342900" algn="just">
              <a:buAutoNum type="arabicPeriod"/>
            </a:pPr>
            <a:r>
              <a:rPr lang="en-MY" sz="1600" b="1" dirty="0" smtClean="0">
                <a:solidFill>
                  <a:schemeClr val="accent2">
                    <a:lumMod val="50000"/>
                  </a:schemeClr>
                </a:solidFill>
                <a:latin typeface="+mn-lt"/>
                <a:cs typeface="Andalus" pitchFamily="18" charset="-78"/>
              </a:rPr>
              <a:t>Review the monthly practice statistics such as progressive project, adjustments, collections, outstanding claims, unscheduled time units, involvement by provider, daily activities averages, etc.</a:t>
            </a:r>
          </a:p>
          <a:p>
            <a:pPr marL="342900" indent="-342900" algn="just">
              <a:buAutoNum type="arabicPeriod"/>
            </a:pPr>
            <a:r>
              <a:rPr lang="en-MY" sz="1600" b="1" dirty="0" smtClean="0">
                <a:solidFill>
                  <a:schemeClr val="accent2">
                    <a:lumMod val="50000"/>
                  </a:schemeClr>
                </a:solidFill>
                <a:latin typeface="+mn-lt"/>
                <a:cs typeface="Andalus" pitchFamily="18" charset="-78"/>
              </a:rPr>
              <a:t>Review the incomplete action items from the previous month and check for progress.</a:t>
            </a:r>
          </a:p>
          <a:p>
            <a:pPr marL="342900" indent="-342900" algn="just">
              <a:buFontTx/>
              <a:buAutoNum type="arabicPeriod"/>
            </a:pPr>
            <a:r>
              <a:rPr lang="en-MY" sz="1600" b="1" dirty="0" smtClean="0">
                <a:solidFill>
                  <a:schemeClr val="accent2">
                    <a:lumMod val="50000"/>
                  </a:schemeClr>
                </a:solidFill>
                <a:latin typeface="+mn-lt"/>
                <a:cs typeface="Andalus" pitchFamily="18" charset="-78"/>
              </a:rPr>
              <a:t>Discussion on the new agenda related to PI1M enhancement.</a:t>
            </a:r>
          </a:p>
        </p:txBody>
      </p:sp>
      <p:grpSp>
        <p:nvGrpSpPr>
          <p:cNvPr id="5" name="Group 4"/>
          <p:cNvGrpSpPr/>
          <p:nvPr/>
        </p:nvGrpSpPr>
        <p:grpSpPr>
          <a:xfrm>
            <a:off x="5975855" y="817184"/>
            <a:ext cx="3061017" cy="1880117"/>
            <a:chOff x="5975855" y="817184"/>
            <a:chExt cx="3061017" cy="1880117"/>
          </a:xfrm>
        </p:grpSpPr>
        <p:grpSp>
          <p:nvGrpSpPr>
            <p:cNvPr id="2" name="Group 1"/>
            <p:cNvGrpSpPr/>
            <p:nvPr/>
          </p:nvGrpSpPr>
          <p:grpSpPr>
            <a:xfrm>
              <a:off x="5975855" y="817184"/>
              <a:ext cx="3061017" cy="1880117"/>
              <a:chOff x="5975855" y="817184"/>
              <a:chExt cx="3061017" cy="1880117"/>
            </a:xfrm>
          </p:grpSpPr>
          <p:pic>
            <p:nvPicPr>
              <p:cNvPr id="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855" y="1066800"/>
                <a:ext cx="958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0111" y="1978264"/>
                <a:ext cx="636799" cy="5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8636" y="2130670"/>
                <a:ext cx="566631" cy="56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descr="C:\Users\User\Downloads\logo f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1572" y="817184"/>
                <a:ext cx="895228" cy="41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User\Desktop\SALIHIN\Arts\Salihin logo png\sg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1952" y="1609041"/>
                <a:ext cx="884920" cy="18896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399852">
                <a:off x="6718593" y="1143000"/>
                <a:ext cx="14001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extBox 2"/>
            <p:cNvSpPr txBox="1"/>
            <p:nvPr/>
          </p:nvSpPr>
          <p:spPr>
            <a:xfrm>
              <a:off x="6840057" y="1575810"/>
              <a:ext cx="1143000" cy="430887"/>
            </a:xfrm>
            <a:prstGeom prst="rect">
              <a:avLst/>
            </a:prstGeom>
            <a:noFill/>
          </p:spPr>
          <p:txBody>
            <a:bodyPr wrap="square" rtlCol="0">
              <a:spAutoFit/>
            </a:bodyPr>
            <a:lstStyle/>
            <a:p>
              <a:pPr algn="ctr"/>
              <a:r>
                <a:rPr lang="en-US" sz="1100" dirty="0" smtClean="0"/>
                <a:t>Steering</a:t>
              </a:r>
            </a:p>
            <a:p>
              <a:pPr algn="ctr"/>
              <a:r>
                <a:rPr lang="en-US" sz="1100" dirty="0" smtClean="0"/>
                <a:t>Committee</a:t>
              </a:r>
              <a:endParaRPr lang="en-MY" sz="1100" dirty="0"/>
            </a:p>
          </p:txBody>
        </p:sp>
      </p:grpSp>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 y="1066800"/>
            <a:ext cx="5143500" cy="5105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172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circle(in)">
                                      <p:cBhvr>
                                        <p:cTn id="13" dur="2000"/>
                                        <p:tgtEl>
                                          <p:spTgt spid="5124"/>
                                        </p:tgtEl>
                                      </p:cBhvr>
                                    </p:animEffect>
                                  </p:childTnLst>
                                </p:cTn>
                              </p:par>
                            </p:childTnLst>
                          </p:cTn>
                        </p:par>
                        <p:par>
                          <p:cTn id="14" fill="hold">
                            <p:stCondLst>
                              <p:cond delay="2000"/>
                            </p:stCondLst>
                            <p:childTnLst>
                              <p:par>
                                <p:cTn id="15" presetID="26"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290">
                                          <p:stCondLst>
                                            <p:cond delay="0"/>
                                          </p:stCondLst>
                                        </p:cTn>
                                        <p:tgtEl>
                                          <p:spTgt spid="5"/>
                                        </p:tgtEl>
                                      </p:cBhvr>
                                    </p:animEffect>
                                    <p:anim calcmode="lin" valueType="num">
                                      <p:cBhvr>
                                        <p:cTn id="1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3" dur="13">
                                          <p:stCondLst>
                                            <p:cond delay="325"/>
                                          </p:stCondLst>
                                        </p:cTn>
                                        <p:tgtEl>
                                          <p:spTgt spid="5"/>
                                        </p:tgtEl>
                                      </p:cBhvr>
                                      <p:to x="100000" y="60000"/>
                                    </p:animScale>
                                    <p:animScale>
                                      <p:cBhvr>
                                        <p:cTn id="24" dur="83" decel="50000">
                                          <p:stCondLst>
                                            <p:cond delay="338"/>
                                          </p:stCondLst>
                                        </p:cTn>
                                        <p:tgtEl>
                                          <p:spTgt spid="5"/>
                                        </p:tgtEl>
                                      </p:cBhvr>
                                      <p:to x="100000" y="100000"/>
                                    </p:animScale>
                                    <p:animScale>
                                      <p:cBhvr>
                                        <p:cTn id="25" dur="13">
                                          <p:stCondLst>
                                            <p:cond delay="656"/>
                                          </p:stCondLst>
                                        </p:cTn>
                                        <p:tgtEl>
                                          <p:spTgt spid="5"/>
                                        </p:tgtEl>
                                      </p:cBhvr>
                                      <p:to x="100000" y="80000"/>
                                    </p:animScale>
                                    <p:animScale>
                                      <p:cBhvr>
                                        <p:cTn id="26" dur="83" decel="50000">
                                          <p:stCondLst>
                                            <p:cond delay="669"/>
                                          </p:stCondLst>
                                        </p:cTn>
                                        <p:tgtEl>
                                          <p:spTgt spid="5"/>
                                        </p:tgtEl>
                                      </p:cBhvr>
                                      <p:to x="100000" y="100000"/>
                                    </p:animScale>
                                    <p:animScale>
                                      <p:cBhvr>
                                        <p:cTn id="27" dur="13">
                                          <p:stCondLst>
                                            <p:cond delay="821"/>
                                          </p:stCondLst>
                                        </p:cTn>
                                        <p:tgtEl>
                                          <p:spTgt spid="5"/>
                                        </p:tgtEl>
                                      </p:cBhvr>
                                      <p:to x="100000" y="90000"/>
                                    </p:animScale>
                                    <p:animScale>
                                      <p:cBhvr>
                                        <p:cTn id="28" dur="83" decel="50000">
                                          <p:stCondLst>
                                            <p:cond delay="834"/>
                                          </p:stCondLst>
                                        </p:cTn>
                                        <p:tgtEl>
                                          <p:spTgt spid="5"/>
                                        </p:tgtEl>
                                      </p:cBhvr>
                                      <p:to x="100000" y="100000"/>
                                    </p:animScale>
                                    <p:animScale>
                                      <p:cBhvr>
                                        <p:cTn id="29" dur="13">
                                          <p:stCondLst>
                                            <p:cond delay="904"/>
                                          </p:stCondLst>
                                        </p:cTn>
                                        <p:tgtEl>
                                          <p:spTgt spid="5"/>
                                        </p:tgtEl>
                                      </p:cBhvr>
                                      <p:to x="100000" y="95000"/>
                                    </p:animScale>
                                    <p:animScale>
                                      <p:cBhvr>
                                        <p:cTn id="30" dur="83" decel="50000">
                                          <p:stCondLst>
                                            <p:cond delay="917"/>
                                          </p:stCondLst>
                                        </p:cTn>
                                        <p:tgtEl>
                                          <p:spTgt spid="5"/>
                                        </p:tgtEl>
                                      </p:cBhvr>
                                      <p:to x="100000" y="100000"/>
                                    </p:animScale>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457200" y="152400"/>
            <a:ext cx="80772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PROPOSED MONITORING SYSTEM</a:t>
            </a:r>
            <a:endParaRPr lang="en-MY" sz="2800" dirty="0">
              <a:solidFill>
                <a:schemeClr val="tx1"/>
              </a:solidFill>
              <a:latin typeface="Arial Black"/>
            </a:endParaRPr>
          </a:p>
        </p:txBody>
      </p:sp>
      <p:grpSp>
        <p:nvGrpSpPr>
          <p:cNvPr id="6" name="Group 5"/>
          <p:cNvGrpSpPr/>
          <p:nvPr/>
        </p:nvGrpSpPr>
        <p:grpSpPr>
          <a:xfrm>
            <a:off x="6900956" y="2233618"/>
            <a:ext cx="1214446" cy="500066"/>
            <a:chOff x="6900956" y="2233618"/>
            <a:chExt cx="1214446" cy="500066"/>
          </a:xfrm>
        </p:grpSpPr>
        <p:sp>
          <p:nvSpPr>
            <p:cNvPr id="36" name="Rectangle 35"/>
            <p:cNvSpPr/>
            <p:nvPr/>
          </p:nvSpPr>
          <p:spPr>
            <a:xfrm>
              <a:off x="6900956" y="2233618"/>
              <a:ext cx="1214446" cy="500066"/>
            </a:xfrm>
            <a:prstGeom prst="rect">
              <a:avLst/>
            </a:prstGeom>
            <a:solidFill>
              <a:schemeClr val="accent5">
                <a:lumMod val="20000"/>
                <a:lumOff val="80000"/>
              </a:schemeClr>
            </a:solidFill>
            <a:ln w="57150">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9" name="TextBox 38"/>
            <p:cNvSpPr txBox="1"/>
            <p:nvPr/>
          </p:nvSpPr>
          <p:spPr>
            <a:xfrm>
              <a:off x="6900956" y="2316068"/>
              <a:ext cx="1214446" cy="369332"/>
            </a:xfrm>
            <a:prstGeom prst="rect">
              <a:avLst/>
            </a:prstGeom>
            <a:noFill/>
            <a:ln>
              <a:noFill/>
            </a:ln>
            <a:effectLst/>
            <a:scene3d>
              <a:camera prst="orthographicFront"/>
              <a:lightRig rig="threePt" dir="t"/>
            </a:scene3d>
            <a:sp3d>
              <a:bevelT w="139700" prst="cross"/>
            </a:sp3d>
          </p:spPr>
          <p:txBody>
            <a:bodyPr wrap="square" rtlCol="0">
              <a:spAutoFit/>
            </a:bodyPr>
            <a:lstStyle/>
            <a:p>
              <a:pPr algn="ctr"/>
              <a:r>
                <a:rPr lang="en-US" dirty="0"/>
                <a:t>ZONE 2</a:t>
              </a:r>
              <a:endParaRPr lang="en-MY" dirty="0"/>
            </a:p>
          </p:txBody>
        </p:sp>
      </p:grpSp>
      <p:grpSp>
        <p:nvGrpSpPr>
          <p:cNvPr id="5" name="Group 4"/>
          <p:cNvGrpSpPr/>
          <p:nvPr/>
        </p:nvGrpSpPr>
        <p:grpSpPr>
          <a:xfrm>
            <a:off x="6900956" y="1447800"/>
            <a:ext cx="1214446" cy="500066"/>
            <a:chOff x="6900956" y="1447800"/>
            <a:chExt cx="1214446" cy="500066"/>
          </a:xfrm>
        </p:grpSpPr>
        <p:sp>
          <p:nvSpPr>
            <p:cNvPr id="50" name="Rectangle 49"/>
            <p:cNvSpPr/>
            <p:nvPr/>
          </p:nvSpPr>
          <p:spPr>
            <a:xfrm>
              <a:off x="6900956" y="1447800"/>
              <a:ext cx="1214446" cy="500066"/>
            </a:xfrm>
            <a:prstGeom prst="rect">
              <a:avLst/>
            </a:prstGeom>
            <a:solidFill>
              <a:schemeClr val="accent5">
                <a:lumMod val="20000"/>
                <a:lumOff val="80000"/>
              </a:schemeClr>
            </a:solidFill>
            <a:ln w="57150">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5" name="TextBox 54"/>
            <p:cNvSpPr txBox="1"/>
            <p:nvPr/>
          </p:nvSpPr>
          <p:spPr>
            <a:xfrm>
              <a:off x="6900956" y="1530250"/>
              <a:ext cx="1214446" cy="369332"/>
            </a:xfrm>
            <a:prstGeom prst="rect">
              <a:avLst/>
            </a:prstGeom>
            <a:noFill/>
            <a:ln>
              <a:noFill/>
            </a:ln>
            <a:effectLst/>
            <a:scene3d>
              <a:camera prst="orthographicFront"/>
              <a:lightRig rig="threePt" dir="t"/>
            </a:scene3d>
            <a:sp3d>
              <a:bevelT w="139700" prst="cross"/>
            </a:sp3d>
          </p:spPr>
          <p:txBody>
            <a:bodyPr wrap="square" rtlCol="0">
              <a:spAutoFit/>
            </a:bodyPr>
            <a:lstStyle/>
            <a:p>
              <a:pPr algn="ctr"/>
              <a:r>
                <a:rPr lang="en-US" dirty="0"/>
                <a:t>ZONE 1</a:t>
              </a:r>
              <a:endParaRPr lang="en-MY" dirty="0"/>
            </a:p>
          </p:txBody>
        </p:sp>
      </p:grpSp>
      <p:grpSp>
        <p:nvGrpSpPr>
          <p:cNvPr id="8" name="Group 7"/>
          <p:cNvGrpSpPr/>
          <p:nvPr/>
        </p:nvGrpSpPr>
        <p:grpSpPr>
          <a:xfrm>
            <a:off x="6900956" y="2971800"/>
            <a:ext cx="1219200" cy="500066"/>
            <a:chOff x="6934200" y="2971800"/>
            <a:chExt cx="1219200" cy="500066"/>
          </a:xfrm>
        </p:grpSpPr>
        <p:sp>
          <p:nvSpPr>
            <p:cNvPr id="56" name="Rectangle 55"/>
            <p:cNvSpPr/>
            <p:nvPr/>
          </p:nvSpPr>
          <p:spPr>
            <a:xfrm>
              <a:off x="6938954" y="2971800"/>
              <a:ext cx="1214446" cy="500066"/>
            </a:xfrm>
            <a:prstGeom prst="rect">
              <a:avLst/>
            </a:prstGeom>
            <a:solidFill>
              <a:schemeClr val="accent5">
                <a:lumMod val="20000"/>
                <a:lumOff val="80000"/>
              </a:schemeClr>
            </a:solidFill>
            <a:ln w="57150">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7" name="TextBox 56"/>
            <p:cNvSpPr txBox="1"/>
            <p:nvPr/>
          </p:nvSpPr>
          <p:spPr>
            <a:xfrm>
              <a:off x="6934200" y="3059668"/>
              <a:ext cx="1214446" cy="369332"/>
            </a:xfrm>
            <a:prstGeom prst="rect">
              <a:avLst/>
            </a:prstGeom>
            <a:noFill/>
            <a:ln>
              <a:noFill/>
            </a:ln>
            <a:effectLst/>
            <a:scene3d>
              <a:camera prst="orthographicFront"/>
              <a:lightRig rig="threePt" dir="t"/>
            </a:scene3d>
            <a:sp3d>
              <a:bevelT w="139700" prst="cross"/>
            </a:sp3d>
          </p:spPr>
          <p:txBody>
            <a:bodyPr wrap="square" rtlCol="0">
              <a:spAutoFit/>
            </a:bodyPr>
            <a:lstStyle/>
            <a:p>
              <a:pPr algn="ctr"/>
              <a:r>
                <a:rPr lang="en-US" dirty="0"/>
                <a:t>ZONE 3</a:t>
              </a:r>
              <a:endParaRPr lang="en-MY" dirty="0"/>
            </a:p>
          </p:txBody>
        </p:sp>
      </p:grpSp>
      <p:grpSp>
        <p:nvGrpSpPr>
          <p:cNvPr id="9" name="Group 8"/>
          <p:cNvGrpSpPr/>
          <p:nvPr/>
        </p:nvGrpSpPr>
        <p:grpSpPr>
          <a:xfrm>
            <a:off x="6900956" y="3805254"/>
            <a:ext cx="1214446" cy="500066"/>
            <a:chOff x="6900956" y="3805254"/>
            <a:chExt cx="1214446" cy="500066"/>
          </a:xfrm>
        </p:grpSpPr>
        <p:sp>
          <p:nvSpPr>
            <p:cNvPr id="58" name="Rectangle 57"/>
            <p:cNvSpPr/>
            <p:nvPr/>
          </p:nvSpPr>
          <p:spPr>
            <a:xfrm>
              <a:off x="6900956" y="3805254"/>
              <a:ext cx="1214446" cy="500066"/>
            </a:xfrm>
            <a:prstGeom prst="rect">
              <a:avLst/>
            </a:prstGeom>
            <a:solidFill>
              <a:schemeClr val="accent5">
                <a:lumMod val="20000"/>
                <a:lumOff val="80000"/>
              </a:schemeClr>
            </a:solidFill>
            <a:ln w="57150">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9" name="TextBox 58"/>
            <p:cNvSpPr txBox="1"/>
            <p:nvPr/>
          </p:nvSpPr>
          <p:spPr>
            <a:xfrm>
              <a:off x="6900956" y="3887704"/>
              <a:ext cx="1214446" cy="369332"/>
            </a:xfrm>
            <a:prstGeom prst="rect">
              <a:avLst/>
            </a:prstGeom>
            <a:noFill/>
            <a:ln>
              <a:noFill/>
            </a:ln>
            <a:effectLst/>
            <a:scene3d>
              <a:camera prst="orthographicFront"/>
              <a:lightRig rig="threePt" dir="t"/>
            </a:scene3d>
            <a:sp3d>
              <a:bevelT w="139700" prst="cross"/>
            </a:sp3d>
          </p:spPr>
          <p:txBody>
            <a:bodyPr wrap="square" rtlCol="0">
              <a:spAutoFit/>
            </a:bodyPr>
            <a:lstStyle/>
            <a:p>
              <a:pPr algn="ctr"/>
              <a:r>
                <a:rPr lang="en-US" dirty="0"/>
                <a:t>ZONE 4</a:t>
              </a:r>
              <a:endParaRPr lang="en-MY" dirty="0"/>
            </a:p>
          </p:txBody>
        </p:sp>
      </p:grpSp>
      <p:grpSp>
        <p:nvGrpSpPr>
          <p:cNvPr id="10" name="Group 9"/>
          <p:cNvGrpSpPr/>
          <p:nvPr/>
        </p:nvGrpSpPr>
        <p:grpSpPr>
          <a:xfrm>
            <a:off x="6900956" y="4591072"/>
            <a:ext cx="1214446" cy="500066"/>
            <a:chOff x="6900956" y="4591072"/>
            <a:chExt cx="1214446" cy="500066"/>
          </a:xfrm>
        </p:grpSpPr>
        <p:sp>
          <p:nvSpPr>
            <p:cNvPr id="60" name="Rectangle 59"/>
            <p:cNvSpPr/>
            <p:nvPr/>
          </p:nvSpPr>
          <p:spPr>
            <a:xfrm>
              <a:off x="6900956" y="4591072"/>
              <a:ext cx="1214446" cy="500066"/>
            </a:xfrm>
            <a:prstGeom prst="rect">
              <a:avLst/>
            </a:prstGeom>
            <a:solidFill>
              <a:schemeClr val="accent5">
                <a:lumMod val="20000"/>
                <a:lumOff val="80000"/>
              </a:schemeClr>
            </a:solidFill>
            <a:ln w="57150">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1" name="TextBox 60"/>
            <p:cNvSpPr txBox="1"/>
            <p:nvPr/>
          </p:nvSpPr>
          <p:spPr>
            <a:xfrm>
              <a:off x="6900956" y="4673522"/>
              <a:ext cx="1214446" cy="369332"/>
            </a:xfrm>
            <a:prstGeom prst="rect">
              <a:avLst/>
            </a:prstGeom>
            <a:noFill/>
            <a:ln>
              <a:noFill/>
            </a:ln>
            <a:effectLst/>
            <a:scene3d>
              <a:camera prst="orthographicFront"/>
              <a:lightRig rig="threePt" dir="t"/>
            </a:scene3d>
            <a:sp3d>
              <a:bevelT w="139700" prst="cross"/>
            </a:sp3d>
          </p:spPr>
          <p:txBody>
            <a:bodyPr wrap="square" rtlCol="0">
              <a:spAutoFit/>
            </a:bodyPr>
            <a:lstStyle/>
            <a:p>
              <a:pPr algn="ctr"/>
              <a:r>
                <a:rPr lang="en-US" dirty="0"/>
                <a:t>ZONE 5</a:t>
              </a:r>
              <a:endParaRPr lang="en-MY" dirty="0"/>
            </a:p>
          </p:txBody>
        </p:sp>
      </p:grpSp>
      <p:sp>
        <p:nvSpPr>
          <p:cNvPr id="62" name="Down Arrow 61"/>
          <p:cNvSpPr/>
          <p:nvPr/>
        </p:nvSpPr>
        <p:spPr>
          <a:xfrm rot="5400000">
            <a:off x="2990088" y="2649868"/>
            <a:ext cx="484632" cy="97840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3" name="Down Arrow 62"/>
          <p:cNvSpPr/>
          <p:nvPr/>
        </p:nvSpPr>
        <p:spPr>
          <a:xfrm rot="5400000">
            <a:off x="2990088" y="1848616"/>
            <a:ext cx="484632" cy="97840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4" name="Down Arrow 63"/>
          <p:cNvSpPr/>
          <p:nvPr/>
        </p:nvSpPr>
        <p:spPr>
          <a:xfrm rot="5400000">
            <a:off x="3011812" y="3507124"/>
            <a:ext cx="484632" cy="97840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5" name="TextBox 64"/>
          <p:cNvSpPr txBox="1"/>
          <p:nvPr/>
        </p:nvSpPr>
        <p:spPr>
          <a:xfrm>
            <a:off x="1595430" y="2118939"/>
            <a:ext cx="1071570" cy="369332"/>
          </a:xfrm>
          <a:prstGeom prst="rect">
            <a:avLst/>
          </a:prstGeom>
          <a:noFill/>
          <a:effectLst/>
        </p:spPr>
        <p:txBody>
          <a:bodyPr wrap="square" rtlCol="0">
            <a:spAutoFit/>
          </a:bodyPr>
          <a:lstStyle/>
          <a:p>
            <a:pPr algn="r"/>
            <a:r>
              <a:rPr lang="en-US" dirty="0" smtClean="0"/>
              <a:t>KKMM</a:t>
            </a:r>
            <a:endParaRPr lang="en-MY" dirty="0"/>
          </a:p>
        </p:txBody>
      </p:sp>
      <p:sp>
        <p:nvSpPr>
          <p:cNvPr id="66" name="TextBox 65"/>
          <p:cNvSpPr txBox="1"/>
          <p:nvPr/>
        </p:nvSpPr>
        <p:spPr>
          <a:xfrm>
            <a:off x="1595430" y="2933275"/>
            <a:ext cx="1071570" cy="369332"/>
          </a:xfrm>
          <a:prstGeom prst="rect">
            <a:avLst/>
          </a:prstGeom>
          <a:noFill/>
          <a:effectLst/>
        </p:spPr>
        <p:txBody>
          <a:bodyPr wrap="square" rtlCol="0">
            <a:spAutoFit/>
          </a:bodyPr>
          <a:lstStyle/>
          <a:p>
            <a:pPr algn="r"/>
            <a:r>
              <a:rPr lang="en-US" dirty="0" smtClean="0"/>
              <a:t>SKMM</a:t>
            </a:r>
            <a:endParaRPr lang="en-MY" dirty="0"/>
          </a:p>
        </p:txBody>
      </p:sp>
      <p:sp>
        <p:nvSpPr>
          <p:cNvPr id="67" name="TextBox 66"/>
          <p:cNvSpPr txBox="1"/>
          <p:nvPr/>
        </p:nvSpPr>
        <p:spPr>
          <a:xfrm>
            <a:off x="1045907" y="3697069"/>
            <a:ext cx="1621093" cy="646331"/>
          </a:xfrm>
          <a:prstGeom prst="rect">
            <a:avLst/>
          </a:prstGeom>
          <a:noFill/>
          <a:effectLst/>
        </p:spPr>
        <p:txBody>
          <a:bodyPr wrap="square" rtlCol="0">
            <a:spAutoFit/>
          </a:bodyPr>
          <a:lstStyle/>
          <a:p>
            <a:pPr algn="r"/>
            <a:r>
              <a:rPr lang="en-US" dirty="0"/>
              <a:t>SERVICE </a:t>
            </a:r>
            <a:endParaRPr lang="en-US" dirty="0" smtClean="0"/>
          </a:p>
          <a:p>
            <a:pPr algn="r"/>
            <a:r>
              <a:rPr lang="en-US" dirty="0" smtClean="0"/>
              <a:t>PROVIDER</a:t>
            </a:r>
            <a:endParaRPr lang="en-MY" dirty="0"/>
          </a:p>
        </p:txBody>
      </p:sp>
      <p:pic>
        <p:nvPicPr>
          <p:cNvPr id="6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69566"/>
            <a:ext cx="1452620" cy="69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649008"/>
            <a:ext cx="888619" cy="71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3743332" y="1524000"/>
            <a:ext cx="2352668" cy="3286148"/>
            <a:chOff x="3971932" y="1524000"/>
            <a:chExt cx="2071702" cy="3286148"/>
          </a:xfrm>
        </p:grpSpPr>
        <p:sp>
          <p:nvSpPr>
            <p:cNvPr id="35" name="Rounded Rectangle 34"/>
            <p:cNvSpPr/>
            <p:nvPr/>
          </p:nvSpPr>
          <p:spPr>
            <a:xfrm>
              <a:off x="3971932" y="1524000"/>
              <a:ext cx="2071702" cy="3286148"/>
            </a:xfrm>
            <a:prstGeom prst="roundRect">
              <a:avLst/>
            </a:prstGeom>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MY" dirty="0"/>
            </a:p>
          </p:txBody>
        </p:sp>
        <p:sp>
          <p:nvSpPr>
            <p:cNvPr id="38" name="TextBox 37"/>
            <p:cNvSpPr txBox="1"/>
            <p:nvPr/>
          </p:nvSpPr>
          <p:spPr>
            <a:xfrm>
              <a:off x="4114800" y="2707385"/>
              <a:ext cx="1828800" cy="2031325"/>
            </a:xfrm>
            <a:prstGeom prst="rect">
              <a:avLst/>
            </a:prstGeom>
            <a:noFill/>
            <a:effectLst/>
          </p:spPr>
          <p:txBody>
            <a:bodyPr wrap="square" rtlCol="0">
              <a:spAutoFit/>
            </a:bodyPr>
            <a:lstStyle/>
            <a:p>
              <a:pPr marL="285750" indent="-285750">
                <a:buFont typeface="Wingdings" panose="05000000000000000000" pitchFamily="2" charset="2"/>
                <a:buChar char="Ø"/>
              </a:pPr>
              <a:r>
                <a:rPr lang="en-US" dirty="0"/>
                <a:t>Daily report</a:t>
              </a:r>
            </a:p>
            <a:p>
              <a:pPr marL="285750" indent="-285750">
                <a:buFont typeface="Wingdings" panose="05000000000000000000" pitchFamily="2" charset="2"/>
                <a:buChar char="Ø"/>
              </a:pPr>
              <a:r>
                <a:rPr lang="en-US" dirty="0" smtClean="0"/>
                <a:t>Weekly </a:t>
              </a:r>
              <a:r>
                <a:rPr lang="en-US" dirty="0"/>
                <a:t>report</a:t>
              </a:r>
            </a:p>
            <a:p>
              <a:pPr marL="285750" indent="-285750">
                <a:buFont typeface="Wingdings" panose="05000000000000000000" pitchFamily="2" charset="2"/>
                <a:buChar char="Ø"/>
              </a:pPr>
              <a:r>
                <a:rPr lang="en-US" dirty="0" smtClean="0"/>
                <a:t>Monthly </a:t>
              </a:r>
              <a:r>
                <a:rPr lang="en-US" dirty="0"/>
                <a:t>report</a:t>
              </a:r>
            </a:p>
            <a:p>
              <a:pPr marL="285750" indent="-285750">
                <a:buFont typeface="Wingdings" panose="05000000000000000000" pitchFamily="2" charset="2"/>
                <a:buChar char="Ø"/>
              </a:pPr>
              <a:r>
                <a:rPr lang="en-US" dirty="0" smtClean="0"/>
                <a:t>Maintenance </a:t>
              </a:r>
              <a:endParaRPr lang="en-US" dirty="0"/>
            </a:p>
            <a:p>
              <a:r>
                <a:rPr lang="en-US" dirty="0"/>
                <a:t> </a:t>
              </a:r>
              <a:r>
                <a:rPr lang="en-US" dirty="0" smtClean="0"/>
                <a:t>     Report</a:t>
              </a:r>
              <a:endParaRPr lang="en-US" dirty="0"/>
            </a:p>
            <a:p>
              <a:pPr marL="285750" indent="-285750">
                <a:buFont typeface="Wingdings" panose="05000000000000000000" pitchFamily="2" charset="2"/>
                <a:buChar char="Ø"/>
              </a:pPr>
              <a:r>
                <a:rPr lang="en-US" dirty="0" smtClean="0"/>
                <a:t>Checklist</a:t>
              </a:r>
              <a:endParaRPr lang="en-MY" dirty="0"/>
            </a:p>
            <a:p>
              <a:pPr>
                <a:buFontTx/>
                <a:buChar char="-"/>
              </a:pPr>
              <a:endParaRPr lang="en-MY" dirty="0"/>
            </a:p>
          </p:txBody>
        </p:sp>
        <p:pic>
          <p:nvPicPr>
            <p:cNvPr id="70" name="Picture 9" descr="C:\Users\User\Downloads\logo f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1998" y="1666730"/>
              <a:ext cx="1071570" cy="50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Shape 109"/>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1998" y="2233618"/>
              <a:ext cx="1071570" cy="29051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pic>
      </p:grpSp>
      <p:sp>
        <p:nvSpPr>
          <p:cNvPr id="72" name="Rectangle 71"/>
          <p:cNvSpPr/>
          <p:nvPr/>
        </p:nvSpPr>
        <p:spPr>
          <a:xfrm>
            <a:off x="2257486" y="5016311"/>
            <a:ext cx="4572000" cy="646331"/>
          </a:xfrm>
          <a:prstGeom prst="rect">
            <a:avLst/>
          </a:prstGeom>
          <a:effectLst/>
        </p:spPr>
        <p:txBody>
          <a:bodyPr>
            <a:spAutoFit/>
          </a:bodyPr>
          <a:lstStyle/>
          <a:p>
            <a:pPr algn="ctr"/>
            <a:r>
              <a:rPr lang="en-US" dirty="0"/>
              <a:t>Reporting consist of attendance record, </a:t>
            </a:r>
          </a:p>
          <a:p>
            <a:pPr algn="ctr"/>
            <a:r>
              <a:rPr lang="en-US" dirty="0"/>
              <a:t>Activities </a:t>
            </a:r>
            <a:r>
              <a:rPr lang="en-US" dirty="0" err="1"/>
              <a:t>programme</a:t>
            </a:r>
            <a:r>
              <a:rPr lang="en-US" dirty="0"/>
              <a:t> and Status of participant </a:t>
            </a:r>
            <a:endParaRPr lang="en-MY"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505200"/>
            <a:ext cx="976312" cy="100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6096000" y="1714916"/>
            <a:ext cx="804956" cy="3143272"/>
            <a:chOff x="6096000" y="1714916"/>
            <a:chExt cx="804956" cy="3143272"/>
          </a:xfrm>
        </p:grpSpPr>
        <p:cxnSp>
          <p:nvCxnSpPr>
            <p:cNvPr id="7" name="Elbow Connector 6"/>
            <p:cNvCxnSpPr>
              <a:stCxn id="35" idx="3"/>
              <a:endCxn id="55" idx="1"/>
            </p:cNvCxnSpPr>
            <p:nvPr/>
          </p:nvCxnSpPr>
          <p:spPr>
            <a:xfrm flipV="1">
              <a:off x="6096000" y="1714916"/>
              <a:ext cx="804956" cy="145215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35" idx="3"/>
              <a:endCxn id="39" idx="1"/>
            </p:cNvCxnSpPr>
            <p:nvPr/>
          </p:nvCxnSpPr>
          <p:spPr>
            <a:xfrm flipV="1">
              <a:off x="6096000" y="2500734"/>
              <a:ext cx="804956" cy="66634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35" idx="3"/>
              <a:endCxn id="61" idx="1"/>
            </p:cNvCxnSpPr>
            <p:nvPr/>
          </p:nvCxnSpPr>
          <p:spPr>
            <a:xfrm>
              <a:off x="6096000" y="3167074"/>
              <a:ext cx="804956" cy="169111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35" idx="3"/>
              <a:endCxn id="59" idx="1"/>
            </p:cNvCxnSpPr>
            <p:nvPr/>
          </p:nvCxnSpPr>
          <p:spPr>
            <a:xfrm>
              <a:off x="6096000" y="3167074"/>
              <a:ext cx="804956" cy="905296"/>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309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1+#ppt_w/2"/>
                                          </p:val>
                                        </p:tav>
                                        <p:tav tm="100000">
                                          <p:val>
                                            <p:strVal val="#ppt_x"/>
                                          </p:val>
                                        </p:tav>
                                      </p:tavLst>
                                    </p:anim>
                                    <p:anim calcmode="lin" valueType="num">
                                      <p:cBhvr additive="base">
                                        <p:cTn id="13" dur="25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750"/>
                            </p:stCondLst>
                            <p:childTnLst>
                              <p:par>
                                <p:cTn id="15" presetID="2" presetClass="entr" presetSubtype="3"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1+#ppt_w/2"/>
                                          </p:val>
                                        </p:tav>
                                        <p:tav tm="100000">
                                          <p:val>
                                            <p:strVal val="#ppt_x"/>
                                          </p:val>
                                        </p:tav>
                                      </p:tavLst>
                                    </p:anim>
                                    <p:anim calcmode="lin" valueType="num">
                                      <p:cBhvr additive="base">
                                        <p:cTn id="18" dur="25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3"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50" fill="hold"/>
                                        <p:tgtEl>
                                          <p:spTgt spid="8"/>
                                        </p:tgtEl>
                                        <p:attrNameLst>
                                          <p:attrName>ppt_x</p:attrName>
                                        </p:attrNameLst>
                                      </p:cBhvr>
                                      <p:tavLst>
                                        <p:tav tm="0">
                                          <p:val>
                                            <p:strVal val="1+#ppt_w/2"/>
                                          </p:val>
                                        </p:tav>
                                        <p:tav tm="100000">
                                          <p:val>
                                            <p:strVal val="#ppt_x"/>
                                          </p:val>
                                        </p:tav>
                                      </p:tavLst>
                                    </p:anim>
                                    <p:anim calcmode="lin" valueType="num">
                                      <p:cBhvr additive="base">
                                        <p:cTn id="23" dur="25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1250"/>
                            </p:stCondLst>
                            <p:childTnLst>
                              <p:par>
                                <p:cTn id="25" presetID="2" presetClass="entr" presetSubtype="3"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50" fill="hold"/>
                                        <p:tgtEl>
                                          <p:spTgt spid="9"/>
                                        </p:tgtEl>
                                        <p:attrNameLst>
                                          <p:attrName>ppt_x</p:attrName>
                                        </p:attrNameLst>
                                      </p:cBhvr>
                                      <p:tavLst>
                                        <p:tav tm="0">
                                          <p:val>
                                            <p:strVal val="1+#ppt_w/2"/>
                                          </p:val>
                                        </p:tav>
                                        <p:tav tm="100000">
                                          <p:val>
                                            <p:strVal val="#ppt_x"/>
                                          </p:val>
                                        </p:tav>
                                      </p:tavLst>
                                    </p:anim>
                                    <p:anim calcmode="lin" valueType="num">
                                      <p:cBhvr additive="base">
                                        <p:cTn id="28" dur="250" fill="hold"/>
                                        <p:tgtEl>
                                          <p:spTgt spid="9"/>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 presetClass="entr" presetSubtype="3"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50" fill="hold"/>
                                        <p:tgtEl>
                                          <p:spTgt spid="10"/>
                                        </p:tgtEl>
                                        <p:attrNameLst>
                                          <p:attrName>ppt_x</p:attrName>
                                        </p:attrNameLst>
                                      </p:cBhvr>
                                      <p:tavLst>
                                        <p:tav tm="0">
                                          <p:val>
                                            <p:strVal val="1+#ppt_w/2"/>
                                          </p:val>
                                        </p:tav>
                                        <p:tav tm="100000">
                                          <p:val>
                                            <p:strVal val="#ppt_x"/>
                                          </p:val>
                                        </p:tav>
                                      </p:tavLst>
                                    </p:anim>
                                    <p:anim calcmode="lin" valueType="num">
                                      <p:cBhvr additive="base">
                                        <p:cTn id="33" dur="25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2250"/>
                            </p:stCondLst>
                            <p:childTnLst>
                              <p:par>
                                <p:cTn id="40" presetID="21" presetClass="entr" presetSubtype="1"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750"/>
                                        <p:tgtEl>
                                          <p:spTgt spid="11"/>
                                        </p:tgtEl>
                                      </p:cBhvr>
                                    </p:animEffect>
                                  </p:childTnLst>
                                </p:cTn>
                              </p:par>
                            </p:childTnLst>
                          </p:cTn>
                        </p:par>
                        <p:par>
                          <p:cTn id="43" fill="hold">
                            <p:stCondLst>
                              <p:cond delay="3000"/>
                            </p:stCondLst>
                            <p:childTnLst>
                              <p:par>
                                <p:cTn id="44" presetID="2" presetClass="entr" presetSubtype="2"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250" fill="hold"/>
                                        <p:tgtEl>
                                          <p:spTgt spid="63"/>
                                        </p:tgtEl>
                                        <p:attrNameLst>
                                          <p:attrName>ppt_x</p:attrName>
                                        </p:attrNameLst>
                                      </p:cBhvr>
                                      <p:tavLst>
                                        <p:tav tm="0">
                                          <p:val>
                                            <p:strVal val="1+#ppt_w/2"/>
                                          </p:val>
                                        </p:tav>
                                        <p:tav tm="100000">
                                          <p:val>
                                            <p:strVal val="#ppt_x"/>
                                          </p:val>
                                        </p:tav>
                                      </p:tavLst>
                                    </p:anim>
                                    <p:anim calcmode="lin" valueType="num">
                                      <p:cBhvr additive="base">
                                        <p:cTn id="47" dur="250" fill="hold"/>
                                        <p:tgtEl>
                                          <p:spTgt spid="63"/>
                                        </p:tgtEl>
                                        <p:attrNameLst>
                                          <p:attrName>ppt_y</p:attrName>
                                        </p:attrNameLst>
                                      </p:cBhvr>
                                      <p:tavLst>
                                        <p:tav tm="0">
                                          <p:val>
                                            <p:strVal val="#ppt_y"/>
                                          </p:val>
                                        </p:tav>
                                        <p:tav tm="100000">
                                          <p:val>
                                            <p:strVal val="#ppt_y"/>
                                          </p:val>
                                        </p:tav>
                                      </p:tavLst>
                                    </p:anim>
                                  </p:childTnLst>
                                </p:cTn>
                              </p:par>
                            </p:childTnLst>
                          </p:cTn>
                        </p:par>
                        <p:par>
                          <p:cTn id="48" fill="hold">
                            <p:stCondLst>
                              <p:cond delay="3250"/>
                            </p:stCondLst>
                            <p:childTnLst>
                              <p:par>
                                <p:cTn id="49" presetID="2" presetClass="entr" presetSubtype="2"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additive="base">
                                        <p:cTn id="51" dur="250" fill="hold"/>
                                        <p:tgtEl>
                                          <p:spTgt spid="65"/>
                                        </p:tgtEl>
                                        <p:attrNameLst>
                                          <p:attrName>ppt_x</p:attrName>
                                        </p:attrNameLst>
                                      </p:cBhvr>
                                      <p:tavLst>
                                        <p:tav tm="0">
                                          <p:val>
                                            <p:strVal val="1+#ppt_w/2"/>
                                          </p:val>
                                        </p:tav>
                                        <p:tav tm="100000">
                                          <p:val>
                                            <p:strVal val="#ppt_x"/>
                                          </p:val>
                                        </p:tav>
                                      </p:tavLst>
                                    </p:anim>
                                    <p:anim calcmode="lin" valueType="num">
                                      <p:cBhvr additive="base">
                                        <p:cTn id="52" dur="250" fill="hold"/>
                                        <p:tgtEl>
                                          <p:spTgt spid="65"/>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250" fill="hold"/>
                                        <p:tgtEl>
                                          <p:spTgt spid="68"/>
                                        </p:tgtEl>
                                        <p:attrNameLst>
                                          <p:attrName>ppt_x</p:attrName>
                                        </p:attrNameLst>
                                      </p:cBhvr>
                                      <p:tavLst>
                                        <p:tav tm="0">
                                          <p:val>
                                            <p:strVal val="1+#ppt_w/2"/>
                                          </p:val>
                                        </p:tav>
                                        <p:tav tm="100000">
                                          <p:val>
                                            <p:strVal val="#ppt_x"/>
                                          </p:val>
                                        </p:tav>
                                      </p:tavLst>
                                    </p:anim>
                                    <p:anim calcmode="lin" valueType="num">
                                      <p:cBhvr additive="base">
                                        <p:cTn id="57" dur="25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3750"/>
                            </p:stCondLst>
                            <p:childTnLst>
                              <p:par>
                                <p:cTn id="59" presetID="2" presetClass="entr" presetSubtype="2"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250" fill="hold"/>
                                        <p:tgtEl>
                                          <p:spTgt spid="62"/>
                                        </p:tgtEl>
                                        <p:attrNameLst>
                                          <p:attrName>ppt_x</p:attrName>
                                        </p:attrNameLst>
                                      </p:cBhvr>
                                      <p:tavLst>
                                        <p:tav tm="0">
                                          <p:val>
                                            <p:strVal val="1+#ppt_w/2"/>
                                          </p:val>
                                        </p:tav>
                                        <p:tav tm="100000">
                                          <p:val>
                                            <p:strVal val="#ppt_x"/>
                                          </p:val>
                                        </p:tav>
                                      </p:tavLst>
                                    </p:anim>
                                    <p:anim calcmode="lin" valueType="num">
                                      <p:cBhvr additive="base">
                                        <p:cTn id="62" dur="250" fill="hold"/>
                                        <p:tgtEl>
                                          <p:spTgt spid="62"/>
                                        </p:tgtEl>
                                        <p:attrNameLst>
                                          <p:attrName>ppt_y</p:attrName>
                                        </p:attrNameLst>
                                      </p:cBhvr>
                                      <p:tavLst>
                                        <p:tav tm="0">
                                          <p:val>
                                            <p:strVal val="#ppt_y"/>
                                          </p:val>
                                        </p:tav>
                                        <p:tav tm="100000">
                                          <p:val>
                                            <p:strVal val="#ppt_y"/>
                                          </p:val>
                                        </p:tav>
                                      </p:tavLst>
                                    </p:anim>
                                  </p:childTnLst>
                                </p:cTn>
                              </p:par>
                            </p:childTnLst>
                          </p:cTn>
                        </p:par>
                        <p:par>
                          <p:cTn id="63" fill="hold">
                            <p:stCondLst>
                              <p:cond delay="4000"/>
                            </p:stCondLst>
                            <p:childTnLst>
                              <p:par>
                                <p:cTn id="64" presetID="2" presetClass="entr" presetSubtype="2"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1+#ppt_w/2"/>
                                          </p:val>
                                        </p:tav>
                                        <p:tav tm="100000">
                                          <p:val>
                                            <p:strVal val="#ppt_x"/>
                                          </p:val>
                                        </p:tav>
                                      </p:tavLst>
                                    </p:anim>
                                    <p:anim calcmode="lin" valueType="num">
                                      <p:cBhvr additive="base">
                                        <p:cTn id="67" dur="250" fill="hold"/>
                                        <p:tgtEl>
                                          <p:spTgt spid="66"/>
                                        </p:tgtEl>
                                        <p:attrNameLst>
                                          <p:attrName>ppt_y</p:attrName>
                                        </p:attrNameLst>
                                      </p:cBhvr>
                                      <p:tavLst>
                                        <p:tav tm="0">
                                          <p:val>
                                            <p:strVal val="#ppt_y"/>
                                          </p:val>
                                        </p:tav>
                                        <p:tav tm="100000">
                                          <p:val>
                                            <p:strVal val="#ppt_y"/>
                                          </p:val>
                                        </p:tav>
                                      </p:tavLst>
                                    </p:anim>
                                  </p:childTnLst>
                                </p:cTn>
                              </p:par>
                            </p:childTnLst>
                          </p:cTn>
                        </p:par>
                        <p:par>
                          <p:cTn id="68" fill="hold">
                            <p:stCondLst>
                              <p:cond delay="4250"/>
                            </p:stCondLst>
                            <p:childTnLst>
                              <p:par>
                                <p:cTn id="69" presetID="2" presetClass="entr" presetSubtype="2" fill="hold" nodeType="afterEffect">
                                  <p:stCondLst>
                                    <p:cond delay="0"/>
                                  </p:stCondLst>
                                  <p:childTnLst>
                                    <p:set>
                                      <p:cBhvr>
                                        <p:cTn id="70" dur="1" fill="hold">
                                          <p:stCondLst>
                                            <p:cond delay="0"/>
                                          </p:stCondLst>
                                        </p:cTn>
                                        <p:tgtEl>
                                          <p:spTgt spid="69"/>
                                        </p:tgtEl>
                                        <p:attrNameLst>
                                          <p:attrName>style.visibility</p:attrName>
                                        </p:attrNameLst>
                                      </p:cBhvr>
                                      <p:to>
                                        <p:strVal val="visible"/>
                                      </p:to>
                                    </p:set>
                                    <p:anim calcmode="lin" valueType="num">
                                      <p:cBhvr additive="base">
                                        <p:cTn id="71" dur="250" fill="hold"/>
                                        <p:tgtEl>
                                          <p:spTgt spid="69"/>
                                        </p:tgtEl>
                                        <p:attrNameLst>
                                          <p:attrName>ppt_x</p:attrName>
                                        </p:attrNameLst>
                                      </p:cBhvr>
                                      <p:tavLst>
                                        <p:tav tm="0">
                                          <p:val>
                                            <p:strVal val="1+#ppt_w/2"/>
                                          </p:val>
                                        </p:tav>
                                        <p:tav tm="100000">
                                          <p:val>
                                            <p:strVal val="#ppt_x"/>
                                          </p:val>
                                        </p:tav>
                                      </p:tavLst>
                                    </p:anim>
                                    <p:anim calcmode="lin" valueType="num">
                                      <p:cBhvr additive="base">
                                        <p:cTn id="72" dur="250" fill="hold"/>
                                        <p:tgtEl>
                                          <p:spTgt spid="69"/>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2" presetClass="entr" presetSubtype="2"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additive="base">
                                        <p:cTn id="76" dur="250" fill="hold"/>
                                        <p:tgtEl>
                                          <p:spTgt spid="64"/>
                                        </p:tgtEl>
                                        <p:attrNameLst>
                                          <p:attrName>ppt_x</p:attrName>
                                        </p:attrNameLst>
                                      </p:cBhvr>
                                      <p:tavLst>
                                        <p:tav tm="0">
                                          <p:val>
                                            <p:strVal val="1+#ppt_w/2"/>
                                          </p:val>
                                        </p:tav>
                                        <p:tav tm="100000">
                                          <p:val>
                                            <p:strVal val="#ppt_x"/>
                                          </p:val>
                                        </p:tav>
                                      </p:tavLst>
                                    </p:anim>
                                    <p:anim calcmode="lin" valueType="num">
                                      <p:cBhvr additive="base">
                                        <p:cTn id="77" dur="250" fill="hold"/>
                                        <p:tgtEl>
                                          <p:spTgt spid="64"/>
                                        </p:tgtEl>
                                        <p:attrNameLst>
                                          <p:attrName>ppt_y</p:attrName>
                                        </p:attrNameLst>
                                      </p:cBhvr>
                                      <p:tavLst>
                                        <p:tav tm="0">
                                          <p:val>
                                            <p:strVal val="#ppt_y"/>
                                          </p:val>
                                        </p:tav>
                                        <p:tav tm="100000">
                                          <p:val>
                                            <p:strVal val="#ppt_y"/>
                                          </p:val>
                                        </p:tav>
                                      </p:tavLst>
                                    </p:anim>
                                  </p:childTnLst>
                                </p:cTn>
                              </p:par>
                            </p:childTnLst>
                          </p:cTn>
                        </p:par>
                        <p:par>
                          <p:cTn id="78" fill="hold">
                            <p:stCondLst>
                              <p:cond delay="4750"/>
                            </p:stCondLst>
                            <p:childTnLst>
                              <p:par>
                                <p:cTn id="79" presetID="2" presetClass="entr" presetSubtype="2"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1+#ppt_w/2"/>
                                          </p:val>
                                        </p:tav>
                                        <p:tav tm="100000">
                                          <p:val>
                                            <p:strVal val="#ppt_x"/>
                                          </p:val>
                                        </p:tav>
                                      </p:tavLst>
                                    </p:anim>
                                    <p:anim calcmode="lin" valueType="num">
                                      <p:cBhvr additive="base">
                                        <p:cTn id="82" dur="250" fill="hold"/>
                                        <p:tgtEl>
                                          <p:spTgt spid="67"/>
                                        </p:tgtEl>
                                        <p:attrNameLst>
                                          <p:attrName>ppt_y</p:attrName>
                                        </p:attrNameLst>
                                      </p:cBhvr>
                                      <p:tavLst>
                                        <p:tav tm="0">
                                          <p:val>
                                            <p:strVal val="#ppt_y"/>
                                          </p:val>
                                        </p:tav>
                                        <p:tav tm="100000">
                                          <p:val>
                                            <p:strVal val="#ppt_y"/>
                                          </p:val>
                                        </p:tav>
                                      </p:tavLst>
                                    </p:anim>
                                  </p:childTnLst>
                                </p:cTn>
                              </p:par>
                            </p:childTnLst>
                          </p:cTn>
                        </p:par>
                        <p:par>
                          <p:cTn id="83" fill="hold">
                            <p:stCondLst>
                              <p:cond delay="5000"/>
                            </p:stCondLst>
                            <p:childTnLst>
                              <p:par>
                                <p:cTn id="84" presetID="2" presetClass="entr" presetSubtype="2" fill="hold" nodeType="afterEffect">
                                  <p:stCondLst>
                                    <p:cond delay="0"/>
                                  </p:stCondLst>
                                  <p:childTnLst>
                                    <p:set>
                                      <p:cBhvr>
                                        <p:cTn id="85" dur="1" fill="hold">
                                          <p:stCondLst>
                                            <p:cond delay="0"/>
                                          </p:stCondLst>
                                        </p:cTn>
                                        <p:tgtEl>
                                          <p:spTgt spid="4098"/>
                                        </p:tgtEl>
                                        <p:attrNameLst>
                                          <p:attrName>style.visibility</p:attrName>
                                        </p:attrNameLst>
                                      </p:cBhvr>
                                      <p:to>
                                        <p:strVal val="visible"/>
                                      </p:to>
                                    </p:set>
                                    <p:anim calcmode="lin" valueType="num">
                                      <p:cBhvr additive="base">
                                        <p:cTn id="86" dur="250" fill="hold"/>
                                        <p:tgtEl>
                                          <p:spTgt spid="4098"/>
                                        </p:tgtEl>
                                        <p:attrNameLst>
                                          <p:attrName>ppt_x</p:attrName>
                                        </p:attrNameLst>
                                      </p:cBhvr>
                                      <p:tavLst>
                                        <p:tav tm="0">
                                          <p:val>
                                            <p:strVal val="1+#ppt_w/2"/>
                                          </p:val>
                                        </p:tav>
                                        <p:tav tm="100000">
                                          <p:val>
                                            <p:strVal val="#ppt_x"/>
                                          </p:val>
                                        </p:tav>
                                      </p:tavLst>
                                    </p:anim>
                                    <p:anim calcmode="lin" valueType="num">
                                      <p:cBhvr additive="base">
                                        <p:cTn id="87" dur="250" fill="hold"/>
                                        <p:tgtEl>
                                          <p:spTgt spid="4098"/>
                                        </p:tgtEl>
                                        <p:attrNameLst>
                                          <p:attrName>ppt_y</p:attrName>
                                        </p:attrNameLst>
                                      </p:cBhvr>
                                      <p:tavLst>
                                        <p:tav tm="0">
                                          <p:val>
                                            <p:strVal val="#ppt_y"/>
                                          </p:val>
                                        </p:tav>
                                        <p:tav tm="100000">
                                          <p:val>
                                            <p:strVal val="#ppt_y"/>
                                          </p:val>
                                        </p:tav>
                                      </p:tavLst>
                                    </p:anim>
                                  </p:childTnLst>
                                </p:cTn>
                              </p:par>
                            </p:childTnLst>
                          </p:cTn>
                        </p:par>
                        <p:par>
                          <p:cTn id="88" fill="hold">
                            <p:stCondLst>
                              <p:cond delay="5250"/>
                            </p:stCondLst>
                            <p:childTnLst>
                              <p:par>
                                <p:cTn id="89" presetID="21" presetClass="entr" presetSubtype="1"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wheel(1)">
                                      <p:cBhvr>
                                        <p:cTn id="91"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2" grpId="0" animBg="1"/>
      <p:bldP spid="63" grpId="0" animBg="1"/>
      <p:bldP spid="64" grpId="0" animBg="1"/>
      <p:bldP spid="65" grpId="0"/>
      <p:bldP spid="66" grpId="0"/>
      <p:bldP spid="67" grpId="0"/>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68971" y="1000108"/>
          <a:ext cx="8589309" cy="5212080"/>
        </p:xfrm>
        <a:graphic>
          <a:graphicData uri="http://schemas.openxmlformats.org/drawingml/2006/table">
            <a:tbl>
              <a:tblPr firstRow="1" bandRow="1">
                <a:tableStyleId>{7DF18680-E054-41AD-8BC1-D1AEF772440D}</a:tableStyleId>
              </a:tblPr>
              <a:tblGrid>
                <a:gridCol w="874005"/>
                <a:gridCol w="2286016"/>
                <a:gridCol w="4143404"/>
                <a:gridCol w="1285884"/>
              </a:tblGrid>
              <a:tr h="420537">
                <a:tc>
                  <a:txBody>
                    <a:bodyPr/>
                    <a:lstStyle/>
                    <a:p>
                      <a:pPr algn="ctr"/>
                      <a:r>
                        <a:rPr lang="en-US" sz="1400" dirty="0" smtClean="0">
                          <a:latin typeface="Andalus" pitchFamily="18" charset="-78"/>
                          <a:cs typeface="Andalus" pitchFamily="18" charset="-78"/>
                        </a:rPr>
                        <a:t>MONTH</a:t>
                      </a:r>
                      <a:endParaRPr lang="en-MY" sz="1400" dirty="0">
                        <a:latin typeface="Andalus" pitchFamily="18" charset="-78"/>
                        <a:cs typeface="Andalus" pitchFamily="18" charset="-78"/>
                      </a:endParaRPr>
                    </a:p>
                  </a:txBody>
                  <a:tcPr anchor="ctr"/>
                </a:tc>
                <a:tc>
                  <a:txBody>
                    <a:bodyPr/>
                    <a:lstStyle/>
                    <a:p>
                      <a:pPr algn="ctr"/>
                      <a:r>
                        <a:rPr lang="en-US" sz="1400" dirty="0" smtClean="0">
                          <a:latin typeface="Andalus" pitchFamily="18" charset="-78"/>
                          <a:cs typeface="Andalus" pitchFamily="18" charset="-78"/>
                        </a:rPr>
                        <a:t>DESCRIPTION</a:t>
                      </a:r>
                      <a:endParaRPr lang="en-MY" sz="1400" dirty="0">
                        <a:latin typeface="Andalus" pitchFamily="18" charset="-78"/>
                        <a:cs typeface="Andalus" pitchFamily="18"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latin typeface="Andalus" pitchFamily="18" charset="-78"/>
                        <a:cs typeface="Andalus" pitchFamily="18" charset="-7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ndalus" pitchFamily="18" charset="-78"/>
                          <a:cs typeface="Andalus" pitchFamily="18" charset="-78"/>
                        </a:rPr>
                        <a:t>DELIVERABLE</a:t>
                      </a:r>
                      <a:endParaRPr lang="en-MY" sz="1400" dirty="0" smtClean="0">
                        <a:latin typeface="Andalus" pitchFamily="18" charset="-78"/>
                        <a:cs typeface="Andalus" pitchFamily="18" charset="-78"/>
                      </a:endParaRPr>
                    </a:p>
                    <a:p>
                      <a:pPr algn="ctr"/>
                      <a:endParaRPr lang="en-MY" sz="1400" dirty="0">
                        <a:latin typeface="Andalus" pitchFamily="18" charset="-78"/>
                        <a:cs typeface="Andalus" pitchFamily="18" charset="-78"/>
                      </a:endParaRPr>
                    </a:p>
                  </a:txBody>
                  <a:tcPr anchor="ctr"/>
                </a:tc>
                <a:tc>
                  <a:txBody>
                    <a:bodyPr/>
                    <a:lstStyle/>
                    <a:p>
                      <a:pPr algn="ctr"/>
                      <a:r>
                        <a:rPr lang="en-US" sz="1400" dirty="0" smtClean="0">
                          <a:latin typeface="Andalus" pitchFamily="18" charset="-78"/>
                          <a:cs typeface="Andalus" pitchFamily="18" charset="-78"/>
                        </a:rPr>
                        <a:t>PERCENTAGE</a:t>
                      </a:r>
                      <a:r>
                        <a:rPr lang="en-US" sz="1400" baseline="0" dirty="0" smtClean="0">
                          <a:latin typeface="Andalus" pitchFamily="18" charset="-78"/>
                          <a:cs typeface="Andalus" pitchFamily="18" charset="-78"/>
                        </a:rPr>
                        <a:t> %</a:t>
                      </a:r>
                      <a:endParaRPr lang="en-MY" sz="1400" dirty="0">
                        <a:latin typeface="Andalus" pitchFamily="18" charset="-78"/>
                        <a:cs typeface="Andalus" pitchFamily="18" charset="-78"/>
                      </a:endParaRPr>
                    </a:p>
                  </a:txBody>
                  <a:tcPr anchor="ctr"/>
                </a:tc>
              </a:tr>
              <a:tr h="756967">
                <a:tc>
                  <a:txBody>
                    <a:bodyPr/>
                    <a:lstStyle/>
                    <a:p>
                      <a:pPr algn="ctr"/>
                      <a:r>
                        <a:rPr lang="en-US" sz="1200" dirty="0" smtClean="0">
                          <a:latin typeface="Andalus" pitchFamily="18" charset="-78"/>
                          <a:cs typeface="Andalus" pitchFamily="18" charset="-78"/>
                        </a:rPr>
                        <a:t>1</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Letter of Award (LOA) / Preliminary</a:t>
                      </a:r>
                      <a:endParaRPr lang="en-MY" sz="1200" dirty="0">
                        <a:latin typeface="Andalus" pitchFamily="18" charset="-78"/>
                        <a:cs typeface="Andalus" pitchFamily="18" charset="-78"/>
                      </a:endParaRPr>
                    </a:p>
                  </a:txBody>
                  <a:tcPr anchor="ctr"/>
                </a:tc>
                <a:tc>
                  <a:txBody>
                    <a:bodyPr/>
                    <a:lstStyle/>
                    <a:p>
                      <a:pPr>
                        <a:buFontTx/>
                        <a:buChar char="-"/>
                      </a:pPr>
                      <a:r>
                        <a:rPr lang="en-MY" sz="1200" dirty="0" smtClean="0">
                          <a:latin typeface="Andalus" pitchFamily="18" charset="-78"/>
                          <a:cs typeface="Andalus" pitchFamily="18" charset="-78"/>
                        </a:rPr>
                        <a:t>Contractor to submit Performance Bond (PB) in the form of Bank Guarantee (BG) </a:t>
                      </a:r>
                    </a:p>
                    <a:p>
                      <a:pPr>
                        <a:buFontTx/>
                        <a:buChar char="-"/>
                      </a:pPr>
                      <a:r>
                        <a:rPr lang="en-MY" sz="1200" dirty="0" smtClean="0">
                          <a:latin typeface="Andalus" pitchFamily="18" charset="-78"/>
                          <a:cs typeface="Andalus" pitchFamily="18" charset="-78"/>
                        </a:rPr>
                        <a:t> PB / BG is 5 % from the total contract value of the Letter of Award (LOA)</a:t>
                      </a:r>
                    </a:p>
                  </a:txBody>
                  <a:tcPr anchor="ctr"/>
                </a:tc>
                <a:tc>
                  <a:txBody>
                    <a:bodyPr/>
                    <a:lstStyle/>
                    <a:p>
                      <a:pPr algn="ctr"/>
                      <a:r>
                        <a:rPr lang="en-US" sz="1200" dirty="0" smtClean="0">
                          <a:latin typeface="Andalus" pitchFamily="18" charset="-78"/>
                          <a:cs typeface="Andalus" pitchFamily="18" charset="-78"/>
                        </a:rPr>
                        <a:t>5%</a:t>
                      </a:r>
                      <a:endParaRPr lang="en-MY" sz="1200" dirty="0">
                        <a:latin typeface="Andalus" pitchFamily="18" charset="-78"/>
                        <a:cs typeface="Andalus" pitchFamily="18" charset="-78"/>
                      </a:endParaRPr>
                    </a:p>
                  </a:txBody>
                  <a:tcPr anchor="ctr"/>
                </a:tc>
              </a:tr>
              <a:tr h="1766257">
                <a:tc>
                  <a:txBody>
                    <a:bodyPr/>
                    <a:lstStyle/>
                    <a:p>
                      <a:pPr algn="ctr"/>
                      <a:r>
                        <a:rPr lang="en-US" sz="1200" dirty="0" smtClean="0">
                          <a:latin typeface="Andalus" pitchFamily="18" charset="-78"/>
                          <a:cs typeface="Andalus" pitchFamily="18" charset="-78"/>
                        </a:rPr>
                        <a:t>4</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1</a:t>
                      </a:r>
                      <a:r>
                        <a:rPr lang="en-US" sz="1200" baseline="30000" dirty="0" smtClean="0">
                          <a:latin typeface="Andalus" pitchFamily="18" charset="-78"/>
                          <a:cs typeface="Andalus" pitchFamily="18" charset="-78"/>
                        </a:rPr>
                        <a:t>st</a:t>
                      </a:r>
                      <a:r>
                        <a:rPr lang="en-US" sz="1200" dirty="0" smtClean="0">
                          <a:latin typeface="Andalus" pitchFamily="18" charset="-78"/>
                          <a:cs typeface="Andalus" pitchFamily="18" charset="-78"/>
                        </a:rPr>
                        <a:t> Steering Committee</a:t>
                      </a:r>
                      <a:r>
                        <a:rPr lang="en-US" sz="1200" baseline="0" dirty="0" smtClean="0">
                          <a:latin typeface="Andalus" pitchFamily="18" charset="-78"/>
                          <a:cs typeface="Andalus" pitchFamily="18" charset="-78"/>
                        </a:rPr>
                        <a:t> Meeting</a:t>
                      </a:r>
                      <a:endParaRPr lang="en-MY" sz="1200" dirty="0">
                        <a:latin typeface="Andalus" pitchFamily="18" charset="-78"/>
                        <a:cs typeface="Andalus" pitchFamily="18" charset="-7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200" dirty="0" smtClean="0">
                          <a:latin typeface="Andalus" pitchFamily="18" charset="-78"/>
                          <a:cs typeface="Andalus" pitchFamily="18" charset="-78"/>
                        </a:rPr>
                        <a:t>Contractor to submit to the Steering Committee;</a:t>
                      </a:r>
                    </a:p>
                    <a:p>
                      <a:pPr>
                        <a:buFontTx/>
                        <a:buChar char="-"/>
                      </a:pPr>
                      <a:r>
                        <a:rPr lang="en-MY" sz="1200" dirty="0" smtClean="0">
                          <a:latin typeface="Andalus" pitchFamily="18" charset="-78"/>
                          <a:cs typeface="Andalus" pitchFamily="18" charset="-78"/>
                        </a:rPr>
                        <a:t> Project Management Team </a:t>
                      </a:r>
                    </a:p>
                    <a:p>
                      <a:pPr>
                        <a:buFontTx/>
                        <a:buChar char="-"/>
                      </a:pPr>
                      <a:r>
                        <a:rPr lang="en-MY" sz="1200" dirty="0" smtClean="0">
                          <a:latin typeface="Andalus" pitchFamily="18" charset="-78"/>
                          <a:cs typeface="Andalus" pitchFamily="18" charset="-78"/>
                        </a:rPr>
                        <a:t> Organisation Chart</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Project scope deliverables</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Project Implementation Programme &amp; Schedule</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Project SPS (Pi1M Training Module &amp; Programme)</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Proposed Certification programme and mileage</a:t>
                      </a: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programme</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Trainer &amp; Staff detail of CV</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Checklist, Maintenance &amp; Monthly report </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Training Module</a:t>
                      </a:r>
                    </a:p>
                  </a:txBody>
                  <a:tcPr anchor="ctr"/>
                </a:tc>
                <a:tc>
                  <a:txBody>
                    <a:bodyPr/>
                    <a:lstStyle/>
                    <a:p>
                      <a:pPr algn="ctr"/>
                      <a:r>
                        <a:rPr lang="en-US" sz="1200" dirty="0" smtClean="0">
                          <a:latin typeface="Andalus" pitchFamily="18" charset="-78"/>
                          <a:cs typeface="Andalus" pitchFamily="18" charset="-78"/>
                        </a:rPr>
                        <a:t>5%</a:t>
                      </a:r>
                      <a:endParaRPr lang="en-MY" sz="1200" dirty="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7</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7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Claim</a:t>
                      </a:r>
                      <a:r>
                        <a:rPr lang="en-US" sz="1200" baseline="0" dirty="0" smtClean="0">
                          <a:latin typeface="Andalus" pitchFamily="18" charset="-78"/>
                          <a:cs typeface="Andalus" pitchFamily="18" charset="-78"/>
                        </a:rPr>
                        <a:t> consist of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SPS</a:t>
                      </a:r>
                      <a:r>
                        <a:rPr lang="en-US" sz="1200" baseline="0" dirty="0" smtClean="0">
                          <a:latin typeface="Andalus" pitchFamily="18" charset="-78"/>
                          <a:cs typeface="Andalus" pitchFamily="18" charset="-78"/>
                        </a:rPr>
                        <a:t> Installer pack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Installation</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Help-desk</a:t>
                      </a:r>
                      <a:endParaRPr lang="en-MY" sz="1200" dirty="0" smtClean="0">
                        <a:latin typeface="Andalus" pitchFamily="18" charset="-78"/>
                        <a:cs typeface="Andalus" pitchFamily="18" charset="-78"/>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aseline="0" dirty="0" smtClean="0">
                          <a:latin typeface="Andalus" pitchFamily="18" charset="-78"/>
                          <a:cs typeface="Andalus" pitchFamily="18" charset="-78"/>
                        </a:rPr>
                        <a:t> </a:t>
                      </a:r>
                      <a:r>
                        <a:rPr lang="en-US" sz="1200" dirty="0" smtClean="0">
                          <a:latin typeface="Andalus" pitchFamily="18" charset="-78"/>
                          <a:cs typeface="Andalus" pitchFamily="18" charset="-78"/>
                        </a:rPr>
                        <a:t>Team viewer Support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Free online chat Support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aseline="0" dirty="0" smtClean="0">
                          <a:latin typeface="Andalus" pitchFamily="18" charset="-78"/>
                          <a:cs typeface="Andalus" pitchFamily="18" charset="-78"/>
                        </a:rPr>
                        <a:t> On site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ndalus" pitchFamily="18" charset="-78"/>
                        <a:cs typeface="Andalus" pitchFamily="18" charset="-7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ndalus" pitchFamily="18" charset="-78"/>
                          <a:cs typeface="Andalus" pitchFamily="18" charset="-78"/>
                        </a:rPr>
                        <a:t>(Anticipated 100 PI1M / month)</a:t>
                      </a:r>
                      <a:endParaRPr lang="en-MY" sz="1200" dirty="0">
                        <a:latin typeface="Andalus" pitchFamily="18" charset="-78"/>
                        <a:cs typeface="Andalus" pitchFamily="18" charset="-78"/>
                      </a:endParaRPr>
                    </a:p>
                  </a:txBody>
                  <a:tcPr anchor="ctr"/>
                </a:tc>
                <a:tc>
                  <a:txBody>
                    <a:bodyPr/>
                    <a:lstStyle/>
                    <a:p>
                      <a:pPr algn="ctr"/>
                      <a:r>
                        <a:rPr lang="en-US" sz="1200" dirty="0" smtClean="0">
                          <a:latin typeface="Andalus" pitchFamily="18" charset="-78"/>
                          <a:cs typeface="Andalus" pitchFamily="18" charset="-78"/>
                        </a:rPr>
                        <a:t>15%</a:t>
                      </a:r>
                      <a:endParaRPr lang="en-MY" sz="1200" dirty="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8</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8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9</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9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10</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10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11</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11</a:t>
                      </a:r>
                      <a:r>
                        <a:rPr lang="en-US" sz="1200" baseline="0" dirty="0" smtClean="0">
                          <a:latin typeface="Andalus" pitchFamily="18" charset="-78"/>
                          <a:cs typeface="Andalus" pitchFamily="18" charset="-78"/>
                        </a:rPr>
                        <a:t> </a:t>
                      </a:r>
                      <a:r>
                        <a:rPr lang="en-US" sz="1200" dirty="0" smtClean="0">
                          <a:latin typeface="Andalus" pitchFamily="18" charset="-78"/>
                          <a:cs typeface="Andalus" pitchFamily="18" charset="-78"/>
                        </a:rPr>
                        <a:t>(</a:t>
                      </a:r>
                      <a:r>
                        <a:rPr lang="en-US" sz="1200" baseline="0" dirty="0" smtClean="0">
                          <a:latin typeface="Andalus" pitchFamily="18" charset="-78"/>
                          <a:cs typeface="Andalus" pitchFamily="18" charset="-78"/>
                        </a:rPr>
                        <a:t>100 SPI1M)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12</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12 (</a:t>
                      </a:r>
                      <a:r>
                        <a:rPr lang="en-US" sz="1200" baseline="0" dirty="0" smtClean="0">
                          <a:latin typeface="Andalus" pitchFamily="18" charset="-78"/>
                          <a:cs typeface="Andalus" pitchFamily="18" charset="-78"/>
                        </a:rPr>
                        <a:t>100 Site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bl>
          </a:graphicData>
        </a:graphic>
      </p:graphicFrame>
      <p:sp>
        <p:nvSpPr>
          <p:cNvPr id="5" name="Title 1"/>
          <p:cNvSpPr txBox="1">
            <a:spLocks/>
          </p:cNvSpPr>
          <p:nvPr/>
        </p:nvSpPr>
        <p:spPr>
          <a:xfrm>
            <a:off x="252442" y="142852"/>
            <a:ext cx="85344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000" dirty="0" smtClean="0">
                <a:solidFill>
                  <a:schemeClr val="tx1"/>
                </a:solidFill>
                <a:latin typeface="Arial Black"/>
              </a:rPr>
              <a:t>PROPOSED MILESTONE PROGRESS SCHEDULE</a:t>
            </a:r>
            <a:endParaRPr lang="en-MY" sz="2000" dirty="0">
              <a:solidFill>
                <a:schemeClr val="tx1"/>
              </a:solidFill>
              <a:latin typeface="Arial Black"/>
            </a:endParaRPr>
          </a:p>
        </p:txBody>
      </p:sp>
    </p:spTree>
    <p:extLst>
      <p:ext uri="{BB962C8B-B14F-4D97-AF65-F5344CB8AC3E}">
        <p14:creationId xmlns:p14="http://schemas.microsoft.com/office/powerpoint/2010/main" val="240866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435">
                                          <p:stCondLst>
                                            <p:cond delay="0"/>
                                          </p:stCondLst>
                                        </p:cTn>
                                        <p:tgtEl>
                                          <p:spTgt spid="4"/>
                                        </p:tgtEl>
                                      </p:cBhvr>
                                    </p:animEffect>
                                    <p:anim calcmode="lin" valueType="num">
                                      <p:cBhvr>
                                        <p:cTn id="1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8" dur="20">
                                          <p:stCondLst>
                                            <p:cond delay="487"/>
                                          </p:stCondLst>
                                        </p:cTn>
                                        <p:tgtEl>
                                          <p:spTgt spid="4"/>
                                        </p:tgtEl>
                                      </p:cBhvr>
                                      <p:to x="100000" y="60000"/>
                                    </p:animScale>
                                    <p:animScale>
                                      <p:cBhvr>
                                        <p:cTn id="19" dur="124" decel="50000">
                                          <p:stCondLst>
                                            <p:cond delay="507"/>
                                          </p:stCondLst>
                                        </p:cTn>
                                        <p:tgtEl>
                                          <p:spTgt spid="4"/>
                                        </p:tgtEl>
                                      </p:cBhvr>
                                      <p:to x="100000" y="100000"/>
                                    </p:animScale>
                                    <p:animScale>
                                      <p:cBhvr>
                                        <p:cTn id="20" dur="20">
                                          <p:stCondLst>
                                            <p:cond delay="984"/>
                                          </p:stCondLst>
                                        </p:cTn>
                                        <p:tgtEl>
                                          <p:spTgt spid="4"/>
                                        </p:tgtEl>
                                      </p:cBhvr>
                                      <p:to x="100000" y="80000"/>
                                    </p:animScale>
                                    <p:animScale>
                                      <p:cBhvr>
                                        <p:cTn id="21" dur="124" decel="50000">
                                          <p:stCondLst>
                                            <p:cond delay="1004"/>
                                          </p:stCondLst>
                                        </p:cTn>
                                        <p:tgtEl>
                                          <p:spTgt spid="4"/>
                                        </p:tgtEl>
                                      </p:cBhvr>
                                      <p:to x="100000" y="100000"/>
                                    </p:animScale>
                                    <p:animScale>
                                      <p:cBhvr>
                                        <p:cTn id="22" dur="20">
                                          <p:stCondLst>
                                            <p:cond delay="1231"/>
                                          </p:stCondLst>
                                        </p:cTn>
                                        <p:tgtEl>
                                          <p:spTgt spid="4"/>
                                        </p:tgtEl>
                                      </p:cBhvr>
                                      <p:to x="100000" y="90000"/>
                                    </p:animScale>
                                    <p:animScale>
                                      <p:cBhvr>
                                        <p:cTn id="23" dur="124" decel="50000">
                                          <p:stCondLst>
                                            <p:cond delay="1251"/>
                                          </p:stCondLst>
                                        </p:cTn>
                                        <p:tgtEl>
                                          <p:spTgt spid="4"/>
                                        </p:tgtEl>
                                      </p:cBhvr>
                                      <p:to x="100000" y="100000"/>
                                    </p:animScale>
                                    <p:animScale>
                                      <p:cBhvr>
                                        <p:cTn id="24" dur="20">
                                          <p:stCondLst>
                                            <p:cond delay="1356"/>
                                          </p:stCondLst>
                                        </p:cTn>
                                        <p:tgtEl>
                                          <p:spTgt spid="4"/>
                                        </p:tgtEl>
                                      </p:cBhvr>
                                      <p:to x="100000" y="95000"/>
                                    </p:animScale>
                                    <p:animScale>
                                      <p:cBhvr>
                                        <p:cTn id="25"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117441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fmla="#ppt_w*sin(2.5*pi*$)">
                                          <p:val>
                                            <p:fltVal val="0"/>
                                          </p:val>
                                        </p:tav>
                                        <p:tav tm="100000">
                                          <p:val>
                                            <p:fltVal val="1"/>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762000"/>
            <a:ext cx="42672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70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39" name="AutoShape 33" descr="Image result for maxis"/>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40" name="AutoShape 35" descr="Image result for maxis"/>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9" name="Title 1"/>
          <p:cNvSpPr txBox="1">
            <a:spLocks/>
          </p:cNvSpPr>
          <p:nvPr/>
        </p:nvSpPr>
        <p:spPr>
          <a:xfrm>
            <a:off x="457200" y="15240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financial considerations</a:t>
            </a:r>
            <a:endParaRPr lang="en-MY" sz="2800" dirty="0">
              <a:solidFill>
                <a:schemeClr val="tx1"/>
              </a:solidFill>
              <a:latin typeface="Arial Black"/>
            </a:endParaRPr>
          </a:p>
        </p:txBody>
      </p:sp>
      <p:graphicFrame>
        <p:nvGraphicFramePr>
          <p:cNvPr id="14" name="Table 13"/>
          <p:cNvGraphicFramePr>
            <a:graphicFrameLocks noGrp="1"/>
          </p:cNvGraphicFramePr>
          <p:nvPr>
            <p:extLst>
              <p:ext uri="{D42A27DB-BD31-4B8C-83A1-F6EECF244321}">
                <p14:modId xmlns:p14="http://schemas.microsoft.com/office/powerpoint/2010/main" val="1034845302"/>
              </p:ext>
            </p:extLst>
          </p:nvPr>
        </p:nvGraphicFramePr>
        <p:xfrm>
          <a:off x="525463" y="1676400"/>
          <a:ext cx="8161337" cy="335280"/>
        </p:xfrm>
        <a:graphic>
          <a:graphicData uri="http://schemas.openxmlformats.org/drawingml/2006/table">
            <a:tbl>
              <a:tblPr firstRow="1" bandRow="1">
                <a:tableStyleId>{F5AB1C69-6EDB-4FF4-983F-18BD219EF322}</a:tableStyleId>
              </a:tblPr>
              <a:tblGrid>
                <a:gridCol w="5875337"/>
                <a:gridCol w="2286000"/>
              </a:tblGrid>
              <a:tr h="248535">
                <a:tc>
                  <a:txBody>
                    <a:bodyPr/>
                    <a:lstStyle/>
                    <a:p>
                      <a:pPr algn="ctr"/>
                      <a:r>
                        <a:rPr lang="en-US" sz="1600" dirty="0" smtClean="0"/>
                        <a:t>TOTAL</a:t>
                      </a:r>
                      <a:r>
                        <a:rPr lang="en-US" sz="1600" baseline="0" dirty="0" smtClean="0"/>
                        <a:t> INVESTMENT BY MCMC/ Pi1M</a:t>
                      </a:r>
                      <a:endParaRPr lang="en-MY" sz="1600" b="1" dirty="0">
                        <a:solidFill>
                          <a:schemeClr val="tx1"/>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t>RM 69,120,000.00</a:t>
                      </a:r>
                      <a:endParaRPr lang="en-MY" sz="1600" b="1" dirty="0" smtClean="0">
                        <a:solidFill>
                          <a:schemeClr val="tx1"/>
                        </a:solidFill>
                        <a:latin typeface="Century Gothic" panose="020B0502020202020204" pitchFamily="34" charset="0"/>
                      </a:endParaRPr>
                    </a:p>
                  </a:txBody>
                  <a:tcPr/>
                </a:tc>
              </a:tr>
            </a:tbl>
          </a:graphicData>
        </a:graphic>
      </p:graphicFrame>
      <p:sp>
        <p:nvSpPr>
          <p:cNvPr id="16" name="Text Box 3"/>
          <p:cNvSpPr txBox="1">
            <a:spLocks noChangeArrowheads="1"/>
          </p:cNvSpPr>
          <p:nvPr/>
        </p:nvSpPr>
        <p:spPr bwMode="auto">
          <a:xfrm>
            <a:off x="601663" y="2362200"/>
            <a:ext cx="8085137" cy="329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3" tIns="45712" rIns="91423" bIns="45712">
            <a:spAutoFit/>
          </a:bodyPr>
          <a:lstStyle>
            <a:lvl1pPr defTabSz="904875" eaLnBrk="0" hangingPunct="0">
              <a:defRPr sz="1400">
                <a:solidFill>
                  <a:schemeClr val="tx1"/>
                </a:solidFill>
                <a:latin typeface="Arial" charset="0"/>
                <a:cs typeface="Arial" charset="0"/>
              </a:defRPr>
            </a:lvl1pPr>
            <a:lvl2pPr defTabSz="904875" eaLnBrk="0" hangingPunct="0">
              <a:defRPr sz="1400">
                <a:solidFill>
                  <a:schemeClr val="tx1"/>
                </a:solidFill>
                <a:latin typeface="Arial" charset="0"/>
                <a:cs typeface="Arial" charset="0"/>
              </a:defRPr>
            </a:lvl2pPr>
            <a:lvl3pPr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algn="just" eaLnBrk="1" hangingPunct="1"/>
            <a:r>
              <a:rPr lang="en-US" altLang="en-US" sz="1600" dirty="0" smtClean="0">
                <a:latin typeface="+mn-lt"/>
              </a:rPr>
              <a:t>The </a:t>
            </a:r>
            <a:r>
              <a:rPr lang="en-US" altLang="en-US" sz="1600" dirty="0">
                <a:latin typeface="+mn-lt"/>
              </a:rPr>
              <a:t>financial considerations are includes an attractive value-for-money proposition  to the MCMC which includes:- </a:t>
            </a:r>
            <a:endParaRPr lang="en-US" altLang="en-US" sz="1600" dirty="0" smtClean="0">
              <a:latin typeface="+mn-lt"/>
            </a:endParaRPr>
          </a:p>
          <a:p>
            <a:pPr algn="just" eaLnBrk="1" hangingPunct="1"/>
            <a:endParaRPr lang="en-US" altLang="en-US" sz="1600" dirty="0">
              <a:latin typeface="+mn-lt"/>
            </a:endParaRPr>
          </a:p>
          <a:p>
            <a:pPr marL="800100" lvl="1" indent="-342900" algn="just" eaLnBrk="1" hangingPunct="1">
              <a:buFont typeface="+mj-lt"/>
              <a:buAutoNum type="arabicPeriod"/>
            </a:pPr>
            <a:r>
              <a:rPr lang="en-US" altLang="en-US" sz="1600" dirty="0" smtClean="0">
                <a:latin typeface="+mn-lt"/>
              </a:rPr>
              <a:t>Installations</a:t>
            </a:r>
            <a:r>
              <a:rPr lang="en-US" altLang="en-US" sz="1600" dirty="0">
                <a:latin typeface="+mn-lt"/>
              </a:rPr>
              <a:t>, commissioning and maintenance of 1,200 </a:t>
            </a:r>
            <a:r>
              <a:rPr lang="en-US" altLang="en-US" sz="1600" dirty="0" err="1">
                <a:latin typeface="+mn-lt"/>
              </a:rPr>
              <a:t>Salihin</a:t>
            </a:r>
            <a:r>
              <a:rPr lang="en-US" altLang="en-US" sz="1600" dirty="0">
                <a:latin typeface="+mn-lt"/>
              </a:rPr>
              <a:t> Premier Solutions (SPS</a:t>
            </a:r>
            <a:r>
              <a:rPr lang="en-US" altLang="en-US" sz="1600" dirty="0" smtClean="0">
                <a:latin typeface="+mn-lt"/>
              </a:rPr>
              <a:t>)’s  software </a:t>
            </a:r>
            <a:r>
              <a:rPr lang="en-US" altLang="en-US" sz="1600" dirty="0">
                <a:latin typeface="+mn-lt"/>
              </a:rPr>
              <a:t>license of </a:t>
            </a:r>
            <a:r>
              <a:rPr lang="en-US" altLang="en-US" sz="1600" dirty="0" smtClean="0">
                <a:latin typeface="+mn-lt"/>
              </a:rPr>
              <a:t>at </a:t>
            </a:r>
            <a:r>
              <a:rPr lang="en-US" altLang="en-US" sz="1600" dirty="0">
                <a:latin typeface="+mn-lt"/>
              </a:rPr>
              <a:t>600 PI1M Centre’s</a:t>
            </a:r>
          </a:p>
          <a:p>
            <a:pPr marL="800100" lvl="1" indent="-342900" algn="just" eaLnBrk="1" hangingPunct="1">
              <a:buFont typeface="+mj-lt"/>
              <a:buAutoNum type="arabicPeriod"/>
            </a:pPr>
            <a:r>
              <a:rPr lang="en-US" altLang="en-US" sz="1600" dirty="0" smtClean="0">
                <a:latin typeface="+mn-lt"/>
              </a:rPr>
              <a:t>Installations</a:t>
            </a:r>
            <a:r>
              <a:rPr lang="en-US" altLang="en-US" sz="1600" dirty="0">
                <a:latin typeface="+mn-lt"/>
              </a:rPr>
              <a:t>, commissioning and maintenance of SPSLite CashBook Cloud Based Software License made accessible to 600 PI1M </a:t>
            </a:r>
            <a:r>
              <a:rPr lang="en-US" altLang="en-US" sz="1600" dirty="0" err="1">
                <a:latin typeface="+mn-lt"/>
              </a:rPr>
              <a:t>Centres</a:t>
            </a:r>
            <a:endParaRPr lang="en-US" altLang="en-US" sz="1600" dirty="0">
              <a:latin typeface="+mn-lt"/>
            </a:endParaRPr>
          </a:p>
          <a:p>
            <a:pPr marL="800100" lvl="1" indent="-342900" algn="just" eaLnBrk="1" hangingPunct="1">
              <a:buFont typeface="+mj-lt"/>
              <a:buAutoNum type="arabicPeriod"/>
            </a:pPr>
            <a:r>
              <a:rPr lang="en-US" altLang="en-US" sz="1600" dirty="0" smtClean="0">
                <a:latin typeface="+mn-lt"/>
              </a:rPr>
              <a:t>30,000 </a:t>
            </a:r>
            <a:r>
              <a:rPr lang="en-US" altLang="en-US" sz="1600" dirty="0">
                <a:latin typeface="+mn-lt"/>
              </a:rPr>
              <a:t>SPS User license for the use of 600 PI1M Centre’s.</a:t>
            </a:r>
          </a:p>
          <a:p>
            <a:pPr marL="800100" lvl="1" indent="-342900" algn="just" eaLnBrk="1" hangingPunct="1">
              <a:buFont typeface="+mj-lt"/>
              <a:buAutoNum type="arabicPeriod"/>
            </a:pPr>
            <a:r>
              <a:rPr lang="en-US" altLang="en-US" sz="1600" dirty="0" smtClean="0">
                <a:latin typeface="+mn-lt"/>
              </a:rPr>
              <a:t>30,000 </a:t>
            </a:r>
            <a:r>
              <a:rPr lang="en-US" altLang="en-US" sz="1600" dirty="0">
                <a:latin typeface="+mn-lt"/>
              </a:rPr>
              <a:t>SPSLite  </a:t>
            </a:r>
            <a:r>
              <a:rPr lang="en-US" altLang="en-US" sz="1600" dirty="0" err="1">
                <a:latin typeface="+mn-lt"/>
              </a:rPr>
              <a:t>cashBook</a:t>
            </a:r>
            <a:r>
              <a:rPr lang="en-US" altLang="en-US" sz="1600" dirty="0">
                <a:latin typeface="+mn-lt"/>
              </a:rPr>
              <a:t>  User license (including entrepreneur web access) for the use of 600 PI1M Centre’s. </a:t>
            </a:r>
          </a:p>
          <a:p>
            <a:pPr marL="800100" lvl="1" indent="-342900" algn="just" eaLnBrk="1" hangingPunct="1">
              <a:buFont typeface="+mj-lt"/>
              <a:buAutoNum type="arabicPeriod"/>
            </a:pPr>
            <a:r>
              <a:rPr lang="en-US" altLang="en-US" sz="1600" dirty="0">
                <a:latin typeface="+mn-lt"/>
              </a:rPr>
              <a:t>1,600 training program during 4 years </a:t>
            </a:r>
            <a:endParaRPr lang="en-US" altLang="en-US" sz="1600" dirty="0" smtClean="0">
              <a:latin typeface="+mn-lt"/>
            </a:endParaRPr>
          </a:p>
          <a:p>
            <a:pPr marL="800100" lvl="1" indent="-342900" algn="just" eaLnBrk="1" hangingPunct="1">
              <a:buFont typeface="+mj-lt"/>
              <a:buAutoNum type="arabicPeriod"/>
            </a:pPr>
            <a:r>
              <a:rPr lang="en-US" altLang="en-US" sz="1600" dirty="0" smtClean="0">
                <a:latin typeface="+mn-lt"/>
              </a:rPr>
              <a:t>30,000 certifications for PI1M participant</a:t>
            </a:r>
          </a:p>
          <a:p>
            <a:pPr marL="800100" lvl="1" indent="-342900" algn="just" eaLnBrk="1" hangingPunct="1">
              <a:buFont typeface="+mj-lt"/>
              <a:buAutoNum type="arabicPeriod"/>
            </a:pPr>
            <a:r>
              <a:rPr lang="en-US" altLang="en-US" sz="1600" dirty="0" smtClean="0">
                <a:latin typeface="+mn-lt"/>
              </a:rPr>
              <a:t>Learning &amp; Job Matching Platform</a:t>
            </a:r>
            <a:endParaRPr lang="en-US" altLang="en-US" sz="1600" dirty="0">
              <a:latin typeface="+mn-lt"/>
            </a:endParaRPr>
          </a:p>
        </p:txBody>
      </p:sp>
    </p:spTree>
    <p:extLst>
      <p:ext uri="{BB962C8B-B14F-4D97-AF65-F5344CB8AC3E}">
        <p14:creationId xmlns:p14="http://schemas.microsoft.com/office/powerpoint/2010/main" val="1961619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FR MUTIARA</a:t>
            </a:r>
            <a:endParaRPr lang="en-MY" sz="2800" dirty="0">
              <a:solidFill>
                <a:schemeClr val="tx1"/>
              </a:solidFill>
              <a:latin typeface="Arial Black"/>
            </a:endParaRPr>
          </a:p>
        </p:txBody>
      </p:sp>
      <p:sp>
        <p:nvSpPr>
          <p:cNvPr id="20" name="Content Placeholder 2"/>
          <p:cNvSpPr>
            <a:spLocks noGrp="1"/>
          </p:cNvSpPr>
          <p:nvPr>
            <p:ph idx="1"/>
          </p:nvPr>
        </p:nvSpPr>
        <p:spPr>
          <a:xfrm>
            <a:off x="304800" y="1371600"/>
            <a:ext cx="8534400" cy="1524000"/>
          </a:xfrm>
        </p:spPr>
        <p:txBody>
          <a:bodyPr>
            <a:noAutofit/>
          </a:bodyPr>
          <a:lstStyle/>
          <a:p>
            <a:pPr marL="0" lvl="0" indent="0" algn="just">
              <a:buNone/>
            </a:pPr>
            <a:r>
              <a:rPr lang="en-US" sz="1600" dirty="0"/>
              <a:t>FR is an established information &amp; technology consultation company with a mission to </a:t>
            </a:r>
            <a:r>
              <a:rPr lang="en-US" sz="1600" dirty="0" smtClean="0"/>
              <a:t>be the </a:t>
            </a:r>
            <a:r>
              <a:rPr lang="en-US" sz="1600" dirty="0"/>
              <a:t>preferred project management consultant and to become one of the premier player in Malaysia business landscape which provide consultancy services and solutions to different organizations across Malaysia, creating value for clients by leveraging industry knowledge and service offering expertise with an insight into and access to all the emerging technologies.</a:t>
            </a:r>
            <a:endParaRPr lang="en-MY" sz="1600" dirty="0"/>
          </a:p>
        </p:txBody>
      </p:sp>
      <p:sp>
        <p:nvSpPr>
          <p:cNvPr id="14" name="Rectangle 13"/>
          <p:cNvSpPr/>
          <p:nvPr/>
        </p:nvSpPr>
        <p:spPr>
          <a:xfrm>
            <a:off x="6958121" y="2895600"/>
            <a:ext cx="1804879" cy="311766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5" name="Rectangle 14"/>
          <p:cNvSpPr/>
          <p:nvPr/>
        </p:nvSpPr>
        <p:spPr>
          <a:xfrm>
            <a:off x="6958121" y="3027827"/>
            <a:ext cx="1804879" cy="2985443"/>
          </a:xfrm>
          <a:prstGeom prst="rect">
            <a:avLst/>
          </a:prstGeom>
        </p:spPr>
        <p:txBody>
          <a:bodyPr wrap="square" lIns="182889" tIns="91445" rIns="182889" bIns="91445">
            <a:spAutoFit/>
          </a:bodyPr>
          <a:lstStyle/>
          <a:p>
            <a:pPr algn="ctr"/>
            <a:r>
              <a:rPr lang="en-US" sz="1400" b="1" dirty="0" smtClean="0">
                <a:solidFill>
                  <a:schemeClr val="bg1"/>
                </a:solidFill>
                <a:latin typeface="+mj-lt"/>
                <a:ea typeface="Open Sans" panose="020B0606030504020204" pitchFamily="34" charset="0"/>
                <a:cs typeface="Open Sans" panose="020B0606030504020204" pitchFamily="34" charset="0"/>
              </a:rPr>
              <a:t>Company Vision</a:t>
            </a:r>
          </a:p>
          <a:p>
            <a:pPr algn="ctr"/>
            <a:r>
              <a:rPr lang="en-US" sz="1400" dirty="0" smtClean="0">
                <a:solidFill>
                  <a:schemeClr val="bg1"/>
                </a:solidFill>
                <a:latin typeface="+mj-lt"/>
                <a:ea typeface="Open Sans Light"/>
                <a:cs typeface="Open Sans Light"/>
              </a:rPr>
              <a:t>“Setting standards utilizing best available solutions”</a:t>
            </a:r>
          </a:p>
          <a:p>
            <a:pPr algn="ctr"/>
            <a:endParaRPr lang="en-US" sz="1400" dirty="0" smtClean="0">
              <a:solidFill>
                <a:schemeClr val="bg1"/>
              </a:solidFill>
              <a:latin typeface="+mj-lt"/>
              <a:ea typeface="Open Sans Light"/>
              <a:cs typeface="Open Sans Light"/>
            </a:endParaRPr>
          </a:p>
          <a:p>
            <a:pPr algn="ctr"/>
            <a:r>
              <a:rPr lang="en-US" sz="1400" b="1" dirty="0" smtClean="0">
                <a:solidFill>
                  <a:schemeClr val="bg1"/>
                </a:solidFill>
                <a:latin typeface="+mj-lt"/>
                <a:ea typeface="Open Sans" panose="020B0606030504020204" pitchFamily="34" charset="0"/>
                <a:cs typeface="Open Sans" panose="020B0606030504020204" pitchFamily="34" charset="0"/>
              </a:rPr>
              <a:t>Mission Statement</a:t>
            </a:r>
            <a:endParaRPr lang="en-US" sz="1400" b="1" dirty="0">
              <a:solidFill>
                <a:schemeClr val="bg1"/>
              </a:solidFill>
              <a:latin typeface="+mj-lt"/>
              <a:ea typeface="Open Sans" panose="020B0606030504020204" pitchFamily="34" charset="0"/>
              <a:cs typeface="Open Sans" panose="020B0606030504020204" pitchFamily="34" charset="0"/>
            </a:endParaRPr>
          </a:p>
          <a:p>
            <a:pPr algn="ctr"/>
            <a:r>
              <a:rPr lang="en-US" sz="1400" dirty="0" smtClean="0">
                <a:solidFill>
                  <a:schemeClr val="bg1"/>
                </a:solidFill>
                <a:latin typeface="+mj-lt"/>
                <a:ea typeface="Open Sans Light"/>
                <a:cs typeface="Open Sans Light"/>
              </a:rPr>
              <a:t>“Committed to excellence in providing innovative and reliable Information Technology services”</a:t>
            </a:r>
            <a:endParaRPr lang="en-US" sz="1400" dirty="0">
              <a:solidFill>
                <a:schemeClr val="bg1"/>
              </a:solidFill>
              <a:latin typeface="+mj-lt"/>
              <a:ea typeface="Open Sans Light"/>
              <a:cs typeface="Open Sans Ligh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2797" y="2667000"/>
            <a:ext cx="3355003" cy="3506841"/>
          </a:xfrm>
          <a:prstGeom prst="rect">
            <a:avLst/>
          </a:prstGeom>
        </p:spPr>
      </p:pic>
    </p:spTree>
    <p:extLst>
      <p:ext uri="{BB962C8B-B14F-4D97-AF65-F5344CB8AC3E}">
        <p14:creationId xmlns:p14="http://schemas.microsoft.com/office/powerpoint/2010/main" val="764110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build="p"/>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SALIHIN</a:t>
            </a:r>
            <a:endParaRPr lang="en-MY" sz="2800" dirty="0">
              <a:solidFill>
                <a:schemeClr val="tx1"/>
              </a:solidFill>
              <a:latin typeface="Arial Black"/>
            </a:endParaRPr>
          </a:p>
        </p:txBody>
      </p:sp>
      <p:grpSp>
        <p:nvGrpSpPr>
          <p:cNvPr id="5129" name="Ellipse 256"/>
          <p:cNvGrpSpPr>
            <a:grpSpLocks/>
          </p:cNvGrpSpPr>
          <p:nvPr/>
        </p:nvGrpSpPr>
        <p:grpSpPr bwMode="auto">
          <a:xfrm>
            <a:off x="-4002088" y="4418013"/>
            <a:ext cx="2768600" cy="409575"/>
            <a:chOff x="4712208" y="4803648"/>
            <a:chExt cx="2822448" cy="621792"/>
          </a:xfrm>
        </p:grpSpPr>
        <p:pic>
          <p:nvPicPr>
            <p:cNvPr id="5133" name="Ellipse 256"/>
            <p:cNvPicPr>
              <a:picLocks noChangeArrowheads="1"/>
            </p:cNvPicPr>
            <p:nvPr/>
          </p:nvPicPr>
          <p:blipFill>
            <a:blip r:embed="rId3">
              <a:lum bright="60000"/>
              <a:extLst>
                <a:ext uri="{28A0092B-C50C-407E-A947-70E740481C1C}">
                  <a14:useLocalDpi xmlns:a14="http://schemas.microsoft.com/office/drawing/2010/main" val="0"/>
                </a:ext>
              </a:extLst>
            </a:blip>
            <a:srcRect/>
            <a:stretch>
              <a:fillRect/>
            </a:stretch>
          </p:blipFill>
          <p:spPr bwMode="auto">
            <a:xfrm>
              <a:off x="4712208" y="4803648"/>
              <a:ext cx="2822448" cy="6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 Box 369"/>
            <p:cNvSpPr txBox="1">
              <a:spLocks noChangeArrowheads="1"/>
            </p:cNvSpPr>
            <p:nvPr/>
          </p:nvSpPr>
          <p:spPr bwMode="auto">
            <a:xfrm>
              <a:off x="5129610" y="4897422"/>
              <a:ext cx="1985245" cy="43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MY" altLang="en-US" sz="1800" noProof="1">
                <a:solidFill>
                  <a:srgbClr val="FFFFFF"/>
                </a:solidFill>
                <a:ea typeface="MS PGothic" pitchFamily="34" charset="-128"/>
              </a:endParaRPr>
            </a:p>
          </p:txBody>
        </p:sp>
      </p:grpSp>
      <p:pic>
        <p:nvPicPr>
          <p:cNvPr id="20" name="Picture Placeholder 9"/>
          <p:cNvPicPr>
            <a:picLocks noChangeAspect="1"/>
          </p:cNvPicPr>
          <p:nvPr/>
        </p:nvPicPr>
        <p:blipFill rotWithShape="1">
          <a:blip r:embed="rId4" cstate="print">
            <a:extLst>
              <a:ext uri="{28A0092B-C50C-407E-A947-70E740481C1C}">
                <a14:useLocalDpi xmlns:a14="http://schemas.microsoft.com/office/drawing/2010/main" val="0"/>
              </a:ext>
            </a:extLst>
          </a:blip>
          <a:srcRect l="819" t="27976" r="819" b="16538"/>
          <a:stretch/>
        </p:blipFill>
        <p:spPr>
          <a:xfrm>
            <a:off x="0" y="1476375"/>
            <a:ext cx="9144000" cy="2372519"/>
          </a:xfrm>
          <a:prstGeom prst="rect">
            <a:avLst/>
          </a:prstGeom>
          <a:noFill/>
          <a:ln>
            <a:noFill/>
          </a:ln>
        </p:spPr>
      </p:pic>
      <p:sp>
        <p:nvSpPr>
          <p:cNvPr id="2" name="Rectangle 1"/>
          <p:cNvSpPr/>
          <p:nvPr/>
        </p:nvSpPr>
        <p:spPr>
          <a:xfrm>
            <a:off x="228600" y="4086761"/>
            <a:ext cx="8672015" cy="1323439"/>
          </a:xfrm>
          <a:prstGeom prst="rect">
            <a:avLst/>
          </a:prstGeom>
        </p:spPr>
        <p:txBody>
          <a:bodyPr wrap="square">
            <a:spAutoFit/>
          </a:bodyPr>
          <a:lstStyle/>
          <a:p>
            <a:pPr lvl="0" algn="just"/>
            <a:r>
              <a:rPr lang="en-US" sz="1600" dirty="0"/>
              <a:t>SALIHIN is one of the fast growing and leading indigenous brand in Malaysia, which umbrellas a group of distinctive entities tailoring unique and independent consulting services to local and international clientele. SALIHIN offers an integrated and wide spectrum of value for money professional services in the areas of auditing and assurance, taxation (direct and indirect), business advisory, information technology, accounting software and corporate finance.</a:t>
            </a:r>
            <a:endParaRPr lang="en-MY" sz="16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2798" y="5562600"/>
            <a:ext cx="3811171" cy="48348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1398" y="5688851"/>
            <a:ext cx="1550002" cy="348750"/>
          </a:xfrm>
          <a:prstGeom prst="rect">
            <a:avLst/>
          </a:prstGeom>
        </p:spPr>
      </p:pic>
    </p:spTree>
    <p:extLst>
      <p:ext uri="{BB962C8B-B14F-4D97-AF65-F5344CB8AC3E}">
        <p14:creationId xmlns:p14="http://schemas.microsoft.com/office/powerpoint/2010/main" val="4748472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000" fill="hold"/>
                                        <p:tgtEl>
                                          <p:spTgt spid="20"/>
                                        </p:tgtEl>
                                        <p:attrNameLst>
                                          <p:attrName>ppt_x</p:attrName>
                                        </p:attrNameLst>
                                      </p:cBhvr>
                                      <p:tavLst>
                                        <p:tav tm="0">
                                          <p:val>
                                            <p:strVal val="0-#ppt_w/2"/>
                                          </p:val>
                                        </p:tav>
                                        <p:tav tm="100000">
                                          <p:val>
                                            <p:strVal val="#ppt_x"/>
                                          </p:val>
                                        </p:tav>
                                      </p:tavLst>
                                    </p:anim>
                                    <p:anim calcmode="lin" valueType="num">
                                      <p:cBhvr additive="base">
                                        <p:cTn id="13" dur="20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1"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Pi1m overview</a:t>
            </a:r>
            <a:endParaRPr lang="en-MY" sz="2800" dirty="0">
              <a:solidFill>
                <a:schemeClr val="tx1"/>
              </a:solidFill>
              <a:latin typeface="Arial Black"/>
            </a:endParaRPr>
          </a:p>
        </p:txBody>
      </p:sp>
      <p:pic>
        <p:nvPicPr>
          <p:cNvPr id="5122" name="Picture 2" descr="C:\Users\User\Downloads\personal-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34" y="4132729"/>
            <a:ext cx="6858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990600" y="4114800"/>
            <a:ext cx="4495800" cy="1238717"/>
            <a:chOff x="990600" y="4114800"/>
            <a:chExt cx="4495800" cy="1238717"/>
          </a:xfrm>
        </p:grpSpPr>
        <p:sp>
          <p:nvSpPr>
            <p:cNvPr id="14" name="Rectangle 13"/>
            <p:cNvSpPr/>
            <p:nvPr/>
          </p:nvSpPr>
          <p:spPr>
            <a:xfrm>
              <a:off x="990600" y="4114800"/>
              <a:ext cx="4495800" cy="85771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12" name="Rectangle 11"/>
            <p:cNvSpPr/>
            <p:nvPr/>
          </p:nvSpPr>
          <p:spPr>
            <a:xfrm>
              <a:off x="1066799" y="4191000"/>
              <a:ext cx="4419601" cy="1162517"/>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MY" sz="1500" dirty="0">
                  <a:solidFill>
                    <a:schemeClr val="tx1"/>
                  </a:solidFill>
                </a:rPr>
                <a:t>All PI1M centres are equipped with 20 units of computer and the centre provides basic internet access as well as ICT-related trainings that  are conducted by full-time Manager and Assistant Manager.</a:t>
              </a:r>
            </a:p>
          </p:txBody>
        </p:sp>
      </p:grpSp>
      <p:grpSp>
        <p:nvGrpSpPr>
          <p:cNvPr id="3" name="Group 2"/>
          <p:cNvGrpSpPr/>
          <p:nvPr/>
        </p:nvGrpSpPr>
        <p:grpSpPr>
          <a:xfrm>
            <a:off x="990600" y="1143000"/>
            <a:ext cx="4495800" cy="1295400"/>
            <a:chOff x="990600" y="1143000"/>
            <a:chExt cx="4495800" cy="1295400"/>
          </a:xfrm>
        </p:grpSpPr>
        <p:sp>
          <p:nvSpPr>
            <p:cNvPr id="16" name="Rectangle 15"/>
            <p:cNvSpPr/>
            <p:nvPr/>
          </p:nvSpPr>
          <p:spPr>
            <a:xfrm>
              <a:off x="990600" y="1143000"/>
              <a:ext cx="4495800" cy="74255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15" name="Rectangle 14"/>
            <p:cNvSpPr/>
            <p:nvPr/>
          </p:nvSpPr>
          <p:spPr>
            <a:xfrm>
              <a:off x="1066800" y="1219200"/>
              <a:ext cx="4419600" cy="1219200"/>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MY" sz="1500" dirty="0" err="1">
                  <a:solidFill>
                    <a:schemeClr val="tx1"/>
                  </a:solidFill>
                </a:rPr>
                <a:t>Pusat</a:t>
              </a:r>
              <a:r>
                <a:rPr lang="en-MY" sz="1500" dirty="0">
                  <a:solidFill>
                    <a:schemeClr val="tx1"/>
                  </a:solidFill>
                </a:rPr>
                <a:t> Internet 1 Malaysia  (PI1M) is one of the earliest initiative under Universal Service Provision (USP), the first PI1M was built in 2007. It is an initiative to bring positive social and </a:t>
              </a:r>
              <a:r>
                <a:rPr lang="en-MY" sz="1500" dirty="0" smtClean="0">
                  <a:solidFill>
                    <a:schemeClr val="tx1"/>
                  </a:solidFill>
                </a:rPr>
                <a:t>economic impact </a:t>
              </a:r>
              <a:r>
                <a:rPr lang="en-MY" sz="1500" dirty="0">
                  <a:solidFill>
                    <a:schemeClr val="tx1"/>
                  </a:solidFill>
                </a:rPr>
                <a:t>to the community in underserved areas. </a:t>
              </a:r>
            </a:p>
          </p:txBody>
        </p:sp>
      </p:grpSp>
      <p:grpSp>
        <p:nvGrpSpPr>
          <p:cNvPr id="5" name="Group 4"/>
          <p:cNvGrpSpPr/>
          <p:nvPr/>
        </p:nvGrpSpPr>
        <p:grpSpPr>
          <a:xfrm>
            <a:off x="990600" y="2514600"/>
            <a:ext cx="4495800" cy="1507982"/>
            <a:chOff x="990600" y="2514600"/>
            <a:chExt cx="4495800" cy="1507982"/>
          </a:xfrm>
        </p:grpSpPr>
        <p:sp>
          <p:nvSpPr>
            <p:cNvPr id="11" name="Rectangle 10"/>
            <p:cNvSpPr/>
            <p:nvPr/>
          </p:nvSpPr>
          <p:spPr>
            <a:xfrm>
              <a:off x="990600" y="2514600"/>
              <a:ext cx="4495800" cy="121919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10" name="Rectangle 9"/>
            <p:cNvSpPr/>
            <p:nvPr/>
          </p:nvSpPr>
          <p:spPr>
            <a:xfrm>
              <a:off x="1066800" y="2590800"/>
              <a:ext cx="4419600" cy="1431782"/>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MY" sz="1500" dirty="0">
                  <a:solidFill>
                    <a:schemeClr val="tx1"/>
                  </a:solidFill>
                </a:rPr>
                <a:t>Focus of PI1M expanded from 2013 onwards to include the underserved groups in urban areas. PI1Ms in urban areas are built in low-cost housing areas such as at the People’s Housing Project (PPR) and the Government’s Support Staff housing areas. </a:t>
              </a:r>
            </a:p>
          </p:txBody>
        </p:sp>
      </p:grpSp>
      <p:grpSp>
        <p:nvGrpSpPr>
          <p:cNvPr id="7" name="Group 6"/>
          <p:cNvGrpSpPr/>
          <p:nvPr/>
        </p:nvGrpSpPr>
        <p:grpSpPr>
          <a:xfrm>
            <a:off x="991814" y="5410201"/>
            <a:ext cx="4494586" cy="742558"/>
            <a:chOff x="991814" y="5410201"/>
            <a:chExt cx="4494586" cy="742558"/>
          </a:xfrm>
        </p:grpSpPr>
        <p:sp>
          <p:nvSpPr>
            <p:cNvPr id="9" name="Rectangle 8"/>
            <p:cNvSpPr/>
            <p:nvPr/>
          </p:nvSpPr>
          <p:spPr>
            <a:xfrm>
              <a:off x="991814" y="5410201"/>
              <a:ext cx="4494586" cy="42442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8" name="Rectangle 7"/>
            <p:cNvSpPr/>
            <p:nvPr/>
          </p:nvSpPr>
          <p:spPr>
            <a:xfrm>
              <a:off x="1066798" y="5516493"/>
              <a:ext cx="4419601" cy="636266"/>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MY" sz="1500" dirty="0">
                  <a:solidFill>
                    <a:schemeClr val="tx1"/>
                  </a:solidFill>
                </a:rPr>
                <a:t>These PI1Ms are equipped with special facilities for people with disabilities (OKU) to browse the internet and there is special area for toddlers.</a:t>
              </a: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490297"/>
            <a:ext cx="643303" cy="643303"/>
          </a:xfrm>
          <a:prstGeom prst="rect">
            <a:avLst/>
          </a:prstGeom>
        </p:spPr>
      </p:pic>
      <p:pic>
        <p:nvPicPr>
          <p:cNvPr id="5123" name="Picture 3" descr="C:\Users\User\Downloads\hous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590800"/>
            <a:ext cx="699878" cy="6998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ownloads\disabl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5274516"/>
            <a:ext cx="821484" cy="8214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19800" y="1442616"/>
            <a:ext cx="2478564" cy="523220"/>
          </a:xfrm>
          <a:prstGeom prst="rect">
            <a:avLst/>
          </a:prstGeom>
        </p:spPr>
        <p:txBody>
          <a:bodyPr wrap="none">
            <a:spAutoFit/>
          </a:bodyPr>
          <a:lstStyle/>
          <a:p>
            <a:pPr fontAlgn="auto">
              <a:spcAft>
                <a:spcPts val="0"/>
              </a:spcAft>
              <a:defRPr/>
            </a:pPr>
            <a:r>
              <a:rPr lang="en-US" sz="2800" dirty="0" smtClean="0">
                <a:latin typeface="Arial Black"/>
              </a:rPr>
              <a:t>OBJECTIVE</a:t>
            </a:r>
            <a:endParaRPr lang="en-MY" sz="2800" dirty="0">
              <a:latin typeface="Arial Black"/>
            </a:endParaRPr>
          </a:p>
        </p:txBody>
      </p:sp>
      <p:pic>
        <p:nvPicPr>
          <p:cNvPr id="19" name="Picture 2" descr="C:\Users\User\Downloads\wifi-connection-signal-symbo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3562" y="2514600"/>
            <a:ext cx="752475" cy="7524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User\Downloads\three-building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3888" y="4475629"/>
            <a:ext cx="692149" cy="69214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6622782" y="4114801"/>
            <a:ext cx="2204197" cy="1922416"/>
            <a:chOff x="6622782" y="4114801"/>
            <a:chExt cx="2204197" cy="1922416"/>
          </a:xfrm>
        </p:grpSpPr>
        <p:sp>
          <p:nvSpPr>
            <p:cNvPr id="24" name="Rectangle 23"/>
            <p:cNvSpPr/>
            <p:nvPr/>
          </p:nvSpPr>
          <p:spPr>
            <a:xfrm>
              <a:off x="6622782" y="4114801"/>
              <a:ext cx="2204197" cy="1570457"/>
            </a:xfrm>
            <a:prstGeom prst="rect">
              <a:avLst/>
            </a:prstGeom>
            <a:solidFill>
              <a:srgbClr val="8DCD47"/>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tx1"/>
                </a:solidFill>
                <a:latin typeface="Open Sans Light"/>
              </a:endParaRPr>
            </a:p>
          </p:txBody>
        </p:sp>
        <p:sp>
          <p:nvSpPr>
            <p:cNvPr id="25" name="Rectangle 24"/>
            <p:cNvSpPr/>
            <p:nvPr/>
          </p:nvSpPr>
          <p:spPr>
            <a:xfrm>
              <a:off x="6781800" y="4191000"/>
              <a:ext cx="2045179" cy="1846217"/>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r>
                <a:rPr lang="en-US" sz="1500" dirty="0" smtClean="0">
                  <a:solidFill>
                    <a:schemeClr val="tx1"/>
                  </a:solidFill>
                </a:rPr>
                <a:t>Branded as </a:t>
              </a:r>
              <a:r>
                <a:rPr lang="en-US" sz="1500" dirty="0">
                  <a:solidFill>
                    <a:schemeClr val="tx1"/>
                  </a:solidFill>
                </a:rPr>
                <a:t>Knowledge Community Centre by providing and establishing ICT and other training for surrounded PI1M community </a:t>
              </a:r>
              <a:endParaRPr lang="en-MY" sz="1500" dirty="0">
                <a:solidFill>
                  <a:schemeClr val="tx1"/>
                </a:solidFill>
              </a:endParaRPr>
            </a:p>
          </p:txBody>
        </p:sp>
      </p:grpSp>
      <p:grpSp>
        <p:nvGrpSpPr>
          <p:cNvPr id="28" name="Group 27"/>
          <p:cNvGrpSpPr/>
          <p:nvPr/>
        </p:nvGrpSpPr>
        <p:grpSpPr>
          <a:xfrm>
            <a:off x="6622782" y="2100166"/>
            <a:ext cx="2185147" cy="1709833"/>
            <a:chOff x="6641832" y="4114801"/>
            <a:chExt cx="2185147" cy="1922416"/>
          </a:xfrm>
        </p:grpSpPr>
        <p:sp>
          <p:nvSpPr>
            <p:cNvPr id="29" name="Rectangle 28"/>
            <p:cNvSpPr/>
            <p:nvPr/>
          </p:nvSpPr>
          <p:spPr>
            <a:xfrm>
              <a:off x="6641832" y="4114801"/>
              <a:ext cx="2185147" cy="1665395"/>
            </a:xfrm>
            <a:prstGeom prst="rect">
              <a:avLst/>
            </a:prstGeom>
            <a:solidFill>
              <a:srgbClr val="8DCD47"/>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tx1"/>
                </a:solidFill>
                <a:latin typeface="Open Sans Light"/>
              </a:endParaRPr>
            </a:p>
          </p:txBody>
        </p:sp>
        <p:sp>
          <p:nvSpPr>
            <p:cNvPr id="30" name="Rectangle 29"/>
            <p:cNvSpPr/>
            <p:nvPr/>
          </p:nvSpPr>
          <p:spPr>
            <a:xfrm>
              <a:off x="6781800" y="4191000"/>
              <a:ext cx="2045179" cy="1846217"/>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marL="0" indent="0">
                <a:buNone/>
              </a:pPr>
              <a:r>
                <a:rPr lang="en-US" sz="1500" dirty="0"/>
                <a:t>Established related ICT services in the rural and underserved area where the internet access is poor and inaccessible.</a:t>
              </a:r>
            </a:p>
          </p:txBody>
        </p:sp>
      </p:grpSp>
    </p:spTree>
    <p:extLst>
      <p:ext uri="{BB962C8B-B14F-4D97-AF65-F5344CB8AC3E}">
        <p14:creationId xmlns:p14="http://schemas.microsoft.com/office/powerpoint/2010/main" val="2571047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 calcmode="lin" valueType="num">
                                      <p:cBhvr>
                                        <p:cTn id="19" dur="500" fill="hold"/>
                                        <p:tgtEl>
                                          <p:spTgt spid="3"/>
                                        </p:tgtEl>
                                        <p:attrNameLst>
                                          <p:attrName>style.rotation</p:attrName>
                                        </p:attrNameLst>
                                      </p:cBhvr>
                                      <p:tavLst>
                                        <p:tav tm="0">
                                          <p:val>
                                            <p:fltVal val="90"/>
                                          </p:val>
                                        </p:tav>
                                        <p:tav tm="100000">
                                          <p:val>
                                            <p:fltVal val="0"/>
                                          </p:val>
                                        </p:tav>
                                      </p:tavLst>
                                    </p:anim>
                                    <p:animEffect transition="in" filter="fade">
                                      <p:cBhvr>
                                        <p:cTn id="20" dur="500"/>
                                        <p:tgtEl>
                                          <p:spTgt spid="3"/>
                                        </p:tgtEl>
                                      </p:cBhvr>
                                    </p:animEffect>
                                  </p:childTnLst>
                                </p:cTn>
                              </p:par>
                            </p:childTnLst>
                          </p:cTn>
                        </p:par>
                        <p:par>
                          <p:cTn id="21" fill="hold">
                            <p:stCondLst>
                              <p:cond delay="1500"/>
                            </p:stCondLst>
                            <p:childTnLst>
                              <p:par>
                                <p:cTn id="22" presetID="2" presetClass="entr" presetSubtype="12" fill="hold" nodeType="afterEffect">
                                  <p:stCondLst>
                                    <p:cond delay="0"/>
                                  </p:stCondLst>
                                  <p:childTnLst>
                                    <p:set>
                                      <p:cBhvr>
                                        <p:cTn id="23" dur="1" fill="hold">
                                          <p:stCondLst>
                                            <p:cond delay="0"/>
                                          </p:stCondLst>
                                        </p:cTn>
                                        <p:tgtEl>
                                          <p:spTgt spid="5123"/>
                                        </p:tgtEl>
                                        <p:attrNameLst>
                                          <p:attrName>style.visibility</p:attrName>
                                        </p:attrNameLst>
                                      </p:cBhvr>
                                      <p:to>
                                        <p:strVal val="visible"/>
                                      </p:to>
                                    </p:set>
                                    <p:anim calcmode="lin" valueType="num">
                                      <p:cBhvr additive="base">
                                        <p:cTn id="24" dur="500" fill="hold"/>
                                        <p:tgtEl>
                                          <p:spTgt spid="5123"/>
                                        </p:tgtEl>
                                        <p:attrNameLst>
                                          <p:attrName>ppt_x</p:attrName>
                                        </p:attrNameLst>
                                      </p:cBhvr>
                                      <p:tavLst>
                                        <p:tav tm="0">
                                          <p:val>
                                            <p:strVal val="0-#ppt_w/2"/>
                                          </p:val>
                                        </p:tav>
                                        <p:tav tm="100000">
                                          <p:val>
                                            <p:strVal val="#ppt_x"/>
                                          </p:val>
                                        </p:tav>
                                      </p:tavLst>
                                    </p:anim>
                                    <p:anim calcmode="lin" valueType="num">
                                      <p:cBhvr additive="base">
                                        <p:cTn id="25" dur="500" fill="hold"/>
                                        <p:tgtEl>
                                          <p:spTgt spid="512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31"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 calcmode="lin" valueType="num">
                                      <p:cBhvr>
                                        <p:cTn id="31" dur="500" fill="hold"/>
                                        <p:tgtEl>
                                          <p:spTgt spid="5"/>
                                        </p:tgtEl>
                                        <p:attrNameLst>
                                          <p:attrName>style.rotation</p:attrName>
                                        </p:attrNameLst>
                                      </p:cBhvr>
                                      <p:tavLst>
                                        <p:tav tm="0">
                                          <p:val>
                                            <p:fltVal val="90"/>
                                          </p:val>
                                        </p:tav>
                                        <p:tav tm="100000">
                                          <p:val>
                                            <p:fltVal val="0"/>
                                          </p:val>
                                        </p:tav>
                                      </p:tavLst>
                                    </p:anim>
                                    <p:animEffect transition="in" filter="fade">
                                      <p:cBhvr>
                                        <p:cTn id="32" dur="500"/>
                                        <p:tgtEl>
                                          <p:spTgt spid="5"/>
                                        </p:tgtEl>
                                      </p:cBhvr>
                                    </p:animEffect>
                                  </p:childTnLst>
                                </p:cTn>
                              </p:par>
                            </p:childTnLst>
                          </p:cTn>
                        </p:par>
                        <p:par>
                          <p:cTn id="33" fill="hold">
                            <p:stCondLst>
                              <p:cond delay="2500"/>
                            </p:stCondLst>
                            <p:childTnLst>
                              <p:par>
                                <p:cTn id="34" presetID="2" presetClass="entr" presetSubtype="12" fill="hold" nodeType="afterEffect">
                                  <p:stCondLst>
                                    <p:cond delay="0"/>
                                  </p:stCondLst>
                                  <p:childTnLst>
                                    <p:set>
                                      <p:cBhvr>
                                        <p:cTn id="35" dur="1" fill="hold">
                                          <p:stCondLst>
                                            <p:cond delay="0"/>
                                          </p:stCondLst>
                                        </p:cTn>
                                        <p:tgtEl>
                                          <p:spTgt spid="5122"/>
                                        </p:tgtEl>
                                        <p:attrNameLst>
                                          <p:attrName>style.visibility</p:attrName>
                                        </p:attrNameLst>
                                      </p:cBhvr>
                                      <p:to>
                                        <p:strVal val="visible"/>
                                      </p:to>
                                    </p:set>
                                    <p:anim calcmode="lin" valueType="num">
                                      <p:cBhvr additive="base">
                                        <p:cTn id="36" dur="500" fill="hold"/>
                                        <p:tgtEl>
                                          <p:spTgt spid="5122"/>
                                        </p:tgtEl>
                                        <p:attrNameLst>
                                          <p:attrName>ppt_x</p:attrName>
                                        </p:attrNameLst>
                                      </p:cBhvr>
                                      <p:tavLst>
                                        <p:tav tm="0">
                                          <p:val>
                                            <p:strVal val="0-#ppt_w/2"/>
                                          </p:val>
                                        </p:tav>
                                        <p:tav tm="100000">
                                          <p:val>
                                            <p:strVal val="#ppt_x"/>
                                          </p:val>
                                        </p:tav>
                                      </p:tavLst>
                                    </p:anim>
                                    <p:anim calcmode="lin" valueType="num">
                                      <p:cBhvr additive="base">
                                        <p:cTn id="37" dur="500" fill="hold"/>
                                        <p:tgtEl>
                                          <p:spTgt spid="512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3500"/>
                            </p:stCondLst>
                            <p:childTnLst>
                              <p:par>
                                <p:cTn id="45" presetID="2" presetClass="entr" presetSubtype="12" fill="hold" nodeType="afterEffect">
                                  <p:stCondLst>
                                    <p:cond delay="0"/>
                                  </p:stCondLst>
                                  <p:childTnLst>
                                    <p:set>
                                      <p:cBhvr>
                                        <p:cTn id="46" dur="1" fill="hold">
                                          <p:stCondLst>
                                            <p:cond delay="0"/>
                                          </p:stCondLst>
                                        </p:cTn>
                                        <p:tgtEl>
                                          <p:spTgt spid="5124"/>
                                        </p:tgtEl>
                                        <p:attrNameLst>
                                          <p:attrName>style.visibility</p:attrName>
                                        </p:attrNameLst>
                                      </p:cBhvr>
                                      <p:to>
                                        <p:strVal val="visible"/>
                                      </p:to>
                                    </p:set>
                                    <p:anim calcmode="lin" valueType="num">
                                      <p:cBhvr additive="base">
                                        <p:cTn id="47" dur="500" fill="hold"/>
                                        <p:tgtEl>
                                          <p:spTgt spid="5124"/>
                                        </p:tgtEl>
                                        <p:attrNameLst>
                                          <p:attrName>ppt_x</p:attrName>
                                        </p:attrNameLst>
                                      </p:cBhvr>
                                      <p:tavLst>
                                        <p:tav tm="0">
                                          <p:val>
                                            <p:strVal val="0-#ppt_w/2"/>
                                          </p:val>
                                        </p:tav>
                                        <p:tav tm="100000">
                                          <p:val>
                                            <p:strVal val="#ppt_x"/>
                                          </p:val>
                                        </p:tav>
                                      </p:tavLst>
                                    </p:anim>
                                    <p:anim calcmode="lin" valueType="num">
                                      <p:cBhvr additive="base">
                                        <p:cTn id="48" dur="500" fill="hold"/>
                                        <p:tgtEl>
                                          <p:spTgt spid="5124"/>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31"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 calcmode="lin" valueType="num">
                                      <p:cBhvr>
                                        <p:cTn id="54" dur="500" fill="hold"/>
                                        <p:tgtEl>
                                          <p:spTgt spid="7"/>
                                        </p:tgtEl>
                                        <p:attrNameLst>
                                          <p:attrName>style.rotation</p:attrName>
                                        </p:attrNameLst>
                                      </p:cBhvr>
                                      <p:tavLst>
                                        <p:tav tm="0">
                                          <p:val>
                                            <p:fltVal val="90"/>
                                          </p:val>
                                        </p:tav>
                                        <p:tav tm="100000">
                                          <p:val>
                                            <p:fltVal val="0"/>
                                          </p:val>
                                        </p:tav>
                                      </p:tavLst>
                                    </p:anim>
                                    <p:animEffect transition="in" filter="fade">
                                      <p:cBhvr>
                                        <p:cTn id="55" dur="500"/>
                                        <p:tgtEl>
                                          <p:spTgt spid="7"/>
                                        </p:tgtEl>
                                      </p:cBhvr>
                                    </p:animEffect>
                                  </p:childTnLst>
                                </p:cTn>
                              </p:par>
                            </p:childTnLst>
                          </p:cTn>
                        </p:par>
                        <p:par>
                          <p:cTn id="56" fill="hold">
                            <p:stCondLst>
                              <p:cond delay="4500"/>
                            </p:stCondLst>
                            <p:childTnLst>
                              <p:par>
                                <p:cTn id="57" presetID="2" presetClass="entr" presetSubtype="2"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1+#ppt_w/2"/>
                                          </p:val>
                                        </p:tav>
                                        <p:tav tm="100000">
                                          <p:val>
                                            <p:strVal val="#ppt_x"/>
                                          </p:val>
                                        </p:tav>
                                      </p:tavLst>
                                    </p:anim>
                                    <p:anim calcmode="lin" valueType="num">
                                      <p:cBhvr additive="base">
                                        <p:cTn id="60" dur="500" fill="hold"/>
                                        <p:tgtEl>
                                          <p:spTgt spid="2"/>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 presetClass="entr" presetSubtype="4"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childTnLst>
                          </p:cTn>
                        </p:par>
                        <p:par>
                          <p:cTn id="66" fill="hold">
                            <p:stCondLst>
                              <p:cond delay="5500"/>
                            </p:stCondLst>
                            <p:childTnLst>
                              <p:par>
                                <p:cTn id="67" presetID="31" presetClass="entr" presetSubtype="0" fill="hold"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 calcmode="lin" valueType="num">
                                      <p:cBhvr>
                                        <p:cTn id="71" dur="500" fill="hold"/>
                                        <p:tgtEl>
                                          <p:spTgt spid="28"/>
                                        </p:tgtEl>
                                        <p:attrNameLst>
                                          <p:attrName>style.rotation</p:attrName>
                                        </p:attrNameLst>
                                      </p:cBhvr>
                                      <p:tavLst>
                                        <p:tav tm="0">
                                          <p:val>
                                            <p:fltVal val="90"/>
                                          </p:val>
                                        </p:tav>
                                        <p:tav tm="100000">
                                          <p:val>
                                            <p:fltVal val="0"/>
                                          </p:val>
                                        </p:tav>
                                      </p:tavLst>
                                    </p:anim>
                                    <p:animEffect transition="in" filter="fade">
                                      <p:cBhvr>
                                        <p:cTn id="72" dur="500"/>
                                        <p:tgtEl>
                                          <p:spTgt spid="28"/>
                                        </p:tgtEl>
                                      </p:cBhvr>
                                    </p:animEffect>
                                  </p:childTnLst>
                                </p:cTn>
                              </p:par>
                            </p:childTnLst>
                          </p:cTn>
                        </p:par>
                        <p:par>
                          <p:cTn id="73" fill="hold">
                            <p:stCondLst>
                              <p:cond delay="6000"/>
                            </p:stCondLst>
                            <p:childTnLst>
                              <p:par>
                                <p:cTn id="74" presetID="2" presetClass="entr" presetSubtype="4"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ppt_x"/>
                                          </p:val>
                                        </p:tav>
                                        <p:tav tm="100000">
                                          <p:val>
                                            <p:strVal val="#ppt_x"/>
                                          </p:val>
                                        </p:tav>
                                      </p:tavLst>
                                    </p:anim>
                                    <p:anim calcmode="lin" valueType="num">
                                      <p:cBhvr additive="base">
                                        <p:cTn id="77" dur="500" fill="hold"/>
                                        <p:tgtEl>
                                          <p:spTgt spid="23"/>
                                        </p:tgtEl>
                                        <p:attrNameLst>
                                          <p:attrName>ppt_y</p:attrName>
                                        </p:attrNameLst>
                                      </p:cBhvr>
                                      <p:tavLst>
                                        <p:tav tm="0">
                                          <p:val>
                                            <p:strVal val="1+#ppt_h/2"/>
                                          </p:val>
                                        </p:tav>
                                        <p:tav tm="100000">
                                          <p:val>
                                            <p:strVal val="#ppt_y"/>
                                          </p:val>
                                        </p:tav>
                                      </p:tavLst>
                                    </p:anim>
                                  </p:childTnLst>
                                </p:cTn>
                              </p:par>
                            </p:childTnLst>
                          </p:cTn>
                        </p:par>
                        <p:par>
                          <p:cTn id="78" fill="hold">
                            <p:stCondLst>
                              <p:cond delay="6500"/>
                            </p:stCondLst>
                            <p:childTnLst>
                              <p:par>
                                <p:cTn id="79" presetID="31" presetClass="entr" presetSubtype="0"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 calcmode="lin" valueType="num">
                                      <p:cBhvr>
                                        <p:cTn id="83" dur="500" fill="hold"/>
                                        <p:tgtEl>
                                          <p:spTgt spid="17"/>
                                        </p:tgtEl>
                                        <p:attrNameLst>
                                          <p:attrName>style.rotation</p:attrName>
                                        </p:attrNameLst>
                                      </p:cBhvr>
                                      <p:tavLst>
                                        <p:tav tm="0">
                                          <p:val>
                                            <p:fltVal val="90"/>
                                          </p:val>
                                        </p:tav>
                                        <p:tav tm="100000">
                                          <p:val>
                                            <p:fltVal val="0"/>
                                          </p:val>
                                        </p:tav>
                                      </p:tavLst>
                                    </p:anim>
                                    <p:animEffect transition="in" filter="fade">
                                      <p:cBhvr>
                                        <p:cTn id="8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915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Reaching underserved communities</a:t>
            </a:r>
            <a:endParaRPr lang="en-MY" sz="2800" dirty="0">
              <a:solidFill>
                <a:schemeClr val="tx1"/>
              </a:solidFill>
              <a:latin typeface="Arial Black"/>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221864"/>
            <a:ext cx="5964480" cy="287344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0922" y="3429000"/>
            <a:ext cx="5964477" cy="2971799"/>
          </a:xfrm>
          <a:prstGeom prst="rect">
            <a:avLst/>
          </a:prstGeom>
        </p:spPr>
      </p:pic>
    </p:spTree>
    <p:extLst>
      <p:ext uri="{BB962C8B-B14F-4D97-AF65-F5344CB8AC3E}">
        <p14:creationId xmlns:p14="http://schemas.microsoft.com/office/powerpoint/2010/main" val="3526226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Why we are here today</a:t>
            </a:r>
            <a:endParaRPr lang="en-MY" sz="2800" dirty="0">
              <a:solidFill>
                <a:schemeClr val="tx1"/>
              </a:solidFill>
              <a:latin typeface="Arial Black"/>
            </a:endParaRPr>
          </a:p>
        </p:txBody>
      </p:sp>
      <p:sp>
        <p:nvSpPr>
          <p:cNvPr id="21" name="Rectangle 20"/>
          <p:cNvSpPr/>
          <p:nvPr/>
        </p:nvSpPr>
        <p:spPr>
          <a:xfrm>
            <a:off x="1828800" y="1812082"/>
            <a:ext cx="5486400" cy="2057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grpSp>
        <p:nvGrpSpPr>
          <p:cNvPr id="9" name="Group 8"/>
          <p:cNvGrpSpPr/>
          <p:nvPr/>
        </p:nvGrpSpPr>
        <p:grpSpPr>
          <a:xfrm>
            <a:off x="381000" y="3998893"/>
            <a:ext cx="8382000" cy="2173307"/>
            <a:chOff x="381000" y="3998893"/>
            <a:chExt cx="8382000" cy="2173307"/>
          </a:xfrm>
        </p:grpSpPr>
        <p:sp>
          <p:nvSpPr>
            <p:cNvPr id="18" name="Rectangle 17"/>
            <p:cNvSpPr/>
            <p:nvPr/>
          </p:nvSpPr>
          <p:spPr>
            <a:xfrm>
              <a:off x="4495800" y="5638800"/>
              <a:ext cx="2632075" cy="533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ACCOUNTING  </a:t>
              </a:r>
            </a:p>
            <a:p>
              <a:r>
                <a:rPr lang="en-US" sz="1200" b="1" dirty="0" smtClean="0">
                  <a:solidFill>
                    <a:schemeClr val="tx1"/>
                  </a:solidFill>
                </a:rPr>
                <a:t>SOFTWARE SOLUTIONS</a:t>
              </a:r>
              <a:endParaRPr lang="en-MY" sz="1200" b="1" dirty="0">
                <a:solidFill>
                  <a:schemeClr val="tx1"/>
                </a:solidFill>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8254" y="5715000"/>
              <a:ext cx="837546" cy="374255"/>
            </a:xfrm>
            <a:prstGeom prst="rect">
              <a:avLst/>
            </a:prstGeom>
          </p:spPr>
        </p:pic>
        <p:sp>
          <p:nvSpPr>
            <p:cNvPr id="3" name="TextBox 2"/>
            <p:cNvSpPr txBox="1"/>
            <p:nvPr/>
          </p:nvSpPr>
          <p:spPr>
            <a:xfrm>
              <a:off x="381000" y="3998893"/>
              <a:ext cx="22098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Accounting Solutions</a:t>
              </a:r>
            </a:p>
            <a:p>
              <a:pPr marL="285750" indent="-285750">
                <a:buFont typeface="Arial" panose="020B0604020202020204" pitchFamily="34" charset="0"/>
                <a:buChar char="•"/>
              </a:pPr>
              <a:r>
                <a:rPr lang="en-US" sz="1400" dirty="0" smtClean="0"/>
                <a:t>Training Program</a:t>
              </a:r>
            </a:p>
            <a:p>
              <a:pPr marL="285750" indent="-285750">
                <a:buFont typeface="Arial" panose="020B0604020202020204" pitchFamily="34" charset="0"/>
                <a:buChar char="•"/>
              </a:pPr>
              <a:r>
                <a:rPr lang="en-US" sz="1400" dirty="0" smtClean="0"/>
                <a:t>Certification Program</a:t>
              </a:r>
            </a:p>
            <a:p>
              <a:pPr marL="285750" indent="-285750">
                <a:buFont typeface="Arial" panose="020B0604020202020204" pitchFamily="34" charset="0"/>
                <a:buChar char="•"/>
              </a:pPr>
              <a:r>
                <a:rPr lang="en-US" sz="1400" dirty="0" smtClean="0"/>
                <a:t>Continuous Learning (Online &amp; Offline)</a:t>
              </a:r>
            </a:p>
            <a:p>
              <a:pPr marL="285750" indent="-285750">
                <a:buFont typeface="Arial" panose="020B0604020202020204" pitchFamily="34" charset="0"/>
                <a:buChar char="•"/>
              </a:pPr>
              <a:r>
                <a:rPr lang="en-US" sz="1400" dirty="0" smtClean="0"/>
                <a:t>Continuous support </a:t>
              </a:r>
              <a:endParaRPr lang="en-MY" sz="1400" dirty="0"/>
            </a:p>
          </p:txBody>
        </p:sp>
        <p:sp>
          <p:nvSpPr>
            <p:cNvPr id="37" name="TextBox 36"/>
            <p:cNvSpPr txBox="1"/>
            <p:nvPr/>
          </p:nvSpPr>
          <p:spPr>
            <a:xfrm>
              <a:off x="6553200" y="4038600"/>
              <a:ext cx="2209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Industries Participation</a:t>
              </a:r>
            </a:p>
            <a:p>
              <a:pPr marL="285750" indent="-285750">
                <a:buFont typeface="Arial" panose="020B0604020202020204" pitchFamily="34" charset="0"/>
                <a:buChar char="•"/>
              </a:pPr>
              <a:r>
                <a:rPr lang="en-US" sz="1400" dirty="0" smtClean="0"/>
                <a:t>Academia Participation</a:t>
              </a:r>
            </a:p>
            <a:p>
              <a:pPr marL="285750" indent="-285750">
                <a:buFont typeface="Arial" panose="020B0604020202020204" pitchFamily="34" charset="0"/>
                <a:buChar char="•"/>
              </a:pPr>
              <a:r>
                <a:rPr lang="en-US" sz="1400" dirty="0" smtClean="0"/>
                <a:t>eLearning &amp; Job Matching Platform</a:t>
              </a:r>
              <a:endParaRPr lang="en-MY" sz="1400" dirty="0"/>
            </a:p>
          </p:txBody>
        </p:sp>
      </p:grpSp>
      <p:grpSp>
        <p:nvGrpSpPr>
          <p:cNvPr id="26" name="Ellipse 256"/>
          <p:cNvGrpSpPr>
            <a:grpSpLocks/>
          </p:cNvGrpSpPr>
          <p:nvPr/>
        </p:nvGrpSpPr>
        <p:grpSpPr bwMode="auto">
          <a:xfrm>
            <a:off x="3092450" y="3040689"/>
            <a:ext cx="2768600" cy="409575"/>
            <a:chOff x="4712208" y="4803648"/>
            <a:chExt cx="2822448" cy="621792"/>
          </a:xfrm>
        </p:grpSpPr>
        <p:pic>
          <p:nvPicPr>
            <p:cNvPr id="27" name="Ellipse 256"/>
            <p:cNvPicPr>
              <a:picLocks noChangeArrowheads="1"/>
            </p:cNvPicPr>
            <p:nvPr/>
          </p:nvPicPr>
          <p:blipFill>
            <a:blip r:embed="rId4">
              <a:lum bright="60000"/>
              <a:extLst>
                <a:ext uri="{28A0092B-C50C-407E-A947-70E740481C1C}">
                  <a14:useLocalDpi xmlns:a14="http://schemas.microsoft.com/office/drawing/2010/main" val="0"/>
                </a:ext>
              </a:extLst>
            </a:blip>
            <a:srcRect/>
            <a:stretch>
              <a:fillRect/>
            </a:stretch>
          </p:blipFill>
          <p:spPr bwMode="auto">
            <a:xfrm>
              <a:off x="4712208" y="4803648"/>
              <a:ext cx="2822448" cy="6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369"/>
            <p:cNvSpPr txBox="1">
              <a:spLocks noChangeArrowheads="1"/>
            </p:cNvSpPr>
            <p:nvPr/>
          </p:nvSpPr>
          <p:spPr bwMode="auto">
            <a:xfrm>
              <a:off x="5129610" y="4897422"/>
              <a:ext cx="1985245" cy="43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MY" altLang="en-US" sz="1800" noProof="1">
                <a:ea typeface="MS PGothic" pitchFamily="34" charset="-128"/>
              </a:endParaRPr>
            </a:p>
          </p:txBody>
        </p:sp>
      </p:grpSp>
      <p:sp>
        <p:nvSpPr>
          <p:cNvPr id="38" name="Rectangle 37"/>
          <p:cNvSpPr/>
          <p:nvPr/>
        </p:nvSpPr>
        <p:spPr>
          <a:xfrm>
            <a:off x="1828800" y="1812082"/>
            <a:ext cx="5486400" cy="2057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grpSp>
        <p:nvGrpSpPr>
          <p:cNvPr id="8" name="Group 7"/>
          <p:cNvGrpSpPr/>
          <p:nvPr/>
        </p:nvGrpSpPr>
        <p:grpSpPr>
          <a:xfrm>
            <a:off x="228600" y="1447800"/>
            <a:ext cx="8686800" cy="4241800"/>
            <a:chOff x="228600" y="1447800"/>
            <a:chExt cx="8686800" cy="4241800"/>
          </a:xfrm>
        </p:grpSpPr>
        <p:sp>
          <p:nvSpPr>
            <p:cNvPr id="25" name="Down Arrow 24"/>
            <p:cNvSpPr/>
            <p:nvPr/>
          </p:nvSpPr>
          <p:spPr>
            <a:xfrm rot="10800000">
              <a:off x="4419601" y="4399745"/>
              <a:ext cx="303581" cy="477054"/>
            </a:xfrm>
            <a:prstGeom prst="downArrow">
              <a:avLst/>
            </a:prstGeom>
            <a:solidFill>
              <a:srgbClr val="92D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pic>
          <p:nvPicPr>
            <p:cNvPr id="44" name="Picture 9" descr="C:\Users\User\Downloads\logo f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953000"/>
              <a:ext cx="15779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228600" y="1447800"/>
              <a:ext cx="8686800" cy="2753127"/>
              <a:chOff x="228600" y="1447800"/>
              <a:chExt cx="8686800" cy="2753127"/>
            </a:xfrm>
          </p:grpSpPr>
          <p:pic>
            <p:nvPicPr>
              <p:cNvPr id="4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578" y="1447800"/>
                <a:ext cx="686022" cy="55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0391" y="1447800"/>
                <a:ext cx="1340209" cy="63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28600" y="2574491"/>
                <a:ext cx="2514600" cy="1387909"/>
                <a:chOff x="228600" y="2574491"/>
                <a:chExt cx="2514600" cy="1387909"/>
              </a:xfrm>
            </p:grpSpPr>
            <p:sp>
              <p:nvSpPr>
                <p:cNvPr id="24" name="Rounded Rectangle 23"/>
                <p:cNvSpPr/>
                <p:nvPr/>
              </p:nvSpPr>
              <p:spPr>
                <a:xfrm>
                  <a:off x="228601" y="2574491"/>
                  <a:ext cx="2514599" cy="1387909"/>
                </a:xfrm>
                <a:prstGeom prst="roundRect">
                  <a:avLst/>
                </a:prstGeom>
                <a:solidFill>
                  <a:schemeClr val="bg1"/>
                </a:solidFill>
                <a:ln w="76200">
                  <a:solidFill>
                    <a:srgbClr val="8DC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9" name="TextBox 38"/>
                <p:cNvSpPr txBox="1"/>
                <p:nvPr/>
              </p:nvSpPr>
              <p:spPr>
                <a:xfrm>
                  <a:off x="228600" y="2832926"/>
                  <a:ext cx="2514599" cy="923330"/>
                </a:xfrm>
                <a:prstGeom prst="rect">
                  <a:avLst/>
                </a:prstGeom>
                <a:noFill/>
              </p:spPr>
              <p:txBody>
                <a:bodyPr wrap="square" rtlCol="0">
                  <a:spAutoFit/>
                </a:bodyPr>
                <a:lstStyle/>
                <a:p>
                  <a:pPr algn="ctr"/>
                  <a:r>
                    <a:rPr lang="en-US" b="1" dirty="0" smtClean="0"/>
                    <a:t>PI1M CONTENT</a:t>
                  </a:r>
                </a:p>
                <a:p>
                  <a:pPr algn="ctr"/>
                  <a:r>
                    <a:rPr lang="en-US" b="1" dirty="0" smtClean="0"/>
                    <a:t>ENHANCEMENT &amp; EMPOWERMENT </a:t>
                  </a:r>
                  <a:endParaRPr lang="en-MY" b="1" dirty="0"/>
                </a:p>
              </p:txBody>
            </p:sp>
          </p:grpSp>
          <p:grpSp>
            <p:nvGrpSpPr>
              <p:cNvPr id="6" name="Group 5"/>
              <p:cNvGrpSpPr/>
              <p:nvPr/>
            </p:nvGrpSpPr>
            <p:grpSpPr>
              <a:xfrm>
                <a:off x="6400801" y="2574491"/>
                <a:ext cx="2514599" cy="1387909"/>
                <a:chOff x="6400801" y="2574491"/>
                <a:chExt cx="2514599" cy="1387909"/>
              </a:xfrm>
            </p:grpSpPr>
            <p:sp>
              <p:nvSpPr>
                <p:cNvPr id="42" name="Rounded Rectangle 41"/>
                <p:cNvSpPr/>
                <p:nvPr/>
              </p:nvSpPr>
              <p:spPr>
                <a:xfrm>
                  <a:off x="6400801" y="2574491"/>
                  <a:ext cx="2514599" cy="1387909"/>
                </a:xfrm>
                <a:prstGeom prst="roundRect">
                  <a:avLst/>
                </a:prstGeom>
                <a:solidFill>
                  <a:schemeClr val="bg1"/>
                </a:solidFill>
                <a:ln w="76200">
                  <a:solidFill>
                    <a:srgbClr val="8DC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3" name="TextBox 42"/>
                <p:cNvSpPr txBox="1"/>
                <p:nvPr/>
              </p:nvSpPr>
              <p:spPr>
                <a:xfrm>
                  <a:off x="6400801" y="2817809"/>
                  <a:ext cx="2514599" cy="923330"/>
                </a:xfrm>
                <a:prstGeom prst="rect">
                  <a:avLst/>
                </a:prstGeom>
                <a:noFill/>
              </p:spPr>
              <p:txBody>
                <a:bodyPr wrap="square" rtlCol="0">
                  <a:spAutoFit/>
                </a:bodyPr>
                <a:lstStyle/>
                <a:p>
                  <a:pPr algn="ctr"/>
                  <a:r>
                    <a:rPr lang="en-US" b="1" dirty="0" smtClean="0"/>
                    <a:t>PI1M CENTRE</a:t>
                  </a:r>
                </a:p>
                <a:p>
                  <a:pPr algn="ctr"/>
                  <a:r>
                    <a:rPr lang="en-US" b="1" dirty="0" smtClean="0"/>
                    <a:t>VISIBILITY &amp; NEW SERVICE OFFERINGS</a:t>
                  </a:r>
                  <a:endParaRPr lang="en-MY" b="1" dirty="0"/>
                </a:p>
              </p:txBody>
            </p:sp>
          </p:grpSp>
          <p:pic>
            <p:nvPicPr>
              <p:cNvPr id="45" name="Picture 2" descr="C:\Users\User\Desktop\Pusat Internet 1 Malaysia_files\image0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643" t="15922" r="5322"/>
              <a:stretch/>
            </p:blipFill>
            <p:spPr bwMode="auto">
              <a:xfrm>
                <a:off x="3065655" y="2238929"/>
                <a:ext cx="2988679" cy="196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603767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anim calcmode="lin" valueType="num">
                                      <p:cBhvr>
                                        <p:cTn id="19" dur="2000" fill="hold"/>
                                        <p:tgtEl>
                                          <p:spTgt spid="9"/>
                                        </p:tgtEl>
                                        <p:attrNameLst>
                                          <p:attrName>ppt_x</p:attrName>
                                        </p:attrNameLst>
                                      </p:cBhvr>
                                      <p:tavLst>
                                        <p:tav tm="0">
                                          <p:val>
                                            <p:strVal val="#ppt_x"/>
                                          </p:val>
                                        </p:tav>
                                        <p:tav tm="100000">
                                          <p:val>
                                            <p:strVal val="#ppt_x"/>
                                          </p:val>
                                        </p:tav>
                                      </p:tavLst>
                                    </p:anim>
                                    <p:anim calcmode="lin" valueType="num">
                                      <p:cBhvr>
                                        <p:cTn id="20" dur="1800" decel="100000" fill="hold"/>
                                        <p:tgtEl>
                                          <p:spTgt spid="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04290"/>
            <a:ext cx="3429000" cy="3201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449268"/>
            <a:ext cx="4038600" cy="3758900"/>
          </a:xfrm>
          <a:prstGeom prst="rect">
            <a:avLst/>
          </a:prstGeom>
        </p:spPr>
      </p:pic>
      <p:sp>
        <p:nvSpPr>
          <p:cNvPr id="4" name="Title 1"/>
          <p:cNvSpPr txBox="1">
            <a:spLocks/>
          </p:cNvSpPr>
          <p:nvPr/>
        </p:nvSpPr>
        <p:spPr>
          <a:xfrm>
            <a:off x="457200" y="30480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err="1" smtClean="0">
                <a:solidFill>
                  <a:schemeClr val="tx1"/>
                </a:solidFill>
                <a:latin typeface="Arial Black"/>
              </a:rPr>
              <a:t>Sps</a:t>
            </a:r>
            <a:r>
              <a:rPr lang="en-US" sz="2800" dirty="0" smtClean="0">
                <a:solidFill>
                  <a:schemeClr val="tx1"/>
                </a:solidFill>
                <a:latin typeface="Arial Black"/>
              </a:rPr>
              <a:t> overview</a:t>
            </a:r>
            <a:endParaRPr lang="en-MY" sz="2800" dirty="0">
              <a:solidFill>
                <a:schemeClr val="tx1"/>
              </a:solidFill>
              <a:latin typeface="Arial Black"/>
            </a:endParaRPr>
          </a:p>
        </p:txBody>
      </p:sp>
    </p:spTree>
    <p:extLst>
      <p:ext uri="{BB962C8B-B14F-4D97-AF65-F5344CB8AC3E}">
        <p14:creationId xmlns:p14="http://schemas.microsoft.com/office/powerpoint/2010/main" val="22157442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p:cTn id="18" dur="500" fill="hold"/>
                                        <p:tgtEl>
                                          <p:spTgt spid="3076"/>
                                        </p:tgtEl>
                                        <p:attrNameLst>
                                          <p:attrName>ppt_w</p:attrName>
                                        </p:attrNameLst>
                                      </p:cBhvr>
                                      <p:tavLst>
                                        <p:tav tm="0">
                                          <p:val>
                                            <p:fltVal val="0"/>
                                          </p:val>
                                        </p:tav>
                                        <p:tav tm="100000">
                                          <p:val>
                                            <p:strVal val="#ppt_w"/>
                                          </p:val>
                                        </p:tav>
                                      </p:tavLst>
                                    </p:anim>
                                    <p:anim calcmode="lin" valueType="num">
                                      <p:cBhvr>
                                        <p:cTn id="19" dur="500" fill="hold"/>
                                        <p:tgtEl>
                                          <p:spTgt spid="3076"/>
                                        </p:tgtEl>
                                        <p:attrNameLst>
                                          <p:attrName>ppt_h</p:attrName>
                                        </p:attrNameLst>
                                      </p:cBhvr>
                                      <p:tavLst>
                                        <p:tav tm="0">
                                          <p:val>
                                            <p:fltVal val="0"/>
                                          </p:val>
                                        </p:tav>
                                        <p:tav tm="100000">
                                          <p:val>
                                            <p:strVal val="#ppt_h"/>
                                          </p:val>
                                        </p:tav>
                                      </p:tavLst>
                                    </p:anim>
                                    <p:animEffect transition="in" filter="fade">
                                      <p:cBhvr>
                                        <p:cTn id="2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199" y="228600"/>
            <a:ext cx="7690597"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What is </a:t>
            </a:r>
            <a:r>
              <a:rPr lang="en-US" sz="2800" dirty="0" err="1" smtClean="0">
                <a:solidFill>
                  <a:schemeClr val="tx1"/>
                </a:solidFill>
                <a:latin typeface="Arial Black"/>
              </a:rPr>
              <a:t>sps</a:t>
            </a:r>
            <a:r>
              <a:rPr lang="en-US" sz="2800" dirty="0" smtClean="0">
                <a:solidFill>
                  <a:schemeClr val="tx1"/>
                </a:solidFill>
                <a:latin typeface="Arial Black"/>
              </a:rPr>
              <a:t>?</a:t>
            </a:r>
            <a:endParaRPr lang="en-MY" sz="2800" dirty="0">
              <a:solidFill>
                <a:schemeClr val="tx1"/>
              </a:solidFill>
              <a:latin typeface="Arial Black"/>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1143000"/>
            <a:ext cx="8991599" cy="4953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0448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out)">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8895</TotalTime>
  <Words>1483</Words>
  <Application>Microsoft Office PowerPoint</Application>
  <PresentationFormat>On-screen Show (4:3)</PresentationFormat>
  <Paragraphs>338</Paragraphs>
  <Slides>25</Slides>
  <Notes>10</Notes>
  <HiddenSlides>2</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725</cp:revision>
  <cp:lastPrinted>2016-10-25T08:06:17Z</cp:lastPrinted>
  <dcterms:created xsi:type="dcterms:W3CDTF">2006-08-16T00:00:00Z</dcterms:created>
  <dcterms:modified xsi:type="dcterms:W3CDTF">2016-10-26T12:06:55Z</dcterms:modified>
</cp:coreProperties>
</file>