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531" r:id="rId2"/>
    <p:sldId id="547" r:id="rId3"/>
    <p:sldId id="546" r:id="rId4"/>
    <p:sldId id="538" r:id="rId5"/>
    <p:sldId id="534" r:id="rId6"/>
    <p:sldId id="540" r:id="rId7"/>
    <p:sldId id="541" r:id="rId8"/>
    <p:sldId id="536" r:id="rId9"/>
    <p:sldId id="535" r:id="rId10"/>
    <p:sldId id="537" r:id="rId11"/>
    <p:sldId id="542" r:id="rId12"/>
    <p:sldId id="543" r:id="rId13"/>
    <p:sldId id="544" r:id="rId14"/>
    <p:sldId id="545" r:id="rId15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08E60"/>
    <a:srgbClr val="F60000"/>
    <a:srgbClr val="D60000"/>
    <a:srgbClr val="F00000"/>
    <a:srgbClr val="E60000"/>
    <a:srgbClr val="EB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015" autoAdjust="0"/>
    <p:restoredTop sz="94676" autoAdjust="0"/>
  </p:normalViewPr>
  <p:slideViewPr>
    <p:cSldViewPr>
      <p:cViewPr>
        <p:scale>
          <a:sx n="66" d="100"/>
          <a:sy n="66" d="100"/>
        </p:scale>
        <p:origin x="-1812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54"/>
    </p:cViewPr>
  </p:sorterViewPr>
  <p:notesViewPr>
    <p:cSldViewPr>
      <p:cViewPr varScale="1">
        <p:scale>
          <a:sx n="60" d="100"/>
          <a:sy n="60" d="100"/>
        </p:scale>
        <p:origin x="-2712" y="-78"/>
      </p:cViewPr>
      <p:guideLst>
        <p:guide orient="horz" pos="2909"/>
        <p:guide pos="218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830E19C-E1D8-4D95-BF03-6EF15E5B236D}" type="datetimeFigureOut">
              <a:rPr lang="en-MY"/>
              <a:pPr>
                <a:defRPr/>
              </a:pPr>
              <a:t>16/11/2016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D985E11-840E-4C01-8ACA-87674D74C612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2606946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57E26B3-F29E-4DB7-97AB-67959F0C40E8}" type="datetimeFigureOut">
              <a:rPr lang="en-MY"/>
              <a:pPr>
                <a:defRPr/>
              </a:pPr>
              <a:t>16/11/2016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pPr lvl="0"/>
            <a:endParaRPr lang="en-MY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MY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89D0AE3-C217-4232-BE4D-C44CCDC7130E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21345603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9D0AE3-C217-4232-BE4D-C44CCDC7130E}" type="slidenum">
              <a:rPr lang="en-MY" smtClean="0"/>
              <a:pPr>
                <a:defRPr/>
              </a:pPr>
              <a:t>3</a:t>
            </a:fld>
            <a:endParaRPr lang="en-MY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8838" y="6219825"/>
            <a:ext cx="792162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 userDrawn="1"/>
        </p:nvSpPr>
        <p:spPr>
          <a:xfrm rot="10800000">
            <a:off x="0" y="6324600"/>
            <a:ext cx="965200" cy="762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/>
          </a:p>
        </p:txBody>
      </p:sp>
      <p:sp>
        <p:nvSpPr>
          <p:cNvPr id="6" name="Rounded Rectangle 5"/>
          <p:cNvSpPr/>
          <p:nvPr userDrawn="1"/>
        </p:nvSpPr>
        <p:spPr>
          <a:xfrm rot="10800000" flipV="1">
            <a:off x="8077200" y="6324600"/>
            <a:ext cx="1066800" cy="762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/>
          </a:p>
        </p:txBody>
      </p:sp>
      <p:pic>
        <p:nvPicPr>
          <p:cNvPr id="7" name="Picture 2" descr="C:\Users\User\Downloads\logo fr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4263" y="6096000"/>
            <a:ext cx="1125537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User\Desktop\SALIHIN\Arts\salihin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181725"/>
            <a:ext cx="13716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 userDrawn="1"/>
        </p:nvSpPr>
        <p:spPr>
          <a:xfrm rot="10800000" flipV="1">
            <a:off x="3840163" y="6324600"/>
            <a:ext cx="3246437" cy="8572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0CA0A-851B-4D87-BB53-0797E0BB21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66DC7-7940-4A60-A7D9-CB9A03B14F17}" type="datetimeFigureOut">
              <a:rPr lang="en-US"/>
              <a:pPr>
                <a:defRPr/>
              </a:pPr>
              <a:t>11/16/2016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2775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EE14B-2EAE-4206-B764-D0C93500B131}" type="datetimeFigureOut">
              <a:rPr lang="en-US"/>
              <a:pPr>
                <a:defRPr/>
              </a:pPr>
              <a:t>11/16/2016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8C8CF-033F-4D31-8FB6-BF56670EB4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04338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19D8D-8067-4262-B23B-856C343DFF0D}" type="datetimeFigureOut">
              <a:rPr lang="en-US"/>
              <a:pPr>
                <a:defRPr/>
              </a:pPr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8AA5E-37C1-43A6-9BEC-60C474C3C2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68912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9C833-AE11-40E1-8DFB-E5044ABEC07C}" type="datetimeFigureOut">
              <a:rPr lang="en-US"/>
              <a:pPr>
                <a:defRPr/>
              </a:pPr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5B55A-11DB-49A5-A147-E2785BB3B4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57779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8838" y="6303963"/>
            <a:ext cx="79216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 userDrawn="1"/>
        </p:nvSpPr>
        <p:spPr>
          <a:xfrm rot="10800000">
            <a:off x="0" y="6408738"/>
            <a:ext cx="965200" cy="762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/>
          </a:p>
        </p:txBody>
      </p:sp>
      <p:sp>
        <p:nvSpPr>
          <p:cNvPr id="6" name="Rounded Rectangle 5"/>
          <p:cNvSpPr/>
          <p:nvPr userDrawn="1"/>
        </p:nvSpPr>
        <p:spPr>
          <a:xfrm rot="10800000" flipV="1">
            <a:off x="8077200" y="6408738"/>
            <a:ext cx="1066800" cy="762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/>
          </a:p>
        </p:txBody>
      </p:sp>
      <p:pic>
        <p:nvPicPr>
          <p:cNvPr id="7" name="Picture 2" descr="C:\Users\User\Downloads\logo fr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4263" y="6180138"/>
            <a:ext cx="1125537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User\Desktop\SALIHIN\Arts\salihin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265863"/>
            <a:ext cx="13716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 userDrawn="1"/>
        </p:nvSpPr>
        <p:spPr>
          <a:xfrm rot="10800000" flipV="1">
            <a:off x="3840163" y="6408738"/>
            <a:ext cx="3246437" cy="8572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935B1-1A1A-492B-BAC9-662D3B3D1272}" type="datetimeFigureOut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00C66-51F3-40B7-ADF9-FB7B495E0E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4141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5FF6A-DC21-4B80-B0DA-325AD84AE055}" type="datetimeFigureOut">
              <a:rPr lang="en-US"/>
              <a:pPr>
                <a:defRPr/>
              </a:pPr>
              <a:t>11/16/2016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409C2-3A9B-413A-9E35-533E0D82B5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89153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797AB-040F-47DC-8833-B35C3C6C7ECF}" type="datetimeFigureOut">
              <a:rPr lang="en-US"/>
              <a:pPr>
                <a:defRPr/>
              </a:pPr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7B84C-561E-449E-9912-C7E1226990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49579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7F7BF-AF6E-4678-92DC-3BE9096902B8}" type="datetimeFigureOut">
              <a:rPr lang="en-US"/>
              <a:pPr>
                <a:defRPr/>
              </a:pPr>
              <a:t>11/16/2016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A1538-4752-4022-ACD2-7F1E4D082D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45109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323AB-B035-43AA-A173-13B61E92EA14}" type="datetimeFigureOut">
              <a:rPr lang="en-US"/>
              <a:pPr>
                <a:defRPr/>
              </a:pPr>
              <a:t>11/16/2016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EC533-6E7C-46AD-AED4-02560FA36E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10864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D710A-3ADB-43E9-B9B6-43CD39DE4F29}" type="datetimeFigureOut">
              <a:rPr lang="en-US"/>
              <a:pPr>
                <a:defRPr/>
              </a:pPr>
              <a:t>11/16/2016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D95BE-0A4A-4D83-B9BD-22E3BC5C74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80075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4D265-E10F-46B1-A696-4039C712C3C6}" type="datetimeFigureOut">
              <a:rPr lang="en-US"/>
              <a:pPr>
                <a:defRPr/>
              </a:pPr>
              <a:t>11/16/2016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97538-8983-4B10-B318-B7BBA9E471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78864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21000-4CC9-4C3A-A23E-F51694A51538}" type="datetimeFigureOut">
              <a:rPr lang="en-US"/>
              <a:pPr>
                <a:defRPr/>
              </a:pPr>
              <a:t>11/16/2016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095DA-93F8-420C-B8E4-9C034E1F30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815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526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70A139-1758-4015-AB38-3681F6F996B1}" type="datetimeFigureOut">
              <a:rPr lang="en-US"/>
              <a:pPr>
                <a:defRPr/>
              </a:pPr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86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354E46-6B6D-4257-9750-717452E467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TextBox 7"/>
          <p:cNvSpPr txBox="1">
            <a:spLocks noChangeArrowheads="1"/>
          </p:cNvSpPr>
          <p:nvPr userDrawn="1"/>
        </p:nvSpPr>
        <p:spPr bwMode="auto">
          <a:xfrm>
            <a:off x="3505200" y="6642100"/>
            <a:ext cx="38369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en-US" sz="700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Copyright 2016 </a:t>
            </a:r>
            <a:r>
              <a:rPr lang="en-US" altLang="en-US" sz="700" b="1" dirty="0" smtClean="0">
                <a:solidFill>
                  <a:srgbClr val="F00000"/>
                </a:solidFill>
                <a:latin typeface="Neuropol" pitchFamily="34" charset="0"/>
                <a:sym typeface="Arial" charset="0"/>
              </a:rPr>
              <a:t>SALIHIN</a:t>
            </a:r>
            <a:r>
              <a:rPr lang="en-US" altLang="en-US" sz="700" b="1" dirty="0" smtClean="0">
                <a:solidFill>
                  <a:srgbClr val="F00000"/>
                </a:solidFill>
                <a:latin typeface="Arial" charset="0"/>
                <a:sym typeface="Arial" charset="0"/>
              </a:rPr>
              <a:t>. </a:t>
            </a:r>
            <a:r>
              <a:rPr lang="en-US" altLang="en-US" sz="700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All Rights Reserved</a:t>
            </a:r>
            <a:endParaRPr lang="en-SG" altLang="en-US" sz="700" b="1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  <p:sldLayoutId id="2147484008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6.png"/><Relationship Id="rId7" Type="http://schemas.openxmlformats.org/officeDocument/2006/relationships/image" Target="../media/image14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:\Users\mpc0341\Desktop\f1-shirt-uitm-dungun-prom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3357562"/>
            <a:ext cx="4143404" cy="2379868"/>
          </a:xfrm>
          <a:prstGeom prst="rect">
            <a:avLst/>
          </a:prstGeom>
          <a:noFill/>
        </p:spPr>
      </p:pic>
      <p:pic>
        <p:nvPicPr>
          <p:cNvPr id="6" name="Picture 2" descr="https://encrypted-tbn2.gstatic.com/images?q=tbn:ANd9GcSdSUtQ6W5zWjpDiUKpmcfCU6ZsmaWJ3lj9iyCJRMIMz7ifah3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2" y="0"/>
            <a:ext cx="3571900" cy="4286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mpc0341\Desktop\white_t_shirts_template_vector_set_522708 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1071546"/>
            <a:ext cx="2000264" cy="2196383"/>
          </a:xfrm>
          <a:prstGeom prst="rect">
            <a:avLst/>
          </a:prstGeom>
          <a:noFill/>
        </p:spPr>
      </p:pic>
      <p:pic>
        <p:nvPicPr>
          <p:cNvPr id="8" name="Shape 109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488" y="1643050"/>
            <a:ext cx="363734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:\Users\User\Downloads\logo f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488" y="1500174"/>
            <a:ext cx="285752" cy="133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3500430" y="1428736"/>
            <a:ext cx="285752" cy="214314"/>
            <a:chOff x="1481351" y="1600200"/>
            <a:chExt cx="1600200" cy="127074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81351" y="2667000"/>
              <a:ext cx="1600200" cy="203947"/>
            </a:xfrm>
            <a:prstGeom prst="rect">
              <a:avLst/>
            </a:prstGeom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2099" y="1600200"/>
              <a:ext cx="1475081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3214678" y="1643050"/>
            <a:ext cx="8572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" b="1" dirty="0" smtClean="0">
                <a:latin typeface="Arial Black" pitchFamily="34" charset="0"/>
              </a:rPr>
              <a:t>Content </a:t>
            </a:r>
            <a:r>
              <a:rPr lang="en-US" sz="400" b="1" dirty="0" smtClean="0">
                <a:latin typeface="Arial Black" pitchFamily="34" charset="0"/>
              </a:rPr>
              <a:t>Provider Contractor</a:t>
            </a:r>
            <a:endParaRPr lang="en-MY" sz="400" b="1" dirty="0">
              <a:latin typeface="Arial Black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786050" y="1928802"/>
            <a:ext cx="1071570" cy="1588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428860" y="1928802"/>
            <a:ext cx="17860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" b="1" i="1" dirty="0" smtClean="0"/>
              <a:t>Pi1M COMMUNITY CONTENT ENHANCEMENT </a:t>
            </a:r>
            <a:endParaRPr lang="en-US" sz="400" b="1" i="1" dirty="0"/>
          </a:p>
          <a:p>
            <a:pPr algn="ctr"/>
            <a:r>
              <a:rPr lang="en-US" sz="400" b="1" i="1" dirty="0"/>
              <a:t>B</a:t>
            </a:r>
            <a:r>
              <a:rPr lang="en-US" sz="400" b="1" i="1" dirty="0" smtClean="0"/>
              <a:t>Y ACCOUNTING SOLUTIONS</a:t>
            </a:r>
          </a:p>
        </p:txBody>
      </p:sp>
      <p:pic>
        <p:nvPicPr>
          <p:cNvPr id="16" name="Picture 4" descr="C:\Users\mpc0341\Desktop\white_t_shirts_template_vector_set_522708.jpg"/>
          <p:cNvPicPr>
            <a:picLocks noChangeAspect="1" noChangeArrowheads="1"/>
          </p:cNvPicPr>
          <p:nvPr/>
        </p:nvPicPr>
        <p:blipFill>
          <a:blip r:embed="rId9"/>
          <a:srcRect l="50000" b="8244"/>
          <a:stretch>
            <a:fillRect/>
          </a:stretch>
        </p:blipFill>
        <p:spPr bwMode="auto">
          <a:xfrm>
            <a:off x="4501612" y="1076548"/>
            <a:ext cx="1927776" cy="1995262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4786314" y="1714488"/>
            <a:ext cx="13573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TRAINING </a:t>
            </a:r>
            <a:endParaRPr lang="en-US" sz="1100" b="1" dirty="0" smtClean="0"/>
          </a:p>
          <a:p>
            <a:pPr algn="ctr"/>
            <a:r>
              <a:rPr lang="en-US" sz="1100" b="1" dirty="0" smtClean="0"/>
              <a:t>TEAM</a:t>
            </a:r>
            <a:endParaRPr lang="en-MY" sz="11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928662" y="500042"/>
            <a:ext cx="70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Proposed  </a:t>
            </a:r>
            <a:r>
              <a:rPr lang="en-US" dirty="0" smtClean="0"/>
              <a:t>Site Team Uniform </a:t>
            </a:r>
            <a:r>
              <a:rPr lang="en-US" dirty="0" smtClean="0"/>
              <a:t>Design</a:t>
            </a:r>
            <a:endParaRPr lang="en-MY" dirty="0"/>
          </a:p>
        </p:txBody>
      </p:sp>
      <p:sp>
        <p:nvSpPr>
          <p:cNvPr id="22" name="TextBox 21"/>
          <p:cNvSpPr txBox="1"/>
          <p:nvPr/>
        </p:nvSpPr>
        <p:spPr>
          <a:xfrm>
            <a:off x="2643174" y="2928934"/>
            <a:ext cx="13573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FRONT VIEW</a:t>
            </a:r>
            <a:endParaRPr lang="en-MY" sz="1100" dirty="0"/>
          </a:p>
        </p:txBody>
      </p:sp>
      <p:sp>
        <p:nvSpPr>
          <p:cNvPr id="23" name="TextBox 22"/>
          <p:cNvSpPr txBox="1"/>
          <p:nvPr/>
        </p:nvSpPr>
        <p:spPr>
          <a:xfrm>
            <a:off x="4787364" y="2906909"/>
            <a:ext cx="13573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BACK VIEW</a:t>
            </a:r>
            <a:endParaRPr lang="en-MY" sz="1100" dirty="0"/>
          </a:p>
        </p:txBody>
      </p:sp>
      <p:pic>
        <p:nvPicPr>
          <p:cNvPr id="26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2131" y="1428735"/>
            <a:ext cx="142877" cy="142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 descr="https://encrypted-tbn2.gstatic.com/images?q=tbn:ANd9GcSdSUtQ6W5zWjpDiUKpmcfCU6ZsmaWJ3lj9iyCJRMIMz7ifah3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504" y="1583778"/>
            <a:ext cx="642942" cy="13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380" y="1428736"/>
            <a:ext cx="285752" cy="17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Shape 109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050" y="3951480"/>
            <a:ext cx="363734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 descr="C:\Users\User\Downloads\logo f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050" y="3808604"/>
            <a:ext cx="285752" cy="133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3143240" y="3878912"/>
            <a:ext cx="8572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" b="1" dirty="0" smtClean="0">
                <a:solidFill>
                  <a:schemeClr val="bg1"/>
                </a:solidFill>
                <a:latin typeface="Arial Black" pitchFamily="34" charset="0"/>
              </a:rPr>
              <a:t>Content </a:t>
            </a:r>
            <a:r>
              <a:rPr lang="en-US" sz="400" b="1" dirty="0" smtClean="0">
                <a:solidFill>
                  <a:schemeClr val="bg1"/>
                </a:solidFill>
                <a:latin typeface="Arial Black" pitchFamily="34" charset="0"/>
              </a:rPr>
              <a:t>Provider Contractor</a:t>
            </a:r>
            <a:endParaRPr lang="en-MY" sz="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 rot="20130645">
            <a:off x="3889186" y="4116208"/>
            <a:ext cx="285752" cy="214314"/>
            <a:chOff x="1481351" y="1600200"/>
            <a:chExt cx="1600200" cy="1270747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81351" y="2667000"/>
              <a:ext cx="1600200" cy="203947"/>
            </a:xfrm>
            <a:prstGeom prst="rect">
              <a:avLst/>
            </a:prstGeom>
          </p:spPr>
        </p:pic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2099" y="1600200"/>
              <a:ext cx="1475081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5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9255" y="3665728"/>
            <a:ext cx="142877" cy="142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https://encrypted-tbn2.gstatic.com/images?q=tbn:ANd9GcSdSUtQ6W5zWjpDiUKpmcfCU6ZsmaWJ3lj9iyCJRMIMz7ifah3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2066" y="3892208"/>
            <a:ext cx="642942" cy="13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504" y="3665729"/>
            <a:ext cx="285752" cy="17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4714876" y="4092097"/>
            <a:ext cx="13573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MANAGEMENT </a:t>
            </a:r>
          </a:p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TEAM</a:t>
            </a:r>
            <a:endParaRPr lang="en-MY" sz="1100" b="1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571736" y="5761572"/>
            <a:ext cx="13573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FRONT VIEW</a:t>
            </a:r>
            <a:endParaRPr lang="en-MY" sz="1100" dirty="0"/>
          </a:p>
        </p:txBody>
      </p:sp>
      <p:sp>
        <p:nvSpPr>
          <p:cNvPr id="40" name="TextBox 39"/>
          <p:cNvSpPr txBox="1"/>
          <p:nvPr/>
        </p:nvSpPr>
        <p:spPr>
          <a:xfrm>
            <a:off x="4715926" y="5739547"/>
            <a:ext cx="13573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BACK VIEW</a:t>
            </a:r>
            <a:endParaRPr lang="en-MY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2.gstatic.com/images?q=tbn:ANd9GcSdSUtQ6W5zWjpDiUKpmcfCU6ZsmaWJ3lj9iyCJRMIMz7ifah3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2" y="0"/>
            <a:ext cx="3571900" cy="4286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l="2745" t="14648" r="67606" b="16015"/>
          <a:stretch>
            <a:fillRect/>
          </a:stretch>
        </p:blipFill>
        <p:spPr bwMode="auto">
          <a:xfrm>
            <a:off x="2428860" y="785794"/>
            <a:ext cx="457203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2571736" y="928670"/>
            <a:ext cx="4357718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" name="Rectangle 8"/>
          <p:cNvSpPr/>
          <p:nvPr/>
        </p:nvSpPr>
        <p:spPr>
          <a:xfrm>
            <a:off x="2786050" y="1071546"/>
            <a:ext cx="3786214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TextBox 9"/>
          <p:cNvSpPr txBox="1"/>
          <p:nvPr/>
        </p:nvSpPr>
        <p:spPr>
          <a:xfrm>
            <a:off x="2928926" y="928670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MAINTENANCE CHECKLIST </a:t>
            </a:r>
          </a:p>
          <a:p>
            <a:pPr algn="ctr"/>
            <a:r>
              <a:rPr lang="en-US" sz="1400" b="1" dirty="0" smtClean="0"/>
              <a:t>REPORT</a:t>
            </a:r>
            <a:endParaRPr lang="en-MY" sz="1400" b="1" dirty="0"/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6512" y="958650"/>
            <a:ext cx="583556" cy="39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8839" y="1000108"/>
            <a:ext cx="748715" cy="35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571736" y="5929330"/>
            <a:ext cx="4357718" cy="35719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4" name="Shape 109"/>
          <p:cNvPicPr preferRelativeResize="0"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313" y="6000768"/>
            <a:ext cx="500067" cy="19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 descr="C:\Users\User\Downloads\logo f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3372" y="6000768"/>
            <a:ext cx="571504" cy="21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714480" y="428604"/>
            <a:ext cx="5929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Example Maintenance Checklist form</a:t>
            </a:r>
            <a:endParaRPr lang="en-MY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2.gstatic.com/images?q=tbn:ANd9GcSdSUtQ6W5zWjpDiUKpmcfCU6ZsmaWJ3lj9iyCJRMIMz7ifah3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2" y="0"/>
            <a:ext cx="3571900" cy="4286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/>
          <a:srcRect l="3294" t="19531" r="34663" b="10156"/>
          <a:stretch>
            <a:fillRect/>
          </a:stretch>
        </p:blipFill>
        <p:spPr bwMode="auto">
          <a:xfrm>
            <a:off x="428596" y="889474"/>
            <a:ext cx="8358246" cy="532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TextBox 30"/>
          <p:cNvSpPr txBox="1"/>
          <p:nvPr/>
        </p:nvSpPr>
        <p:spPr>
          <a:xfrm>
            <a:off x="1714480" y="389408"/>
            <a:ext cx="5929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Proposed Staff CV format</a:t>
            </a:r>
            <a:endParaRPr lang="en-MY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4282" y="733680"/>
          <a:ext cx="8715436" cy="5409964"/>
        </p:xfrm>
        <a:graphic>
          <a:graphicData uri="http://schemas.openxmlformats.org/drawingml/2006/table">
            <a:tbl>
              <a:tblPr/>
              <a:tblGrid>
                <a:gridCol w="258713"/>
                <a:gridCol w="443511"/>
                <a:gridCol w="769212"/>
                <a:gridCol w="896260"/>
                <a:gridCol w="704138"/>
                <a:gridCol w="1357322"/>
                <a:gridCol w="359366"/>
                <a:gridCol w="443511"/>
                <a:gridCol w="443511"/>
                <a:gridCol w="1358249"/>
                <a:gridCol w="1681643"/>
              </a:tblGrid>
              <a:tr h="18683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MY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MY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Zone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MY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State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MY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PI1M location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MY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Promotion Status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MY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Training Status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MY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Remarks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86837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Date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Activities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pax 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Passed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Failed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Activities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186837"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Perak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Kuala Kangsar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15/3/2017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Public relationship status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837"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Kedah 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Yan</a:t>
                      </a:r>
                    </a:p>
                  </a:txBody>
                  <a:tcPr marL="4843" marR="4843" marT="4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12/4/2016</a:t>
                      </a:r>
                    </a:p>
                  </a:txBody>
                  <a:tcPr marL="4843" marR="4843" marT="4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Public relationship status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43" marR="4843" marT="4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43" marR="4843" marT="4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837"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Perlis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Kangar</a:t>
                      </a:r>
                    </a:p>
                  </a:txBody>
                  <a:tcPr marL="4843" marR="4843" marT="4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22/3/2017</a:t>
                      </a:r>
                    </a:p>
                  </a:txBody>
                  <a:tcPr marL="4843" marR="4843" marT="4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Participation event</a:t>
                      </a:r>
                    </a:p>
                  </a:txBody>
                  <a:tcPr marL="4843" marR="4843" marT="4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43" marR="4843" marT="4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43" marR="4843" marT="4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837"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Pulau Pinang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Goergetown</a:t>
                      </a:r>
                    </a:p>
                  </a:txBody>
                  <a:tcPr marL="4843" marR="4843" marT="4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19/4/2016</a:t>
                      </a:r>
                    </a:p>
                  </a:txBody>
                  <a:tcPr marL="4843" marR="4843" marT="4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Broadcast promotion</a:t>
                      </a:r>
                    </a:p>
                  </a:txBody>
                  <a:tcPr marL="4843" marR="4843" marT="4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43" marR="4843" marT="4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43" marR="4843" marT="4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676"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MY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Selangor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Tanjung Karang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20/5/2016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Online promotion - Facebook / Instagram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837"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Gombak</a:t>
                      </a:r>
                    </a:p>
                  </a:txBody>
                  <a:tcPr marL="4843" marR="4843" marT="4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17/5/2017</a:t>
                      </a:r>
                    </a:p>
                  </a:txBody>
                  <a:tcPr marL="4843" marR="4843" marT="4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Road show</a:t>
                      </a:r>
                    </a:p>
                  </a:txBody>
                  <a:tcPr marL="4843" marR="4843" marT="4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43" marR="4843" marT="4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Roadshow to Sekolah Tanjung Karang</a:t>
                      </a:r>
                    </a:p>
                  </a:txBody>
                  <a:tcPr marL="4843" marR="4843" marT="4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837"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K.Lumpur</a:t>
                      </a:r>
                    </a:p>
                  </a:txBody>
                  <a:tcPr marL="4843" marR="4843" marT="4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Bangsar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4/5/2017</a:t>
                      </a:r>
                    </a:p>
                  </a:txBody>
                  <a:tcPr marL="4843" marR="4843" marT="4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Broadcast promotion</a:t>
                      </a:r>
                    </a:p>
                  </a:txBody>
                  <a:tcPr marL="4843" marR="4843" marT="4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4843" marR="4843" marT="4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4843" marR="4843" marT="4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843" marR="4843" marT="4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Training on 12/6/17</a:t>
                      </a:r>
                    </a:p>
                  </a:txBody>
                  <a:tcPr marL="4843" marR="4843" marT="4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676"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Negeri Sembilan</a:t>
                      </a:r>
                    </a:p>
                  </a:txBody>
                  <a:tcPr marL="4843" marR="4843" marT="4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Kuala Pilah</a:t>
                      </a:r>
                    </a:p>
                  </a:txBody>
                  <a:tcPr marL="4843" marR="4843" marT="4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25/5/2016</a:t>
                      </a:r>
                    </a:p>
                  </a:txBody>
                  <a:tcPr marL="4843" marR="4843" marT="4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Participation event</a:t>
                      </a:r>
                    </a:p>
                  </a:txBody>
                  <a:tcPr marL="4843" marR="4843" marT="4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Training will be conduct on 25/8/17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 be disscused on training session plan 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676"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Melaka</a:t>
                      </a:r>
                    </a:p>
                  </a:txBody>
                  <a:tcPr marL="4843" marR="4843" marT="4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Air Molek</a:t>
                      </a:r>
                    </a:p>
                  </a:txBody>
                  <a:tcPr marL="4843" marR="4843" marT="4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28/5/2016</a:t>
                      </a:r>
                    </a:p>
                  </a:txBody>
                  <a:tcPr marL="4843" marR="4843" marT="4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Participation event</a:t>
                      </a:r>
                    </a:p>
                  </a:txBody>
                  <a:tcPr marL="4843" marR="4843" marT="4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Training will be conduct on 5/8/17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 be disscused on training session plan 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676"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Johor</a:t>
                      </a:r>
                    </a:p>
                  </a:txBody>
                  <a:tcPr marL="4843" marR="4843" marT="4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Johor Bahru</a:t>
                      </a:r>
                    </a:p>
                  </a:txBody>
                  <a:tcPr marL="4843" marR="4843" marT="4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3/6/2016</a:t>
                      </a:r>
                    </a:p>
                  </a:txBody>
                  <a:tcPr marL="4843" marR="4843" marT="4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Online promotion - Facebook / Instagram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Training will be conduct on 28/8/17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 be disscused on training session plan 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676"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Kelantan 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Pasir Mas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5/6/2016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Online promotion - Facebook / Instagram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Training will be conduct on 12/9/17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 be disscused on training session plan 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676"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Terengganu</a:t>
                      </a:r>
                    </a:p>
                  </a:txBody>
                  <a:tcPr marL="4843" marR="4843" marT="4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Kemamaman</a:t>
                      </a:r>
                    </a:p>
                  </a:txBody>
                  <a:tcPr marL="4843" marR="4843" marT="4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17/6/2016</a:t>
                      </a:r>
                    </a:p>
                  </a:txBody>
                  <a:tcPr marL="4843" marR="4843" marT="4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Broadcast promotion</a:t>
                      </a:r>
                    </a:p>
                  </a:txBody>
                  <a:tcPr marL="4843" marR="4843" marT="4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Training will be conduct on 17/9/17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 be disscused on training session plan 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676"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Pahang</a:t>
                      </a:r>
                    </a:p>
                  </a:txBody>
                  <a:tcPr marL="4843" marR="4843" marT="4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Jenderam Hilir</a:t>
                      </a:r>
                    </a:p>
                  </a:txBody>
                  <a:tcPr marL="4843" marR="4843" marT="4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25/6/2016</a:t>
                      </a:r>
                    </a:p>
                  </a:txBody>
                  <a:tcPr marL="4843" marR="4843" marT="4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Participation event</a:t>
                      </a:r>
                    </a:p>
                  </a:txBody>
                  <a:tcPr marL="4843" marR="4843" marT="4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Training will be conduct on 23/9/17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 be disscused on training session plan 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676"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843" marR="4843" marT="4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Sabah</a:t>
                      </a:r>
                    </a:p>
                  </a:txBody>
                  <a:tcPr marL="4843" marR="4843" marT="4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Kota Kinabalu</a:t>
                      </a:r>
                    </a:p>
                  </a:txBody>
                  <a:tcPr marL="4843" marR="4843" marT="4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23/7/2016</a:t>
                      </a:r>
                    </a:p>
                  </a:txBody>
                  <a:tcPr marL="4843" marR="4843" marT="4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Roadshow</a:t>
                      </a:r>
                    </a:p>
                  </a:txBody>
                  <a:tcPr marL="4843" marR="4843" marT="4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Training will be conduct on 24/10/17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 be disscused on training session plan 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676"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4843" marR="4843" marT="4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Sarawak</a:t>
                      </a:r>
                    </a:p>
                  </a:txBody>
                  <a:tcPr marL="4843" marR="4843" marT="4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Kuching</a:t>
                      </a:r>
                    </a:p>
                  </a:txBody>
                  <a:tcPr marL="4843" marR="4843" marT="4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28/7/2016</a:t>
                      </a:r>
                    </a:p>
                  </a:txBody>
                  <a:tcPr marL="4843" marR="4843" marT="4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Roadshow</a:t>
                      </a:r>
                    </a:p>
                  </a:txBody>
                  <a:tcPr marL="4843" marR="4843" marT="4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Training will be conduct on 29/10/17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 be </a:t>
                      </a: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disscused</a:t>
                      </a:r>
                      <a:r>
                        <a:rPr lang="en-MY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on training session plan 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71604" y="345024"/>
            <a:ext cx="5929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Proposed </a:t>
            </a:r>
            <a:r>
              <a:rPr lang="en-US" dirty="0" smtClean="0"/>
              <a:t>Participant Progress</a:t>
            </a:r>
            <a:r>
              <a:rPr lang="en-US" dirty="0" smtClean="0"/>
              <a:t> </a:t>
            </a:r>
            <a:r>
              <a:rPr lang="en-US" dirty="0" smtClean="0"/>
              <a:t>Report</a:t>
            </a:r>
            <a:endParaRPr lang="en-MY" dirty="0"/>
          </a:p>
        </p:txBody>
      </p:sp>
      <p:pic>
        <p:nvPicPr>
          <p:cNvPr id="6" name="Picture 2" descr="https://encrypted-tbn2.gstatic.com/images?q=tbn:ANd9GcSdSUtQ6W5zWjpDiUKpmcfCU6ZsmaWJ3lj9iyCJRMIMz7ifah3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2" y="0"/>
            <a:ext cx="3571900" cy="4286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2844" y="773467"/>
          <a:ext cx="8929720" cy="4870111"/>
        </p:xfrm>
        <a:graphic>
          <a:graphicData uri="http://schemas.openxmlformats.org/drawingml/2006/table">
            <a:tbl>
              <a:tblPr/>
              <a:tblGrid>
                <a:gridCol w="152170"/>
                <a:gridCol w="312353"/>
                <a:gridCol w="672760"/>
                <a:gridCol w="618698"/>
                <a:gridCol w="624704"/>
                <a:gridCol w="1020511"/>
                <a:gridCol w="1147906"/>
                <a:gridCol w="730103"/>
                <a:gridCol w="730103"/>
                <a:gridCol w="730103"/>
                <a:gridCol w="547265"/>
                <a:gridCol w="857256"/>
                <a:gridCol w="785788"/>
              </a:tblGrid>
              <a:tr h="220293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MY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Title: Mapping PI1M Zone 1 (Perak / Perlis / Kedah / </a:t>
                      </a:r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Pulau</a:t>
                      </a:r>
                      <a:r>
                        <a:rPr lang="en-MY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Pinang)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MY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293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Date: 15/12/2016 8:03:06 AM Updated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MY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397"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Zone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State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Site ID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Location ID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Site Name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Landlord Name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Longitude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Latitude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Pi1M </a:t>
                      </a:r>
                      <a:r>
                        <a:rPr lang="en-US" sz="105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Incharge</a:t>
                      </a:r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person</a:t>
                      </a:r>
                      <a:endParaRPr lang="en-MY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Pi1M</a:t>
                      </a:r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PC Status</a:t>
                      </a:r>
                      <a:endParaRPr lang="en-MY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Deployment Hardware</a:t>
                      </a:r>
                      <a:endParaRPr lang="en-MY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Deployment Software</a:t>
                      </a:r>
                      <a:endParaRPr lang="en-MY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220293"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347" marR="5347" marT="53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347" marR="5347" marT="53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Perlis</a:t>
                      </a:r>
                    </a:p>
                  </a:txBody>
                  <a:tcPr marL="5347" marR="5347" marT="53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CW50286</a:t>
                      </a:r>
                    </a:p>
                  </a:txBody>
                  <a:tcPr marL="5347" marR="5347" marT="53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W01131</a:t>
                      </a:r>
                    </a:p>
                  </a:txBody>
                  <a:tcPr marL="5347" marR="5347" marT="53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KG_PANTAI</a:t>
                      </a:r>
                      <a:r>
                        <a:rPr lang="en-MY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_ DALAM</a:t>
                      </a:r>
                      <a:endParaRPr lang="en-MY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(1) TAN KEE TIONG (2) TAN KEE CHONG</a:t>
                      </a:r>
                    </a:p>
                  </a:txBody>
                  <a:tcPr marL="5347" marR="5347" marT="53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3.08707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101.68438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20293"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347" marR="5347" marT="53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347" marR="5347" marT="53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Perlis</a:t>
                      </a:r>
                    </a:p>
                  </a:txBody>
                  <a:tcPr marL="5347" marR="5347" marT="53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G0015</a:t>
                      </a:r>
                    </a:p>
                  </a:txBody>
                  <a:tcPr marL="5347" marR="5347" marT="53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W00006</a:t>
                      </a:r>
                    </a:p>
                  </a:txBody>
                  <a:tcPr marL="5347" marR="5347" marT="53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JLN SYED PUTRA</a:t>
                      </a:r>
                    </a:p>
                  </a:txBody>
                  <a:tcPr marL="5347" marR="5347" marT="53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GANAD MEDIA SDN BHD</a:t>
                      </a:r>
                    </a:p>
                  </a:txBody>
                  <a:tcPr marL="5347" marR="5347" marT="53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3.29693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101.4086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93"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347" marR="5347" marT="53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347" marR="5347" marT="53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Perlis</a:t>
                      </a:r>
                    </a:p>
                  </a:txBody>
                  <a:tcPr marL="5347" marR="5347" marT="53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G0384</a:t>
                      </a:r>
                    </a:p>
                  </a:txBody>
                  <a:tcPr marL="5347" marR="5347" marT="53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W00047</a:t>
                      </a:r>
                    </a:p>
                  </a:txBody>
                  <a:tcPr marL="5347" marR="5347" marT="53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JLN ROBSON</a:t>
                      </a:r>
                    </a:p>
                  </a:txBody>
                  <a:tcPr marL="5347" marR="5347" marT="53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WISMA BELIA SDN BHD</a:t>
                      </a:r>
                    </a:p>
                  </a:txBody>
                  <a:tcPr marL="5347" marR="5347" marT="53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3.25465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101.4056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20293"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347" marR="5347" marT="53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347" marR="5347" marT="53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Perlis</a:t>
                      </a:r>
                    </a:p>
                  </a:txBody>
                  <a:tcPr marL="5347" marR="5347" marT="53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G0855</a:t>
                      </a:r>
                    </a:p>
                  </a:txBody>
                  <a:tcPr marL="5347" marR="5347" marT="53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W00097</a:t>
                      </a:r>
                    </a:p>
                  </a:txBody>
                  <a:tcPr marL="5347" marR="5347" marT="53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MENARA SEPUTIH (APT UNIT)</a:t>
                      </a:r>
                    </a:p>
                  </a:txBody>
                  <a:tcPr marL="5347" marR="5347" marT="53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SHIREEN MARDZIAH HASHIM</a:t>
                      </a:r>
                    </a:p>
                  </a:txBody>
                  <a:tcPr marL="5347" marR="5347" marT="53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3.13642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101.6294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93"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347" marR="5347" marT="53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347" marR="5347" marT="53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Perlis</a:t>
                      </a:r>
                    </a:p>
                  </a:txBody>
                  <a:tcPr marL="5347" marR="5347" marT="53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G0855</a:t>
                      </a:r>
                    </a:p>
                  </a:txBody>
                  <a:tcPr marL="5347" marR="5347" marT="53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W00097</a:t>
                      </a:r>
                    </a:p>
                  </a:txBody>
                  <a:tcPr marL="5347" marR="5347" marT="53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MENARA SEPUTIH (APT UNIT)</a:t>
                      </a:r>
                    </a:p>
                  </a:txBody>
                  <a:tcPr marL="5347" marR="5347" marT="53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NATARJAYA MANAGEMENT</a:t>
                      </a:r>
                    </a:p>
                  </a:txBody>
                  <a:tcPr marL="5347" marR="5347" marT="53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3.16406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101.531882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20293"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347" marR="5347" marT="53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347" marR="5347" marT="53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Pulau Pinang</a:t>
                      </a:r>
                    </a:p>
                  </a:txBody>
                  <a:tcPr marL="5347" marR="5347" marT="53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G1599</a:t>
                      </a:r>
                    </a:p>
                  </a:txBody>
                  <a:tcPr marL="5347" marR="5347" marT="53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W00272</a:t>
                      </a:r>
                    </a:p>
                  </a:txBody>
                  <a:tcPr marL="5347" marR="5347" marT="53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PANTAI DALAM 2</a:t>
                      </a:r>
                    </a:p>
                  </a:txBody>
                  <a:tcPr marL="5347" marR="5347" marT="53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DEANS REAL ESTATE</a:t>
                      </a:r>
                    </a:p>
                  </a:txBody>
                  <a:tcPr marL="5347" marR="5347" marT="53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2.99814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101.3588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93"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347" marR="5347" marT="53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347" marR="5347" marT="53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Pulau</a:t>
                      </a:r>
                      <a:r>
                        <a:rPr lang="en-MY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Pinang</a:t>
                      </a:r>
                    </a:p>
                  </a:txBody>
                  <a:tcPr marL="5347" marR="5347" marT="53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H0124</a:t>
                      </a:r>
                    </a:p>
                  </a:txBody>
                  <a:tcPr marL="5347" marR="5347" marT="53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W00292</a:t>
                      </a:r>
                    </a:p>
                  </a:txBody>
                  <a:tcPr marL="5347" marR="5347" marT="53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KERINCHI SL</a:t>
                      </a:r>
                    </a:p>
                  </a:txBody>
                  <a:tcPr marL="5347" marR="5347" marT="53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SENI JAYA SDN BHD</a:t>
                      </a:r>
                    </a:p>
                  </a:txBody>
                  <a:tcPr marL="5347" marR="5347" marT="53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2.6581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101.5172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64353"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347" marR="5347" marT="53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347" marR="5347" marT="53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Pulau Pinang</a:t>
                      </a:r>
                    </a:p>
                  </a:txBody>
                  <a:tcPr marL="5347" marR="5347" marT="53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M1625</a:t>
                      </a:r>
                    </a:p>
                  </a:txBody>
                  <a:tcPr marL="5347" marR="5347" marT="53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W00447</a:t>
                      </a:r>
                    </a:p>
                  </a:txBody>
                  <a:tcPr marL="5347" marR="5347" marT="53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IBC</a:t>
                      </a:r>
                    </a:p>
                  </a:txBody>
                  <a:tcPr marL="5347" marR="5347" marT="53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KEMENTERIAN PENERANGAN MALAYSIA</a:t>
                      </a:r>
                    </a:p>
                  </a:txBody>
                  <a:tcPr marL="5347" marR="5347" marT="53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3.5781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101.4624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338"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347" marR="5347" marT="53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347" marR="5347" marT="53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Pulau Pinang</a:t>
                      </a:r>
                    </a:p>
                  </a:txBody>
                  <a:tcPr marL="5347" marR="5347" marT="53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G1625</a:t>
                      </a:r>
                    </a:p>
                  </a:txBody>
                  <a:tcPr marL="5347" marR="5347" marT="53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W00622</a:t>
                      </a:r>
                    </a:p>
                  </a:txBody>
                  <a:tcPr marL="5347" marR="5347" marT="53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IBC RTM</a:t>
                      </a:r>
                    </a:p>
                  </a:txBody>
                  <a:tcPr marL="5347" marR="5347" marT="53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KETUA SETIAUSAHA KEMENTERIAN PENERANGAN</a:t>
                      </a:r>
                    </a:p>
                  </a:txBody>
                  <a:tcPr marL="5347" marR="5347" marT="53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2.93024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101.568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20293"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347" marR="5347" marT="53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347" marR="5347" marT="53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Pulau Pinang</a:t>
                      </a:r>
                    </a:p>
                  </a:txBody>
                  <a:tcPr marL="5347" marR="5347" marT="53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G1805</a:t>
                      </a:r>
                    </a:p>
                  </a:txBody>
                  <a:tcPr marL="5347" marR="5347" marT="53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W00685</a:t>
                      </a:r>
                    </a:p>
                  </a:txBody>
                  <a:tcPr marL="5347" marR="5347" marT="53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IPTAR RTM</a:t>
                      </a:r>
                    </a:p>
                  </a:txBody>
                  <a:tcPr marL="5347" marR="5347" marT="53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PESURUHJAYA TANAH PERSEKUTUAN</a:t>
                      </a:r>
                    </a:p>
                  </a:txBody>
                  <a:tcPr marL="5347" marR="5347" marT="53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2.8092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101.55919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71604" y="416462"/>
            <a:ext cx="5929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Proposed Site Mapping for each Zone</a:t>
            </a:r>
            <a:endParaRPr lang="en-MY" dirty="0"/>
          </a:p>
        </p:txBody>
      </p:sp>
      <p:pic>
        <p:nvPicPr>
          <p:cNvPr id="6" name="Picture 2" descr="https://encrypted-tbn2.gstatic.com/images?q=tbn:ANd9GcSdSUtQ6W5zWjpDiUKpmcfCU6ZsmaWJ3lj9iyCJRMIMz7ifah3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2" y="0"/>
            <a:ext cx="3571900" cy="4286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2976" y="642918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List of items need to be prepared for  food &amp; beverage arrangement </a:t>
            </a:r>
            <a:endParaRPr lang="en-MY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1714488"/>
            <a:ext cx="600079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dirty="0" smtClean="0"/>
              <a:t>Table banquet (20nos)</a:t>
            </a:r>
          </a:p>
          <a:p>
            <a:pPr marL="342900" indent="-342900">
              <a:buAutoNum type="arabicPeriod"/>
            </a:pPr>
            <a:r>
              <a:rPr lang="en-US" sz="1400" dirty="0" smtClean="0"/>
              <a:t>Chair (50nos)</a:t>
            </a:r>
          </a:p>
          <a:p>
            <a:pPr marL="342900" indent="-342900">
              <a:buAutoNum type="arabicPeriod"/>
            </a:pPr>
            <a:r>
              <a:rPr lang="en-US" sz="1400" dirty="0" smtClean="0"/>
              <a:t>Plate</a:t>
            </a:r>
          </a:p>
          <a:p>
            <a:pPr marL="342900" indent="-342900">
              <a:buAutoNum type="arabicPeriod"/>
            </a:pPr>
            <a:r>
              <a:rPr lang="en-US" sz="1400" dirty="0" smtClean="0"/>
              <a:t>Glass </a:t>
            </a:r>
          </a:p>
          <a:p>
            <a:pPr marL="342900" indent="-342900">
              <a:buAutoNum type="arabicPeriod"/>
            </a:pPr>
            <a:r>
              <a:rPr lang="en-US" sz="1400" dirty="0" smtClean="0"/>
              <a:t>Fork &amp; spoon</a:t>
            </a:r>
          </a:p>
          <a:p>
            <a:pPr marL="342900" indent="-342900">
              <a:buAutoNum type="arabicPeriod"/>
            </a:pPr>
            <a:r>
              <a:rPr lang="en-US" sz="1400" dirty="0" smtClean="0"/>
              <a:t>Trolley</a:t>
            </a:r>
          </a:p>
          <a:p>
            <a:pPr marL="342900" indent="-342900">
              <a:buAutoNum type="arabicPeriod"/>
            </a:pPr>
            <a:r>
              <a:rPr lang="en-US" sz="1400" dirty="0" smtClean="0"/>
              <a:t>Deluxe roll top chafer Outdoor Catering equipment</a:t>
            </a:r>
          </a:p>
          <a:p>
            <a:pPr marL="342900" indent="-342900">
              <a:buAutoNum type="arabicPeriod"/>
            </a:pPr>
            <a:r>
              <a:rPr lang="en-US" sz="1400" dirty="0" smtClean="0"/>
              <a:t>Sink basin</a:t>
            </a:r>
          </a:p>
          <a:p>
            <a:pPr marL="342900" indent="-342900">
              <a:buAutoNum type="arabicPeriod"/>
            </a:pPr>
            <a:r>
              <a:rPr lang="en-US" sz="1400" dirty="0" smtClean="0"/>
              <a:t>Water Container</a:t>
            </a:r>
          </a:p>
          <a:p>
            <a:pPr marL="342900" indent="-342900">
              <a:buAutoNum type="arabicPeriod"/>
            </a:pPr>
            <a:r>
              <a:rPr lang="en-US" sz="1400" dirty="0" smtClean="0"/>
              <a:t>Table cloth</a:t>
            </a:r>
          </a:p>
          <a:p>
            <a:pPr marL="342900" indent="-342900">
              <a:buAutoNum type="arabicPeriod"/>
            </a:pPr>
            <a:r>
              <a:rPr lang="en-US" sz="1400" dirty="0" smtClean="0"/>
              <a:t>Broom</a:t>
            </a:r>
          </a:p>
          <a:p>
            <a:pPr marL="342900" indent="-342900">
              <a:buAutoNum type="arabicPeriod"/>
            </a:pPr>
            <a:r>
              <a:rPr lang="en-US" sz="1400" dirty="0" smtClean="0"/>
              <a:t>Food  storage container</a:t>
            </a:r>
          </a:p>
          <a:p>
            <a:pPr marL="342900" indent="-342900">
              <a:buAutoNum type="arabicPeriod"/>
            </a:pPr>
            <a:r>
              <a:rPr lang="en-US" sz="1400" dirty="0" smtClean="0"/>
              <a:t>Small Size canopy</a:t>
            </a:r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endParaRPr lang="en-MY" sz="1400" dirty="0"/>
          </a:p>
        </p:txBody>
      </p:sp>
      <p:pic>
        <p:nvPicPr>
          <p:cNvPr id="6" name="Picture 2" descr="https://encrypted-tbn2.gstatic.com/images?q=tbn:ANd9GcSdSUtQ6W5zWjpDiUKpmcfCU6ZsmaWJ3lj9iyCJRMIMz7ifah3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2" y="0"/>
            <a:ext cx="3571900" cy="4286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6039" t="48828" r="41567" b="31640"/>
          <a:stretch>
            <a:fillRect/>
          </a:stretch>
        </p:blipFill>
        <p:spPr bwMode="auto">
          <a:xfrm>
            <a:off x="500034" y="1928802"/>
            <a:ext cx="800105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Shape 109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504" y="3286124"/>
            <a:ext cx="636398" cy="124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User\Downloads\logo f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380" y="3143248"/>
            <a:ext cx="285752" cy="133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714876" y="3000372"/>
            <a:ext cx="1357322" cy="1588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1785918" y="3000372"/>
            <a:ext cx="285752" cy="214314"/>
            <a:chOff x="1481351" y="1600200"/>
            <a:chExt cx="1600200" cy="127074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81351" y="2667000"/>
              <a:ext cx="1600200" cy="203947"/>
            </a:xfrm>
            <a:prstGeom prst="rect">
              <a:avLst/>
            </a:prstGeom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2099" y="1600200"/>
              <a:ext cx="1475081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extBox 17"/>
          <p:cNvSpPr txBox="1"/>
          <p:nvPr/>
        </p:nvSpPr>
        <p:spPr>
          <a:xfrm>
            <a:off x="1428728" y="3286124"/>
            <a:ext cx="1000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 smtClean="0">
                <a:solidFill>
                  <a:schemeClr val="bg1"/>
                </a:solidFill>
                <a:latin typeface="Arial Black" pitchFamily="34" charset="0"/>
              </a:rPr>
              <a:t>Content </a:t>
            </a:r>
            <a:r>
              <a:rPr lang="en-US" sz="600" b="1" dirty="0" smtClean="0">
                <a:solidFill>
                  <a:schemeClr val="bg1"/>
                </a:solidFill>
                <a:latin typeface="Arial Black" pitchFamily="34" charset="0"/>
              </a:rPr>
              <a:t>Provider Contractor</a:t>
            </a:r>
            <a:endParaRPr lang="en-MY" sz="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rot="10800000">
            <a:off x="642910" y="3286124"/>
            <a:ext cx="3571900" cy="1588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>
            <a:off x="6708038" y="3189427"/>
            <a:ext cx="1521562" cy="110948"/>
          </a:xfrm>
          <a:custGeom>
            <a:avLst/>
            <a:gdLst>
              <a:gd name="connsiteX0" fmla="*/ 1521562 w 1521562"/>
              <a:gd name="connsiteY0" fmla="*/ 0 h 110948"/>
              <a:gd name="connsiteX1" fmla="*/ 1199693 w 1521562"/>
              <a:gd name="connsiteY1" fmla="*/ 95098 h 110948"/>
              <a:gd name="connsiteX2" fmla="*/ 314554 w 1521562"/>
              <a:gd name="connsiteY2" fmla="*/ 95098 h 110948"/>
              <a:gd name="connsiteX3" fmla="*/ 0 w 1521562"/>
              <a:gd name="connsiteY3" fmla="*/ 14631 h 110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1562" h="110948">
                <a:moveTo>
                  <a:pt x="1521562" y="0"/>
                </a:moveTo>
                <a:cubicBezTo>
                  <a:pt x="1461211" y="39624"/>
                  <a:pt x="1400861" y="79248"/>
                  <a:pt x="1199693" y="95098"/>
                </a:cubicBezTo>
                <a:cubicBezTo>
                  <a:pt x="998525" y="110948"/>
                  <a:pt x="514503" y="108509"/>
                  <a:pt x="314554" y="95098"/>
                </a:cubicBezTo>
                <a:cubicBezTo>
                  <a:pt x="114605" y="81687"/>
                  <a:pt x="42672" y="1220"/>
                  <a:pt x="0" y="14631"/>
                </a:cubicBezTo>
              </a:path>
            </a:pathLst>
          </a:cu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30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31" y="3500438"/>
            <a:ext cx="142877" cy="142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479" y="3500438"/>
            <a:ext cx="285754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 descr="https://encrypted-tbn2.gstatic.com/images?q=tbn:ANd9GcSdSUtQ6W5zWjpDiUKpmcfCU6ZsmaWJ3lj9iyCJRMIMz7ifah3J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2330" y="2826092"/>
            <a:ext cx="857256" cy="10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2643174" y="702214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Proposed Project Vehicle design </a:t>
            </a:r>
            <a:endParaRPr lang="en-MY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00100" y="785794"/>
            <a:ext cx="3500462" cy="50006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0981" t="20507" r="57174" b="21875"/>
          <a:stretch>
            <a:fillRect/>
          </a:stretch>
        </p:blipFill>
        <p:spPr bwMode="auto">
          <a:xfrm>
            <a:off x="1243642" y="1214422"/>
            <a:ext cx="1185218" cy="138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t="13672" r="55527" b="41406"/>
          <a:stretch>
            <a:fillRect/>
          </a:stretch>
        </p:blipFill>
        <p:spPr bwMode="auto">
          <a:xfrm>
            <a:off x="2571736" y="1214422"/>
            <a:ext cx="1046712" cy="594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 l="9370" t="17773" r="56589" b="9961"/>
          <a:stretch>
            <a:fillRect/>
          </a:stretch>
        </p:blipFill>
        <p:spPr bwMode="auto">
          <a:xfrm>
            <a:off x="3777218" y="1163486"/>
            <a:ext cx="606810" cy="693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000100" y="857232"/>
            <a:ext cx="3857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Proposed Registration Counter</a:t>
            </a:r>
            <a:endParaRPr lang="en-MY" sz="1400" dirty="0"/>
          </a:p>
        </p:txBody>
      </p:sp>
      <p:sp>
        <p:nvSpPr>
          <p:cNvPr id="9" name="Rectangle 8"/>
          <p:cNvSpPr/>
          <p:nvPr/>
        </p:nvSpPr>
        <p:spPr>
          <a:xfrm>
            <a:off x="4500562" y="785794"/>
            <a:ext cx="3500462" cy="50006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TextBox 9"/>
          <p:cNvSpPr txBox="1"/>
          <p:nvPr/>
        </p:nvSpPr>
        <p:spPr>
          <a:xfrm>
            <a:off x="4714876" y="1214422"/>
            <a:ext cx="2928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1200" dirty="0" smtClean="0"/>
              <a:t> 1 unit of Table top display</a:t>
            </a:r>
          </a:p>
          <a:p>
            <a:pPr>
              <a:buFontTx/>
              <a:buChar char="-"/>
            </a:pPr>
            <a:r>
              <a:rPr lang="en-US" sz="1200" dirty="0" smtClean="0"/>
              <a:t> </a:t>
            </a:r>
            <a:r>
              <a:rPr lang="en-US" sz="1200" dirty="0" smtClean="0"/>
              <a:t>2nos of table banquet</a:t>
            </a:r>
          </a:p>
          <a:p>
            <a:pPr>
              <a:buFontTx/>
              <a:buChar char="-"/>
            </a:pPr>
            <a:r>
              <a:rPr lang="en-US" sz="1200" dirty="0" smtClean="0"/>
              <a:t> </a:t>
            </a:r>
            <a:r>
              <a:rPr lang="en-US" sz="1200" dirty="0" smtClean="0"/>
              <a:t>3 </a:t>
            </a:r>
            <a:r>
              <a:rPr lang="en-US" sz="1200" dirty="0" err="1" smtClean="0"/>
              <a:t>nos</a:t>
            </a:r>
            <a:r>
              <a:rPr lang="en-US" sz="1200" dirty="0" smtClean="0"/>
              <a:t> of chairs</a:t>
            </a:r>
          </a:p>
          <a:p>
            <a:pPr>
              <a:buFontTx/>
              <a:buChar char="-"/>
            </a:pPr>
            <a:r>
              <a:rPr lang="en-US" sz="1200" dirty="0" smtClean="0"/>
              <a:t> </a:t>
            </a:r>
            <a:r>
              <a:rPr lang="en-US" sz="1200" dirty="0" smtClean="0"/>
              <a:t>1 </a:t>
            </a:r>
            <a:r>
              <a:rPr lang="en-US" sz="1200" dirty="0" err="1" smtClean="0"/>
              <a:t>nos</a:t>
            </a:r>
            <a:r>
              <a:rPr lang="en-US" sz="1200" dirty="0" smtClean="0"/>
              <a:t> of  stand white board</a:t>
            </a:r>
          </a:p>
          <a:p>
            <a:pPr>
              <a:buFontTx/>
              <a:buChar char="-"/>
            </a:pPr>
            <a:r>
              <a:rPr lang="en-US" sz="1200" dirty="0" smtClean="0"/>
              <a:t> </a:t>
            </a:r>
            <a:r>
              <a:rPr lang="en-US" sz="1200" dirty="0" smtClean="0"/>
              <a:t>1 </a:t>
            </a:r>
            <a:r>
              <a:rPr lang="en-US" sz="1200" dirty="0" err="1" smtClean="0"/>
              <a:t>nos</a:t>
            </a:r>
            <a:r>
              <a:rPr lang="en-US" sz="1200" dirty="0" smtClean="0"/>
              <a:t> of projector</a:t>
            </a:r>
          </a:p>
          <a:p>
            <a:pPr>
              <a:buFontTx/>
              <a:buChar char="-"/>
            </a:pPr>
            <a:r>
              <a:rPr lang="en-US" sz="1200" dirty="0" smtClean="0"/>
              <a:t>  stationery</a:t>
            </a:r>
            <a:endParaRPr lang="en-MY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3335537"/>
            <a:ext cx="3857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Proposed Food &amp; beverage Counter</a:t>
            </a:r>
            <a:endParaRPr lang="en-MY" sz="1400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/>
          <a:srcRect l="1134" t="14844" r="64275" b="44140"/>
          <a:stretch>
            <a:fillRect/>
          </a:stretch>
        </p:blipFill>
        <p:spPr bwMode="auto">
          <a:xfrm>
            <a:off x="2571736" y="1857364"/>
            <a:ext cx="107157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 l="6039" t="48828" r="68155" b="31640"/>
          <a:stretch>
            <a:fillRect/>
          </a:stretch>
        </p:blipFill>
        <p:spPr bwMode="auto">
          <a:xfrm>
            <a:off x="1214414" y="3643313"/>
            <a:ext cx="1357322" cy="699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/>
          <a:srcRect l="19216" t="41016" r="52782" b="9179"/>
          <a:stretch>
            <a:fillRect/>
          </a:stretch>
        </p:blipFill>
        <p:spPr bwMode="auto">
          <a:xfrm>
            <a:off x="3786182" y="2000240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/>
          <a:srcRect l="11566" t="43164" r="45059" b="24691"/>
          <a:stretch>
            <a:fillRect/>
          </a:stretch>
        </p:blipFill>
        <p:spPr bwMode="auto">
          <a:xfrm>
            <a:off x="2714612" y="2643182"/>
            <a:ext cx="85725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4572000" y="3071810"/>
            <a:ext cx="35004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200" dirty="0" smtClean="0"/>
              <a:t>- Table </a:t>
            </a:r>
            <a:r>
              <a:rPr lang="en-US" sz="1200" dirty="0" smtClean="0"/>
              <a:t>banquet </a:t>
            </a:r>
            <a:r>
              <a:rPr lang="en-US" sz="1200" dirty="0" smtClean="0"/>
              <a:t>(</a:t>
            </a:r>
            <a:r>
              <a:rPr lang="en-US" sz="1200" dirty="0" smtClean="0"/>
              <a:t>4</a:t>
            </a:r>
            <a:r>
              <a:rPr lang="en-US" sz="1200" dirty="0" smtClean="0"/>
              <a:t>nos)</a:t>
            </a:r>
          </a:p>
          <a:p>
            <a:pPr marL="342900" indent="-342900"/>
            <a:r>
              <a:rPr lang="en-US" sz="1200" dirty="0" smtClean="0"/>
              <a:t>- Chair (</a:t>
            </a:r>
            <a:r>
              <a:rPr lang="en-US" sz="1200" dirty="0" smtClean="0"/>
              <a:t>5</a:t>
            </a:r>
            <a:r>
              <a:rPr lang="en-US" sz="1200" dirty="0" smtClean="0"/>
              <a:t>nos</a:t>
            </a:r>
            <a:r>
              <a:rPr lang="en-US" sz="1200" dirty="0" smtClean="0"/>
              <a:t>)</a:t>
            </a:r>
          </a:p>
          <a:p>
            <a:pPr marL="342900" indent="-342900"/>
            <a:r>
              <a:rPr lang="en-US" sz="1200" dirty="0" smtClean="0"/>
              <a:t>- Plate</a:t>
            </a:r>
            <a:endParaRPr lang="en-US" sz="1200" dirty="0" smtClean="0"/>
          </a:p>
          <a:p>
            <a:pPr marL="342900" indent="-342900"/>
            <a:r>
              <a:rPr lang="en-US" sz="1200" dirty="0" smtClean="0"/>
              <a:t>- Glass </a:t>
            </a:r>
            <a:endParaRPr lang="en-US" sz="1200" dirty="0" smtClean="0"/>
          </a:p>
          <a:p>
            <a:pPr marL="342900" indent="-342900"/>
            <a:r>
              <a:rPr lang="en-US" sz="1200" dirty="0" smtClean="0"/>
              <a:t>- Fork </a:t>
            </a:r>
            <a:r>
              <a:rPr lang="en-US" sz="1200" dirty="0" smtClean="0"/>
              <a:t>&amp; spoon</a:t>
            </a:r>
          </a:p>
          <a:p>
            <a:pPr marL="342900" indent="-342900"/>
            <a:r>
              <a:rPr lang="en-US" sz="1200" dirty="0" smtClean="0"/>
              <a:t>- Trolley</a:t>
            </a:r>
            <a:endParaRPr lang="en-US" sz="1200" dirty="0" smtClean="0"/>
          </a:p>
          <a:p>
            <a:pPr marL="342900" indent="-342900"/>
            <a:r>
              <a:rPr lang="en-US" sz="1200" dirty="0" smtClean="0"/>
              <a:t>- Deluxe </a:t>
            </a:r>
            <a:r>
              <a:rPr lang="en-US" sz="1200" dirty="0" smtClean="0"/>
              <a:t>roll top chafer Outdoor </a:t>
            </a:r>
            <a:r>
              <a:rPr lang="en-US" sz="1200" dirty="0" smtClean="0"/>
              <a:t>Catering equipment</a:t>
            </a:r>
            <a:endParaRPr lang="en-US" sz="1200" dirty="0" smtClean="0"/>
          </a:p>
          <a:p>
            <a:pPr marL="342900" indent="-342900"/>
            <a:r>
              <a:rPr lang="en-US" sz="1200" dirty="0" smtClean="0"/>
              <a:t>- Sink </a:t>
            </a:r>
            <a:r>
              <a:rPr lang="en-US" sz="1200" dirty="0" smtClean="0"/>
              <a:t>basin</a:t>
            </a:r>
          </a:p>
          <a:p>
            <a:pPr marL="342900" indent="-342900"/>
            <a:r>
              <a:rPr lang="en-US" sz="1200" dirty="0" smtClean="0"/>
              <a:t>- Water </a:t>
            </a:r>
            <a:r>
              <a:rPr lang="en-US" sz="1200" dirty="0" smtClean="0"/>
              <a:t>Container</a:t>
            </a:r>
          </a:p>
          <a:p>
            <a:pPr marL="342900" indent="-342900"/>
            <a:r>
              <a:rPr lang="en-US" sz="1200" dirty="0" smtClean="0"/>
              <a:t>- Table </a:t>
            </a:r>
            <a:r>
              <a:rPr lang="en-US" sz="1200" dirty="0" smtClean="0"/>
              <a:t>cloth</a:t>
            </a:r>
          </a:p>
          <a:p>
            <a:pPr marL="342900" indent="-342900"/>
            <a:r>
              <a:rPr lang="en-US" sz="1200" dirty="0" smtClean="0"/>
              <a:t>- Broom</a:t>
            </a:r>
            <a:endParaRPr lang="en-US" sz="1200" dirty="0" smtClean="0"/>
          </a:p>
          <a:p>
            <a:pPr marL="342900" indent="-342900"/>
            <a:r>
              <a:rPr lang="en-US" sz="1200" dirty="0" smtClean="0"/>
              <a:t>- Food  </a:t>
            </a:r>
            <a:r>
              <a:rPr lang="en-US" sz="1200" dirty="0" smtClean="0"/>
              <a:t>storage container</a:t>
            </a:r>
          </a:p>
          <a:p>
            <a:pPr marL="342900" indent="-342900"/>
            <a:r>
              <a:rPr lang="en-US" sz="1200" dirty="0" smtClean="0"/>
              <a:t>- Small </a:t>
            </a:r>
            <a:r>
              <a:rPr lang="en-US" sz="1200" dirty="0" smtClean="0"/>
              <a:t>Size </a:t>
            </a:r>
            <a:r>
              <a:rPr lang="en-US" sz="1200" dirty="0" smtClean="0"/>
              <a:t>canopy</a:t>
            </a:r>
          </a:p>
          <a:p>
            <a:pPr marL="342900" indent="-342900"/>
            <a:r>
              <a:rPr lang="en-US" sz="1200" dirty="0" smtClean="0"/>
              <a:t>- 1nos of pickup truck</a:t>
            </a:r>
          </a:p>
          <a:p>
            <a:pPr marL="342900" indent="-342900"/>
            <a:endParaRPr lang="en-US" sz="12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1428728" y="3000372"/>
            <a:ext cx="1000132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" b="1" dirty="0" smtClean="0">
                <a:solidFill>
                  <a:schemeClr val="bg1"/>
                </a:solidFill>
                <a:latin typeface="Arial Black" pitchFamily="34" charset="0"/>
              </a:rPr>
              <a:t>Content </a:t>
            </a:r>
            <a:r>
              <a:rPr lang="en-US" sz="400" b="1" dirty="0" smtClean="0">
                <a:solidFill>
                  <a:schemeClr val="bg1"/>
                </a:solidFill>
                <a:latin typeface="Arial Black" pitchFamily="34" charset="0"/>
              </a:rPr>
              <a:t>Provider Contractor</a:t>
            </a:r>
            <a:endParaRPr lang="en-MY" sz="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0" cstate="print"/>
          <a:srcRect t="13672" r="55527" b="41406"/>
          <a:stretch>
            <a:fillRect/>
          </a:stretch>
        </p:blipFill>
        <p:spPr bwMode="auto">
          <a:xfrm>
            <a:off x="2697528" y="3857627"/>
            <a:ext cx="660026" cy="374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 cstate="print"/>
          <a:srcRect l="13726" t="39063" r="48938" b="14062"/>
          <a:stretch>
            <a:fillRect/>
          </a:stretch>
        </p:blipFill>
        <p:spPr bwMode="auto">
          <a:xfrm>
            <a:off x="1571604" y="4429132"/>
            <a:ext cx="78581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 cstate="print"/>
          <a:srcRect l="14861" t="36328" r="48902" b="15820"/>
          <a:stretch>
            <a:fillRect/>
          </a:stretch>
        </p:blipFill>
        <p:spPr bwMode="auto">
          <a:xfrm>
            <a:off x="2643174" y="4429131"/>
            <a:ext cx="78581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 cstate="print"/>
          <a:srcRect l="24744" t="36328" r="59334" b="17773"/>
          <a:stretch>
            <a:fillRect/>
          </a:stretch>
        </p:blipFill>
        <p:spPr bwMode="auto">
          <a:xfrm>
            <a:off x="3622026" y="4143379"/>
            <a:ext cx="37847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2.gstatic.com/images?q=tbn:ANd9GcSdSUtQ6W5zWjpDiUKpmcfCU6ZsmaWJ3lj9iyCJRMIMz7ifah3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2" y="0"/>
            <a:ext cx="3571900" cy="4286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l="19766" t="17578" r="19839" b="17968"/>
          <a:stretch>
            <a:fillRect/>
          </a:stretch>
        </p:blipFill>
        <p:spPr bwMode="auto">
          <a:xfrm>
            <a:off x="0" y="714356"/>
            <a:ext cx="907259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000232" y="357166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Proposed Advertising &amp; Promotion plan</a:t>
            </a:r>
            <a:endParaRPr lang="en-M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2.gstatic.com/images?q=tbn:ANd9GcSdSUtQ6W5zWjpDiUKpmcfCU6ZsmaWJ3lj9iyCJRMIMz7ifah3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2" y="0"/>
            <a:ext cx="3571900" cy="4286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owchart: Decision 6"/>
          <p:cNvSpPr/>
          <p:nvPr/>
        </p:nvSpPr>
        <p:spPr>
          <a:xfrm>
            <a:off x="3428992" y="4526829"/>
            <a:ext cx="1857388" cy="1000132"/>
          </a:xfrm>
          <a:prstGeom prst="flowChartDecisi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TextBox 7"/>
          <p:cNvSpPr txBox="1"/>
          <p:nvPr/>
        </p:nvSpPr>
        <p:spPr>
          <a:xfrm>
            <a:off x="1357290" y="416462"/>
            <a:ext cx="5929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Reporting Process flow (Monthly Progress Report)</a:t>
            </a:r>
            <a:endParaRPr lang="en-MY" dirty="0"/>
          </a:p>
        </p:txBody>
      </p:sp>
      <p:sp>
        <p:nvSpPr>
          <p:cNvPr id="9" name="Rectangle 8"/>
          <p:cNvSpPr/>
          <p:nvPr/>
        </p:nvSpPr>
        <p:spPr>
          <a:xfrm>
            <a:off x="3500430" y="928670"/>
            <a:ext cx="1714512" cy="3571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TextBox 9"/>
          <p:cNvSpPr txBox="1"/>
          <p:nvPr/>
        </p:nvSpPr>
        <p:spPr>
          <a:xfrm>
            <a:off x="3428992" y="978083"/>
            <a:ext cx="1857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Monthly report</a:t>
            </a:r>
            <a:endParaRPr lang="en-MY" sz="1400" dirty="0"/>
          </a:p>
        </p:txBody>
      </p:sp>
      <p:sp>
        <p:nvSpPr>
          <p:cNvPr id="11" name="Rectangle 10"/>
          <p:cNvSpPr/>
          <p:nvPr/>
        </p:nvSpPr>
        <p:spPr>
          <a:xfrm>
            <a:off x="3500430" y="3000372"/>
            <a:ext cx="1714512" cy="3571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" name="TextBox 11"/>
          <p:cNvSpPr txBox="1"/>
          <p:nvPr/>
        </p:nvSpPr>
        <p:spPr>
          <a:xfrm>
            <a:off x="3643306" y="4789427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Approved by </a:t>
            </a:r>
          </a:p>
          <a:p>
            <a:pPr algn="ctr"/>
            <a:r>
              <a:rPr lang="en-US" sz="1400" dirty="0" smtClean="0"/>
              <a:t>SKMM</a:t>
            </a:r>
            <a:endParaRPr lang="en-MY" sz="1400" dirty="0"/>
          </a:p>
        </p:txBody>
      </p:sp>
      <p:cxnSp>
        <p:nvCxnSpPr>
          <p:cNvPr id="13" name="Elbow Connector 12"/>
          <p:cNvCxnSpPr>
            <a:stCxn id="7" idx="1"/>
            <a:endCxn id="22" idx="1"/>
          </p:cNvCxnSpPr>
          <p:nvPr/>
        </p:nvCxnSpPr>
        <p:spPr>
          <a:xfrm rot="10800000">
            <a:off x="3428992" y="2143117"/>
            <a:ext cx="1588" cy="2883779"/>
          </a:xfrm>
          <a:prstGeom prst="bentConnector3">
            <a:avLst>
              <a:gd name="adj1" fmla="val 14395466"/>
            </a:avLst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143240" y="2928934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Checked by </a:t>
            </a:r>
          </a:p>
          <a:p>
            <a:pPr algn="ctr"/>
            <a:r>
              <a:rPr lang="en-US" sz="1200" dirty="0" smtClean="0"/>
              <a:t>Vendor </a:t>
            </a:r>
          </a:p>
          <a:p>
            <a:pPr algn="ctr"/>
            <a:endParaRPr lang="en-MY" sz="1200" dirty="0"/>
          </a:p>
        </p:txBody>
      </p:sp>
      <p:cxnSp>
        <p:nvCxnSpPr>
          <p:cNvPr id="15" name="Straight Connector 14"/>
          <p:cNvCxnSpPr>
            <a:endCxn id="7" idx="0"/>
          </p:cNvCxnSpPr>
          <p:nvPr/>
        </p:nvCxnSpPr>
        <p:spPr>
          <a:xfrm rot="5400000">
            <a:off x="4179091" y="4348234"/>
            <a:ext cx="357190" cy="158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4178297" y="2820983"/>
            <a:ext cx="357190" cy="158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500430" y="5884151"/>
            <a:ext cx="1714512" cy="3571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4179885" y="5704762"/>
            <a:ext cx="357190" cy="158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143240" y="5812713"/>
            <a:ext cx="2500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Submitted to KKMM </a:t>
            </a:r>
          </a:p>
          <a:p>
            <a:pPr algn="ctr"/>
            <a:r>
              <a:rPr lang="en-US" sz="1200" dirty="0" smtClean="0"/>
              <a:t>for record </a:t>
            </a:r>
          </a:p>
          <a:p>
            <a:pPr algn="ctr"/>
            <a:endParaRPr lang="en-US" sz="1200" dirty="0" smtClean="0"/>
          </a:p>
          <a:p>
            <a:pPr algn="ctr"/>
            <a:endParaRPr lang="en-MY" sz="1200" dirty="0"/>
          </a:p>
        </p:txBody>
      </p:sp>
      <p:sp>
        <p:nvSpPr>
          <p:cNvPr id="20" name="Rectangle 19"/>
          <p:cNvSpPr/>
          <p:nvPr/>
        </p:nvSpPr>
        <p:spPr>
          <a:xfrm>
            <a:off x="3500430" y="3782801"/>
            <a:ext cx="1714512" cy="3571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1" name="TextBox 20"/>
          <p:cNvSpPr txBox="1"/>
          <p:nvPr/>
        </p:nvSpPr>
        <p:spPr>
          <a:xfrm>
            <a:off x="3143240" y="3711363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Checked by </a:t>
            </a:r>
          </a:p>
          <a:p>
            <a:pPr algn="ctr"/>
            <a:r>
              <a:rPr lang="en-US" sz="1200" dirty="0" smtClean="0"/>
              <a:t>Service Provider  </a:t>
            </a:r>
          </a:p>
          <a:p>
            <a:pPr algn="ctr"/>
            <a:endParaRPr lang="en-MY" sz="1200" dirty="0"/>
          </a:p>
        </p:txBody>
      </p:sp>
      <p:sp>
        <p:nvSpPr>
          <p:cNvPr id="22" name="Flowchart: Decision 21"/>
          <p:cNvSpPr/>
          <p:nvPr/>
        </p:nvSpPr>
        <p:spPr>
          <a:xfrm>
            <a:off x="3428992" y="1643050"/>
            <a:ext cx="1857388" cy="1000132"/>
          </a:xfrm>
          <a:prstGeom prst="flowChartDecisi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3" name="TextBox 22"/>
          <p:cNvSpPr txBox="1"/>
          <p:nvPr/>
        </p:nvSpPr>
        <p:spPr>
          <a:xfrm>
            <a:off x="3643306" y="1812185"/>
            <a:ext cx="1500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Summarize the issue/activities by weekly report </a:t>
            </a:r>
          </a:p>
          <a:p>
            <a:pPr algn="ctr"/>
            <a:endParaRPr lang="en-MY" sz="1200" dirty="0"/>
          </a:p>
        </p:txBody>
      </p:sp>
      <p:cxnSp>
        <p:nvCxnSpPr>
          <p:cNvPr id="24" name="Straight Connector 23"/>
          <p:cNvCxnSpPr/>
          <p:nvPr/>
        </p:nvCxnSpPr>
        <p:spPr>
          <a:xfrm rot="5400000">
            <a:off x="4179885" y="3535363"/>
            <a:ext cx="357190" cy="158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4179885" y="1463661"/>
            <a:ext cx="357190" cy="158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357686" y="1285860"/>
            <a:ext cx="2214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- Send via email &amp; by hand</a:t>
            </a:r>
            <a:endParaRPr lang="en-MY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2285984" y="3253087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If  not </a:t>
            </a:r>
          </a:p>
          <a:p>
            <a:pPr algn="ctr"/>
            <a:r>
              <a:rPr lang="en-US" sz="1400" dirty="0" smtClean="0"/>
              <a:t>approved</a:t>
            </a:r>
            <a:endParaRPr lang="en-MY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214282" y="3948548"/>
            <a:ext cx="2643206" cy="212365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The Monthly progress report consist of;</a:t>
            </a:r>
          </a:p>
          <a:p>
            <a:pPr>
              <a:buFontTx/>
              <a:buChar char="-"/>
            </a:pP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 Project Information </a:t>
            </a:r>
          </a:p>
          <a:p>
            <a:pPr>
              <a:buFontTx/>
              <a:buChar char="-"/>
            </a:pP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 List of PI1M covered</a:t>
            </a:r>
          </a:p>
          <a:p>
            <a:pPr>
              <a:buFontTx/>
              <a:buChar char="-"/>
            </a:pP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 Progressive &amp; achievement</a:t>
            </a:r>
          </a:p>
          <a:p>
            <a:pPr>
              <a:buFontTx/>
              <a:buChar char="-"/>
            </a:pP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 Site activities</a:t>
            </a:r>
          </a:p>
          <a:p>
            <a:pPr>
              <a:buFontTx/>
              <a:buChar char="-"/>
            </a:pP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 Resources performances </a:t>
            </a:r>
          </a:p>
          <a:p>
            <a:pPr lvl="1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    Team viewer</a:t>
            </a:r>
          </a:p>
          <a:p>
            <a:pPr lvl="1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    Help Support    	</a:t>
            </a:r>
          </a:p>
          <a:p>
            <a:pPr>
              <a:buFontTx/>
              <a:buChar char="-"/>
            </a:pP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 Organization Chart </a:t>
            </a:r>
          </a:p>
          <a:p>
            <a:pPr>
              <a:buFontTx/>
              <a:buChar char="-"/>
            </a:pP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Maintenance Service performance</a:t>
            </a:r>
          </a:p>
          <a:p>
            <a:pPr>
              <a:buFontTx/>
              <a:buChar char="-"/>
            </a:pP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Photograph</a:t>
            </a:r>
            <a:endParaRPr lang="en-MY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encrypted-tbn2.gstatic.com/images?q=tbn:ANd9GcSdSUtQ6W5zWjpDiUKpmcfCU6ZsmaWJ3lj9iyCJRMIMz7ifah3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2" y="0"/>
            <a:ext cx="3571900" cy="4286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43042" y="500042"/>
            <a:ext cx="5929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Sa</a:t>
            </a:r>
            <a:r>
              <a:rPr lang="en-US" dirty="0" smtClean="0"/>
              <a:t>mple of </a:t>
            </a:r>
            <a:r>
              <a:rPr lang="en-US" dirty="0" smtClean="0"/>
              <a:t>Monthly Progress Report</a:t>
            </a:r>
            <a:endParaRPr lang="en-MY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6076" t="21679" r="5527" b="8008"/>
          <a:stretch>
            <a:fillRect/>
          </a:stretch>
        </p:blipFill>
        <p:spPr bwMode="auto">
          <a:xfrm>
            <a:off x="175650" y="1285860"/>
            <a:ext cx="875406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2.gstatic.com/images?q=tbn:ANd9GcSdSUtQ6W5zWjpDiUKpmcfCU6ZsmaWJ3lj9iyCJRMIMz7ifah3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2" y="0"/>
            <a:ext cx="3571900" cy="4286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owchart: Decision 6"/>
          <p:cNvSpPr/>
          <p:nvPr/>
        </p:nvSpPr>
        <p:spPr>
          <a:xfrm>
            <a:off x="3714744" y="3769530"/>
            <a:ext cx="1857388" cy="1000132"/>
          </a:xfrm>
          <a:prstGeom prst="flowChartDecision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Rectangle 7"/>
          <p:cNvSpPr/>
          <p:nvPr/>
        </p:nvSpPr>
        <p:spPr>
          <a:xfrm>
            <a:off x="3786182" y="957189"/>
            <a:ext cx="1714512" cy="3571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" name="TextBox 8"/>
          <p:cNvSpPr txBox="1"/>
          <p:nvPr/>
        </p:nvSpPr>
        <p:spPr>
          <a:xfrm>
            <a:off x="3786182" y="957189"/>
            <a:ext cx="1857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Weekly report</a:t>
            </a:r>
            <a:endParaRPr lang="en-MY" sz="1400" dirty="0"/>
          </a:p>
        </p:txBody>
      </p:sp>
      <p:sp>
        <p:nvSpPr>
          <p:cNvPr id="10" name="Rectangle 9"/>
          <p:cNvSpPr/>
          <p:nvPr/>
        </p:nvSpPr>
        <p:spPr>
          <a:xfrm>
            <a:off x="3786182" y="3028891"/>
            <a:ext cx="1714512" cy="3834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TextBox 10"/>
          <p:cNvSpPr txBox="1"/>
          <p:nvPr/>
        </p:nvSpPr>
        <p:spPr>
          <a:xfrm>
            <a:off x="3929058" y="4032128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Approved by </a:t>
            </a:r>
          </a:p>
          <a:p>
            <a:pPr algn="ctr"/>
            <a:r>
              <a:rPr lang="en-US" sz="1400" dirty="0" smtClean="0"/>
              <a:t>SKMM</a:t>
            </a:r>
            <a:endParaRPr lang="en-MY" sz="1400" dirty="0"/>
          </a:p>
        </p:txBody>
      </p:sp>
      <p:cxnSp>
        <p:nvCxnSpPr>
          <p:cNvPr id="12" name="Elbow Connector 11"/>
          <p:cNvCxnSpPr>
            <a:stCxn id="7" idx="1"/>
            <a:endCxn id="21" idx="1"/>
          </p:cNvCxnSpPr>
          <p:nvPr/>
        </p:nvCxnSpPr>
        <p:spPr>
          <a:xfrm rot="10800000">
            <a:off x="3714744" y="2171636"/>
            <a:ext cx="1588" cy="2097961"/>
          </a:xfrm>
          <a:prstGeom prst="bentConnector3">
            <a:avLst>
              <a:gd name="adj1" fmla="val 14395466"/>
            </a:avLst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57554" y="2957453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Checked by </a:t>
            </a:r>
          </a:p>
          <a:p>
            <a:pPr algn="ctr"/>
            <a:r>
              <a:rPr lang="en-US" sz="1200" dirty="0" smtClean="0"/>
              <a:t>Service Provider / Vendor </a:t>
            </a:r>
          </a:p>
          <a:p>
            <a:pPr algn="ctr"/>
            <a:endParaRPr lang="en-MY" sz="1200" dirty="0"/>
          </a:p>
        </p:txBody>
      </p:sp>
      <p:cxnSp>
        <p:nvCxnSpPr>
          <p:cNvPr id="14" name="Straight Connector 13"/>
          <p:cNvCxnSpPr>
            <a:endCxn id="7" idx="0"/>
          </p:cNvCxnSpPr>
          <p:nvPr/>
        </p:nvCxnSpPr>
        <p:spPr>
          <a:xfrm rot="5400000">
            <a:off x="4464843" y="3590935"/>
            <a:ext cx="357190" cy="158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4464049" y="1492180"/>
            <a:ext cx="357190" cy="158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786182" y="5126852"/>
            <a:ext cx="1714512" cy="3571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4465637" y="4947463"/>
            <a:ext cx="357190" cy="158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428992" y="5055414"/>
            <a:ext cx="2500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Submitted to KKMM </a:t>
            </a:r>
          </a:p>
          <a:p>
            <a:pPr algn="ctr"/>
            <a:r>
              <a:rPr lang="en-US" sz="1200" dirty="0" smtClean="0"/>
              <a:t>for record </a:t>
            </a:r>
          </a:p>
          <a:p>
            <a:pPr algn="ctr"/>
            <a:endParaRPr lang="en-US" sz="1200" dirty="0" smtClean="0"/>
          </a:p>
          <a:p>
            <a:pPr algn="ctr"/>
            <a:endParaRPr lang="en-MY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4643438" y="1314379"/>
            <a:ext cx="2214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- Send via email &amp; by hand</a:t>
            </a:r>
            <a:endParaRPr lang="en-MY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2571736" y="3028891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If  not </a:t>
            </a:r>
          </a:p>
          <a:p>
            <a:pPr algn="ctr"/>
            <a:r>
              <a:rPr lang="en-US" sz="1400" dirty="0" smtClean="0"/>
              <a:t>approved</a:t>
            </a:r>
            <a:endParaRPr lang="en-MY" sz="1400" dirty="0"/>
          </a:p>
        </p:txBody>
      </p:sp>
      <p:sp>
        <p:nvSpPr>
          <p:cNvPr id="21" name="Flowchart: Decision 20"/>
          <p:cNvSpPr/>
          <p:nvPr/>
        </p:nvSpPr>
        <p:spPr>
          <a:xfrm>
            <a:off x="3714744" y="1671569"/>
            <a:ext cx="1857388" cy="1000132"/>
          </a:xfrm>
          <a:prstGeom prst="flowChartDecision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2" name="TextBox 21"/>
          <p:cNvSpPr txBox="1"/>
          <p:nvPr/>
        </p:nvSpPr>
        <p:spPr>
          <a:xfrm>
            <a:off x="3929058" y="1814445"/>
            <a:ext cx="1500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Clarify the issue/activities everyday </a:t>
            </a:r>
          </a:p>
          <a:p>
            <a:pPr algn="ctr"/>
            <a:endParaRPr lang="en-MY" sz="1200" dirty="0"/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4465637" y="2849502"/>
            <a:ext cx="357190" cy="158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85720" y="4357694"/>
            <a:ext cx="3071834" cy="181588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The weekly report consist of;</a:t>
            </a:r>
          </a:p>
          <a:p>
            <a:pPr>
              <a:buFontTx/>
              <a:buChar char="-"/>
            </a:pP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 Daily activities</a:t>
            </a:r>
          </a:p>
          <a:p>
            <a:pPr>
              <a:buFontTx/>
              <a:buChar char="-"/>
            </a:pP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 Resources involved</a:t>
            </a:r>
          </a:p>
          <a:p>
            <a:pPr>
              <a:buFontTx/>
              <a:buChar char="-"/>
            </a:pP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 Vehicle Maintenance Checklist</a:t>
            </a:r>
          </a:p>
          <a:p>
            <a:pPr>
              <a:buFontTx/>
              <a:buChar char="-"/>
            </a:pP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 Material handling equipment Checklist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-  Attendances record</a:t>
            </a:r>
          </a:p>
          <a:p>
            <a:pPr>
              <a:buFontTx/>
              <a:buChar char="-"/>
            </a:pP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 Photograph</a:t>
            </a:r>
            <a:endParaRPr lang="en-MY" sz="14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14480" y="457123"/>
            <a:ext cx="5929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Reporting Process flow (Weekly Report)</a:t>
            </a:r>
            <a:endParaRPr lang="en-MY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https://encrypted-tbn2.gstatic.com/images?q=tbn:ANd9GcSdSUtQ6W5zWjpDiUKpmcfCU6ZsmaWJ3lj9iyCJRMIMz7ifah3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2" y="0"/>
            <a:ext cx="3571900" cy="4286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/>
          <a:srcRect l="18667" t="37110" r="51684" b="15038"/>
          <a:stretch>
            <a:fillRect/>
          </a:stretch>
        </p:blipFill>
        <p:spPr bwMode="auto">
          <a:xfrm>
            <a:off x="2571736" y="1071545"/>
            <a:ext cx="3929090" cy="5000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17"/>
          <p:cNvSpPr/>
          <p:nvPr/>
        </p:nvSpPr>
        <p:spPr>
          <a:xfrm>
            <a:off x="2643174" y="1142983"/>
            <a:ext cx="3786214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6" name="TextBox 25"/>
          <p:cNvSpPr txBox="1"/>
          <p:nvPr/>
        </p:nvSpPr>
        <p:spPr>
          <a:xfrm>
            <a:off x="2857488" y="1071545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WEEKLY REPORT</a:t>
            </a:r>
            <a:endParaRPr lang="en-MY" dirty="0"/>
          </a:p>
        </p:txBody>
      </p:sp>
      <p:pic>
        <p:nvPicPr>
          <p:cNvPr id="2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4688" y="1142983"/>
            <a:ext cx="303262" cy="24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3174" y="1152827"/>
            <a:ext cx="578338" cy="27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Shape 109"/>
          <p:cNvPicPr preferRelativeResize="0"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7883" y="5786453"/>
            <a:ext cx="500067" cy="19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9" descr="C:\Users\User\Downloads\logo f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4942" y="5733989"/>
            <a:ext cx="571504" cy="26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714480" y="428603"/>
            <a:ext cx="5929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Example Weekly report</a:t>
            </a:r>
            <a:endParaRPr lang="en-MY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s://encrypted-tbn2.gstatic.com/images?q=tbn:ANd9GcSdSUtQ6W5zWjpDiUKpmcfCU6ZsmaWJ3lj9iyCJRMIMz7ifah3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2" y="0"/>
            <a:ext cx="3571900" cy="4286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lowchart: Decision 12"/>
          <p:cNvSpPr/>
          <p:nvPr/>
        </p:nvSpPr>
        <p:spPr>
          <a:xfrm>
            <a:off x="3786182" y="4455391"/>
            <a:ext cx="1857388" cy="1000132"/>
          </a:xfrm>
          <a:prstGeom prst="flowChartDecisi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4" name="Rectangle 13"/>
          <p:cNvSpPr/>
          <p:nvPr/>
        </p:nvSpPr>
        <p:spPr>
          <a:xfrm>
            <a:off x="3857620" y="857232"/>
            <a:ext cx="1714512" cy="3571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5" name="TextBox 14"/>
          <p:cNvSpPr txBox="1"/>
          <p:nvPr/>
        </p:nvSpPr>
        <p:spPr>
          <a:xfrm>
            <a:off x="3786182" y="785794"/>
            <a:ext cx="18573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/>
              <a:t>Maintenance Checklist report</a:t>
            </a:r>
            <a:endParaRPr lang="en-MY" sz="1300" dirty="0"/>
          </a:p>
        </p:txBody>
      </p:sp>
      <p:sp>
        <p:nvSpPr>
          <p:cNvPr id="16" name="Rectangle 15"/>
          <p:cNvSpPr/>
          <p:nvPr/>
        </p:nvSpPr>
        <p:spPr>
          <a:xfrm>
            <a:off x="3857620" y="2928934"/>
            <a:ext cx="1714512" cy="3571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7" name="TextBox 16"/>
          <p:cNvSpPr txBox="1"/>
          <p:nvPr/>
        </p:nvSpPr>
        <p:spPr>
          <a:xfrm>
            <a:off x="4000496" y="4717989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Approved by </a:t>
            </a:r>
          </a:p>
          <a:p>
            <a:pPr algn="ctr"/>
            <a:r>
              <a:rPr lang="en-US" sz="1400" dirty="0" smtClean="0"/>
              <a:t>SKMM</a:t>
            </a:r>
            <a:endParaRPr lang="en-MY" sz="1400" dirty="0"/>
          </a:p>
        </p:txBody>
      </p:sp>
      <p:cxnSp>
        <p:nvCxnSpPr>
          <p:cNvPr id="18" name="Elbow Connector 17"/>
          <p:cNvCxnSpPr>
            <a:stCxn id="13" idx="1"/>
            <a:endCxn id="29" idx="1"/>
          </p:cNvCxnSpPr>
          <p:nvPr/>
        </p:nvCxnSpPr>
        <p:spPr>
          <a:xfrm rot="10800000">
            <a:off x="3786182" y="2071679"/>
            <a:ext cx="1588" cy="2883779"/>
          </a:xfrm>
          <a:prstGeom prst="bentConnector3">
            <a:avLst>
              <a:gd name="adj1" fmla="val 14395466"/>
            </a:avLst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500430" y="2857496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Checked by </a:t>
            </a:r>
          </a:p>
          <a:p>
            <a:pPr algn="ctr"/>
            <a:r>
              <a:rPr lang="en-US" sz="1200" dirty="0" smtClean="0"/>
              <a:t>Vendor </a:t>
            </a:r>
          </a:p>
          <a:p>
            <a:pPr algn="ctr"/>
            <a:endParaRPr lang="en-MY" sz="1200" dirty="0"/>
          </a:p>
        </p:txBody>
      </p:sp>
      <p:cxnSp>
        <p:nvCxnSpPr>
          <p:cNvPr id="20" name="Straight Connector 19"/>
          <p:cNvCxnSpPr>
            <a:endCxn id="13" idx="0"/>
          </p:cNvCxnSpPr>
          <p:nvPr/>
        </p:nvCxnSpPr>
        <p:spPr>
          <a:xfrm rot="5400000">
            <a:off x="4536281" y="4276796"/>
            <a:ext cx="357190" cy="158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4535487" y="2749545"/>
            <a:ext cx="357190" cy="158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857620" y="5812713"/>
            <a:ext cx="1714512" cy="3571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25" name="Straight Connector 24"/>
          <p:cNvCxnSpPr/>
          <p:nvPr/>
        </p:nvCxnSpPr>
        <p:spPr>
          <a:xfrm rot="5400000">
            <a:off x="4537075" y="5633324"/>
            <a:ext cx="357190" cy="158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500430" y="5741275"/>
            <a:ext cx="2500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Submitted to KKMM </a:t>
            </a:r>
          </a:p>
          <a:p>
            <a:pPr algn="ctr"/>
            <a:r>
              <a:rPr lang="en-US" sz="1200" dirty="0" smtClean="0"/>
              <a:t>for record </a:t>
            </a:r>
          </a:p>
          <a:p>
            <a:pPr algn="ctr"/>
            <a:endParaRPr lang="en-US" sz="1200" dirty="0" smtClean="0"/>
          </a:p>
          <a:p>
            <a:pPr algn="ctr"/>
            <a:endParaRPr lang="en-MY" sz="1200" dirty="0"/>
          </a:p>
        </p:txBody>
      </p:sp>
      <p:sp>
        <p:nvSpPr>
          <p:cNvPr id="27" name="Rectangle 26"/>
          <p:cNvSpPr/>
          <p:nvPr/>
        </p:nvSpPr>
        <p:spPr>
          <a:xfrm>
            <a:off x="3857620" y="3711363"/>
            <a:ext cx="1714512" cy="3571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8" name="TextBox 27"/>
          <p:cNvSpPr txBox="1"/>
          <p:nvPr/>
        </p:nvSpPr>
        <p:spPr>
          <a:xfrm>
            <a:off x="3500430" y="3639925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Checked by </a:t>
            </a:r>
          </a:p>
          <a:p>
            <a:pPr algn="ctr"/>
            <a:r>
              <a:rPr lang="en-US" sz="1200" dirty="0" smtClean="0"/>
              <a:t>Service Provider  </a:t>
            </a:r>
          </a:p>
          <a:p>
            <a:pPr algn="ctr"/>
            <a:endParaRPr lang="en-MY" sz="1200" dirty="0"/>
          </a:p>
        </p:txBody>
      </p:sp>
      <p:sp>
        <p:nvSpPr>
          <p:cNvPr id="29" name="Flowchart: Decision 28"/>
          <p:cNvSpPr/>
          <p:nvPr/>
        </p:nvSpPr>
        <p:spPr>
          <a:xfrm>
            <a:off x="3786182" y="1571612"/>
            <a:ext cx="1857388" cy="1000132"/>
          </a:xfrm>
          <a:prstGeom prst="flowChartDecisi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0" name="TextBox 29"/>
          <p:cNvSpPr txBox="1"/>
          <p:nvPr/>
        </p:nvSpPr>
        <p:spPr>
          <a:xfrm>
            <a:off x="4000496" y="1740747"/>
            <a:ext cx="1500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Summarize the maintenance activities  </a:t>
            </a:r>
          </a:p>
          <a:p>
            <a:pPr algn="ctr"/>
            <a:endParaRPr lang="en-MY" sz="1200" dirty="0"/>
          </a:p>
        </p:txBody>
      </p:sp>
      <p:cxnSp>
        <p:nvCxnSpPr>
          <p:cNvPr id="31" name="Straight Connector 30"/>
          <p:cNvCxnSpPr/>
          <p:nvPr/>
        </p:nvCxnSpPr>
        <p:spPr>
          <a:xfrm rot="5400000">
            <a:off x="4537075" y="3463925"/>
            <a:ext cx="357190" cy="158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4537075" y="1392223"/>
            <a:ext cx="357190" cy="158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857752" y="1142984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1200" dirty="0" smtClean="0"/>
              <a:t> Send via email &amp; by hand</a:t>
            </a:r>
          </a:p>
          <a:p>
            <a:pPr>
              <a:buFontTx/>
              <a:buChar char="-"/>
            </a:pPr>
            <a:r>
              <a:rPr lang="en-US" sz="1200" dirty="0"/>
              <a:t> </a:t>
            </a:r>
            <a:r>
              <a:rPr lang="en-US" sz="1200" dirty="0" smtClean="0"/>
              <a:t>To submit every month</a:t>
            </a:r>
            <a:endParaRPr lang="en-MY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2643174" y="3181649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If  not </a:t>
            </a:r>
          </a:p>
          <a:p>
            <a:pPr algn="ctr"/>
            <a:r>
              <a:rPr lang="en-US" sz="1400" dirty="0" smtClean="0"/>
              <a:t>approved</a:t>
            </a:r>
            <a:endParaRPr lang="en-MY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500034" y="4614644"/>
            <a:ext cx="2643206" cy="16004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The maintenance report consist of;</a:t>
            </a:r>
          </a:p>
          <a:p>
            <a:pPr>
              <a:buFontTx/>
              <a:buChar char="-"/>
            </a:pP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Software parts </a:t>
            </a:r>
          </a:p>
          <a:p>
            <a:pPr>
              <a:buFontTx/>
              <a:buChar char="-"/>
            </a:pP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Hardware parts</a:t>
            </a:r>
          </a:p>
          <a:p>
            <a:pPr>
              <a:buFontTx/>
              <a:buChar char="-"/>
            </a:pP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Vehicle condition</a:t>
            </a:r>
          </a:p>
          <a:p>
            <a:pPr>
              <a:buFontTx/>
              <a:buChar char="-"/>
            </a:pP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Photograph before, during &amp; after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14480" y="428604"/>
            <a:ext cx="5929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Reporting Process flow (Maintenance Checklist Report)</a:t>
            </a:r>
            <a:endParaRPr lang="en-MY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7628</TotalTime>
  <Words>900</Words>
  <Application>Microsoft Office PowerPoint</Application>
  <PresentationFormat>On-screen Show (4:3)</PresentationFormat>
  <Paragraphs>399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mpc0341</cp:lastModifiedBy>
  <cp:revision>426</cp:revision>
  <cp:lastPrinted>2016-10-20T06:28:56Z</cp:lastPrinted>
  <dcterms:created xsi:type="dcterms:W3CDTF">2006-08-16T00:00:00Z</dcterms:created>
  <dcterms:modified xsi:type="dcterms:W3CDTF">2016-11-16T00:42:27Z</dcterms:modified>
</cp:coreProperties>
</file>